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3.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charts/chart4.xml" ContentType="application/vnd.openxmlformats-officedocument.drawingml.chart+xml"/>
  <Override PartName="/ppt/charts/chart5.xml" ContentType="application/vnd.openxmlformats-officedocument.drawingml.chart+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charts/chart6.xml" ContentType="application/vnd.openxmlformats-officedocument.drawingml.chart+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charts/chart14.xml" ContentType="application/vnd.openxmlformats-officedocument.drawingml.chart+xml"/>
  <Override PartName="/ppt/charts/chart15.xml" ContentType="application/vnd.openxmlformats-officedocument.drawingml.chart+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charts/chart23.xml" ContentType="application/vnd.openxmlformats-officedocument.drawingml.chart+xml"/>
  <Override PartName="/ppt/charts/chart24.xml" ContentType="application/vnd.openxmlformats-officedocument.drawingml.chart+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charts/chart25.xml" ContentType="application/vnd.openxmlformats-officedocument.drawingml.chart+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charts/chart56.xml" ContentType="application/vnd.openxmlformats-officedocument.drawingml.chart+xml"/>
  <Override PartName="/ppt/charts/chart57.xml" ContentType="application/vnd.openxmlformats-officedocument.drawingml.chart+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charts/chart58.xml" ContentType="application/vnd.openxmlformats-officedocument.drawingml.chart+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charts/chart63.xml" ContentType="application/vnd.openxmlformats-officedocument.drawingml.chart+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charts/chart64.xml" ContentType="application/vnd.openxmlformats-officedocument.drawingml.chart+xml"/>
  <Override PartName="/ppt/charts/chart65.xml" ContentType="application/vnd.openxmlformats-officedocument.drawingml.chart+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notesSlides/notesSlide1.xml" ContentType="application/vnd.openxmlformats-officedocument.presentationml.notesSlide+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charts/chart84.xml" ContentType="application/vnd.openxmlformats-officedocument.drawingml.chart+xml"/>
  <Override PartName="/ppt/charts/chart85.xml" ContentType="application/vnd.openxmlformats-officedocument.drawingml.chart+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6.xml" ContentType="application/vnd.openxmlformats-officedocument.drawingml.chart+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tags/tag1378.xml" ContentType="application/vnd.openxmlformats-officedocument.presentationml.tags+xml"/>
  <Override PartName="/ppt/tags/tag1379.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notesSlides/notesSlide2.xml" ContentType="application/vnd.openxmlformats-officedocument.presentationml.notesSlide+xml"/>
  <Override PartName="/ppt/tags/tag1382.xml" ContentType="application/vnd.openxmlformats-officedocument.presentationml.tags+xml"/>
  <Override PartName="/ppt/tags/tag1383.xml" ContentType="application/vnd.openxmlformats-officedocument.presentationml.tags+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8" r:id="rId1"/>
    <p:sldMasterId id="2147483732" r:id="rId2"/>
  </p:sldMasterIdLst>
  <p:notesMasterIdLst>
    <p:notesMasterId r:id="rId49"/>
  </p:notesMasterIdLst>
  <p:sldIdLst>
    <p:sldId id="256" r:id="rId3"/>
    <p:sldId id="2147483628" r:id="rId4"/>
    <p:sldId id="257" r:id="rId5"/>
    <p:sldId id="259" r:id="rId6"/>
    <p:sldId id="2147483627" r:id="rId7"/>
    <p:sldId id="262" r:id="rId8"/>
    <p:sldId id="264" r:id="rId9"/>
    <p:sldId id="263" r:id="rId10"/>
    <p:sldId id="265" r:id="rId11"/>
    <p:sldId id="266" r:id="rId12"/>
    <p:sldId id="268" r:id="rId13"/>
    <p:sldId id="269" r:id="rId14"/>
    <p:sldId id="270" r:id="rId15"/>
    <p:sldId id="271" r:id="rId16"/>
    <p:sldId id="272" r:id="rId17"/>
    <p:sldId id="273" r:id="rId18"/>
    <p:sldId id="274" r:id="rId19"/>
    <p:sldId id="275" r:id="rId20"/>
    <p:sldId id="277" r:id="rId21"/>
    <p:sldId id="281" r:id="rId22"/>
    <p:sldId id="282" r:id="rId23"/>
    <p:sldId id="284" r:id="rId24"/>
    <p:sldId id="297" r:id="rId25"/>
    <p:sldId id="298" r:id="rId26"/>
    <p:sldId id="300" r:id="rId27"/>
    <p:sldId id="302" r:id="rId28"/>
    <p:sldId id="303" r:id="rId29"/>
    <p:sldId id="304" r:id="rId30"/>
    <p:sldId id="305" r:id="rId31"/>
    <p:sldId id="306" r:id="rId32"/>
    <p:sldId id="307" r:id="rId33"/>
    <p:sldId id="308" r:id="rId34"/>
    <p:sldId id="2147483625" r:id="rId35"/>
    <p:sldId id="2147483600" r:id="rId36"/>
    <p:sldId id="2147483604" r:id="rId37"/>
    <p:sldId id="2147483605" r:id="rId38"/>
    <p:sldId id="2147483607" r:id="rId39"/>
    <p:sldId id="2147483608" r:id="rId40"/>
    <p:sldId id="2147483609" r:id="rId41"/>
    <p:sldId id="2147483611" r:id="rId42"/>
    <p:sldId id="2147483613" r:id="rId43"/>
    <p:sldId id="2147483615" r:id="rId44"/>
    <p:sldId id="2147483616" r:id="rId45"/>
    <p:sldId id="2147483617" r:id="rId46"/>
    <p:sldId id="287" r:id="rId47"/>
    <p:sldId id="288" r:id="rId48"/>
  </p:sldIdLst>
  <p:sldSz cx="12192000" cy="6858000"/>
  <p:notesSz cx="6858000" cy="9144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C05DB74-FC39-E141-AD05-3444BF461AD1}">
          <p14:sldIdLst>
            <p14:sldId id="256"/>
          </p14:sldIdLst>
        </p14:section>
        <p14:section name="Opportunity" id="{B47EB4E1-5020-0C46-9E9A-25701A321C78}">
          <p14:sldIdLst>
            <p14:sldId id="2147483628"/>
            <p14:sldId id="257"/>
            <p14:sldId id="259"/>
            <p14:sldId id="2147483627"/>
            <p14:sldId id="262"/>
            <p14:sldId id="264"/>
            <p14:sldId id="263"/>
            <p14:sldId id="265"/>
            <p14:sldId id="266"/>
          </p14:sldIdLst>
        </p14:section>
        <p14:section name="Supply Outlook" id="{34D778F0-1BA6-9D44-AE0A-E3FE9B24C19C}">
          <p14:sldIdLst>
            <p14:sldId id="268"/>
            <p14:sldId id="269"/>
            <p14:sldId id="270"/>
            <p14:sldId id="271"/>
            <p14:sldId id="272"/>
            <p14:sldId id="273"/>
            <p14:sldId id="274"/>
            <p14:sldId id="275"/>
            <p14:sldId id="277"/>
            <p14:sldId id="281"/>
            <p14:sldId id="282"/>
            <p14:sldId id="284"/>
          </p14:sldIdLst>
        </p14:section>
        <p14:section name="Environmental &amp; Social Impact" id="{B48BFFE3-2B82-4364-9FAE-8E90079DF00D}">
          <p14:sldIdLst>
            <p14:sldId id="297"/>
            <p14:sldId id="298"/>
            <p14:sldId id="300"/>
            <p14:sldId id="302"/>
            <p14:sldId id="303"/>
            <p14:sldId id="304"/>
            <p14:sldId id="305"/>
            <p14:sldId id="306"/>
          </p14:sldIdLst>
        </p14:section>
        <p14:section name="Decarbonization solutions" id="{7A1DD4A3-B8E2-4A7C-A51C-9363780BB86A}">
          <p14:sldIdLst>
            <p14:sldId id="307"/>
            <p14:sldId id="308"/>
            <p14:sldId id="2147483625"/>
            <p14:sldId id="2147483600"/>
            <p14:sldId id="2147483604"/>
            <p14:sldId id="2147483605"/>
            <p14:sldId id="2147483607"/>
            <p14:sldId id="2147483608"/>
            <p14:sldId id="2147483609"/>
            <p14:sldId id="2147483611"/>
            <p14:sldId id="2147483613"/>
            <p14:sldId id="2147483615"/>
            <p14:sldId id="2147483616"/>
            <p14:sldId id="2147483617"/>
            <p14:sldId id="287"/>
            <p14:sldId id="288"/>
          </p14:sldIdLst>
        </p14:section>
      </p14:sectionLst>
    </p:ext>
    <p:ext uri="{EFAFB233-063F-42B5-8137-9DF3F51BA10A}">
      <p15:sldGuideLst xmlns:p15="http://schemas.microsoft.com/office/powerpoint/2012/main">
        <p15:guide id="1" orient="horz" pos="2136" userDrawn="1">
          <p15:clr>
            <a:srgbClr val="A4A3A4"/>
          </p15:clr>
        </p15:guide>
        <p15:guide id="2" pos="381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75010A-C945-AD21-3E5D-022A6FF92A1F}" name="Monica Sambataro" initials="MS" userId="1dbdc88c86a000e4" providerId="Windows Live"/>
  <p188:author id="{1E9C9F17-05C8-2077-67BE-77161B493794}" name="Isabel Hoyos" initials="IH" userId="R5eVIiNu+G3RtUhixS3Ma/YW1PnaDPM4b2qCIjSgG/c=" providerId="None"/>
  <p188:author id="{D3CECC4B-249E-F3CF-3EE4-B49AC7878613}" name="Gernot Wagner" initials="GW" userId="33ee3ac88b4c2f16" providerId="Windows Live"/>
  <p188:author id="{B5FB0362-B61E-5A4B-4E29-675E7DA9B7A3}" name="Hyae Ryung" initials="HR" userId="S::hk2901@adcu.columbia.edu::98652124-d7bd-4e60-8447-ffbea6868795" providerId="AD"/>
  <p188:author id="{06E6DE67-FEDA-A70E-5248-10EB532CCAC0}" name="Farchi Behar, Ariela" initials="FBA" userId="S::af3487@gsb.columbia.edu::78290726-7916-4e9f-93b3-c6ef5ffb75a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2F2F2"/>
    <a:srgbClr val="C5EFFF"/>
    <a:srgbClr val="FFFFFF"/>
    <a:srgbClr val="45647B"/>
    <a:srgbClr val="FFC100"/>
    <a:srgbClr val="002230"/>
    <a:srgbClr val="E4E8EF"/>
    <a:srgbClr val="EE352E"/>
    <a:srgbClr val="9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96247" autoAdjust="0"/>
  </p:normalViewPr>
  <p:slideViewPr>
    <p:cSldViewPr snapToGrid="0" snapToObjects="1">
      <p:cViewPr>
        <p:scale>
          <a:sx n="70" d="100"/>
          <a:sy n="70" d="100"/>
        </p:scale>
        <p:origin x="1206" y="876"/>
      </p:cViewPr>
      <p:guideLst>
        <p:guide orient="horz" pos="2136"/>
        <p:guide pos="3816"/>
      </p:guideLst>
    </p:cSldViewPr>
  </p:slideViewPr>
  <p:notesTextViewPr>
    <p:cViewPr>
      <p:scale>
        <a:sx n="1" d="1"/>
        <a:sy n="1" d="1"/>
      </p:scale>
      <p:origin x="0" y="0"/>
    </p:cViewPr>
  </p:notesTextViewPr>
  <p:sorterViewPr>
    <p:cViewPr varScale="1">
      <p:scale>
        <a:sx n="100" d="100"/>
        <a:sy n="100" d="100"/>
      </p:scale>
      <p:origin x="0" y="-50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ags" Target="tags/tag1.xml"/><Relationship Id="rId55"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6.xlsb"/></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Binary_Worksheet27.xlsb"/></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Binary_Worksheet28.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Binary_Worksheet29.xlsb"/></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Binary_Worksheet30.xlsb"/></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Binary_Worksheet31.xlsb"/></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Binary_Worksheet32.xlsb"/></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Binary_Worksheet33.xlsb"/></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Binary_Worksheet34.xlsb"/></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Binary_Worksheet35.xlsb"/></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Binary_Worksheet36.xlsb"/></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Binary_Worksheet37.xlsb"/></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Binary_Worksheet38.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Binary_Worksheet39.xlsb"/></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Binary_Worksheet40.xlsb"/></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Binary_Worksheet41.xlsb"/></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Binary_Worksheet42.xlsb"/></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Binary_Worksheet43.xlsb"/></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Binary_Worksheet44.xlsb"/></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Binary_Worksheet45.xlsb"/></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Binary_Worksheet46.xlsb"/></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Binary_Worksheet47.xlsb"/></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Binary_Worksheet48.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Binary_Worksheet49.xlsb"/></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Binary_Worksheet50.xlsb"/></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Binary_Worksheet51.xlsb"/></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Binary_Worksheet52.xlsb"/></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Binary_Worksheet53.xlsb"/></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Binary_Worksheet54.xlsb"/></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Binary_Worksheet55.xlsb"/></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Binary_Worksheet56.xlsb"/></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Binary_Worksheet57.xlsb"/></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Binary_Worksheet58.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Binary_Worksheet59.xlsb"/></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Binary_Worksheet60.xlsb"/></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Binary_Worksheet61.xlsb"/></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Binary_Worksheet62.xlsb"/></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Binary_Worksheet63.xlsb"/></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Binary_Worksheet64.xlsb"/></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Binary_Worksheet65.xlsb"/></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Binary_Worksheet66.xlsb"/></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Binary_Worksheet67.xlsb"/></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Binary_Worksheet68.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Binary_Worksheet69.xlsb"/></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Binary_Worksheet70.xlsb"/></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Binary_Worksheet71.xlsb"/></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Binary_Worksheet72.xlsb"/></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Binary_Worksheet73.xlsb"/></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Binary_Worksheet74.xlsb"/></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Binary_Worksheet75.xlsb"/></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Binary_Worksheet76.xlsb"/></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Binary_Worksheet77.xlsb"/></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Binary_Worksheet78.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Binary_Worksheet79.xlsb"/></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Binary_Worksheet80.xlsb"/></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Binary_Worksheet81.xlsb"/></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Binary_Worksheet82.xlsb"/></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Binary_Worksheet83.xlsb"/></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Binary_Worksheet84.xlsb"/></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Binary_Worksheet85.xlsb"/></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Binary_Worksheet86.xlsb"/></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Binary_Worksheet87.xlsb"/></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Binary_Worksheet88.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Binary_Worksheet89.xlsb"/></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Binary_Worksheet90.xlsb"/></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Binary_Worksheet91.xlsb"/></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Binary_Worksheet92.xlsb"/></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Binary_Worksheet93.xlsb"/></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Binary_Worksheet94.xlsb"/></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_Binary_Worksheet95.xlsb"/></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Binary_Worksheet96.xlsb"/></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_Binary_Worksheet97.xlsb"/></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_Binary_Worksheet9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045723962743441E-2"/>
          <c:y val="5.0256410256410255E-2"/>
          <c:w val="0.91927744848998028"/>
          <c:h val="0.89948717948717949"/>
        </c:manualLayout>
      </c:layout>
      <c:areaChart>
        <c:grouping val="stacked"/>
        <c:varyColors val="0"/>
        <c:ser>
          <c:idx val="0"/>
          <c:order val="0"/>
          <c:spPr>
            <a:solidFill>
              <a:schemeClr val="accent2"/>
            </a:solidFill>
            <a:ln>
              <a:noFill/>
            </a:ln>
          </c:spPr>
          <c:val>
            <c:numRef>
              <c:f>Sheet1!$A$1:$AJ$1</c:f>
              <c:numCache>
                <c:formatCode>General</c:formatCode>
                <c:ptCount val="36"/>
                <c:pt idx="0">
                  <c:v>56.191025054517624</c:v>
                </c:pt>
                <c:pt idx="1">
                  <c:v>55.152206294153977</c:v>
                </c:pt>
                <c:pt idx="2">
                  <c:v>54.123375362048364</c:v>
                </c:pt>
                <c:pt idx="3">
                  <c:v>53.085757375564015</c:v>
                </c:pt>
                <c:pt idx="4">
                  <c:v>52.037120550288478</c:v>
                </c:pt>
                <c:pt idx="5">
                  <c:v>50.975507458224747</c:v>
                </c:pt>
                <c:pt idx="6">
                  <c:v>49.899171807778529</c:v>
                </c:pt>
                <c:pt idx="7">
                  <c:v>48.806523066155329</c:v>
                </c:pt>
                <c:pt idx="8">
                  <c:v>47.696078788896884</c:v>
                </c:pt>
                <c:pt idx="9">
                  <c:v>46.566424559315834</c:v>
                </c:pt>
                <c:pt idx="10">
                  <c:v>45.416181498427022</c:v>
                </c:pt>
                <c:pt idx="11">
                  <c:v>43.407558663986784</c:v>
                </c:pt>
                <c:pt idx="12">
                  <c:v>41.377662933742037</c:v>
                </c:pt>
                <c:pt idx="13">
                  <c:v>39.325363468865433</c:v>
                </c:pt>
                <c:pt idx="14">
                  <c:v>37.249517503819177</c:v>
                </c:pt>
                <c:pt idx="15">
                  <c:v>35.148970096542264</c:v>
                </c:pt>
                <c:pt idx="16">
                  <c:v>33.403796370885352</c:v>
                </c:pt>
                <c:pt idx="17">
                  <c:v>31.635652385200451</c:v>
                </c:pt>
                <c:pt idx="18">
                  <c:v>29.843843585511284</c:v>
                </c:pt>
                <c:pt idx="19">
                  <c:v>28.027717499380739</c:v>
                </c:pt>
                <c:pt idx="20">
                  <c:v>26.186685142533193</c:v>
                </c:pt>
                <c:pt idx="21">
                  <c:v>25.326887097763009</c:v>
                </c:pt>
                <c:pt idx="22">
                  <c:v>24.45088064756672</c:v>
                </c:pt>
                <c:pt idx="23">
                  <c:v>23.559061889296832</c:v>
                </c:pt>
                <c:pt idx="24">
                  <c:v>22.651895911948568</c:v>
                </c:pt>
                <c:pt idx="25">
                  <c:v>21.729919451192487</c:v>
                </c:pt>
                <c:pt idx="26">
                  <c:v>21.245411170333462</c:v>
                </c:pt>
                <c:pt idx="27">
                  <c:v>20.752090514976366</c:v>
                </c:pt>
                <c:pt idx="28">
                  <c:v>20.251023880492863</c:v>
                </c:pt>
                <c:pt idx="29">
                  <c:v>19.743339359108482</c:v>
                </c:pt>
                <c:pt idx="30">
                  <c:v>19.230225020435416</c:v>
                </c:pt>
                <c:pt idx="31">
                  <c:v>18.620442712913015</c:v>
                </c:pt>
                <c:pt idx="32">
                  <c:v>18.003150286040892</c:v>
                </c:pt>
                <c:pt idx="33">
                  <c:v>17.379754704726928</c:v>
                </c:pt>
                <c:pt idx="34">
                  <c:v>16.751800385919424</c:v>
                </c:pt>
                <c:pt idx="35">
                  <c:v>16.120977676126738</c:v>
                </c:pt>
              </c:numCache>
            </c:numRef>
          </c:val>
          <c:extLst>
            <c:ext xmlns:c16="http://schemas.microsoft.com/office/drawing/2014/chart" uri="{C3380CC4-5D6E-409C-BE32-E72D297353CC}">
              <c16:uniqueId val="{00000000-4536-4D9A-BAD0-564308A7A561}"/>
            </c:ext>
          </c:extLst>
        </c:ser>
        <c:ser>
          <c:idx val="1"/>
          <c:order val="1"/>
          <c:spPr>
            <a:solidFill>
              <a:schemeClr val="accent1"/>
            </a:solidFill>
            <a:ln>
              <a:noFill/>
            </a:ln>
          </c:spPr>
          <c:val>
            <c:numRef>
              <c:f>Sheet1!$A$2:$AJ$2</c:f>
              <c:numCache>
                <c:formatCode>General</c:formatCode>
                <c:ptCount val="36"/>
                <c:pt idx="0">
                  <c:v>2.7070540306211086</c:v>
                </c:pt>
                <c:pt idx="1">
                  <c:v>3.1112795643892142</c:v>
                </c:pt>
                <c:pt idx="2">
                  <c:v>3.3807220587249844</c:v>
                </c:pt>
                <c:pt idx="3">
                  <c:v>3.5836570787896775</c:v>
                </c:pt>
                <c:pt idx="4">
                  <c:v>3.791818187038885</c:v>
                </c:pt>
                <c:pt idx="5">
                  <c:v>4.01522493765804</c:v>
                </c:pt>
                <c:pt idx="6">
                  <c:v>4.2559952123459794</c:v>
                </c:pt>
                <c:pt idx="7">
                  <c:v>4.5179641883328898</c:v>
                </c:pt>
                <c:pt idx="8">
                  <c:v>4.8080341940362601</c:v>
                </c:pt>
                <c:pt idx="9">
                  <c:v>5.1333593830726443</c:v>
                </c:pt>
                <c:pt idx="10">
                  <c:v>5.4932464361397848</c:v>
                </c:pt>
                <c:pt idx="11">
                  <c:v>5.8889968133770125</c:v>
                </c:pt>
                <c:pt idx="12">
                  <c:v>6.3271981197420004</c:v>
                </c:pt>
                <c:pt idx="13">
                  <c:v>6.8044052715384709</c:v>
                </c:pt>
                <c:pt idx="14">
                  <c:v>7.3125008985348714</c:v>
                </c:pt>
                <c:pt idx="15">
                  <c:v>7.8500095542552728</c:v>
                </c:pt>
                <c:pt idx="16">
                  <c:v>8.4147411112198469</c:v>
                </c:pt>
                <c:pt idx="17">
                  <c:v>9.0019571672626384</c:v>
                </c:pt>
                <c:pt idx="18">
                  <c:v>9.6128639464723555</c:v>
                </c:pt>
                <c:pt idx="19">
                  <c:v>10.240021979305855</c:v>
                </c:pt>
                <c:pt idx="20">
                  <c:v>10.882012094320473</c:v>
                </c:pt>
                <c:pt idx="21">
                  <c:v>11.539606011986212</c:v>
                </c:pt>
                <c:pt idx="22">
                  <c:v>12.21310857819978</c:v>
                </c:pt>
                <c:pt idx="23">
                  <c:v>12.903136080961868</c:v>
                </c:pt>
                <c:pt idx="24">
                  <c:v>13.610097744933615</c:v>
                </c:pt>
                <c:pt idx="25">
                  <c:v>14.333685783571518</c:v>
                </c:pt>
                <c:pt idx="26">
                  <c:v>15.072516105582338</c:v>
                </c:pt>
                <c:pt idx="27">
                  <c:v>15.824023226127501</c:v>
                </c:pt>
                <c:pt idx="28">
                  <c:v>16.58462007976679</c:v>
                </c:pt>
                <c:pt idx="29">
                  <c:v>17.350028525112698</c:v>
                </c:pt>
                <c:pt idx="30">
                  <c:v>18.115632450920128</c:v>
                </c:pt>
                <c:pt idx="31">
                  <c:v>18.814992498066129</c:v>
                </c:pt>
                <c:pt idx="32">
                  <c:v>19.629227929386445</c:v>
                </c:pt>
                <c:pt idx="33">
                  <c:v>20.277404793115942</c:v>
                </c:pt>
                <c:pt idx="34">
                  <c:v>20.911930836436753</c:v>
                </c:pt>
                <c:pt idx="35">
                  <c:v>21.52883330301437</c:v>
                </c:pt>
              </c:numCache>
            </c:numRef>
          </c:val>
          <c:extLst>
            <c:ext xmlns:c16="http://schemas.microsoft.com/office/drawing/2014/chart" uri="{C3380CC4-5D6E-409C-BE32-E72D297353CC}">
              <c16:uniqueId val="{00000001-4536-4D9A-BAD0-564308A7A561}"/>
            </c:ext>
          </c:extLst>
        </c:ser>
        <c:dLbls>
          <c:showLegendKey val="0"/>
          <c:showVal val="0"/>
          <c:showCatName val="0"/>
          <c:showSerName val="0"/>
          <c:showPercent val="0"/>
          <c:showBubbleSize val="0"/>
        </c:dLbls>
        <c:axId val="428249215"/>
        <c:axId val="1"/>
      </c:areaChart>
      <c:catAx>
        <c:axId val="42824921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6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000" kern="1200">
                <a:solidFill>
                  <a:schemeClr val="tx1"/>
                </a:solidFill>
                <a:latin typeface="+mn-lt"/>
                <a:ea typeface="+mn-ea"/>
                <a:cs typeface="+mn-cs"/>
                <a:sym typeface="+mn-lt"/>
              </a:defRPr>
            </a:pPr>
            <a:endParaRPr lang="en-US"/>
          </a:p>
        </c:txPr>
        <c:crossAx val="428249215"/>
        <c:crosses val="min"/>
        <c:crossBetween val="midCat"/>
        <c:majorUnit val="5"/>
      </c:valAx>
    </c:plotArea>
    <c:plotVisOnly val="0"/>
    <c:dispBlanksAs val="zero"/>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603603603603605"/>
          <c:y val="0.12567132116004295"/>
          <c:w val="0.32882882882882886"/>
          <c:h val="0.74865735767991404"/>
        </c:manualLayout>
      </c:layout>
      <c:barChart>
        <c:barDir val="col"/>
        <c:grouping val="stacked"/>
        <c:varyColors val="0"/>
        <c:ser>
          <c:idx val="0"/>
          <c:order val="0"/>
          <c:spPr>
            <a:solidFill>
              <a:srgbClr val="364D6E"/>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800"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D1F-0D4A-B93E-722A655FBBA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29.709999999999997</c:v>
                </c:pt>
              </c:numCache>
            </c:numRef>
          </c:val>
          <c:extLst>
            <c:ext xmlns:c16="http://schemas.microsoft.com/office/drawing/2014/chart" uri="{C3380CC4-5D6E-409C-BE32-E72D297353CC}">
              <c16:uniqueId val="{00000001-5D1F-0D4A-B93E-722A655FBBAA}"/>
            </c:ext>
          </c:extLst>
        </c:ser>
        <c:ser>
          <c:idx val="1"/>
          <c:order val="1"/>
          <c:spPr>
            <a:solidFill>
              <a:schemeClr val="accent4"/>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800"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D1F-0D4A-B93E-722A655FBBA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f>
              <c:numCache>
                <c:formatCode>General</c:formatCode>
                <c:ptCount val="1"/>
                <c:pt idx="0">
                  <c:v>26.629999999999992</c:v>
                </c:pt>
              </c:numCache>
            </c:numRef>
          </c:val>
          <c:extLst>
            <c:ext xmlns:c16="http://schemas.microsoft.com/office/drawing/2014/chart" uri="{C3380CC4-5D6E-409C-BE32-E72D297353CC}">
              <c16:uniqueId val="{00000003-5D1F-0D4A-B93E-722A655FBBAA}"/>
            </c:ext>
          </c:extLst>
        </c:ser>
        <c:ser>
          <c:idx val="2"/>
          <c:order val="2"/>
          <c:spPr>
            <a:solidFill>
              <a:srgbClr val="4C6C9C"/>
            </a:solidFill>
            <a:ln>
              <a:noFill/>
            </a:ln>
          </c:spPr>
          <c:invertIfNegative val="0"/>
          <c:dLbls>
            <c:dLbl>
              <c:idx val="0"/>
              <c:layout>
                <c:manualLayout>
                  <c:x val="0"/>
                  <c:y val="-1.0741138560687433E-3"/>
                </c:manualLayout>
              </c:layout>
              <c:numFmt formatCode="#,##0&quot;%&quot;;&quot;-&quot;#,##0&quot;%&quot;" sourceLinked="0"/>
              <c:spPr>
                <a:noFill/>
                <a:ln>
                  <a:noFill/>
                </a:ln>
              </c:spPr>
              <c:txPr>
                <a:bodyPr wrap="none"/>
                <a:lstStyle/>
                <a:p>
                  <a:pPr>
                    <a:defRPr sz="800"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D1F-0D4A-B93E-722A655FBBA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f>
              <c:numCache>
                <c:formatCode>General</c:formatCode>
                <c:ptCount val="1"/>
                <c:pt idx="0">
                  <c:v>16.23</c:v>
                </c:pt>
              </c:numCache>
            </c:numRef>
          </c:val>
          <c:extLst>
            <c:ext xmlns:c16="http://schemas.microsoft.com/office/drawing/2014/chart" uri="{C3380CC4-5D6E-409C-BE32-E72D297353CC}">
              <c16:uniqueId val="{00000005-5D1F-0D4A-B93E-722A655FBBAA}"/>
            </c:ext>
          </c:extLst>
        </c:ser>
        <c:ser>
          <c:idx val="3"/>
          <c:order val="3"/>
          <c:spPr>
            <a:solidFill>
              <a:srgbClr val="C3CFE1"/>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8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D1F-0D4A-B93E-722A655FBBA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c:f>
              <c:numCache>
                <c:formatCode>General</c:formatCode>
                <c:ptCount val="1"/>
                <c:pt idx="0">
                  <c:v>14.729999999999999</c:v>
                </c:pt>
              </c:numCache>
            </c:numRef>
          </c:val>
          <c:extLst>
            <c:ext xmlns:c16="http://schemas.microsoft.com/office/drawing/2014/chart" uri="{C3380CC4-5D6E-409C-BE32-E72D297353CC}">
              <c16:uniqueId val="{00000007-5D1F-0D4A-B93E-722A655FBBAA}"/>
            </c:ext>
          </c:extLst>
        </c:ser>
        <c:ser>
          <c:idx val="4"/>
          <c:order val="4"/>
          <c:spPr>
            <a:solidFill>
              <a:schemeClr val="tx2"/>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8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D1F-0D4A-B93E-722A655FBBA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c:f>
              <c:numCache>
                <c:formatCode>General</c:formatCode>
                <c:ptCount val="1"/>
                <c:pt idx="0">
                  <c:v>12.7</c:v>
                </c:pt>
              </c:numCache>
            </c:numRef>
          </c:val>
          <c:extLst>
            <c:ext xmlns:c16="http://schemas.microsoft.com/office/drawing/2014/chart" uri="{C3380CC4-5D6E-409C-BE32-E72D297353CC}">
              <c16:uniqueId val="{00000009-5D1F-0D4A-B93E-722A655FBBAA}"/>
            </c:ext>
          </c:extLst>
        </c:ser>
        <c:dLbls>
          <c:showLegendKey val="0"/>
          <c:showVal val="0"/>
          <c:showCatName val="0"/>
          <c:showSerName val="0"/>
          <c:showPercent val="0"/>
          <c:showBubbleSize val="0"/>
        </c:dLbls>
        <c:gapWidth val="80"/>
        <c:overlap val="100"/>
        <c:axId val="2142558480"/>
        <c:axId val="1"/>
      </c:barChart>
      <c:catAx>
        <c:axId val="214255848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99.999999999999986"/>
          <c:min val="0"/>
        </c:scaling>
        <c:delete val="1"/>
        <c:axPos val="l"/>
        <c:numFmt formatCode="General" sourceLinked="1"/>
        <c:majorTickMark val="out"/>
        <c:minorTickMark val="none"/>
        <c:tickLblPos val="nextTo"/>
        <c:crossAx val="2142558480"/>
        <c:crosses val="min"/>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198198198198199"/>
          <c:y val="0.13780918727915195"/>
          <c:w val="0.43603603603603602"/>
          <c:h val="0.72438162544169615"/>
        </c:manualLayout>
      </c:layout>
      <c:barChart>
        <c:barDir val="col"/>
        <c:grouping val="stacked"/>
        <c:varyColors val="0"/>
        <c:ser>
          <c:idx val="0"/>
          <c:order val="0"/>
          <c:spPr>
            <a:solidFill>
              <a:schemeClr val="bg2"/>
            </a:solidFill>
            <a:ln w="9525" cmpd="sng" algn="ctr">
              <a:solidFill>
                <a:schemeClr val="tx1"/>
              </a:solidFill>
              <a:prstDash val="solid"/>
            </a:ln>
          </c:spPr>
          <c:invertIfNegative val="0"/>
          <c:dLbls>
            <c:dLbl>
              <c:idx val="0"/>
              <c:layout>
                <c:manualLayout>
                  <c:x val="0.17837837837837839"/>
                  <c:y val="-5.7714958775029447E-2"/>
                </c:manualLayout>
              </c:layout>
              <c:numFmt formatCode="#,##0&quot;%&quot;;&quot;-&quot;#,##0&quot;%&quot;" sourceLinked="0"/>
              <c:spPr>
                <a:noFill/>
                <a:ln>
                  <a:noFill/>
                </a:ln>
              </c:spPr>
              <c:txPr>
                <a:bodyPr wrap="none"/>
                <a:lstStyle/>
                <a:p>
                  <a:pPr>
                    <a:defRPr sz="8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9CC-4F4F-B044-ED6F66AFDC7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2.1</c:v>
                </c:pt>
              </c:numCache>
            </c:numRef>
          </c:val>
          <c:extLst>
            <c:ext xmlns:c16="http://schemas.microsoft.com/office/drawing/2014/chart" uri="{C3380CC4-5D6E-409C-BE32-E72D297353CC}">
              <c16:uniqueId val="{00000001-E9CC-4F4F-B044-ED6F66AFDC7A}"/>
            </c:ext>
          </c:extLst>
        </c:ser>
        <c:ser>
          <c:idx val="1"/>
          <c:order val="1"/>
          <c:spPr>
            <a:solidFill>
              <a:srgbClr val="808080"/>
            </a:solidFill>
            <a:ln w="9525" cmpd="sng" algn="ctr">
              <a:solidFill>
                <a:schemeClr val="tx1"/>
              </a:solidFill>
              <a:prstDash val="solid"/>
            </a:ln>
          </c:spPr>
          <c:invertIfNegative val="0"/>
          <c:dLbls>
            <c:dLbl>
              <c:idx val="0"/>
              <c:layout>
                <c:manualLayout>
                  <c:x val="0.17837837837837839"/>
                  <c:y val="-0.13309776207302709"/>
                </c:manualLayout>
              </c:layout>
              <c:numFmt formatCode="#,##0&quot;%&quot;;&quot;-&quot;#,##0&quot;%&quot;" sourceLinked="0"/>
              <c:spPr>
                <a:noFill/>
                <a:ln>
                  <a:noFill/>
                </a:ln>
              </c:spPr>
              <c:txPr>
                <a:bodyPr wrap="none"/>
                <a:lstStyle/>
                <a:p>
                  <a:pPr>
                    <a:defRPr sz="8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9CC-4F4F-B044-ED6F66AFDC7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f>
              <c:numCache>
                <c:formatCode>General</c:formatCode>
                <c:ptCount val="1"/>
                <c:pt idx="0">
                  <c:v>2.1</c:v>
                </c:pt>
              </c:numCache>
            </c:numRef>
          </c:val>
          <c:extLst>
            <c:ext xmlns:c16="http://schemas.microsoft.com/office/drawing/2014/chart" uri="{C3380CC4-5D6E-409C-BE32-E72D297353CC}">
              <c16:uniqueId val="{00000003-E9CC-4F4F-B044-ED6F66AFDC7A}"/>
            </c:ext>
          </c:extLst>
        </c:ser>
        <c:ser>
          <c:idx val="2"/>
          <c:order val="2"/>
          <c:spPr>
            <a:solidFill>
              <a:srgbClr val="969696"/>
            </a:solidFill>
            <a:ln w="9525" cmpd="sng" algn="ctr">
              <a:solidFill>
                <a:schemeClr val="tx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8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9CC-4F4F-B044-ED6F66AFDC7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f>
              <c:numCache>
                <c:formatCode>General</c:formatCode>
                <c:ptCount val="1"/>
                <c:pt idx="0">
                  <c:v>12.1</c:v>
                </c:pt>
              </c:numCache>
            </c:numRef>
          </c:val>
          <c:extLst>
            <c:ext xmlns:c16="http://schemas.microsoft.com/office/drawing/2014/chart" uri="{C3380CC4-5D6E-409C-BE32-E72D297353CC}">
              <c16:uniqueId val="{00000005-E9CC-4F4F-B044-ED6F66AFDC7A}"/>
            </c:ext>
          </c:extLst>
        </c:ser>
        <c:ser>
          <c:idx val="3"/>
          <c:order val="3"/>
          <c:spPr>
            <a:solidFill>
              <a:srgbClr val="C0C0C0"/>
            </a:solidFill>
            <a:ln w="9525" cmpd="sng" algn="ctr">
              <a:solidFill>
                <a:schemeClr val="tx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8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9CC-4F4F-B044-ED6F66AFDC7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c:f>
              <c:numCache>
                <c:formatCode>General</c:formatCode>
                <c:ptCount val="1"/>
                <c:pt idx="0">
                  <c:v>31.199999999999996</c:v>
                </c:pt>
              </c:numCache>
            </c:numRef>
          </c:val>
          <c:extLst>
            <c:ext xmlns:c16="http://schemas.microsoft.com/office/drawing/2014/chart" uri="{C3380CC4-5D6E-409C-BE32-E72D297353CC}">
              <c16:uniqueId val="{00000007-E9CC-4F4F-B044-ED6F66AFDC7A}"/>
            </c:ext>
          </c:extLst>
        </c:ser>
        <c:ser>
          <c:idx val="4"/>
          <c:order val="4"/>
          <c:spPr>
            <a:solidFill>
              <a:srgbClr val="FFFFFF"/>
            </a:solidFill>
            <a:ln w="9525" cmpd="sng" algn="ctr">
              <a:solidFill>
                <a:schemeClr val="tx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8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9CC-4F4F-B044-ED6F66AFDC7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c:f>
              <c:numCache>
                <c:formatCode>General</c:formatCode>
                <c:ptCount val="1"/>
                <c:pt idx="0">
                  <c:v>52.5</c:v>
                </c:pt>
              </c:numCache>
            </c:numRef>
          </c:val>
          <c:extLst>
            <c:ext xmlns:c16="http://schemas.microsoft.com/office/drawing/2014/chart" uri="{C3380CC4-5D6E-409C-BE32-E72D297353CC}">
              <c16:uniqueId val="{00000009-E9CC-4F4F-B044-ED6F66AFDC7A}"/>
            </c:ext>
          </c:extLst>
        </c:ser>
        <c:dLbls>
          <c:showLegendKey val="0"/>
          <c:showVal val="0"/>
          <c:showCatName val="0"/>
          <c:showSerName val="0"/>
          <c:showPercent val="0"/>
          <c:showBubbleSize val="0"/>
        </c:dLbls>
        <c:gapWidth val="80"/>
        <c:overlap val="100"/>
        <c:axId val="1838430752"/>
        <c:axId val="1"/>
      </c:barChart>
      <c:catAx>
        <c:axId val="183843075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1838430752"/>
        <c:crosses val="min"/>
        <c:crossBetween val="between"/>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198198198198199"/>
          <c:y val="0.13780918727915195"/>
          <c:w val="0.43603603603603602"/>
          <c:h val="0.72438162544169615"/>
        </c:manualLayout>
      </c:layout>
      <c:barChart>
        <c:barDir val="col"/>
        <c:grouping val="stacked"/>
        <c:varyColors val="0"/>
        <c:ser>
          <c:idx val="0"/>
          <c:order val="0"/>
          <c:spPr>
            <a:solidFill>
              <a:srgbClr val="000000"/>
            </a:solidFill>
            <a:ln w="9525" cmpd="sng" algn="ctr">
              <a:solidFill>
                <a:schemeClr val="tx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800" kern="1200">
                      <a:solidFill>
                        <a:schemeClr val="bg1"/>
                      </a:solidFill>
                      <a:latin typeface="+mn-lt"/>
                      <a:ea typeface="Arial"/>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7B1-1346-85DC-3DDE590C8C3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11</c:v>
                </c:pt>
              </c:numCache>
            </c:numRef>
          </c:val>
          <c:extLst>
            <c:ext xmlns:c16="http://schemas.microsoft.com/office/drawing/2014/chart" uri="{C3380CC4-5D6E-409C-BE32-E72D297353CC}">
              <c16:uniqueId val="{00000001-E7B1-1346-85DC-3DDE590C8C3D}"/>
            </c:ext>
          </c:extLst>
        </c:ser>
        <c:ser>
          <c:idx val="1"/>
          <c:order val="1"/>
          <c:spPr>
            <a:solidFill>
              <a:schemeClr val="bg2"/>
            </a:solidFill>
            <a:ln w="9525" cmpd="sng" algn="ctr">
              <a:solidFill>
                <a:schemeClr val="tx1"/>
              </a:solidFill>
              <a:prstDash val="solid"/>
            </a:ln>
          </c:spPr>
          <c:invertIfNegative val="0"/>
          <c:dLbls>
            <c:dLbl>
              <c:idx val="0"/>
              <c:layout>
                <c:manualLayout>
                  <c:x val="0"/>
                  <c:y val="-1.1778563015312131E-3"/>
                </c:manualLayout>
              </c:layout>
              <c:numFmt formatCode="#,##0&quot;%&quot;;&quot;-&quot;#,##0&quot;%&quot;" sourceLinked="0"/>
              <c:spPr>
                <a:noFill/>
                <a:ln>
                  <a:noFill/>
                </a:ln>
              </c:spPr>
              <c:txPr>
                <a:bodyPr wrap="none"/>
                <a:lstStyle/>
                <a:p>
                  <a:pPr>
                    <a:defRPr sz="800"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7B1-1346-85DC-3DDE590C8C3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f>
              <c:numCache>
                <c:formatCode>General</c:formatCode>
                <c:ptCount val="1"/>
                <c:pt idx="0">
                  <c:v>11.600000000000001</c:v>
                </c:pt>
              </c:numCache>
            </c:numRef>
          </c:val>
          <c:extLst>
            <c:ext xmlns:c16="http://schemas.microsoft.com/office/drawing/2014/chart" uri="{C3380CC4-5D6E-409C-BE32-E72D297353CC}">
              <c16:uniqueId val="{00000003-E7B1-1346-85DC-3DDE590C8C3D}"/>
            </c:ext>
          </c:extLst>
        </c:ser>
        <c:ser>
          <c:idx val="2"/>
          <c:order val="2"/>
          <c:spPr>
            <a:solidFill>
              <a:srgbClr val="808080"/>
            </a:solidFill>
            <a:ln w="9525" cmpd="sng" algn="ctr">
              <a:solidFill>
                <a:schemeClr val="tx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800"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7B1-1346-85DC-3DDE590C8C3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f>
              <c:numCache>
                <c:formatCode>General</c:formatCode>
                <c:ptCount val="1"/>
                <c:pt idx="0">
                  <c:v>12.899999999999997</c:v>
                </c:pt>
              </c:numCache>
            </c:numRef>
          </c:val>
          <c:extLst>
            <c:ext xmlns:c16="http://schemas.microsoft.com/office/drawing/2014/chart" uri="{C3380CC4-5D6E-409C-BE32-E72D297353CC}">
              <c16:uniqueId val="{00000005-E7B1-1346-85DC-3DDE590C8C3D}"/>
            </c:ext>
          </c:extLst>
        </c:ser>
        <c:ser>
          <c:idx val="3"/>
          <c:order val="3"/>
          <c:spPr>
            <a:solidFill>
              <a:srgbClr val="969696"/>
            </a:solidFill>
            <a:ln w="9525" cmpd="sng" algn="ctr">
              <a:solidFill>
                <a:schemeClr val="tx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8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7B1-1346-85DC-3DDE590C8C3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c:f>
              <c:numCache>
                <c:formatCode>General</c:formatCode>
                <c:ptCount val="1"/>
                <c:pt idx="0">
                  <c:v>13.5</c:v>
                </c:pt>
              </c:numCache>
            </c:numRef>
          </c:val>
          <c:extLst>
            <c:ext xmlns:c16="http://schemas.microsoft.com/office/drawing/2014/chart" uri="{C3380CC4-5D6E-409C-BE32-E72D297353CC}">
              <c16:uniqueId val="{00000007-E7B1-1346-85DC-3DDE590C8C3D}"/>
            </c:ext>
          </c:extLst>
        </c:ser>
        <c:ser>
          <c:idx val="4"/>
          <c:order val="4"/>
          <c:spPr>
            <a:solidFill>
              <a:srgbClr val="C0C0C0"/>
            </a:solidFill>
            <a:ln w="9525" cmpd="sng" algn="ctr">
              <a:solidFill>
                <a:schemeClr val="tx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8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7B1-1346-85DC-3DDE590C8C3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c:f>
              <c:numCache>
                <c:formatCode>General</c:formatCode>
                <c:ptCount val="1"/>
                <c:pt idx="0">
                  <c:v>22.199999999999996</c:v>
                </c:pt>
              </c:numCache>
            </c:numRef>
          </c:val>
          <c:extLst>
            <c:ext xmlns:c16="http://schemas.microsoft.com/office/drawing/2014/chart" uri="{C3380CC4-5D6E-409C-BE32-E72D297353CC}">
              <c16:uniqueId val="{00000009-E7B1-1346-85DC-3DDE590C8C3D}"/>
            </c:ext>
          </c:extLst>
        </c:ser>
        <c:ser>
          <c:idx val="5"/>
          <c:order val="5"/>
          <c:spPr>
            <a:solidFill>
              <a:srgbClr val="FFFFFF"/>
            </a:solidFill>
            <a:ln w="9525" cmpd="sng" algn="ctr">
              <a:solidFill>
                <a:schemeClr val="tx1"/>
              </a:solidFill>
              <a:prstDash val="solid"/>
            </a:ln>
          </c:spPr>
          <c:invertIfNegative val="0"/>
          <c:dLbls>
            <c:dLbl>
              <c:idx val="0"/>
              <c:layout>
                <c:manualLayout>
                  <c:x val="0"/>
                  <c:y val="-1.1778563015312131E-3"/>
                </c:manualLayout>
              </c:layout>
              <c:numFmt formatCode="#,##0&quot;%&quot;;&quot;-&quot;#,##0&quot;%&quot;" sourceLinked="0"/>
              <c:spPr>
                <a:noFill/>
                <a:ln>
                  <a:noFill/>
                </a:ln>
              </c:spPr>
              <c:txPr>
                <a:bodyPr wrap="none"/>
                <a:lstStyle/>
                <a:p>
                  <a:pPr>
                    <a:defRPr sz="8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7B1-1346-85DC-3DDE590C8C3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Sheet1!$A$6</c:f>
              <c:numCache>
                <c:formatCode>General</c:formatCode>
                <c:ptCount val="1"/>
                <c:pt idx="0">
                  <c:v>28.800000000000004</c:v>
                </c:pt>
              </c:numCache>
            </c:numRef>
          </c:val>
          <c:extLst>
            <c:ext xmlns:c16="http://schemas.microsoft.com/office/drawing/2014/chart" uri="{C3380CC4-5D6E-409C-BE32-E72D297353CC}">
              <c16:uniqueId val="{0000000B-E7B1-1346-85DC-3DDE590C8C3D}"/>
            </c:ext>
          </c:extLst>
        </c:ser>
        <c:dLbls>
          <c:showLegendKey val="0"/>
          <c:showVal val="0"/>
          <c:showCatName val="0"/>
          <c:showSerName val="0"/>
          <c:showPercent val="0"/>
          <c:showBubbleSize val="0"/>
        </c:dLbls>
        <c:gapWidth val="80"/>
        <c:overlap val="100"/>
        <c:axId val="1837467056"/>
        <c:axId val="1"/>
      </c:barChart>
      <c:catAx>
        <c:axId val="1837467056"/>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1837467056"/>
        <c:crosses val="min"/>
        <c:crossBetween val="between"/>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198198198198199"/>
          <c:y val="0.13780918727915195"/>
          <c:w val="0.43603603603603602"/>
          <c:h val="0.72438162544169615"/>
        </c:manualLayout>
      </c:layout>
      <c:barChart>
        <c:barDir val="col"/>
        <c:grouping val="stacked"/>
        <c:varyColors val="0"/>
        <c:ser>
          <c:idx val="0"/>
          <c:order val="0"/>
          <c:spPr>
            <a:solidFill>
              <a:schemeClr val="bg2"/>
            </a:solidFill>
            <a:ln w="9525" cmpd="sng" algn="ctr">
              <a:solidFill>
                <a:schemeClr val="tx1"/>
              </a:solidFill>
              <a:prstDash val="solid"/>
            </a:ln>
          </c:spPr>
          <c:invertIfNegative val="0"/>
          <c:val>
            <c:numRef>
              <c:f>Sheet1!$A$1</c:f>
              <c:numCache>
                <c:formatCode>General</c:formatCode>
                <c:ptCount val="1"/>
                <c:pt idx="0">
                  <c:v>7.5</c:v>
                </c:pt>
              </c:numCache>
            </c:numRef>
          </c:val>
          <c:extLst>
            <c:ext xmlns:c16="http://schemas.microsoft.com/office/drawing/2014/chart" uri="{C3380CC4-5D6E-409C-BE32-E72D297353CC}">
              <c16:uniqueId val="{00000000-CAB6-1041-BA80-44DD283D8C38}"/>
            </c:ext>
          </c:extLst>
        </c:ser>
        <c:ser>
          <c:idx val="1"/>
          <c:order val="1"/>
          <c:spPr>
            <a:solidFill>
              <a:srgbClr val="808080"/>
            </a:solidFill>
            <a:ln w="9525" cmpd="sng" algn="ctr">
              <a:solidFill>
                <a:schemeClr val="tx1"/>
              </a:solidFill>
              <a:prstDash val="solid"/>
            </a:ln>
          </c:spPr>
          <c:invertIfNegative val="0"/>
          <c:val>
            <c:numRef>
              <c:f>Sheet1!$A$2</c:f>
              <c:numCache>
                <c:formatCode>General</c:formatCode>
                <c:ptCount val="1"/>
                <c:pt idx="0">
                  <c:v>4.3</c:v>
                </c:pt>
              </c:numCache>
            </c:numRef>
          </c:val>
          <c:extLst>
            <c:ext xmlns:c16="http://schemas.microsoft.com/office/drawing/2014/chart" uri="{C3380CC4-5D6E-409C-BE32-E72D297353CC}">
              <c16:uniqueId val="{00000001-CAB6-1041-BA80-44DD283D8C38}"/>
            </c:ext>
          </c:extLst>
        </c:ser>
        <c:ser>
          <c:idx val="2"/>
          <c:order val="2"/>
          <c:spPr>
            <a:solidFill>
              <a:srgbClr val="969696"/>
            </a:solidFill>
            <a:ln w="9525" cmpd="sng" algn="ctr">
              <a:solidFill>
                <a:schemeClr val="tx1"/>
              </a:solidFill>
              <a:prstDash val="solid"/>
            </a:ln>
          </c:spPr>
          <c:invertIfNegative val="0"/>
          <c:dLbls>
            <c:dLbl>
              <c:idx val="0"/>
              <c:layout>
                <c:manualLayout>
                  <c:x val="0.17837837837837839"/>
                  <c:y val="0"/>
                </c:manualLayout>
              </c:layout>
              <c:numFmt formatCode="#,##0&quot;%&quot;;&quot;-&quot;#,##0&quot;%&quot;" sourceLinked="0"/>
              <c:spPr>
                <a:noFill/>
                <a:ln>
                  <a:noFill/>
                </a:ln>
              </c:spPr>
              <c:txPr>
                <a:bodyPr wrap="none"/>
                <a:lstStyle/>
                <a:p>
                  <a:pPr>
                    <a:defRPr sz="8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AB6-1041-BA80-44DD283D8C3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f>
              <c:numCache>
                <c:formatCode>General</c:formatCode>
                <c:ptCount val="1"/>
                <c:pt idx="0">
                  <c:v>7.5000000000000009</c:v>
                </c:pt>
              </c:numCache>
            </c:numRef>
          </c:val>
          <c:extLst>
            <c:ext xmlns:c16="http://schemas.microsoft.com/office/drawing/2014/chart" uri="{C3380CC4-5D6E-409C-BE32-E72D297353CC}">
              <c16:uniqueId val="{00000003-CAB6-1041-BA80-44DD283D8C38}"/>
            </c:ext>
          </c:extLst>
        </c:ser>
        <c:ser>
          <c:idx val="3"/>
          <c:order val="3"/>
          <c:spPr>
            <a:solidFill>
              <a:srgbClr val="C0C0C0"/>
            </a:solidFill>
            <a:ln w="9525" cmpd="sng" algn="ctr">
              <a:solidFill>
                <a:schemeClr val="tx1"/>
              </a:solidFill>
              <a:prstDash val="solid"/>
            </a:ln>
          </c:spPr>
          <c:invertIfNegative val="0"/>
          <c:dLbls>
            <c:dLbl>
              <c:idx val="0"/>
              <c:layout>
                <c:manualLayout>
                  <c:x val="0"/>
                  <c:y val="-1.1778563015312131E-3"/>
                </c:manualLayout>
              </c:layout>
              <c:numFmt formatCode="#,##0&quot;%&quot;;&quot;-&quot;#,##0&quot;%&quot;" sourceLinked="0"/>
              <c:spPr>
                <a:noFill/>
                <a:ln>
                  <a:noFill/>
                </a:ln>
              </c:spPr>
              <c:txPr>
                <a:bodyPr wrap="none"/>
                <a:lstStyle/>
                <a:p>
                  <a:pPr>
                    <a:defRPr sz="8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AB6-1041-BA80-44DD283D8C3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c:f>
              <c:numCache>
                <c:formatCode>General</c:formatCode>
                <c:ptCount val="1"/>
                <c:pt idx="0">
                  <c:v>24.6</c:v>
                </c:pt>
              </c:numCache>
            </c:numRef>
          </c:val>
          <c:extLst>
            <c:ext xmlns:c16="http://schemas.microsoft.com/office/drawing/2014/chart" uri="{C3380CC4-5D6E-409C-BE32-E72D297353CC}">
              <c16:uniqueId val="{00000005-CAB6-1041-BA80-44DD283D8C38}"/>
            </c:ext>
          </c:extLst>
        </c:ser>
        <c:ser>
          <c:idx val="4"/>
          <c:order val="4"/>
          <c:spPr>
            <a:solidFill>
              <a:srgbClr val="FFFFFF"/>
            </a:solidFill>
            <a:ln w="9525" cmpd="sng" algn="ctr">
              <a:solidFill>
                <a:schemeClr val="tx1"/>
              </a:solidFill>
              <a:prstDash val="solid"/>
            </a:ln>
          </c:spPr>
          <c:invertIfNegative val="0"/>
          <c:dLbls>
            <c:dLbl>
              <c:idx val="0"/>
              <c:layout>
                <c:manualLayout>
                  <c:x val="0"/>
                  <c:y val="-1.1778563015312131E-3"/>
                </c:manualLayout>
              </c:layout>
              <c:numFmt formatCode="#,##0&quot;%&quot;;&quot;-&quot;#,##0&quot;%&quot;" sourceLinked="0"/>
              <c:spPr>
                <a:noFill/>
                <a:ln>
                  <a:noFill/>
                </a:ln>
              </c:spPr>
              <c:txPr>
                <a:bodyPr wrap="none"/>
                <a:lstStyle/>
                <a:p>
                  <a:pPr>
                    <a:defRPr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AB6-1041-BA80-44DD283D8C3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c:f>
              <c:numCache>
                <c:formatCode>General</c:formatCode>
                <c:ptCount val="1"/>
                <c:pt idx="0">
                  <c:v>56.099999999999994</c:v>
                </c:pt>
              </c:numCache>
            </c:numRef>
          </c:val>
          <c:extLst>
            <c:ext xmlns:c16="http://schemas.microsoft.com/office/drawing/2014/chart" uri="{C3380CC4-5D6E-409C-BE32-E72D297353CC}">
              <c16:uniqueId val="{00000007-CAB6-1041-BA80-44DD283D8C38}"/>
            </c:ext>
          </c:extLst>
        </c:ser>
        <c:dLbls>
          <c:showLegendKey val="0"/>
          <c:showVal val="0"/>
          <c:showCatName val="0"/>
          <c:showSerName val="0"/>
          <c:showPercent val="0"/>
          <c:showBubbleSize val="0"/>
        </c:dLbls>
        <c:gapWidth val="80"/>
        <c:overlap val="100"/>
        <c:axId val="1837259936"/>
        <c:axId val="1"/>
      </c:barChart>
      <c:catAx>
        <c:axId val="1837259936"/>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1837259936"/>
        <c:crosses val="min"/>
        <c:crossBetween val="between"/>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76136805285659"/>
          <c:y val="6.6298342541436461E-2"/>
          <c:w val="0.86202876020209873"/>
          <c:h val="0.87335316617084569"/>
        </c:manualLayout>
      </c:layout>
      <c:barChart>
        <c:barDir val="col"/>
        <c:grouping val="stacked"/>
        <c:varyColors val="0"/>
        <c:ser>
          <c:idx val="0"/>
          <c:order val="0"/>
          <c:spPr>
            <a:solidFill>
              <a:schemeClr val="accent1"/>
            </a:solidFill>
            <a:ln>
              <a:noFill/>
            </a:ln>
          </c:spPr>
          <c:invertIfNegative val="0"/>
          <c:dLbls>
            <c:dLbl>
              <c:idx val="0"/>
              <c:layout>
                <c:manualLayout>
                  <c:x val="0"/>
                  <c:y val="-6.7998300042498933E-2"/>
                </c:manualLayout>
              </c:layout>
              <c:numFmt formatCode="#,##0;&quot;-&quot;#,##0" sourceLinked="0"/>
              <c:spPr>
                <a:noFill/>
                <a:ln>
                  <a:noFill/>
                </a:ln>
              </c:spPr>
              <c:txPr>
                <a:bodyPr wrap="none"/>
                <a:lstStyle/>
                <a:p>
                  <a:pPr>
                    <a:defRPr sz="10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B9F-B348-8522-1F860E4CD553}"/>
                </c:ext>
              </c:extLst>
            </c:dLbl>
            <c:dLbl>
              <c:idx val="1"/>
              <c:layout>
                <c:manualLayout>
                  <c:x val="0"/>
                  <c:y val="-4.6748831279218021E-2"/>
                </c:manualLayout>
              </c:layout>
              <c:numFmt formatCode="#,##0;&quot;-&quot;#,##0" sourceLinked="0"/>
              <c:spPr>
                <a:noFill/>
                <a:ln>
                  <a:noFill/>
                </a:ln>
              </c:spPr>
              <c:txPr>
                <a:bodyPr wrap="none"/>
                <a:lstStyle/>
                <a:p>
                  <a:pPr>
                    <a:defRPr sz="10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B9F-B348-8522-1F860E4CD553}"/>
                </c:ext>
              </c:extLst>
            </c:dLbl>
            <c:dLbl>
              <c:idx val="2"/>
              <c:layout>
                <c:manualLayout>
                  <c:x val="0"/>
                  <c:y val="-0.12197195070123247"/>
                </c:manualLayout>
              </c:layout>
              <c:numFmt formatCode="#,##0;&quot;-&quot;#,##0" sourceLinked="0"/>
              <c:spPr>
                <a:noFill/>
                <a:ln>
                  <a:noFill/>
                </a:ln>
              </c:spPr>
              <c:txPr>
                <a:bodyPr wrap="none"/>
                <a:lstStyle/>
                <a:p>
                  <a:pPr>
                    <a:defRPr sz="10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B9F-B348-8522-1F860E4CD553}"/>
                </c:ext>
              </c:extLst>
            </c:dLbl>
            <c:dLbl>
              <c:idx val="3"/>
              <c:layout>
                <c:manualLayout>
                  <c:x val="0"/>
                  <c:y val="-0.20016999575010624"/>
                </c:manualLayout>
              </c:layout>
              <c:numFmt formatCode="#,##0;&quot;-&quot;#,##0" sourceLinked="0"/>
              <c:spPr>
                <a:noFill/>
                <a:ln>
                  <a:noFill/>
                </a:ln>
              </c:spPr>
              <c:txPr>
                <a:bodyPr wrap="none"/>
                <a:lstStyle/>
                <a:p>
                  <a:pPr>
                    <a:defRPr sz="10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B9F-B348-8522-1F860E4CD553}"/>
                </c:ext>
              </c:extLst>
            </c:dLbl>
            <c:dLbl>
              <c:idx val="4"/>
              <c:layout>
                <c:manualLayout>
                  <c:x val="0"/>
                  <c:y val="-0.15257118572035699"/>
                </c:manualLayout>
              </c:layout>
              <c:numFmt formatCode="#,##0;&quot;-&quot;#,##0" sourceLinked="0"/>
              <c:spPr>
                <a:noFill/>
                <a:ln>
                  <a:noFill/>
                </a:ln>
              </c:spPr>
              <c:txPr>
                <a:bodyPr wrap="none"/>
                <a:lstStyle/>
                <a:p>
                  <a:pPr>
                    <a:defRPr sz="10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B9F-B348-8522-1F860E4CD553}"/>
                </c:ext>
              </c:extLst>
            </c:dLbl>
            <c:dLbl>
              <c:idx val="5"/>
              <c:layout>
                <c:manualLayout>
                  <c:x val="0"/>
                  <c:y val="-9.0097747556311086E-2"/>
                </c:manualLayout>
              </c:layout>
              <c:numFmt formatCode="#,##0;&quot;-&quot;#,##0" sourceLinked="0"/>
              <c:spPr>
                <a:noFill/>
                <a:ln>
                  <a:noFill/>
                </a:ln>
              </c:spPr>
              <c:txPr>
                <a:bodyPr wrap="none"/>
                <a:lstStyle/>
                <a:p>
                  <a:pPr>
                    <a:defRPr sz="10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B9F-B348-8522-1F860E4CD553}"/>
                </c:ext>
              </c:extLst>
            </c:dLbl>
            <c:dLbl>
              <c:idx val="6"/>
              <c:layout>
                <c:manualLayout>
                  <c:x val="0"/>
                  <c:y val="-0.19337016574585636"/>
                </c:manualLayout>
              </c:layout>
              <c:numFmt formatCode="#,##0;&quot;-&quot;#,##0" sourceLinked="0"/>
              <c:spPr>
                <a:noFill/>
                <a:ln>
                  <a:noFill/>
                </a:ln>
              </c:spPr>
              <c:txPr>
                <a:bodyPr wrap="none"/>
                <a:lstStyle/>
                <a:p>
                  <a:pPr>
                    <a:defRPr sz="10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B9F-B348-8522-1F860E4CD553}"/>
                </c:ext>
              </c:extLst>
            </c:dLbl>
            <c:dLbl>
              <c:idx val="7"/>
              <c:layout>
                <c:manualLayout>
                  <c:x val="0"/>
                  <c:y val="-0.23799405014874628"/>
                </c:manualLayout>
              </c:layout>
              <c:numFmt formatCode="#,##0;&quot;-&quot;#,##0" sourceLinked="0"/>
              <c:spPr>
                <a:noFill/>
                <a:ln>
                  <a:noFill/>
                </a:ln>
              </c:spPr>
              <c:txPr>
                <a:bodyPr wrap="none"/>
                <a:lstStyle/>
                <a:p>
                  <a:pPr>
                    <a:defRPr sz="10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B9F-B348-8522-1F860E4CD553}"/>
                </c:ext>
              </c:extLst>
            </c:dLbl>
            <c:dLbl>
              <c:idx val="8"/>
              <c:layout>
                <c:manualLayout>
                  <c:x val="0"/>
                  <c:y val="-0.29494262643433916"/>
                </c:manualLayout>
              </c:layout>
              <c:numFmt formatCode="#,##0;&quot;-&quot;#,##0" sourceLinked="0"/>
              <c:spPr>
                <a:noFill/>
                <a:ln>
                  <a:noFill/>
                </a:ln>
              </c:spPr>
              <c:txPr>
                <a:bodyPr wrap="none"/>
                <a:lstStyle/>
                <a:p>
                  <a:pPr>
                    <a:defRPr sz="10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B9F-B348-8522-1F860E4CD553}"/>
                </c:ext>
              </c:extLst>
            </c:dLbl>
            <c:dLbl>
              <c:idx val="9"/>
              <c:layout>
                <c:manualLayout>
                  <c:x val="0"/>
                  <c:y val="-0.33999150021249469"/>
                </c:manualLayout>
              </c:layout>
              <c:numFmt formatCode="#,##0;&quot;-&quot;#,##0" sourceLinked="0"/>
              <c:spPr>
                <a:noFill/>
                <a:ln>
                  <a:noFill/>
                </a:ln>
              </c:spPr>
              <c:txPr>
                <a:bodyPr wrap="none"/>
                <a:lstStyle/>
                <a:p>
                  <a:pPr>
                    <a:defRPr sz="10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B9F-B348-8522-1F860E4CD553}"/>
                </c:ext>
              </c:extLst>
            </c:dLbl>
            <c:dLbl>
              <c:idx val="10"/>
              <c:layout>
                <c:manualLayout>
                  <c:x val="0"/>
                  <c:y val="-0.39524011899702505"/>
                </c:manualLayout>
              </c:layout>
              <c:numFmt formatCode="#,##0;&quot;-&quot;#,##0" sourceLinked="0"/>
              <c:spPr>
                <a:noFill/>
                <a:ln>
                  <a:noFill/>
                </a:ln>
              </c:spPr>
              <c:txPr>
                <a:bodyPr wrap="none"/>
                <a:lstStyle/>
                <a:p>
                  <a:pPr>
                    <a:defRPr sz="10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B9F-B348-8522-1F860E4CD55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158.24175824175799</c:v>
                </c:pt>
                <c:pt idx="1">
                  <c:v>74.725274725274602</c:v>
                </c:pt>
                <c:pt idx="2">
                  <c:v>-369.230769230769</c:v>
                </c:pt>
                <c:pt idx="3">
                  <c:v>-672.52747252747201</c:v>
                </c:pt>
                <c:pt idx="4">
                  <c:v>-487.91208791208697</c:v>
                </c:pt>
                <c:pt idx="5">
                  <c:v>-246.15384615384599</c:v>
                </c:pt>
                <c:pt idx="6">
                  <c:v>-646.15384615384596</c:v>
                </c:pt>
                <c:pt idx="7">
                  <c:v>-821.97802197802105</c:v>
                </c:pt>
                <c:pt idx="8">
                  <c:v>-1041.75824175824</c:v>
                </c:pt>
                <c:pt idx="9">
                  <c:v>-1217.58241758241</c:v>
                </c:pt>
                <c:pt idx="10">
                  <c:v>-1432.96703296703</c:v>
                </c:pt>
              </c:numCache>
            </c:numRef>
          </c:val>
          <c:extLst>
            <c:ext xmlns:c16="http://schemas.microsoft.com/office/drawing/2014/chart" uri="{C3380CC4-5D6E-409C-BE32-E72D297353CC}">
              <c16:uniqueId val="{0000000B-8B9F-B348-8522-1F860E4CD553}"/>
            </c:ext>
          </c:extLst>
        </c:ser>
        <c:dLbls>
          <c:showLegendKey val="0"/>
          <c:showVal val="0"/>
          <c:showCatName val="0"/>
          <c:showSerName val="0"/>
          <c:showPercent val="0"/>
          <c:showBubbleSize val="0"/>
        </c:dLbls>
        <c:gapWidth val="80"/>
        <c:overlap val="100"/>
        <c:axId val="2042759696"/>
        <c:axId val="1"/>
      </c:barChart>
      <c:catAx>
        <c:axId val="2042759696"/>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At val="0"/>
        <c:auto val="0"/>
        <c:lblAlgn val="ctr"/>
        <c:lblOffset val="100"/>
        <c:noMultiLvlLbl val="0"/>
      </c:catAx>
      <c:valAx>
        <c:axId val="1"/>
        <c:scaling>
          <c:orientation val="minMax"/>
          <c:max val="200"/>
          <c:min val="-150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800" kern="1200">
                <a:solidFill>
                  <a:schemeClr val="tx1"/>
                </a:solidFill>
                <a:latin typeface="+mn-lt"/>
                <a:ea typeface="+mn-lt"/>
                <a:cs typeface="+mn-lt"/>
                <a:sym typeface="+mn-lt"/>
              </a:defRPr>
            </a:pPr>
            <a:endParaRPr lang="en-US"/>
          </a:p>
        </c:txPr>
        <c:crossAx val="2042759696"/>
        <c:crosses val="min"/>
        <c:crossBetween val="between"/>
        <c:majorUnit val="100"/>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825180433039293E-2"/>
          <c:y val="6.0709705002137668E-2"/>
          <c:w val="0.88532477947072974"/>
          <c:h val="0.87858058999572464"/>
        </c:manualLayout>
      </c:layout>
      <c:barChart>
        <c:barDir val="col"/>
        <c:grouping val="clustered"/>
        <c:varyColors val="0"/>
        <c:ser>
          <c:idx val="0"/>
          <c:order val="0"/>
          <c:spPr>
            <a:solidFill>
              <a:schemeClr val="accent6"/>
            </a:solidFill>
            <a:ln>
              <a:noFill/>
            </a:ln>
          </c:spPr>
          <c:invertIfNegative val="0"/>
          <c:dLbls>
            <c:dLbl>
              <c:idx val="0"/>
              <c:layout>
                <c:manualLayout>
                  <c:x val="0"/>
                  <c:y val="-0.1218469431380932"/>
                </c:manualLayout>
              </c:layout>
              <c:numFmt formatCode="#,##0;&quot;-&quot;#,##0" sourceLinked="0"/>
              <c:spPr>
                <a:noFill/>
                <a:ln>
                  <a:noFill/>
                </a:ln>
              </c:spPr>
              <c:txPr>
                <a:bodyPr wrap="none"/>
                <a:lstStyle/>
                <a:p>
                  <a:pPr>
                    <a:defRPr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583-F742-82C0-39F54CA4B347}"/>
                </c:ext>
              </c:extLst>
            </c:dLbl>
            <c:dLbl>
              <c:idx val="1"/>
              <c:layout>
                <c:manualLayout>
                  <c:x val="0"/>
                  <c:y val="-0.14835399743480121"/>
                </c:manualLayout>
              </c:layout>
              <c:numFmt formatCode="#,##0;&quot;-&quot;#,##0" sourceLinked="0"/>
              <c:spPr>
                <a:noFill/>
                <a:ln>
                  <a:noFill/>
                </a:ln>
              </c:spPr>
              <c:txPr>
                <a:bodyPr wrap="none"/>
                <a:lstStyle/>
                <a:p>
                  <a:pPr>
                    <a:defRPr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583-F742-82C0-39F54CA4B347}"/>
                </c:ext>
              </c:extLst>
            </c:dLbl>
            <c:dLbl>
              <c:idx val="2"/>
              <c:layout>
                <c:manualLayout>
                  <c:x val="0"/>
                  <c:y val="-0.16973065412569474"/>
                </c:manualLayout>
              </c:layout>
              <c:numFmt formatCode="#,##0;&quot;-&quot;#,##0" sourceLinked="0"/>
              <c:spPr>
                <a:noFill/>
                <a:ln>
                  <a:noFill/>
                </a:ln>
              </c:spPr>
              <c:txPr>
                <a:bodyPr wrap="none"/>
                <a:lstStyle/>
                <a:p>
                  <a:pPr>
                    <a:defRPr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583-F742-82C0-39F54CA4B347}"/>
                </c:ext>
              </c:extLst>
            </c:dLbl>
            <c:dLbl>
              <c:idx val="3"/>
              <c:layout>
                <c:manualLayout>
                  <c:x val="0"/>
                  <c:y val="-0.11842667806755024"/>
                </c:manualLayout>
              </c:layout>
              <c:numFmt formatCode="#,##0;&quot;-&quot;#,##0" sourceLinked="0"/>
              <c:spPr>
                <a:noFill/>
                <a:ln>
                  <a:noFill/>
                </a:ln>
              </c:spPr>
              <c:txPr>
                <a:bodyPr wrap="none"/>
                <a:lstStyle/>
                <a:p>
                  <a:pPr>
                    <a:defRPr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583-F742-82C0-39F54CA4B347}"/>
                </c:ext>
              </c:extLst>
            </c:dLbl>
            <c:dLbl>
              <c:idx val="4"/>
              <c:layout>
                <c:manualLayout>
                  <c:x val="0"/>
                  <c:y val="-0.10517315091919624"/>
                </c:manualLayout>
              </c:layout>
              <c:numFmt formatCode="#,##0;&quot;-&quot;#,##0" sourceLinked="0"/>
              <c:spPr>
                <a:noFill/>
                <a:ln>
                  <a:noFill/>
                </a:ln>
              </c:spPr>
              <c:txPr>
                <a:bodyPr wrap="none"/>
                <a:lstStyle/>
                <a:p>
                  <a:pPr>
                    <a:defRPr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583-F742-82C0-39F54CA4B347}"/>
                </c:ext>
              </c:extLst>
            </c:dLbl>
            <c:dLbl>
              <c:idx val="5"/>
              <c:layout>
                <c:manualLayout>
                  <c:x val="0"/>
                  <c:y val="-5.0021376656690895E-2"/>
                </c:manualLayout>
              </c:layout>
              <c:numFmt formatCode="#,##0;&quot;-&quot;#,##0" sourceLinked="0"/>
              <c:spPr>
                <a:noFill/>
                <a:ln>
                  <a:noFill/>
                </a:ln>
              </c:spPr>
              <c:txPr>
                <a:bodyPr wrap="none"/>
                <a:lstStyle/>
                <a:p>
                  <a:pPr>
                    <a:defRPr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583-F742-82C0-39F54CA4B34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6.4479638009049696</c:v>
                </c:pt>
                <c:pt idx="1">
                  <c:v>8.2579185520362</c:v>
                </c:pt>
                <c:pt idx="2">
                  <c:v>9.7285067873303106</c:v>
                </c:pt>
                <c:pt idx="3">
                  <c:v>6.2217194570135703</c:v>
                </c:pt>
                <c:pt idx="4">
                  <c:v>5.31674208144796</c:v>
                </c:pt>
                <c:pt idx="5">
                  <c:v>2.0361990950226199</c:v>
                </c:pt>
              </c:numCache>
            </c:numRef>
          </c:val>
          <c:extLst>
            <c:ext xmlns:c16="http://schemas.microsoft.com/office/drawing/2014/chart" uri="{C3380CC4-5D6E-409C-BE32-E72D297353CC}">
              <c16:uniqueId val="{00000006-C583-F742-82C0-39F54CA4B347}"/>
            </c:ext>
          </c:extLst>
        </c:ser>
        <c:ser>
          <c:idx val="1"/>
          <c:order val="1"/>
          <c:spPr>
            <a:solidFill>
              <a:schemeClr val="accent2"/>
            </a:solidFill>
            <a:ln>
              <a:noFill/>
            </a:ln>
          </c:spPr>
          <c:invertIfNegative val="0"/>
          <c:dLbls>
            <c:dLbl>
              <c:idx val="0"/>
              <c:layout>
                <c:manualLayout>
                  <c:x val="0"/>
                  <c:y val="-0.1496365968362548"/>
                </c:manualLayout>
              </c:layout>
              <c:numFmt formatCode="#,##0;&quot;-&quot;#,##0" sourceLinked="0"/>
              <c:spPr>
                <a:noFill/>
                <a:ln>
                  <a:noFill/>
                </a:ln>
              </c:spPr>
              <c:txPr>
                <a:bodyPr wrap="none"/>
                <a:lstStyle/>
                <a:p>
                  <a:pPr>
                    <a:defRPr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583-F742-82C0-39F54CA4B347}"/>
                </c:ext>
              </c:extLst>
            </c:dLbl>
            <c:dLbl>
              <c:idx val="1"/>
              <c:layout>
                <c:manualLayout>
                  <c:x val="0"/>
                  <c:y val="-0.22616502778965369"/>
                </c:manualLayout>
              </c:layout>
              <c:numFmt formatCode="#,##0;&quot;-&quot;#,##0" sourceLinked="0"/>
              <c:spPr>
                <a:noFill/>
                <a:ln>
                  <a:noFill/>
                </a:ln>
              </c:spPr>
              <c:txPr>
                <a:bodyPr wrap="none"/>
                <a:lstStyle/>
                <a:p>
                  <a:pPr>
                    <a:defRPr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583-F742-82C0-39F54CA4B347}"/>
                </c:ext>
              </c:extLst>
            </c:dLbl>
            <c:dLbl>
              <c:idx val="2"/>
              <c:layout>
                <c:manualLayout>
                  <c:x val="0"/>
                  <c:y val="-0.18811457887986319"/>
                </c:manualLayout>
              </c:layout>
              <c:numFmt formatCode="#,##0;&quot;-&quot;#,##0" sourceLinked="0"/>
              <c:spPr>
                <a:noFill/>
                <a:ln>
                  <a:noFill/>
                </a:ln>
              </c:spPr>
              <c:txPr>
                <a:bodyPr wrap="none"/>
                <a:lstStyle/>
                <a:p>
                  <a:pPr>
                    <a:defRPr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583-F742-82C0-39F54CA4B347}"/>
                </c:ext>
              </c:extLst>
            </c:dLbl>
            <c:dLbl>
              <c:idx val="3"/>
              <c:layout>
                <c:manualLayout>
                  <c:x val="0"/>
                  <c:y val="-0.14493373236425822"/>
                </c:manualLayout>
              </c:layout>
              <c:numFmt formatCode="#,##0;&quot;-&quot;#,##0" sourceLinked="0"/>
              <c:spPr>
                <a:noFill/>
                <a:ln>
                  <a:noFill/>
                </a:ln>
              </c:spPr>
              <c:txPr>
                <a:bodyPr wrap="none"/>
                <a:lstStyle/>
                <a:p>
                  <a:pPr>
                    <a:defRPr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583-F742-82C0-39F54CA4B347}"/>
                </c:ext>
              </c:extLst>
            </c:dLbl>
            <c:dLbl>
              <c:idx val="4"/>
              <c:layout>
                <c:manualLayout>
                  <c:x val="0"/>
                  <c:y val="-0.17999144933732364"/>
                </c:manualLayout>
              </c:layout>
              <c:numFmt formatCode="#,##0;&quot;-&quot;#,##0" sourceLinked="0"/>
              <c:spPr>
                <a:noFill/>
                <a:ln>
                  <a:noFill/>
                </a:ln>
              </c:spPr>
              <c:txPr>
                <a:bodyPr wrap="none"/>
                <a:lstStyle/>
                <a:p>
                  <a:pPr>
                    <a:defRPr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583-F742-82C0-39F54CA4B347}"/>
                </c:ext>
              </c:extLst>
            </c:dLbl>
            <c:dLbl>
              <c:idx val="5"/>
              <c:layout>
                <c:manualLayout>
                  <c:x val="0"/>
                  <c:y val="-0.10047028644719966"/>
                </c:manualLayout>
              </c:layout>
              <c:numFmt formatCode="#,##0;&quot;-&quot;#,##0" sourceLinked="0"/>
              <c:spPr>
                <a:noFill/>
                <a:ln>
                  <a:noFill/>
                </a:ln>
              </c:spPr>
              <c:txPr>
                <a:bodyPr wrap="none"/>
                <a:lstStyle/>
                <a:p>
                  <a:pPr>
                    <a:defRPr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583-F742-82C0-39F54CA4B34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8.3710407239818991</c:v>
                </c:pt>
                <c:pt idx="1">
                  <c:v>13.5746606334841</c:v>
                </c:pt>
                <c:pt idx="2">
                  <c:v>10.972850678733</c:v>
                </c:pt>
                <c:pt idx="3">
                  <c:v>8.0316742081447892</c:v>
                </c:pt>
                <c:pt idx="4">
                  <c:v>10.4072398190045</c:v>
                </c:pt>
                <c:pt idx="5">
                  <c:v>4.9773755656108598</c:v>
                </c:pt>
              </c:numCache>
            </c:numRef>
          </c:val>
          <c:extLst>
            <c:ext xmlns:c16="http://schemas.microsoft.com/office/drawing/2014/chart" uri="{C3380CC4-5D6E-409C-BE32-E72D297353CC}">
              <c16:uniqueId val="{0000000D-C583-F742-82C0-39F54CA4B347}"/>
            </c:ext>
          </c:extLst>
        </c:ser>
        <c:dLbls>
          <c:showLegendKey val="0"/>
          <c:showVal val="0"/>
          <c:showCatName val="0"/>
          <c:showSerName val="0"/>
          <c:showPercent val="0"/>
          <c:showBubbleSize val="0"/>
        </c:dLbls>
        <c:gapWidth val="80"/>
        <c:axId val="1875790080"/>
        <c:axId val="1"/>
      </c:barChart>
      <c:catAx>
        <c:axId val="187579008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000" kern="1200">
                <a:solidFill>
                  <a:schemeClr val="tx1"/>
                </a:solidFill>
                <a:latin typeface="+mn-lt"/>
                <a:ea typeface="+mn-ea"/>
                <a:cs typeface="+mn-cs"/>
                <a:sym typeface="+mn-lt"/>
              </a:defRPr>
            </a:pPr>
            <a:endParaRPr lang="en-US"/>
          </a:p>
        </c:txPr>
        <c:crossAx val="1875790080"/>
        <c:crosses val="min"/>
        <c:crossBetween val="between"/>
        <c:majorUnit val="5"/>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66653496641644"/>
          <c:y val="5.8957952468007314E-2"/>
          <c:w val="0.85578822599762938"/>
          <c:h val="0.88208409506398533"/>
        </c:manualLayout>
      </c:layout>
      <c:barChart>
        <c:barDir val="col"/>
        <c:grouping val="clustered"/>
        <c:varyColors val="0"/>
        <c:ser>
          <c:idx val="0"/>
          <c:order val="0"/>
          <c:spPr>
            <a:solidFill>
              <a:schemeClr val="accent2"/>
            </a:solidFill>
            <a:ln>
              <a:noFill/>
            </a:ln>
          </c:spPr>
          <c:invertIfNegative val="0"/>
          <c:dLbls>
            <c:dLbl>
              <c:idx val="0"/>
              <c:layout>
                <c:manualLayout>
                  <c:x val="8.2971157645199533E-3"/>
                  <c:y val="-0.44789762340036565"/>
                </c:manualLayout>
              </c:layout>
              <c:numFmt formatCode="#,##0;&quot;-&quot;#,##0" sourceLinked="0"/>
              <c:spPr>
                <a:noFill/>
                <a:ln>
                  <a:noFill/>
                </a:ln>
              </c:spPr>
              <c:txPr>
                <a:bodyPr wrap="none"/>
                <a:lstStyle/>
                <a:p>
                  <a:pPr>
                    <a:defRPr sz="9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E8D-48BA-AF1C-EFD61CDFECF4}"/>
                </c:ext>
              </c:extLst>
            </c:dLbl>
            <c:dLbl>
              <c:idx val="1"/>
              <c:layout>
                <c:manualLayout>
                  <c:x val="0"/>
                  <c:y val="-0.18738574040219377"/>
                </c:manualLayout>
              </c:layout>
              <c:numFmt formatCode="#,##0;&quot;-&quot;#,##0" sourceLinked="0"/>
              <c:spPr>
                <a:noFill/>
                <a:ln>
                  <a:noFill/>
                </a:ln>
              </c:spPr>
              <c:txPr>
                <a:bodyPr wrap="none"/>
                <a:lstStyle/>
                <a:p>
                  <a:pPr>
                    <a:defRPr sz="9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E8D-48BA-AF1C-EFD61CDFECF4}"/>
                </c:ext>
              </c:extLst>
            </c:dLbl>
            <c:dLbl>
              <c:idx val="2"/>
              <c:layout>
                <c:manualLayout>
                  <c:x val="0"/>
                  <c:y val="-9.0036563071297995E-2"/>
                </c:manualLayout>
              </c:layout>
              <c:numFmt formatCode="#,##0;&quot;-&quot;#,##0" sourceLinked="0"/>
              <c:spPr>
                <a:noFill/>
                <a:ln>
                  <a:noFill/>
                </a:ln>
              </c:spPr>
              <c:txPr>
                <a:bodyPr wrap="none"/>
                <a:lstStyle/>
                <a:p>
                  <a:pPr>
                    <a:defRPr sz="9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E8D-48BA-AF1C-EFD61CDFECF4}"/>
                </c:ext>
              </c:extLst>
            </c:dLbl>
            <c:dLbl>
              <c:idx val="3"/>
              <c:layout>
                <c:manualLayout>
                  <c:x val="-9.4824180165942323E-3"/>
                  <c:y val="-4.2047531992687383E-2"/>
                </c:manualLayout>
              </c:layout>
              <c:numFmt formatCode="#,##0;&quot;-&quot;#,##0" sourceLinked="0"/>
              <c:spPr>
                <a:noFill/>
                <a:ln>
                  <a:noFill/>
                </a:ln>
              </c:spPr>
              <c:txPr>
                <a:bodyPr wrap="none"/>
                <a:lstStyle/>
                <a:p>
                  <a:pPr>
                    <a:defRPr sz="9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E8D-48BA-AF1C-EFD61CDFECF4}"/>
                </c:ext>
              </c:extLst>
            </c:dLbl>
            <c:dLbl>
              <c:idx val="4"/>
              <c:layout>
                <c:manualLayout>
                  <c:x val="-1.3038324772817068E-2"/>
                  <c:y val="-3.1992687385740404E-2"/>
                </c:manualLayout>
              </c:layout>
              <c:numFmt formatCode="#,##0;&quot;-&quot;#,##0" sourceLinked="0"/>
              <c:spPr>
                <a:noFill/>
                <a:ln>
                  <a:noFill/>
                </a:ln>
              </c:spPr>
              <c:txPr>
                <a:bodyPr wrap="none"/>
                <a:lstStyle/>
                <a:p>
                  <a:pPr>
                    <a:defRPr sz="9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E8D-48BA-AF1C-EFD61CDFECF4}"/>
                </c:ext>
              </c:extLst>
            </c:dLbl>
            <c:dLbl>
              <c:idx val="5"/>
              <c:layout>
                <c:manualLayout>
                  <c:x val="0"/>
                  <c:y val="0"/>
                </c:manualLayout>
              </c:layout>
              <c:numFmt formatCode="#,##0;&quot;-&quot;#,##0" sourceLinked="0"/>
              <c:spPr>
                <a:noFill/>
                <a:ln>
                  <a:noFill/>
                </a:ln>
              </c:spPr>
              <c:txPr>
                <a:bodyPr wrap="none"/>
                <a:lstStyle/>
                <a:p>
                  <a:pPr>
                    <a:defRPr sz="9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E8D-48BA-AF1C-EFD61CDFECF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2100</c:v>
                </c:pt>
                <c:pt idx="1">
                  <c:v>800</c:v>
                </c:pt>
                <c:pt idx="2">
                  <c:v>315</c:v>
                </c:pt>
                <c:pt idx="3">
                  <c:v>130</c:v>
                </c:pt>
                <c:pt idx="4">
                  <c:v>105</c:v>
                </c:pt>
                <c:pt idx="5">
                  <c:v>25</c:v>
                </c:pt>
              </c:numCache>
            </c:numRef>
          </c:val>
          <c:extLst>
            <c:ext xmlns:c16="http://schemas.microsoft.com/office/drawing/2014/chart" uri="{C3380CC4-5D6E-409C-BE32-E72D297353CC}">
              <c16:uniqueId val="{00000006-6E8D-48BA-AF1C-EFD61CDFECF4}"/>
            </c:ext>
          </c:extLst>
        </c:ser>
        <c:ser>
          <c:idx val="1"/>
          <c:order val="1"/>
          <c:spPr>
            <a:solidFill>
              <a:schemeClr val="accent3"/>
            </a:solidFill>
            <a:ln>
              <a:noFill/>
            </a:ln>
          </c:spPr>
          <c:invertIfNegative val="0"/>
          <c:dLbls>
            <c:dLbl>
              <c:idx val="1"/>
              <c:layout>
                <c:manualLayout>
                  <c:x val="1.1457921770051362E-2"/>
                  <c:y val="-8.318098720292505E-2"/>
                </c:manualLayout>
              </c:layout>
              <c:numFmt formatCode="#,##0;&quot;-&quot;#,##0" sourceLinked="0"/>
              <c:spPr>
                <a:noFill/>
                <a:ln>
                  <a:noFill/>
                </a:ln>
              </c:spPr>
              <c:txPr>
                <a:bodyPr wrap="none"/>
                <a:lstStyle/>
                <a:p>
                  <a:pPr>
                    <a:defRPr sz="9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E8D-48BA-AF1C-EFD61CDFECF4}"/>
                </c:ext>
              </c:extLst>
            </c:dLbl>
            <c:dLbl>
              <c:idx val="2"/>
              <c:layout>
                <c:manualLayout>
                  <c:x val="1.1457921770051362E-2"/>
                  <c:y val="-4.2047531992687383E-2"/>
                </c:manualLayout>
              </c:layout>
              <c:numFmt formatCode="#,##0;&quot;-&quot;#,##0" sourceLinked="0"/>
              <c:spPr>
                <a:noFill/>
                <a:ln>
                  <a:noFill/>
                </a:ln>
              </c:spPr>
              <c:txPr>
                <a:bodyPr wrap="none"/>
                <a:lstStyle/>
                <a:p>
                  <a:pPr>
                    <a:defRPr sz="9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E8D-48BA-AF1C-EFD61CDFECF4}"/>
                </c:ext>
              </c:extLst>
            </c:dLbl>
            <c:dLbl>
              <c:idx val="3"/>
              <c:layout>
                <c:manualLayout>
                  <c:x val="1.1457921770051362E-2"/>
                  <c:y val="-3.4277879341864714E-2"/>
                </c:manualLayout>
              </c:layout>
              <c:numFmt formatCode="#,##0;&quot;-&quot;#,##0" sourceLinked="0"/>
              <c:spPr>
                <a:noFill/>
                <a:ln>
                  <a:noFill/>
                </a:ln>
              </c:spPr>
              <c:txPr>
                <a:bodyPr wrap="none"/>
                <a:lstStyle/>
                <a:p>
                  <a:pPr>
                    <a:defRPr sz="9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E8D-48BA-AF1C-EFD61CDFECF4}"/>
                </c:ext>
              </c:extLst>
            </c:dLbl>
            <c:dLbl>
              <c:idx val="4"/>
              <c:layout>
                <c:manualLayout>
                  <c:x val="0"/>
                  <c:y val="-1.3711151736745886E-3"/>
                </c:manualLayout>
              </c:layout>
              <c:numFmt formatCode="#,##0;&quot;-&quot;#,##0" sourceLinked="0"/>
              <c:spPr>
                <a:noFill/>
                <a:ln>
                  <a:noFill/>
                </a:ln>
              </c:spPr>
              <c:txPr>
                <a:bodyPr wrap="none"/>
                <a:lstStyle/>
                <a:p>
                  <a:pPr>
                    <a:defRPr sz="9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E8D-48BA-AF1C-EFD61CDFECF4}"/>
                </c:ext>
              </c:extLst>
            </c:dLbl>
            <c:dLbl>
              <c:idx val="5"/>
              <c:layout>
                <c:manualLayout>
                  <c:x val="0"/>
                  <c:y val="5.4844606946983544E-3"/>
                </c:manualLayout>
              </c:layout>
              <c:numFmt formatCode="#,##0;&quot;-&quot;#,##0" sourceLinked="0"/>
              <c:spPr>
                <a:noFill/>
                <a:ln>
                  <a:noFill/>
                </a:ln>
              </c:spPr>
              <c:txPr>
                <a:bodyPr wrap="none"/>
                <a:lstStyle/>
                <a:p>
                  <a:pPr>
                    <a:defRPr sz="9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E8D-48BA-AF1C-EFD61CDFECF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1</c:v>
                </c:pt>
                <c:pt idx="1">
                  <c:v>280</c:v>
                </c:pt>
                <c:pt idx="2">
                  <c:v>130</c:v>
                </c:pt>
                <c:pt idx="3">
                  <c:v>110</c:v>
                </c:pt>
                <c:pt idx="4">
                  <c:v>28</c:v>
                </c:pt>
                <c:pt idx="5">
                  <c:v>11</c:v>
                </c:pt>
              </c:numCache>
            </c:numRef>
          </c:val>
          <c:extLst>
            <c:ext xmlns:c16="http://schemas.microsoft.com/office/drawing/2014/chart" uri="{C3380CC4-5D6E-409C-BE32-E72D297353CC}">
              <c16:uniqueId val="{0000000C-6E8D-48BA-AF1C-EFD61CDFECF4}"/>
            </c:ext>
          </c:extLst>
        </c:ser>
        <c:ser>
          <c:idx val="2"/>
          <c:order val="2"/>
          <c:spPr>
            <a:solidFill>
              <a:schemeClr val="accent1"/>
            </a:solidFill>
            <a:ln>
              <a:noFill/>
            </a:ln>
          </c:spPr>
          <c:invertIfNegative val="0"/>
          <c:dLbls>
            <c:dLbl>
              <c:idx val="2"/>
              <c:layout>
                <c:manualLayout>
                  <c:x val="0"/>
                  <c:y val="8.6837294332723948E-3"/>
                </c:manualLayout>
              </c:layout>
              <c:numFmt formatCode="#,##0;&quot;-&quot;#,##0" sourceLinked="0"/>
              <c:spPr>
                <a:noFill/>
                <a:ln>
                  <a:noFill/>
                </a:ln>
              </c:spPr>
              <c:txPr>
                <a:bodyPr wrap="none"/>
                <a:lstStyle/>
                <a:p>
                  <a:pPr>
                    <a:defRPr sz="900" b="1"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E8D-48BA-AF1C-EFD61CDFECF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Sheet1!$A$3:$F$3</c:f>
              <c:numCache>
                <c:formatCode>General</c:formatCode>
                <c:ptCount val="6"/>
                <c:pt idx="0">
                  <c:v>2.7E-2</c:v>
                </c:pt>
                <c:pt idx="1">
                  <c:v>1.6</c:v>
                </c:pt>
                <c:pt idx="2">
                  <c:v>3.6</c:v>
                </c:pt>
                <c:pt idx="3">
                  <c:v>0.35</c:v>
                </c:pt>
                <c:pt idx="4">
                  <c:v>0.18</c:v>
                </c:pt>
                <c:pt idx="5">
                  <c:v>0.23</c:v>
                </c:pt>
              </c:numCache>
            </c:numRef>
          </c:val>
          <c:extLst>
            <c:ext xmlns:c16="http://schemas.microsoft.com/office/drawing/2014/chart" uri="{C3380CC4-5D6E-409C-BE32-E72D297353CC}">
              <c16:uniqueId val="{0000000E-6E8D-48BA-AF1C-EFD61CDFECF4}"/>
            </c:ext>
          </c:extLst>
        </c:ser>
        <c:dLbls>
          <c:showLegendKey val="0"/>
          <c:showVal val="0"/>
          <c:showCatName val="0"/>
          <c:showSerName val="0"/>
          <c:showPercent val="0"/>
          <c:showBubbleSize val="0"/>
        </c:dLbls>
        <c:gapWidth val="80"/>
        <c:axId val="1175677919"/>
        <c:axId val="1"/>
      </c:barChart>
      <c:catAx>
        <c:axId val="117567791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22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900" kern="1200">
                <a:solidFill>
                  <a:schemeClr val="tx1"/>
                </a:solidFill>
                <a:latin typeface="+mn-lt"/>
                <a:ea typeface="+mn-ea"/>
                <a:cs typeface="+mn-cs"/>
                <a:sym typeface="+mn-lt"/>
              </a:defRPr>
            </a:pPr>
            <a:endParaRPr lang="en-US"/>
          </a:p>
        </c:txPr>
        <c:crossAx val="1175677919"/>
        <c:crosses val="min"/>
        <c:crossBetween val="between"/>
        <c:majorUnit val="20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095477386934673"/>
          <c:y val="0.14390602055800295"/>
          <c:w val="0.75678391959798996"/>
          <c:h val="0.71218795888399411"/>
        </c:manualLayout>
      </c:layout>
      <c:barChart>
        <c:barDir val="col"/>
        <c:grouping val="stacked"/>
        <c:varyColors val="0"/>
        <c:ser>
          <c:idx val="0"/>
          <c:order val="0"/>
          <c:spPr>
            <a:solidFill>
              <a:schemeClr val="accent1"/>
            </a:solidFill>
            <a:ln>
              <a:noFill/>
            </a:ln>
          </c:spPr>
          <c:invertIfNegative val="0"/>
          <c:val>
            <c:numRef>
              <c:f>Sheet1!$A$1:$F$1</c:f>
              <c:numCache>
                <c:formatCode>General</c:formatCode>
                <c:ptCount val="6"/>
                <c:pt idx="0">
                  <c:v>3.7224879151658019</c:v>
                </c:pt>
                <c:pt idx="1">
                  <c:v>6.418029602199085</c:v>
                </c:pt>
                <c:pt idx="2">
                  <c:v>6.6324976177976405</c:v>
                </c:pt>
                <c:pt idx="3">
                  <c:v>6.7536600373588289</c:v>
                </c:pt>
              </c:numCache>
            </c:numRef>
          </c:val>
          <c:extLst>
            <c:ext xmlns:c16="http://schemas.microsoft.com/office/drawing/2014/chart" uri="{C3380CC4-5D6E-409C-BE32-E72D297353CC}">
              <c16:uniqueId val="{00000000-6309-4614-8D2C-E2C5B8EAB72B}"/>
            </c:ext>
          </c:extLst>
        </c:ser>
        <c:dLbls>
          <c:showLegendKey val="0"/>
          <c:showVal val="0"/>
          <c:showCatName val="0"/>
          <c:showSerName val="0"/>
          <c:showPercent val="0"/>
          <c:showBubbleSize val="0"/>
        </c:dLbls>
        <c:gapWidth val="80"/>
        <c:overlap val="100"/>
        <c:axId val="1175684159"/>
        <c:axId val="1"/>
      </c:barChart>
      <c:lineChart>
        <c:grouping val="standard"/>
        <c:varyColors val="0"/>
        <c:ser>
          <c:idx val="1"/>
          <c:order val="1"/>
          <c:spPr>
            <a:ln w="19050" cmpd="sng" algn="ctr">
              <a:solidFill>
                <a:schemeClr val="accent5"/>
              </a:solidFill>
              <a:prstDash val="solid"/>
            </a:ln>
          </c:spPr>
          <c:marker>
            <c:symbol val="none"/>
          </c:marker>
          <c:val>
            <c:numRef>
              <c:f>Sheet1!$A$2:$F$2</c:f>
              <c:numCache>
                <c:formatCode>General</c:formatCode>
                <c:ptCount val="6"/>
                <c:pt idx="0">
                  <c:v>1.00251</c:v>
                </c:pt>
                <c:pt idx="1">
                  <c:v>3.35867</c:v>
                </c:pt>
                <c:pt idx="2">
                  <c:v>4.8875399999999996</c:v>
                </c:pt>
                <c:pt idx="3">
                  <c:v>5.2895500000000002</c:v>
                </c:pt>
                <c:pt idx="4">
                  <c:v>4.4199099999999998</c:v>
                </c:pt>
                <c:pt idx="5">
                  <c:v>3.9375300000000002</c:v>
                </c:pt>
              </c:numCache>
            </c:numRef>
          </c:val>
          <c:smooth val="0"/>
          <c:extLst>
            <c:ext xmlns:c16="http://schemas.microsoft.com/office/drawing/2014/chart" uri="{C3380CC4-5D6E-409C-BE32-E72D297353CC}">
              <c16:uniqueId val="{00000001-6309-4614-8D2C-E2C5B8EAB72B}"/>
            </c:ext>
          </c:extLst>
        </c:ser>
        <c:ser>
          <c:idx val="2"/>
          <c:order val="2"/>
          <c:spPr>
            <a:ln w="19050" cmpd="sng" algn="ctr">
              <a:solidFill>
                <a:schemeClr val="accent2"/>
              </a:solidFill>
              <a:prstDash val="solid"/>
            </a:ln>
          </c:spPr>
          <c:marker>
            <c:symbol val="none"/>
          </c:marker>
          <c:val>
            <c:numRef>
              <c:f>Sheet1!$A$3:$F$3</c:f>
              <c:numCache>
                <c:formatCode>General</c:formatCode>
                <c:ptCount val="6"/>
                <c:pt idx="0">
                  <c:v>1.00251</c:v>
                </c:pt>
                <c:pt idx="1">
                  <c:v>4.9671899999999996</c:v>
                </c:pt>
                <c:pt idx="2">
                  <c:v>7.51905</c:v>
                </c:pt>
                <c:pt idx="3">
                  <c:v>7.19095</c:v>
                </c:pt>
                <c:pt idx="4">
                  <c:v>6.0055200000000006</c:v>
                </c:pt>
                <c:pt idx="5">
                  <c:v>5.0397600000000002</c:v>
                </c:pt>
              </c:numCache>
            </c:numRef>
          </c:val>
          <c:smooth val="0"/>
          <c:extLst>
            <c:ext xmlns:c16="http://schemas.microsoft.com/office/drawing/2014/chart" uri="{C3380CC4-5D6E-409C-BE32-E72D297353CC}">
              <c16:uniqueId val="{00000002-6309-4614-8D2C-E2C5B8EAB72B}"/>
            </c:ext>
          </c:extLst>
        </c:ser>
        <c:ser>
          <c:idx val="3"/>
          <c:order val="3"/>
          <c:spPr>
            <a:ln w="19050" cmpd="sng" algn="ctr">
              <a:solidFill>
                <a:schemeClr val="accent3"/>
              </a:solidFill>
              <a:prstDash val="solid"/>
            </a:ln>
          </c:spPr>
          <c:marker>
            <c:symbol val="none"/>
          </c:marker>
          <c:val>
            <c:numRef>
              <c:f>Sheet1!$A$4:$F$4</c:f>
              <c:numCache>
                <c:formatCode>General</c:formatCode>
                <c:ptCount val="6"/>
                <c:pt idx="0">
                  <c:v>1.00251</c:v>
                </c:pt>
                <c:pt idx="1">
                  <c:v>2.9626600000000001</c:v>
                </c:pt>
                <c:pt idx="2">
                  <c:v>3.9428700000000001</c:v>
                </c:pt>
                <c:pt idx="3">
                  <c:v>3.96332</c:v>
                </c:pt>
                <c:pt idx="4">
                  <c:v>3.26003</c:v>
                </c:pt>
                <c:pt idx="5">
                  <c:v>2.90116</c:v>
                </c:pt>
              </c:numCache>
            </c:numRef>
          </c:val>
          <c:smooth val="0"/>
          <c:extLst>
            <c:ext xmlns:c16="http://schemas.microsoft.com/office/drawing/2014/chart" uri="{C3380CC4-5D6E-409C-BE32-E72D297353CC}">
              <c16:uniqueId val="{00000003-6309-4614-8D2C-E2C5B8EAB72B}"/>
            </c:ext>
          </c:extLst>
        </c:ser>
        <c:dLbls>
          <c:showLegendKey val="0"/>
          <c:showVal val="0"/>
          <c:showCatName val="0"/>
          <c:showSerName val="0"/>
          <c:showPercent val="0"/>
          <c:showBubbleSize val="0"/>
        </c:dLbls>
        <c:marker val="1"/>
        <c:smooth val="0"/>
        <c:axId val="1175684159"/>
        <c:axId val="1"/>
      </c:lineChart>
      <c:catAx>
        <c:axId val="117568415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8"/>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000" b="1" kern="1200">
                <a:solidFill>
                  <a:schemeClr val="tx1"/>
                </a:solidFill>
                <a:latin typeface="+mn-lt"/>
                <a:ea typeface="+mn-lt"/>
                <a:cs typeface="+mn-lt"/>
                <a:sym typeface="+mn-lt"/>
              </a:defRPr>
            </a:pPr>
            <a:endParaRPr lang="en-US"/>
          </a:p>
        </c:txPr>
        <c:crossAx val="1175684159"/>
        <c:crosses val="min"/>
        <c:crossBetween val="between"/>
        <c:majorUnit val="2"/>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328585961342828"/>
          <c:y val="0.15007656967840735"/>
          <c:w val="0.75381485249237035"/>
          <c:h val="0.69984686064318535"/>
        </c:manualLayout>
      </c:layout>
      <c:barChart>
        <c:barDir val="col"/>
        <c:grouping val="stacked"/>
        <c:varyColors val="0"/>
        <c:ser>
          <c:idx val="0"/>
          <c:order val="0"/>
          <c:spPr>
            <a:solidFill>
              <a:schemeClr val="accent1"/>
            </a:solidFill>
            <a:ln>
              <a:noFill/>
            </a:ln>
          </c:spPr>
          <c:invertIfNegative val="0"/>
          <c:val>
            <c:numRef>
              <c:f>Sheet1!$A$1:$F$1</c:f>
              <c:numCache>
                <c:formatCode>General</c:formatCode>
                <c:ptCount val="6"/>
                <c:pt idx="0">
                  <c:v>3.4836970000000003</c:v>
                </c:pt>
                <c:pt idx="1">
                  <c:v>4.5028079999999999</c:v>
                </c:pt>
                <c:pt idx="2">
                  <c:v>4.4279579999999994</c:v>
                </c:pt>
                <c:pt idx="3">
                  <c:v>4.4279579999999994</c:v>
                </c:pt>
              </c:numCache>
            </c:numRef>
          </c:val>
          <c:extLst>
            <c:ext xmlns:c16="http://schemas.microsoft.com/office/drawing/2014/chart" uri="{C3380CC4-5D6E-409C-BE32-E72D297353CC}">
              <c16:uniqueId val="{00000000-B67D-4912-B0F4-1B0F10A3C0F4}"/>
            </c:ext>
          </c:extLst>
        </c:ser>
        <c:dLbls>
          <c:showLegendKey val="0"/>
          <c:showVal val="0"/>
          <c:showCatName val="0"/>
          <c:showSerName val="0"/>
          <c:showPercent val="0"/>
          <c:showBubbleSize val="0"/>
        </c:dLbls>
        <c:gapWidth val="80"/>
        <c:overlap val="100"/>
        <c:axId val="1175688959"/>
        <c:axId val="1"/>
      </c:barChart>
      <c:lineChart>
        <c:grouping val="standard"/>
        <c:varyColors val="0"/>
        <c:ser>
          <c:idx val="1"/>
          <c:order val="1"/>
          <c:spPr>
            <a:ln w="19050" cmpd="sng" algn="ctr">
              <a:solidFill>
                <a:schemeClr val="accent5"/>
              </a:solidFill>
              <a:prstDash val="solid"/>
            </a:ln>
          </c:spPr>
          <c:marker>
            <c:symbol val="none"/>
          </c:marker>
          <c:val>
            <c:numRef>
              <c:f>Sheet1!$A$2:$F$2</c:f>
              <c:numCache>
                <c:formatCode>General</c:formatCode>
                <c:ptCount val="6"/>
                <c:pt idx="0">
                  <c:v>0.561724</c:v>
                </c:pt>
                <c:pt idx="1">
                  <c:v>1.64666</c:v>
                </c:pt>
                <c:pt idx="2">
                  <c:v>2.5293299999999999</c:v>
                </c:pt>
                <c:pt idx="3">
                  <c:v>3.2008200000000002</c:v>
                </c:pt>
                <c:pt idx="4">
                  <c:v>3.5957800000000004</c:v>
                </c:pt>
                <c:pt idx="5">
                  <c:v>4.0334000000000003</c:v>
                </c:pt>
              </c:numCache>
            </c:numRef>
          </c:val>
          <c:smooth val="0"/>
          <c:extLst>
            <c:ext xmlns:c16="http://schemas.microsoft.com/office/drawing/2014/chart" uri="{C3380CC4-5D6E-409C-BE32-E72D297353CC}">
              <c16:uniqueId val="{00000001-B67D-4912-B0F4-1B0F10A3C0F4}"/>
            </c:ext>
          </c:extLst>
        </c:ser>
        <c:ser>
          <c:idx val="2"/>
          <c:order val="2"/>
          <c:spPr>
            <a:ln w="19050" cmpd="sng" algn="ctr">
              <a:solidFill>
                <a:schemeClr val="accent2"/>
              </a:solidFill>
              <a:prstDash val="solid"/>
            </a:ln>
          </c:spPr>
          <c:marker>
            <c:symbol val="none"/>
          </c:marker>
          <c:val>
            <c:numRef>
              <c:f>Sheet1!$A$3:$F$3</c:f>
              <c:numCache>
                <c:formatCode>General</c:formatCode>
                <c:ptCount val="6"/>
                <c:pt idx="0">
                  <c:v>0.561724</c:v>
                </c:pt>
                <c:pt idx="1">
                  <c:v>2.4152</c:v>
                </c:pt>
                <c:pt idx="2">
                  <c:v>3.7625799999999998</c:v>
                </c:pt>
                <c:pt idx="3">
                  <c:v>4.1031400000000007</c:v>
                </c:pt>
                <c:pt idx="4">
                  <c:v>4.3742900000000002</c:v>
                </c:pt>
                <c:pt idx="5">
                  <c:v>4.4970699999999999</c:v>
                </c:pt>
              </c:numCache>
            </c:numRef>
          </c:val>
          <c:smooth val="0"/>
          <c:extLst>
            <c:ext xmlns:c16="http://schemas.microsoft.com/office/drawing/2014/chart" uri="{C3380CC4-5D6E-409C-BE32-E72D297353CC}">
              <c16:uniqueId val="{00000002-B67D-4912-B0F4-1B0F10A3C0F4}"/>
            </c:ext>
          </c:extLst>
        </c:ser>
        <c:ser>
          <c:idx val="3"/>
          <c:order val="3"/>
          <c:spPr>
            <a:ln w="19050" cmpd="sng" algn="ctr">
              <a:solidFill>
                <a:schemeClr val="accent3"/>
              </a:solidFill>
              <a:prstDash val="solid"/>
            </a:ln>
          </c:spPr>
          <c:marker>
            <c:symbol val="none"/>
          </c:marker>
          <c:val>
            <c:numRef>
              <c:f>Sheet1!$A$4:$F$4</c:f>
              <c:numCache>
                <c:formatCode>General</c:formatCode>
                <c:ptCount val="6"/>
                <c:pt idx="0">
                  <c:v>0.561724</c:v>
                </c:pt>
                <c:pt idx="1">
                  <c:v>1.3492500000000001</c:v>
                </c:pt>
                <c:pt idx="2">
                  <c:v>1.9531099999999999</c:v>
                </c:pt>
                <c:pt idx="3">
                  <c:v>2.3810599999999997</c:v>
                </c:pt>
                <c:pt idx="4">
                  <c:v>2.5912500000000001</c:v>
                </c:pt>
                <c:pt idx="5">
                  <c:v>2.7901799999999999</c:v>
                </c:pt>
              </c:numCache>
            </c:numRef>
          </c:val>
          <c:smooth val="0"/>
          <c:extLst>
            <c:ext xmlns:c16="http://schemas.microsoft.com/office/drawing/2014/chart" uri="{C3380CC4-5D6E-409C-BE32-E72D297353CC}">
              <c16:uniqueId val="{00000003-B67D-4912-B0F4-1B0F10A3C0F4}"/>
            </c:ext>
          </c:extLst>
        </c:ser>
        <c:dLbls>
          <c:showLegendKey val="0"/>
          <c:showVal val="0"/>
          <c:showCatName val="0"/>
          <c:showSerName val="0"/>
          <c:showPercent val="0"/>
          <c:showBubbleSize val="0"/>
        </c:dLbls>
        <c:marker val="1"/>
        <c:smooth val="0"/>
        <c:axId val="1175688959"/>
        <c:axId val="1"/>
      </c:lineChart>
      <c:catAx>
        <c:axId val="117568895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6"/>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000" b="1" kern="1200">
                <a:solidFill>
                  <a:schemeClr val="tx1"/>
                </a:solidFill>
                <a:latin typeface="+mn-lt"/>
                <a:ea typeface="+mn-lt"/>
                <a:cs typeface="+mn-lt"/>
                <a:sym typeface="+mn-lt"/>
              </a:defRPr>
            </a:pPr>
            <a:endParaRPr lang="en-US"/>
          </a:p>
        </c:txPr>
        <c:crossAx val="1175688959"/>
        <c:crosses val="min"/>
        <c:crossBetween val="between"/>
        <c:majorUnit val="2"/>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447392497712719"/>
          <c:y val="0.13706293706293707"/>
          <c:w val="0.67795059469350416"/>
          <c:h val="0.72587412587412592"/>
        </c:manualLayout>
      </c:layout>
      <c:barChart>
        <c:barDir val="col"/>
        <c:grouping val="stacked"/>
        <c:varyColors val="0"/>
        <c:ser>
          <c:idx val="0"/>
          <c:order val="0"/>
          <c:spPr>
            <a:solidFill>
              <a:schemeClr val="accent1"/>
            </a:solidFill>
            <a:ln>
              <a:noFill/>
            </a:ln>
          </c:spPr>
          <c:invertIfNegative val="0"/>
          <c:val>
            <c:numRef>
              <c:f>Sheet1!$A$1:$F$1</c:f>
              <c:numCache>
                <c:formatCode>General</c:formatCode>
                <c:ptCount val="6"/>
                <c:pt idx="0">
                  <c:v>8.0805127028140078E-2</c:v>
                </c:pt>
                <c:pt idx="1">
                  <c:v>0.10668198331763352</c:v>
                </c:pt>
                <c:pt idx="2">
                  <c:v>0.11450074364417059</c:v>
                </c:pt>
                <c:pt idx="3">
                  <c:v>0.11450074364417059</c:v>
                </c:pt>
              </c:numCache>
            </c:numRef>
          </c:val>
          <c:extLst>
            <c:ext xmlns:c16="http://schemas.microsoft.com/office/drawing/2014/chart" uri="{C3380CC4-5D6E-409C-BE32-E72D297353CC}">
              <c16:uniqueId val="{00000000-B02D-4E7E-99FC-8F2A780B646A}"/>
            </c:ext>
          </c:extLst>
        </c:ser>
        <c:dLbls>
          <c:showLegendKey val="0"/>
          <c:showVal val="0"/>
          <c:showCatName val="0"/>
          <c:showSerName val="0"/>
          <c:showPercent val="0"/>
          <c:showBubbleSize val="0"/>
        </c:dLbls>
        <c:gapWidth val="80"/>
        <c:overlap val="100"/>
        <c:axId val="1194114991"/>
        <c:axId val="1"/>
      </c:barChart>
      <c:lineChart>
        <c:grouping val="standard"/>
        <c:varyColors val="0"/>
        <c:ser>
          <c:idx val="1"/>
          <c:order val="1"/>
          <c:spPr>
            <a:ln w="19050" cmpd="sng" algn="ctr">
              <a:solidFill>
                <a:schemeClr val="accent5"/>
              </a:solidFill>
              <a:prstDash val="solid"/>
            </a:ln>
          </c:spPr>
          <c:marker>
            <c:symbol val="none"/>
          </c:marker>
          <c:val>
            <c:numRef>
              <c:f>Sheet1!$A$2:$F$2</c:f>
              <c:numCache>
                <c:formatCode>General</c:formatCode>
                <c:ptCount val="6"/>
                <c:pt idx="0">
                  <c:v>7.2066689612903537E-2</c:v>
                </c:pt>
                <c:pt idx="1">
                  <c:v>4.6893890000000001E-2</c:v>
                </c:pt>
                <c:pt idx="2">
                  <c:v>5.5275539999999991E-2</c:v>
                </c:pt>
                <c:pt idx="3">
                  <c:v>6.0048749999999991E-2</c:v>
                </c:pt>
                <c:pt idx="4">
                  <c:v>6.564347999999999E-2</c:v>
                </c:pt>
                <c:pt idx="5">
                  <c:v>7.6611579999999999E-2</c:v>
                </c:pt>
              </c:numCache>
            </c:numRef>
          </c:val>
          <c:smooth val="0"/>
          <c:extLst>
            <c:ext xmlns:c16="http://schemas.microsoft.com/office/drawing/2014/chart" uri="{C3380CC4-5D6E-409C-BE32-E72D297353CC}">
              <c16:uniqueId val="{00000001-B02D-4E7E-99FC-8F2A780B646A}"/>
            </c:ext>
          </c:extLst>
        </c:ser>
        <c:ser>
          <c:idx val="2"/>
          <c:order val="2"/>
          <c:spPr>
            <a:ln w="19050" cmpd="sng" algn="ctr">
              <a:solidFill>
                <a:schemeClr val="accent2"/>
              </a:solidFill>
              <a:prstDash val="solid"/>
            </a:ln>
          </c:spPr>
          <c:marker>
            <c:symbol val="none"/>
          </c:marker>
          <c:val>
            <c:numRef>
              <c:f>Sheet1!$A$3:$F$3</c:f>
              <c:numCache>
                <c:formatCode>General</c:formatCode>
                <c:ptCount val="6"/>
                <c:pt idx="0">
                  <c:v>7.2066689612903537E-2</c:v>
                </c:pt>
                <c:pt idx="1">
                  <c:v>6.2615789999999991E-2</c:v>
                </c:pt>
                <c:pt idx="2">
                  <c:v>7.9536850000000006E-2</c:v>
                </c:pt>
                <c:pt idx="3">
                  <c:v>7.0523920000000004E-2</c:v>
                </c:pt>
                <c:pt idx="4">
                  <c:v>7.2793109999999994E-2</c:v>
                </c:pt>
                <c:pt idx="5">
                  <c:v>7.9922610000000005E-2</c:v>
                </c:pt>
              </c:numCache>
            </c:numRef>
          </c:val>
          <c:smooth val="0"/>
          <c:extLst>
            <c:ext xmlns:c16="http://schemas.microsoft.com/office/drawing/2014/chart" uri="{C3380CC4-5D6E-409C-BE32-E72D297353CC}">
              <c16:uniqueId val="{00000002-B02D-4E7E-99FC-8F2A780B646A}"/>
            </c:ext>
          </c:extLst>
        </c:ser>
        <c:ser>
          <c:idx val="3"/>
          <c:order val="3"/>
          <c:spPr>
            <a:ln w="19050" cmpd="sng" algn="ctr">
              <a:solidFill>
                <a:schemeClr val="accent3"/>
              </a:solidFill>
              <a:prstDash val="solid"/>
            </a:ln>
          </c:spPr>
          <c:marker>
            <c:symbol val="none"/>
          </c:marker>
          <c:val>
            <c:numRef>
              <c:f>Sheet1!$A$4:$F$4</c:f>
              <c:numCache>
                <c:formatCode>General</c:formatCode>
                <c:ptCount val="6"/>
                <c:pt idx="0">
                  <c:v>7.2066689612903537E-2</c:v>
                </c:pt>
                <c:pt idx="1">
                  <c:v>3.7846615E-2</c:v>
                </c:pt>
                <c:pt idx="2">
                  <c:v>4.6141496999999997E-2</c:v>
                </c:pt>
                <c:pt idx="3">
                  <c:v>4.658106900000001E-2</c:v>
                </c:pt>
                <c:pt idx="4">
                  <c:v>5.0390069999999995E-2</c:v>
                </c:pt>
                <c:pt idx="5">
                  <c:v>5.6613400000000008E-2</c:v>
                </c:pt>
              </c:numCache>
            </c:numRef>
          </c:val>
          <c:smooth val="0"/>
          <c:extLst>
            <c:ext xmlns:c16="http://schemas.microsoft.com/office/drawing/2014/chart" uri="{C3380CC4-5D6E-409C-BE32-E72D297353CC}">
              <c16:uniqueId val="{00000003-B02D-4E7E-99FC-8F2A780B646A}"/>
            </c:ext>
          </c:extLst>
        </c:ser>
        <c:dLbls>
          <c:showLegendKey val="0"/>
          <c:showVal val="0"/>
          <c:showCatName val="0"/>
          <c:showSerName val="0"/>
          <c:showPercent val="0"/>
          <c:showBubbleSize val="0"/>
        </c:dLbls>
        <c:marker val="1"/>
        <c:smooth val="0"/>
        <c:axId val="1194114991"/>
        <c:axId val="1"/>
      </c:lineChart>
      <c:catAx>
        <c:axId val="119411499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0.15000000000000002"/>
          <c:min val="0"/>
        </c:scaling>
        <c:delete val="0"/>
        <c:axPos val="l"/>
        <c:majorGridlines>
          <c:spPr>
            <a:ln>
              <a:noFill/>
            </a:ln>
          </c:spPr>
        </c:majorGridlines>
        <c:numFmt formatCode="#,##0.00;&quot;-&quot;#,##0.00" sourceLinked="0"/>
        <c:majorTickMark val="out"/>
        <c:minorTickMark val="none"/>
        <c:tickLblPos val="nextTo"/>
        <c:spPr>
          <a:ln w="9525" cmpd="sng" algn="ctr">
            <a:solidFill>
              <a:schemeClr val="tx1"/>
            </a:solidFill>
            <a:prstDash val="solid"/>
          </a:ln>
        </c:spPr>
        <c:txPr>
          <a:bodyPr wrap="none"/>
          <a:lstStyle/>
          <a:p>
            <a:pPr>
              <a:defRPr sz="1000" b="1" kern="1200">
                <a:solidFill>
                  <a:schemeClr val="tx1"/>
                </a:solidFill>
                <a:latin typeface="+mn-lt"/>
                <a:ea typeface="+mn-lt"/>
                <a:cs typeface="+mn-lt"/>
                <a:sym typeface="+mn-lt"/>
              </a:defRPr>
            </a:pPr>
            <a:endParaRPr lang="en-US"/>
          </a:p>
        </c:txPr>
        <c:crossAx val="1194114991"/>
        <c:crosses val="min"/>
        <c:crossBetween val="between"/>
        <c:majorUnit val="0.05"/>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861219195849545E-2"/>
          <c:y val="6.8138195777351251E-2"/>
          <c:w val="0.96627756160830092"/>
          <c:h val="0.8637236084452975"/>
        </c:manualLayout>
      </c:layout>
      <c:barChart>
        <c:barDir val="col"/>
        <c:grouping val="stacked"/>
        <c:varyColors val="0"/>
        <c:ser>
          <c:idx val="0"/>
          <c:order val="0"/>
          <c:spPr>
            <a:solidFill>
              <a:schemeClr val="accent1"/>
            </a:solidFill>
            <a:ln>
              <a:noFill/>
            </a:ln>
          </c:spPr>
          <c:invertIfNegative val="0"/>
          <c:dPt>
            <c:idx val="1"/>
            <c:invertIfNegative val="0"/>
            <c:bubble3D val="0"/>
            <c:spPr>
              <a:solidFill>
                <a:schemeClr val="tx1"/>
              </a:solidFill>
              <a:ln>
                <a:noFill/>
              </a:ln>
            </c:spPr>
            <c:extLst>
              <c:ext xmlns:c16="http://schemas.microsoft.com/office/drawing/2014/chart" uri="{C3380CC4-5D6E-409C-BE32-E72D297353CC}">
                <c16:uniqueId val="{00000000-95C0-41FA-85B7-E3E7980D70D2}"/>
              </c:ext>
            </c:extLst>
          </c:dPt>
          <c:dPt>
            <c:idx val="2"/>
            <c:invertIfNegative val="0"/>
            <c:bubble3D val="0"/>
            <c:spPr>
              <a:solidFill>
                <a:schemeClr val="accent2"/>
              </a:solidFill>
              <a:ln>
                <a:noFill/>
              </a:ln>
            </c:spPr>
            <c:extLst>
              <c:ext xmlns:c16="http://schemas.microsoft.com/office/drawing/2014/chart" uri="{C3380CC4-5D6E-409C-BE32-E72D297353CC}">
                <c16:uniqueId val="{00000001-95C0-41FA-85B7-E3E7980D70D2}"/>
              </c:ext>
            </c:extLst>
          </c:dPt>
          <c:dLbls>
            <c:dLbl>
              <c:idx val="1"/>
              <c:layout>
                <c:manualLayout>
                  <c:x val="0"/>
                  <c:y val="0"/>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5C0-41FA-85B7-E3E7980D70D2}"/>
                </c:ext>
              </c:extLst>
            </c:dLbl>
            <c:dLbl>
              <c:idx val="2"/>
              <c:layout>
                <c:manualLayout>
                  <c:x val="0"/>
                  <c:y val="-7.9174664107485609E-2"/>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5C0-41FA-85B7-E3E7980D70D2}"/>
                </c:ext>
              </c:extLst>
            </c:dLbl>
            <c:dLbl>
              <c:idx val="3"/>
              <c:layout>
                <c:manualLayout>
                  <c:x val="0"/>
                  <c:y val="-5.5182341650671783E-2"/>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5C0-41FA-85B7-E3E7980D70D2}"/>
                </c:ext>
              </c:extLst>
            </c:dLbl>
            <c:dLbl>
              <c:idx val="4"/>
              <c:layout>
                <c:manualLayout>
                  <c:x val="0"/>
                  <c:y val="-4.894433781190019E-2"/>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5C0-41FA-85B7-E3E7980D70D2}"/>
                </c:ext>
              </c:extLst>
            </c:dLbl>
            <c:dLbl>
              <c:idx val="5"/>
              <c:layout>
                <c:manualLayout>
                  <c:x val="0"/>
                  <c:y val="-4.6545105566218811E-2"/>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5C0-41FA-85B7-E3E7980D70D2}"/>
                </c:ext>
              </c:extLst>
            </c:dLbl>
            <c:dLbl>
              <c:idx val="6"/>
              <c:layout>
                <c:manualLayout>
                  <c:x val="0"/>
                  <c:y val="-4.5105566218809984E-2"/>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5C0-41FA-85B7-E3E7980D70D2}"/>
                </c:ext>
              </c:extLst>
            </c:dLbl>
            <c:dLbl>
              <c:idx val="7"/>
              <c:layout>
                <c:manualLayout>
                  <c:x val="0"/>
                  <c:y val="-3.5028790786948177E-2"/>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5C0-41FA-85B7-E3E7980D70D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1071.4285714285716</c:v>
                </c:pt>
                <c:pt idx="1">
                  <c:v>200</c:v>
                </c:pt>
                <c:pt idx="2">
                  <c:v>120</c:v>
                </c:pt>
                <c:pt idx="3">
                  <c:v>60</c:v>
                </c:pt>
                <c:pt idx="4">
                  <c:v>45</c:v>
                </c:pt>
                <c:pt idx="5">
                  <c:v>40</c:v>
                </c:pt>
                <c:pt idx="6">
                  <c:v>35</c:v>
                </c:pt>
                <c:pt idx="7">
                  <c:v>10</c:v>
                </c:pt>
              </c:numCache>
            </c:numRef>
          </c:val>
          <c:extLst>
            <c:ext xmlns:c16="http://schemas.microsoft.com/office/drawing/2014/chart" uri="{C3380CC4-5D6E-409C-BE32-E72D297353CC}">
              <c16:uniqueId val="{00000007-95C0-41FA-85B7-E3E7980D70D2}"/>
            </c:ext>
          </c:extLst>
        </c:ser>
        <c:ser>
          <c:idx val="1"/>
          <c:order val="1"/>
          <c:spPr>
            <a:pattFill prst="ltDnDiag">
              <a:fgClr>
                <a:schemeClr val="tx1"/>
              </a:fgClr>
              <a:bgClr>
                <a:schemeClr val="bg1"/>
              </a:bgClr>
            </a:pattFill>
            <a:ln>
              <a:noFill/>
            </a:ln>
          </c:spPr>
          <c:invertIfNegative val="0"/>
          <c:val>
            <c:numRef>
              <c:f>Sheet1!$A$2:$H$2</c:f>
              <c:numCache>
                <c:formatCode>General</c:formatCode>
                <c:ptCount val="8"/>
                <c:pt idx="1">
                  <c:v>200</c:v>
                </c:pt>
              </c:numCache>
            </c:numRef>
          </c:val>
          <c:extLst>
            <c:ext xmlns:c16="http://schemas.microsoft.com/office/drawing/2014/chart" uri="{C3380CC4-5D6E-409C-BE32-E72D297353CC}">
              <c16:uniqueId val="{00000008-95C0-41FA-85B7-E3E7980D70D2}"/>
            </c:ext>
          </c:extLst>
        </c:ser>
        <c:dLbls>
          <c:showLegendKey val="0"/>
          <c:showVal val="0"/>
          <c:showCatName val="0"/>
          <c:showSerName val="0"/>
          <c:showPercent val="0"/>
          <c:showBubbleSize val="0"/>
        </c:dLbls>
        <c:gapWidth val="80"/>
        <c:overlap val="100"/>
        <c:axId val="1181211519"/>
        <c:axId val="1"/>
      </c:barChart>
      <c:catAx>
        <c:axId val="118121151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71.4285714285716"/>
          <c:min val="0"/>
        </c:scaling>
        <c:delete val="0"/>
        <c:axPos val="l"/>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1181211519"/>
        <c:crosses val="min"/>
        <c:crossBetween val="between"/>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529411764705882"/>
          <c:y val="0.15007656967840735"/>
          <c:w val="0.71691176470588236"/>
          <c:h val="0.69984686064318535"/>
        </c:manualLayout>
      </c:layout>
      <c:barChart>
        <c:barDir val="col"/>
        <c:grouping val="stacked"/>
        <c:varyColors val="0"/>
        <c:ser>
          <c:idx val="0"/>
          <c:order val="0"/>
          <c:spPr>
            <a:solidFill>
              <a:schemeClr val="accent1"/>
            </a:solidFill>
            <a:ln>
              <a:noFill/>
            </a:ln>
          </c:spPr>
          <c:invertIfNegative val="0"/>
          <c:val>
            <c:numRef>
              <c:f>Sheet1!$A$1:$F$1</c:f>
              <c:numCache>
                <c:formatCode>General</c:formatCode>
                <c:ptCount val="6"/>
                <c:pt idx="0">
                  <c:v>0.25014973829515158</c:v>
                </c:pt>
                <c:pt idx="1">
                  <c:v>0.32518671333842042</c:v>
                </c:pt>
                <c:pt idx="2">
                  <c:v>0.33339397424192369</c:v>
                </c:pt>
                <c:pt idx="3">
                  <c:v>0.3330159742419237</c:v>
                </c:pt>
              </c:numCache>
            </c:numRef>
          </c:val>
          <c:extLst>
            <c:ext xmlns:c16="http://schemas.microsoft.com/office/drawing/2014/chart" uri="{C3380CC4-5D6E-409C-BE32-E72D297353CC}">
              <c16:uniqueId val="{00000000-376F-4B14-88FA-5A321422DC6D}"/>
            </c:ext>
          </c:extLst>
        </c:ser>
        <c:dLbls>
          <c:showLegendKey val="0"/>
          <c:showVal val="0"/>
          <c:showCatName val="0"/>
          <c:showSerName val="0"/>
          <c:showPercent val="0"/>
          <c:showBubbleSize val="0"/>
        </c:dLbls>
        <c:gapWidth val="80"/>
        <c:overlap val="100"/>
        <c:axId val="1175711519"/>
        <c:axId val="1"/>
      </c:barChart>
      <c:lineChart>
        <c:grouping val="standard"/>
        <c:varyColors val="0"/>
        <c:ser>
          <c:idx val="1"/>
          <c:order val="1"/>
          <c:spPr>
            <a:ln w="19050" cmpd="sng" algn="ctr">
              <a:solidFill>
                <a:schemeClr val="accent5"/>
              </a:solidFill>
              <a:prstDash val="solid"/>
            </a:ln>
          </c:spPr>
          <c:marker>
            <c:symbol val="none"/>
          </c:marker>
          <c:val>
            <c:numRef>
              <c:f>Sheet1!$A$2:$F$2</c:f>
              <c:numCache>
                <c:formatCode>General</c:formatCode>
                <c:ptCount val="6"/>
                <c:pt idx="0">
                  <c:v>7.0586799999999991E-2</c:v>
                </c:pt>
                <c:pt idx="1">
                  <c:v>0.1676</c:v>
                </c:pt>
                <c:pt idx="2">
                  <c:v>0.18112600000000001</c:v>
                </c:pt>
                <c:pt idx="3">
                  <c:v>0.18368199999999998</c:v>
                </c:pt>
                <c:pt idx="4">
                  <c:v>0.22041999999999998</c:v>
                </c:pt>
                <c:pt idx="5">
                  <c:v>0.23991200000000001</c:v>
                </c:pt>
              </c:numCache>
            </c:numRef>
          </c:val>
          <c:smooth val="0"/>
          <c:extLst>
            <c:ext xmlns:c16="http://schemas.microsoft.com/office/drawing/2014/chart" uri="{C3380CC4-5D6E-409C-BE32-E72D297353CC}">
              <c16:uniqueId val="{00000001-376F-4B14-88FA-5A321422DC6D}"/>
            </c:ext>
          </c:extLst>
        </c:ser>
        <c:ser>
          <c:idx val="2"/>
          <c:order val="2"/>
          <c:spPr>
            <a:ln w="19050" cmpd="sng" algn="ctr">
              <a:solidFill>
                <a:schemeClr val="accent2"/>
              </a:solidFill>
              <a:prstDash val="solid"/>
            </a:ln>
          </c:spPr>
          <c:marker>
            <c:symbol val="none"/>
          </c:marker>
          <c:val>
            <c:numRef>
              <c:f>Sheet1!$A$3:$F$3</c:f>
              <c:numCache>
                <c:formatCode>General</c:formatCode>
                <c:ptCount val="6"/>
                <c:pt idx="0">
                  <c:v>7.0586799999999991E-2</c:v>
                </c:pt>
                <c:pt idx="1">
                  <c:v>0.24340700000000001</c:v>
                </c:pt>
                <c:pt idx="2">
                  <c:v>0.27386900000000003</c:v>
                </c:pt>
                <c:pt idx="3">
                  <c:v>0.24771100000000001</c:v>
                </c:pt>
                <c:pt idx="4">
                  <c:v>0.28273700000000002</c:v>
                </c:pt>
                <c:pt idx="5">
                  <c:v>0.29175899999999999</c:v>
                </c:pt>
              </c:numCache>
            </c:numRef>
          </c:val>
          <c:smooth val="0"/>
          <c:extLst>
            <c:ext xmlns:c16="http://schemas.microsoft.com/office/drawing/2014/chart" uri="{C3380CC4-5D6E-409C-BE32-E72D297353CC}">
              <c16:uniqueId val="{00000002-376F-4B14-88FA-5A321422DC6D}"/>
            </c:ext>
          </c:extLst>
        </c:ser>
        <c:ser>
          <c:idx val="3"/>
          <c:order val="3"/>
          <c:spPr>
            <a:ln w="19050" cmpd="sng" algn="ctr">
              <a:solidFill>
                <a:schemeClr val="accent3"/>
              </a:solidFill>
              <a:prstDash val="solid"/>
            </a:ln>
          </c:spPr>
          <c:marker>
            <c:symbol val="none"/>
          </c:marker>
          <c:val>
            <c:numRef>
              <c:f>Sheet1!$A$4:$F$4</c:f>
              <c:numCache>
                <c:formatCode>General</c:formatCode>
                <c:ptCount val="6"/>
                <c:pt idx="0">
                  <c:v>7.0586799999999991E-2</c:v>
                </c:pt>
                <c:pt idx="1">
                  <c:v>0.14824199999999998</c:v>
                </c:pt>
                <c:pt idx="2">
                  <c:v>0.14643500000000001</c:v>
                </c:pt>
                <c:pt idx="3">
                  <c:v>0.13583099999999998</c:v>
                </c:pt>
                <c:pt idx="4">
                  <c:v>0.160131</c:v>
                </c:pt>
                <c:pt idx="5">
                  <c:v>0.17236299999999999</c:v>
                </c:pt>
              </c:numCache>
            </c:numRef>
          </c:val>
          <c:smooth val="0"/>
          <c:extLst>
            <c:ext xmlns:c16="http://schemas.microsoft.com/office/drawing/2014/chart" uri="{C3380CC4-5D6E-409C-BE32-E72D297353CC}">
              <c16:uniqueId val="{00000003-376F-4B14-88FA-5A321422DC6D}"/>
            </c:ext>
          </c:extLst>
        </c:ser>
        <c:dLbls>
          <c:showLegendKey val="0"/>
          <c:showVal val="0"/>
          <c:showCatName val="0"/>
          <c:showSerName val="0"/>
          <c:showPercent val="0"/>
          <c:showBubbleSize val="0"/>
        </c:dLbls>
        <c:marker val="1"/>
        <c:smooth val="0"/>
        <c:axId val="1175711519"/>
        <c:axId val="1"/>
      </c:lineChart>
      <c:catAx>
        <c:axId val="117571151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0.4"/>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sz="1000" b="1" kern="1200">
                <a:solidFill>
                  <a:schemeClr val="tx1"/>
                </a:solidFill>
                <a:latin typeface="+mn-lt"/>
                <a:ea typeface="+mn-lt"/>
                <a:cs typeface="+mn-lt"/>
                <a:sym typeface="+mn-lt"/>
              </a:defRPr>
            </a:pPr>
            <a:endParaRPr lang="en-US"/>
          </a:p>
        </c:txPr>
        <c:crossAx val="1175711519"/>
        <c:crosses val="min"/>
        <c:crossBetween val="between"/>
        <c:majorUnit val="0.2"/>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529411764705882"/>
          <c:y val="0.14369501466275661"/>
          <c:w val="0.71691176470588236"/>
          <c:h val="0.71260997067448684"/>
        </c:manualLayout>
      </c:layout>
      <c:barChart>
        <c:barDir val="col"/>
        <c:grouping val="stacked"/>
        <c:varyColors val="0"/>
        <c:ser>
          <c:idx val="0"/>
          <c:order val="0"/>
          <c:spPr>
            <a:solidFill>
              <a:schemeClr val="accent1"/>
            </a:solidFill>
            <a:ln>
              <a:noFill/>
            </a:ln>
          </c:spPr>
          <c:invertIfNegative val="0"/>
          <c:val>
            <c:numRef>
              <c:f>Sheet1!$A$1:$F$1</c:f>
              <c:numCache>
                <c:formatCode>General</c:formatCode>
                <c:ptCount val="6"/>
                <c:pt idx="0">
                  <c:v>0.2416117526503776</c:v>
                </c:pt>
                <c:pt idx="1">
                  <c:v>0.45015462117999999</c:v>
                </c:pt>
                <c:pt idx="2">
                  <c:v>0.46119615163999994</c:v>
                </c:pt>
                <c:pt idx="3">
                  <c:v>0.4614593516399999</c:v>
                </c:pt>
              </c:numCache>
            </c:numRef>
          </c:val>
          <c:extLst>
            <c:ext xmlns:c16="http://schemas.microsoft.com/office/drawing/2014/chart" uri="{C3380CC4-5D6E-409C-BE32-E72D297353CC}">
              <c16:uniqueId val="{00000000-D83C-4ED4-B9F2-03B1224269EB}"/>
            </c:ext>
          </c:extLst>
        </c:ser>
        <c:dLbls>
          <c:showLegendKey val="0"/>
          <c:showVal val="0"/>
          <c:showCatName val="0"/>
          <c:showSerName val="0"/>
          <c:showPercent val="0"/>
          <c:showBubbleSize val="0"/>
        </c:dLbls>
        <c:gapWidth val="80"/>
        <c:overlap val="100"/>
        <c:axId val="1175715839"/>
        <c:axId val="1"/>
      </c:barChart>
      <c:lineChart>
        <c:grouping val="standard"/>
        <c:varyColors val="0"/>
        <c:ser>
          <c:idx val="1"/>
          <c:order val="1"/>
          <c:spPr>
            <a:ln w="19050" cmpd="sng" algn="ctr">
              <a:solidFill>
                <a:schemeClr val="accent5"/>
              </a:solidFill>
              <a:prstDash val="solid"/>
            </a:ln>
          </c:spPr>
          <c:marker>
            <c:symbol val="none"/>
          </c:marker>
          <c:val>
            <c:numRef>
              <c:f>Sheet1!$A$2:$F$2</c:f>
              <c:numCache>
                <c:formatCode>General</c:formatCode>
                <c:ptCount val="6"/>
                <c:pt idx="0">
                  <c:v>0.128001</c:v>
                </c:pt>
                <c:pt idx="1">
                  <c:v>0.41777700000000001</c:v>
                </c:pt>
                <c:pt idx="2">
                  <c:v>0.72912100000000002</c:v>
                </c:pt>
                <c:pt idx="3">
                  <c:v>1.0811600000000001</c:v>
                </c:pt>
                <c:pt idx="4">
                  <c:v>1.27041</c:v>
                </c:pt>
                <c:pt idx="5">
                  <c:v>1.3893800000000001</c:v>
                </c:pt>
              </c:numCache>
            </c:numRef>
          </c:val>
          <c:smooth val="0"/>
          <c:extLst>
            <c:ext xmlns:c16="http://schemas.microsoft.com/office/drawing/2014/chart" uri="{C3380CC4-5D6E-409C-BE32-E72D297353CC}">
              <c16:uniqueId val="{00000001-D83C-4ED4-B9F2-03B1224269EB}"/>
            </c:ext>
          </c:extLst>
        </c:ser>
        <c:ser>
          <c:idx val="2"/>
          <c:order val="2"/>
          <c:spPr>
            <a:ln w="19050" cmpd="sng" algn="ctr">
              <a:solidFill>
                <a:schemeClr val="accent2"/>
              </a:solidFill>
              <a:prstDash val="solid"/>
            </a:ln>
          </c:spPr>
          <c:marker>
            <c:symbol val="none"/>
          </c:marker>
          <c:val>
            <c:numRef>
              <c:f>Sheet1!$A$3:$F$3</c:f>
              <c:numCache>
                <c:formatCode>General</c:formatCode>
                <c:ptCount val="6"/>
                <c:pt idx="0">
                  <c:v>0.128001</c:v>
                </c:pt>
                <c:pt idx="1">
                  <c:v>0.61471400000000009</c:v>
                </c:pt>
                <c:pt idx="2">
                  <c:v>1.10999</c:v>
                </c:pt>
                <c:pt idx="3">
                  <c:v>1.4268099999999999</c:v>
                </c:pt>
                <c:pt idx="4">
                  <c:v>1.62371</c:v>
                </c:pt>
                <c:pt idx="5">
                  <c:v>1.6831099999999999</c:v>
                </c:pt>
              </c:numCache>
            </c:numRef>
          </c:val>
          <c:smooth val="0"/>
          <c:extLst>
            <c:ext xmlns:c16="http://schemas.microsoft.com/office/drawing/2014/chart" uri="{C3380CC4-5D6E-409C-BE32-E72D297353CC}">
              <c16:uniqueId val="{00000002-D83C-4ED4-B9F2-03B1224269EB}"/>
            </c:ext>
          </c:extLst>
        </c:ser>
        <c:ser>
          <c:idx val="3"/>
          <c:order val="3"/>
          <c:spPr>
            <a:ln w="19050" cmpd="sng" algn="ctr">
              <a:solidFill>
                <a:schemeClr val="accent3"/>
              </a:solidFill>
              <a:prstDash val="solid"/>
            </a:ln>
          </c:spPr>
          <c:marker>
            <c:symbol val="none"/>
          </c:marker>
          <c:val>
            <c:numRef>
              <c:f>Sheet1!$A$4:$F$4</c:f>
              <c:numCache>
                <c:formatCode>General</c:formatCode>
                <c:ptCount val="6"/>
                <c:pt idx="0">
                  <c:v>0.128001</c:v>
                </c:pt>
                <c:pt idx="1">
                  <c:v>0.36872500000000002</c:v>
                </c:pt>
                <c:pt idx="2">
                  <c:v>0.58897599999999994</c:v>
                </c:pt>
                <c:pt idx="3">
                  <c:v>0.80870600000000004</c:v>
                </c:pt>
                <c:pt idx="4">
                  <c:v>0.93618400000000002</c:v>
                </c:pt>
                <c:pt idx="5">
                  <c:v>1.01929</c:v>
                </c:pt>
              </c:numCache>
            </c:numRef>
          </c:val>
          <c:smooth val="0"/>
          <c:extLst>
            <c:ext xmlns:c16="http://schemas.microsoft.com/office/drawing/2014/chart" uri="{C3380CC4-5D6E-409C-BE32-E72D297353CC}">
              <c16:uniqueId val="{00000003-D83C-4ED4-B9F2-03B1224269EB}"/>
            </c:ext>
          </c:extLst>
        </c:ser>
        <c:dLbls>
          <c:showLegendKey val="0"/>
          <c:showVal val="0"/>
          <c:showCatName val="0"/>
          <c:showSerName val="0"/>
          <c:showPercent val="0"/>
          <c:showBubbleSize val="0"/>
        </c:dLbls>
        <c:marker val="1"/>
        <c:smooth val="0"/>
        <c:axId val="1175715839"/>
        <c:axId val="1"/>
      </c:lineChart>
      <c:catAx>
        <c:axId val="117571583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2"/>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sz="1000" b="1" kern="1200">
                <a:solidFill>
                  <a:schemeClr val="tx1"/>
                </a:solidFill>
                <a:latin typeface="+mn-lt"/>
                <a:ea typeface="Arial"/>
                <a:cs typeface="+mn-cs"/>
                <a:sym typeface="+mn-lt"/>
              </a:defRPr>
            </a:pPr>
            <a:endParaRPr lang="en-US"/>
          </a:p>
        </c:txPr>
        <c:crossAx val="1175715839"/>
        <c:crosses val="min"/>
        <c:crossBetween val="between"/>
        <c:majorUnit val="0.5"/>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951219512195122"/>
          <c:y val="0.13706293706293707"/>
          <c:w val="0.73170731707317072"/>
          <c:h val="0.72587412587412592"/>
        </c:manualLayout>
      </c:layout>
      <c:barChart>
        <c:barDir val="col"/>
        <c:grouping val="stacked"/>
        <c:varyColors val="0"/>
        <c:ser>
          <c:idx val="0"/>
          <c:order val="0"/>
          <c:spPr>
            <a:solidFill>
              <a:schemeClr val="accent1"/>
            </a:solidFill>
            <a:ln>
              <a:noFill/>
            </a:ln>
          </c:spPr>
          <c:invertIfNegative val="0"/>
          <c:val>
            <c:numRef>
              <c:f>Sheet1!$A$1:$F$1</c:f>
              <c:numCache>
                <c:formatCode>General</c:formatCode>
                <c:ptCount val="6"/>
                <c:pt idx="0">
                  <c:v>26.943999999999999</c:v>
                </c:pt>
                <c:pt idx="1">
                  <c:v>33.665999999999997</c:v>
                </c:pt>
                <c:pt idx="2">
                  <c:v>31.913</c:v>
                </c:pt>
                <c:pt idx="3">
                  <c:v>31.143000000000001</c:v>
                </c:pt>
                <c:pt idx="4">
                  <c:v>0</c:v>
                </c:pt>
              </c:numCache>
            </c:numRef>
          </c:val>
          <c:extLst>
            <c:ext xmlns:c16="http://schemas.microsoft.com/office/drawing/2014/chart" uri="{C3380CC4-5D6E-409C-BE32-E72D297353CC}">
              <c16:uniqueId val="{00000000-1F6C-461B-AA63-62BA1BA3FF85}"/>
            </c:ext>
          </c:extLst>
        </c:ser>
        <c:dLbls>
          <c:showLegendKey val="0"/>
          <c:showVal val="0"/>
          <c:showCatName val="0"/>
          <c:showSerName val="0"/>
          <c:showPercent val="0"/>
          <c:showBubbleSize val="0"/>
        </c:dLbls>
        <c:gapWidth val="80"/>
        <c:overlap val="100"/>
        <c:axId val="1175670719"/>
        <c:axId val="1"/>
      </c:barChart>
      <c:lineChart>
        <c:grouping val="standard"/>
        <c:varyColors val="0"/>
        <c:ser>
          <c:idx val="1"/>
          <c:order val="1"/>
          <c:spPr>
            <a:ln w="19050" cmpd="sng" algn="ctr">
              <a:solidFill>
                <a:schemeClr val="accent5"/>
              </a:solidFill>
              <a:prstDash val="solid"/>
            </a:ln>
          </c:spPr>
          <c:marker>
            <c:symbol val="none"/>
          </c:marker>
          <c:val>
            <c:numRef>
              <c:f>Sheet1!$A$2:$F$2</c:f>
              <c:numCache>
                <c:formatCode>General</c:formatCode>
                <c:ptCount val="6"/>
                <c:pt idx="0">
                  <c:v>7.7370227984738325</c:v>
                </c:pt>
                <c:pt idx="1">
                  <c:v>12.577797080015751</c:v>
                </c:pt>
                <c:pt idx="2">
                  <c:v>14.57946234286481</c:v>
                </c:pt>
                <c:pt idx="3">
                  <c:v>16.351629862104939</c:v>
                </c:pt>
                <c:pt idx="4">
                  <c:v>16.623910225361868</c:v>
                </c:pt>
                <c:pt idx="5">
                  <c:v>17.17636517206304</c:v>
                </c:pt>
              </c:numCache>
            </c:numRef>
          </c:val>
          <c:smooth val="0"/>
          <c:extLst>
            <c:ext xmlns:c16="http://schemas.microsoft.com/office/drawing/2014/chart" uri="{C3380CC4-5D6E-409C-BE32-E72D297353CC}">
              <c16:uniqueId val="{00000001-1F6C-461B-AA63-62BA1BA3FF85}"/>
            </c:ext>
          </c:extLst>
        </c:ser>
        <c:ser>
          <c:idx val="2"/>
          <c:order val="2"/>
          <c:spPr>
            <a:ln w="19050" cmpd="sng" algn="ctr">
              <a:solidFill>
                <a:schemeClr val="accent2"/>
              </a:solidFill>
              <a:prstDash val="solid"/>
            </a:ln>
          </c:spPr>
          <c:marker>
            <c:symbol val="none"/>
          </c:marker>
          <c:val>
            <c:numRef>
              <c:f>Sheet1!$A$3:$F$3</c:f>
              <c:numCache>
                <c:formatCode>General</c:formatCode>
                <c:ptCount val="6"/>
                <c:pt idx="0">
                  <c:v>7.7370227984738325</c:v>
                </c:pt>
                <c:pt idx="1">
                  <c:v>15.1656671586128</c:v>
                </c:pt>
                <c:pt idx="2">
                  <c:v>19.42012723414739</c:v>
                </c:pt>
                <c:pt idx="3">
                  <c:v>19.845604711720028</c:v>
                </c:pt>
                <c:pt idx="4">
                  <c:v>19.406820937084511</c:v>
                </c:pt>
                <c:pt idx="5">
                  <c:v>19.678602095603392</c:v>
                </c:pt>
              </c:numCache>
            </c:numRef>
          </c:val>
          <c:smooth val="0"/>
          <c:extLst>
            <c:ext xmlns:c16="http://schemas.microsoft.com/office/drawing/2014/chart" uri="{C3380CC4-5D6E-409C-BE32-E72D297353CC}">
              <c16:uniqueId val="{00000002-1F6C-461B-AA63-62BA1BA3FF85}"/>
            </c:ext>
          </c:extLst>
        </c:ser>
        <c:ser>
          <c:idx val="3"/>
          <c:order val="3"/>
          <c:spPr>
            <a:ln w="19050" cmpd="sng" algn="ctr">
              <a:solidFill>
                <a:schemeClr val="accent3"/>
              </a:solidFill>
              <a:prstDash val="solid"/>
            </a:ln>
          </c:spPr>
          <c:marker>
            <c:symbol val="none"/>
          </c:marker>
          <c:val>
            <c:numRef>
              <c:f>Sheet1!$A$4:$F$4</c:f>
              <c:numCache>
                <c:formatCode>General</c:formatCode>
                <c:ptCount val="6"/>
                <c:pt idx="0">
                  <c:v>7.7370227984738325</c:v>
                </c:pt>
                <c:pt idx="1">
                  <c:v>10.909949595041059</c:v>
                </c:pt>
                <c:pt idx="2">
                  <c:v>11.539621729070522</c:v>
                </c:pt>
                <c:pt idx="3">
                  <c:v>12.1623573670231</c:v>
                </c:pt>
                <c:pt idx="4">
                  <c:v>12.461739384097012</c:v>
                </c:pt>
                <c:pt idx="5">
                  <c:v>13.041836763584181</c:v>
                </c:pt>
              </c:numCache>
            </c:numRef>
          </c:val>
          <c:smooth val="0"/>
          <c:extLst>
            <c:ext xmlns:c16="http://schemas.microsoft.com/office/drawing/2014/chart" uri="{C3380CC4-5D6E-409C-BE32-E72D297353CC}">
              <c16:uniqueId val="{00000003-1F6C-461B-AA63-62BA1BA3FF85}"/>
            </c:ext>
          </c:extLst>
        </c:ser>
        <c:ser>
          <c:idx val="4"/>
          <c:order val="4"/>
          <c:spPr>
            <a:ln w="28575" cmpd="sng" algn="ctr">
              <a:solidFill>
                <a:schemeClr val="tx2"/>
              </a:solidFill>
              <a:prstDash val="solid"/>
            </a:ln>
          </c:spPr>
          <c:marker>
            <c:symbol val="none"/>
          </c:marker>
          <c:val>
            <c:numRef>
              <c:f>Sheet1!$A$5:$F$5</c:f>
              <c:numCache>
                <c:formatCode>General</c:formatCode>
                <c:ptCount val="6"/>
              </c:numCache>
            </c:numRef>
          </c:val>
          <c:smooth val="0"/>
          <c:extLst>
            <c:ext xmlns:c16="http://schemas.microsoft.com/office/drawing/2014/chart" uri="{C3380CC4-5D6E-409C-BE32-E72D297353CC}">
              <c16:uniqueId val="{00000004-1F6C-461B-AA63-62BA1BA3FF85}"/>
            </c:ext>
          </c:extLst>
        </c:ser>
        <c:dLbls>
          <c:showLegendKey val="0"/>
          <c:showVal val="0"/>
          <c:showCatName val="0"/>
          <c:showSerName val="0"/>
          <c:showPercent val="0"/>
          <c:showBubbleSize val="0"/>
        </c:dLbls>
        <c:marker val="1"/>
        <c:smooth val="0"/>
        <c:axId val="1175670719"/>
        <c:axId val="1"/>
      </c:lineChart>
      <c:catAx>
        <c:axId val="117567071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4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000" b="1" kern="1200">
                <a:solidFill>
                  <a:schemeClr val="tx1"/>
                </a:solidFill>
                <a:latin typeface="+mn-lt"/>
                <a:ea typeface="+mn-lt"/>
                <a:cs typeface="+mn-lt"/>
                <a:sym typeface="+mn-lt"/>
              </a:defRPr>
            </a:pPr>
            <a:endParaRPr lang="en-US"/>
          </a:p>
        </c:txPr>
        <c:crossAx val="1175670719"/>
        <c:crosses val="min"/>
        <c:crossBetween val="between"/>
        <c:majorUnit val="10"/>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181113980081151E-2"/>
          <c:y val="7.8394773681754557E-2"/>
          <c:w val="0.96163777203983769"/>
          <c:h val="0.84321045263649086"/>
        </c:manualLayout>
      </c:layout>
      <c:barChart>
        <c:barDir val="col"/>
        <c:grouping val="stacked"/>
        <c:varyColors val="0"/>
        <c:ser>
          <c:idx val="0"/>
          <c:order val="0"/>
          <c:spPr>
            <a:solidFill>
              <a:srgbClr val="C30C3E"/>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0-F4FD-1046-80D7-1A504097F06A}"/>
              </c:ext>
            </c:extLst>
          </c:dPt>
          <c:dPt>
            <c:idx val="2"/>
            <c:invertIfNegative val="0"/>
            <c:bubble3D val="0"/>
            <c:spPr>
              <a:solidFill>
                <a:schemeClr val="accent5"/>
              </a:solidFill>
              <a:ln>
                <a:noFill/>
              </a:ln>
            </c:spPr>
            <c:extLst>
              <c:ext xmlns:c16="http://schemas.microsoft.com/office/drawing/2014/chart" uri="{C3380CC4-5D6E-409C-BE32-E72D297353CC}">
                <c16:uniqueId val="{00000001-F4FD-1046-80D7-1A504097F06A}"/>
              </c:ext>
            </c:extLst>
          </c:dPt>
          <c:dPt>
            <c:idx val="3"/>
            <c:invertIfNegative val="0"/>
            <c:bubble3D val="0"/>
            <c:spPr>
              <a:solidFill>
                <a:schemeClr val="accent3"/>
              </a:solidFill>
              <a:ln>
                <a:noFill/>
              </a:ln>
            </c:spPr>
            <c:extLst>
              <c:ext xmlns:c16="http://schemas.microsoft.com/office/drawing/2014/chart" uri="{C3380CC4-5D6E-409C-BE32-E72D297353CC}">
                <c16:uniqueId val="{00000002-F4FD-1046-80D7-1A504097F06A}"/>
              </c:ext>
            </c:extLst>
          </c:dPt>
          <c:dLbls>
            <c:dLbl>
              <c:idx val="0"/>
              <c:layout>
                <c:manualLayout>
                  <c:x val="0"/>
                  <c:y val="-4.6663555762949138E-4"/>
                </c:manualLayout>
              </c:layout>
              <c:numFmt formatCode="#,##0&quot;%&quot;;&quot;-&quot;#,##0&quot;%&quot;" sourceLinked="0"/>
              <c:spPr>
                <a:noFill/>
                <a:ln>
                  <a:noFill/>
                </a:ln>
              </c:spPr>
              <c:txPr>
                <a:bodyPr wrap="none"/>
                <a:lstStyle/>
                <a:p>
                  <a:pPr>
                    <a:defRPr sz="1200"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4FD-1046-80D7-1A504097F06A}"/>
                </c:ext>
              </c:extLst>
            </c:dLbl>
            <c:dLbl>
              <c:idx val="2"/>
              <c:layout>
                <c:manualLayout>
                  <c:x val="0"/>
                  <c:y val="0"/>
                </c:manualLayout>
              </c:layout>
              <c:numFmt formatCode="#,##0&quot;%&quot;;&quot;-&quot;#,##0&quot;%&quot;" sourceLinked="0"/>
              <c:spPr>
                <a:noFill/>
                <a:ln>
                  <a:noFill/>
                </a:ln>
              </c:spPr>
              <c:txPr>
                <a:bodyPr wrap="none"/>
                <a:lstStyle/>
                <a:p>
                  <a:pPr>
                    <a:defRPr sz="1200"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4FD-1046-80D7-1A504097F06A}"/>
                </c:ext>
              </c:extLst>
            </c:dLbl>
            <c:dLbl>
              <c:idx val="3"/>
              <c:layout>
                <c:manualLayout>
                  <c:x val="0"/>
                  <c:y val="0"/>
                </c:manualLayout>
              </c:layout>
              <c:numFmt formatCode="#,##0&quot;%&quot;;&quot;-&quot;#,##0&quot;%&quot;" sourceLinked="0"/>
              <c:spPr>
                <a:noFill/>
                <a:ln>
                  <a:noFill/>
                </a:ln>
              </c:spPr>
              <c:txPr>
                <a:bodyPr wrap="none"/>
                <a:lstStyle/>
                <a:p>
                  <a:pPr>
                    <a:defRPr sz="1200"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4FD-1046-80D7-1A504097F06A}"/>
                </c:ext>
              </c:extLst>
            </c:dLbl>
            <c:dLbl>
              <c:idx val="4"/>
              <c:layout>
                <c:manualLayout>
                  <c:x val="0"/>
                  <c:y val="0"/>
                </c:manualLayout>
              </c:layout>
              <c:numFmt formatCode="#,##0&quot;%&quot;;&quot;-&quot;#,##0&quot;%&quot;" sourceLinked="0"/>
              <c:spPr>
                <a:noFill/>
                <a:ln>
                  <a:noFill/>
                </a:ln>
              </c:spPr>
              <c:txPr>
                <a:bodyPr wrap="none"/>
                <a:lstStyle/>
                <a:p>
                  <a:pPr>
                    <a:defRPr sz="1200"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4FD-1046-80D7-1A504097F06A}"/>
                </c:ext>
              </c:extLst>
            </c:dLbl>
            <c:dLbl>
              <c:idx val="5"/>
              <c:layout>
                <c:manualLayout>
                  <c:x val="0"/>
                  <c:y val="0"/>
                </c:manualLayout>
              </c:layout>
              <c:numFmt formatCode="#,##0&quot;%&quot;;&quot;-&quot;#,##0&quot;%&quot;" sourceLinked="0"/>
              <c:spPr>
                <a:noFill/>
                <a:ln>
                  <a:noFill/>
                </a:ln>
              </c:spPr>
              <c:txPr>
                <a:bodyPr wrap="none"/>
                <a:lstStyle/>
                <a:p>
                  <a:pPr>
                    <a:defRPr sz="1200"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4FD-1046-80D7-1A504097F06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23.5</c:v>
                </c:pt>
                <c:pt idx="1">
                  <c:v>17.600000000000001</c:v>
                </c:pt>
                <c:pt idx="2">
                  <c:v>51.2</c:v>
                </c:pt>
                <c:pt idx="3">
                  <c:v>65.599999999999994</c:v>
                </c:pt>
                <c:pt idx="4">
                  <c:v>81.636726546906189</c:v>
                </c:pt>
                <c:pt idx="5">
                  <c:v>61.5</c:v>
                </c:pt>
              </c:numCache>
            </c:numRef>
          </c:val>
          <c:extLst>
            <c:ext xmlns:c16="http://schemas.microsoft.com/office/drawing/2014/chart" uri="{C3380CC4-5D6E-409C-BE32-E72D297353CC}">
              <c16:uniqueId val="{00000005-F4FD-1046-80D7-1A504097F06A}"/>
            </c:ext>
          </c:extLst>
        </c:ser>
        <c:ser>
          <c:idx val="1"/>
          <c:order val="1"/>
          <c:spPr>
            <a:solidFill>
              <a:srgbClr val="4C6C9C"/>
            </a:solidFill>
            <a:ln>
              <a:noFill/>
            </a:ln>
          </c:spPr>
          <c:invertIfNegative val="0"/>
          <c:dPt>
            <c:idx val="0"/>
            <c:invertIfNegative val="0"/>
            <c:bubble3D val="0"/>
            <c:spPr>
              <a:solidFill>
                <a:schemeClr val="accent3"/>
              </a:solidFill>
              <a:ln>
                <a:noFill/>
              </a:ln>
            </c:spPr>
            <c:extLst>
              <c:ext xmlns:c16="http://schemas.microsoft.com/office/drawing/2014/chart" uri="{C3380CC4-5D6E-409C-BE32-E72D297353CC}">
                <c16:uniqueId val="{00000006-F4FD-1046-80D7-1A504097F06A}"/>
              </c:ext>
            </c:extLst>
          </c:dPt>
          <c:dPt>
            <c:idx val="1"/>
            <c:invertIfNegative val="0"/>
            <c:bubble3D val="0"/>
            <c:spPr>
              <a:solidFill>
                <a:schemeClr val="accent6"/>
              </a:solidFill>
              <a:ln>
                <a:noFill/>
              </a:ln>
            </c:spPr>
            <c:extLst>
              <c:ext xmlns:c16="http://schemas.microsoft.com/office/drawing/2014/chart" uri="{C3380CC4-5D6E-409C-BE32-E72D297353CC}">
                <c16:uniqueId val="{00000007-F4FD-1046-80D7-1A504097F06A}"/>
              </c:ext>
            </c:extLst>
          </c:dPt>
          <c:dPt>
            <c:idx val="2"/>
            <c:invertIfNegative val="0"/>
            <c:bubble3D val="0"/>
            <c:spPr>
              <a:solidFill>
                <a:srgbClr val="9DB1CF"/>
              </a:solidFill>
              <a:ln>
                <a:noFill/>
              </a:ln>
            </c:spPr>
            <c:extLst>
              <c:ext xmlns:c16="http://schemas.microsoft.com/office/drawing/2014/chart" uri="{C3380CC4-5D6E-409C-BE32-E72D297353CC}">
                <c16:uniqueId val="{00000008-F4FD-1046-80D7-1A504097F06A}"/>
              </c:ext>
            </c:extLst>
          </c:dPt>
          <c:dPt>
            <c:idx val="3"/>
            <c:invertIfNegative val="0"/>
            <c:bubble3D val="0"/>
            <c:spPr>
              <a:solidFill>
                <a:schemeClr val="accent5"/>
              </a:solidFill>
              <a:ln>
                <a:noFill/>
              </a:ln>
            </c:spPr>
            <c:extLst>
              <c:ext xmlns:c16="http://schemas.microsoft.com/office/drawing/2014/chart" uri="{C3380CC4-5D6E-409C-BE32-E72D297353CC}">
                <c16:uniqueId val="{00000009-F4FD-1046-80D7-1A504097F06A}"/>
              </c:ext>
            </c:extLst>
          </c:dPt>
          <c:dPt>
            <c:idx val="4"/>
            <c:invertIfNegative val="0"/>
            <c:bubble3D val="0"/>
            <c:spPr>
              <a:solidFill>
                <a:schemeClr val="tx1"/>
              </a:solidFill>
              <a:ln>
                <a:noFill/>
              </a:ln>
            </c:spPr>
            <c:extLst>
              <c:ext xmlns:c16="http://schemas.microsoft.com/office/drawing/2014/chart" uri="{C3380CC4-5D6E-409C-BE32-E72D297353CC}">
                <c16:uniqueId val="{0000000A-F4FD-1046-80D7-1A504097F06A}"/>
              </c:ext>
            </c:extLst>
          </c:dPt>
          <c:dLbls>
            <c:dLbl>
              <c:idx val="1"/>
              <c:layout>
                <c:manualLayout>
                  <c:x val="0"/>
                  <c:y val="0"/>
                </c:manualLayout>
              </c:layout>
              <c:numFmt formatCode="#,##0&quot;%&quot;;&quot;-&quot;#,##0&quot;%&quot;" sourceLinked="0"/>
              <c:spPr>
                <a:noFill/>
                <a:ln>
                  <a:noFill/>
                </a:ln>
              </c:spPr>
              <c:txPr>
                <a:bodyPr wrap="none"/>
                <a:lstStyle/>
                <a:p>
                  <a:pPr>
                    <a:defRPr sz="1200"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4FD-1046-80D7-1A504097F06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12</c:v>
                </c:pt>
                <c:pt idx="1">
                  <c:v>43.499999999999993</c:v>
                </c:pt>
                <c:pt idx="2">
                  <c:v>12</c:v>
                </c:pt>
                <c:pt idx="3">
                  <c:v>7.8999999999999959</c:v>
                </c:pt>
                <c:pt idx="4">
                  <c:v>5.7884231536926123</c:v>
                </c:pt>
                <c:pt idx="5">
                  <c:v>9.0999999999999979</c:v>
                </c:pt>
              </c:numCache>
            </c:numRef>
          </c:val>
          <c:extLst>
            <c:ext xmlns:c16="http://schemas.microsoft.com/office/drawing/2014/chart" uri="{C3380CC4-5D6E-409C-BE32-E72D297353CC}">
              <c16:uniqueId val="{0000000B-F4FD-1046-80D7-1A504097F06A}"/>
            </c:ext>
          </c:extLst>
        </c:ser>
        <c:ser>
          <c:idx val="2"/>
          <c:order val="2"/>
          <c:spPr>
            <a:solidFill>
              <a:schemeClr val="tx2"/>
            </a:solidFill>
            <a:ln>
              <a:noFill/>
            </a:ln>
          </c:spPr>
          <c:invertIfNegative val="0"/>
          <c:dPt>
            <c:idx val="0"/>
            <c:invertIfNegative val="0"/>
            <c:bubble3D val="0"/>
            <c:spPr>
              <a:solidFill>
                <a:srgbClr val="E7B6BB"/>
              </a:solidFill>
              <a:ln>
                <a:noFill/>
              </a:ln>
            </c:spPr>
            <c:extLst>
              <c:ext xmlns:c16="http://schemas.microsoft.com/office/drawing/2014/chart" uri="{C3380CC4-5D6E-409C-BE32-E72D297353CC}">
                <c16:uniqueId val="{0000000C-F4FD-1046-80D7-1A504097F06A}"/>
              </c:ext>
            </c:extLst>
          </c:dPt>
          <c:dPt>
            <c:idx val="1"/>
            <c:invertIfNegative val="0"/>
            <c:bubble3D val="0"/>
            <c:spPr>
              <a:solidFill>
                <a:schemeClr val="accent1"/>
              </a:solidFill>
              <a:ln>
                <a:noFill/>
              </a:ln>
            </c:spPr>
            <c:extLst>
              <c:ext xmlns:c16="http://schemas.microsoft.com/office/drawing/2014/chart" uri="{C3380CC4-5D6E-409C-BE32-E72D297353CC}">
                <c16:uniqueId val="{0000000D-F4FD-1046-80D7-1A504097F06A}"/>
              </c:ext>
            </c:extLst>
          </c:dPt>
          <c:dPt>
            <c:idx val="5"/>
            <c:invertIfNegative val="0"/>
            <c:bubble3D val="0"/>
            <c:spPr>
              <a:solidFill>
                <a:srgbClr val="007770"/>
              </a:solidFill>
              <a:ln>
                <a:noFill/>
              </a:ln>
            </c:spPr>
            <c:extLst>
              <c:ext xmlns:c16="http://schemas.microsoft.com/office/drawing/2014/chart" uri="{C3380CC4-5D6E-409C-BE32-E72D297353CC}">
                <c16:uniqueId val="{0000000E-F4FD-1046-80D7-1A504097F06A}"/>
              </c:ext>
            </c:extLst>
          </c:dPt>
          <c:val>
            <c:numRef>
              <c:f>Sheet1!$A$3:$F$3</c:f>
              <c:numCache>
                <c:formatCode>General</c:formatCode>
                <c:ptCount val="6"/>
                <c:pt idx="0">
                  <c:v>11.899999999999999</c:v>
                </c:pt>
                <c:pt idx="1">
                  <c:v>23.9</c:v>
                </c:pt>
                <c:pt idx="2">
                  <c:v>36.799999999999997</c:v>
                </c:pt>
                <c:pt idx="3">
                  <c:v>26.5</c:v>
                </c:pt>
                <c:pt idx="4">
                  <c:v>12.574850299401197</c:v>
                </c:pt>
                <c:pt idx="5">
                  <c:v>14.400000000000002</c:v>
                </c:pt>
              </c:numCache>
            </c:numRef>
          </c:val>
          <c:extLst>
            <c:ext xmlns:c16="http://schemas.microsoft.com/office/drawing/2014/chart" uri="{C3380CC4-5D6E-409C-BE32-E72D297353CC}">
              <c16:uniqueId val="{0000000F-F4FD-1046-80D7-1A504097F06A}"/>
            </c:ext>
          </c:extLst>
        </c:ser>
        <c:ser>
          <c:idx val="3"/>
          <c:order val="3"/>
          <c:spPr>
            <a:solidFill>
              <a:schemeClr val="tx2"/>
            </a:solidFill>
            <a:ln>
              <a:noFill/>
            </a:ln>
          </c:spPr>
          <c:invertIfNegative val="0"/>
          <c:val>
            <c:numRef>
              <c:f>Sheet1!$A$4:$F$4</c:f>
              <c:numCache>
                <c:formatCode>General</c:formatCode>
                <c:ptCount val="6"/>
                <c:pt idx="0">
                  <c:v>52.6</c:v>
                </c:pt>
                <c:pt idx="1">
                  <c:v>15.000000000000002</c:v>
                </c:pt>
                <c:pt idx="5">
                  <c:v>15.000000000000002</c:v>
                </c:pt>
              </c:numCache>
            </c:numRef>
          </c:val>
          <c:extLst>
            <c:ext xmlns:c16="http://schemas.microsoft.com/office/drawing/2014/chart" uri="{C3380CC4-5D6E-409C-BE32-E72D297353CC}">
              <c16:uniqueId val="{00000010-F4FD-1046-80D7-1A504097F06A}"/>
            </c:ext>
          </c:extLst>
        </c:ser>
        <c:dLbls>
          <c:showLegendKey val="0"/>
          <c:showVal val="0"/>
          <c:showCatName val="0"/>
          <c:showSerName val="0"/>
          <c:showPercent val="0"/>
          <c:showBubbleSize val="0"/>
        </c:dLbls>
        <c:gapWidth val="80"/>
        <c:overlap val="100"/>
        <c:axId val="242657359"/>
        <c:axId val="1"/>
      </c:barChart>
      <c:catAx>
        <c:axId val="24265735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242657359"/>
        <c:crosses val="min"/>
        <c:crossBetween val="between"/>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181113980081151E-2"/>
          <c:y val="7.4435090828533446E-2"/>
          <c:w val="0.96163777203983769"/>
          <c:h val="0.85112981834293311"/>
        </c:manualLayout>
      </c:layout>
      <c:barChart>
        <c:barDir val="col"/>
        <c:grouping val="stacked"/>
        <c:varyColors val="0"/>
        <c:ser>
          <c:idx val="0"/>
          <c:order val="0"/>
          <c:spPr>
            <a:solidFill>
              <a:srgbClr val="C30C3E"/>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515-7E43-9EDF-38A247220AAB}"/>
                </c:ext>
              </c:extLst>
            </c:dLbl>
            <c:dLbl>
              <c:idx val="1"/>
              <c:layout>
                <c:manualLayout>
                  <c:x val="0"/>
                  <c:y val="0"/>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515-7E43-9EDF-38A247220AAB}"/>
                </c:ext>
              </c:extLst>
            </c:dLbl>
            <c:dLbl>
              <c:idx val="2"/>
              <c:layout>
                <c:manualLayout>
                  <c:x val="0"/>
                  <c:y val="0"/>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515-7E43-9EDF-38A247220AAB}"/>
                </c:ext>
              </c:extLst>
            </c:dLbl>
            <c:dLbl>
              <c:idx val="3"/>
              <c:layout>
                <c:manualLayout>
                  <c:x val="0"/>
                  <c:y val="0"/>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515-7E43-9EDF-38A247220AAB}"/>
                </c:ext>
              </c:extLst>
            </c:dLbl>
            <c:dLbl>
              <c:idx val="4"/>
              <c:layout>
                <c:manualLayout>
                  <c:x val="0"/>
                  <c:y val="0"/>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515-7E43-9EDF-38A247220AAB}"/>
                </c:ext>
              </c:extLst>
            </c:dLbl>
            <c:dLbl>
              <c:idx val="5"/>
              <c:layout>
                <c:manualLayout>
                  <c:x val="0"/>
                  <c:y val="0"/>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515-7E43-9EDF-38A247220AA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44</c:v>
                </c:pt>
                <c:pt idx="1">
                  <c:v>64.5</c:v>
                </c:pt>
                <c:pt idx="2">
                  <c:v>28.000000000000004</c:v>
                </c:pt>
                <c:pt idx="3">
                  <c:v>77</c:v>
                </c:pt>
                <c:pt idx="4">
                  <c:v>91</c:v>
                </c:pt>
                <c:pt idx="5">
                  <c:v>92</c:v>
                </c:pt>
              </c:numCache>
            </c:numRef>
          </c:val>
          <c:extLst>
            <c:ext xmlns:c16="http://schemas.microsoft.com/office/drawing/2014/chart" uri="{C3380CC4-5D6E-409C-BE32-E72D297353CC}">
              <c16:uniqueId val="{00000006-0515-7E43-9EDF-38A247220AAB}"/>
            </c:ext>
          </c:extLst>
        </c:ser>
        <c:ser>
          <c:idx val="1"/>
          <c:order val="1"/>
          <c:spPr>
            <a:solidFill>
              <a:schemeClr val="accent1"/>
            </a:solidFill>
            <a:ln>
              <a:noFill/>
            </a:ln>
          </c:spPr>
          <c:invertIfNegative val="0"/>
          <c:val>
            <c:numRef>
              <c:f>Sheet1!$A$2:$F$2</c:f>
              <c:numCache>
                <c:formatCode>General</c:formatCode>
                <c:ptCount val="6"/>
                <c:pt idx="0">
                  <c:v>8.0000000000000018</c:v>
                </c:pt>
                <c:pt idx="1">
                  <c:v>26.5</c:v>
                </c:pt>
                <c:pt idx="2">
                  <c:v>0</c:v>
                </c:pt>
                <c:pt idx="3">
                  <c:v>0</c:v>
                </c:pt>
                <c:pt idx="4">
                  <c:v>0</c:v>
                </c:pt>
                <c:pt idx="5">
                  <c:v>0</c:v>
                </c:pt>
              </c:numCache>
            </c:numRef>
          </c:val>
          <c:extLst>
            <c:ext xmlns:c16="http://schemas.microsoft.com/office/drawing/2014/chart" uri="{C3380CC4-5D6E-409C-BE32-E72D297353CC}">
              <c16:uniqueId val="{00000007-0515-7E43-9EDF-38A247220AAB}"/>
            </c:ext>
          </c:extLst>
        </c:ser>
        <c:ser>
          <c:idx val="2"/>
          <c:order val="2"/>
          <c:spPr>
            <a:solidFill>
              <a:schemeClr val="accent3"/>
            </a:solidFill>
            <a:ln>
              <a:noFill/>
            </a:ln>
          </c:spPr>
          <c:invertIfNegative val="0"/>
          <c:val>
            <c:numRef>
              <c:f>Sheet1!$A$3:$F$3</c:f>
              <c:numCache>
                <c:formatCode>General</c:formatCode>
                <c:ptCount val="6"/>
                <c:pt idx="0">
                  <c:v>7.0000000000000062</c:v>
                </c:pt>
                <c:pt idx="1">
                  <c:v>0</c:v>
                </c:pt>
                <c:pt idx="2">
                  <c:v>0</c:v>
                </c:pt>
                <c:pt idx="3">
                  <c:v>0</c:v>
                </c:pt>
                <c:pt idx="4">
                  <c:v>0</c:v>
                </c:pt>
                <c:pt idx="5">
                  <c:v>0</c:v>
                </c:pt>
              </c:numCache>
            </c:numRef>
          </c:val>
          <c:extLst>
            <c:ext xmlns:c16="http://schemas.microsoft.com/office/drawing/2014/chart" uri="{C3380CC4-5D6E-409C-BE32-E72D297353CC}">
              <c16:uniqueId val="{00000008-0515-7E43-9EDF-38A247220AAB}"/>
            </c:ext>
          </c:extLst>
        </c:ser>
        <c:ser>
          <c:idx val="3"/>
          <c:order val="3"/>
          <c:spPr>
            <a:solidFill>
              <a:schemeClr val="accent6"/>
            </a:solidFill>
            <a:ln>
              <a:noFill/>
            </a:ln>
          </c:spPr>
          <c:invertIfNegative val="0"/>
          <c:val>
            <c:numRef>
              <c:f>Sheet1!$A$4:$F$4</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9-0515-7E43-9EDF-38A247220AAB}"/>
            </c:ext>
          </c:extLst>
        </c:ser>
        <c:ser>
          <c:idx val="4"/>
          <c:order val="4"/>
          <c:spPr>
            <a:solidFill>
              <a:schemeClr val="accent5"/>
            </a:solidFill>
            <a:ln>
              <a:noFill/>
            </a:ln>
          </c:spPr>
          <c:invertIfNegative val="0"/>
          <c:dLbls>
            <c:dLbl>
              <c:idx val="2"/>
              <c:layout>
                <c:manualLayout>
                  <c:x val="0"/>
                  <c:y val="-4.4306601683650863E-4"/>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515-7E43-9EDF-38A247220AA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Sheet1!$A$5:$F$5</c:f>
              <c:numCache>
                <c:formatCode>General</c:formatCode>
                <c:ptCount val="6"/>
                <c:pt idx="0">
                  <c:v>0</c:v>
                </c:pt>
                <c:pt idx="1">
                  <c:v>0</c:v>
                </c:pt>
                <c:pt idx="2">
                  <c:v>37</c:v>
                </c:pt>
                <c:pt idx="3">
                  <c:v>0</c:v>
                </c:pt>
                <c:pt idx="4">
                  <c:v>0</c:v>
                </c:pt>
                <c:pt idx="5">
                  <c:v>0</c:v>
                </c:pt>
              </c:numCache>
            </c:numRef>
          </c:val>
          <c:extLst>
            <c:ext xmlns:c16="http://schemas.microsoft.com/office/drawing/2014/chart" uri="{C3380CC4-5D6E-409C-BE32-E72D297353CC}">
              <c16:uniqueId val="{0000000B-0515-7E43-9EDF-38A247220AAB}"/>
            </c:ext>
          </c:extLst>
        </c:ser>
        <c:ser>
          <c:idx val="5"/>
          <c:order val="5"/>
          <c:spPr>
            <a:solidFill>
              <a:srgbClr val="1950BC"/>
            </a:solidFill>
            <a:ln>
              <a:noFill/>
            </a:ln>
          </c:spPr>
          <c:invertIfNegative val="0"/>
          <c:val>
            <c:numRef>
              <c:f>Sheet1!$A$6:$F$6</c:f>
              <c:numCache>
                <c:formatCode>General</c:formatCode>
                <c:ptCount val="6"/>
                <c:pt idx="0">
                  <c:v>0</c:v>
                </c:pt>
                <c:pt idx="1">
                  <c:v>0</c:v>
                </c:pt>
                <c:pt idx="2">
                  <c:v>0</c:v>
                </c:pt>
                <c:pt idx="3">
                  <c:v>7.9999999999999964</c:v>
                </c:pt>
                <c:pt idx="4">
                  <c:v>0</c:v>
                </c:pt>
                <c:pt idx="5">
                  <c:v>0</c:v>
                </c:pt>
              </c:numCache>
            </c:numRef>
          </c:val>
          <c:extLst>
            <c:ext xmlns:c16="http://schemas.microsoft.com/office/drawing/2014/chart" uri="{C3380CC4-5D6E-409C-BE32-E72D297353CC}">
              <c16:uniqueId val="{0000000C-0515-7E43-9EDF-38A247220AAB}"/>
            </c:ext>
          </c:extLst>
        </c:ser>
        <c:ser>
          <c:idx val="6"/>
          <c:order val="6"/>
          <c:spPr>
            <a:solidFill>
              <a:srgbClr val="89EDFF"/>
            </a:solidFill>
            <a:ln>
              <a:noFill/>
            </a:ln>
          </c:spPr>
          <c:invertIfNegative val="0"/>
          <c:val>
            <c:numRef>
              <c:f>Sheet1!$A$7:$F$7</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D-0515-7E43-9EDF-38A247220AAB}"/>
            </c:ext>
          </c:extLst>
        </c:ser>
        <c:ser>
          <c:idx val="7"/>
          <c:order val="7"/>
          <c:spPr>
            <a:solidFill>
              <a:srgbClr val="969696"/>
            </a:solidFill>
            <a:ln>
              <a:noFill/>
            </a:ln>
          </c:spPr>
          <c:invertIfNegative val="0"/>
          <c:val>
            <c:numRef>
              <c:f>Sheet1!$A$8:$F$8</c:f>
              <c:numCache>
                <c:formatCode>General</c:formatCode>
                <c:ptCount val="6"/>
                <c:pt idx="0">
                  <c:v>0</c:v>
                </c:pt>
                <c:pt idx="1">
                  <c:v>0</c:v>
                </c:pt>
                <c:pt idx="2">
                  <c:v>5.9999999999999947</c:v>
                </c:pt>
                <c:pt idx="3">
                  <c:v>0</c:v>
                </c:pt>
                <c:pt idx="4">
                  <c:v>5.9999999999999947</c:v>
                </c:pt>
                <c:pt idx="5">
                  <c:v>0</c:v>
                </c:pt>
              </c:numCache>
            </c:numRef>
          </c:val>
          <c:extLst>
            <c:ext xmlns:c16="http://schemas.microsoft.com/office/drawing/2014/chart" uri="{C3380CC4-5D6E-409C-BE32-E72D297353CC}">
              <c16:uniqueId val="{0000000E-0515-7E43-9EDF-38A247220AAB}"/>
            </c:ext>
          </c:extLst>
        </c:ser>
        <c:ser>
          <c:idx val="8"/>
          <c:order val="8"/>
          <c:spPr>
            <a:solidFill>
              <a:srgbClr val="FF7E79"/>
            </a:solidFill>
            <a:ln>
              <a:noFill/>
            </a:ln>
          </c:spPr>
          <c:invertIfNegative val="0"/>
          <c:val>
            <c:numRef>
              <c:f>Sheet1!$A$9:$F$9</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F-0515-7E43-9EDF-38A247220AAB}"/>
            </c:ext>
          </c:extLst>
        </c:ser>
        <c:ser>
          <c:idx val="9"/>
          <c:order val="9"/>
          <c:spPr>
            <a:solidFill>
              <a:srgbClr val="4C6C9C"/>
            </a:solidFill>
            <a:ln>
              <a:noFill/>
            </a:ln>
          </c:spPr>
          <c:invertIfNegative val="0"/>
          <c:val>
            <c:numRef>
              <c:f>Sheet1!$A$10:$F$10</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10-0515-7E43-9EDF-38A247220AAB}"/>
            </c:ext>
          </c:extLst>
        </c:ser>
        <c:ser>
          <c:idx val="10"/>
          <c:order val="10"/>
          <c:spPr>
            <a:solidFill>
              <a:srgbClr val="F8BC00"/>
            </a:solidFill>
            <a:ln>
              <a:noFill/>
            </a:ln>
          </c:spPr>
          <c:invertIfNegative val="0"/>
          <c:val>
            <c:numRef>
              <c:f>Sheet1!$A$11:$F$11</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11-0515-7E43-9EDF-38A247220AAB}"/>
            </c:ext>
          </c:extLst>
        </c:ser>
        <c:ser>
          <c:idx val="11"/>
          <c:order val="11"/>
          <c:spPr>
            <a:solidFill>
              <a:schemeClr val="tx2"/>
            </a:solidFill>
            <a:ln>
              <a:noFill/>
            </a:ln>
          </c:spPr>
          <c:invertIfNegative val="0"/>
          <c:val>
            <c:numRef>
              <c:f>Sheet1!$A$12:$F$12</c:f>
              <c:numCache>
                <c:formatCode>General</c:formatCode>
                <c:ptCount val="6"/>
                <c:pt idx="0">
                  <c:v>40.999999999999993</c:v>
                </c:pt>
                <c:pt idx="1">
                  <c:v>8.9999999999999964</c:v>
                </c:pt>
                <c:pt idx="2">
                  <c:v>29.000000000000004</c:v>
                </c:pt>
                <c:pt idx="3">
                  <c:v>15.000000000000002</c:v>
                </c:pt>
                <c:pt idx="4">
                  <c:v>3.0000000000000027</c:v>
                </c:pt>
                <c:pt idx="5">
                  <c:v>7.9999999999999964</c:v>
                </c:pt>
              </c:numCache>
            </c:numRef>
          </c:val>
          <c:extLst>
            <c:ext xmlns:c16="http://schemas.microsoft.com/office/drawing/2014/chart" uri="{C3380CC4-5D6E-409C-BE32-E72D297353CC}">
              <c16:uniqueId val="{00000012-0515-7E43-9EDF-38A247220AAB}"/>
            </c:ext>
          </c:extLst>
        </c:ser>
        <c:ser>
          <c:idx val="12"/>
          <c:order val="12"/>
          <c:spPr>
            <a:solidFill>
              <a:schemeClr val="accent3"/>
            </a:solidFill>
            <a:ln>
              <a:noFill/>
            </a:ln>
          </c:spPr>
          <c:invertIfNegative val="0"/>
          <c:val>
            <c:numRef>
              <c:f>Sheet1!$A$13:$F$13</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13-0515-7E43-9EDF-38A247220AAB}"/>
            </c:ext>
          </c:extLst>
        </c:ser>
        <c:ser>
          <c:idx val="13"/>
          <c:order val="13"/>
          <c:spPr>
            <a:solidFill>
              <a:srgbClr val="4C6C9C"/>
            </a:solidFill>
            <a:ln>
              <a:noFill/>
            </a:ln>
          </c:spPr>
          <c:invertIfNegative val="0"/>
          <c:val>
            <c:numRef>
              <c:f>Sheet1!$A$14:$F$14</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14-0515-7E43-9EDF-38A247220AAB}"/>
            </c:ext>
          </c:extLst>
        </c:ser>
        <c:ser>
          <c:idx val="14"/>
          <c:order val="14"/>
          <c:spPr>
            <a:solidFill>
              <a:srgbClr val="007770"/>
            </a:solidFill>
            <a:ln>
              <a:noFill/>
            </a:ln>
          </c:spPr>
          <c:invertIfNegative val="0"/>
          <c:val>
            <c:numRef>
              <c:f>Sheet1!$A$15:$F$15</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15-0515-7E43-9EDF-38A247220AAB}"/>
            </c:ext>
          </c:extLst>
        </c:ser>
        <c:ser>
          <c:idx val="15"/>
          <c:order val="15"/>
          <c:spPr>
            <a:solidFill>
              <a:schemeClr val="accent6"/>
            </a:solidFill>
            <a:ln>
              <a:noFill/>
            </a:ln>
          </c:spPr>
          <c:invertIfNegative val="0"/>
          <c:val>
            <c:numRef>
              <c:f>Sheet1!$A$16:$F$16</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16-0515-7E43-9EDF-38A247220AAB}"/>
            </c:ext>
          </c:extLst>
        </c:ser>
        <c:ser>
          <c:idx val="16"/>
          <c:order val="16"/>
          <c:spPr>
            <a:solidFill>
              <a:schemeClr val="accent5"/>
            </a:solidFill>
            <a:ln>
              <a:noFill/>
            </a:ln>
          </c:spPr>
          <c:invertIfNegative val="0"/>
          <c:val>
            <c:numRef>
              <c:f>Sheet1!$A$17:$F$17</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17-0515-7E43-9EDF-38A247220AAB}"/>
            </c:ext>
          </c:extLst>
        </c:ser>
        <c:ser>
          <c:idx val="17"/>
          <c:order val="17"/>
          <c:spPr>
            <a:solidFill>
              <a:schemeClr val="accent4"/>
            </a:solidFill>
            <a:ln>
              <a:noFill/>
            </a:ln>
          </c:spPr>
          <c:invertIfNegative val="0"/>
          <c:val>
            <c:numRef>
              <c:f>Sheet1!$A$18:$F$18</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18-0515-7E43-9EDF-38A247220AAB}"/>
            </c:ext>
          </c:extLst>
        </c:ser>
        <c:ser>
          <c:idx val="18"/>
          <c:order val="18"/>
          <c:spPr>
            <a:solidFill>
              <a:srgbClr val="9DB1CF"/>
            </a:solidFill>
            <a:ln>
              <a:noFill/>
            </a:ln>
          </c:spPr>
          <c:invertIfNegative val="0"/>
          <c:val>
            <c:numRef>
              <c:f>Sheet1!$A$19:$F$19</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19-0515-7E43-9EDF-38A247220AAB}"/>
            </c:ext>
          </c:extLst>
        </c:ser>
        <c:ser>
          <c:idx val="19"/>
          <c:order val="19"/>
          <c:spPr>
            <a:solidFill>
              <a:schemeClr val="accent2"/>
            </a:solidFill>
            <a:ln>
              <a:noFill/>
            </a:ln>
          </c:spPr>
          <c:invertIfNegative val="0"/>
          <c:val>
            <c:numRef>
              <c:f>Sheet1!$A$20:$F$20</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1A-0515-7E43-9EDF-38A247220AAB}"/>
            </c:ext>
          </c:extLst>
        </c:ser>
        <c:ser>
          <c:idx val="20"/>
          <c:order val="20"/>
          <c:spPr>
            <a:solidFill>
              <a:schemeClr val="accent1"/>
            </a:solidFill>
            <a:ln>
              <a:noFill/>
            </a:ln>
          </c:spPr>
          <c:invertIfNegative val="0"/>
          <c:val>
            <c:numRef>
              <c:f>Sheet1!$A$21:$F$21</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1B-0515-7E43-9EDF-38A247220AAB}"/>
            </c:ext>
          </c:extLst>
        </c:ser>
        <c:dLbls>
          <c:showLegendKey val="0"/>
          <c:showVal val="0"/>
          <c:showCatName val="0"/>
          <c:showSerName val="0"/>
          <c:showPercent val="0"/>
          <c:showBubbleSize val="0"/>
        </c:dLbls>
        <c:gapWidth val="80"/>
        <c:overlap val="100"/>
        <c:axId val="1500222495"/>
        <c:axId val="1"/>
      </c:barChart>
      <c:catAx>
        <c:axId val="150022249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1500222495"/>
        <c:crosses val="min"/>
        <c:crossBetween val="between"/>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614684120660213E-2"/>
          <c:y val="4.2360780580675869E-2"/>
          <c:w val="0.92458736482640869"/>
          <c:h val="0.91527843883864823"/>
        </c:manualLayout>
      </c:layout>
      <c:barChart>
        <c:barDir val="col"/>
        <c:grouping val="stacked"/>
        <c:varyColors val="0"/>
        <c:ser>
          <c:idx val="0"/>
          <c:order val="0"/>
          <c:spPr>
            <a:solidFill>
              <a:schemeClr val="accent1"/>
            </a:solidFill>
            <a:ln>
              <a:noFill/>
            </a:ln>
          </c:spPr>
          <c:invertIfNegative val="0"/>
          <c:dPt>
            <c:idx val="6"/>
            <c:invertIfNegative val="0"/>
            <c:bubble3D val="0"/>
            <c:spPr>
              <a:solidFill>
                <a:schemeClr val="accent2"/>
              </a:solidFill>
              <a:ln>
                <a:noFill/>
              </a:ln>
            </c:spPr>
            <c:extLst>
              <c:ext xmlns:c16="http://schemas.microsoft.com/office/drawing/2014/chart" uri="{C3380CC4-5D6E-409C-BE32-E72D297353CC}">
                <c16:uniqueId val="{00000000-E33A-493D-BFB3-9234879FE352}"/>
              </c:ext>
            </c:extLst>
          </c:dPt>
          <c:dPt>
            <c:idx val="13"/>
            <c:invertIfNegative val="0"/>
            <c:bubble3D val="0"/>
            <c:spPr>
              <a:solidFill>
                <a:schemeClr val="accent2"/>
              </a:solidFill>
              <a:ln>
                <a:noFill/>
              </a:ln>
            </c:spPr>
            <c:extLst>
              <c:ext xmlns:c16="http://schemas.microsoft.com/office/drawing/2014/chart" uri="{C3380CC4-5D6E-409C-BE32-E72D297353CC}">
                <c16:uniqueId val="{00000001-E33A-493D-BFB3-9234879FE352}"/>
              </c:ext>
            </c:extLst>
          </c:dPt>
          <c:dPt>
            <c:idx val="14"/>
            <c:invertIfNegative val="0"/>
            <c:bubble3D val="0"/>
            <c:spPr>
              <a:solidFill>
                <a:schemeClr val="accent2"/>
              </a:solidFill>
              <a:ln>
                <a:noFill/>
              </a:ln>
            </c:spPr>
            <c:extLst>
              <c:ext xmlns:c16="http://schemas.microsoft.com/office/drawing/2014/chart" uri="{C3380CC4-5D6E-409C-BE32-E72D297353CC}">
                <c16:uniqueId val="{00000002-E33A-493D-BFB3-9234879FE352}"/>
              </c:ext>
            </c:extLst>
          </c:dPt>
          <c:dPt>
            <c:idx val="15"/>
            <c:invertIfNegative val="0"/>
            <c:bubble3D val="0"/>
            <c:spPr>
              <a:solidFill>
                <a:schemeClr val="accent2"/>
              </a:solidFill>
              <a:ln>
                <a:noFill/>
              </a:ln>
            </c:spPr>
            <c:extLst>
              <c:ext xmlns:c16="http://schemas.microsoft.com/office/drawing/2014/chart" uri="{C3380CC4-5D6E-409C-BE32-E72D297353CC}">
                <c16:uniqueId val="{00000003-E33A-493D-BFB3-9234879FE352}"/>
              </c:ext>
            </c:extLst>
          </c:dPt>
          <c:dPt>
            <c:idx val="16"/>
            <c:invertIfNegative val="0"/>
            <c:bubble3D val="0"/>
            <c:spPr>
              <a:solidFill>
                <a:schemeClr val="accent2"/>
              </a:solidFill>
              <a:ln>
                <a:noFill/>
              </a:ln>
            </c:spPr>
            <c:extLst>
              <c:ext xmlns:c16="http://schemas.microsoft.com/office/drawing/2014/chart" uri="{C3380CC4-5D6E-409C-BE32-E72D297353CC}">
                <c16:uniqueId val="{00000004-E33A-493D-BFB3-9234879FE352}"/>
              </c:ext>
            </c:extLst>
          </c:dPt>
          <c:dPt>
            <c:idx val="19"/>
            <c:invertIfNegative val="0"/>
            <c:bubble3D val="0"/>
            <c:spPr>
              <a:solidFill>
                <a:schemeClr val="accent2"/>
              </a:solidFill>
              <a:ln>
                <a:noFill/>
              </a:ln>
            </c:spPr>
            <c:extLst>
              <c:ext xmlns:c16="http://schemas.microsoft.com/office/drawing/2014/chart" uri="{C3380CC4-5D6E-409C-BE32-E72D297353CC}">
                <c16:uniqueId val="{00000005-E33A-493D-BFB3-9234879FE352}"/>
              </c:ext>
            </c:extLst>
          </c:dPt>
          <c:dPt>
            <c:idx val="21"/>
            <c:invertIfNegative val="0"/>
            <c:bubble3D val="0"/>
            <c:spPr>
              <a:solidFill>
                <a:schemeClr val="accent2"/>
              </a:solidFill>
              <a:ln>
                <a:noFill/>
              </a:ln>
            </c:spPr>
            <c:extLst>
              <c:ext xmlns:c16="http://schemas.microsoft.com/office/drawing/2014/chart" uri="{C3380CC4-5D6E-409C-BE32-E72D297353CC}">
                <c16:uniqueId val="{00000006-E33A-493D-BFB3-9234879FE352}"/>
              </c:ext>
            </c:extLst>
          </c:dPt>
          <c:val>
            <c:numRef>
              <c:f>Sheet1!$A$1:$V$1</c:f>
              <c:numCache>
                <c:formatCode>General</c:formatCode>
                <c:ptCount val="22"/>
                <c:pt idx="0">
                  <c:v>2.7624309392266001E-2</c:v>
                </c:pt>
                <c:pt idx="3">
                  <c:v>0.110497237569061</c:v>
                </c:pt>
                <c:pt idx="6">
                  <c:v>0.74585635359115998</c:v>
                </c:pt>
                <c:pt idx="7">
                  <c:v>1.1049723756906</c:v>
                </c:pt>
                <c:pt idx="8">
                  <c:v>5.9116022099447498</c:v>
                </c:pt>
                <c:pt idx="9">
                  <c:v>2.9834254143646399</c:v>
                </c:pt>
                <c:pt idx="10">
                  <c:v>4.8342541436464099</c:v>
                </c:pt>
                <c:pt idx="11">
                  <c:v>1.79558011049723</c:v>
                </c:pt>
                <c:pt idx="12">
                  <c:v>1.1049723756906</c:v>
                </c:pt>
                <c:pt idx="13">
                  <c:v>2.7624309392260127E-2</c:v>
                </c:pt>
                <c:pt idx="14">
                  <c:v>0.41436464088400093</c:v>
                </c:pt>
                <c:pt idx="15">
                  <c:v>1.40883977900552</c:v>
                </c:pt>
                <c:pt idx="16">
                  <c:v>0.49723756906077998</c:v>
                </c:pt>
                <c:pt idx="17">
                  <c:v>2.3204419889502699</c:v>
                </c:pt>
                <c:pt idx="18">
                  <c:v>5.9392265193370104</c:v>
                </c:pt>
                <c:pt idx="19">
                  <c:v>1.1878453038674099</c:v>
                </c:pt>
                <c:pt idx="20">
                  <c:v>1.54696132596685</c:v>
                </c:pt>
                <c:pt idx="21">
                  <c:v>0.49723756906077998</c:v>
                </c:pt>
              </c:numCache>
            </c:numRef>
          </c:val>
          <c:extLst>
            <c:ext xmlns:c16="http://schemas.microsoft.com/office/drawing/2014/chart" uri="{C3380CC4-5D6E-409C-BE32-E72D297353CC}">
              <c16:uniqueId val="{00000007-E33A-493D-BFB3-9234879FE352}"/>
            </c:ext>
          </c:extLst>
        </c:ser>
        <c:ser>
          <c:idx val="1"/>
          <c:order val="1"/>
          <c:spPr>
            <a:solidFill>
              <a:schemeClr val="accent1"/>
            </a:solidFill>
            <a:ln>
              <a:noFill/>
            </a:ln>
          </c:spPr>
          <c:invertIfNegative val="0"/>
          <c:val>
            <c:numRef>
              <c:f>Sheet1!$A$2:$V$2</c:f>
              <c:numCache>
                <c:formatCode>General</c:formatCode>
                <c:ptCount val="22"/>
                <c:pt idx="6">
                  <c:v>0.11049723756906105</c:v>
                </c:pt>
                <c:pt idx="13">
                  <c:v>3.5911602209944702</c:v>
                </c:pt>
                <c:pt idx="14">
                  <c:v>12.1546961325966</c:v>
                </c:pt>
                <c:pt idx="15">
                  <c:v>3.03867403314917</c:v>
                </c:pt>
                <c:pt idx="16">
                  <c:v>2.59668508287292</c:v>
                </c:pt>
                <c:pt idx="19">
                  <c:v>1.6298342541436399</c:v>
                </c:pt>
                <c:pt idx="21">
                  <c:v>1.2154696132596601</c:v>
                </c:pt>
              </c:numCache>
            </c:numRef>
          </c:val>
          <c:extLst>
            <c:ext xmlns:c16="http://schemas.microsoft.com/office/drawing/2014/chart" uri="{C3380CC4-5D6E-409C-BE32-E72D297353CC}">
              <c16:uniqueId val="{00000008-E33A-493D-BFB3-9234879FE352}"/>
            </c:ext>
          </c:extLst>
        </c:ser>
        <c:dLbls>
          <c:showLegendKey val="0"/>
          <c:showVal val="0"/>
          <c:showCatName val="0"/>
          <c:showSerName val="0"/>
          <c:showPercent val="0"/>
          <c:showBubbleSize val="0"/>
        </c:dLbls>
        <c:gapWidth val="80"/>
        <c:overlap val="100"/>
        <c:axId val="624452576"/>
        <c:axId val="1"/>
      </c:barChart>
      <c:catAx>
        <c:axId val="624452576"/>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3"/>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900" kern="1200">
                <a:solidFill>
                  <a:schemeClr val="tx1"/>
                </a:solidFill>
                <a:latin typeface="+mn-lt"/>
                <a:ea typeface="+mn-lt"/>
                <a:cs typeface="+mn-lt"/>
                <a:sym typeface="+mn-lt"/>
              </a:defRPr>
            </a:pPr>
            <a:endParaRPr lang="en-US"/>
          </a:p>
        </c:txPr>
        <c:crossAx val="624452576"/>
        <c:crosses val="min"/>
        <c:crossBetween val="between"/>
        <c:majorUnit val="1"/>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727952167414044E-2"/>
          <c:y val="0.18571428571428572"/>
          <c:w val="0.84454409566517186"/>
          <c:h val="0.62857142857142856"/>
        </c:manualLayout>
      </c:layout>
      <c:lineChart>
        <c:grouping val="standard"/>
        <c:varyColors val="0"/>
        <c:ser>
          <c:idx val="0"/>
          <c:order val="0"/>
          <c:spPr>
            <a:ln w="6350" cmpd="sng" algn="ctr">
              <a:solidFill>
                <a:schemeClr val="accent1"/>
              </a:solidFill>
              <a:prstDash val="solid"/>
            </a:ln>
          </c:spPr>
          <c:marker>
            <c:symbol val="none"/>
          </c:marker>
          <c:val>
            <c:numRef>
              <c:f>Sheet1!$A$1:$J$1</c:f>
              <c:numCache>
                <c:formatCode>General</c:formatCode>
                <c:ptCount val="10"/>
                <c:pt idx="0">
                  <c:v>0.10434782608695652</c:v>
                </c:pt>
                <c:pt idx="1">
                  <c:v>0.62295081967213117</c:v>
                </c:pt>
                <c:pt idx="2">
                  <c:v>0.6160714285714286</c:v>
                </c:pt>
                <c:pt idx="3">
                  <c:v>0.53333333333333333</c:v>
                </c:pt>
                <c:pt idx="4">
                  <c:v>0.35714285714285715</c:v>
                </c:pt>
                <c:pt idx="5">
                  <c:v>0.34722222222222221</c:v>
                </c:pt>
                <c:pt idx="6">
                  <c:v>0.42857142857142855</c:v>
                </c:pt>
                <c:pt idx="7">
                  <c:v>0.39393939393939392</c:v>
                </c:pt>
                <c:pt idx="8">
                  <c:v>0.42105263157894735</c:v>
                </c:pt>
                <c:pt idx="9">
                  <c:v>0.21008403361344538</c:v>
                </c:pt>
              </c:numCache>
            </c:numRef>
          </c:val>
          <c:smooth val="0"/>
          <c:extLst>
            <c:ext xmlns:c16="http://schemas.microsoft.com/office/drawing/2014/chart" uri="{C3380CC4-5D6E-409C-BE32-E72D297353CC}">
              <c16:uniqueId val="{00000000-5CBA-46B9-8443-ADB65E83B79B}"/>
            </c:ext>
          </c:extLst>
        </c:ser>
        <c:ser>
          <c:idx val="1"/>
          <c:order val="1"/>
          <c:spPr>
            <a:ln w="6350" cmpd="sng" algn="ctr">
              <a:solidFill>
                <a:schemeClr val="accent5"/>
              </a:solidFill>
              <a:prstDash val="solid"/>
            </a:ln>
          </c:spPr>
          <c:marker>
            <c:symbol val="none"/>
          </c:marker>
          <c:val>
            <c:numRef>
              <c:f>Sheet1!$A$2:$J$2</c:f>
              <c:numCache>
                <c:formatCode>General</c:formatCode>
                <c:ptCount val="10"/>
                <c:pt idx="0">
                  <c:v>2.4347826086956523</c:v>
                </c:pt>
                <c:pt idx="1">
                  <c:v>2.1311475409836067</c:v>
                </c:pt>
                <c:pt idx="2">
                  <c:v>2.0535714285714284</c:v>
                </c:pt>
                <c:pt idx="3">
                  <c:v>2.5833333333333335</c:v>
                </c:pt>
                <c:pt idx="4">
                  <c:v>2.2142857142857144</c:v>
                </c:pt>
                <c:pt idx="5">
                  <c:v>1.7361111111111112</c:v>
                </c:pt>
                <c:pt idx="6">
                  <c:v>1.6428571428571428</c:v>
                </c:pt>
                <c:pt idx="7">
                  <c:v>1.2121212121212122</c:v>
                </c:pt>
                <c:pt idx="8">
                  <c:v>1.0526315789473684</c:v>
                </c:pt>
                <c:pt idx="9">
                  <c:v>0.84033613445378152</c:v>
                </c:pt>
              </c:numCache>
            </c:numRef>
          </c:val>
          <c:smooth val="0"/>
          <c:extLst>
            <c:ext xmlns:c16="http://schemas.microsoft.com/office/drawing/2014/chart" uri="{C3380CC4-5D6E-409C-BE32-E72D297353CC}">
              <c16:uniqueId val="{00000001-5CBA-46B9-8443-ADB65E83B79B}"/>
            </c:ext>
          </c:extLst>
        </c:ser>
        <c:dLbls>
          <c:showLegendKey val="0"/>
          <c:showVal val="0"/>
          <c:showCatName val="0"/>
          <c:showSerName val="0"/>
          <c:showPercent val="0"/>
          <c:showBubbleSize val="0"/>
        </c:dLbls>
        <c:smooth val="0"/>
        <c:axId val="1956160591"/>
        <c:axId val="1"/>
      </c:lineChart>
      <c:catAx>
        <c:axId val="1956160591"/>
        <c:scaling>
          <c:orientation val="minMax"/>
        </c:scaling>
        <c:delete val="0"/>
        <c:axPos val="b"/>
        <c:majorGridlines>
          <c:spPr>
            <a:ln>
              <a:noFill/>
            </a:ln>
          </c:spPr>
        </c:majorGridlines>
        <c:majorTickMark val="none"/>
        <c:minorTickMark val="none"/>
        <c:tickLblPos val="none"/>
        <c:spPr>
          <a:ln>
            <a:noFill/>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General" sourceLinked="1"/>
        <c:majorTickMark val="none"/>
        <c:minorTickMark val="none"/>
        <c:tickLblPos val="none"/>
        <c:spPr>
          <a:ln>
            <a:noFill/>
          </a:ln>
        </c:spPr>
        <c:crossAx val="1956160591"/>
        <c:crosses val="min"/>
        <c:crossBetween val="midCat"/>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027355623100301E-2"/>
          <c:y val="0.19259259259259259"/>
          <c:w val="0.84194528875379937"/>
          <c:h val="0.61481481481481481"/>
        </c:manualLayout>
      </c:layout>
      <c:lineChart>
        <c:grouping val="standard"/>
        <c:varyColors val="0"/>
        <c:ser>
          <c:idx val="0"/>
          <c:order val="0"/>
          <c:spPr>
            <a:ln w="6350" cmpd="sng" algn="ctr">
              <a:solidFill>
                <a:schemeClr val="accent1"/>
              </a:solidFill>
              <a:prstDash val="solid"/>
            </a:ln>
          </c:spPr>
          <c:marker>
            <c:symbol val="none"/>
          </c:marker>
          <c:val>
            <c:numRef>
              <c:f>Sheet1!$A$1:$K$1</c:f>
              <c:numCache>
                <c:formatCode>General</c:formatCode>
                <c:ptCount val="11"/>
                <c:pt idx="0">
                  <c:v>7.3118279569892475E-2</c:v>
                </c:pt>
                <c:pt idx="1">
                  <c:v>7.1874999999999994E-2</c:v>
                </c:pt>
                <c:pt idx="2">
                  <c:v>7.0098039215686275E-2</c:v>
                </c:pt>
                <c:pt idx="3">
                  <c:v>6.2686567164179099E-2</c:v>
                </c:pt>
                <c:pt idx="4">
                  <c:v>5.9223300970873784E-2</c:v>
                </c:pt>
                <c:pt idx="5">
                  <c:v>6.1764705882352944E-2</c:v>
                </c:pt>
                <c:pt idx="6">
                  <c:v>5.8252427184466021E-2</c:v>
                </c:pt>
                <c:pt idx="7">
                  <c:v>5.8018867924528303E-2</c:v>
                </c:pt>
                <c:pt idx="8">
                  <c:v>5.6164383561643834E-2</c:v>
                </c:pt>
                <c:pt idx="9">
                  <c:v>0.05</c:v>
                </c:pt>
                <c:pt idx="10">
                  <c:v>4.7826086956521741E-2</c:v>
                </c:pt>
              </c:numCache>
            </c:numRef>
          </c:val>
          <c:smooth val="0"/>
          <c:extLst>
            <c:ext xmlns:c16="http://schemas.microsoft.com/office/drawing/2014/chart" uri="{C3380CC4-5D6E-409C-BE32-E72D297353CC}">
              <c16:uniqueId val="{00000000-3575-4853-8916-B7FE8FC416A3}"/>
            </c:ext>
          </c:extLst>
        </c:ser>
        <c:ser>
          <c:idx val="1"/>
          <c:order val="1"/>
          <c:spPr>
            <a:ln w="6350" cmpd="sng" algn="ctr">
              <a:solidFill>
                <a:schemeClr val="accent5"/>
              </a:solidFill>
              <a:prstDash val="solid"/>
            </a:ln>
          </c:spPr>
          <c:marker>
            <c:symbol val="none"/>
          </c:marker>
          <c:val>
            <c:numRef>
              <c:f>Sheet1!$A$2:$K$2</c:f>
              <c:numCache>
                <c:formatCode>General</c:formatCode>
                <c:ptCount val="11"/>
                <c:pt idx="0">
                  <c:v>9.5456989247311821</c:v>
                </c:pt>
                <c:pt idx="1">
                  <c:v>8.9317708333333332</c:v>
                </c:pt>
                <c:pt idx="2">
                  <c:v>9.3147058823529409</c:v>
                </c:pt>
                <c:pt idx="3">
                  <c:v>8.4895522388059703</c:v>
                </c:pt>
                <c:pt idx="4">
                  <c:v>7.8878640776699029</c:v>
                </c:pt>
                <c:pt idx="5">
                  <c:v>8.25343137254902</c:v>
                </c:pt>
                <c:pt idx="6">
                  <c:v>8.3645631067961173</c:v>
                </c:pt>
                <c:pt idx="7">
                  <c:v>9.0094339622641506</c:v>
                </c:pt>
                <c:pt idx="8">
                  <c:v>8.8584474885844742</c:v>
                </c:pt>
                <c:pt idx="9">
                  <c:v>8.053097345132743</c:v>
                </c:pt>
                <c:pt idx="10">
                  <c:v>7.8260869565217392</c:v>
                </c:pt>
              </c:numCache>
            </c:numRef>
          </c:val>
          <c:smooth val="0"/>
          <c:extLst>
            <c:ext xmlns:c16="http://schemas.microsoft.com/office/drawing/2014/chart" uri="{C3380CC4-5D6E-409C-BE32-E72D297353CC}">
              <c16:uniqueId val="{00000001-3575-4853-8916-B7FE8FC416A3}"/>
            </c:ext>
          </c:extLst>
        </c:ser>
        <c:dLbls>
          <c:showLegendKey val="0"/>
          <c:showVal val="0"/>
          <c:showCatName val="0"/>
          <c:showSerName val="0"/>
          <c:showPercent val="0"/>
          <c:showBubbleSize val="0"/>
        </c:dLbls>
        <c:smooth val="0"/>
        <c:axId val="1956196591"/>
        <c:axId val="1"/>
      </c:lineChart>
      <c:catAx>
        <c:axId val="1956196591"/>
        <c:scaling>
          <c:orientation val="minMax"/>
        </c:scaling>
        <c:delete val="0"/>
        <c:axPos val="b"/>
        <c:majorGridlines>
          <c:spPr>
            <a:ln>
              <a:noFill/>
            </a:ln>
          </c:spPr>
        </c:majorGridlines>
        <c:majorTickMark val="none"/>
        <c:minorTickMark val="none"/>
        <c:tickLblPos val="none"/>
        <c:spPr>
          <a:ln>
            <a:noFill/>
          </a:ln>
        </c:spPr>
        <c:crossAx val="1"/>
        <c:crosses val="min"/>
        <c:auto val="0"/>
        <c:lblAlgn val="ctr"/>
        <c:lblOffset val="100"/>
        <c:noMultiLvlLbl val="0"/>
      </c:catAx>
      <c:valAx>
        <c:axId val="1"/>
        <c:scaling>
          <c:orientation val="minMax"/>
          <c:max val="50"/>
          <c:min val="0"/>
        </c:scaling>
        <c:delete val="0"/>
        <c:axPos val="l"/>
        <c:majorGridlines>
          <c:spPr>
            <a:ln>
              <a:noFill/>
            </a:ln>
          </c:spPr>
        </c:majorGridlines>
        <c:numFmt formatCode="General" sourceLinked="1"/>
        <c:majorTickMark val="none"/>
        <c:minorTickMark val="none"/>
        <c:tickLblPos val="none"/>
        <c:spPr>
          <a:ln>
            <a:noFill/>
          </a:ln>
        </c:spPr>
        <c:crossAx val="1956196591"/>
        <c:crosses val="min"/>
        <c:crossBetween val="midCat"/>
      </c:valAx>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611940298507459E-2"/>
          <c:y val="0.19259259259259259"/>
          <c:w val="0.84477611940298503"/>
          <c:h val="0.61481481481481481"/>
        </c:manualLayout>
      </c:layout>
      <c:lineChart>
        <c:grouping val="standard"/>
        <c:varyColors val="0"/>
        <c:ser>
          <c:idx val="0"/>
          <c:order val="0"/>
          <c:spPr>
            <a:ln w="6350" cmpd="sng" algn="ctr">
              <a:solidFill>
                <a:schemeClr val="accent1"/>
              </a:solidFill>
              <a:prstDash val="solid"/>
            </a:ln>
          </c:spPr>
          <c:marker>
            <c:symbol val="none"/>
          </c:marker>
          <c:val>
            <c:numRef>
              <c:f>Sheet1!$A$1:$K$1</c:f>
              <c:numCache>
                <c:formatCode>General</c:formatCode>
                <c:ptCount val="11"/>
                <c:pt idx="0">
                  <c:v>4.7807017543859649</c:v>
                </c:pt>
                <c:pt idx="1">
                  <c:v>4.9137931034482758</c:v>
                </c:pt>
                <c:pt idx="2">
                  <c:v>5.1694915254237293</c:v>
                </c:pt>
                <c:pt idx="3">
                  <c:v>4.518828451882845</c:v>
                </c:pt>
                <c:pt idx="4">
                  <c:v>4.5491803278688527</c:v>
                </c:pt>
                <c:pt idx="5">
                  <c:v>4.221311475409836</c:v>
                </c:pt>
                <c:pt idx="6">
                  <c:v>3.6640000000000001</c:v>
                </c:pt>
                <c:pt idx="7">
                  <c:v>3.8379446640316206</c:v>
                </c:pt>
                <c:pt idx="8">
                  <c:v>3.6756756756756759</c:v>
                </c:pt>
                <c:pt idx="9">
                  <c:v>3.2666666666666666</c:v>
                </c:pt>
                <c:pt idx="10">
                  <c:v>3.2962962962962963</c:v>
                </c:pt>
              </c:numCache>
            </c:numRef>
          </c:val>
          <c:smooth val="0"/>
          <c:extLst>
            <c:ext xmlns:c16="http://schemas.microsoft.com/office/drawing/2014/chart" uri="{C3380CC4-5D6E-409C-BE32-E72D297353CC}">
              <c16:uniqueId val="{00000000-F27E-40DC-9E52-F05E9E363D7A}"/>
            </c:ext>
          </c:extLst>
        </c:ser>
        <c:ser>
          <c:idx val="1"/>
          <c:order val="1"/>
          <c:spPr>
            <a:ln w="6350" cmpd="sng" algn="ctr">
              <a:solidFill>
                <a:schemeClr val="accent5"/>
              </a:solidFill>
              <a:prstDash val="solid"/>
            </a:ln>
          </c:spPr>
          <c:marker>
            <c:symbol val="none"/>
          </c:marker>
          <c:val>
            <c:numRef>
              <c:f>Sheet1!$A$2:$K$2</c:f>
              <c:numCache>
                <c:formatCode>General</c:formatCode>
                <c:ptCount val="11"/>
                <c:pt idx="0">
                  <c:v>33.55263157894737</c:v>
                </c:pt>
                <c:pt idx="1">
                  <c:v>34.353448275862071</c:v>
                </c:pt>
                <c:pt idx="2">
                  <c:v>35.805084745762713</c:v>
                </c:pt>
                <c:pt idx="3">
                  <c:v>37.322175732217573</c:v>
                </c:pt>
                <c:pt idx="4">
                  <c:v>38.07377049180328</c:v>
                </c:pt>
                <c:pt idx="5">
                  <c:v>40.081967213114751</c:v>
                </c:pt>
                <c:pt idx="6">
                  <c:v>40</c:v>
                </c:pt>
                <c:pt idx="7">
                  <c:v>41.501976284584977</c:v>
                </c:pt>
                <c:pt idx="8">
                  <c:v>41.698841698841697</c:v>
                </c:pt>
                <c:pt idx="9">
                  <c:v>44.444444444444443</c:v>
                </c:pt>
                <c:pt idx="10">
                  <c:v>44.444444444444443</c:v>
                </c:pt>
              </c:numCache>
            </c:numRef>
          </c:val>
          <c:smooth val="0"/>
          <c:extLst>
            <c:ext xmlns:c16="http://schemas.microsoft.com/office/drawing/2014/chart" uri="{C3380CC4-5D6E-409C-BE32-E72D297353CC}">
              <c16:uniqueId val="{00000001-F27E-40DC-9E52-F05E9E363D7A}"/>
            </c:ext>
          </c:extLst>
        </c:ser>
        <c:dLbls>
          <c:showLegendKey val="0"/>
          <c:showVal val="0"/>
          <c:showCatName val="0"/>
          <c:showSerName val="0"/>
          <c:showPercent val="0"/>
          <c:showBubbleSize val="0"/>
        </c:dLbls>
        <c:smooth val="0"/>
        <c:axId val="1956227311"/>
        <c:axId val="1"/>
      </c:lineChart>
      <c:catAx>
        <c:axId val="1956227311"/>
        <c:scaling>
          <c:orientation val="minMax"/>
        </c:scaling>
        <c:delete val="0"/>
        <c:axPos val="b"/>
        <c:majorGridlines>
          <c:spPr>
            <a:ln>
              <a:noFill/>
            </a:ln>
          </c:spPr>
        </c:majorGridlines>
        <c:majorTickMark val="none"/>
        <c:minorTickMark val="none"/>
        <c:tickLblPos val="none"/>
        <c:spPr>
          <a:ln>
            <a:noFill/>
          </a:ln>
        </c:spPr>
        <c:crossAx val="1"/>
        <c:crosses val="min"/>
        <c:auto val="0"/>
        <c:lblAlgn val="ctr"/>
        <c:lblOffset val="100"/>
        <c:noMultiLvlLbl val="0"/>
      </c:catAx>
      <c:valAx>
        <c:axId val="1"/>
        <c:scaling>
          <c:orientation val="minMax"/>
          <c:max val="50"/>
          <c:min val="0"/>
        </c:scaling>
        <c:delete val="0"/>
        <c:axPos val="l"/>
        <c:majorGridlines>
          <c:spPr>
            <a:ln>
              <a:noFill/>
            </a:ln>
          </c:spPr>
        </c:majorGridlines>
        <c:numFmt formatCode="General" sourceLinked="1"/>
        <c:majorTickMark val="none"/>
        <c:minorTickMark val="none"/>
        <c:tickLblPos val="none"/>
        <c:spPr>
          <a:ln>
            <a:noFill/>
          </a:ln>
        </c:spPr>
        <c:crossAx val="1956227311"/>
        <c:crosses val="min"/>
        <c:crossBetween val="midCat"/>
      </c:valAx>
    </c:plotArea>
    <c:plotVisOnly val="0"/>
    <c:dispBlanksAs val="gap"/>
    <c:showDLblsOverMax val="1"/>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611940298507459E-2"/>
          <c:y val="0.19622641509433963"/>
          <c:w val="0.84477611940298503"/>
          <c:h val="0.60754716981132073"/>
        </c:manualLayout>
      </c:layout>
      <c:lineChart>
        <c:grouping val="standard"/>
        <c:varyColors val="0"/>
        <c:ser>
          <c:idx val="0"/>
          <c:order val="0"/>
          <c:spPr>
            <a:ln w="6350" cmpd="sng" algn="ctr">
              <a:solidFill>
                <a:schemeClr val="accent1"/>
              </a:solidFill>
              <a:prstDash val="solid"/>
            </a:ln>
          </c:spPr>
          <c:marker>
            <c:symbol val="none"/>
          </c:marker>
          <c:val>
            <c:numRef>
              <c:f>Sheet1!$A$1:$J$1</c:f>
              <c:numCache>
                <c:formatCode>General</c:formatCode>
                <c:ptCount val="10"/>
                <c:pt idx="0">
                  <c:v>0</c:v>
                </c:pt>
                <c:pt idx="1">
                  <c:v>0</c:v>
                </c:pt>
                <c:pt idx="2">
                  <c:v>0</c:v>
                </c:pt>
                <c:pt idx="3">
                  <c:v>0</c:v>
                </c:pt>
                <c:pt idx="4">
                  <c:v>0</c:v>
                </c:pt>
                <c:pt idx="5">
                  <c:v>0</c:v>
                </c:pt>
                <c:pt idx="6">
                  <c:v>0</c:v>
                </c:pt>
                <c:pt idx="7">
                  <c:v>0</c:v>
                </c:pt>
                <c:pt idx="8">
                  <c:v>0</c:v>
                </c:pt>
                <c:pt idx="9">
                  <c:v>0</c:v>
                </c:pt>
              </c:numCache>
            </c:numRef>
          </c:val>
          <c:smooth val="0"/>
          <c:extLst>
            <c:ext xmlns:c16="http://schemas.microsoft.com/office/drawing/2014/chart" uri="{C3380CC4-5D6E-409C-BE32-E72D297353CC}">
              <c16:uniqueId val="{00000000-887D-453E-AAC1-057D33586712}"/>
            </c:ext>
          </c:extLst>
        </c:ser>
        <c:ser>
          <c:idx val="1"/>
          <c:order val="1"/>
          <c:spPr>
            <a:ln w="6350" cmpd="sng" algn="ctr">
              <a:solidFill>
                <a:schemeClr val="accent5"/>
              </a:solidFill>
              <a:prstDash val="solid"/>
            </a:ln>
          </c:spPr>
          <c:marker>
            <c:symbol val="none"/>
          </c:marker>
          <c:val>
            <c:numRef>
              <c:f>Sheet1!$A$2:$J$2</c:f>
              <c:numCache>
                <c:formatCode>General</c:formatCode>
                <c:ptCount val="10"/>
                <c:pt idx="0">
                  <c:v>74.585635359116026</c:v>
                </c:pt>
                <c:pt idx="1">
                  <c:v>79.06215921483097</c:v>
                </c:pt>
                <c:pt idx="2">
                  <c:v>68.157033805888773</c:v>
                </c:pt>
                <c:pt idx="3">
                  <c:v>49.212598425196852</c:v>
                </c:pt>
                <c:pt idx="4">
                  <c:v>46.510067114093957</c:v>
                </c:pt>
                <c:pt idx="5">
                  <c:v>77.96052631578948</c:v>
                </c:pt>
                <c:pt idx="6">
                  <c:v>84.496124031007753</c:v>
                </c:pt>
                <c:pt idx="7">
                  <c:v>78.741721854304643</c:v>
                </c:pt>
                <c:pt idx="8">
                  <c:v>72.111801242236027</c:v>
                </c:pt>
                <c:pt idx="9">
                  <c:v>79.150326797385617</c:v>
                </c:pt>
              </c:numCache>
            </c:numRef>
          </c:val>
          <c:smooth val="0"/>
          <c:extLst>
            <c:ext xmlns:c16="http://schemas.microsoft.com/office/drawing/2014/chart" uri="{C3380CC4-5D6E-409C-BE32-E72D297353CC}">
              <c16:uniqueId val="{00000001-887D-453E-AAC1-057D33586712}"/>
            </c:ext>
          </c:extLst>
        </c:ser>
        <c:dLbls>
          <c:showLegendKey val="0"/>
          <c:showVal val="0"/>
          <c:showCatName val="0"/>
          <c:showSerName val="0"/>
          <c:showPercent val="0"/>
          <c:showBubbleSize val="0"/>
        </c:dLbls>
        <c:smooth val="0"/>
        <c:axId val="1956088591"/>
        <c:axId val="1"/>
      </c:lineChart>
      <c:catAx>
        <c:axId val="1956088591"/>
        <c:scaling>
          <c:orientation val="minMax"/>
        </c:scaling>
        <c:delete val="0"/>
        <c:axPos val="b"/>
        <c:majorGridlines>
          <c:spPr>
            <a:ln>
              <a:noFill/>
            </a:ln>
          </c:spPr>
        </c:majorGridlines>
        <c:majorTickMark val="none"/>
        <c:minorTickMark val="none"/>
        <c:tickLblPos val="none"/>
        <c:spPr>
          <a:ln>
            <a:noFill/>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General" sourceLinked="1"/>
        <c:majorTickMark val="none"/>
        <c:minorTickMark val="none"/>
        <c:tickLblPos val="none"/>
        <c:spPr>
          <a:ln>
            <a:noFill/>
          </a:ln>
        </c:spPr>
        <c:crossAx val="1956088591"/>
        <c:crosses val="min"/>
        <c:crossBetween val="midCat"/>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49679397825481E-2"/>
          <c:y val="4.8829098156452415E-2"/>
          <c:w val="0.9080011151379983"/>
          <c:h val="0.90234180368709516"/>
        </c:manualLayout>
      </c:layout>
      <c:scatterChart>
        <c:scatterStyle val="lineMarker"/>
        <c:varyColors val="0"/>
        <c:ser>
          <c:idx val="0"/>
          <c:order val="0"/>
          <c:spPr>
            <a:ln w="19050" cmpd="sng" algn="ctr">
              <a:solidFill>
                <a:schemeClr val="accent4"/>
              </a:solidFill>
              <a:prstDash val="solid"/>
            </a:ln>
          </c:spPr>
          <c:marker>
            <c:symbol val="none"/>
          </c:marker>
          <c:xVal>
            <c:numRef>
              <c:f>Sheet1!$A$1:$H$1</c:f>
              <c:numCache>
                <c:formatCode>General</c:formatCode>
                <c:ptCount val="8"/>
                <c:pt idx="0">
                  <c:v>2015</c:v>
                </c:pt>
                <c:pt idx="1">
                  <c:v>2020</c:v>
                </c:pt>
                <c:pt idx="2">
                  <c:v>2025</c:v>
                </c:pt>
                <c:pt idx="3">
                  <c:v>2030</c:v>
                </c:pt>
                <c:pt idx="4">
                  <c:v>2035</c:v>
                </c:pt>
                <c:pt idx="5">
                  <c:v>2040</c:v>
                </c:pt>
                <c:pt idx="6">
                  <c:v>2045</c:v>
                </c:pt>
                <c:pt idx="7">
                  <c:v>2050</c:v>
                </c:pt>
              </c:numCache>
            </c:numRef>
          </c:xVal>
          <c:yVal>
            <c:numRef>
              <c:f>Sheet1!$A$2:$H$2</c:f>
              <c:numCache>
                <c:formatCode>General</c:formatCode>
                <c:ptCount val="8"/>
                <c:pt idx="0">
                  <c:v>563</c:v>
                </c:pt>
                <c:pt idx="1">
                  <c:v>581.04509199999995</c:v>
                </c:pt>
                <c:pt idx="2">
                  <c:v>611.02254599999992</c:v>
                </c:pt>
                <c:pt idx="3">
                  <c:v>641</c:v>
                </c:pt>
                <c:pt idx="4">
                  <c:v>624</c:v>
                </c:pt>
                <c:pt idx="5">
                  <c:v>620</c:v>
                </c:pt>
                <c:pt idx="6">
                  <c:v>627.5</c:v>
                </c:pt>
                <c:pt idx="7">
                  <c:v>635</c:v>
                </c:pt>
              </c:numCache>
            </c:numRef>
          </c:yVal>
          <c:smooth val="0"/>
          <c:extLst>
            <c:ext xmlns:c16="http://schemas.microsoft.com/office/drawing/2014/chart" uri="{C3380CC4-5D6E-409C-BE32-E72D297353CC}">
              <c16:uniqueId val="{00000000-D165-48C7-B714-ED8B0F7739F5}"/>
            </c:ext>
          </c:extLst>
        </c:ser>
        <c:dLbls>
          <c:showLegendKey val="0"/>
          <c:showVal val="0"/>
          <c:showCatName val="0"/>
          <c:showSerName val="0"/>
          <c:showPercent val="0"/>
          <c:showBubbleSize val="0"/>
        </c:dLbls>
        <c:axId val="4"/>
        <c:axId val="5"/>
      </c:scatterChart>
      <c:valAx>
        <c:axId val="4"/>
        <c:scaling>
          <c:orientation val="minMax"/>
          <c:max val="2050"/>
          <c:min val="2015"/>
        </c:scaling>
        <c:delete val="0"/>
        <c:axPos val="b"/>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sz="1000" kern="1200">
                <a:latin typeface="+mn-lt"/>
                <a:ea typeface="+mn-ea"/>
                <a:cs typeface="+mn-cs"/>
              </a:defRPr>
            </a:pPr>
            <a:endParaRPr lang="en-US"/>
          </a:p>
        </c:txPr>
        <c:crossAx val="5"/>
        <c:crosses val="min"/>
        <c:crossBetween val="midCat"/>
        <c:majorUnit val="5"/>
      </c:valAx>
      <c:valAx>
        <c:axId val="5"/>
        <c:scaling>
          <c:orientation val="minMax"/>
          <c:max val="650"/>
          <c:min val="500"/>
        </c:scaling>
        <c:delete val="0"/>
        <c:axPos val="r"/>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000" kern="1200">
                <a:solidFill>
                  <a:schemeClr val="tx1"/>
                </a:solidFill>
                <a:latin typeface="+mn-lt"/>
                <a:ea typeface="+mn-ea"/>
                <a:cs typeface="+mn-cs"/>
              </a:defRPr>
            </a:pPr>
            <a:endParaRPr lang="en-US"/>
          </a:p>
        </c:txPr>
        <c:crossAx val="4"/>
        <c:crosses val="max"/>
        <c:crossBetween val="midCat"/>
        <c:majorUnit val="10"/>
      </c:valAx>
    </c:plotArea>
    <c:plotVisOnly val="0"/>
    <c:dispBlanksAs val="gap"/>
    <c:showDLblsOverMax val="1"/>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696165191740412E-2"/>
          <c:y val="0.19259259259259259"/>
          <c:w val="0.84660766961651912"/>
          <c:h val="0.61481481481481481"/>
        </c:manualLayout>
      </c:layout>
      <c:lineChart>
        <c:grouping val="standard"/>
        <c:varyColors val="0"/>
        <c:ser>
          <c:idx val="0"/>
          <c:order val="0"/>
          <c:spPr>
            <a:ln w="6350" cmpd="sng" algn="ctr">
              <a:solidFill>
                <a:schemeClr val="accent1"/>
              </a:solidFill>
              <a:prstDash val="solid"/>
            </a:ln>
          </c:spPr>
          <c:marker>
            <c:symbol val="none"/>
          </c:marker>
          <c:val>
            <c:numRef>
              <c:f>Sheet1!$A$1:$K$1</c:f>
              <c:numCache>
                <c:formatCode>General</c:formatCode>
                <c:ptCount val="11"/>
                <c:pt idx="6">
                  <c:v>0</c:v>
                </c:pt>
                <c:pt idx="7">
                  <c:v>0</c:v>
                </c:pt>
                <c:pt idx="8">
                  <c:v>0</c:v>
                </c:pt>
                <c:pt idx="9">
                  <c:v>1</c:v>
                </c:pt>
              </c:numCache>
            </c:numRef>
          </c:val>
          <c:smooth val="0"/>
          <c:extLst>
            <c:ext xmlns:c16="http://schemas.microsoft.com/office/drawing/2014/chart" uri="{C3380CC4-5D6E-409C-BE32-E72D297353CC}">
              <c16:uniqueId val="{00000000-39B4-4EEA-937C-FE531C01896A}"/>
            </c:ext>
          </c:extLst>
        </c:ser>
        <c:ser>
          <c:idx val="1"/>
          <c:order val="1"/>
          <c:spPr>
            <a:ln w="6350" cmpd="sng" algn="ctr">
              <a:solidFill>
                <a:schemeClr val="accent5"/>
              </a:solidFill>
              <a:prstDash val="solid"/>
            </a:ln>
          </c:spPr>
          <c:marker>
            <c:symbol val="none"/>
          </c:marker>
          <c:val>
            <c:numRef>
              <c:f>Sheet1!$A$2:$K$2</c:f>
              <c:numCache>
                <c:formatCode>General</c:formatCode>
                <c:ptCount val="11"/>
                <c:pt idx="6">
                  <c:v>100</c:v>
                </c:pt>
                <c:pt idx="7">
                  <c:v>100</c:v>
                </c:pt>
                <c:pt idx="8">
                  <c:v>100</c:v>
                </c:pt>
                <c:pt idx="9">
                  <c:v>99.3</c:v>
                </c:pt>
                <c:pt idx="10">
                  <c:v>95</c:v>
                </c:pt>
              </c:numCache>
            </c:numRef>
          </c:val>
          <c:smooth val="0"/>
          <c:extLst>
            <c:ext xmlns:c16="http://schemas.microsoft.com/office/drawing/2014/chart" uri="{C3380CC4-5D6E-409C-BE32-E72D297353CC}">
              <c16:uniqueId val="{00000001-39B4-4EEA-937C-FE531C01896A}"/>
            </c:ext>
          </c:extLst>
        </c:ser>
        <c:dLbls>
          <c:showLegendKey val="0"/>
          <c:showVal val="0"/>
          <c:showCatName val="0"/>
          <c:showSerName val="0"/>
          <c:showPercent val="0"/>
          <c:showBubbleSize val="0"/>
        </c:dLbls>
        <c:smooth val="0"/>
        <c:axId val="1956133711"/>
        <c:axId val="1"/>
      </c:lineChart>
      <c:catAx>
        <c:axId val="1956133711"/>
        <c:scaling>
          <c:orientation val="minMax"/>
        </c:scaling>
        <c:delete val="0"/>
        <c:axPos val="b"/>
        <c:majorGridlines>
          <c:spPr>
            <a:ln>
              <a:noFill/>
            </a:ln>
          </c:spPr>
        </c:majorGridlines>
        <c:majorTickMark val="none"/>
        <c:minorTickMark val="none"/>
        <c:tickLblPos val="none"/>
        <c:spPr>
          <a:ln>
            <a:noFill/>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General" sourceLinked="1"/>
        <c:majorTickMark val="none"/>
        <c:minorTickMark val="none"/>
        <c:tickLblPos val="none"/>
        <c:spPr>
          <a:ln>
            <a:noFill/>
          </a:ln>
        </c:spPr>
        <c:crossAx val="1956133711"/>
        <c:crosses val="min"/>
        <c:crossBetween val="midCat"/>
      </c:valAx>
    </c:plotArea>
    <c:plotVisOnly val="0"/>
    <c:dispBlanksAs val="gap"/>
    <c:showDLblsOverMax val="1"/>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313253012048195E-2"/>
          <c:y val="0.19548872180451127"/>
          <c:w val="0.84337349397590367"/>
          <c:h val="0.60902255639097747"/>
        </c:manualLayout>
      </c:layout>
      <c:lineChart>
        <c:grouping val="standard"/>
        <c:varyColors val="0"/>
        <c:ser>
          <c:idx val="0"/>
          <c:order val="0"/>
          <c:spPr>
            <a:ln w="6350" cmpd="sng" algn="ctr">
              <a:solidFill>
                <a:schemeClr val="accent1"/>
              </a:solidFill>
              <a:prstDash val="solid"/>
            </a:ln>
          </c:spPr>
          <c:marker>
            <c:symbol val="none"/>
          </c:marker>
          <c:val>
            <c:numRef>
              <c:f>Sheet1!$A$1:$K$1</c:f>
              <c:numCache>
                <c:formatCode>General</c:formatCode>
                <c:ptCount val="11"/>
                <c:pt idx="0">
                  <c:v>0</c:v>
                </c:pt>
                <c:pt idx="1">
                  <c:v>0</c:v>
                </c:pt>
                <c:pt idx="2">
                  <c:v>0</c:v>
                </c:pt>
                <c:pt idx="3">
                  <c:v>0</c:v>
                </c:pt>
                <c:pt idx="4">
                  <c:v>0</c:v>
                </c:pt>
                <c:pt idx="5">
                  <c:v>0</c:v>
                </c:pt>
                <c:pt idx="6">
                  <c:v>0</c:v>
                </c:pt>
                <c:pt idx="7">
                  <c:v>0</c:v>
                </c:pt>
                <c:pt idx="8">
                  <c:v>0</c:v>
                </c:pt>
                <c:pt idx="9">
                  <c:v>0</c:v>
                </c:pt>
                <c:pt idx="10">
                  <c:v>0</c:v>
                </c:pt>
              </c:numCache>
            </c:numRef>
          </c:val>
          <c:smooth val="0"/>
          <c:extLst>
            <c:ext xmlns:c16="http://schemas.microsoft.com/office/drawing/2014/chart" uri="{C3380CC4-5D6E-409C-BE32-E72D297353CC}">
              <c16:uniqueId val="{00000000-C291-4E68-A011-64FCB322A957}"/>
            </c:ext>
          </c:extLst>
        </c:ser>
        <c:ser>
          <c:idx val="1"/>
          <c:order val="1"/>
          <c:spPr>
            <a:ln w="6350" cmpd="sng" algn="ctr">
              <a:solidFill>
                <a:schemeClr val="accent5"/>
              </a:solidFill>
              <a:prstDash val="solid"/>
            </a:ln>
          </c:spPr>
          <c:marker>
            <c:symbol val="none"/>
          </c:marker>
          <c:val>
            <c:numRef>
              <c:f>Sheet1!$A$2:$K$2</c:f>
              <c:numCache>
                <c:formatCode>General</c:formatCode>
                <c:ptCount val="11"/>
                <c:pt idx="0">
                  <c:v>18.220930232558139</c:v>
                </c:pt>
                <c:pt idx="1">
                  <c:v>11.377049180327869</c:v>
                </c:pt>
                <c:pt idx="2">
                  <c:v>15.183006535947714</c:v>
                </c:pt>
                <c:pt idx="3">
                  <c:v>15.267379679144385</c:v>
                </c:pt>
                <c:pt idx="4">
                  <c:v>9.183673469387756</c:v>
                </c:pt>
                <c:pt idx="5">
                  <c:v>6.3333333333333321</c:v>
                </c:pt>
                <c:pt idx="6">
                  <c:v>9.0270270270270263</c:v>
                </c:pt>
                <c:pt idx="7">
                  <c:v>4.378109452736318</c:v>
                </c:pt>
                <c:pt idx="8">
                  <c:v>3.5750000000000002</c:v>
                </c:pt>
                <c:pt idx="9">
                  <c:v>3.7653061224489797</c:v>
                </c:pt>
                <c:pt idx="10">
                  <c:v>3.85</c:v>
                </c:pt>
              </c:numCache>
            </c:numRef>
          </c:val>
          <c:smooth val="0"/>
          <c:extLst>
            <c:ext xmlns:c16="http://schemas.microsoft.com/office/drawing/2014/chart" uri="{C3380CC4-5D6E-409C-BE32-E72D297353CC}">
              <c16:uniqueId val="{00000001-C291-4E68-A011-64FCB322A957}"/>
            </c:ext>
          </c:extLst>
        </c:ser>
        <c:dLbls>
          <c:showLegendKey val="0"/>
          <c:showVal val="0"/>
          <c:showCatName val="0"/>
          <c:showSerName val="0"/>
          <c:showPercent val="0"/>
          <c:showBubbleSize val="0"/>
        </c:dLbls>
        <c:smooth val="0"/>
        <c:axId val="1956127951"/>
        <c:axId val="1"/>
      </c:lineChart>
      <c:catAx>
        <c:axId val="1956127951"/>
        <c:scaling>
          <c:orientation val="minMax"/>
        </c:scaling>
        <c:delete val="0"/>
        <c:axPos val="b"/>
        <c:majorGridlines>
          <c:spPr>
            <a:ln>
              <a:noFill/>
            </a:ln>
          </c:spPr>
        </c:majorGridlines>
        <c:majorTickMark val="none"/>
        <c:minorTickMark val="none"/>
        <c:tickLblPos val="none"/>
        <c:spPr>
          <a:ln>
            <a:noFill/>
          </a:ln>
        </c:spPr>
        <c:crossAx val="1"/>
        <c:crosses val="min"/>
        <c:auto val="0"/>
        <c:lblAlgn val="ctr"/>
        <c:lblOffset val="100"/>
        <c:noMultiLvlLbl val="0"/>
      </c:catAx>
      <c:valAx>
        <c:axId val="1"/>
        <c:scaling>
          <c:orientation val="minMax"/>
          <c:max val="20"/>
          <c:min val="0"/>
        </c:scaling>
        <c:delete val="0"/>
        <c:axPos val="l"/>
        <c:majorGridlines>
          <c:spPr>
            <a:ln>
              <a:noFill/>
            </a:ln>
          </c:spPr>
        </c:majorGridlines>
        <c:numFmt formatCode="General" sourceLinked="1"/>
        <c:majorTickMark val="none"/>
        <c:minorTickMark val="none"/>
        <c:tickLblPos val="none"/>
        <c:spPr>
          <a:ln>
            <a:noFill/>
          </a:ln>
        </c:spPr>
        <c:crossAx val="1956127951"/>
        <c:crosses val="min"/>
        <c:crossBetween val="midCat"/>
      </c:valAx>
    </c:plotArea>
    <c:plotVisOnly val="0"/>
    <c:dispBlanksAs val="gap"/>
    <c:showDLblsOverMax val="1"/>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246334310850442E-2"/>
          <c:y val="0.19402985074626866"/>
          <c:w val="0.84750733137829914"/>
          <c:h val="0.61194029850746268"/>
        </c:manualLayout>
      </c:layout>
      <c:lineChart>
        <c:grouping val="standard"/>
        <c:varyColors val="0"/>
        <c:ser>
          <c:idx val="0"/>
          <c:order val="0"/>
          <c:spPr>
            <a:ln w="6350" cmpd="sng" algn="ctr">
              <a:solidFill>
                <a:schemeClr val="accent1"/>
              </a:solidFill>
              <a:prstDash val="solid"/>
            </a:ln>
          </c:spPr>
          <c:marker>
            <c:symbol val="none"/>
          </c:marker>
          <c:val>
            <c:numRef>
              <c:f>Sheet1!$A$1:$K$1</c:f>
              <c:numCache>
                <c:formatCode>General</c:formatCode>
                <c:ptCount val="11"/>
                <c:pt idx="2">
                  <c:v>0</c:v>
                </c:pt>
                <c:pt idx="3">
                  <c:v>0</c:v>
                </c:pt>
                <c:pt idx="4">
                  <c:v>0</c:v>
                </c:pt>
                <c:pt idx="5">
                  <c:v>0</c:v>
                </c:pt>
                <c:pt idx="6">
                  <c:v>0</c:v>
                </c:pt>
                <c:pt idx="7">
                  <c:v>0</c:v>
                </c:pt>
                <c:pt idx="8">
                  <c:v>0</c:v>
                </c:pt>
                <c:pt idx="9">
                  <c:v>0</c:v>
                </c:pt>
              </c:numCache>
            </c:numRef>
          </c:val>
          <c:smooth val="0"/>
          <c:extLst>
            <c:ext xmlns:c16="http://schemas.microsoft.com/office/drawing/2014/chart" uri="{C3380CC4-5D6E-409C-BE32-E72D297353CC}">
              <c16:uniqueId val="{00000000-4BB9-4EE7-8BB5-B7483DBF6BE1}"/>
            </c:ext>
          </c:extLst>
        </c:ser>
        <c:ser>
          <c:idx val="1"/>
          <c:order val="1"/>
          <c:spPr>
            <a:ln w="6350" cmpd="sng" algn="ctr">
              <a:solidFill>
                <a:schemeClr val="accent5"/>
              </a:solidFill>
              <a:prstDash val="solid"/>
            </a:ln>
          </c:spPr>
          <c:marker>
            <c:symbol val="none"/>
          </c:marker>
          <c:val>
            <c:numRef>
              <c:f>Sheet1!$A$2:$K$2</c:f>
              <c:numCache>
                <c:formatCode>General</c:formatCode>
                <c:ptCount val="11"/>
                <c:pt idx="2">
                  <c:v>6.6738428417653388</c:v>
                </c:pt>
                <c:pt idx="3">
                  <c:v>7.2145246058289541</c:v>
                </c:pt>
                <c:pt idx="4">
                  <c:v>6.1558901682905223</c:v>
                </c:pt>
                <c:pt idx="5">
                  <c:v>6.1569416498993963</c:v>
                </c:pt>
                <c:pt idx="6">
                  <c:v>5.89247311827957</c:v>
                </c:pt>
                <c:pt idx="7">
                  <c:v>5.125</c:v>
                </c:pt>
                <c:pt idx="8">
                  <c:v>3.1307129798903106</c:v>
                </c:pt>
                <c:pt idx="9">
                  <c:v>4.7735618115055081</c:v>
                </c:pt>
              </c:numCache>
            </c:numRef>
          </c:val>
          <c:smooth val="0"/>
          <c:extLst>
            <c:ext xmlns:c16="http://schemas.microsoft.com/office/drawing/2014/chart" uri="{C3380CC4-5D6E-409C-BE32-E72D297353CC}">
              <c16:uniqueId val="{00000001-4BB9-4EE7-8BB5-B7483DBF6BE1}"/>
            </c:ext>
          </c:extLst>
        </c:ser>
        <c:dLbls>
          <c:showLegendKey val="0"/>
          <c:showVal val="0"/>
          <c:showCatName val="0"/>
          <c:showSerName val="0"/>
          <c:showPercent val="0"/>
          <c:showBubbleSize val="0"/>
        </c:dLbls>
        <c:smooth val="0"/>
        <c:axId val="1956134671"/>
        <c:axId val="1"/>
      </c:lineChart>
      <c:catAx>
        <c:axId val="1956134671"/>
        <c:scaling>
          <c:orientation val="minMax"/>
        </c:scaling>
        <c:delete val="0"/>
        <c:axPos val="b"/>
        <c:majorGridlines>
          <c:spPr>
            <a:ln>
              <a:noFill/>
            </a:ln>
          </c:spPr>
        </c:majorGridlines>
        <c:majorTickMark val="none"/>
        <c:minorTickMark val="none"/>
        <c:tickLblPos val="none"/>
        <c:spPr>
          <a:ln>
            <a:noFill/>
          </a:ln>
        </c:spPr>
        <c:crossAx val="1"/>
        <c:crosses val="min"/>
        <c:auto val="0"/>
        <c:lblAlgn val="ctr"/>
        <c:lblOffset val="100"/>
        <c:noMultiLvlLbl val="0"/>
      </c:catAx>
      <c:valAx>
        <c:axId val="1"/>
        <c:scaling>
          <c:orientation val="minMax"/>
          <c:max val="20"/>
          <c:min val="0"/>
        </c:scaling>
        <c:delete val="0"/>
        <c:axPos val="l"/>
        <c:majorGridlines>
          <c:spPr>
            <a:ln>
              <a:noFill/>
            </a:ln>
          </c:spPr>
        </c:majorGridlines>
        <c:numFmt formatCode="General" sourceLinked="1"/>
        <c:majorTickMark val="none"/>
        <c:minorTickMark val="none"/>
        <c:tickLblPos val="none"/>
        <c:spPr>
          <a:ln>
            <a:noFill/>
          </a:ln>
        </c:spPr>
        <c:crossAx val="1956134671"/>
        <c:crosses val="min"/>
        <c:crossBetween val="midCat"/>
      </c:valAx>
    </c:plotArea>
    <c:plotVisOnly val="0"/>
    <c:dispBlanksAs val="gap"/>
    <c:showDLblsOverMax val="1"/>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313253012048195E-2"/>
          <c:y val="0.19402985074626866"/>
          <c:w val="0.84337349397590367"/>
          <c:h val="0.61194029850746268"/>
        </c:manualLayout>
      </c:layout>
      <c:lineChart>
        <c:grouping val="standard"/>
        <c:varyColors val="0"/>
        <c:ser>
          <c:idx val="0"/>
          <c:order val="0"/>
          <c:spPr>
            <a:ln w="6350" cmpd="sng" algn="ctr">
              <a:solidFill>
                <a:schemeClr val="accent1"/>
              </a:solidFill>
              <a:prstDash val="solid"/>
            </a:ln>
          </c:spPr>
          <c:marker>
            <c:symbol val="none"/>
          </c:marker>
          <c:val>
            <c:numRef>
              <c:f>Sheet1!$A$1:$K$1</c:f>
              <c:numCache>
                <c:formatCode>General</c:formatCode>
                <c:ptCount val="11"/>
                <c:pt idx="0">
                  <c:v>0.20187793427230044</c:v>
                </c:pt>
                <c:pt idx="1">
                  <c:v>1.2890995260663507</c:v>
                </c:pt>
                <c:pt idx="2">
                  <c:v>1.2050000000000001</c:v>
                </c:pt>
                <c:pt idx="3">
                  <c:v>1.0231481481481481</c:v>
                </c:pt>
                <c:pt idx="4">
                  <c:v>0.82608695652173902</c:v>
                </c:pt>
                <c:pt idx="5">
                  <c:v>0.51724137931034486</c:v>
                </c:pt>
                <c:pt idx="6">
                  <c:v>0.64</c:v>
                </c:pt>
                <c:pt idx="7">
                  <c:v>0.67399267399267404</c:v>
                </c:pt>
                <c:pt idx="8">
                  <c:v>0.54545454545454541</c:v>
                </c:pt>
                <c:pt idx="9">
                  <c:v>0.43733333333333335</c:v>
                </c:pt>
                <c:pt idx="10">
                  <c:v>0.21621621621621623</c:v>
                </c:pt>
              </c:numCache>
            </c:numRef>
          </c:val>
          <c:smooth val="0"/>
          <c:extLst>
            <c:ext xmlns:c16="http://schemas.microsoft.com/office/drawing/2014/chart" uri="{C3380CC4-5D6E-409C-BE32-E72D297353CC}">
              <c16:uniqueId val="{00000000-1DDE-4983-A8BC-90E7313E8CC7}"/>
            </c:ext>
          </c:extLst>
        </c:ser>
        <c:ser>
          <c:idx val="1"/>
          <c:order val="1"/>
          <c:spPr>
            <a:ln w="6350" cmpd="sng" algn="ctr">
              <a:solidFill>
                <a:schemeClr val="accent5"/>
              </a:solidFill>
              <a:prstDash val="solid"/>
            </a:ln>
          </c:spPr>
          <c:marker>
            <c:symbol val="none"/>
          </c:marker>
          <c:val>
            <c:numRef>
              <c:f>Sheet1!$A$2:$K$2</c:f>
              <c:numCache>
                <c:formatCode>General</c:formatCode>
                <c:ptCount val="11"/>
                <c:pt idx="0">
                  <c:v>4.746478873239437</c:v>
                </c:pt>
                <c:pt idx="1">
                  <c:v>4.8056872037914689</c:v>
                </c:pt>
                <c:pt idx="2">
                  <c:v>5.01</c:v>
                </c:pt>
                <c:pt idx="3">
                  <c:v>4.7685185185185182</c:v>
                </c:pt>
                <c:pt idx="4">
                  <c:v>4.7826086956521738</c:v>
                </c:pt>
                <c:pt idx="5">
                  <c:v>4.5977011494252871</c:v>
                </c:pt>
                <c:pt idx="6">
                  <c:v>4.8</c:v>
                </c:pt>
                <c:pt idx="7">
                  <c:v>3.9926739926739931</c:v>
                </c:pt>
                <c:pt idx="8">
                  <c:v>3.3333333333333335</c:v>
                </c:pt>
                <c:pt idx="9">
                  <c:v>3.12</c:v>
                </c:pt>
                <c:pt idx="10">
                  <c:v>3.2432432432432434</c:v>
                </c:pt>
              </c:numCache>
            </c:numRef>
          </c:val>
          <c:smooth val="0"/>
          <c:extLst>
            <c:ext xmlns:c16="http://schemas.microsoft.com/office/drawing/2014/chart" uri="{C3380CC4-5D6E-409C-BE32-E72D297353CC}">
              <c16:uniqueId val="{00000001-1DDE-4983-A8BC-90E7313E8CC7}"/>
            </c:ext>
          </c:extLst>
        </c:ser>
        <c:dLbls>
          <c:showLegendKey val="0"/>
          <c:showVal val="0"/>
          <c:showCatName val="0"/>
          <c:showSerName val="0"/>
          <c:showPercent val="0"/>
          <c:showBubbleSize val="0"/>
        </c:dLbls>
        <c:smooth val="0"/>
        <c:axId val="1956141871"/>
        <c:axId val="1"/>
      </c:lineChart>
      <c:catAx>
        <c:axId val="1956141871"/>
        <c:scaling>
          <c:orientation val="minMax"/>
        </c:scaling>
        <c:delete val="0"/>
        <c:axPos val="b"/>
        <c:majorGridlines>
          <c:spPr>
            <a:ln>
              <a:noFill/>
            </a:ln>
          </c:spPr>
        </c:majorGridlines>
        <c:majorTickMark val="none"/>
        <c:minorTickMark val="none"/>
        <c:tickLblPos val="none"/>
        <c:spPr>
          <a:ln>
            <a:noFill/>
          </a:ln>
        </c:spPr>
        <c:crossAx val="1"/>
        <c:crosses val="min"/>
        <c:auto val="0"/>
        <c:lblAlgn val="ctr"/>
        <c:lblOffset val="100"/>
        <c:noMultiLvlLbl val="0"/>
      </c:catAx>
      <c:valAx>
        <c:axId val="1"/>
        <c:scaling>
          <c:orientation val="minMax"/>
          <c:max val="50"/>
          <c:min val="0"/>
        </c:scaling>
        <c:delete val="0"/>
        <c:axPos val="l"/>
        <c:majorGridlines>
          <c:spPr>
            <a:ln>
              <a:noFill/>
            </a:ln>
          </c:spPr>
        </c:majorGridlines>
        <c:numFmt formatCode="General" sourceLinked="1"/>
        <c:majorTickMark val="none"/>
        <c:minorTickMark val="none"/>
        <c:tickLblPos val="none"/>
        <c:spPr>
          <a:ln>
            <a:noFill/>
          </a:ln>
        </c:spPr>
        <c:crossAx val="1956141871"/>
        <c:crosses val="min"/>
        <c:crossBetween val="midCat"/>
      </c:valAx>
    </c:plotArea>
    <c:plotVisOnly val="0"/>
    <c:dispBlanksAs val="gap"/>
    <c:showDLblsOverMax val="1"/>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611940298507459E-2"/>
          <c:y val="0.17567567567567569"/>
          <c:w val="0.84477611940298503"/>
          <c:h val="0.64864864864864868"/>
        </c:manualLayout>
      </c:layout>
      <c:lineChart>
        <c:grouping val="standard"/>
        <c:varyColors val="0"/>
        <c:ser>
          <c:idx val="0"/>
          <c:order val="0"/>
          <c:spPr>
            <a:ln w="6350" cmpd="sng" algn="ctr">
              <a:solidFill>
                <a:schemeClr val="accent1"/>
              </a:solidFill>
              <a:prstDash val="solid"/>
            </a:ln>
          </c:spPr>
          <c:marker>
            <c:symbol val="none"/>
          </c:marker>
          <c:val>
            <c:numRef>
              <c:f>Sheet1!$A$1:$K$1</c:f>
              <c:numCache>
                <c:formatCode>General</c:formatCode>
                <c:ptCount val="11"/>
                <c:pt idx="0">
                  <c:v>0</c:v>
                </c:pt>
                <c:pt idx="1">
                  <c:v>0</c:v>
                </c:pt>
                <c:pt idx="2">
                  <c:v>0</c:v>
                </c:pt>
                <c:pt idx="3">
                  <c:v>0</c:v>
                </c:pt>
                <c:pt idx="4">
                  <c:v>0</c:v>
                </c:pt>
                <c:pt idx="5">
                  <c:v>0</c:v>
                </c:pt>
                <c:pt idx="6">
                  <c:v>0.05</c:v>
                </c:pt>
                <c:pt idx="7">
                  <c:v>1.9252641509433961</c:v>
                </c:pt>
                <c:pt idx="8">
                  <c:v>0</c:v>
                </c:pt>
                <c:pt idx="9">
                  <c:v>0</c:v>
                </c:pt>
                <c:pt idx="10">
                  <c:v>0</c:v>
                </c:pt>
              </c:numCache>
            </c:numRef>
          </c:val>
          <c:smooth val="0"/>
          <c:extLst>
            <c:ext xmlns:c16="http://schemas.microsoft.com/office/drawing/2014/chart" uri="{C3380CC4-5D6E-409C-BE32-E72D297353CC}">
              <c16:uniqueId val="{00000000-D83D-498D-BA14-8BF9C3A6F9AD}"/>
            </c:ext>
          </c:extLst>
        </c:ser>
        <c:ser>
          <c:idx val="1"/>
          <c:order val="1"/>
          <c:spPr>
            <a:ln w="6350" cmpd="sng" algn="ctr">
              <a:solidFill>
                <a:schemeClr val="accent5"/>
              </a:solidFill>
              <a:prstDash val="solid"/>
            </a:ln>
          </c:spPr>
          <c:marker>
            <c:symbol val="none"/>
          </c:marker>
          <c:val>
            <c:numRef>
              <c:f>Sheet1!$A$2:$K$2</c:f>
              <c:numCache>
                <c:formatCode>General</c:formatCode>
                <c:ptCount val="11"/>
                <c:pt idx="0">
                  <c:v>34.880000000000003</c:v>
                </c:pt>
                <c:pt idx="1">
                  <c:v>30.049999999999997</c:v>
                </c:pt>
                <c:pt idx="2">
                  <c:v>28.29</c:v>
                </c:pt>
                <c:pt idx="3">
                  <c:v>30.48</c:v>
                </c:pt>
                <c:pt idx="4">
                  <c:v>31.28</c:v>
                </c:pt>
                <c:pt idx="5">
                  <c:v>33</c:v>
                </c:pt>
                <c:pt idx="6">
                  <c:v>29.060000000000002</c:v>
                </c:pt>
                <c:pt idx="7">
                  <c:v>25.19</c:v>
                </c:pt>
                <c:pt idx="8">
                  <c:v>27.089999999999996</c:v>
                </c:pt>
                <c:pt idx="9">
                  <c:v>27.089999999999996</c:v>
                </c:pt>
                <c:pt idx="10">
                  <c:v>31.4</c:v>
                </c:pt>
              </c:numCache>
            </c:numRef>
          </c:val>
          <c:smooth val="0"/>
          <c:extLst>
            <c:ext xmlns:c16="http://schemas.microsoft.com/office/drawing/2014/chart" uri="{C3380CC4-5D6E-409C-BE32-E72D297353CC}">
              <c16:uniqueId val="{00000001-D83D-498D-BA14-8BF9C3A6F9AD}"/>
            </c:ext>
          </c:extLst>
        </c:ser>
        <c:dLbls>
          <c:showLegendKey val="0"/>
          <c:showVal val="0"/>
          <c:showCatName val="0"/>
          <c:showSerName val="0"/>
          <c:showPercent val="0"/>
          <c:showBubbleSize val="0"/>
        </c:dLbls>
        <c:smooth val="0"/>
        <c:axId val="1956151471"/>
        <c:axId val="1"/>
      </c:lineChart>
      <c:catAx>
        <c:axId val="1956151471"/>
        <c:scaling>
          <c:orientation val="minMax"/>
        </c:scaling>
        <c:delete val="0"/>
        <c:axPos val="b"/>
        <c:majorGridlines>
          <c:spPr>
            <a:ln>
              <a:noFill/>
            </a:ln>
          </c:spPr>
        </c:majorGridlines>
        <c:majorTickMark val="none"/>
        <c:minorTickMark val="none"/>
        <c:tickLblPos val="none"/>
        <c:spPr>
          <a:ln>
            <a:noFill/>
          </a:ln>
        </c:spPr>
        <c:crossAx val="1"/>
        <c:crosses val="min"/>
        <c:auto val="0"/>
        <c:lblAlgn val="ctr"/>
        <c:lblOffset val="100"/>
        <c:noMultiLvlLbl val="0"/>
      </c:catAx>
      <c:valAx>
        <c:axId val="1"/>
        <c:scaling>
          <c:orientation val="minMax"/>
          <c:max val="50"/>
          <c:min val="0"/>
        </c:scaling>
        <c:delete val="0"/>
        <c:axPos val="l"/>
        <c:majorGridlines>
          <c:spPr>
            <a:ln>
              <a:noFill/>
            </a:ln>
          </c:spPr>
        </c:majorGridlines>
        <c:numFmt formatCode="General" sourceLinked="1"/>
        <c:majorTickMark val="none"/>
        <c:minorTickMark val="none"/>
        <c:tickLblPos val="none"/>
        <c:spPr>
          <a:ln>
            <a:noFill/>
          </a:ln>
        </c:spPr>
        <c:crossAx val="1956151471"/>
        <c:crosses val="min"/>
        <c:crossBetween val="midCat"/>
      </c:valAx>
    </c:plotArea>
    <c:plotVisOnly val="0"/>
    <c:dispBlanksAs val="gap"/>
    <c:showDLblsOverMax val="1"/>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961019490254871E-2"/>
          <c:y val="0.19047619047619047"/>
          <c:w val="0.84407796101949029"/>
          <c:h val="0.61904761904761907"/>
        </c:manualLayout>
      </c:layout>
      <c:lineChart>
        <c:grouping val="standard"/>
        <c:varyColors val="0"/>
        <c:ser>
          <c:idx val="0"/>
          <c:order val="0"/>
          <c:spPr>
            <a:ln w="6350" cmpd="sng" algn="ctr">
              <a:solidFill>
                <a:schemeClr val="accent1"/>
              </a:solidFill>
              <a:prstDash val="solid"/>
            </a:ln>
          </c:spPr>
          <c:marker>
            <c:symbol val="none"/>
          </c:marker>
          <c:val>
            <c:numRef>
              <c:f>Sheet1!$A$1:$K$1</c:f>
              <c:numCache>
                <c:formatCode>General</c:formatCode>
                <c:ptCount val="11"/>
                <c:pt idx="0">
                  <c:v>4.32</c:v>
                </c:pt>
                <c:pt idx="1">
                  <c:v>4.5736434108527133</c:v>
                </c:pt>
                <c:pt idx="2">
                  <c:v>0</c:v>
                </c:pt>
                <c:pt idx="3">
                  <c:v>0</c:v>
                </c:pt>
                <c:pt idx="4">
                  <c:v>8.235294117647058</c:v>
                </c:pt>
                <c:pt idx="5">
                  <c:v>14.736842105263156</c:v>
                </c:pt>
                <c:pt idx="6">
                  <c:v>15.833333333333336</c:v>
                </c:pt>
                <c:pt idx="7">
                  <c:v>14.482758620689657</c:v>
                </c:pt>
                <c:pt idx="8">
                  <c:v>14.333333333333334</c:v>
                </c:pt>
                <c:pt idx="9">
                  <c:v>11.063829787234043</c:v>
                </c:pt>
                <c:pt idx="10">
                  <c:v>11.538461538461538</c:v>
                </c:pt>
              </c:numCache>
            </c:numRef>
          </c:val>
          <c:smooth val="0"/>
          <c:extLst>
            <c:ext xmlns:c16="http://schemas.microsoft.com/office/drawing/2014/chart" uri="{C3380CC4-5D6E-409C-BE32-E72D297353CC}">
              <c16:uniqueId val="{00000000-64FF-4587-B91E-73F48E7AC86F}"/>
            </c:ext>
          </c:extLst>
        </c:ser>
        <c:ser>
          <c:idx val="1"/>
          <c:order val="1"/>
          <c:spPr>
            <a:ln w="6350" cmpd="sng" algn="ctr">
              <a:solidFill>
                <a:schemeClr val="accent5"/>
              </a:solidFill>
              <a:prstDash val="solid"/>
            </a:ln>
          </c:spPr>
          <c:marker>
            <c:symbol val="none"/>
          </c:marker>
          <c:val>
            <c:numRef>
              <c:f>Sheet1!$A$2:$K$2</c:f>
              <c:numCache>
                <c:formatCode>General</c:formatCode>
                <c:ptCount val="11"/>
                <c:pt idx="0">
                  <c:v>84</c:v>
                </c:pt>
                <c:pt idx="1">
                  <c:v>81.395348837209298</c:v>
                </c:pt>
                <c:pt idx="2">
                  <c:v>78.94736842105263</c:v>
                </c:pt>
                <c:pt idx="3">
                  <c:v>71.428571428571431</c:v>
                </c:pt>
                <c:pt idx="4">
                  <c:v>70.588235294117652</c:v>
                </c:pt>
                <c:pt idx="5">
                  <c:v>69.473684210526315</c:v>
                </c:pt>
                <c:pt idx="6">
                  <c:v>58.333333333333336</c:v>
                </c:pt>
                <c:pt idx="7">
                  <c:v>57.931034482758626</c:v>
                </c:pt>
                <c:pt idx="8">
                  <c:v>70</c:v>
                </c:pt>
                <c:pt idx="9">
                  <c:v>67.819148936170208</c:v>
                </c:pt>
                <c:pt idx="10">
                  <c:v>69.230769230769226</c:v>
                </c:pt>
              </c:numCache>
            </c:numRef>
          </c:val>
          <c:smooth val="0"/>
          <c:extLst>
            <c:ext xmlns:c16="http://schemas.microsoft.com/office/drawing/2014/chart" uri="{C3380CC4-5D6E-409C-BE32-E72D297353CC}">
              <c16:uniqueId val="{00000001-64FF-4587-B91E-73F48E7AC86F}"/>
            </c:ext>
          </c:extLst>
        </c:ser>
        <c:dLbls>
          <c:showLegendKey val="0"/>
          <c:showVal val="0"/>
          <c:showCatName val="0"/>
          <c:showSerName val="0"/>
          <c:showPercent val="0"/>
          <c:showBubbleSize val="0"/>
        </c:dLbls>
        <c:smooth val="0"/>
        <c:axId val="1956194671"/>
        <c:axId val="1"/>
      </c:lineChart>
      <c:catAx>
        <c:axId val="1956194671"/>
        <c:scaling>
          <c:orientation val="minMax"/>
        </c:scaling>
        <c:delete val="0"/>
        <c:axPos val="b"/>
        <c:majorGridlines>
          <c:spPr>
            <a:ln>
              <a:noFill/>
            </a:ln>
          </c:spPr>
        </c:majorGridlines>
        <c:majorTickMark val="none"/>
        <c:minorTickMark val="none"/>
        <c:tickLblPos val="none"/>
        <c:spPr>
          <a:ln>
            <a:noFill/>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General" sourceLinked="1"/>
        <c:majorTickMark val="none"/>
        <c:minorTickMark val="none"/>
        <c:tickLblPos val="none"/>
        <c:spPr>
          <a:ln>
            <a:noFill/>
          </a:ln>
        </c:spPr>
        <c:crossAx val="1956194671"/>
        <c:crosses val="min"/>
        <c:crossBetween val="midCat"/>
      </c:valAx>
    </c:plotArea>
    <c:plotVisOnly val="0"/>
    <c:dispBlanksAs val="gap"/>
    <c:showDLblsOverMax val="1"/>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023391812865493E-2"/>
          <c:y val="0.18055555555555555"/>
          <c:w val="0.84795321637426901"/>
          <c:h val="0.63888888888888884"/>
        </c:manualLayout>
      </c:layout>
      <c:lineChart>
        <c:grouping val="standard"/>
        <c:varyColors val="0"/>
        <c:ser>
          <c:idx val="0"/>
          <c:order val="0"/>
          <c:spPr>
            <a:ln w="6350" cmpd="sng" algn="ctr">
              <a:solidFill>
                <a:schemeClr val="accent1"/>
              </a:solidFill>
              <a:prstDash val="solid"/>
            </a:ln>
          </c:spPr>
          <c:marker>
            <c:symbol val="none"/>
          </c:marker>
          <c:val>
            <c:numRef>
              <c:f>Sheet1!$A$1:$K$1</c:f>
              <c:numCache>
                <c:formatCode>General</c:formatCode>
                <c:ptCount val="11"/>
                <c:pt idx="1">
                  <c:v>0</c:v>
                </c:pt>
                <c:pt idx="2">
                  <c:v>0</c:v>
                </c:pt>
                <c:pt idx="3">
                  <c:v>0</c:v>
                </c:pt>
                <c:pt idx="4">
                  <c:v>0</c:v>
                </c:pt>
                <c:pt idx="5">
                  <c:v>0</c:v>
                </c:pt>
                <c:pt idx="6">
                  <c:v>0</c:v>
                </c:pt>
                <c:pt idx="7">
                  <c:v>0</c:v>
                </c:pt>
                <c:pt idx="8">
                  <c:v>0.1</c:v>
                </c:pt>
                <c:pt idx="9">
                  <c:v>3.05</c:v>
                </c:pt>
                <c:pt idx="10">
                  <c:v>6</c:v>
                </c:pt>
              </c:numCache>
            </c:numRef>
          </c:val>
          <c:smooth val="0"/>
          <c:extLst>
            <c:ext xmlns:c16="http://schemas.microsoft.com/office/drawing/2014/chart" uri="{C3380CC4-5D6E-409C-BE32-E72D297353CC}">
              <c16:uniqueId val="{00000000-2A9E-4D5C-A889-9EF62668B388}"/>
            </c:ext>
          </c:extLst>
        </c:ser>
        <c:ser>
          <c:idx val="1"/>
          <c:order val="1"/>
          <c:spPr>
            <a:ln w="6350" cmpd="sng" algn="ctr">
              <a:solidFill>
                <a:schemeClr val="accent5"/>
              </a:solidFill>
              <a:prstDash val="solid"/>
            </a:ln>
          </c:spPr>
          <c:marker>
            <c:symbol val="none"/>
          </c:marker>
          <c:val>
            <c:numRef>
              <c:f>Sheet1!$A$2:$K$2</c:f>
              <c:numCache>
                <c:formatCode>General</c:formatCode>
                <c:ptCount val="11"/>
                <c:pt idx="1">
                  <c:v>84.8</c:v>
                </c:pt>
                <c:pt idx="2">
                  <c:v>85.533333333333331</c:v>
                </c:pt>
                <c:pt idx="3">
                  <c:v>86.266666666666666</c:v>
                </c:pt>
                <c:pt idx="4">
                  <c:v>87</c:v>
                </c:pt>
                <c:pt idx="5">
                  <c:v>87.35</c:v>
                </c:pt>
                <c:pt idx="6">
                  <c:v>87.7</c:v>
                </c:pt>
                <c:pt idx="7">
                  <c:v>89.9</c:v>
                </c:pt>
                <c:pt idx="8">
                  <c:v>90.7</c:v>
                </c:pt>
                <c:pt idx="9">
                  <c:v>90</c:v>
                </c:pt>
                <c:pt idx="10">
                  <c:v>91.7</c:v>
                </c:pt>
              </c:numCache>
            </c:numRef>
          </c:val>
          <c:smooth val="0"/>
          <c:extLst>
            <c:ext xmlns:c16="http://schemas.microsoft.com/office/drawing/2014/chart" uri="{C3380CC4-5D6E-409C-BE32-E72D297353CC}">
              <c16:uniqueId val="{00000001-2A9E-4D5C-A889-9EF62668B388}"/>
            </c:ext>
          </c:extLst>
        </c:ser>
        <c:dLbls>
          <c:showLegendKey val="0"/>
          <c:showVal val="0"/>
          <c:showCatName val="0"/>
          <c:showSerName val="0"/>
          <c:showPercent val="0"/>
          <c:showBubbleSize val="0"/>
        </c:dLbls>
        <c:smooth val="0"/>
        <c:axId val="1955974351"/>
        <c:axId val="1"/>
      </c:lineChart>
      <c:catAx>
        <c:axId val="1955974351"/>
        <c:scaling>
          <c:orientation val="minMax"/>
        </c:scaling>
        <c:delete val="0"/>
        <c:axPos val="b"/>
        <c:majorGridlines>
          <c:spPr>
            <a:ln>
              <a:noFill/>
            </a:ln>
          </c:spPr>
        </c:majorGridlines>
        <c:majorTickMark val="none"/>
        <c:minorTickMark val="none"/>
        <c:tickLblPos val="none"/>
        <c:spPr>
          <a:ln>
            <a:noFill/>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General" sourceLinked="1"/>
        <c:majorTickMark val="none"/>
        <c:minorTickMark val="none"/>
        <c:tickLblPos val="none"/>
        <c:spPr>
          <a:ln>
            <a:noFill/>
          </a:ln>
        </c:spPr>
        <c:crossAx val="1955974351"/>
        <c:crosses val="min"/>
        <c:crossBetween val="midCat"/>
      </c:valAx>
    </c:plotArea>
    <c:plotVisOnly val="0"/>
    <c:dispBlanksAs val="gap"/>
    <c:showDLblsOverMax val="1"/>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027355623100301E-2"/>
          <c:y val="0.19696969696969696"/>
          <c:w val="0.84194528875379937"/>
          <c:h val="0.60606060606060608"/>
        </c:manualLayout>
      </c:layout>
      <c:lineChart>
        <c:grouping val="standard"/>
        <c:varyColors val="0"/>
        <c:ser>
          <c:idx val="0"/>
          <c:order val="0"/>
          <c:spPr>
            <a:ln w="6350" cmpd="sng" algn="ctr">
              <a:solidFill>
                <a:schemeClr val="accent1"/>
              </a:solidFill>
              <a:prstDash val="solid"/>
            </a:ln>
          </c:spPr>
          <c:marker>
            <c:symbol val="none"/>
          </c:marker>
          <c:val>
            <c:numRef>
              <c:f>Sheet1!$A$1:$K$1</c:f>
              <c:numCache>
                <c:formatCode>General</c:formatCode>
                <c:ptCount val="11"/>
                <c:pt idx="0">
                  <c:v>0</c:v>
                </c:pt>
                <c:pt idx="1">
                  <c:v>0</c:v>
                </c:pt>
                <c:pt idx="2">
                  <c:v>0</c:v>
                </c:pt>
                <c:pt idx="3">
                  <c:v>0</c:v>
                </c:pt>
                <c:pt idx="4">
                  <c:v>0</c:v>
                </c:pt>
                <c:pt idx="5">
                  <c:v>0</c:v>
                </c:pt>
                <c:pt idx="6">
                  <c:v>0</c:v>
                </c:pt>
                <c:pt idx="7">
                  <c:v>0</c:v>
                </c:pt>
                <c:pt idx="8">
                  <c:v>0</c:v>
                </c:pt>
                <c:pt idx="9">
                  <c:v>0</c:v>
                </c:pt>
                <c:pt idx="10">
                  <c:v>0</c:v>
                </c:pt>
              </c:numCache>
            </c:numRef>
          </c:val>
          <c:smooth val="0"/>
          <c:extLst>
            <c:ext xmlns:c16="http://schemas.microsoft.com/office/drawing/2014/chart" uri="{C3380CC4-5D6E-409C-BE32-E72D297353CC}">
              <c16:uniqueId val="{00000000-7AEF-4C22-9050-3FD6035120F0}"/>
            </c:ext>
          </c:extLst>
        </c:ser>
        <c:ser>
          <c:idx val="1"/>
          <c:order val="1"/>
          <c:spPr>
            <a:ln w="6350" cmpd="sng" algn="ctr">
              <a:solidFill>
                <a:schemeClr val="accent5"/>
              </a:solidFill>
              <a:prstDash val="solid"/>
            </a:ln>
          </c:spPr>
          <c:marker>
            <c:symbol val="none"/>
          </c:marker>
          <c:val>
            <c:numRef>
              <c:f>Sheet1!$A$2:$K$2</c:f>
              <c:numCache>
                <c:formatCode>General</c:formatCode>
                <c:ptCount val="11"/>
                <c:pt idx="0">
                  <c:v>11.141460396553022</c:v>
                </c:pt>
                <c:pt idx="1">
                  <c:v>12.226068960992876</c:v>
                </c:pt>
                <c:pt idx="2">
                  <c:v>13.633557875526691</c:v>
                </c:pt>
                <c:pt idx="3">
                  <c:v>10.155545935467359</c:v>
                </c:pt>
                <c:pt idx="4">
                  <c:v>8.3544219867169094</c:v>
                </c:pt>
                <c:pt idx="5">
                  <c:v>12.560673514236157</c:v>
                </c:pt>
                <c:pt idx="6">
                  <c:v>16.174631030548515</c:v>
                </c:pt>
                <c:pt idx="7">
                  <c:v>12.395511630887649</c:v>
                </c:pt>
                <c:pt idx="8">
                  <c:v>17.341291059119353</c:v>
                </c:pt>
                <c:pt idx="9">
                  <c:v>17.128775237316418</c:v>
                </c:pt>
                <c:pt idx="10">
                  <c:v>17.083333333333336</c:v>
                </c:pt>
              </c:numCache>
            </c:numRef>
          </c:val>
          <c:smooth val="0"/>
          <c:extLst>
            <c:ext xmlns:c16="http://schemas.microsoft.com/office/drawing/2014/chart" uri="{C3380CC4-5D6E-409C-BE32-E72D297353CC}">
              <c16:uniqueId val="{00000001-7AEF-4C22-9050-3FD6035120F0}"/>
            </c:ext>
          </c:extLst>
        </c:ser>
        <c:dLbls>
          <c:showLegendKey val="0"/>
          <c:showVal val="0"/>
          <c:showCatName val="0"/>
          <c:showSerName val="0"/>
          <c:showPercent val="0"/>
          <c:showBubbleSize val="0"/>
        </c:dLbls>
        <c:smooth val="0"/>
        <c:axId val="1955984911"/>
        <c:axId val="1"/>
      </c:lineChart>
      <c:catAx>
        <c:axId val="1955984911"/>
        <c:scaling>
          <c:orientation val="minMax"/>
        </c:scaling>
        <c:delete val="0"/>
        <c:axPos val="b"/>
        <c:majorGridlines>
          <c:spPr>
            <a:ln>
              <a:noFill/>
            </a:ln>
          </c:spPr>
        </c:majorGridlines>
        <c:majorTickMark val="none"/>
        <c:minorTickMark val="none"/>
        <c:tickLblPos val="none"/>
        <c:spPr>
          <a:ln>
            <a:noFill/>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General" sourceLinked="1"/>
        <c:majorTickMark val="none"/>
        <c:minorTickMark val="none"/>
        <c:tickLblPos val="none"/>
        <c:spPr>
          <a:ln>
            <a:noFill/>
          </a:ln>
        </c:spPr>
        <c:crossAx val="1955984911"/>
        <c:crosses val="min"/>
        <c:crossBetween val="midCat"/>
      </c:valAx>
    </c:plotArea>
    <c:plotVisOnly val="0"/>
    <c:dispBlanksAs val="gap"/>
    <c:showDLblsOverMax val="1"/>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246334310850442E-2"/>
          <c:y val="0.20392156862745098"/>
          <c:w val="0.84750733137829914"/>
          <c:h val="0.59215686274509804"/>
        </c:manualLayout>
      </c:layout>
      <c:lineChart>
        <c:grouping val="standard"/>
        <c:varyColors val="0"/>
        <c:ser>
          <c:idx val="0"/>
          <c:order val="0"/>
          <c:spPr>
            <a:ln w="6350" cmpd="sng" algn="ctr">
              <a:solidFill>
                <a:schemeClr val="accent1"/>
              </a:solidFill>
              <a:prstDash val="solid"/>
            </a:ln>
          </c:spPr>
          <c:marker>
            <c:symbol val="none"/>
          </c:marker>
          <c:val>
            <c:numRef>
              <c:f>Sheet1!$A$1:$K$1</c:f>
              <c:numCache>
                <c:formatCode>General</c:formatCode>
                <c:ptCount val="11"/>
                <c:pt idx="3">
                  <c:v>1</c:v>
                </c:pt>
                <c:pt idx="4">
                  <c:v>1</c:v>
                </c:pt>
                <c:pt idx="5">
                  <c:v>1</c:v>
                </c:pt>
                <c:pt idx="6">
                  <c:v>1</c:v>
                </c:pt>
                <c:pt idx="7">
                  <c:v>1</c:v>
                </c:pt>
                <c:pt idx="8">
                  <c:v>1</c:v>
                </c:pt>
                <c:pt idx="9">
                  <c:v>1</c:v>
                </c:pt>
                <c:pt idx="10">
                  <c:v>1</c:v>
                </c:pt>
              </c:numCache>
            </c:numRef>
          </c:val>
          <c:smooth val="0"/>
          <c:extLst>
            <c:ext xmlns:c16="http://schemas.microsoft.com/office/drawing/2014/chart" uri="{C3380CC4-5D6E-409C-BE32-E72D297353CC}">
              <c16:uniqueId val="{00000000-E5B5-4B1E-AD9C-F665B075BD56}"/>
            </c:ext>
          </c:extLst>
        </c:ser>
        <c:ser>
          <c:idx val="1"/>
          <c:order val="1"/>
          <c:spPr>
            <a:ln w="6350" cmpd="sng" algn="ctr">
              <a:solidFill>
                <a:schemeClr val="accent5"/>
              </a:solidFill>
              <a:prstDash val="solid"/>
            </a:ln>
          </c:spPr>
          <c:marker>
            <c:symbol val="none"/>
          </c:marker>
          <c:val>
            <c:numRef>
              <c:f>Sheet1!$A$2:$K$2</c:f>
              <c:numCache>
                <c:formatCode>General</c:formatCode>
                <c:ptCount val="11"/>
                <c:pt idx="0">
                  <c:v>32.5</c:v>
                </c:pt>
                <c:pt idx="1">
                  <c:v>35.299999999999997</c:v>
                </c:pt>
                <c:pt idx="2">
                  <c:v>41.4</c:v>
                </c:pt>
                <c:pt idx="3">
                  <c:v>45.6</c:v>
                </c:pt>
                <c:pt idx="4">
                  <c:v>57.000000000000007</c:v>
                </c:pt>
                <c:pt idx="5">
                  <c:v>69</c:v>
                </c:pt>
                <c:pt idx="6">
                  <c:v>64.27</c:v>
                </c:pt>
                <c:pt idx="7">
                  <c:v>64.400000000000006</c:v>
                </c:pt>
                <c:pt idx="8">
                  <c:v>65.5</c:v>
                </c:pt>
                <c:pt idx="9">
                  <c:v>64.349999999999994</c:v>
                </c:pt>
                <c:pt idx="10">
                  <c:v>69.7</c:v>
                </c:pt>
              </c:numCache>
            </c:numRef>
          </c:val>
          <c:smooth val="0"/>
          <c:extLst>
            <c:ext xmlns:c16="http://schemas.microsoft.com/office/drawing/2014/chart" uri="{C3380CC4-5D6E-409C-BE32-E72D297353CC}">
              <c16:uniqueId val="{00000001-E5B5-4B1E-AD9C-F665B075BD56}"/>
            </c:ext>
          </c:extLst>
        </c:ser>
        <c:dLbls>
          <c:showLegendKey val="0"/>
          <c:showVal val="0"/>
          <c:showCatName val="0"/>
          <c:showSerName val="0"/>
          <c:showPercent val="0"/>
          <c:showBubbleSize val="0"/>
        </c:dLbls>
        <c:smooth val="0"/>
        <c:axId val="1956099151"/>
        <c:axId val="1"/>
      </c:lineChart>
      <c:catAx>
        <c:axId val="1956099151"/>
        <c:scaling>
          <c:orientation val="minMax"/>
        </c:scaling>
        <c:delete val="0"/>
        <c:axPos val="b"/>
        <c:majorGridlines>
          <c:spPr>
            <a:ln>
              <a:noFill/>
            </a:ln>
          </c:spPr>
        </c:majorGridlines>
        <c:majorTickMark val="none"/>
        <c:minorTickMark val="none"/>
        <c:tickLblPos val="none"/>
        <c:spPr>
          <a:ln>
            <a:noFill/>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General" sourceLinked="1"/>
        <c:majorTickMark val="none"/>
        <c:minorTickMark val="none"/>
        <c:tickLblPos val="none"/>
        <c:spPr>
          <a:ln>
            <a:noFill/>
          </a:ln>
        </c:spPr>
        <c:crossAx val="1956099151"/>
        <c:crosses val="min"/>
        <c:crossBetween val="midCat"/>
      </c:valAx>
    </c:plotArea>
    <c:plotVisOnly val="0"/>
    <c:dispBlanksAs val="gap"/>
    <c:showDLblsOverMax val="1"/>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923076923076927E-2"/>
          <c:y val="0.19330855018587362"/>
          <c:w val="0.84615384615384615"/>
          <c:h val="0.61338289962825276"/>
        </c:manualLayout>
      </c:layout>
      <c:lineChart>
        <c:grouping val="standard"/>
        <c:varyColors val="0"/>
        <c:ser>
          <c:idx val="0"/>
          <c:order val="0"/>
          <c:spPr>
            <a:ln w="6350" cmpd="sng" algn="ctr">
              <a:solidFill>
                <a:schemeClr val="accent1"/>
              </a:solidFill>
              <a:prstDash val="solid"/>
            </a:ln>
          </c:spPr>
          <c:marker>
            <c:symbol val="none"/>
          </c:marker>
          <c:val>
            <c:numRef>
              <c:f>Sheet1!$A$1:$K$1</c:f>
              <c:numCache>
                <c:formatCode>General</c:formatCode>
                <c:ptCount val="11"/>
                <c:pt idx="0">
                  <c:v>0</c:v>
                </c:pt>
                <c:pt idx="1">
                  <c:v>0</c:v>
                </c:pt>
                <c:pt idx="2">
                  <c:v>1</c:v>
                </c:pt>
                <c:pt idx="3">
                  <c:v>1</c:v>
                </c:pt>
                <c:pt idx="4">
                  <c:v>1</c:v>
                </c:pt>
                <c:pt idx="5">
                  <c:v>1</c:v>
                </c:pt>
                <c:pt idx="6">
                  <c:v>1</c:v>
                </c:pt>
                <c:pt idx="7">
                  <c:v>1</c:v>
                </c:pt>
                <c:pt idx="8">
                  <c:v>1</c:v>
                </c:pt>
                <c:pt idx="9">
                  <c:v>1</c:v>
                </c:pt>
              </c:numCache>
            </c:numRef>
          </c:val>
          <c:smooth val="0"/>
          <c:extLst>
            <c:ext xmlns:c16="http://schemas.microsoft.com/office/drawing/2014/chart" uri="{C3380CC4-5D6E-409C-BE32-E72D297353CC}">
              <c16:uniqueId val="{00000000-BFD6-433D-9100-9D322EFBEA48}"/>
            </c:ext>
          </c:extLst>
        </c:ser>
        <c:ser>
          <c:idx val="1"/>
          <c:order val="1"/>
          <c:spPr>
            <a:ln w="6350" cmpd="sng" algn="ctr">
              <a:solidFill>
                <a:schemeClr val="accent5"/>
              </a:solidFill>
              <a:prstDash val="solid"/>
            </a:ln>
          </c:spPr>
          <c:marker>
            <c:symbol val="none"/>
          </c:marker>
          <c:val>
            <c:numRef>
              <c:f>Sheet1!$A$2:$K$2</c:f>
              <c:numCache>
                <c:formatCode>General</c:formatCode>
                <c:ptCount val="11"/>
                <c:pt idx="0">
                  <c:v>47.300215982721383</c:v>
                </c:pt>
                <c:pt idx="1">
                  <c:v>53.607214428857716</c:v>
                </c:pt>
                <c:pt idx="2">
                  <c:v>51.656314699792958</c:v>
                </c:pt>
                <c:pt idx="3">
                  <c:v>42.372881355932201</c:v>
                </c:pt>
                <c:pt idx="4">
                  <c:v>66.48</c:v>
                </c:pt>
                <c:pt idx="5">
                  <c:v>68.345323741007192</c:v>
                </c:pt>
                <c:pt idx="6">
                  <c:v>72.602739726027394</c:v>
                </c:pt>
                <c:pt idx="7">
                  <c:v>77.108433734939766</c:v>
                </c:pt>
                <c:pt idx="8">
                  <c:v>77.639751552795033</c:v>
                </c:pt>
                <c:pt idx="9">
                  <c:v>81.666666666666671</c:v>
                </c:pt>
              </c:numCache>
            </c:numRef>
          </c:val>
          <c:smooth val="0"/>
          <c:extLst>
            <c:ext xmlns:c16="http://schemas.microsoft.com/office/drawing/2014/chart" uri="{C3380CC4-5D6E-409C-BE32-E72D297353CC}">
              <c16:uniqueId val="{00000001-BFD6-433D-9100-9D322EFBEA48}"/>
            </c:ext>
          </c:extLst>
        </c:ser>
        <c:dLbls>
          <c:showLegendKey val="0"/>
          <c:showVal val="0"/>
          <c:showCatName val="0"/>
          <c:showSerName val="0"/>
          <c:showPercent val="0"/>
          <c:showBubbleSize val="0"/>
        </c:dLbls>
        <c:smooth val="0"/>
        <c:axId val="1956152431"/>
        <c:axId val="1"/>
      </c:lineChart>
      <c:catAx>
        <c:axId val="1956152431"/>
        <c:scaling>
          <c:orientation val="minMax"/>
        </c:scaling>
        <c:delete val="0"/>
        <c:axPos val="b"/>
        <c:majorGridlines>
          <c:spPr>
            <a:ln>
              <a:noFill/>
            </a:ln>
          </c:spPr>
        </c:majorGridlines>
        <c:majorTickMark val="none"/>
        <c:minorTickMark val="none"/>
        <c:tickLblPos val="none"/>
        <c:spPr>
          <a:ln>
            <a:noFill/>
          </a:ln>
        </c:spPr>
        <c:crossAx val="1"/>
        <c:crosses val="min"/>
        <c:auto val="0"/>
        <c:lblAlgn val="ctr"/>
        <c:lblOffset val="100"/>
        <c:noMultiLvlLbl val="0"/>
      </c:catAx>
      <c:valAx>
        <c:axId val="1"/>
        <c:scaling>
          <c:orientation val="minMax"/>
          <c:max val="100"/>
          <c:min val="0"/>
        </c:scaling>
        <c:delete val="0"/>
        <c:axPos val="l"/>
        <c:majorGridlines>
          <c:spPr>
            <a:ln w="3175" cmpd="sng" algn="ctr">
              <a:solidFill>
                <a:schemeClr val="tx1"/>
              </a:solidFill>
              <a:prstDash val="solid"/>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sz="800" b="1" kern="1200">
                <a:latin typeface="+mn-lt"/>
                <a:ea typeface="+mn-lt"/>
                <a:cs typeface="+mn-lt"/>
                <a:sym typeface="+mn-lt"/>
              </a:defRPr>
            </a:pPr>
            <a:endParaRPr lang="en-US"/>
          </a:p>
        </c:txPr>
        <c:crossAx val="1956152431"/>
        <c:crosses val="min"/>
        <c:crossBetween val="midCat"/>
        <c:majorUnit val="100"/>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43370868143843"/>
          <c:y val="5.4621848739495799E-2"/>
          <c:w val="0.87867780602978574"/>
          <c:h val="0.89075630252100846"/>
        </c:manualLayout>
      </c:layout>
      <c:barChart>
        <c:barDir val="col"/>
        <c:grouping val="stacked"/>
        <c:varyColors val="0"/>
        <c:ser>
          <c:idx val="0"/>
          <c:order val="0"/>
          <c:spPr>
            <a:solidFill>
              <a:schemeClr val="accent4"/>
            </a:solidFill>
            <a:ln>
              <a:noFill/>
            </a:ln>
          </c:spPr>
          <c:invertIfNegative val="0"/>
          <c:dLbls>
            <c:dLbl>
              <c:idx val="0"/>
              <c:layout>
                <c:manualLayout>
                  <c:x val="0"/>
                  <c:y val="-4.6685340802987864E-4"/>
                </c:manualLayout>
              </c:layout>
              <c:numFmt formatCode="#,##0;&quot;-&quot;#,##0" sourceLinked="0"/>
              <c:spPr>
                <a:noFill/>
                <a:ln>
                  <a:noFill/>
                </a:ln>
              </c:spPr>
              <c:txPr>
                <a:bodyPr wrap="none"/>
                <a:lstStyle/>
                <a:p>
                  <a:pPr>
                    <a:defRPr sz="800" b="1"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2DD-8F41-817D-813B30500E29}"/>
                </c:ext>
              </c:extLst>
            </c:dLbl>
            <c:dLbl>
              <c:idx val="1"/>
              <c:layout>
                <c:manualLayout>
                  <c:x val="0"/>
                  <c:y val="0"/>
                </c:manualLayout>
              </c:layout>
              <c:numFmt formatCode="#,##0;&quot;-&quot;#,##0" sourceLinked="0"/>
              <c:spPr>
                <a:noFill/>
                <a:ln>
                  <a:noFill/>
                </a:ln>
              </c:spPr>
              <c:txPr>
                <a:bodyPr wrap="none"/>
                <a:lstStyle/>
                <a:p>
                  <a:pPr>
                    <a:defRPr sz="800" b="1"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2DD-8F41-817D-813B30500E29}"/>
                </c:ext>
              </c:extLst>
            </c:dLbl>
            <c:dLbl>
              <c:idx val="2"/>
              <c:layout>
                <c:manualLayout>
                  <c:x val="0"/>
                  <c:y val="0"/>
                </c:manualLayout>
              </c:layout>
              <c:numFmt formatCode="#,##0;&quot;-&quot;#,##0" sourceLinked="0"/>
              <c:spPr>
                <a:noFill/>
                <a:ln>
                  <a:noFill/>
                </a:ln>
              </c:spPr>
              <c:txPr>
                <a:bodyPr wrap="none"/>
                <a:lstStyle/>
                <a:p>
                  <a:pPr>
                    <a:defRPr sz="800" b="1"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2DD-8F41-817D-813B30500E29}"/>
                </c:ext>
              </c:extLst>
            </c:dLbl>
            <c:dLbl>
              <c:idx val="3"/>
              <c:layout>
                <c:manualLayout>
                  <c:x val="0"/>
                  <c:y val="0"/>
                </c:manualLayout>
              </c:layout>
              <c:numFmt formatCode="#,##0;&quot;-&quot;#,##0" sourceLinked="0"/>
              <c:spPr>
                <a:noFill/>
                <a:ln>
                  <a:noFill/>
                </a:ln>
              </c:spPr>
              <c:txPr>
                <a:bodyPr wrap="none"/>
                <a:lstStyle/>
                <a:p>
                  <a:pPr>
                    <a:defRPr sz="800" b="1"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2DD-8F41-817D-813B30500E29}"/>
                </c:ext>
              </c:extLst>
            </c:dLbl>
            <c:dLbl>
              <c:idx val="4"/>
              <c:layout>
                <c:manualLayout>
                  <c:x val="0"/>
                  <c:y val="-4.6685340802987864E-4"/>
                </c:manualLayout>
              </c:layout>
              <c:numFmt formatCode="#,##0;&quot;-&quot;#,##0" sourceLinked="0"/>
              <c:spPr>
                <a:noFill/>
                <a:ln>
                  <a:noFill/>
                </a:ln>
              </c:spPr>
              <c:txPr>
                <a:bodyPr wrap="none"/>
                <a:lstStyle/>
                <a:p>
                  <a:pPr>
                    <a:defRPr sz="800" b="1"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2DD-8F41-817D-813B30500E29}"/>
                </c:ext>
              </c:extLst>
            </c:dLbl>
            <c:dLbl>
              <c:idx val="5"/>
              <c:layout>
                <c:manualLayout>
                  <c:x val="0"/>
                  <c:y val="0"/>
                </c:manualLayout>
              </c:layout>
              <c:numFmt formatCode="#,##0;&quot;-&quot;#,##0" sourceLinked="0"/>
              <c:spPr>
                <a:noFill/>
                <a:ln>
                  <a:noFill/>
                </a:ln>
              </c:spPr>
              <c:txPr>
                <a:bodyPr wrap="none"/>
                <a:lstStyle/>
                <a:p>
                  <a:pPr>
                    <a:defRPr sz="800" b="1"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2DD-8F41-817D-813B30500E2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1657</c:v>
                </c:pt>
                <c:pt idx="1">
                  <c:v>2849</c:v>
                </c:pt>
                <c:pt idx="2">
                  <c:v>3239</c:v>
                </c:pt>
                <c:pt idx="3">
                  <c:v>2570</c:v>
                </c:pt>
                <c:pt idx="4">
                  <c:v>2176</c:v>
                </c:pt>
                <c:pt idx="5">
                  <c:v>2734</c:v>
                </c:pt>
              </c:numCache>
            </c:numRef>
          </c:val>
          <c:extLst>
            <c:ext xmlns:c16="http://schemas.microsoft.com/office/drawing/2014/chart" uri="{C3380CC4-5D6E-409C-BE32-E72D297353CC}">
              <c16:uniqueId val="{00000006-42DD-8F41-817D-813B30500E29}"/>
            </c:ext>
          </c:extLst>
        </c:ser>
        <c:ser>
          <c:idx val="1"/>
          <c:order val="1"/>
          <c:spPr>
            <a:solidFill>
              <a:schemeClr val="accent6"/>
            </a:solidFill>
            <a:ln>
              <a:noFill/>
            </a:ln>
          </c:spPr>
          <c:invertIfNegative val="0"/>
          <c:dLbls>
            <c:dLbl>
              <c:idx val="0"/>
              <c:layout>
                <c:manualLayout>
                  <c:x val="0"/>
                  <c:y val="0"/>
                </c:manualLayout>
              </c:layout>
              <c:numFmt formatCode="#,##0;&quot;-&quot;#,##0" sourceLinked="0"/>
              <c:spPr>
                <a:noFill/>
                <a:ln>
                  <a:noFill/>
                </a:ln>
              </c:spPr>
              <c:txPr>
                <a:bodyPr wrap="none"/>
                <a:lstStyle/>
                <a:p>
                  <a:pPr>
                    <a:defRPr sz="800" b="1"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2DD-8F41-817D-813B30500E29}"/>
                </c:ext>
              </c:extLst>
            </c:dLbl>
            <c:dLbl>
              <c:idx val="1"/>
              <c:layout>
                <c:manualLayout>
                  <c:x val="0"/>
                  <c:y val="0"/>
                </c:manualLayout>
              </c:layout>
              <c:numFmt formatCode="#,##0;&quot;-&quot;#,##0" sourceLinked="0"/>
              <c:spPr>
                <a:noFill/>
                <a:ln>
                  <a:noFill/>
                </a:ln>
              </c:spPr>
              <c:txPr>
                <a:bodyPr wrap="none"/>
                <a:lstStyle/>
                <a:p>
                  <a:pPr>
                    <a:defRPr sz="800" b="1"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2DD-8F41-817D-813B30500E29}"/>
                </c:ext>
              </c:extLst>
            </c:dLbl>
            <c:dLbl>
              <c:idx val="2"/>
              <c:layout>
                <c:manualLayout>
                  <c:x val="0"/>
                  <c:y val="0"/>
                </c:manualLayout>
              </c:layout>
              <c:numFmt formatCode="#,##0;&quot;-&quot;#,##0" sourceLinked="0"/>
              <c:spPr>
                <a:noFill/>
                <a:ln>
                  <a:noFill/>
                </a:ln>
              </c:spPr>
              <c:txPr>
                <a:bodyPr wrap="none"/>
                <a:lstStyle/>
                <a:p>
                  <a:pPr>
                    <a:defRPr sz="800" b="1"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2DD-8F41-817D-813B30500E29}"/>
                </c:ext>
              </c:extLst>
            </c:dLbl>
            <c:dLbl>
              <c:idx val="3"/>
              <c:layout>
                <c:manualLayout>
                  <c:x val="0"/>
                  <c:y val="0"/>
                </c:manualLayout>
              </c:layout>
              <c:numFmt formatCode="#,##0;&quot;-&quot;#,##0" sourceLinked="0"/>
              <c:spPr>
                <a:noFill/>
                <a:ln>
                  <a:noFill/>
                </a:ln>
              </c:spPr>
              <c:txPr>
                <a:bodyPr wrap="none"/>
                <a:lstStyle/>
                <a:p>
                  <a:pPr>
                    <a:defRPr sz="800" b="1"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2DD-8F41-817D-813B30500E29}"/>
                </c:ext>
              </c:extLst>
            </c:dLbl>
            <c:dLbl>
              <c:idx val="4"/>
              <c:layout>
                <c:manualLayout>
                  <c:x val="0"/>
                  <c:y val="0"/>
                </c:manualLayout>
              </c:layout>
              <c:numFmt formatCode="#,##0;&quot;-&quot;#,##0" sourceLinked="0"/>
              <c:spPr>
                <a:noFill/>
                <a:ln>
                  <a:noFill/>
                </a:ln>
              </c:spPr>
              <c:txPr>
                <a:bodyPr wrap="none"/>
                <a:lstStyle/>
                <a:p>
                  <a:pPr>
                    <a:defRPr sz="800" b="1"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2DD-8F41-817D-813B30500E29}"/>
                </c:ext>
              </c:extLst>
            </c:dLbl>
            <c:dLbl>
              <c:idx val="5"/>
              <c:layout>
                <c:manualLayout>
                  <c:x val="0"/>
                  <c:y val="0"/>
                </c:manualLayout>
              </c:layout>
              <c:numFmt formatCode="#,##0;&quot;-&quot;#,##0" sourceLinked="0"/>
              <c:spPr>
                <a:noFill/>
                <a:ln>
                  <a:noFill/>
                </a:ln>
              </c:spPr>
              <c:txPr>
                <a:bodyPr wrap="none"/>
                <a:lstStyle/>
                <a:p>
                  <a:pPr>
                    <a:defRPr sz="800" b="1"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2DD-8F41-817D-813B30500E2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1481</c:v>
                </c:pt>
                <c:pt idx="1">
                  <c:v>1960</c:v>
                </c:pt>
                <c:pt idx="2">
                  <c:v>1816</c:v>
                </c:pt>
                <c:pt idx="3">
                  <c:v>1684</c:v>
                </c:pt>
                <c:pt idx="4">
                  <c:v>1494</c:v>
                </c:pt>
                <c:pt idx="5">
                  <c:v>1594</c:v>
                </c:pt>
              </c:numCache>
            </c:numRef>
          </c:val>
          <c:extLst>
            <c:ext xmlns:c16="http://schemas.microsoft.com/office/drawing/2014/chart" uri="{C3380CC4-5D6E-409C-BE32-E72D297353CC}">
              <c16:uniqueId val="{0000000D-42DD-8F41-817D-813B30500E29}"/>
            </c:ext>
          </c:extLst>
        </c:ser>
        <c:ser>
          <c:idx val="2"/>
          <c:order val="2"/>
          <c:spPr>
            <a:solidFill>
              <a:schemeClr val="accent5"/>
            </a:solidFill>
            <a:ln>
              <a:noFill/>
            </a:ln>
          </c:spPr>
          <c:invertIfNegative val="0"/>
          <c:val>
            <c:numRef>
              <c:f>Sheet1!$A$3:$F$3</c:f>
              <c:numCache>
                <c:formatCode>General</c:formatCode>
                <c:ptCount val="6"/>
                <c:pt idx="0">
                  <c:v>15</c:v>
                </c:pt>
                <c:pt idx="1">
                  <c:v>25.199999999999818</c:v>
                </c:pt>
                <c:pt idx="2">
                  <c:v>24.899999999999636</c:v>
                </c:pt>
                <c:pt idx="3">
                  <c:v>24.300000000000182</c:v>
                </c:pt>
                <c:pt idx="4">
                  <c:v>22.599999999999909</c:v>
                </c:pt>
                <c:pt idx="5">
                  <c:v>25.5</c:v>
                </c:pt>
              </c:numCache>
            </c:numRef>
          </c:val>
          <c:extLst>
            <c:ext xmlns:c16="http://schemas.microsoft.com/office/drawing/2014/chart" uri="{C3380CC4-5D6E-409C-BE32-E72D297353CC}">
              <c16:uniqueId val="{0000000E-42DD-8F41-817D-813B30500E29}"/>
            </c:ext>
          </c:extLst>
        </c:ser>
        <c:ser>
          <c:idx val="3"/>
          <c:order val="3"/>
          <c:spPr>
            <a:solidFill>
              <a:schemeClr val="tx2"/>
            </a:solidFill>
            <a:ln>
              <a:noFill/>
            </a:ln>
          </c:spPr>
          <c:invertIfNegative val="0"/>
          <c:val>
            <c:numRef>
              <c:f>Sheet1!$A$4:$F$4</c:f>
              <c:numCache>
                <c:formatCode>General</c:formatCode>
                <c:ptCount val="6"/>
                <c:pt idx="0">
                  <c:v>18.0300000000002</c:v>
                </c:pt>
                <c:pt idx="1">
                  <c:v>27.079999999999927</c:v>
                </c:pt>
                <c:pt idx="2">
                  <c:v>28.050000000000182</c:v>
                </c:pt>
                <c:pt idx="3">
                  <c:v>45.619999999999891</c:v>
                </c:pt>
                <c:pt idx="4">
                  <c:v>40.170000000000073</c:v>
                </c:pt>
                <c:pt idx="5">
                  <c:v>42.760000000000218</c:v>
                </c:pt>
              </c:numCache>
            </c:numRef>
          </c:val>
          <c:extLst>
            <c:ext xmlns:c16="http://schemas.microsoft.com/office/drawing/2014/chart" uri="{C3380CC4-5D6E-409C-BE32-E72D297353CC}">
              <c16:uniqueId val="{0000000F-42DD-8F41-817D-813B30500E29}"/>
            </c:ext>
          </c:extLst>
        </c:ser>
        <c:ser>
          <c:idx val="4"/>
          <c:order val="4"/>
          <c:spPr>
            <a:solidFill>
              <a:schemeClr val="accent6"/>
            </a:solidFill>
            <a:ln>
              <a:noFill/>
            </a:ln>
          </c:spPr>
          <c:invertIfNegative val="0"/>
          <c:val>
            <c:numRef>
              <c:f>Sheet1!$A$5:$F$5</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10-42DD-8F41-817D-813B30500E29}"/>
            </c:ext>
          </c:extLst>
        </c:ser>
        <c:ser>
          <c:idx val="5"/>
          <c:order val="5"/>
          <c:spPr>
            <a:solidFill>
              <a:schemeClr val="accent5"/>
            </a:solidFill>
            <a:ln>
              <a:noFill/>
            </a:ln>
          </c:spPr>
          <c:invertIfNegative val="0"/>
          <c:val>
            <c:numRef>
              <c:f>Sheet1!$A$6:$F$6</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11-42DD-8F41-817D-813B30500E29}"/>
            </c:ext>
          </c:extLst>
        </c:ser>
        <c:ser>
          <c:idx val="6"/>
          <c:order val="6"/>
          <c:spPr>
            <a:solidFill>
              <a:schemeClr val="tx2"/>
            </a:solidFill>
            <a:ln>
              <a:noFill/>
            </a:ln>
          </c:spPr>
          <c:invertIfNegative val="0"/>
          <c:val>
            <c:numRef>
              <c:f>Sheet1!$A$7:$F$7</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12-42DD-8F41-817D-813B30500E29}"/>
            </c:ext>
          </c:extLst>
        </c:ser>
        <c:dLbls>
          <c:showLegendKey val="0"/>
          <c:showVal val="0"/>
          <c:showCatName val="0"/>
          <c:showSerName val="0"/>
          <c:showPercent val="0"/>
          <c:showBubbleSize val="0"/>
        </c:dLbls>
        <c:gapWidth val="80"/>
        <c:overlap val="100"/>
        <c:axId val="1878179392"/>
        <c:axId val="1"/>
      </c:barChart>
      <c:catAx>
        <c:axId val="187817939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55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800" b="1" kern="1200">
                <a:solidFill>
                  <a:schemeClr val="tx1"/>
                </a:solidFill>
                <a:latin typeface="+mn-lt"/>
                <a:ea typeface="+mn-lt"/>
                <a:cs typeface="+mn-lt"/>
                <a:sym typeface="+mn-lt"/>
              </a:defRPr>
            </a:pPr>
            <a:endParaRPr lang="en-US"/>
          </a:p>
        </c:txPr>
        <c:crossAx val="1878179392"/>
        <c:crosses val="min"/>
        <c:crossBetween val="between"/>
        <c:majorUnit val="500"/>
      </c:valAx>
    </c:plotArea>
    <c:plotVisOnly val="0"/>
    <c:dispBlanksAs val="gap"/>
    <c:showDLblsOverMax val="1"/>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654390934844188E-2"/>
          <c:y val="5.3719008264462811E-2"/>
          <c:w val="0.85269121813031157"/>
          <c:h val="0.8925619834710744"/>
        </c:manualLayout>
      </c:layout>
      <c:barChart>
        <c:barDir val="col"/>
        <c:grouping val="stacked"/>
        <c:varyColors val="0"/>
        <c:ser>
          <c:idx val="0"/>
          <c:order val="0"/>
          <c:spPr>
            <a:solidFill>
              <a:schemeClr val="tx2"/>
            </a:solidFill>
            <a:ln>
              <a:noFill/>
            </a:ln>
          </c:spPr>
          <c:invertIfNegative val="0"/>
          <c:val>
            <c:numRef>
              <c:f>Sheet1!$A$1:$B$1</c:f>
              <c:numCache>
                <c:formatCode>General</c:formatCode>
                <c:ptCount val="2"/>
                <c:pt idx="0">
                  <c:v>120</c:v>
                </c:pt>
                <c:pt idx="1">
                  <c:v>144</c:v>
                </c:pt>
              </c:numCache>
            </c:numRef>
          </c:val>
          <c:extLst>
            <c:ext xmlns:c16="http://schemas.microsoft.com/office/drawing/2014/chart" uri="{C3380CC4-5D6E-409C-BE32-E72D297353CC}">
              <c16:uniqueId val="{00000000-D690-4637-BFA9-8A7C92E66E69}"/>
            </c:ext>
          </c:extLst>
        </c:ser>
        <c:ser>
          <c:idx val="1"/>
          <c:order val="1"/>
          <c:spPr>
            <a:solidFill>
              <a:schemeClr val="tx2"/>
            </a:solidFill>
            <a:ln>
              <a:noFill/>
            </a:ln>
          </c:spPr>
          <c:invertIfNegative val="0"/>
          <c:val>
            <c:numRef>
              <c:f>Sheet1!$A$2:$B$2</c:f>
              <c:numCache>
                <c:formatCode>General</c:formatCode>
                <c:ptCount val="2"/>
                <c:pt idx="0">
                  <c:v>744</c:v>
                </c:pt>
                <c:pt idx="1">
                  <c:v>528</c:v>
                </c:pt>
              </c:numCache>
            </c:numRef>
          </c:val>
          <c:extLst>
            <c:ext xmlns:c16="http://schemas.microsoft.com/office/drawing/2014/chart" uri="{C3380CC4-5D6E-409C-BE32-E72D297353CC}">
              <c16:uniqueId val="{00000001-D690-4637-BFA9-8A7C92E66E69}"/>
            </c:ext>
          </c:extLst>
        </c:ser>
        <c:ser>
          <c:idx val="2"/>
          <c:order val="2"/>
          <c:spPr>
            <a:solidFill>
              <a:schemeClr val="tx2"/>
            </a:solidFill>
            <a:ln>
              <a:noFill/>
            </a:ln>
          </c:spPr>
          <c:invertIfNegative val="0"/>
          <c:val>
            <c:numRef>
              <c:f>Sheet1!$A$3:$B$3</c:f>
              <c:numCache>
                <c:formatCode>General</c:formatCode>
                <c:ptCount val="2"/>
                <c:pt idx="0">
                  <c:v>48</c:v>
                </c:pt>
                <c:pt idx="1">
                  <c:v>48</c:v>
                </c:pt>
              </c:numCache>
            </c:numRef>
          </c:val>
          <c:extLst>
            <c:ext xmlns:c16="http://schemas.microsoft.com/office/drawing/2014/chart" uri="{C3380CC4-5D6E-409C-BE32-E72D297353CC}">
              <c16:uniqueId val="{00000002-D690-4637-BFA9-8A7C92E66E69}"/>
            </c:ext>
          </c:extLst>
        </c:ser>
        <c:ser>
          <c:idx val="3"/>
          <c:order val="3"/>
          <c:spPr>
            <a:solidFill>
              <a:schemeClr val="tx2"/>
            </a:solidFill>
            <a:ln>
              <a:noFill/>
            </a:ln>
          </c:spPr>
          <c:invertIfNegative val="0"/>
          <c:val>
            <c:numRef>
              <c:f>Sheet1!$A$4:$B$4</c:f>
              <c:numCache>
                <c:formatCode>General</c:formatCode>
                <c:ptCount val="2"/>
                <c:pt idx="0">
                  <c:v>216</c:v>
                </c:pt>
                <c:pt idx="1">
                  <c:v>240</c:v>
                </c:pt>
              </c:numCache>
            </c:numRef>
          </c:val>
          <c:extLst>
            <c:ext xmlns:c16="http://schemas.microsoft.com/office/drawing/2014/chart" uri="{C3380CC4-5D6E-409C-BE32-E72D297353CC}">
              <c16:uniqueId val="{00000003-D690-4637-BFA9-8A7C92E66E69}"/>
            </c:ext>
          </c:extLst>
        </c:ser>
        <c:ser>
          <c:idx val="4"/>
          <c:order val="4"/>
          <c:spPr>
            <a:solidFill>
              <a:schemeClr val="tx2"/>
            </a:solidFill>
            <a:ln>
              <a:noFill/>
            </a:ln>
          </c:spPr>
          <c:invertIfNegative val="0"/>
          <c:val>
            <c:numRef>
              <c:f>Sheet1!$A$5:$B$5</c:f>
              <c:numCache>
                <c:formatCode>General</c:formatCode>
                <c:ptCount val="2"/>
                <c:pt idx="0">
                  <c:v>96</c:v>
                </c:pt>
                <c:pt idx="1">
                  <c:v>48</c:v>
                </c:pt>
              </c:numCache>
            </c:numRef>
          </c:val>
          <c:extLst>
            <c:ext xmlns:c16="http://schemas.microsoft.com/office/drawing/2014/chart" uri="{C3380CC4-5D6E-409C-BE32-E72D297353CC}">
              <c16:uniqueId val="{00000004-D690-4637-BFA9-8A7C92E66E69}"/>
            </c:ext>
          </c:extLst>
        </c:ser>
        <c:ser>
          <c:idx val="5"/>
          <c:order val="5"/>
          <c:spPr>
            <a:solidFill>
              <a:schemeClr val="tx2"/>
            </a:solidFill>
            <a:ln>
              <a:noFill/>
            </a:ln>
          </c:spPr>
          <c:invertIfNegative val="0"/>
          <c:val>
            <c:numRef>
              <c:f>Sheet1!$A$6:$B$6</c:f>
              <c:numCache>
                <c:formatCode>General</c:formatCode>
                <c:ptCount val="2"/>
                <c:pt idx="0">
                  <c:v>96</c:v>
                </c:pt>
                <c:pt idx="1">
                  <c:v>24</c:v>
                </c:pt>
              </c:numCache>
            </c:numRef>
          </c:val>
          <c:extLst>
            <c:ext xmlns:c16="http://schemas.microsoft.com/office/drawing/2014/chart" uri="{C3380CC4-5D6E-409C-BE32-E72D297353CC}">
              <c16:uniqueId val="{00000005-D690-4637-BFA9-8A7C92E66E69}"/>
            </c:ext>
          </c:extLst>
        </c:ser>
        <c:ser>
          <c:idx val="6"/>
          <c:order val="6"/>
          <c:spPr>
            <a:solidFill>
              <a:schemeClr val="tx2"/>
            </a:solidFill>
            <a:ln>
              <a:noFill/>
            </a:ln>
          </c:spPr>
          <c:invertIfNegative val="0"/>
          <c:val>
            <c:numRef>
              <c:f>Sheet1!$A$7:$B$7</c:f>
              <c:numCache>
                <c:formatCode>General</c:formatCode>
                <c:ptCount val="2"/>
                <c:pt idx="0">
                  <c:v>119</c:v>
                </c:pt>
                <c:pt idx="1">
                  <c:v>192</c:v>
                </c:pt>
              </c:numCache>
            </c:numRef>
          </c:val>
          <c:extLst>
            <c:ext xmlns:c16="http://schemas.microsoft.com/office/drawing/2014/chart" uri="{C3380CC4-5D6E-409C-BE32-E72D297353CC}">
              <c16:uniqueId val="{00000006-D690-4637-BFA9-8A7C92E66E69}"/>
            </c:ext>
          </c:extLst>
        </c:ser>
        <c:ser>
          <c:idx val="7"/>
          <c:order val="7"/>
          <c:spPr>
            <a:solidFill>
              <a:schemeClr val="accent5"/>
            </a:solidFill>
            <a:ln>
              <a:noFill/>
            </a:ln>
          </c:spPr>
          <c:invertIfNegative val="0"/>
          <c:val>
            <c:numRef>
              <c:f>Sheet1!$A$8:$B$8</c:f>
              <c:numCache>
                <c:formatCode>General</c:formatCode>
                <c:ptCount val="2"/>
                <c:pt idx="0">
                  <c:v>2448</c:v>
                </c:pt>
                <c:pt idx="1">
                  <c:v>3336</c:v>
                </c:pt>
              </c:numCache>
            </c:numRef>
          </c:val>
          <c:extLst>
            <c:ext xmlns:c16="http://schemas.microsoft.com/office/drawing/2014/chart" uri="{C3380CC4-5D6E-409C-BE32-E72D297353CC}">
              <c16:uniqueId val="{00000007-D690-4637-BFA9-8A7C92E66E69}"/>
            </c:ext>
          </c:extLst>
        </c:ser>
        <c:dLbls>
          <c:showLegendKey val="0"/>
          <c:showVal val="0"/>
          <c:showCatName val="0"/>
          <c:showSerName val="0"/>
          <c:showPercent val="0"/>
          <c:showBubbleSize val="0"/>
        </c:dLbls>
        <c:gapWidth val="80"/>
        <c:overlap val="100"/>
        <c:axId val="654784064"/>
        <c:axId val="1"/>
      </c:barChart>
      <c:catAx>
        <c:axId val="65478406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4560"/>
          <c:min val="0"/>
        </c:scaling>
        <c:delete val="1"/>
        <c:axPos val="l"/>
        <c:numFmt formatCode="General" sourceLinked="1"/>
        <c:majorTickMark val="out"/>
        <c:minorTickMark val="none"/>
        <c:tickLblPos val="nextTo"/>
        <c:crossAx val="654784064"/>
        <c:crosses val="min"/>
        <c:crossBetween val="between"/>
      </c:valAx>
    </c:plotArea>
    <c:plotVisOnly val="0"/>
    <c:dispBlanksAs val="gap"/>
    <c:showDLblsOverMax val="1"/>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745341614906832E-2"/>
          <c:y val="5.3388090349075976E-2"/>
          <c:w val="0.83850931677018636"/>
          <c:h val="0.89322381930184802"/>
        </c:manualLayout>
      </c:layout>
      <c:barChart>
        <c:barDir val="col"/>
        <c:grouping val="stacked"/>
        <c:varyColors val="0"/>
        <c:ser>
          <c:idx val="0"/>
          <c:order val="0"/>
          <c:spPr>
            <a:solidFill>
              <a:schemeClr val="tx2"/>
            </a:solidFill>
            <a:ln>
              <a:noFill/>
            </a:ln>
          </c:spPr>
          <c:invertIfNegative val="0"/>
          <c:val>
            <c:numRef>
              <c:f>Sheet1!$A$1:$B$1</c:f>
              <c:numCache>
                <c:formatCode>General</c:formatCode>
                <c:ptCount val="2"/>
                <c:pt idx="0">
                  <c:v>1104</c:v>
                </c:pt>
                <c:pt idx="1">
                  <c:v>1512</c:v>
                </c:pt>
              </c:numCache>
            </c:numRef>
          </c:val>
          <c:extLst>
            <c:ext xmlns:c16="http://schemas.microsoft.com/office/drawing/2014/chart" uri="{C3380CC4-5D6E-409C-BE32-E72D297353CC}">
              <c16:uniqueId val="{00000000-A9A0-4FFE-8DA1-433D2846AB08}"/>
            </c:ext>
          </c:extLst>
        </c:ser>
        <c:ser>
          <c:idx val="1"/>
          <c:order val="1"/>
          <c:spPr>
            <a:solidFill>
              <a:schemeClr val="tx2"/>
            </a:solidFill>
            <a:ln>
              <a:noFill/>
            </a:ln>
          </c:spPr>
          <c:invertIfNegative val="0"/>
          <c:val>
            <c:numRef>
              <c:f>Sheet1!$A$2:$B$2</c:f>
              <c:numCache>
                <c:formatCode>General</c:formatCode>
                <c:ptCount val="2"/>
                <c:pt idx="0">
                  <c:v>359</c:v>
                </c:pt>
                <c:pt idx="1">
                  <c:v>408</c:v>
                </c:pt>
              </c:numCache>
            </c:numRef>
          </c:val>
          <c:extLst>
            <c:ext xmlns:c16="http://schemas.microsoft.com/office/drawing/2014/chart" uri="{C3380CC4-5D6E-409C-BE32-E72D297353CC}">
              <c16:uniqueId val="{00000001-A9A0-4FFE-8DA1-433D2846AB08}"/>
            </c:ext>
          </c:extLst>
        </c:ser>
        <c:ser>
          <c:idx val="2"/>
          <c:order val="2"/>
          <c:spPr>
            <a:solidFill>
              <a:schemeClr val="tx2"/>
            </a:solidFill>
            <a:ln>
              <a:noFill/>
            </a:ln>
          </c:spPr>
          <c:invertIfNegative val="0"/>
          <c:val>
            <c:numRef>
              <c:f>Sheet1!$A$3:$B$3</c:f>
              <c:numCache>
                <c:formatCode>General</c:formatCode>
                <c:ptCount val="2"/>
                <c:pt idx="0">
                  <c:v>72</c:v>
                </c:pt>
                <c:pt idx="1">
                  <c:v>96</c:v>
                </c:pt>
              </c:numCache>
            </c:numRef>
          </c:val>
          <c:extLst>
            <c:ext xmlns:c16="http://schemas.microsoft.com/office/drawing/2014/chart" uri="{C3380CC4-5D6E-409C-BE32-E72D297353CC}">
              <c16:uniqueId val="{00000002-A9A0-4FFE-8DA1-433D2846AB08}"/>
            </c:ext>
          </c:extLst>
        </c:ser>
        <c:ser>
          <c:idx val="3"/>
          <c:order val="3"/>
          <c:spPr>
            <a:solidFill>
              <a:schemeClr val="tx2"/>
            </a:solidFill>
            <a:ln>
              <a:noFill/>
            </a:ln>
          </c:spPr>
          <c:invertIfNegative val="0"/>
          <c:val>
            <c:numRef>
              <c:f>Sheet1!$A$4:$B$4</c:f>
              <c:numCache>
                <c:formatCode>General</c:formatCode>
                <c:ptCount val="2"/>
                <c:pt idx="0">
                  <c:v>48</c:v>
                </c:pt>
                <c:pt idx="1">
                  <c:v>24</c:v>
                </c:pt>
              </c:numCache>
            </c:numRef>
          </c:val>
          <c:extLst>
            <c:ext xmlns:c16="http://schemas.microsoft.com/office/drawing/2014/chart" uri="{C3380CC4-5D6E-409C-BE32-E72D297353CC}">
              <c16:uniqueId val="{00000003-A9A0-4FFE-8DA1-433D2846AB08}"/>
            </c:ext>
          </c:extLst>
        </c:ser>
        <c:ser>
          <c:idx val="4"/>
          <c:order val="4"/>
          <c:spPr>
            <a:solidFill>
              <a:schemeClr val="tx2"/>
            </a:solidFill>
            <a:ln>
              <a:noFill/>
            </a:ln>
          </c:spPr>
          <c:invertIfNegative val="0"/>
          <c:val>
            <c:numRef>
              <c:f>Sheet1!$A$5:$B$5</c:f>
              <c:numCache>
                <c:formatCode>General</c:formatCode>
                <c:ptCount val="2"/>
                <c:pt idx="0">
                  <c:v>72</c:v>
                </c:pt>
                <c:pt idx="1">
                  <c:v>48</c:v>
                </c:pt>
              </c:numCache>
            </c:numRef>
          </c:val>
          <c:extLst>
            <c:ext xmlns:c16="http://schemas.microsoft.com/office/drawing/2014/chart" uri="{C3380CC4-5D6E-409C-BE32-E72D297353CC}">
              <c16:uniqueId val="{00000004-A9A0-4FFE-8DA1-433D2846AB08}"/>
            </c:ext>
          </c:extLst>
        </c:ser>
        <c:ser>
          <c:idx val="5"/>
          <c:order val="5"/>
          <c:spPr>
            <a:solidFill>
              <a:schemeClr val="tx2"/>
            </a:solidFill>
            <a:ln>
              <a:noFill/>
            </a:ln>
          </c:spPr>
          <c:invertIfNegative val="0"/>
          <c:val>
            <c:numRef>
              <c:f>Sheet1!$A$6:$B$6</c:f>
              <c:numCache>
                <c:formatCode>General</c:formatCode>
                <c:ptCount val="2"/>
                <c:pt idx="0">
                  <c:v>96</c:v>
                </c:pt>
                <c:pt idx="1">
                  <c:v>72</c:v>
                </c:pt>
              </c:numCache>
            </c:numRef>
          </c:val>
          <c:extLst>
            <c:ext xmlns:c16="http://schemas.microsoft.com/office/drawing/2014/chart" uri="{C3380CC4-5D6E-409C-BE32-E72D297353CC}">
              <c16:uniqueId val="{00000005-A9A0-4FFE-8DA1-433D2846AB08}"/>
            </c:ext>
          </c:extLst>
        </c:ser>
        <c:ser>
          <c:idx val="6"/>
          <c:order val="6"/>
          <c:spPr>
            <a:solidFill>
              <a:schemeClr val="tx2"/>
            </a:solidFill>
            <a:ln>
              <a:noFill/>
            </a:ln>
          </c:spPr>
          <c:invertIfNegative val="0"/>
          <c:val>
            <c:numRef>
              <c:f>Sheet1!$A$7:$B$7</c:f>
              <c:numCache>
                <c:formatCode>General</c:formatCode>
                <c:ptCount val="2"/>
                <c:pt idx="0">
                  <c:v>144</c:v>
                </c:pt>
                <c:pt idx="1">
                  <c:v>144</c:v>
                </c:pt>
              </c:numCache>
            </c:numRef>
          </c:val>
          <c:extLst>
            <c:ext xmlns:c16="http://schemas.microsoft.com/office/drawing/2014/chart" uri="{C3380CC4-5D6E-409C-BE32-E72D297353CC}">
              <c16:uniqueId val="{00000006-A9A0-4FFE-8DA1-433D2846AB08}"/>
            </c:ext>
          </c:extLst>
        </c:ser>
        <c:ser>
          <c:idx val="7"/>
          <c:order val="7"/>
          <c:spPr>
            <a:solidFill>
              <a:schemeClr val="accent5"/>
            </a:solidFill>
            <a:ln>
              <a:noFill/>
            </a:ln>
          </c:spPr>
          <c:invertIfNegative val="0"/>
          <c:val>
            <c:numRef>
              <c:f>Sheet1!$A$8:$B$8</c:f>
              <c:numCache>
                <c:formatCode>General</c:formatCode>
                <c:ptCount val="2"/>
                <c:pt idx="0">
                  <c:v>1440</c:v>
                </c:pt>
                <c:pt idx="1">
                  <c:v>1992</c:v>
                </c:pt>
              </c:numCache>
            </c:numRef>
          </c:val>
          <c:extLst>
            <c:ext xmlns:c16="http://schemas.microsoft.com/office/drawing/2014/chart" uri="{C3380CC4-5D6E-409C-BE32-E72D297353CC}">
              <c16:uniqueId val="{00000007-A9A0-4FFE-8DA1-433D2846AB08}"/>
            </c:ext>
          </c:extLst>
        </c:ser>
        <c:dLbls>
          <c:showLegendKey val="0"/>
          <c:showVal val="0"/>
          <c:showCatName val="0"/>
          <c:showSerName val="0"/>
          <c:showPercent val="0"/>
          <c:showBubbleSize val="0"/>
        </c:dLbls>
        <c:gapWidth val="80"/>
        <c:overlap val="100"/>
        <c:axId val="772040911"/>
        <c:axId val="1"/>
      </c:barChart>
      <c:catAx>
        <c:axId val="77204091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4296"/>
          <c:min val="0"/>
        </c:scaling>
        <c:delete val="1"/>
        <c:axPos val="l"/>
        <c:numFmt formatCode="General" sourceLinked="1"/>
        <c:majorTickMark val="out"/>
        <c:minorTickMark val="none"/>
        <c:tickLblPos val="nextTo"/>
        <c:crossAx val="772040911"/>
        <c:crosses val="min"/>
        <c:crossBetween val="between"/>
      </c:valAx>
    </c:plotArea>
    <c:plotVisOnly val="0"/>
    <c:dispBlanksAs val="gap"/>
    <c:showDLblsOverMax val="1"/>
  </c:chart>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965517241379309E-2"/>
          <c:y val="5.3388090349075976E-2"/>
          <c:w val="0.86206896551724133"/>
          <c:h val="0.89322381930184802"/>
        </c:manualLayout>
      </c:layout>
      <c:barChart>
        <c:barDir val="col"/>
        <c:grouping val="stacked"/>
        <c:varyColors val="0"/>
        <c:ser>
          <c:idx val="0"/>
          <c:order val="0"/>
          <c:spPr>
            <a:solidFill>
              <a:schemeClr val="tx2"/>
            </a:solidFill>
            <a:ln>
              <a:noFill/>
            </a:ln>
          </c:spPr>
          <c:invertIfNegative val="0"/>
          <c:val>
            <c:numRef>
              <c:f>Sheet1!$A$1:$B$1</c:f>
              <c:numCache>
                <c:formatCode>General</c:formatCode>
                <c:ptCount val="2"/>
                <c:pt idx="0">
                  <c:v>2.7800000000000002</c:v>
                </c:pt>
                <c:pt idx="1">
                  <c:v>2.0099999999999998</c:v>
                </c:pt>
              </c:numCache>
            </c:numRef>
          </c:val>
          <c:extLst>
            <c:ext xmlns:c16="http://schemas.microsoft.com/office/drawing/2014/chart" uri="{C3380CC4-5D6E-409C-BE32-E72D297353CC}">
              <c16:uniqueId val="{00000000-A02D-4BFD-965B-B3DEE6A1AA54}"/>
            </c:ext>
          </c:extLst>
        </c:ser>
        <c:ser>
          <c:idx val="1"/>
          <c:order val="1"/>
          <c:spPr>
            <a:solidFill>
              <a:schemeClr val="tx2"/>
            </a:solidFill>
            <a:ln>
              <a:noFill/>
            </a:ln>
          </c:spPr>
          <c:invertIfNegative val="0"/>
          <c:val>
            <c:numRef>
              <c:f>Sheet1!$A$2:$B$2</c:f>
              <c:numCache>
                <c:formatCode>General</c:formatCode>
                <c:ptCount val="2"/>
                <c:pt idx="0">
                  <c:v>1.8899999999999997</c:v>
                </c:pt>
                <c:pt idx="1">
                  <c:v>1.6399999999999997</c:v>
                </c:pt>
              </c:numCache>
            </c:numRef>
          </c:val>
          <c:extLst>
            <c:ext xmlns:c16="http://schemas.microsoft.com/office/drawing/2014/chart" uri="{C3380CC4-5D6E-409C-BE32-E72D297353CC}">
              <c16:uniqueId val="{00000001-A02D-4BFD-965B-B3DEE6A1AA54}"/>
            </c:ext>
          </c:extLst>
        </c:ser>
        <c:ser>
          <c:idx val="2"/>
          <c:order val="2"/>
          <c:spPr>
            <a:solidFill>
              <a:schemeClr val="tx2"/>
            </a:solidFill>
            <a:ln>
              <a:noFill/>
            </a:ln>
          </c:spPr>
          <c:invertIfNegative val="0"/>
          <c:val>
            <c:numRef>
              <c:f>Sheet1!$A$3:$B$3</c:f>
              <c:numCache>
                <c:formatCode>General</c:formatCode>
                <c:ptCount val="2"/>
                <c:pt idx="0">
                  <c:v>5.5400000000000009</c:v>
                </c:pt>
                <c:pt idx="1">
                  <c:v>4.28</c:v>
                </c:pt>
              </c:numCache>
            </c:numRef>
          </c:val>
          <c:extLst>
            <c:ext xmlns:c16="http://schemas.microsoft.com/office/drawing/2014/chart" uri="{C3380CC4-5D6E-409C-BE32-E72D297353CC}">
              <c16:uniqueId val="{00000002-A02D-4BFD-965B-B3DEE6A1AA54}"/>
            </c:ext>
          </c:extLst>
        </c:ser>
        <c:ser>
          <c:idx val="3"/>
          <c:order val="3"/>
          <c:spPr>
            <a:solidFill>
              <a:schemeClr val="tx2"/>
            </a:solidFill>
            <a:ln>
              <a:noFill/>
            </a:ln>
          </c:spPr>
          <c:invertIfNegative val="0"/>
          <c:val>
            <c:numRef>
              <c:f>Sheet1!$A$4:$B$4</c:f>
              <c:numCache>
                <c:formatCode>General</c:formatCode>
                <c:ptCount val="2"/>
                <c:pt idx="0">
                  <c:v>2.6399999999999988</c:v>
                </c:pt>
                <c:pt idx="1">
                  <c:v>1.1400000000000006</c:v>
                </c:pt>
              </c:numCache>
            </c:numRef>
          </c:val>
          <c:extLst>
            <c:ext xmlns:c16="http://schemas.microsoft.com/office/drawing/2014/chart" uri="{C3380CC4-5D6E-409C-BE32-E72D297353CC}">
              <c16:uniqueId val="{00000003-A02D-4BFD-965B-B3DEE6A1AA54}"/>
            </c:ext>
          </c:extLst>
        </c:ser>
        <c:ser>
          <c:idx val="4"/>
          <c:order val="4"/>
          <c:spPr>
            <a:solidFill>
              <a:schemeClr val="accent3"/>
            </a:solidFill>
            <a:ln>
              <a:noFill/>
            </a:ln>
          </c:spPr>
          <c:invertIfNegative val="0"/>
          <c:val>
            <c:numRef>
              <c:f>Sheet1!$A$5:$B$5</c:f>
              <c:numCache>
                <c:formatCode>General</c:formatCode>
                <c:ptCount val="2"/>
                <c:pt idx="0">
                  <c:v>1.1300000000000008</c:v>
                </c:pt>
                <c:pt idx="1">
                  <c:v>1.1399999999999988</c:v>
                </c:pt>
              </c:numCache>
            </c:numRef>
          </c:val>
          <c:extLst>
            <c:ext xmlns:c16="http://schemas.microsoft.com/office/drawing/2014/chart" uri="{C3380CC4-5D6E-409C-BE32-E72D297353CC}">
              <c16:uniqueId val="{00000004-A02D-4BFD-965B-B3DEE6A1AA54}"/>
            </c:ext>
          </c:extLst>
        </c:ser>
        <c:ser>
          <c:idx val="5"/>
          <c:order val="5"/>
          <c:spPr>
            <a:solidFill>
              <a:schemeClr val="tx2"/>
            </a:solidFill>
            <a:ln>
              <a:noFill/>
            </a:ln>
          </c:spPr>
          <c:invertIfNegative val="0"/>
          <c:val>
            <c:numRef>
              <c:f>Sheet1!$A$6:$B$6</c:f>
              <c:numCache>
                <c:formatCode>General</c:formatCode>
                <c:ptCount val="2"/>
                <c:pt idx="0">
                  <c:v>1.0099999999999998</c:v>
                </c:pt>
                <c:pt idx="1">
                  <c:v>0.75</c:v>
                </c:pt>
              </c:numCache>
            </c:numRef>
          </c:val>
          <c:extLst>
            <c:ext xmlns:c16="http://schemas.microsoft.com/office/drawing/2014/chart" uri="{C3380CC4-5D6E-409C-BE32-E72D297353CC}">
              <c16:uniqueId val="{00000005-A02D-4BFD-965B-B3DEE6A1AA54}"/>
            </c:ext>
          </c:extLst>
        </c:ser>
        <c:ser>
          <c:idx val="6"/>
          <c:order val="6"/>
          <c:spPr>
            <a:solidFill>
              <a:schemeClr val="tx2"/>
            </a:solidFill>
            <a:ln>
              <a:noFill/>
            </a:ln>
          </c:spPr>
          <c:invertIfNegative val="0"/>
          <c:val>
            <c:numRef>
              <c:f>Sheet1!$A$7:$B$7</c:f>
              <c:numCache>
                <c:formatCode>General</c:formatCode>
                <c:ptCount val="2"/>
                <c:pt idx="0">
                  <c:v>0.75999999999999979</c:v>
                </c:pt>
                <c:pt idx="1">
                  <c:v>0.38000000000000078</c:v>
                </c:pt>
              </c:numCache>
            </c:numRef>
          </c:val>
          <c:extLst>
            <c:ext xmlns:c16="http://schemas.microsoft.com/office/drawing/2014/chart" uri="{C3380CC4-5D6E-409C-BE32-E72D297353CC}">
              <c16:uniqueId val="{00000006-A02D-4BFD-965B-B3DEE6A1AA54}"/>
            </c:ext>
          </c:extLst>
        </c:ser>
        <c:ser>
          <c:idx val="7"/>
          <c:order val="7"/>
          <c:spPr>
            <a:solidFill>
              <a:schemeClr val="tx2"/>
            </a:solidFill>
            <a:ln>
              <a:noFill/>
            </a:ln>
          </c:spPr>
          <c:invertIfNegative val="0"/>
          <c:val>
            <c:numRef>
              <c:f>Sheet1!$A$8:$B$8</c:f>
              <c:numCache>
                <c:formatCode>General</c:formatCode>
                <c:ptCount val="2"/>
                <c:pt idx="0">
                  <c:v>7.0500000000000007</c:v>
                </c:pt>
                <c:pt idx="1">
                  <c:v>3.6500000000000004</c:v>
                </c:pt>
              </c:numCache>
            </c:numRef>
          </c:val>
          <c:extLst>
            <c:ext xmlns:c16="http://schemas.microsoft.com/office/drawing/2014/chart" uri="{C3380CC4-5D6E-409C-BE32-E72D297353CC}">
              <c16:uniqueId val="{00000007-A02D-4BFD-965B-B3DEE6A1AA54}"/>
            </c:ext>
          </c:extLst>
        </c:ser>
        <c:dLbls>
          <c:showLegendKey val="0"/>
          <c:showVal val="0"/>
          <c:showCatName val="0"/>
          <c:showSerName val="0"/>
          <c:showPercent val="0"/>
          <c:showBubbleSize val="0"/>
        </c:dLbls>
        <c:gapWidth val="80"/>
        <c:overlap val="100"/>
        <c:axId val="260787759"/>
        <c:axId val="1"/>
      </c:barChart>
      <c:catAx>
        <c:axId val="26078775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22.8"/>
          <c:min val="0"/>
        </c:scaling>
        <c:delete val="1"/>
        <c:axPos val="l"/>
        <c:numFmt formatCode="General" sourceLinked="1"/>
        <c:majorTickMark val="out"/>
        <c:minorTickMark val="none"/>
        <c:tickLblPos val="nextTo"/>
        <c:crossAx val="260787759"/>
        <c:crosses val="min"/>
        <c:crossBetween val="between"/>
      </c:valAx>
    </c:plotArea>
    <c:plotVisOnly val="0"/>
    <c:dispBlanksAs val="gap"/>
    <c:showDLblsOverMax val="1"/>
  </c:chart>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676616915422883E-2"/>
          <c:y val="5.3719008264462811E-2"/>
          <c:w val="0.87064676616915426"/>
          <c:h val="0.8925619834710744"/>
        </c:manualLayout>
      </c:layout>
      <c:barChart>
        <c:barDir val="col"/>
        <c:grouping val="stacked"/>
        <c:varyColors val="0"/>
        <c:ser>
          <c:idx val="0"/>
          <c:order val="0"/>
          <c:spPr>
            <a:solidFill>
              <a:schemeClr val="tx2"/>
            </a:solidFill>
            <a:ln>
              <a:noFill/>
            </a:ln>
          </c:spPr>
          <c:invertIfNegative val="0"/>
          <c:val>
            <c:numRef>
              <c:f>Sheet1!$A$1:$B$1</c:f>
              <c:numCache>
                <c:formatCode>General</c:formatCode>
                <c:ptCount val="2"/>
                <c:pt idx="0">
                  <c:v>1.8899999999999988</c:v>
                </c:pt>
                <c:pt idx="1">
                  <c:v>1.3900000000000006</c:v>
                </c:pt>
              </c:numCache>
            </c:numRef>
          </c:val>
          <c:extLst>
            <c:ext xmlns:c16="http://schemas.microsoft.com/office/drawing/2014/chart" uri="{C3380CC4-5D6E-409C-BE32-E72D297353CC}">
              <c16:uniqueId val="{00000000-1E30-45CC-8A1F-3CD7A3A28C9B}"/>
            </c:ext>
          </c:extLst>
        </c:ser>
        <c:ser>
          <c:idx val="1"/>
          <c:order val="1"/>
          <c:spPr>
            <a:solidFill>
              <a:schemeClr val="tx2"/>
            </a:solidFill>
            <a:ln>
              <a:noFill/>
            </a:ln>
          </c:spPr>
          <c:invertIfNegative val="0"/>
          <c:val>
            <c:numRef>
              <c:f>Sheet1!$A$2:$B$2</c:f>
              <c:numCache>
                <c:formatCode>General</c:formatCode>
                <c:ptCount val="2"/>
                <c:pt idx="0">
                  <c:v>11.71</c:v>
                </c:pt>
                <c:pt idx="1">
                  <c:v>15.61</c:v>
                </c:pt>
              </c:numCache>
            </c:numRef>
          </c:val>
          <c:extLst>
            <c:ext xmlns:c16="http://schemas.microsoft.com/office/drawing/2014/chart" uri="{C3380CC4-5D6E-409C-BE32-E72D297353CC}">
              <c16:uniqueId val="{00000001-1E30-45CC-8A1F-3CD7A3A28C9B}"/>
            </c:ext>
          </c:extLst>
        </c:ser>
        <c:ser>
          <c:idx val="2"/>
          <c:order val="2"/>
          <c:spPr>
            <a:solidFill>
              <a:schemeClr val="tx2"/>
            </a:solidFill>
            <a:ln>
              <a:noFill/>
            </a:ln>
          </c:spPr>
          <c:invertIfNegative val="0"/>
          <c:val>
            <c:numRef>
              <c:f>Sheet1!$A$3:$B$3</c:f>
              <c:numCache>
                <c:formatCode>General</c:formatCode>
                <c:ptCount val="2"/>
                <c:pt idx="0">
                  <c:v>2.2599999999999998</c:v>
                </c:pt>
                <c:pt idx="1">
                  <c:v>1.2600000000000016</c:v>
                </c:pt>
              </c:numCache>
            </c:numRef>
          </c:val>
          <c:extLst>
            <c:ext xmlns:c16="http://schemas.microsoft.com/office/drawing/2014/chart" uri="{C3380CC4-5D6E-409C-BE32-E72D297353CC}">
              <c16:uniqueId val="{00000002-1E30-45CC-8A1F-3CD7A3A28C9B}"/>
            </c:ext>
          </c:extLst>
        </c:ser>
        <c:ser>
          <c:idx val="3"/>
          <c:order val="3"/>
          <c:spPr>
            <a:solidFill>
              <a:schemeClr val="tx2"/>
            </a:solidFill>
            <a:ln>
              <a:noFill/>
            </a:ln>
          </c:spPr>
          <c:invertIfNegative val="0"/>
          <c:val>
            <c:numRef>
              <c:f>Sheet1!$A$4:$B$4</c:f>
              <c:numCache>
                <c:formatCode>General</c:formatCode>
                <c:ptCount val="2"/>
                <c:pt idx="0">
                  <c:v>1.6400000000000006</c:v>
                </c:pt>
                <c:pt idx="1">
                  <c:v>1.629999999999999</c:v>
                </c:pt>
              </c:numCache>
            </c:numRef>
          </c:val>
          <c:extLst>
            <c:ext xmlns:c16="http://schemas.microsoft.com/office/drawing/2014/chart" uri="{C3380CC4-5D6E-409C-BE32-E72D297353CC}">
              <c16:uniqueId val="{00000003-1E30-45CC-8A1F-3CD7A3A28C9B}"/>
            </c:ext>
          </c:extLst>
        </c:ser>
        <c:ser>
          <c:idx val="4"/>
          <c:order val="4"/>
          <c:spPr>
            <a:solidFill>
              <a:schemeClr val="accent3"/>
            </a:solidFill>
            <a:ln>
              <a:noFill/>
            </a:ln>
          </c:spPr>
          <c:invertIfNegative val="0"/>
          <c:val>
            <c:numRef>
              <c:f>Sheet1!$A$5:$B$5</c:f>
              <c:numCache>
                <c:formatCode>General</c:formatCode>
                <c:ptCount val="2"/>
                <c:pt idx="0">
                  <c:v>1.0100000000000016</c:v>
                </c:pt>
                <c:pt idx="1">
                  <c:v>1.1400000000000006</c:v>
                </c:pt>
              </c:numCache>
            </c:numRef>
          </c:val>
          <c:extLst>
            <c:ext xmlns:c16="http://schemas.microsoft.com/office/drawing/2014/chart" uri="{C3380CC4-5D6E-409C-BE32-E72D297353CC}">
              <c16:uniqueId val="{00000004-1E30-45CC-8A1F-3CD7A3A28C9B}"/>
            </c:ext>
          </c:extLst>
        </c:ser>
        <c:ser>
          <c:idx val="5"/>
          <c:order val="5"/>
          <c:spPr>
            <a:solidFill>
              <a:schemeClr val="accent6"/>
            </a:solidFill>
            <a:ln>
              <a:noFill/>
            </a:ln>
          </c:spPr>
          <c:invertIfNegative val="0"/>
          <c:val>
            <c:numRef>
              <c:f>Sheet1!$A$6:$B$6</c:f>
              <c:numCache>
                <c:formatCode>General</c:formatCode>
                <c:ptCount val="2"/>
                <c:pt idx="0">
                  <c:v>0.62999999999999901</c:v>
                </c:pt>
                <c:pt idx="1">
                  <c:v>1</c:v>
                </c:pt>
              </c:numCache>
            </c:numRef>
          </c:val>
          <c:extLst>
            <c:ext xmlns:c16="http://schemas.microsoft.com/office/drawing/2014/chart" uri="{C3380CC4-5D6E-409C-BE32-E72D297353CC}">
              <c16:uniqueId val="{00000005-1E30-45CC-8A1F-3CD7A3A28C9B}"/>
            </c:ext>
          </c:extLst>
        </c:ser>
        <c:ser>
          <c:idx val="6"/>
          <c:order val="6"/>
          <c:spPr>
            <a:solidFill>
              <a:schemeClr val="accent5"/>
            </a:solidFill>
            <a:ln>
              <a:noFill/>
            </a:ln>
          </c:spPr>
          <c:invertIfNegative val="0"/>
          <c:val>
            <c:numRef>
              <c:f>Sheet1!$A$7:$B$7</c:f>
              <c:numCache>
                <c:formatCode>General</c:formatCode>
                <c:ptCount val="2"/>
                <c:pt idx="0">
                  <c:v>0.37000000000000099</c:v>
                </c:pt>
                <c:pt idx="1">
                  <c:v>1.009999999999998</c:v>
                </c:pt>
              </c:numCache>
            </c:numRef>
          </c:val>
          <c:extLst>
            <c:ext xmlns:c16="http://schemas.microsoft.com/office/drawing/2014/chart" uri="{C3380CC4-5D6E-409C-BE32-E72D297353CC}">
              <c16:uniqueId val="{00000006-1E30-45CC-8A1F-3CD7A3A28C9B}"/>
            </c:ext>
          </c:extLst>
        </c:ser>
        <c:ser>
          <c:idx val="7"/>
          <c:order val="7"/>
          <c:spPr>
            <a:solidFill>
              <a:schemeClr val="tx2"/>
            </a:solidFill>
            <a:ln>
              <a:noFill/>
            </a:ln>
          </c:spPr>
          <c:invertIfNegative val="0"/>
          <c:val>
            <c:numRef>
              <c:f>Sheet1!$A$8:$B$8</c:f>
              <c:numCache>
                <c:formatCode>General</c:formatCode>
                <c:ptCount val="2"/>
                <c:pt idx="0">
                  <c:v>7.3099999999999987</c:v>
                </c:pt>
                <c:pt idx="1">
                  <c:v>8.0600000000000023</c:v>
                </c:pt>
              </c:numCache>
            </c:numRef>
          </c:val>
          <c:extLst>
            <c:ext xmlns:c16="http://schemas.microsoft.com/office/drawing/2014/chart" uri="{C3380CC4-5D6E-409C-BE32-E72D297353CC}">
              <c16:uniqueId val="{00000007-1E30-45CC-8A1F-3CD7A3A28C9B}"/>
            </c:ext>
          </c:extLst>
        </c:ser>
        <c:dLbls>
          <c:showLegendKey val="0"/>
          <c:showVal val="0"/>
          <c:showCatName val="0"/>
          <c:showSerName val="0"/>
          <c:showPercent val="0"/>
          <c:showBubbleSize val="0"/>
        </c:dLbls>
        <c:gapWidth val="80"/>
        <c:overlap val="100"/>
        <c:axId val="1498508975"/>
        <c:axId val="1"/>
      </c:barChart>
      <c:catAx>
        <c:axId val="149850897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1.1"/>
          <c:min val="0"/>
        </c:scaling>
        <c:delete val="1"/>
        <c:axPos val="l"/>
        <c:numFmt formatCode="General" sourceLinked="1"/>
        <c:majorTickMark val="out"/>
        <c:minorTickMark val="none"/>
        <c:tickLblPos val="nextTo"/>
        <c:crossAx val="1498508975"/>
        <c:crosses val="min"/>
        <c:crossBetween val="between"/>
      </c:valAx>
    </c:plotArea>
    <c:plotVisOnly val="0"/>
    <c:dispBlanksAs val="gap"/>
    <c:showDLblsOverMax val="1"/>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022160664819951E-2"/>
          <c:y val="5.1383399209486168E-2"/>
          <c:w val="0.85595567867036015"/>
          <c:h val="0.89723320158102771"/>
        </c:manualLayout>
      </c:layout>
      <c:barChart>
        <c:barDir val="col"/>
        <c:grouping val="stacked"/>
        <c:varyColors val="0"/>
        <c:ser>
          <c:idx val="0"/>
          <c:order val="0"/>
          <c:spPr>
            <a:solidFill>
              <a:schemeClr val="tx2"/>
            </a:solidFill>
            <a:ln>
              <a:noFill/>
            </a:ln>
          </c:spPr>
          <c:invertIfNegative val="0"/>
          <c:val>
            <c:numRef>
              <c:f>Sheet1!$A$1:$B$1</c:f>
              <c:numCache>
                <c:formatCode>General</c:formatCode>
                <c:ptCount val="2"/>
                <c:pt idx="0">
                  <c:v>5.8299999999999841</c:v>
                </c:pt>
                <c:pt idx="1">
                  <c:v>23.339999999999975</c:v>
                </c:pt>
              </c:numCache>
            </c:numRef>
          </c:val>
          <c:extLst>
            <c:ext xmlns:c16="http://schemas.microsoft.com/office/drawing/2014/chart" uri="{C3380CC4-5D6E-409C-BE32-E72D297353CC}">
              <c16:uniqueId val="{00000000-7EDA-4472-862D-DE1DC6350DDF}"/>
            </c:ext>
          </c:extLst>
        </c:ser>
        <c:ser>
          <c:idx val="1"/>
          <c:order val="1"/>
          <c:spPr>
            <a:solidFill>
              <a:schemeClr val="tx2"/>
            </a:solidFill>
            <a:ln>
              <a:noFill/>
            </a:ln>
          </c:spPr>
          <c:invertIfNegative val="0"/>
          <c:val>
            <c:numRef>
              <c:f>Sheet1!$A$2:$B$2</c:f>
              <c:numCache>
                <c:formatCode>General</c:formatCode>
                <c:ptCount val="2"/>
                <c:pt idx="0">
                  <c:v>21.400000000000006</c:v>
                </c:pt>
                <c:pt idx="1">
                  <c:v>23.350000000000023</c:v>
                </c:pt>
              </c:numCache>
            </c:numRef>
          </c:val>
          <c:extLst>
            <c:ext xmlns:c16="http://schemas.microsoft.com/office/drawing/2014/chart" uri="{C3380CC4-5D6E-409C-BE32-E72D297353CC}">
              <c16:uniqueId val="{00000001-7EDA-4472-862D-DE1DC6350DDF}"/>
            </c:ext>
          </c:extLst>
        </c:ser>
        <c:ser>
          <c:idx val="2"/>
          <c:order val="2"/>
          <c:spPr>
            <a:solidFill>
              <a:schemeClr val="tx2"/>
            </a:solidFill>
            <a:ln>
              <a:noFill/>
            </a:ln>
          </c:spPr>
          <c:invertIfNegative val="0"/>
          <c:val>
            <c:numRef>
              <c:f>Sheet1!$A$3:$B$3</c:f>
              <c:numCache>
                <c:formatCode>General</c:formatCode>
                <c:ptCount val="2"/>
                <c:pt idx="0">
                  <c:v>13.610000000000014</c:v>
                </c:pt>
                <c:pt idx="1">
                  <c:v>19.460000000000008</c:v>
                </c:pt>
              </c:numCache>
            </c:numRef>
          </c:val>
          <c:extLst>
            <c:ext xmlns:c16="http://schemas.microsoft.com/office/drawing/2014/chart" uri="{C3380CC4-5D6E-409C-BE32-E72D297353CC}">
              <c16:uniqueId val="{00000002-7EDA-4472-862D-DE1DC6350DDF}"/>
            </c:ext>
          </c:extLst>
        </c:ser>
        <c:ser>
          <c:idx val="3"/>
          <c:order val="3"/>
          <c:spPr>
            <a:solidFill>
              <a:schemeClr val="accent1"/>
            </a:solidFill>
            <a:ln>
              <a:noFill/>
            </a:ln>
          </c:spPr>
          <c:invertIfNegative val="0"/>
          <c:val>
            <c:numRef>
              <c:f>Sheet1!$A$4:$B$4</c:f>
              <c:numCache>
                <c:formatCode>General</c:formatCode>
                <c:ptCount val="2"/>
                <c:pt idx="0">
                  <c:v>3.9000000000000057</c:v>
                </c:pt>
                <c:pt idx="1">
                  <c:v>13.620000000000005</c:v>
                </c:pt>
              </c:numCache>
            </c:numRef>
          </c:val>
          <c:extLst>
            <c:ext xmlns:c16="http://schemas.microsoft.com/office/drawing/2014/chart" uri="{C3380CC4-5D6E-409C-BE32-E72D297353CC}">
              <c16:uniqueId val="{00000003-7EDA-4472-862D-DE1DC6350DDF}"/>
            </c:ext>
          </c:extLst>
        </c:ser>
        <c:ser>
          <c:idx val="4"/>
          <c:order val="4"/>
          <c:spPr>
            <a:solidFill>
              <a:srgbClr val="C30C3E"/>
            </a:solidFill>
            <a:ln>
              <a:noFill/>
            </a:ln>
          </c:spPr>
          <c:invertIfNegative val="0"/>
          <c:val>
            <c:numRef>
              <c:f>Sheet1!$A$5:$B$5</c:f>
              <c:numCache>
                <c:formatCode>General</c:formatCode>
                <c:ptCount val="2"/>
                <c:pt idx="0">
                  <c:v>13.620000000000005</c:v>
                </c:pt>
                <c:pt idx="1">
                  <c:v>52.529999999999973</c:v>
                </c:pt>
              </c:numCache>
            </c:numRef>
          </c:val>
          <c:extLst>
            <c:ext xmlns:c16="http://schemas.microsoft.com/office/drawing/2014/chart" uri="{C3380CC4-5D6E-409C-BE32-E72D297353CC}">
              <c16:uniqueId val="{00000004-7EDA-4472-862D-DE1DC6350DDF}"/>
            </c:ext>
          </c:extLst>
        </c:ser>
        <c:ser>
          <c:idx val="5"/>
          <c:order val="5"/>
          <c:spPr>
            <a:solidFill>
              <a:schemeClr val="tx1"/>
            </a:solidFill>
            <a:ln>
              <a:noFill/>
            </a:ln>
          </c:spPr>
          <c:invertIfNegative val="0"/>
          <c:val>
            <c:numRef>
              <c:f>Sheet1!$A$6:$B$6</c:f>
              <c:numCache>
                <c:formatCode>General</c:formatCode>
                <c:ptCount val="2"/>
                <c:pt idx="0">
                  <c:v>91.44</c:v>
                </c:pt>
                <c:pt idx="1">
                  <c:v>101.16999999999999</c:v>
                </c:pt>
              </c:numCache>
            </c:numRef>
          </c:val>
          <c:extLst>
            <c:ext xmlns:c16="http://schemas.microsoft.com/office/drawing/2014/chart" uri="{C3380CC4-5D6E-409C-BE32-E72D297353CC}">
              <c16:uniqueId val="{00000005-7EDA-4472-862D-DE1DC6350DDF}"/>
            </c:ext>
          </c:extLst>
        </c:ser>
        <c:ser>
          <c:idx val="6"/>
          <c:order val="6"/>
          <c:spPr>
            <a:solidFill>
              <a:schemeClr val="tx2"/>
            </a:solidFill>
            <a:ln>
              <a:noFill/>
            </a:ln>
          </c:spPr>
          <c:invertIfNegative val="0"/>
          <c:val>
            <c:numRef>
              <c:f>Sheet1!$A$7:$B$7</c:f>
              <c:numCache>
                <c:formatCode>General</c:formatCode>
                <c:ptCount val="2"/>
                <c:pt idx="0">
                  <c:v>48.639999999999986</c:v>
                </c:pt>
                <c:pt idx="1">
                  <c:v>60.31</c:v>
                </c:pt>
              </c:numCache>
            </c:numRef>
          </c:val>
          <c:extLst>
            <c:ext xmlns:c16="http://schemas.microsoft.com/office/drawing/2014/chart" uri="{C3380CC4-5D6E-409C-BE32-E72D297353CC}">
              <c16:uniqueId val="{00000006-7EDA-4472-862D-DE1DC6350DDF}"/>
            </c:ext>
          </c:extLst>
        </c:ser>
        <c:ser>
          <c:idx val="7"/>
          <c:order val="7"/>
          <c:spPr>
            <a:solidFill>
              <a:schemeClr val="tx2"/>
            </a:solidFill>
            <a:ln>
              <a:noFill/>
            </a:ln>
          </c:spPr>
          <c:invertIfNegative val="0"/>
          <c:val>
            <c:numRef>
              <c:f>Sheet1!$A$8:$B$8</c:f>
              <c:numCache>
                <c:formatCode>General</c:formatCode>
                <c:ptCount val="2"/>
                <c:pt idx="0">
                  <c:v>56.420000000000016</c:v>
                </c:pt>
                <c:pt idx="1">
                  <c:v>124.50999999999999</c:v>
                </c:pt>
              </c:numCache>
            </c:numRef>
          </c:val>
          <c:extLst>
            <c:ext xmlns:c16="http://schemas.microsoft.com/office/drawing/2014/chart" uri="{C3380CC4-5D6E-409C-BE32-E72D297353CC}">
              <c16:uniqueId val="{00000007-7EDA-4472-862D-DE1DC6350DDF}"/>
            </c:ext>
          </c:extLst>
        </c:ser>
        <c:dLbls>
          <c:showLegendKey val="0"/>
          <c:showVal val="0"/>
          <c:showCatName val="0"/>
          <c:showSerName val="0"/>
          <c:showPercent val="0"/>
          <c:showBubbleSize val="0"/>
        </c:dLbls>
        <c:gapWidth val="80"/>
        <c:overlap val="100"/>
        <c:axId val="1881277567"/>
        <c:axId val="1"/>
      </c:barChart>
      <c:catAx>
        <c:axId val="1881277567"/>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418.28999999999996"/>
          <c:min val="0"/>
        </c:scaling>
        <c:delete val="1"/>
        <c:axPos val="l"/>
        <c:numFmt formatCode="General" sourceLinked="1"/>
        <c:majorTickMark val="out"/>
        <c:minorTickMark val="none"/>
        <c:tickLblPos val="nextTo"/>
        <c:crossAx val="1881277567"/>
        <c:crosses val="min"/>
        <c:crossBetween val="between"/>
      </c:valAx>
    </c:plotArea>
    <c:plotVisOnly val="0"/>
    <c:dispBlanksAs val="gap"/>
    <c:showDLblsOverMax val="1"/>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44487678339818E-2"/>
          <c:y val="5.1080550098231828E-2"/>
          <c:w val="0.86511024643320367"/>
          <c:h val="0.89783889980353637"/>
        </c:manualLayout>
      </c:layout>
      <c:barChart>
        <c:barDir val="col"/>
        <c:grouping val="stacked"/>
        <c:varyColors val="0"/>
        <c:ser>
          <c:idx val="0"/>
          <c:order val="0"/>
          <c:spPr>
            <a:solidFill>
              <a:schemeClr val="tx2"/>
            </a:solidFill>
            <a:ln>
              <a:noFill/>
            </a:ln>
          </c:spPr>
          <c:invertIfNegative val="0"/>
          <c:val>
            <c:numRef>
              <c:f>Sheet1!$A$1:$B$1</c:f>
              <c:numCache>
                <c:formatCode>General</c:formatCode>
                <c:ptCount val="2"/>
                <c:pt idx="0">
                  <c:v>60</c:v>
                </c:pt>
                <c:pt idx="1">
                  <c:v>47.7</c:v>
                </c:pt>
              </c:numCache>
            </c:numRef>
          </c:val>
          <c:extLst>
            <c:ext xmlns:c16="http://schemas.microsoft.com/office/drawing/2014/chart" uri="{C3380CC4-5D6E-409C-BE32-E72D297353CC}">
              <c16:uniqueId val="{00000000-AB0F-44AB-B2CF-FF9253DD8561}"/>
            </c:ext>
          </c:extLst>
        </c:ser>
        <c:ser>
          <c:idx val="1"/>
          <c:order val="1"/>
          <c:spPr>
            <a:solidFill>
              <a:schemeClr val="accent5"/>
            </a:solidFill>
            <a:ln>
              <a:noFill/>
            </a:ln>
          </c:spPr>
          <c:invertIfNegative val="0"/>
          <c:val>
            <c:numRef>
              <c:f>Sheet1!$A$2:$B$2</c:f>
              <c:numCache>
                <c:formatCode>General</c:formatCode>
                <c:ptCount val="2"/>
                <c:pt idx="0">
                  <c:v>32.33</c:v>
                </c:pt>
                <c:pt idx="1">
                  <c:v>60</c:v>
                </c:pt>
              </c:numCache>
            </c:numRef>
          </c:val>
          <c:extLst>
            <c:ext xmlns:c16="http://schemas.microsoft.com/office/drawing/2014/chart" uri="{C3380CC4-5D6E-409C-BE32-E72D297353CC}">
              <c16:uniqueId val="{00000001-AB0F-44AB-B2CF-FF9253DD8561}"/>
            </c:ext>
          </c:extLst>
        </c:ser>
        <c:ser>
          <c:idx val="2"/>
          <c:order val="2"/>
          <c:spPr>
            <a:solidFill>
              <a:schemeClr val="tx2"/>
            </a:solidFill>
            <a:ln>
              <a:noFill/>
            </a:ln>
          </c:spPr>
          <c:invertIfNegative val="0"/>
          <c:val>
            <c:numRef>
              <c:f>Sheet1!$A$3:$B$3</c:f>
              <c:numCache>
                <c:formatCode>General</c:formatCode>
                <c:ptCount val="2"/>
                <c:pt idx="0">
                  <c:v>181.54000000000002</c:v>
                </c:pt>
                <c:pt idx="1">
                  <c:v>106.15000000000002</c:v>
                </c:pt>
              </c:numCache>
            </c:numRef>
          </c:val>
          <c:extLst>
            <c:ext xmlns:c16="http://schemas.microsoft.com/office/drawing/2014/chart" uri="{C3380CC4-5D6E-409C-BE32-E72D297353CC}">
              <c16:uniqueId val="{00000002-AB0F-44AB-B2CF-FF9253DD8561}"/>
            </c:ext>
          </c:extLst>
        </c:ser>
        <c:ser>
          <c:idx val="3"/>
          <c:order val="3"/>
          <c:spPr>
            <a:solidFill>
              <a:schemeClr val="accent3"/>
            </a:solidFill>
            <a:ln>
              <a:noFill/>
            </a:ln>
          </c:spPr>
          <c:invertIfNegative val="0"/>
          <c:val>
            <c:numRef>
              <c:f>Sheet1!$A$4:$B$4</c:f>
              <c:numCache>
                <c:formatCode>General</c:formatCode>
                <c:ptCount val="2"/>
                <c:pt idx="0">
                  <c:v>0</c:v>
                </c:pt>
                <c:pt idx="1">
                  <c:v>0</c:v>
                </c:pt>
              </c:numCache>
            </c:numRef>
          </c:val>
          <c:extLst>
            <c:ext xmlns:c16="http://schemas.microsoft.com/office/drawing/2014/chart" uri="{C3380CC4-5D6E-409C-BE32-E72D297353CC}">
              <c16:uniqueId val="{00000003-AB0F-44AB-B2CF-FF9253DD8561}"/>
            </c:ext>
          </c:extLst>
        </c:ser>
        <c:ser>
          <c:idx val="4"/>
          <c:order val="4"/>
          <c:spPr>
            <a:solidFill>
              <a:schemeClr val="tx1"/>
            </a:solidFill>
            <a:ln>
              <a:noFill/>
            </a:ln>
          </c:spPr>
          <c:invertIfNegative val="0"/>
          <c:val>
            <c:numRef>
              <c:f>Sheet1!$A$5:$B$5</c:f>
              <c:numCache>
                <c:formatCode>General</c:formatCode>
                <c:ptCount val="2"/>
                <c:pt idx="0">
                  <c:v>0</c:v>
                </c:pt>
                <c:pt idx="1">
                  <c:v>0</c:v>
                </c:pt>
              </c:numCache>
            </c:numRef>
          </c:val>
          <c:extLst>
            <c:ext xmlns:c16="http://schemas.microsoft.com/office/drawing/2014/chart" uri="{C3380CC4-5D6E-409C-BE32-E72D297353CC}">
              <c16:uniqueId val="{00000004-AB0F-44AB-B2CF-FF9253DD8561}"/>
            </c:ext>
          </c:extLst>
        </c:ser>
        <c:ser>
          <c:idx val="5"/>
          <c:order val="5"/>
          <c:spPr>
            <a:solidFill>
              <a:srgbClr val="C30C3E"/>
            </a:solidFill>
            <a:ln>
              <a:noFill/>
            </a:ln>
          </c:spPr>
          <c:invertIfNegative val="0"/>
          <c:val>
            <c:numRef>
              <c:f>Sheet1!$A$6:$B$6</c:f>
              <c:numCache>
                <c:formatCode>General</c:formatCode>
                <c:ptCount val="2"/>
                <c:pt idx="0">
                  <c:v>0</c:v>
                </c:pt>
                <c:pt idx="1">
                  <c:v>0</c:v>
                </c:pt>
              </c:numCache>
            </c:numRef>
          </c:val>
          <c:extLst>
            <c:ext xmlns:c16="http://schemas.microsoft.com/office/drawing/2014/chart" uri="{C3380CC4-5D6E-409C-BE32-E72D297353CC}">
              <c16:uniqueId val="{00000005-AB0F-44AB-B2CF-FF9253DD8561}"/>
            </c:ext>
          </c:extLst>
        </c:ser>
        <c:ser>
          <c:idx val="6"/>
          <c:order val="6"/>
          <c:spPr>
            <a:solidFill>
              <a:srgbClr val="FFC100"/>
            </a:solidFill>
            <a:ln>
              <a:noFill/>
            </a:ln>
          </c:spPr>
          <c:invertIfNegative val="0"/>
          <c:val>
            <c:numRef>
              <c:f>Sheet1!$A$7:$B$7</c:f>
              <c:numCache>
                <c:formatCode>General</c:formatCode>
                <c:ptCount val="2"/>
                <c:pt idx="0">
                  <c:v>0</c:v>
                </c:pt>
                <c:pt idx="1">
                  <c:v>0</c:v>
                </c:pt>
              </c:numCache>
            </c:numRef>
          </c:val>
          <c:extLst>
            <c:ext xmlns:c16="http://schemas.microsoft.com/office/drawing/2014/chart" uri="{C3380CC4-5D6E-409C-BE32-E72D297353CC}">
              <c16:uniqueId val="{00000006-AB0F-44AB-B2CF-FF9253DD8561}"/>
            </c:ext>
          </c:extLst>
        </c:ser>
        <c:ser>
          <c:idx val="7"/>
          <c:order val="7"/>
          <c:spPr>
            <a:solidFill>
              <a:srgbClr val="008F00"/>
            </a:solidFill>
            <a:ln>
              <a:noFill/>
            </a:ln>
          </c:spPr>
          <c:invertIfNegative val="0"/>
          <c:val>
            <c:numRef>
              <c:f>Sheet1!$A$8:$B$8</c:f>
              <c:numCache>
                <c:formatCode>General</c:formatCode>
                <c:ptCount val="2"/>
                <c:pt idx="0">
                  <c:v>0</c:v>
                </c:pt>
                <c:pt idx="1">
                  <c:v>0</c:v>
                </c:pt>
              </c:numCache>
            </c:numRef>
          </c:val>
          <c:extLst>
            <c:ext xmlns:c16="http://schemas.microsoft.com/office/drawing/2014/chart" uri="{C3380CC4-5D6E-409C-BE32-E72D297353CC}">
              <c16:uniqueId val="{00000007-AB0F-44AB-B2CF-FF9253DD8561}"/>
            </c:ext>
          </c:extLst>
        </c:ser>
        <c:ser>
          <c:idx val="8"/>
          <c:order val="8"/>
          <c:spPr>
            <a:solidFill>
              <a:schemeClr val="accent6"/>
            </a:solidFill>
            <a:ln>
              <a:noFill/>
            </a:ln>
          </c:spPr>
          <c:invertIfNegative val="0"/>
          <c:val>
            <c:numRef>
              <c:f>Sheet1!$A$9:$B$9</c:f>
              <c:numCache>
                <c:formatCode>General</c:formatCode>
                <c:ptCount val="2"/>
                <c:pt idx="0">
                  <c:v>0</c:v>
                </c:pt>
                <c:pt idx="1">
                  <c:v>0</c:v>
                </c:pt>
              </c:numCache>
            </c:numRef>
          </c:val>
          <c:extLst>
            <c:ext xmlns:c16="http://schemas.microsoft.com/office/drawing/2014/chart" uri="{C3380CC4-5D6E-409C-BE32-E72D297353CC}">
              <c16:uniqueId val="{00000008-AB0F-44AB-B2CF-FF9253DD8561}"/>
            </c:ext>
          </c:extLst>
        </c:ser>
        <c:ser>
          <c:idx val="9"/>
          <c:order val="9"/>
          <c:spPr>
            <a:solidFill>
              <a:schemeClr val="accent1"/>
            </a:solidFill>
            <a:ln>
              <a:noFill/>
            </a:ln>
          </c:spPr>
          <c:invertIfNegative val="0"/>
          <c:val>
            <c:numRef>
              <c:f>Sheet1!$A$10:$B$10</c:f>
              <c:numCache>
                <c:formatCode>General</c:formatCode>
                <c:ptCount val="2"/>
                <c:pt idx="0">
                  <c:v>0</c:v>
                </c:pt>
                <c:pt idx="1">
                  <c:v>0</c:v>
                </c:pt>
              </c:numCache>
            </c:numRef>
          </c:val>
          <c:extLst>
            <c:ext xmlns:c16="http://schemas.microsoft.com/office/drawing/2014/chart" uri="{C3380CC4-5D6E-409C-BE32-E72D297353CC}">
              <c16:uniqueId val="{00000009-AB0F-44AB-B2CF-FF9253DD8561}"/>
            </c:ext>
          </c:extLst>
        </c:ser>
        <c:dLbls>
          <c:showLegendKey val="0"/>
          <c:showVal val="0"/>
          <c:showCatName val="0"/>
          <c:showSerName val="0"/>
          <c:showPercent val="0"/>
          <c:showBubbleSize val="0"/>
        </c:dLbls>
        <c:gapWidth val="80"/>
        <c:overlap val="100"/>
        <c:axId val="260105231"/>
        <c:axId val="1"/>
      </c:barChart>
      <c:catAx>
        <c:axId val="26010523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273.87"/>
          <c:min val="0"/>
        </c:scaling>
        <c:delete val="1"/>
        <c:axPos val="l"/>
        <c:numFmt formatCode="General" sourceLinked="1"/>
        <c:majorTickMark val="out"/>
        <c:minorTickMark val="none"/>
        <c:tickLblPos val="nextTo"/>
        <c:crossAx val="260105231"/>
        <c:crosses val="min"/>
        <c:crossBetween val="between"/>
      </c:valAx>
    </c:plotArea>
    <c:plotVisOnly val="0"/>
    <c:dispBlanksAs val="gap"/>
    <c:showDLblsOverMax val="1"/>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745341614906832E-2"/>
          <c:y val="5.1080550098231828E-2"/>
          <c:w val="0.83850931677018636"/>
          <c:h val="0.89783889980353637"/>
        </c:manualLayout>
      </c:layout>
      <c:barChart>
        <c:barDir val="col"/>
        <c:grouping val="stacked"/>
        <c:varyColors val="0"/>
        <c:ser>
          <c:idx val="0"/>
          <c:order val="0"/>
          <c:spPr>
            <a:solidFill>
              <a:schemeClr val="tx2"/>
            </a:solidFill>
            <a:ln>
              <a:noFill/>
            </a:ln>
          </c:spPr>
          <c:invertIfNegative val="0"/>
          <c:val>
            <c:numRef>
              <c:f>Sheet1!$A$1:$B$1</c:f>
              <c:numCache>
                <c:formatCode>General</c:formatCode>
                <c:ptCount val="2"/>
                <c:pt idx="0">
                  <c:v>1.9400000000000261</c:v>
                </c:pt>
                <c:pt idx="1">
                  <c:v>7.7800000000000296</c:v>
                </c:pt>
              </c:numCache>
            </c:numRef>
          </c:val>
          <c:extLst>
            <c:ext xmlns:c16="http://schemas.microsoft.com/office/drawing/2014/chart" uri="{C3380CC4-5D6E-409C-BE32-E72D297353CC}">
              <c16:uniqueId val="{00000000-6F00-404A-BB9F-217C287359F3}"/>
            </c:ext>
          </c:extLst>
        </c:ser>
        <c:ser>
          <c:idx val="1"/>
          <c:order val="1"/>
          <c:spPr>
            <a:solidFill>
              <a:schemeClr val="tx2"/>
            </a:solidFill>
            <a:ln>
              <a:noFill/>
            </a:ln>
          </c:spPr>
          <c:invertIfNegative val="0"/>
          <c:val>
            <c:numRef>
              <c:f>Sheet1!$A$2:$B$2</c:f>
              <c:numCache>
                <c:formatCode>General</c:formatCode>
                <c:ptCount val="2"/>
                <c:pt idx="0">
                  <c:v>1.9499999999999886</c:v>
                </c:pt>
                <c:pt idx="1">
                  <c:v>7.7799999999999727</c:v>
                </c:pt>
              </c:numCache>
            </c:numRef>
          </c:val>
          <c:extLst>
            <c:ext xmlns:c16="http://schemas.microsoft.com/office/drawing/2014/chart" uri="{C3380CC4-5D6E-409C-BE32-E72D297353CC}">
              <c16:uniqueId val="{00000001-6F00-404A-BB9F-217C287359F3}"/>
            </c:ext>
          </c:extLst>
        </c:ser>
        <c:ser>
          <c:idx val="2"/>
          <c:order val="2"/>
          <c:spPr>
            <a:solidFill>
              <a:schemeClr val="accent1"/>
            </a:solidFill>
            <a:ln>
              <a:noFill/>
            </a:ln>
          </c:spPr>
          <c:invertIfNegative val="0"/>
          <c:val>
            <c:numRef>
              <c:f>Sheet1!$A$3:$B$3</c:f>
              <c:numCache>
                <c:formatCode>General</c:formatCode>
                <c:ptCount val="2"/>
                <c:pt idx="0">
                  <c:v>1.9399999999999977</c:v>
                </c:pt>
                <c:pt idx="1">
                  <c:v>29.189999999999998</c:v>
                </c:pt>
              </c:numCache>
            </c:numRef>
          </c:val>
          <c:extLst>
            <c:ext xmlns:c16="http://schemas.microsoft.com/office/drawing/2014/chart" uri="{C3380CC4-5D6E-409C-BE32-E72D297353CC}">
              <c16:uniqueId val="{00000002-6F00-404A-BB9F-217C287359F3}"/>
            </c:ext>
          </c:extLst>
        </c:ser>
        <c:ser>
          <c:idx val="3"/>
          <c:order val="3"/>
          <c:spPr>
            <a:solidFill>
              <a:srgbClr val="C30C3E"/>
            </a:solidFill>
            <a:ln>
              <a:noFill/>
            </a:ln>
          </c:spPr>
          <c:invertIfNegative val="0"/>
          <c:val>
            <c:numRef>
              <c:f>Sheet1!$A$4:$B$4</c:f>
              <c:numCache>
                <c:formatCode>General</c:formatCode>
                <c:ptCount val="2"/>
                <c:pt idx="0">
                  <c:v>13.629999999999995</c:v>
                </c:pt>
                <c:pt idx="1">
                  <c:v>48.629999999999995</c:v>
                </c:pt>
              </c:numCache>
            </c:numRef>
          </c:val>
          <c:extLst>
            <c:ext xmlns:c16="http://schemas.microsoft.com/office/drawing/2014/chart" uri="{C3380CC4-5D6E-409C-BE32-E72D297353CC}">
              <c16:uniqueId val="{00000003-6F00-404A-BB9F-217C287359F3}"/>
            </c:ext>
          </c:extLst>
        </c:ser>
        <c:ser>
          <c:idx val="4"/>
          <c:order val="4"/>
          <c:spPr>
            <a:solidFill>
              <a:schemeClr val="tx1"/>
            </a:solidFill>
            <a:ln>
              <a:noFill/>
            </a:ln>
          </c:spPr>
          <c:invertIfNegative val="0"/>
          <c:val>
            <c:numRef>
              <c:f>Sheet1!$A$5:$B$5</c:f>
              <c:numCache>
                <c:formatCode>General</c:formatCode>
                <c:ptCount val="2"/>
                <c:pt idx="0">
                  <c:v>5.8400000000000034</c:v>
                </c:pt>
                <c:pt idx="1">
                  <c:v>25.29000000000002</c:v>
                </c:pt>
              </c:numCache>
            </c:numRef>
          </c:val>
          <c:extLst>
            <c:ext xmlns:c16="http://schemas.microsoft.com/office/drawing/2014/chart" uri="{C3380CC4-5D6E-409C-BE32-E72D297353CC}">
              <c16:uniqueId val="{00000004-6F00-404A-BB9F-217C287359F3}"/>
            </c:ext>
          </c:extLst>
        </c:ser>
        <c:ser>
          <c:idx val="5"/>
          <c:order val="5"/>
          <c:spPr>
            <a:solidFill>
              <a:schemeClr val="tx2"/>
            </a:solidFill>
            <a:ln>
              <a:noFill/>
            </a:ln>
          </c:spPr>
          <c:invertIfNegative val="0"/>
          <c:val>
            <c:numRef>
              <c:f>Sheet1!$A$6:$B$6</c:f>
              <c:numCache>
                <c:formatCode>General</c:formatCode>
                <c:ptCount val="2"/>
                <c:pt idx="0">
                  <c:v>48.629999999999995</c:v>
                </c:pt>
                <c:pt idx="1">
                  <c:v>62.259999999999991</c:v>
                </c:pt>
              </c:numCache>
            </c:numRef>
          </c:val>
          <c:extLst>
            <c:ext xmlns:c16="http://schemas.microsoft.com/office/drawing/2014/chart" uri="{C3380CC4-5D6E-409C-BE32-E72D297353CC}">
              <c16:uniqueId val="{00000005-6F00-404A-BB9F-217C287359F3}"/>
            </c:ext>
          </c:extLst>
        </c:ser>
        <c:ser>
          <c:idx val="6"/>
          <c:order val="6"/>
          <c:spPr>
            <a:solidFill>
              <a:schemeClr val="tx2"/>
            </a:solidFill>
            <a:ln>
              <a:noFill/>
            </a:ln>
          </c:spPr>
          <c:invertIfNegative val="0"/>
          <c:val>
            <c:numRef>
              <c:f>Sheet1!$A$7:$B$7</c:f>
              <c:numCache>
                <c:formatCode>General</c:formatCode>
                <c:ptCount val="2"/>
                <c:pt idx="0">
                  <c:v>173.15</c:v>
                </c:pt>
                <c:pt idx="1">
                  <c:v>287.94</c:v>
                </c:pt>
              </c:numCache>
            </c:numRef>
          </c:val>
          <c:extLst>
            <c:ext xmlns:c16="http://schemas.microsoft.com/office/drawing/2014/chart" uri="{C3380CC4-5D6E-409C-BE32-E72D297353CC}">
              <c16:uniqueId val="{00000006-6F00-404A-BB9F-217C287359F3}"/>
            </c:ext>
          </c:extLst>
        </c:ser>
        <c:dLbls>
          <c:showLegendKey val="0"/>
          <c:showVal val="0"/>
          <c:showCatName val="0"/>
          <c:showSerName val="0"/>
          <c:showPercent val="0"/>
          <c:showBubbleSize val="0"/>
        </c:dLbls>
        <c:gapWidth val="80"/>
        <c:overlap val="100"/>
        <c:axId val="911987599"/>
        <c:axId val="1"/>
      </c:barChart>
      <c:catAx>
        <c:axId val="91198759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468.87"/>
          <c:min val="0"/>
        </c:scaling>
        <c:delete val="1"/>
        <c:axPos val="l"/>
        <c:numFmt formatCode="General" sourceLinked="1"/>
        <c:majorTickMark val="out"/>
        <c:minorTickMark val="none"/>
        <c:tickLblPos val="nextTo"/>
        <c:crossAx val="911987599"/>
        <c:crosses val="min"/>
        <c:crossBetween val="between"/>
      </c:valAx>
    </c:plotArea>
    <c:plotVisOnly val="0"/>
    <c:dispBlanksAs val="gap"/>
    <c:showDLblsOverMax val="1"/>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796610169491525E-2"/>
          <c:y val="5.1080550098231828E-2"/>
          <c:w val="0.86440677966101698"/>
          <c:h val="0.89783889980353637"/>
        </c:manualLayout>
      </c:layout>
      <c:barChart>
        <c:barDir val="col"/>
        <c:grouping val="stacked"/>
        <c:varyColors val="0"/>
        <c:ser>
          <c:idx val="0"/>
          <c:order val="0"/>
          <c:spPr>
            <a:solidFill>
              <a:schemeClr val="tx2"/>
            </a:solidFill>
            <a:ln>
              <a:noFill/>
            </a:ln>
          </c:spPr>
          <c:invertIfNegative val="0"/>
          <c:val>
            <c:numRef>
              <c:f>Sheet1!$A$1:$B$1</c:f>
              <c:numCache>
                <c:formatCode>General</c:formatCode>
                <c:ptCount val="2"/>
                <c:pt idx="0">
                  <c:v>18.46</c:v>
                </c:pt>
                <c:pt idx="1">
                  <c:v>27.69</c:v>
                </c:pt>
              </c:numCache>
            </c:numRef>
          </c:val>
          <c:extLst>
            <c:ext xmlns:c16="http://schemas.microsoft.com/office/drawing/2014/chart" uri="{C3380CC4-5D6E-409C-BE32-E72D297353CC}">
              <c16:uniqueId val="{00000000-E357-4450-A65B-F5BFCA5754B1}"/>
            </c:ext>
          </c:extLst>
        </c:ser>
        <c:ser>
          <c:idx val="1"/>
          <c:order val="1"/>
          <c:spPr>
            <a:solidFill>
              <a:srgbClr val="008F00"/>
            </a:solidFill>
            <a:ln>
              <a:noFill/>
            </a:ln>
          </c:spPr>
          <c:invertIfNegative val="0"/>
          <c:val>
            <c:numRef>
              <c:f>Sheet1!$A$2:$B$2</c:f>
              <c:numCache>
                <c:formatCode>General</c:formatCode>
                <c:ptCount val="2"/>
                <c:pt idx="0">
                  <c:v>4.620000000000001</c:v>
                </c:pt>
                <c:pt idx="1">
                  <c:v>6.16</c:v>
                </c:pt>
              </c:numCache>
            </c:numRef>
          </c:val>
          <c:extLst>
            <c:ext xmlns:c16="http://schemas.microsoft.com/office/drawing/2014/chart" uri="{C3380CC4-5D6E-409C-BE32-E72D297353CC}">
              <c16:uniqueId val="{00000001-E357-4450-A65B-F5BFCA5754B1}"/>
            </c:ext>
          </c:extLst>
        </c:ser>
        <c:ser>
          <c:idx val="2"/>
          <c:order val="2"/>
          <c:spPr>
            <a:solidFill>
              <a:srgbClr val="FFC100"/>
            </a:solidFill>
            <a:ln>
              <a:noFill/>
            </a:ln>
          </c:spPr>
          <c:invertIfNegative val="0"/>
          <c:val>
            <c:numRef>
              <c:f>Sheet1!$A$3:$B$3</c:f>
              <c:numCache>
                <c:formatCode>General</c:formatCode>
                <c:ptCount val="2"/>
                <c:pt idx="0">
                  <c:v>1.5399999999999991</c:v>
                </c:pt>
                <c:pt idx="1">
                  <c:v>7.6899999999999977</c:v>
                </c:pt>
              </c:numCache>
            </c:numRef>
          </c:val>
          <c:extLst>
            <c:ext xmlns:c16="http://schemas.microsoft.com/office/drawing/2014/chart" uri="{C3380CC4-5D6E-409C-BE32-E72D297353CC}">
              <c16:uniqueId val="{00000002-E357-4450-A65B-F5BFCA5754B1}"/>
            </c:ext>
          </c:extLst>
        </c:ser>
        <c:ser>
          <c:idx val="3"/>
          <c:order val="3"/>
          <c:spPr>
            <a:solidFill>
              <a:schemeClr val="accent5"/>
            </a:solidFill>
            <a:ln>
              <a:noFill/>
            </a:ln>
          </c:spPr>
          <c:invertIfNegative val="0"/>
          <c:val>
            <c:numRef>
              <c:f>Sheet1!$A$4:$B$4</c:f>
              <c:numCache>
                <c:formatCode>General</c:formatCode>
                <c:ptCount val="2"/>
                <c:pt idx="0">
                  <c:v>1.5300000000000011</c:v>
                </c:pt>
                <c:pt idx="1">
                  <c:v>10.770000000000003</c:v>
                </c:pt>
              </c:numCache>
            </c:numRef>
          </c:val>
          <c:extLst>
            <c:ext xmlns:c16="http://schemas.microsoft.com/office/drawing/2014/chart" uri="{C3380CC4-5D6E-409C-BE32-E72D297353CC}">
              <c16:uniqueId val="{00000003-E357-4450-A65B-F5BFCA5754B1}"/>
            </c:ext>
          </c:extLst>
        </c:ser>
        <c:ser>
          <c:idx val="4"/>
          <c:order val="4"/>
          <c:spPr>
            <a:solidFill>
              <a:schemeClr val="tx2"/>
            </a:solidFill>
            <a:ln>
              <a:noFill/>
            </a:ln>
          </c:spPr>
          <c:invertIfNegative val="0"/>
          <c:val>
            <c:numRef>
              <c:f>Sheet1!$A$5:$B$5</c:f>
              <c:numCache>
                <c:formatCode>General</c:formatCode>
                <c:ptCount val="2"/>
                <c:pt idx="0">
                  <c:v>6.16</c:v>
                </c:pt>
                <c:pt idx="1">
                  <c:v>6.1499999999999986</c:v>
                </c:pt>
              </c:numCache>
            </c:numRef>
          </c:val>
          <c:extLst>
            <c:ext xmlns:c16="http://schemas.microsoft.com/office/drawing/2014/chart" uri="{C3380CC4-5D6E-409C-BE32-E72D297353CC}">
              <c16:uniqueId val="{00000004-E357-4450-A65B-F5BFCA5754B1}"/>
            </c:ext>
          </c:extLst>
        </c:ser>
        <c:ser>
          <c:idx val="5"/>
          <c:order val="5"/>
          <c:spPr>
            <a:solidFill>
              <a:schemeClr val="tx2"/>
            </a:solidFill>
            <a:ln>
              <a:noFill/>
            </a:ln>
          </c:spPr>
          <c:invertIfNegative val="0"/>
          <c:val>
            <c:numRef>
              <c:f>Sheet1!$A$6:$B$6</c:f>
              <c:numCache>
                <c:formatCode>General</c:formatCode>
                <c:ptCount val="2"/>
                <c:pt idx="0">
                  <c:v>21.54</c:v>
                </c:pt>
                <c:pt idx="1">
                  <c:v>20.000000000000007</c:v>
                </c:pt>
              </c:numCache>
            </c:numRef>
          </c:val>
          <c:extLst>
            <c:ext xmlns:c16="http://schemas.microsoft.com/office/drawing/2014/chart" uri="{C3380CC4-5D6E-409C-BE32-E72D297353CC}">
              <c16:uniqueId val="{00000005-E357-4450-A65B-F5BFCA5754B1}"/>
            </c:ext>
          </c:extLst>
        </c:ser>
        <c:ser>
          <c:idx val="6"/>
          <c:order val="6"/>
          <c:spPr>
            <a:solidFill>
              <a:schemeClr val="tx2"/>
            </a:solidFill>
            <a:ln>
              <a:noFill/>
            </a:ln>
          </c:spPr>
          <c:invertIfNegative val="0"/>
          <c:val>
            <c:numRef>
              <c:f>Sheet1!$A$7:$B$7</c:f>
              <c:numCache>
                <c:formatCode>General</c:formatCode>
                <c:ptCount val="2"/>
                <c:pt idx="0">
                  <c:v>195.39</c:v>
                </c:pt>
                <c:pt idx="1">
                  <c:v>253.85</c:v>
                </c:pt>
              </c:numCache>
            </c:numRef>
          </c:val>
          <c:extLst>
            <c:ext xmlns:c16="http://schemas.microsoft.com/office/drawing/2014/chart" uri="{C3380CC4-5D6E-409C-BE32-E72D297353CC}">
              <c16:uniqueId val="{00000006-E357-4450-A65B-F5BFCA5754B1}"/>
            </c:ext>
          </c:extLst>
        </c:ser>
        <c:dLbls>
          <c:showLegendKey val="0"/>
          <c:showVal val="0"/>
          <c:showCatName val="0"/>
          <c:showSerName val="0"/>
          <c:showPercent val="0"/>
          <c:showBubbleSize val="0"/>
        </c:dLbls>
        <c:gapWidth val="80"/>
        <c:overlap val="100"/>
        <c:axId val="1794554559"/>
        <c:axId val="1"/>
      </c:barChart>
      <c:catAx>
        <c:axId val="179455455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32.31"/>
          <c:min val="0"/>
        </c:scaling>
        <c:delete val="1"/>
        <c:axPos val="l"/>
        <c:numFmt formatCode="General" sourceLinked="1"/>
        <c:majorTickMark val="out"/>
        <c:minorTickMark val="none"/>
        <c:tickLblPos val="nextTo"/>
        <c:crossAx val="1794554559"/>
        <c:crosses val="min"/>
        <c:crossBetween val="between"/>
      </c:valAx>
    </c:plotArea>
    <c:plotVisOnly val="0"/>
    <c:dispBlanksAs val="gap"/>
    <c:showDLblsOverMax val="1"/>
  </c:chart>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857142857142858"/>
          <c:y val="7.5013206550449019E-2"/>
          <c:w val="0.6428571428571429"/>
          <c:h val="0.84997358689910196"/>
        </c:manualLayout>
      </c:layout>
      <c:barChart>
        <c:barDir val="col"/>
        <c:grouping val="stacked"/>
        <c:varyColors val="0"/>
        <c:ser>
          <c:idx val="0"/>
          <c:order val="0"/>
          <c:spPr>
            <a:solidFill>
              <a:srgbClr val="364D6E"/>
            </a:solidFill>
            <a:ln>
              <a:noFill/>
            </a:ln>
          </c:spPr>
          <c:invertIfNegative val="0"/>
          <c:dPt>
            <c:idx val="1"/>
            <c:invertIfNegative val="0"/>
            <c:bubble3D val="0"/>
            <c:spPr>
              <a:solidFill>
                <a:srgbClr val="4C6C9C"/>
              </a:solidFill>
              <a:ln>
                <a:noFill/>
              </a:ln>
            </c:spPr>
            <c:extLst>
              <c:ext xmlns:c16="http://schemas.microsoft.com/office/drawing/2014/chart" uri="{C3380CC4-5D6E-409C-BE32-E72D297353CC}">
                <c16:uniqueId val="{00000000-C74B-4C71-A826-F4B25FDD4020}"/>
              </c:ext>
            </c:extLst>
          </c:dPt>
          <c:dLbls>
            <c:dLbl>
              <c:idx val="0"/>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74B-4C71-A826-F4B25FDD4020}"/>
                </c:ext>
              </c:extLst>
            </c:dLbl>
            <c:dLbl>
              <c:idx val="1"/>
              <c:layout>
                <c:manualLayout>
                  <c:x val="0"/>
                  <c:y val="-5.2826201796090863E-4"/>
                </c:manualLayout>
              </c:layout>
              <c:numFmt formatCode="#,##0&quot;%&quot;;&quot;-&quot;#,##0&quot;%&quot;" sourceLinked="0"/>
              <c:spPr>
                <a:noFill/>
                <a:ln>
                  <a:noFill/>
                </a:ln>
              </c:spPr>
              <c:txPr>
                <a:bodyPr wrap="none"/>
                <a:lstStyle/>
                <a:p>
                  <a:pPr>
                    <a:defRPr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74B-4C71-A826-F4B25FDD402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35</c:v>
                </c:pt>
                <c:pt idx="1">
                  <c:v>28.000000000000004</c:v>
                </c:pt>
              </c:numCache>
            </c:numRef>
          </c:val>
          <c:extLst>
            <c:ext xmlns:c16="http://schemas.microsoft.com/office/drawing/2014/chart" uri="{C3380CC4-5D6E-409C-BE32-E72D297353CC}">
              <c16:uniqueId val="{00000002-C74B-4C71-A826-F4B25FDD4020}"/>
            </c:ext>
          </c:extLst>
        </c:ser>
        <c:dLbls>
          <c:showLegendKey val="0"/>
          <c:showVal val="0"/>
          <c:showCatName val="0"/>
          <c:showSerName val="0"/>
          <c:showPercent val="0"/>
          <c:showBubbleSize val="0"/>
        </c:dLbls>
        <c:gapWidth val="80"/>
        <c:overlap val="100"/>
        <c:axId val="1114193664"/>
        <c:axId val="1"/>
      </c:barChart>
      <c:catAx>
        <c:axId val="111419366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General" sourceLinked="1"/>
        <c:majorTickMark val="none"/>
        <c:minorTickMark val="none"/>
        <c:tickLblPos val="none"/>
        <c:spPr>
          <a:ln>
            <a:noFill/>
          </a:ln>
        </c:spPr>
        <c:crossAx val="1114193664"/>
        <c:crosses val="min"/>
        <c:crossBetween val="between"/>
      </c:valAx>
    </c:plotArea>
    <c:plotVisOnly val="0"/>
    <c:dispBlanksAs val="gap"/>
    <c:showDLblsOverMax val="1"/>
  </c:chart>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830601092896178E-2"/>
          <c:y val="3.0356100408639813E-2"/>
          <c:w val="0.88633879781420766"/>
          <c:h val="0.93928779918272043"/>
        </c:manualLayout>
      </c:layout>
      <c:barChart>
        <c:barDir val="col"/>
        <c:grouping val="stacked"/>
        <c:varyColors val="0"/>
        <c:ser>
          <c:idx val="0"/>
          <c:order val="0"/>
          <c:spPr>
            <a:solidFill>
              <a:srgbClr val="9DB1CF"/>
            </a:solidFill>
            <a:ln>
              <a:noFill/>
            </a:ln>
          </c:spPr>
          <c:invertIfNegative val="0"/>
          <c:val>
            <c:numRef>
              <c:f>Sheet1!$A$1:$B$1</c:f>
              <c:numCache>
                <c:formatCode>General</c:formatCode>
                <c:ptCount val="2"/>
                <c:pt idx="0">
                  <c:v>27</c:v>
                </c:pt>
                <c:pt idx="1">
                  <c:v>42</c:v>
                </c:pt>
              </c:numCache>
            </c:numRef>
          </c:val>
          <c:extLst>
            <c:ext xmlns:c16="http://schemas.microsoft.com/office/drawing/2014/chart" uri="{C3380CC4-5D6E-409C-BE32-E72D297353CC}">
              <c16:uniqueId val="{00000000-B4CF-4E77-ADA2-A65BF0A9BAF0}"/>
            </c:ext>
          </c:extLst>
        </c:ser>
        <c:dLbls>
          <c:showLegendKey val="0"/>
          <c:showVal val="0"/>
          <c:showCatName val="0"/>
          <c:showSerName val="0"/>
          <c:showPercent val="0"/>
          <c:showBubbleSize val="0"/>
        </c:dLbls>
        <c:gapWidth val="80"/>
        <c:overlap val="100"/>
        <c:axId val="1114201344"/>
        <c:axId val="1"/>
      </c:barChart>
      <c:catAx>
        <c:axId val="111420134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General" sourceLinked="1"/>
        <c:majorTickMark val="none"/>
        <c:minorTickMark val="none"/>
        <c:tickLblPos val="none"/>
        <c:spPr>
          <a:ln>
            <a:noFill/>
          </a:ln>
        </c:spPr>
        <c:crossAx val="1114201344"/>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53570079335097"/>
          <c:y val="5.4621848739495799E-2"/>
          <c:w val="0.87381941820929354"/>
          <c:h val="0.89075630252100846"/>
        </c:manualLayout>
      </c:layout>
      <c:barChart>
        <c:barDir val="col"/>
        <c:grouping val="stacked"/>
        <c:varyColors val="0"/>
        <c:ser>
          <c:idx val="0"/>
          <c:order val="0"/>
          <c:spPr>
            <a:solidFill>
              <a:schemeClr val="accent5"/>
            </a:solidFill>
            <a:ln>
              <a:noFill/>
            </a:ln>
          </c:spPr>
          <c:invertIfNegative val="0"/>
          <c:dLbls>
            <c:dLbl>
              <c:idx val="0"/>
              <c:layout>
                <c:manualLayout>
                  <c:x val="0"/>
                  <c:y val="-4.6685340802987864E-4"/>
                </c:manualLayout>
              </c:layout>
              <c:numFmt formatCode="#,##0;&quot;-&quot;#,##0" sourceLinked="0"/>
              <c:spPr>
                <a:noFill/>
                <a:ln>
                  <a:noFill/>
                </a:ln>
              </c:spPr>
              <c:txPr>
                <a:bodyPr wrap="none"/>
                <a:lstStyle/>
                <a:p>
                  <a:pPr>
                    <a:defRPr sz="800" b="1"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79A-D840-B0FE-556AC4952593}"/>
                </c:ext>
              </c:extLst>
            </c:dLbl>
            <c:dLbl>
              <c:idx val="1"/>
              <c:layout>
                <c:manualLayout>
                  <c:x val="0"/>
                  <c:y val="0"/>
                </c:manualLayout>
              </c:layout>
              <c:numFmt formatCode="#,##0;&quot;-&quot;#,##0" sourceLinked="0"/>
              <c:spPr>
                <a:noFill/>
                <a:ln>
                  <a:noFill/>
                </a:ln>
              </c:spPr>
              <c:txPr>
                <a:bodyPr wrap="none"/>
                <a:lstStyle/>
                <a:p>
                  <a:pPr>
                    <a:defRPr sz="800" b="1"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79A-D840-B0FE-556AC4952593}"/>
                </c:ext>
              </c:extLst>
            </c:dLbl>
            <c:dLbl>
              <c:idx val="2"/>
              <c:layout>
                <c:manualLayout>
                  <c:x val="0"/>
                  <c:y val="0"/>
                </c:manualLayout>
              </c:layout>
              <c:numFmt formatCode="#,##0;&quot;-&quot;#,##0" sourceLinked="0"/>
              <c:spPr>
                <a:noFill/>
                <a:ln>
                  <a:noFill/>
                </a:ln>
              </c:spPr>
              <c:txPr>
                <a:bodyPr wrap="none"/>
                <a:lstStyle/>
                <a:p>
                  <a:pPr>
                    <a:defRPr sz="800" b="1"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79A-D840-B0FE-556AC4952593}"/>
                </c:ext>
              </c:extLst>
            </c:dLbl>
            <c:dLbl>
              <c:idx val="3"/>
              <c:layout>
                <c:manualLayout>
                  <c:x val="0"/>
                  <c:y val="0"/>
                </c:manualLayout>
              </c:layout>
              <c:numFmt formatCode="#,##0;&quot;-&quot;#,##0" sourceLinked="0"/>
              <c:spPr>
                <a:noFill/>
                <a:ln>
                  <a:noFill/>
                </a:ln>
              </c:spPr>
              <c:txPr>
                <a:bodyPr wrap="none"/>
                <a:lstStyle/>
                <a:p>
                  <a:pPr>
                    <a:defRPr sz="800" b="1"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79A-D840-B0FE-556AC4952593}"/>
                </c:ext>
              </c:extLst>
            </c:dLbl>
            <c:dLbl>
              <c:idx val="4"/>
              <c:layout>
                <c:manualLayout>
                  <c:x val="0"/>
                  <c:y val="0"/>
                </c:manualLayout>
              </c:layout>
              <c:numFmt formatCode="#,##0;&quot;-&quot;#,##0" sourceLinked="0"/>
              <c:spPr>
                <a:noFill/>
                <a:ln>
                  <a:noFill/>
                </a:ln>
              </c:spPr>
              <c:txPr>
                <a:bodyPr wrap="none"/>
                <a:lstStyle/>
                <a:p>
                  <a:pPr>
                    <a:defRPr sz="800" b="1"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79A-D840-B0FE-556AC4952593}"/>
                </c:ext>
              </c:extLst>
            </c:dLbl>
            <c:dLbl>
              <c:idx val="5"/>
              <c:layout>
                <c:manualLayout>
                  <c:x val="0"/>
                  <c:y val="0"/>
                </c:manualLayout>
              </c:layout>
              <c:numFmt formatCode="#,##0;&quot;-&quot;#,##0" sourceLinked="0"/>
              <c:spPr>
                <a:noFill/>
                <a:ln>
                  <a:noFill/>
                </a:ln>
              </c:spPr>
              <c:txPr>
                <a:bodyPr wrap="none"/>
                <a:lstStyle/>
                <a:p>
                  <a:pPr>
                    <a:defRPr sz="800" b="1"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79A-D840-B0FE-556AC495259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734.8</c:v>
                </c:pt>
                <c:pt idx="1">
                  <c:v>1905.8</c:v>
                </c:pt>
                <c:pt idx="2">
                  <c:v>2062.5</c:v>
                </c:pt>
                <c:pt idx="3">
                  <c:v>1510</c:v>
                </c:pt>
                <c:pt idx="4">
                  <c:v>1411.3</c:v>
                </c:pt>
                <c:pt idx="5">
                  <c:v>1791.7</c:v>
                </c:pt>
              </c:numCache>
            </c:numRef>
          </c:val>
          <c:extLst>
            <c:ext xmlns:c16="http://schemas.microsoft.com/office/drawing/2014/chart" uri="{C3380CC4-5D6E-409C-BE32-E72D297353CC}">
              <c16:uniqueId val="{00000006-A79A-D840-B0FE-556AC4952593}"/>
            </c:ext>
          </c:extLst>
        </c:ser>
        <c:ser>
          <c:idx val="1"/>
          <c:order val="1"/>
          <c:spPr>
            <a:solidFill>
              <a:schemeClr val="accent4"/>
            </a:solidFill>
            <a:ln>
              <a:noFill/>
            </a:ln>
          </c:spPr>
          <c:invertIfNegative val="0"/>
          <c:dLbls>
            <c:dLbl>
              <c:idx val="0"/>
              <c:layout>
                <c:manualLayout>
                  <c:x val="0"/>
                  <c:y val="0"/>
                </c:manualLayout>
              </c:layout>
              <c:numFmt formatCode="#,##0;&quot;-&quot;#,##0" sourceLinked="0"/>
              <c:spPr>
                <a:noFill/>
                <a:ln>
                  <a:noFill/>
                </a:ln>
              </c:spPr>
              <c:txPr>
                <a:bodyPr wrap="none"/>
                <a:lstStyle/>
                <a:p>
                  <a:pPr>
                    <a:defRPr sz="800" b="1"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79A-D840-B0FE-556AC4952593}"/>
                </c:ext>
              </c:extLst>
            </c:dLbl>
            <c:dLbl>
              <c:idx val="1"/>
              <c:layout>
                <c:manualLayout>
                  <c:x val="0"/>
                  <c:y val="0"/>
                </c:manualLayout>
              </c:layout>
              <c:numFmt formatCode="#,##0;&quot;-&quot;#,##0" sourceLinked="0"/>
              <c:spPr>
                <a:noFill/>
                <a:ln>
                  <a:noFill/>
                </a:ln>
              </c:spPr>
              <c:txPr>
                <a:bodyPr wrap="none"/>
                <a:lstStyle/>
                <a:p>
                  <a:pPr>
                    <a:defRPr sz="800" b="1"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79A-D840-B0FE-556AC4952593}"/>
                </c:ext>
              </c:extLst>
            </c:dLbl>
            <c:dLbl>
              <c:idx val="2"/>
              <c:layout>
                <c:manualLayout>
                  <c:x val="0"/>
                  <c:y val="0"/>
                </c:manualLayout>
              </c:layout>
              <c:numFmt formatCode="#,##0;&quot;-&quot;#,##0" sourceLinked="0"/>
              <c:spPr>
                <a:noFill/>
                <a:ln>
                  <a:noFill/>
                </a:ln>
              </c:spPr>
              <c:txPr>
                <a:bodyPr wrap="none"/>
                <a:lstStyle/>
                <a:p>
                  <a:pPr>
                    <a:defRPr sz="800" b="1"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79A-D840-B0FE-556AC4952593}"/>
                </c:ext>
              </c:extLst>
            </c:dLbl>
            <c:dLbl>
              <c:idx val="3"/>
              <c:layout>
                <c:manualLayout>
                  <c:x val="0"/>
                  <c:y val="0"/>
                </c:manualLayout>
              </c:layout>
              <c:numFmt formatCode="#,##0;&quot;-&quot;#,##0" sourceLinked="0"/>
              <c:spPr>
                <a:noFill/>
                <a:ln>
                  <a:noFill/>
                </a:ln>
              </c:spPr>
              <c:txPr>
                <a:bodyPr wrap="none"/>
                <a:lstStyle/>
                <a:p>
                  <a:pPr>
                    <a:defRPr sz="800" b="1"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79A-D840-B0FE-556AC4952593}"/>
                </c:ext>
              </c:extLst>
            </c:dLbl>
            <c:dLbl>
              <c:idx val="4"/>
              <c:layout>
                <c:manualLayout>
                  <c:x val="0"/>
                  <c:y val="-4.6685340802987864E-4"/>
                </c:manualLayout>
              </c:layout>
              <c:numFmt formatCode="#,##0;&quot;-&quot;#,##0" sourceLinked="0"/>
              <c:spPr>
                <a:noFill/>
                <a:ln>
                  <a:noFill/>
                </a:ln>
              </c:spPr>
              <c:txPr>
                <a:bodyPr wrap="none"/>
                <a:lstStyle/>
                <a:p>
                  <a:pPr>
                    <a:defRPr sz="800" b="1"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79A-D840-B0FE-556AC4952593}"/>
                </c:ext>
              </c:extLst>
            </c:dLbl>
            <c:dLbl>
              <c:idx val="5"/>
              <c:layout>
                <c:manualLayout>
                  <c:x val="0"/>
                  <c:y val="0"/>
                </c:manualLayout>
              </c:layout>
              <c:numFmt formatCode="#,##0;&quot;-&quot;#,##0" sourceLinked="0"/>
              <c:spPr>
                <a:noFill/>
                <a:ln>
                  <a:noFill/>
                </a:ln>
              </c:spPr>
              <c:txPr>
                <a:bodyPr wrap="none"/>
                <a:lstStyle/>
                <a:p>
                  <a:pPr>
                    <a:defRPr sz="800" b="1"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79A-D840-B0FE-556AC495259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534.20000000000005</c:v>
                </c:pt>
                <c:pt idx="1">
                  <c:v>1527.3999999999999</c:v>
                </c:pt>
                <c:pt idx="2">
                  <c:v>1601.6999999999998</c:v>
                </c:pt>
                <c:pt idx="3">
                  <c:v>1126</c:v>
                </c:pt>
                <c:pt idx="4">
                  <c:v>1104.5999999999997</c:v>
                </c:pt>
                <c:pt idx="5">
                  <c:v>1378.8</c:v>
                </c:pt>
              </c:numCache>
            </c:numRef>
          </c:val>
          <c:extLst>
            <c:ext xmlns:c16="http://schemas.microsoft.com/office/drawing/2014/chart" uri="{C3380CC4-5D6E-409C-BE32-E72D297353CC}">
              <c16:uniqueId val="{0000000D-A79A-D840-B0FE-556AC4952593}"/>
            </c:ext>
          </c:extLst>
        </c:ser>
        <c:ser>
          <c:idx val="2"/>
          <c:order val="2"/>
          <c:spPr>
            <a:solidFill>
              <a:schemeClr val="accent3"/>
            </a:solidFill>
            <a:ln>
              <a:noFill/>
            </a:ln>
          </c:spPr>
          <c:invertIfNegative val="0"/>
          <c:dLbls>
            <c:dLbl>
              <c:idx val="1"/>
              <c:layout>
                <c:manualLayout>
                  <c:x val="0"/>
                  <c:y val="0"/>
                </c:manualLayout>
              </c:layout>
              <c:numFmt formatCode="#,##0;&quot;-&quot;#,##0" sourceLinked="0"/>
              <c:spPr>
                <a:noFill/>
                <a:ln>
                  <a:noFill/>
                </a:ln>
              </c:spPr>
              <c:txPr>
                <a:bodyPr wrap="none"/>
                <a:lstStyle/>
                <a:p>
                  <a:pPr>
                    <a:defRPr sz="800" b="1"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A79A-D840-B0FE-556AC4952593}"/>
                </c:ext>
              </c:extLst>
            </c:dLbl>
            <c:dLbl>
              <c:idx val="2"/>
              <c:layout>
                <c:manualLayout>
                  <c:x val="0"/>
                  <c:y val="0"/>
                </c:manualLayout>
              </c:layout>
              <c:numFmt formatCode="#,##0;&quot;-&quot;#,##0" sourceLinked="0"/>
              <c:spPr>
                <a:noFill/>
                <a:ln>
                  <a:noFill/>
                </a:ln>
              </c:spPr>
              <c:txPr>
                <a:bodyPr wrap="none"/>
                <a:lstStyle/>
                <a:p>
                  <a:pPr>
                    <a:defRPr sz="800" b="1"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79A-D840-B0FE-556AC4952593}"/>
                </c:ext>
              </c:extLst>
            </c:dLbl>
            <c:dLbl>
              <c:idx val="3"/>
              <c:layout>
                <c:manualLayout>
                  <c:x val="0"/>
                  <c:y val="0"/>
                </c:manualLayout>
              </c:layout>
              <c:numFmt formatCode="#,##0;&quot;-&quot;#,##0" sourceLinked="0"/>
              <c:spPr>
                <a:noFill/>
                <a:ln>
                  <a:noFill/>
                </a:ln>
              </c:spPr>
              <c:txPr>
                <a:bodyPr wrap="none"/>
                <a:lstStyle/>
                <a:p>
                  <a:pPr>
                    <a:defRPr sz="800" b="1"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A79A-D840-B0FE-556AC4952593}"/>
                </c:ext>
              </c:extLst>
            </c:dLbl>
            <c:dLbl>
              <c:idx val="4"/>
              <c:layout>
                <c:manualLayout>
                  <c:x val="0"/>
                  <c:y val="0"/>
                </c:manualLayout>
              </c:layout>
              <c:numFmt formatCode="#,##0;&quot;-&quot;#,##0" sourceLinked="0"/>
              <c:spPr>
                <a:noFill/>
                <a:ln>
                  <a:noFill/>
                </a:ln>
              </c:spPr>
              <c:txPr>
                <a:bodyPr wrap="none"/>
                <a:lstStyle/>
                <a:p>
                  <a:pPr>
                    <a:defRPr sz="800" b="1"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A79A-D840-B0FE-556AC4952593}"/>
                </c:ext>
              </c:extLst>
            </c:dLbl>
            <c:dLbl>
              <c:idx val="5"/>
              <c:layout>
                <c:manualLayout>
                  <c:x val="0"/>
                  <c:y val="-4.6685340802987864E-4"/>
                </c:manualLayout>
              </c:layout>
              <c:numFmt formatCode="#,##0;&quot;-&quot;#,##0" sourceLinked="0"/>
              <c:spPr>
                <a:noFill/>
                <a:ln>
                  <a:noFill/>
                </a:ln>
              </c:spPr>
              <c:txPr>
                <a:bodyPr wrap="none"/>
                <a:lstStyle/>
                <a:p>
                  <a:pPr>
                    <a:defRPr sz="800" b="1"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A79A-D840-B0FE-556AC495259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Sheet1!$A$3:$F$3</c:f>
              <c:numCache>
                <c:formatCode>General</c:formatCode>
                <c:ptCount val="6"/>
                <c:pt idx="0">
                  <c:v>104.79999999999995</c:v>
                </c:pt>
                <c:pt idx="1">
                  <c:v>272.09999999999991</c:v>
                </c:pt>
                <c:pt idx="2">
                  <c:v>294.59999999999991</c:v>
                </c:pt>
                <c:pt idx="3">
                  <c:v>215.69999999999982</c:v>
                </c:pt>
                <c:pt idx="4">
                  <c:v>201.69999999999982</c:v>
                </c:pt>
                <c:pt idx="5">
                  <c:v>256.09999999999991</c:v>
                </c:pt>
              </c:numCache>
            </c:numRef>
          </c:val>
          <c:extLst>
            <c:ext xmlns:c16="http://schemas.microsoft.com/office/drawing/2014/chart" uri="{C3380CC4-5D6E-409C-BE32-E72D297353CC}">
              <c16:uniqueId val="{00000013-A79A-D840-B0FE-556AC4952593}"/>
            </c:ext>
          </c:extLst>
        </c:ser>
        <c:ser>
          <c:idx val="3"/>
          <c:order val="3"/>
          <c:spPr>
            <a:solidFill>
              <a:schemeClr val="accent2"/>
            </a:solidFill>
            <a:ln>
              <a:noFill/>
            </a:ln>
          </c:spPr>
          <c:invertIfNegative val="0"/>
          <c:dLbls>
            <c:dLbl>
              <c:idx val="0"/>
              <c:layout>
                <c:manualLayout>
                  <c:x val="6.0823573857196826E-2"/>
                  <c:y val="1.1671335200746966E-2"/>
                </c:manualLayout>
              </c:layout>
              <c:numFmt formatCode="#,##0;&quot;-&quot;#,##0" sourceLinked="0"/>
              <c:spPr>
                <a:noFill/>
                <a:ln>
                  <a:noFill/>
                </a:ln>
              </c:spPr>
              <c:txPr>
                <a:bodyPr wrap="none"/>
                <a:lstStyle/>
                <a:p>
                  <a:pPr>
                    <a:defRPr sz="800" b="1"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A79A-D840-B0FE-556AC4952593}"/>
                </c:ext>
              </c:extLst>
            </c:dLbl>
            <c:dLbl>
              <c:idx val="1"/>
              <c:layout>
                <c:manualLayout>
                  <c:x val="6.7245938798639965E-2"/>
                  <c:y val="0"/>
                </c:manualLayout>
              </c:layout>
              <c:numFmt formatCode="#,##0;&quot;-&quot;#,##0" sourceLinked="0"/>
              <c:spPr>
                <a:noFill/>
                <a:ln>
                  <a:noFill/>
                </a:ln>
              </c:spPr>
              <c:txPr>
                <a:bodyPr wrap="none"/>
                <a:lstStyle/>
                <a:p>
                  <a:pPr>
                    <a:defRPr sz="800" b="1"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A79A-D840-B0FE-556AC4952593}"/>
                </c:ext>
              </c:extLst>
            </c:dLbl>
            <c:dLbl>
              <c:idx val="2"/>
              <c:layout>
                <c:manualLayout>
                  <c:x val="0"/>
                  <c:y val="0"/>
                </c:manualLayout>
              </c:layout>
              <c:numFmt formatCode="#,##0;&quot;-&quot;#,##0" sourceLinked="0"/>
              <c:spPr>
                <a:noFill/>
                <a:ln>
                  <a:noFill/>
                </a:ln>
              </c:spPr>
              <c:txPr>
                <a:bodyPr wrap="none"/>
                <a:lstStyle/>
                <a:p>
                  <a:pPr>
                    <a:defRPr sz="800" b="1"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A79A-D840-B0FE-556AC4952593}"/>
                </c:ext>
              </c:extLst>
            </c:dLbl>
            <c:dLbl>
              <c:idx val="4"/>
              <c:layout>
                <c:manualLayout>
                  <c:x val="6.7623724971666035E-2"/>
                  <c:y val="-4.6685340802987864E-4"/>
                </c:manualLayout>
              </c:layout>
              <c:numFmt formatCode="#,##0;&quot;-&quot;#,##0" sourceLinked="0"/>
              <c:spPr>
                <a:noFill/>
                <a:ln>
                  <a:noFill/>
                </a:ln>
              </c:spPr>
              <c:txPr>
                <a:bodyPr wrap="none"/>
                <a:lstStyle/>
                <a:p>
                  <a:pPr>
                    <a:defRPr sz="800" b="1"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A79A-D840-B0FE-556AC495259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Sheet1!$A$4:$F$4</c:f>
              <c:numCache>
                <c:formatCode>General</c:formatCode>
                <c:ptCount val="6"/>
                <c:pt idx="0">
                  <c:v>66.099999999999909</c:v>
                </c:pt>
                <c:pt idx="1">
                  <c:v>173</c:v>
                </c:pt>
                <c:pt idx="2">
                  <c:v>187.59999999999991</c:v>
                </c:pt>
                <c:pt idx="3">
                  <c:v>137.59999999999991</c:v>
                </c:pt>
                <c:pt idx="4">
                  <c:v>129.30000000000018</c:v>
                </c:pt>
                <c:pt idx="5">
                  <c:v>164.19999999999982</c:v>
                </c:pt>
              </c:numCache>
            </c:numRef>
          </c:val>
          <c:extLst>
            <c:ext xmlns:c16="http://schemas.microsoft.com/office/drawing/2014/chart" uri="{C3380CC4-5D6E-409C-BE32-E72D297353CC}">
              <c16:uniqueId val="{00000018-A79A-D840-B0FE-556AC4952593}"/>
            </c:ext>
          </c:extLst>
        </c:ser>
        <c:ser>
          <c:idx val="4"/>
          <c:order val="4"/>
          <c:spPr>
            <a:solidFill>
              <a:schemeClr val="tx2"/>
            </a:solidFill>
            <a:ln>
              <a:noFill/>
            </a:ln>
          </c:spPr>
          <c:invertIfNegative val="0"/>
          <c:dLbls>
            <c:dLbl>
              <c:idx val="1"/>
              <c:layout>
                <c:manualLayout>
                  <c:x val="0"/>
                  <c:y val="0"/>
                </c:manualLayout>
              </c:layout>
              <c:numFmt formatCode="#,##0;&quot;-&quot;#,##0" sourceLinked="0"/>
              <c:spPr>
                <a:noFill/>
                <a:ln>
                  <a:noFill/>
                </a:ln>
              </c:spPr>
              <c:txPr>
                <a:bodyPr wrap="none"/>
                <a:lstStyle/>
                <a:p>
                  <a:pPr>
                    <a:defRPr sz="800" b="1"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A79A-D840-B0FE-556AC4952593}"/>
                </c:ext>
              </c:extLst>
            </c:dLbl>
            <c:dLbl>
              <c:idx val="2"/>
              <c:layout>
                <c:manualLayout>
                  <c:x val="0"/>
                  <c:y val="0"/>
                </c:manualLayout>
              </c:layout>
              <c:numFmt formatCode="#,##0;&quot;-&quot;#,##0" sourceLinked="0"/>
              <c:spPr>
                <a:noFill/>
                <a:ln>
                  <a:noFill/>
                </a:ln>
              </c:spPr>
              <c:txPr>
                <a:bodyPr wrap="none"/>
                <a:lstStyle/>
                <a:p>
                  <a:pPr>
                    <a:defRPr sz="800" b="1"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A79A-D840-B0FE-556AC4952593}"/>
                </c:ext>
              </c:extLst>
            </c:dLbl>
            <c:dLbl>
              <c:idx val="5"/>
              <c:layout>
                <c:manualLayout>
                  <c:x val="0"/>
                  <c:y val="0"/>
                </c:manualLayout>
              </c:layout>
              <c:numFmt formatCode="#,##0;&quot;-&quot;#,##0" sourceLinked="0"/>
              <c:spPr>
                <a:noFill/>
                <a:ln>
                  <a:noFill/>
                </a:ln>
              </c:spPr>
              <c:txPr>
                <a:bodyPr wrap="none"/>
                <a:lstStyle/>
                <a:p>
                  <a:pPr>
                    <a:defRPr sz="800" b="1"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A79A-D840-B0FE-556AC495259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Sheet1!$A$5:$F$5</c:f>
              <c:numCache>
                <c:formatCode>General</c:formatCode>
                <c:ptCount val="6"/>
                <c:pt idx="0">
                  <c:v>82.529999999999973</c:v>
                </c:pt>
                <c:pt idx="1">
                  <c:v>218.04999999999973</c:v>
                </c:pt>
                <c:pt idx="2">
                  <c:v>232.56999999999971</c:v>
                </c:pt>
                <c:pt idx="3">
                  <c:v>167.48000000000002</c:v>
                </c:pt>
                <c:pt idx="4">
                  <c:v>157.23000000000002</c:v>
                </c:pt>
                <c:pt idx="5">
                  <c:v>196.88000000000011</c:v>
                </c:pt>
              </c:numCache>
            </c:numRef>
          </c:val>
          <c:extLst>
            <c:ext xmlns:c16="http://schemas.microsoft.com/office/drawing/2014/chart" uri="{C3380CC4-5D6E-409C-BE32-E72D297353CC}">
              <c16:uniqueId val="{0000001C-A79A-D840-B0FE-556AC4952593}"/>
            </c:ext>
          </c:extLst>
        </c:ser>
        <c:ser>
          <c:idx val="5"/>
          <c:order val="5"/>
          <c:spPr>
            <a:solidFill>
              <a:schemeClr val="accent4"/>
            </a:solidFill>
            <a:ln>
              <a:noFill/>
            </a:ln>
          </c:spPr>
          <c:invertIfNegative val="0"/>
          <c:val>
            <c:numRef>
              <c:f>Sheet1!$A$6:$F$6</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1D-A79A-D840-B0FE-556AC4952593}"/>
            </c:ext>
          </c:extLst>
        </c:ser>
        <c:ser>
          <c:idx val="6"/>
          <c:order val="6"/>
          <c:spPr>
            <a:solidFill>
              <a:schemeClr val="accent3"/>
            </a:solidFill>
            <a:ln>
              <a:noFill/>
            </a:ln>
          </c:spPr>
          <c:invertIfNegative val="0"/>
          <c:val>
            <c:numRef>
              <c:f>Sheet1!$A$7:$F$7</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1E-A79A-D840-B0FE-556AC4952593}"/>
            </c:ext>
          </c:extLst>
        </c:ser>
        <c:ser>
          <c:idx val="7"/>
          <c:order val="7"/>
          <c:spPr>
            <a:solidFill>
              <a:schemeClr val="accent2"/>
            </a:solidFill>
            <a:ln>
              <a:noFill/>
            </a:ln>
          </c:spPr>
          <c:invertIfNegative val="0"/>
          <c:val>
            <c:numRef>
              <c:f>Sheet1!$A$8:$F$8</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1F-A79A-D840-B0FE-556AC4952593}"/>
            </c:ext>
          </c:extLst>
        </c:ser>
        <c:ser>
          <c:idx val="8"/>
          <c:order val="8"/>
          <c:spPr>
            <a:solidFill>
              <a:schemeClr val="tx2"/>
            </a:solidFill>
            <a:ln>
              <a:noFill/>
            </a:ln>
          </c:spPr>
          <c:invertIfNegative val="0"/>
          <c:val>
            <c:numRef>
              <c:f>Sheet1!$A$9:$F$9</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20-A79A-D840-B0FE-556AC4952593}"/>
            </c:ext>
          </c:extLst>
        </c:ser>
        <c:dLbls>
          <c:showLegendKey val="0"/>
          <c:showVal val="0"/>
          <c:showCatName val="0"/>
          <c:showSerName val="0"/>
          <c:showPercent val="0"/>
          <c:showBubbleSize val="0"/>
        </c:dLbls>
        <c:gapWidth val="80"/>
        <c:overlap val="100"/>
        <c:axId val="2120568000"/>
        <c:axId val="1"/>
      </c:barChart>
      <c:catAx>
        <c:axId val="212056800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55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800" b="1" kern="1200">
                <a:solidFill>
                  <a:schemeClr val="tx1"/>
                </a:solidFill>
                <a:latin typeface="+mn-lt"/>
                <a:ea typeface="+mn-lt"/>
                <a:cs typeface="+mn-lt"/>
                <a:sym typeface="+mn-lt"/>
              </a:defRPr>
            </a:pPr>
            <a:endParaRPr lang="en-US"/>
          </a:p>
        </c:txPr>
        <c:crossAx val="2120568000"/>
        <c:crosses val="min"/>
        <c:crossBetween val="between"/>
        <c:majorUnit val="500"/>
      </c:valAx>
    </c:plotArea>
    <c:plotVisOnly val="0"/>
    <c:dispBlanksAs val="gap"/>
    <c:showDLblsOverMax val="1"/>
  </c:chart>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28571428571428"/>
          <c:y val="3.0356100408639813E-2"/>
          <c:w val="0.77142857142857146"/>
          <c:h val="0.93928779918272043"/>
        </c:manualLayout>
      </c:layout>
      <c:barChart>
        <c:barDir val="col"/>
        <c:grouping val="stacked"/>
        <c:varyColors val="0"/>
        <c:ser>
          <c:idx val="0"/>
          <c:order val="0"/>
          <c:spPr>
            <a:solidFill>
              <a:srgbClr val="C3CFE1"/>
            </a:solidFill>
            <a:ln>
              <a:noFill/>
            </a:ln>
          </c:spPr>
          <c:invertIfNegative val="0"/>
          <c:val>
            <c:numRef>
              <c:f>Sheet1!$A$1</c:f>
              <c:numCache>
                <c:formatCode>General</c:formatCode>
                <c:ptCount val="1"/>
                <c:pt idx="0">
                  <c:v>65</c:v>
                </c:pt>
              </c:numCache>
            </c:numRef>
          </c:val>
          <c:extLst>
            <c:ext xmlns:c16="http://schemas.microsoft.com/office/drawing/2014/chart" uri="{C3380CC4-5D6E-409C-BE32-E72D297353CC}">
              <c16:uniqueId val="{00000000-D22D-4B64-9313-E513DB7F73B2}"/>
            </c:ext>
          </c:extLst>
        </c:ser>
        <c:dLbls>
          <c:showLegendKey val="0"/>
          <c:showVal val="0"/>
          <c:showCatName val="0"/>
          <c:showSerName val="0"/>
          <c:showPercent val="0"/>
          <c:showBubbleSize val="0"/>
        </c:dLbls>
        <c:gapWidth val="80"/>
        <c:overlap val="100"/>
        <c:axId val="1114199904"/>
        <c:axId val="1"/>
      </c:barChart>
      <c:catAx>
        <c:axId val="111419990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General" sourceLinked="1"/>
        <c:majorTickMark val="none"/>
        <c:minorTickMark val="none"/>
        <c:tickLblPos val="none"/>
        <c:spPr>
          <a:ln>
            <a:noFill/>
          </a:ln>
        </c:spPr>
        <c:crossAx val="1114199904"/>
        <c:crosses val="min"/>
        <c:crossBetween val="between"/>
      </c:valAx>
    </c:plotArea>
    <c:plotVisOnly val="0"/>
    <c:dispBlanksAs val="gap"/>
    <c:showDLblsOverMax val="1"/>
  </c:chart>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351577591757887"/>
          <c:y val="4.8661800486618008E-2"/>
          <c:w val="0.78300064391500324"/>
          <c:h val="0.90206812652068125"/>
        </c:manualLayout>
      </c:layout>
      <c:barChart>
        <c:barDir val="col"/>
        <c:grouping val="stacked"/>
        <c:varyColors val="0"/>
        <c:ser>
          <c:idx val="0"/>
          <c:order val="0"/>
          <c:spPr>
            <a:solidFill>
              <a:srgbClr val="C30C3E"/>
            </a:solidFill>
            <a:ln>
              <a:noFill/>
            </a:ln>
          </c:spPr>
          <c:invertIfNegative val="0"/>
          <c:val>
            <c:numRef>
              <c:f>Sheet1!$A$1:$D$1</c:f>
              <c:numCache>
                <c:formatCode>General</c:formatCode>
                <c:ptCount val="4"/>
                <c:pt idx="0">
                  <c:v>17.5</c:v>
                </c:pt>
                <c:pt idx="1">
                  <c:v>3.75</c:v>
                </c:pt>
                <c:pt idx="2">
                  <c:v>3.125</c:v>
                </c:pt>
                <c:pt idx="3">
                  <c:v>81.25</c:v>
                </c:pt>
              </c:numCache>
            </c:numRef>
          </c:val>
          <c:extLst>
            <c:ext xmlns:c16="http://schemas.microsoft.com/office/drawing/2014/chart" uri="{C3380CC4-5D6E-409C-BE32-E72D297353CC}">
              <c16:uniqueId val="{00000000-78ED-4064-9E0E-B5A662D49AB3}"/>
            </c:ext>
          </c:extLst>
        </c:ser>
        <c:ser>
          <c:idx val="1"/>
          <c:order val="1"/>
          <c:spPr>
            <a:solidFill>
              <a:schemeClr val="accent4"/>
            </a:solidFill>
            <a:ln>
              <a:noFill/>
            </a:ln>
          </c:spPr>
          <c:invertIfNegative val="0"/>
          <c:dPt>
            <c:idx val="0"/>
            <c:invertIfNegative val="0"/>
            <c:bubble3D val="0"/>
            <c:spPr>
              <a:solidFill>
                <a:srgbClr val="4C6C9C"/>
              </a:solidFill>
              <a:ln>
                <a:noFill/>
              </a:ln>
            </c:spPr>
            <c:extLst>
              <c:ext xmlns:c16="http://schemas.microsoft.com/office/drawing/2014/chart" uri="{C3380CC4-5D6E-409C-BE32-E72D297353CC}">
                <c16:uniqueId val="{00000001-78ED-4064-9E0E-B5A662D49AB3}"/>
              </c:ext>
            </c:extLst>
          </c:dPt>
          <c:val>
            <c:numRef>
              <c:f>Sheet1!$A$2:$D$2</c:f>
              <c:numCache>
                <c:formatCode>General</c:formatCode>
                <c:ptCount val="4"/>
                <c:pt idx="0">
                  <c:v>0.31249999999999889</c:v>
                </c:pt>
                <c:pt idx="1">
                  <c:v>2.5</c:v>
                </c:pt>
                <c:pt idx="2">
                  <c:v>3.7500000000000004</c:v>
                </c:pt>
                <c:pt idx="3">
                  <c:v>0.62499999999999778</c:v>
                </c:pt>
              </c:numCache>
            </c:numRef>
          </c:val>
          <c:extLst>
            <c:ext xmlns:c16="http://schemas.microsoft.com/office/drawing/2014/chart" uri="{C3380CC4-5D6E-409C-BE32-E72D297353CC}">
              <c16:uniqueId val="{00000002-78ED-4064-9E0E-B5A662D49AB3}"/>
            </c:ext>
          </c:extLst>
        </c:ser>
        <c:ser>
          <c:idx val="2"/>
          <c:order val="2"/>
          <c:spPr>
            <a:solidFill>
              <a:srgbClr val="898817"/>
            </a:solidFill>
            <a:ln>
              <a:noFill/>
            </a:ln>
          </c:spPr>
          <c:invertIfNegative val="0"/>
          <c:dPt>
            <c:idx val="0"/>
            <c:invertIfNegative val="0"/>
            <c:bubble3D val="0"/>
            <c:spPr>
              <a:solidFill>
                <a:srgbClr val="DFE5EF"/>
              </a:solidFill>
              <a:ln>
                <a:noFill/>
              </a:ln>
            </c:spPr>
            <c:extLst>
              <c:ext xmlns:c16="http://schemas.microsoft.com/office/drawing/2014/chart" uri="{C3380CC4-5D6E-409C-BE32-E72D297353CC}">
                <c16:uniqueId val="{00000003-78ED-4064-9E0E-B5A662D49AB3}"/>
              </c:ext>
            </c:extLst>
          </c:dPt>
          <c:dPt>
            <c:idx val="1"/>
            <c:invertIfNegative val="0"/>
            <c:bubble3D val="0"/>
            <c:spPr>
              <a:solidFill>
                <a:srgbClr val="F88C98"/>
              </a:solidFill>
              <a:ln>
                <a:noFill/>
              </a:ln>
            </c:spPr>
            <c:extLst>
              <c:ext xmlns:c16="http://schemas.microsoft.com/office/drawing/2014/chart" uri="{C3380CC4-5D6E-409C-BE32-E72D297353CC}">
                <c16:uniqueId val="{00000004-78ED-4064-9E0E-B5A662D49AB3}"/>
              </c:ext>
            </c:extLst>
          </c:dPt>
          <c:dPt>
            <c:idx val="3"/>
            <c:invertIfNegative val="0"/>
            <c:bubble3D val="0"/>
            <c:spPr>
              <a:solidFill>
                <a:schemeClr val="accent2"/>
              </a:solidFill>
              <a:ln>
                <a:noFill/>
              </a:ln>
            </c:spPr>
            <c:extLst>
              <c:ext xmlns:c16="http://schemas.microsoft.com/office/drawing/2014/chart" uri="{C3380CC4-5D6E-409C-BE32-E72D297353CC}">
                <c16:uniqueId val="{00000005-78ED-4064-9E0E-B5A662D49AB3}"/>
              </c:ext>
            </c:extLst>
          </c:dPt>
          <c:val>
            <c:numRef>
              <c:f>Sheet1!$A$3:$D$3</c:f>
              <c:numCache>
                <c:formatCode>General</c:formatCode>
                <c:ptCount val="4"/>
                <c:pt idx="0">
                  <c:v>23.75</c:v>
                </c:pt>
                <c:pt idx="1">
                  <c:v>0.62500000000000056</c:v>
                </c:pt>
                <c:pt idx="2">
                  <c:v>65.625</c:v>
                </c:pt>
                <c:pt idx="3">
                  <c:v>1.5625</c:v>
                </c:pt>
              </c:numCache>
            </c:numRef>
          </c:val>
          <c:extLst>
            <c:ext xmlns:c16="http://schemas.microsoft.com/office/drawing/2014/chart" uri="{C3380CC4-5D6E-409C-BE32-E72D297353CC}">
              <c16:uniqueId val="{00000006-78ED-4064-9E0E-B5A662D49AB3}"/>
            </c:ext>
          </c:extLst>
        </c:ser>
        <c:ser>
          <c:idx val="3"/>
          <c:order val="3"/>
          <c:spPr>
            <a:solidFill>
              <a:schemeClr val="accent6"/>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7-78ED-4064-9E0E-B5A662D49AB3}"/>
              </c:ext>
            </c:extLst>
          </c:dPt>
          <c:dPt>
            <c:idx val="3"/>
            <c:invertIfNegative val="0"/>
            <c:bubble3D val="0"/>
            <c:spPr>
              <a:solidFill>
                <a:srgbClr val="808080"/>
              </a:solidFill>
              <a:ln>
                <a:noFill/>
              </a:ln>
            </c:spPr>
            <c:extLst>
              <c:ext xmlns:c16="http://schemas.microsoft.com/office/drawing/2014/chart" uri="{C3380CC4-5D6E-409C-BE32-E72D297353CC}">
                <c16:uniqueId val="{00000008-78ED-4064-9E0E-B5A662D49AB3}"/>
              </c:ext>
            </c:extLst>
          </c:dPt>
          <c:val>
            <c:numRef>
              <c:f>Sheet1!$A$4:$D$4</c:f>
              <c:numCache>
                <c:formatCode>General</c:formatCode>
                <c:ptCount val="4"/>
                <c:pt idx="0">
                  <c:v>0.31249999999999889</c:v>
                </c:pt>
                <c:pt idx="1">
                  <c:v>3.125</c:v>
                </c:pt>
                <c:pt idx="2">
                  <c:v>3.125</c:v>
                </c:pt>
                <c:pt idx="3">
                  <c:v>16.562500000000004</c:v>
                </c:pt>
              </c:numCache>
            </c:numRef>
          </c:val>
          <c:extLst>
            <c:ext xmlns:c16="http://schemas.microsoft.com/office/drawing/2014/chart" uri="{C3380CC4-5D6E-409C-BE32-E72D297353CC}">
              <c16:uniqueId val="{00000009-78ED-4064-9E0E-B5A662D49AB3}"/>
            </c:ext>
          </c:extLst>
        </c:ser>
        <c:ser>
          <c:idx val="4"/>
          <c:order val="4"/>
          <c:spPr>
            <a:solidFill>
              <a:srgbClr val="6BCCF5"/>
            </a:solidFill>
            <a:ln>
              <a:noFill/>
            </a:ln>
          </c:spPr>
          <c:invertIfNegative val="0"/>
          <c:dPt>
            <c:idx val="0"/>
            <c:invertIfNegative val="0"/>
            <c:bubble3D val="0"/>
            <c:spPr>
              <a:solidFill>
                <a:schemeClr val="accent6"/>
              </a:solidFill>
              <a:ln>
                <a:noFill/>
              </a:ln>
            </c:spPr>
            <c:extLst>
              <c:ext xmlns:c16="http://schemas.microsoft.com/office/drawing/2014/chart" uri="{C3380CC4-5D6E-409C-BE32-E72D297353CC}">
                <c16:uniqueId val="{0000000A-78ED-4064-9E0E-B5A662D49AB3}"/>
              </c:ext>
            </c:extLst>
          </c:dPt>
          <c:val>
            <c:numRef>
              <c:f>Sheet1!$A$5:$D$5</c:f>
              <c:numCache>
                <c:formatCode>General</c:formatCode>
                <c:ptCount val="4"/>
                <c:pt idx="0">
                  <c:v>43.125</c:v>
                </c:pt>
                <c:pt idx="1">
                  <c:v>51.875000000000007</c:v>
                </c:pt>
                <c:pt idx="2">
                  <c:v>8.1250000000000036</c:v>
                </c:pt>
              </c:numCache>
            </c:numRef>
          </c:val>
          <c:extLst>
            <c:ext xmlns:c16="http://schemas.microsoft.com/office/drawing/2014/chart" uri="{C3380CC4-5D6E-409C-BE32-E72D297353CC}">
              <c16:uniqueId val="{0000000B-78ED-4064-9E0E-B5A662D49AB3}"/>
            </c:ext>
          </c:extLst>
        </c:ser>
        <c:ser>
          <c:idx val="5"/>
          <c:order val="5"/>
          <c:spPr>
            <a:solidFill>
              <a:schemeClr val="accent2"/>
            </a:solidFill>
            <a:ln>
              <a:noFill/>
            </a:ln>
          </c:spPr>
          <c:invertIfNegative val="0"/>
          <c:dPt>
            <c:idx val="0"/>
            <c:invertIfNegative val="0"/>
            <c:bubble3D val="0"/>
            <c:spPr>
              <a:solidFill>
                <a:srgbClr val="808080"/>
              </a:solidFill>
              <a:ln>
                <a:noFill/>
              </a:ln>
            </c:spPr>
            <c:extLst>
              <c:ext xmlns:c16="http://schemas.microsoft.com/office/drawing/2014/chart" uri="{C3380CC4-5D6E-409C-BE32-E72D297353CC}">
                <c16:uniqueId val="{0000000C-78ED-4064-9E0E-B5A662D49AB3}"/>
              </c:ext>
            </c:extLst>
          </c:dPt>
          <c:val>
            <c:numRef>
              <c:f>Sheet1!$A$6:$D$6</c:f>
              <c:numCache>
                <c:formatCode>General</c:formatCode>
                <c:ptCount val="4"/>
                <c:pt idx="0">
                  <c:v>15.000000000000002</c:v>
                </c:pt>
                <c:pt idx="1">
                  <c:v>5.0000000000000044</c:v>
                </c:pt>
                <c:pt idx="2">
                  <c:v>2.5000000000000022</c:v>
                </c:pt>
              </c:numCache>
            </c:numRef>
          </c:val>
          <c:extLst>
            <c:ext xmlns:c16="http://schemas.microsoft.com/office/drawing/2014/chart" uri="{C3380CC4-5D6E-409C-BE32-E72D297353CC}">
              <c16:uniqueId val="{0000000D-78ED-4064-9E0E-B5A662D49AB3}"/>
            </c:ext>
          </c:extLst>
        </c:ser>
        <c:ser>
          <c:idx val="6"/>
          <c:order val="6"/>
          <c:spPr>
            <a:solidFill>
              <a:srgbClr val="808080"/>
            </a:solidFill>
            <a:ln>
              <a:noFill/>
            </a:ln>
          </c:spPr>
          <c:invertIfNegative val="0"/>
          <c:val>
            <c:numRef>
              <c:f>Sheet1!$A$7:$D$7</c:f>
              <c:numCache>
                <c:formatCode>General</c:formatCode>
                <c:ptCount val="4"/>
                <c:pt idx="1">
                  <c:v>33.124999999999993</c:v>
                </c:pt>
                <c:pt idx="2">
                  <c:v>13.749999999999996</c:v>
                </c:pt>
              </c:numCache>
            </c:numRef>
          </c:val>
          <c:extLst>
            <c:ext xmlns:c16="http://schemas.microsoft.com/office/drawing/2014/chart" uri="{C3380CC4-5D6E-409C-BE32-E72D297353CC}">
              <c16:uniqueId val="{0000000E-78ED-4064-9E0E-B5A662D49AB3}"/>
            </c:ext>
          </c:extLst>
        </c:ser>
        <c:dLbls>
          <c:showLegendKey val="0"/>
          <c:showVal val="0"/>
          <c:showCatName val="0"/>
          <c:showSerName val="0"/>
          <c:showPercent val="0"/>
          <c:showBubbleSize val="0"/>
        </c:dLbls>
        <c:gapWidth val="80"/>
        <c:overlap val="100"/>
        <c:axId val="1351807887"/>
        <c:axId val="1"/>
      </c:barChart>
      <c:catAx>
        <c:axId val="1351807887"/>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quot;-&quot;#,##0&quot;%&quot;" sourceLinked="0"/>
        <c:majorTickMark val="out"/>
        <c:minorTickMark val="none"/>
        <c:tickLblPos val="nextTo"/>
        <c:spPr>
          <a:ln w="9525" cmpd="sng" algn="ctr">
            <a:solidFill>
              <a:schemeClr val="tx1"/>
            </a:solidFill>
            <a:prstDash val="solid"/>
          </a:ln>
        </c:spPr>
        <c:txPr>
          <a:bodyPr wrap="none"/>
          <a:lstStyle/>
          <a:p>
            <a:pPr>
              <a:defRPr sz="800" kern="1200">
                <a:solidFill>
                  <a:schemeClr val="tx1"/>
                </a:solidFill>
                <a:latin typeface="+mn-lt"/>
                <a:ea typeface="+mn-ea"/>
                <a:cs typeface="+mn-cs"/>
                <a:sym typeface="+mn-lt"/>
              </a:defRPr>
            </a:pPr>
            <a:endParaRPr lang="en-US"/>
          </a:p>
        </c:txPr>
        <c:crossAx val="1351807887"/>
        <c:crosses val="min"/>
        <c:crossBetween val="between"/>
        <c:majorUnit val="10"/>
      </c:valAx>
    </c:plotArea>
    <c:plotVisOnly val="0"/>
    <c:dispBlanksAs val="gap"/>
    <c:showDLblsOverMax val="1"/>
  </c:chart>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78576893649579E-2"/>
          <c:y val="3.2766225582860742E-2"/>
          <c:w val="0.92042846212700846"/>
          <c:h val="0.93446754883427852"/>
        </c:manualLayout>
      </c:layout>
      <c:barChart>
        <c:barDir val="col"/>
        <c:grouping val="stacked"/>
        <c:varyColors val="0"/>
        <c:ser>
          <c:idx val="0"/>
          <c:order val="0"/>
          <c:spPr>
            <a:solidFill>
              <a:srgbClr val="C30C3E"/>
            </a:solidFill>
            <a:ln>
              <a:noFill/>
            </a:ln>
          </c:spPr>
          <c:invertIfNegative val="0"/>
          <c:val>
            <c:numRef>
              <c:f>Sheet1!$A$1:$D$1</c:f>
              <c:numCache>
                <c:formatCode>General</c:formatCode>
                <c:ptCount val="4"/>
                <c:pt idx="0">
                  <c:v>65</c:v>
                </c:pt>
                <c:pt idx="1">
                  <c:v>27.500000000000004</c:v>
                </c:pt>
                <c:pt idx="2">
                  <c:v>77.5</c:v>
                </c:pt>
                <c:pt idx="3">
                  <c:v>99.375</c:v>
                </c:pt>
              </c:numCache>
            </c:numRef>
          </c:val>
          <c:extLst>
            <c:ext xmlns:c16="http://schemas.microsoft.com/office/drawing/2014/chart" uri="{C3380CC4-5D6E-409C-BE32-E72D297353CC}">
              <c16:uniqueId val="{00000000-BF88-480F-ADA2-DB3E612C5067}"/>
            </c:ext>
          </c:extLst>
        </c:ser>
        <c:ser>
          <c:idx val="1"/>
          <c:order val="1"/>
          <c:spPr>
            <a:solidFill>
              <a:schemeClr val="accent4"/>
            </a:solidFill>
            <a:ln>
              <a:noFill/>
            </a:ln>
          </c:spPr>
          <c:invertIfNegative val="0"/>
          <c:dPt>
            <c:idx val="0"/>
            <c:invertIfNegative val="0"/>
            <c:bubble3D val="0"/>
            <c:spPr>
              <a:solidFill>
                <a:srgbClr val="FF956F"/>
              </a:solidFill>
              <a:ln>
                <a:noFill/>
              </a:ln>
            </c:spPr>
            <c:extLst>
              <c:ext xmlns:c16="http://schemas.microsoft.com/office/drawing/2014/chart" uri="{C3380CC4-5D6E-409C-BE32-E72D297353CC}">
                <c16:uniqueId val="{00000001-BF88-480F-ADA2-DB3E612C5067}"/>
              </c:ext>
            </c:extLst>
          </c:dPt>
          <c:dPt>
            <c:idx val="3"/>
            <c:invertIfNegative val="0"/>
            <c:bubble3D val="0"/>
            <c:spPr>
              <a:solidFill>
                <a:srgbClr val="808080"/>
              </a:solidFill>
              <a:ln>
                <a:noFill/>
              </a:ln>
            </c:spPr>
            <c:extLst>
              <c:ext xmlns:c16="http://schemas.microsoft.com/office/drawing/2014/chart" uri="{C3380CC4-5D6E-409C-BE32-E72D297353CC}">
                <c16:uniqueId val="{00000002-BF88-480F-ADA2-DB3E612C5067}"/>
              </c:ext>
            </c:extLst>
          </c:dPt>
          <c:val>
            <c:numRef>
              <c:f>Sheet1!$A$2:$D$2</c:f>
              <c:numCache>
                <c:formatCode>General</c:formatCode>
                <c:ptCount val="4"/>
                <c:pt idx="0">
                  <c:v>1.2499999999999956</c:v>
                </c:pt>
                <c:pt idx="1">
                  <c:v>8.1249999999999982</c:v>
                </c:pt>
                <c:pt idx="2">
                  <c:v>11.250000000000004</c:v>
                </c:pt>
                <c:pt idx="3">
                  <c:v>0.62499999999999778</c:v>
                </c:pt>
              </c:numCache>
            </c:numRef>
          </c:val>
          <c:extLst>
            <c:ext xmlns:c16="http://schemas.microsoft.com/office/drawing/2014/chart" uri="{C3380CC4-5D6E-409C-BE32-E72D297353CC}">
              <c16:uniqueId val="{00000003-BF88-480F-ADA2-DB3E612C5067}"/>
            </c:ext>
          </c:extLst>
        </c:ser>
        <c:ser>
          <c:idx val="2"/>
          <c:order val="2"/>
          <c:spPr>
            <a:solidFill>
              <a:srgbClr val="4C6C9C"/>
            </a:solidFill>
            <a:ln>
              <a:noFill/>
            </a:ln>
          </c:spPr>
          <c:invertIfNegative val="0"/>
          <c:dPt>
            <c:idx val="0"/>
            <c:invertIfNegative val="0"/>
            <c:bubble3D val="0"/>
            <c:spPr>
              <a:solidFill>
                <a:srgbClr val="DFE5EF"/>
              </a:solidFill>
              <a:ln>
                <a:noFill/>
              </a:ln>
            </c:spPr>
            <c:extLst>
              <c:ext xmlns:c16="http://schemas.microsoft.com/office/drawing/2014/chart" uri="{C3380CC4-5D6E-409C-BE32-E72D297353CC}">
                <c16:uniqueId val="{00000004-BF88-480F-ADA2-DB3E612C5067}"/>
              </c:ext>
            </c:extLst>
          </c:dPt>
          <c:val>
            <c:numRef>
              <c:f>Sheet1!$A$3:$D$3</c:f>
              <c:numCache>
                <c:formatCode>General</c:formatCode>
                <c:ptCount val="4"/>
                <c:pt idx="0">
                  <c:v>26.250000000000007</c:v>
                </c:pt>
                <c:pt idx="1">
                  <c:v>5.6250000000000018</c:v>
                </c:pt>
                <c:pt idx="2">
                  <c:v>2.5000000000000022</c:v>
                </c:pt>
              </c:numCache>
            </c:numRef>
          </c:val>
          <c:extLst>
            <c:ext xmlns:c16="http://schemas.microsoft.com/office/drawing/2014/chart" uri="{C3380CC4-5D6E-409C-BE32-E72D297353CC}">
              <c16:uniqueId val="{00000005-BF88-480F-ADA2-DB3E612C5067}"/>
            </c:ext>
          </c:extLst>
        </c:ser>
        <c:ser>
          <c:idx val="3"/>
          <c:order val="3"/>
          <c:spPr>
            <a:solidFill>
              <a:schemeClr val="accent6"/>
            </a:solidFill>
            <a:ln>
              <a:noFill/>
            </a:ln>
          </c:spPr>
          <c:invertIfNegative val="0"/>
          <c:val>
            <c:numRef>
              <c:f>Sheet1!$A$4:$D$4</c:f>
              <c:numCache>
                <c:formatCode>General</c:formatCode>
                <c:ptCount val="4"/>
                <c:pt idx="0">
                  <c:v>2.5000000000000022</c:v>
                </c:pt>
                <c:pt idx="1">
                  <c:v>3.125</c:v>
                </c:pt>
                <c:pt idx="2">
                  <c:v>1.8750000000000044</c:v>
                </c:pt>
              </c:numCache>
            </c:numRef>
          </c:val>
          <c:extLst>
            <c:ext xmlns:c16="http://schemas.microsoft.com/office/drawing/2014/chart" uri="{C3380CC4-5D6E-409C-BE32-E72D297353CC}">
              <c16:uniqueId val="{00000006-BF88-480F-ADA2-DB3E612C5067}"/>
            </c:ext>
          </c:extLst>
        </c:ser>
        <c:ser>
          <c:idx val="4"/>
          <c:order val="4"/>
          <c:spPr>
            <a:solidFill>
              <a:srgbClr val="808080"/>
            </a:solidFill>
            <a:ln>
              <a:noFill/>
            </a:ln>
          </c:spPr>
          <c:invertIfNegative val="0"/>
          <c:dPt>
            <c:idx val="1"/>
            <c:invertIfNegative val="0"/>
            <c:bubble3D val="0"/>
            <c:spPr>
              <a:solidFill>
                <a:srgbClr val="6BCCF5"/>
              </a:solidFill>
              <a:ln>
                <a:noFill/>
              </a:ln>
            </c:spPr>
            <c:extLst>
              <c:ext xmlns:c16="http://schemas.microsoft.com/office/drawing/2014/chart" uri="{C3380CC4-5D6E-409C-BE32-E72D297353CC}">
                <c16:uniqueId val="{00000007-BF88-480F-ADA2-DB3E612C5067}"/>
              </c:ext>
            </c:extLst>
          </c:dPt>
          <c:dPt>
            <c:idx val="2"/>
            <c:invertIfNegative val="0"/>
            <c:bubble3D val="0"/>
            <c:spPr>
              <a:solidFill>
                <a:schemeClr val="accent2"/>
              </a:solidFill>
              <a:ln>
                <a:noFill/>
              </a:ln>
            </c:spPr>
            <c:extLst>
              <c:ext xmlns:c16="http://schemas.microsoft.com/office/drawing/2014/chart" uri="{C3380CC4-5D6E-409C-BE32-E72D297353CC}">
                <c16:uniqueId val="{00000008-BF88-480F-ADA2-DB3E612C5067}"/>
              </c:ext>
            </c:extLst>
          </c:dPt>
          <c:val>
            <c:numRef>
              <c:f>Sheet1!$A$5:$D$5</c:f>
              <c:numCache>
                <c:formatCode>General</c:formatCode>
                <c:ptCount val="4"/>
                <c:pt idx="0">
                  <c:v>4.9999999999999929</c:v>
                </c:pt>
                <c:pt idx="1">
                  <c:v>38.75</c:v>
                </c:pt>
                <c:pt idx="2">
                  <c:v>0.62499999999999778</c:v>
                </c:pt>
              </c:numCache>
            </c:numRef>
          </c:val>
          <c:extLst>
            <c:ext xmlns:c16="http://schemas.microsoft.com/office/drawing/2014/chart" uri="{C3380CC4-5D6E-409C-BE32-E72D297353CC}">
              <c16:uniqueId val="{00000009-BF88-480F-ADA2-DB3E612C5067}"/>
            </c:ext>
          </c:extLst>
        </c:ser>
        <c:ser>
          <c:idx val="5"/>
          <c:order val="5"/>
          <c:spPr>
            <a:solidFill>
              <a:srgbClr val="808080"/>
            </a:solidFill>
            <a:ln>
              <a:noFill/>
            </a:ln>
          </c:spPr>
          <c:invertIfNegative val="0"/>
          <c:dPt>
            <c:idx val="1"/>
            <c:invertIfNegative val="0"/>
            <c:bubble3D val="0"/>
            <c:spPr>
              <a:solidFill>
                <a:schemeClr val="accent2"/>
              </a:solidFill>
              <a:ln>
                <a:noFill/>
              </a:ln>
            </c:spPr>
            <c:extLst>
              <c:ext xmlns:c16="http://schemas.microsoft.com/office/drawing/2014/chart" uri="{C3380CC4-5D6E-409C-BE32-E72D297353CC}">
                <c16:uniqueId val="{0000000A-BF88-480F-ADA2-DB3E612C5067}"/>
              </c:ext>
            </c:extLst>
          </c:dPt>
          <c:val>
            <c:numRef>
              <c:f>Sheet1!$A$6:$D$6</c:f>
              <c:numCache>
                <c:formatCode>General</c:formatCode>
                <c:ptCount val="4"/>
                <c:pt idx="1">
                  <c:v>4.3749999999999956</c:v>
                </c:pt>
                <c:pt idx="2">
                  <c:v>6.2499999999999893</c:v>
                </c:pt>
              </c:numCache>
            </c:numRef>
          </c:val>
          <c:extLst>
            <c:ext xmlns:c16="http://schemas.microsoft.com/office/drawing/2014/chart" uri="{C3380CC4-5D6E-409C-BE32-E72D297353CC}">
              <c16:uniqueId val="{0000000B-BF88-480F-ADA2-DB3E612C5067}"/>
            </c:ext>
          </c:extLst>
        </c:ser>
        <c:ser>
          <c:idx val="6"/>
          <c:order val="6"/>
          <c:spPr>
            <a:solidFill>
              <a:srgbClr val="808080"/>
            </a:solidFill>
            <a:ln>
              <a:noFill/>
            </a:ln>
          </c:spPr>
          <c:invertIfNegative val="0"/>
          <c:val>
            <c:numRef>
              <c:f>Sheet1!$A$7:$D$7</c:f>
              <c:numCache>
                <c:formatCode>General</c:formatCode>
                <c:ptCount val="4"/>
                <c:pt idx="1">
                  <c:v>12.5</c:v>
                </c:pt>
              </c:numCache>
            </c:numRef>
          </c:val>
          <c:extLst>
            <c:ext xmlns:c16="http://schemas.microsoft.com/office/drawing/2014/chart" uri="{C3380CC4-5D6E-409C-BE32-E72D297353CC}">
              <c16:uniqueId val="{0000000C-BF88-480F-ADA2-DB3E612C5067}"/>
            </c:ext>
          </c:extLst>
        </c:ser>
        <c:dLbls>
          <c:showLegendKey val="0"/>
          <c:showVal val="0"/>
          <c:showCatName val="0"/>
          <c:showSerName val="0"/>
          <c:showPercent val="0"/>
          <c:showBubbleSize val="0"/>
        </c:dLbls>
        <c:gapWidth val="80"/>
        <c:overlap val="100"/>
        <c:axId val="1351808367"/>
        <c:axId val="1"/>
      </c:barChart>
      <c:catAx>
        <c:axId val="1351808367"/>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General" sourceLinked="1"/>
        <c:majorTickMark val="none"/>
        <c:minorTickMark val="none"/>
        <c:tickLblPos val="none"/>
        <c:spPr>
          <a:ln>
            <a:noFill/>
          </a:ln>
        </c:spPr>
        <c:crossAx val="1351808367"/>
        <c:crosses val="min"/>
        <c:crossBetween val="between"/>
      </c:valAx>
    </c:plotArea>
    <c:plotVisOnly val="0"/>
    <c:dispBlanksAs val="gap"/>
    <c:showDLblsOverMax val="1"/>
  </c:chart>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71287128712872"/>
          <c:y val="3.2766225582860742E-2"/>
          <c:w val="0.74257425742574257"/>
          <c:h val="0.93446754883427852"/>
        </c:manualLayout>
      </c:layout>
      <c:barChart>
        <c:barDir val="col"/>
        <c:grouping val="stacked"/>
        <c:varyColors val="0"/>
        <c:ser>
          <c:idx val="0"/>
          <c:order val="0"/>
          <c:spPr>
            <a:solidFill>
              <a:srgbClr val="C30C3E"/>
            </a:solidFill>
            <a:ln>
              <a:noFill/>
            </a:ln>
          </c:spPr>
          <c:invertIfNegative val="0"/>
          <c:val>
            <c:numRef>
              <c:f>Sheet1!$A$1</c:f>
              <c:numCache>
                <c:formatCode>General</c:formatCode>
                <c:ptCount val="1"/>
                <c:pt idx="0">
                  <c:v>83.125</c:v>
                </c:pt>
              </c:numCache>
            </c:numRef>
          </c:val>
          <c:extLst>
            <c:ext xmlns:c16="http://schemas.microsoft.com/office/drawing/2014/chart" uri="{C3380CC4-5D6E-409C-BE32-E72D297353CC}">
              <c16:uniqueId val="{00000000-AA4B-4DFC-8A0F-A0084F6A341B}"/>
            </c:ext>
          </c:extLst>
        </c:ser>
        <c:ser>
          <c:idx val="1"/>
          <c:order val="1"/>
          <c:spPr>
            <a:solidFill>
              <a:schemeClr val="accent3"/>
            </a:solidFill>
            <a:ln>
              <a:noFill/>
            </a:ln>
          </c:spPr>
          <c:invertIfNegative val="0"/>
          <c:val>
            <c:numRef>
              <c:f>Sheet1!$A$2</c:f>
              <c:numCache>
                <c:formatCode>General</c:formatCode>
                <c:ptCount val="1"/>
                <c:pt idx="0">
                  <c:v>6.8749999999999982</c:v>
                </c:pt>
              </c:numCache>
            </c:numRef>
          </c:val>
          <c:extLst>
            <c:ext xmlns:c16="http://schemas.microsoft.com/office/drawing/2014/chart" uri="{C3380CC4-5D6E-409C-BE32-E72D297353CC}">
              <c16:uniqueId val="{00000001-AA4B-4DFC-8A0F-A0084F6A341B}"/>
            </c:ext>
          </c:extLst>
        </c:ser>
        <c:ser>
          <c:idx val="2"/>
          <c:order val="2"/>
          <c:spPr>
            <a:solidFill>
              <a:srgbClr val="F88C98"/>
            </a:solidFill>
            <a:ln>
              <a:noFill/>
            </a:ln>
          </c:spPr>
          <c:invertIfNegative val="0"/>
          <c:val>
            <c:numRef>
              <c:f>Sheet1!$A$3</c:f>
              <c:numCache>
                <c:formatCode>General</c:formatCode>
                <c:ptCount val="1"/>
                <c:pt idx="0">
                  <c:v>5.6250000000000018</c:v>
                </c:pt>
              </c:numCache>
            </c:numRef>
          </c:val>
          <c:extLst>
            <c:ext xmlns:c16="http://schemas.microsoft.com/office/drawing/2014/chart" uri="{C3380CC4-5D6E-409C-BE32-E72D297353CC}">
              <c16:uniqueId val="{00000002-AA4B-4DFC-8A0F-A0084F6A341B}"/>
            </c:ext>
          </c:extLst>
        </c:ser>
        <c:ser>
          <c:idx val="3"/>
          <c:order val="3"/>
          <c:spPr>
            <a:solidFill>
              <a:srgbClr val="006088"/>
            </a:solidFill>
            <a:ln>
              <a:noFill/>
            </a:ln>
          </c:spPr>
          <c:invertIfNegative val="0"/>
          <c:val>
            <c:numRef>
              <c:f>Sheet1!$A$4</c:f>
              <c:numCache>
                <c:formatCode>General</c:formatCode>
                <c:ptCount val="1"/>
                <c:pt idx="0">
                  <c:v>1.2499999999999956</c:v>
                </c:pt>
              </c:numCache>
            </c:numRef>
          </c:val>
          <c:extLst>
            <c:ext xmlns:c16="http://schemas.microsoft.com/office/drawing/2014/chart" uri="{C3380CC4-5D6E-409C-BE32-E72D297353CC}">
              <c16:uniqueId val="{00000003-AA4B-4DFC-8A0F-A0084F6A341B}"/>
            </c:ext>
          </c:extLst>
        </c:ser>
        <c:ser>
          <c:idx val="4"/>
          <c:order val="4"/>
          <c:spPr>
            <a:solidFill>
              <a:schemeClr val="accent1"/>
            </a:solidFill>
            <a:ln>
              <a:noFill/>
            </a:ln>
          </c:spPr>
          <c:invertIfNegative val="0"/>
          <c:val>
            <c:numRef>
              <c:f>Sheet1!$A$5</c:f>
              <c:numCache>
                <c:formatCode>General</c:formatCode>
                <c:ptCount val="1"/>
                <c:pt idx="0">
                  <c:v>2.5000000000000022</c:v>
                </c:pt>
              </c:numCache>
            </c:numRef>
          </c:val>
          <c:extLst>
            <c:ext xmlns:c16="http://schemas.microsoft.com/office/drawing/2014/chart" uri="{C3380CC4-5D6E-409C-BE32-E72D297353CC}">
              <c16:uniqueId val="{00000004-AA4B-4DFC-8A0F-A0084F6A341B}"/>
            </c:ext>
          </c:extLst>
        </c:ser>
        <c:ser>
          <c:idx val="5"/>
          <c:order val="5"/>
          <c:spPr>
            <a:solidFill>
              <a:srgbClr val="808080"/>
            </a:solidFill>
            <a:ln>
              <a:noFill/>
            </a:ln>
          </c:spPr>
          <c:invertIfNegative val="0"/>
          <c:val>
            <c:numRef>
              <c:f>Sheet1!$A$6</c:f>
              <c:numCache>
                <c:formatCode>General</c:formatCode>
                <c:ptCount val="1"/>
                <c:pt idx="0">
                  <c:v>0.62499999999999778</c:v>
                </c:pt>
              </c:numCache>
            </c:numRef>
          </c:val>
          <c:extLst>
            <c:ext xmlns:c16="http://schemas.microsoft.com/office/drawing/2014/chart" uri="{C3380CC4-5D6E-409C-BE32-E72D297353CC}">
              <c16:uniqueId val="{00000005-AA4B-4DFC-8A0F-A0084F6A341B}"/>
            </c:ext>
          </c:extLst>
        </c:ser>
        <c:dLbls>
          <c:showLegendKey val="0"/>
          <c:showVal val="0"/>
          <c:showCatName val="0"/>
          <c:showSerName val="0"/>
          <c:showPercent val="0"/>
          <c:showBubbleSize val="0"/>
        </c:dLbls>
        <c:gapWidth val="80"/>
        <c:overlap val="100"/>
        <c:axId val="1351818927"/>
        <c:axId val="1"/>
      </c:barChart>
      <c:catAx>
        <c:axId val="1351818927"/>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General" sourceLinked="1"/>
        <c:majorTickMark val="none"/>
        <c:minorTickMark val="none"/>
        <c:tickLblPos val="none"/>
        <c:spPr>
          <a:ln>
            <a:noFill/>
          </a:ln>
        </c:spPr>
        <c:crossAx val="1351818927"/>
        <c:crosses val="min"/>
        <c:crossBetween val="between"/>
      </c:valAx>
    </c:plotArea>
    <c:plotVisOnly val="0"/>
    <c:dispBlanksAs val="gap"/>
    <c:showDLblsOverMax val="1"/>
  </c:chart>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39506172839507"/>
          <c:y val="3.2766225582860742E-2"/>
          <c:w val="0.74320987654320991"/>
          <c:h val="0.93446754883427852"/>
        </c:manualLayout>
      </c:layout>
      <c:barChart>
        <c:barDir val="col"/>
        <c:grouping val="stacked"/>
        <c:varyColors val="0"/>
        <c:ser>
          <c:idx val="0"/>
          <c:order val="0"/>
          <c:spPr>
            <a:solidFill>
              <a:srgbClr val="C30C3E"/>
            </a:solidFill>
            <a:ln>
              <a:noFill/>
            </a:ln>
          </c:spPr>
          <c:invertIfNegative val="0"/>
          <c:val>
            <c:numRef>
              <c:f>Sheet1!$A$1</c:f>
              <c:numCache>
                <c:formatCode>General</c:formatCode>
                <c:ptCount val="1"/>
                <c:pt idx="0">
                  <c:v>65.625</c:v>
                </c:pt>
              </c:numCache>
            </c:numRef>
          </c:val>
          <c:extLst>
            <c:ext xmlns:c16="http://schemas.microsoft.com/office/drawing/2014/chart" uri="{C3380CC4-5D6E-409C-BE32-E72D297353CC}">
              <c16:uniqueId val="{00000000-4806-4741-B57B-F524A7051353}"/>
            </c:ext>
          </c:extLst>
        </c:ser>
        <c:ser>
          <c:idx val="1"/>
          <c:order val="1"/>
          <c:spPr>
            <a:solidFill>
              <a:schemeClr val="accent3"/>
            </a:solidFill>
            <a:ln>
              <a:noFill/>
            </a:ln>
          </c:spPr>
          <c:invertIfNegative val="0"/>
          <c:val>
            <c:numRef>
              <c:f>Sheet1!$A$2</c:f>
              <c:numCache>
                <c:formatCode>General</c:formatCode>
                <c:ptCount val="1"/>
                <c:pt idx="0">
                  <c:v>18.500000000000007</c:v>
                </c:pt>
              </c:numCache>
            </c:numRef>
          </c:val>
          <c:extLst>
            <c:ext xmlns:c16="http://schemas.microsoft.com/office/drawing/2014/chart" uri="{C3380CC4-5D6E-409C-BE32-E72D297353CC}">
              <c16:uniqueId val="{00000001-4806-4741-B57B-F524A7051353}"/>
            </c:ext>
          </c:extLst>
        </c:ser>
        <c:ser>
          <c:idx val="2"/>
          <c:order val="2"/>
          <c:spPr>
            <a:solidFill>
              <a:srgbClr val="F88C98"/>
            </a:solidFill>
            <a:ln>
              <a:noFill/>
            </a:ln>
          </c:spPr>
          <c:invertIfNegative val="0"/>
          <c:val>
            <c:numRef>
              <c:f>Sheet1!$A$3</c:f>
              <c:numCache>
                <c:formatCode>General</c:formatCode>
                <c:ptCount val="1"/>
                <c:pt idx="0">
                  <c:v>8.7500000000000018</c:v>
                </c:pt>
              </c:numCache>
            </c:numRef>
          </c:val>
          <c:extLst>
            <c:ext xmlns:c16="http://schemas.microsoft.com/office/drawing/2014/chart" uri="{C3380CC4-5D6E-409C-BE32-E72D297353CC}">
              <c16:uniqueId val="{00000002-4806-4741-B57B-F524A7051353}"/>
            </c:ext>
          </c:extLst>
        </c:ser>
        <c:ser>
          <c:idx val="3"/>
          <c:order val="3"/>
          <c:spPr>
            <a:solidFill>
              <a:srgbClr val="006088"/>
            </a:solidFill>
            <a:ln>
              <a:noFill/>
            </a:ln>
          </c:spPr>
          <c:invertIfNegative val="0"/>
          <c:val>
            <c:numRef>
              <c:f>Sheet1!$A$4</c:f>
              <c:numCache>
                <c:formatCode>General</c:formatCode>
                <c:ptCount val="1"/>
                <c:pt idx="0">
                  <c:v>2.5000000000000022</c:v>
                </c:pt>
              </c:numCache>
            </c:numRef>
          </c:val>
          <c:extLst>
            <c:ext xmlns:c16="http://schemas.microsoft.com/office/drawing/2014/chart" uri="{C3380CC4-5D6E-409C-BE32-E72D297353CC}">
              <c16:uniqueId val="{00000003-4806-4741-B57B-F524A7051353}"/>
            </c:ext>
          </c:extLst>
        </c:ser>
        <c:ser>
          <c:idx val="4"/>
          <c:order val="4"/>
          <c:spPr>
            <a:solidFill>
              <a:schemeClr val="accent1"/>
            </a:solidFill>
            <a:ln>
              <a:noFill/>
            </a:ln>
          </c:spPr>
          <c:invertIfNegative val="0"/>
          <c:val>
            <c:numRef>
              <c:f>Sheet1!$A$5</c:f>
              <c:numCache>
                <c:formatCode>General</c:formatCode>
                <c:ptCount val="1"/>
                <c:pt idx="0">
                  <c:v>3.125</c:v>
                </c:pt>
              </c:numCache>
            </c:numRef>
          </c:val>
          <c:extLst>
            <c:ext xmlns:c16="http://schemas.microsoft.com/office/drawing/2014/chart" uri="{C3380CC4-5D6E-409C-BE32-E72D297353CC}">
              <c16:uniqueId val="{00000004-4806-4741-B57B-F524A7051353}"/>
            </c:ext>
          </c:extLst>
        </c:ser>
        <c:ser>
          <c:idx val="5"/>
          <c:order val="5"/>
          <c:spPr>
            <a:solidFill>
              <a:srgbClr val="808080"/>
            </a:solidFill>
            <a:ln>
              <a:noFill/>
            </a:ln>
          </c:spPr>
          <c:invertIfNegative val="0"/>
          <c:val>
            <c:numRef>
              <c:f>Sheet1!$A$6</c:f>
              <c:numCache>
                <c:formatCode>General</c:formatCode>
                <c:ptCount val="1"/>
                <c:pt idx="0">
                  <c:v>1.4999999999999902</c:v>
                </c:pt>
              </c:numCache>
            </c:numRef>
          </c:val>
          <c:extLst>
            <c:ext xmlns:c16="http://schemas.microsoft.com/office/drawing/2014/chart" uri="{C3380CC4-5D6E-409C-BE32-E72D297353CC}">
              <c16:uniqueId val="{00000005-4806-4741-B57B-F524A7051353}"/>
            </c:ext>
          </c:extLst>
        </c:ser>
        <c:dLbls>
          <c:showLegendKey val="0"/>
          <c:showVal val="0"/>
          <c:showCatName val="0"/>
          <c:showSerName val="0"/>
          <c:showPercent val="0"/>
          <c:showBubbleSize val="0"/>
        </c:dLbls>
        <c:gapWidth val="80"/>
        <c:overlap val="100"/>
        <c:axId val="1351827087"/>
        <c:axId val="1"/>
      </c:barChart>
      <c:catAx>
        <c:axId val="1351827087"/>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General" sourceLinked="1"/>
        <c:majorTickMark val="none"/>
        <c:minorTickMark val="none"/>
        <c:tickLblPos val="none"/>
        <c:spPr>
          <a:ln>
            <a:noFill/>
          </a:ln>
        </c:spPr>
        <c:crossAx val="1351827087"/>
        <c:crosses val="min"/>
        <c:crossBetween val="between"/>
      </c:valAx>
    </c:plotArea>
    <c:plotVisOnly val="0"/>
    <c:dispBlanksAs val="gap"/>
    <c:showDLblsOverMax val="1"/>
  </c:chart>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460704607046065E-2"/>
          <c:y val="3.2766225582860742E-2"/>
          <c:w val="0.85907859078590787"/>
          <c:h val="0.93446754883427852"/>
        </c:manualLayout>
      </c:layout>
      <c:barChart>
        <c:barDir val="col"/>
        <c:grouping val="stacked"/>
        <c:varyColors val="0"/>
        <c:ser>
          <c:idx val="0"/>
          <c:order val="0"/>
          <c:spPr>
            <a:solidFill>
              <a:srgbClr val="C30C3E"/>
            </a:solidFill>
            <a:ln>
              <a:noFill/>
            </a:ln>
          </c:spPr>
          <c:invertIfNegative val="0"/>
          <c:val>
            <c:numRef>
              <c:f>Sheet1!$A$1:$B$1</c:f>
              <c:numCache>
                <c:formatCode>General</c:formatCode>
                <c:ptCount val="2"/>
                <c:pt idx="0">
                  <c:v>87.5</c:v>
                </c:pt>
                <c:pt idx="1">
                  <c:v>97.5</c:v>
                </c:pt>
              </c:numCache>
            </c:numRef>
          </c:val>
          <c:extLst>
            <c:ext xmlns:c16="http://schemas.microsoft.com/office/drawing/2014/chart" uri="{C3380CC4-5D6E-409C-BE32-E72D297353CC}">
              <c16:uniqueId val="{00000000-17DD-416B-B663-3A3FC4DBC61D}"/>
            </c:ext>
          </c:extLst>
        </c:ser>
        <c:ser>
          <c:idx val="1"/>
          <c:order val="1"/>
          <c:spPr>
            <a:solidFill>
              <a:srgbClr val="4C6C9C"/>
            </a:solidFill>
            <a:ln>
              <a:noFill/>
            </a:ln>
          </c:spPr>
          <c:invertIfNegative val="0"/>
          <c:val>
            <c:numRef>
              <c:f>Sheet1!$A$2:$B$2</c:f>
              <c:numCache>
                <c:formatCode>General</c:formatCode>
                <c:ptCount val="2"/>
                <c:pt idx="0">
                  <c:v>2.5000000000000022</c:v>
                </c:pt>
                <c:pt idx="1">
                  <c:v>0.50000000000000044</c:v>
                </c:pt>
              </c:numCache>
            </c:numRef>
          </c:val>
          <c:extLst>
            <c:ext xmlns:c16="http://schemas.microsoft.com/office/drawing/2014/chart" uri="{C3380CC4-5D6E-409C-BE32-E72D297353CC}">
              <c16:uniqueId val="{00000001-17DD-416B-B663-3A3FC4DBC61D}"/>
            </c:ext>
          </c:extLst>
        </c:ser>
        <c:ser>
          <c:idx val="2"/>
          <c:order val="2"/>
          <c:spPr>
            <a:solidFill>
              <a:schemeClr val="accent1"/>
            </a:solidFill>
            <a:ln>
              <a:noFill/>
            </a:ln>
          </c:spPr>
          <c:invertIfNegative val="0"/>
          <c:val>
            <c:numRef>
              <c:f>Sheet1!$A$3:$B$3</c:f>
              <c:numCache>
                <c:formatCode>General</c:formatCode>
                <c:ptCount val="2"/>
                <c:pt idx="0">
                  <c:v>9.375</c:v>
                </c:pt>
                <c:pt idx="1">
                  <c:v>2.0000000000000018</c:v>
                </c:pt>
              </c:numCache>
            </c:numRef>
          </c:val>
          <c:extLst>
            <c:ext xmlns:c16="http://schemas.microsoft.com/office/drawing/2014/chart" uri="{C3380CC4-5D6E-409C-BE32-E72D297353CC}">
              <c16:uniqueId val="{00000002-17DD-416B-B663-3A3FC4DBC61D}"/>
            </c:ext>
          </c:extLst>
        </c:ser>
        <c:ser>
          <c:idx val="3"/>
          <c:order val="3"/>
          <c:spPr>
            <a:solidFill>
              <a:srgbClr val="808080"/>
            </a:solidFill>
            <a:ln>
              <a:noFill/>
            </a:ln>
          </c:spPr>
          <c:invertIfNegative val="0"/>
          <c:val>
            <c:numRef>
              <c:f>Sheet1!$A$4:$B$4</c:f>
              <c:numCache>
                <c:formatCode>General</c:formatCode>
                <c:ptCount val="2"/>
                <c:pt idx="0">
                  <c:v>0.62499999999999778</c:v>
                </c:pt>
              </c:numCache>
            </c:numRef>
          </c:val>
          <c:extLst>
            <c:ext xmlns:c16="http://schemas.microsoft.com/office/drawing/2014/chart" uri="{C3380CC4-5D6E-409C-BE32-E72D297353CC}">
              <c16:uniqueId val="{00000003-17DD-416B-B663-3A3FC4DBC61D}"/>
            </c:ext>
          </c:extLst>
        </c:ser>
        <c:dLbls>
          <c:showLegendKey val="0"/>
          <c:showVal val="0"/>
          <c:showCatName val="0"/>
          <c:showSerName val="0"/>
          <c:showPercent val="0"/>
          <c:showBubbleSize val="0"/>
        </c:dLbls>
        <c:gapWidth val="80"/>
        <c:overlap val="100"/>
        <c:axId val="486170928"/>
        <c:axId val="1"/>
      </c:barChart>
      <c:catAx>
        <c:axId val="486170928"/>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486170928"/>
        <c:crosses val="min"/>
        <c:crossBetween val="between"/>
      </c:valAx>
    </c:plotArea>
    <c:plotVisOnly val="0"/>
    <c:dispBlanksAs val="gap"/>
    <c:showDLblsOverMax val="1"/>
  </c:chart>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743907311226525E-2"/>
          <c:y val="7.3573573573573567E-2"/>
          <c:w val="0.94286855773072309"/>
          <c:h val="0.85285285285285284"/>
        </c:manualLayout>
      </c:layout>
      <c:barChart>
        <c:barDir val="col"/>
        <c:grouping val="stacked"/>
        <c:varyColors val="0"/>
        <c:ser>
          <c:idx val="0"/>
          <c:order val="0"/>
          <c:spPr>
            <a:solidFill>
              <a:schemeClr val="accent1"/>
            </a:solidFill>
            <a:ln>
              <a:noFill/>
            </a:ln>
          </c:spPr>
          <c:invertIfNegative val="0"/>
          <c:val>
            <c:numRef>
              <c:f>Sheet1!$A$1:$M$1</c:f>
              <c:numCache>
                <c:formatCode>General</c:formatCode>
                <c:ptCount val="13"/>
                <c:pt idx="0">
                  <c:v>2.0735000000000001</c:v>
                </c:pt>
                <c:pt idx="1">
                  <c:v>1.4104999999999999</c:v>
                </c:pt>
                <c:pt idx="2">
                  <c:v>1.0815000000000001</c:v>
                </c:pt>
                <c:pt idx="3">
                  <c:v>1.0305</c:v>
                </c:pt>
                <c:pt idx="4">
                  <c:v>1.0609999999999999</c:v>
                </c:pt>
                <c:pt idx="5">
                  <c:v>0.83</c:v>
                </c:pt>
                <c:pt idx="6">
                  <c:v>0.50700000000000001</c:v>
                </c:pt>
                <c:pt idx="7">
                  <c:v>0.6</c:v>
                </c:pt>
                <c:pt idx="8">
                  <c:v>0.78400000000000003</c:v>
                </c:pt>
                <c:pt idx="9">
                  <c:v>0.73799999999999999</c:v>
                </c:pt>
                <c:pt idx="10">
                  <c:v>0.83</c:v>
                </c:pt>
                <c:pt idx="11">
                  <c:v>0.92300000000000004</c:v>
                </c:pt>
                <c:pt idx="12">
                  <c:v>3.69</c:v>
                </c:pt>
              </c:numCache>
            </c:numRef>
          </c:val>
          <c:extLst>
            <c:ext xmlns:c16="http://schemas.microsoft.com/office/drawing/2014/chart" uri="{C3380CC4-5D6E-409C-BE32-E72D297353CC}">
              <c16:uniqueId val="{00000000-82AE-4CA8-8059-527C18399AED}"/>
            </c:ext>
          </c:extLst>
        </c:ser>
        <c:ser>
          <c:idx val="1"/>
          <c:order val="1"/>
          <c:spPr>
            <a:solidFill>
              <a:schemeClr val="accent2"/>
            </a:solidFill>
            <a:ln>
              <a:noFill/>
            </a:ln>
          </c:spPr>
          <c:invertIfNegative val="0"/>
          <c:val>
            <c:numRef>
              <c:f>Sheet1!$A$2:$M$2</c:f>
              <c:numCache>
                <c:formatCode>General</c:formatCode>
                <c:ptCount val="13"/>
                <c:pt idx="0">
                  <c:v>0.73799999999999999</c:v>
                </c:pt>
                <c:pt idx="1">
                  <c:v>0.63999999999999968</c:v>
                </c:pt>
                <c:pt idx="2">
                  <c:v>0.55299999999999994</c:v>
                </c:pt>
                <c:pt idx="3">
                  <c:v>0.59899999999999998</c:v>
                </c:pt>
                <c:pt idx="4">
                  <c:v>0.55300000000000016</c:v>
                </c:pt>
                <c:pt idx="5">
                  <c:v>0.32300000000000006</c:v>
                </c:pt>
                <c:pt idx="6">
                  <c:v>0.36899999999999999</c:v>
                </c:pt>
                <c:pt idx="7">
                  <c:v>0.36899999999999999</c:v>
                </c:pt>
                <c:pt idx="8">
                  <c:v>0.32299999999999995</c:v>
                </c:pt>
                <c:pt idx="9">
                  <c:v>0.55400000000000005</c:v>
                </c:pt>
                <c:pt idx="10">
                  <c:v>0.32300000000000006</c:v>
                </c:pt>
                <c:pt idx="11">
                  <c:v>0.64500000000000002</c:v>
                </c:pt>
                <c:pt idx="12">
                  <c:v>2.4910000000000001</c:v>
                </c:pt>
              </c:numCache>
            </c:numRef>
          </c:val>
          <c:extLst>
            <c:ext xmlns:c16="http://schemas.microsoft.com/office/drawing/2014/chart" uri="{C3380CC4-5D6E-409C-BE32-E72D297353CC}">
              <c16:uniqueId val="{00000001-82AE-4CA8-8059-527C18399AED}"/>
            </c:ext>
          </c:extLst>
        </c:ser>
        <c:ser>
          <c:idx val="2"/>
          <c:order val="2"/>
          <c:spPr>
            <a:solidFill>
              <a:schemeClr val="hlink"/>
            </a:solidFill>
            <a:ln>
              <a:noFill/>
            </a:ln>
          </c:spPr>
          <c:invertIfNegative val="0"/>
          <c:val>
            <c:numRef>
              <c:f>Sheet1!$A$3:$M$3</c:f>
              <c:numCache>
                <c:formatCode>General</c:formatCode>
                <c:ptCount val="13"/>
                <c:pt idx="0">
                  <c:v>0.38850000000000007</c:v>
                </c:pt>
                <c:pt idx="1">
                  <c:v>0.45999999999999996</c:v>
                </c:pt>
                <c:pt idx="2">
                  <c:v>0.25300000000000011</c:v>
                </c:pt>
                <c:pt idx="3">
                  <c:v>0.22950000000000004</c:v>
                </c:pt>
                <c:pt idx="4">
                  <c:v>0.32699999999999996</c:v>
                </c:pt>
                <c:pt idx="5">
                  <c:v>0.46100000000000008</c:v>
                </c:pt>
                <c:pt idx="6">
                  <c:v>1.0609999999999999</c:v>
                </c:pt>
                <c:pt idx="7">
                  <c:v>1.5670000000000002</c:v>
                </c:pt>
                <c:pt idx="8">
                  <c:v>1.3840000000000001</c:v>
                </c:pt>
                <c:pt idx="9">
                  <c:v>2.4900000000000002</c:v>
                </c:pt>
                <c:pt idx="10">
                  <c:v>4.7469999999999999</c:v>
                </c:pt>
                <c:pt idx="11">
                  <c:v>7.6110000000000007</c:v>
                </c:pt>
                <c:pt idx="12">
                  <c:v>13.698999999999998</c:v>
                </c:pt>
              </c:numCache>
            </c:numRef>
          </c:val>
          <c:extLst>
            <c:ext xmlns:c16="http://schemas.microsoft.com/office/drawing/2014/chart" uri="{C3380CC4-5D6E-409C-BE32-E72D297353CC}">
              <c16:uniqueId val="{00000002-82AE-4CA8-8059-527C18399AED}"/>
            </c:ext>
          </c:extLst>
        </c:ser>
        <c:ser>
          <c:idx val="3"/>
          <c:order val="3"/>
          <c:spPr>
            <a:solidFill>
              <a:schemeClr val="folHlink"/>
            </a:solidFill>
            <a:ln>
              <a:noFill/>
            </a:ln>
          </c:spPr>
          <c:invertIfNegative val="0"/>
          <c:val>
            <c:numRef>
              <c:f>Sheet1!$A$4:$M$4</c:f>
              <c:numCache>
                <c:formatCode>General</c:formatCode>
                <c:ptCount val="13"/>
                <c:pt idx="0">
                  <c:v>1.1900000000000004</c:v>
                </c:pt>
                <c:pt idx="1">
                  <c:v>2.9980000000000002</c:v>
                </c:pt>
                <c:pt idx="2">
                  <c:v>3.3794999999999993</c:v>
                </c:pt>
                <c:pt idx="3">
                  <c:v>3.9284999999999997</c:v>
                </c:pt>
                <c:pt idx="4">
                  <c:v>0.82999999999999985</c:v>
                </c:pt>
                <c:pt idx="5">
                  <c:v>0.1359999999999999</c:v>
                </c:pt>
                <c:pt idx="6">
                  <c:v>9.2999999999999527E-2</c:v>
                </c:pt>
                <c:pt idx="7">
                  <c:v>0.23199999999999976</c:v>
                </c:pt>
                <c:pt idx="8">
                  <c:v>1.0249999999999999</c:v>
                </c:pt>
                <c:pt idx="9">
                  <c:v>1.8449999999999998</c:v>
                </c:pt>
                <c:pt idx="10">
                  <c:v>0.23499999999999943</c:v>
                </c:pt>
                <c:pt idx="12">
                  <c:v>0.13899999999999935</c:v>
                </c:pt>
              </c:numCache>
            </c:numRef>
          </c:val>
          <c:extLst>
            <c:ext xmlns:c16="http://schemas.microsoft.com/office/drawing/2014/chart" uri="{C3380CC4-5D6E-409C-BE32-E72D297353CC}">
              <c16:uniqueId val="{00000003-82AE-4CA8-8059-527C18399AED}"/>
            </c:ext>
          </c:extLst>
        </c:ser>
        <c:dLbls>
          <c:showLegendKey val="0"/>
          <c:showVal val="0"/>
          <c:showCatName val="0"/>
          <c:showSerName val="0"/>
          <c:showPercent val="0"/>
          <c:showBubbleSize val="0"/>
        </c:dLbls>
        <c:gapWidth val="80"/>
        <c:overlap val="100"/>
        <c:axId val="441874431"/>
        <c:axId val="1"/>
      </c:barChart>
      <c:catAx>
        <c:axId val="44187443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25"/>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000" kern="1200">
                <a:solidFill>
                  <a:schemeClr val="tx1"/>
                </a:solidFill>
                <a:latin typeface="+mn-lt"/>
                <a:ea typeface="+mn-lt"/>
                <a:cs typeface="+mn-lt"/>
                <a:sym typeface="+mn-lt"/>
              </a:defRPr>
            </a:pPr>
            <a:endParaRPr lang="en-US"/>
          </a:p>
        </c:txPr>
        <c:crossAx val="441874431"/>
        <c:crosses val="min"/>
        <c:crossBetween val="between"/>
        <c:majorUnit val="5"/>
      </c:valAx>
    </c:plotArea>
    <c:plotVisOnly val="0"/>
    <c:dispBlanksAs val="gap"/>
    <c:showDLblsOverMax val="1"/>
  </c:chart>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743907311226525E-2"/>
          <c:y val="8.1666666666666665E-2"/>
          <c:w val="0.94286855773072309"/>
          <c:h val="0.83666666666666667"/>
        </c:manualLayout>
      </c:layout>
      <c:barChart>
        <c:barDir val="col"/>
        <c:grouping val="stacked"/>
        <c:varyColors val="0"/>
        <c:ser>
          <c:idx val="0"/>
          <c:order val="0"/>
          <c:spPr>
            <a:solidFill>
              <a:schemeClr val="accent2"/>
            </a:solidFill>
            <a:ln w="9525" cmpd="sng" algn="ctr">
              <a:solidFill>
                <a:schemeClr val="tx1"/>
              </a:solidFill>
              <a:prstDash val="solid"/>
            </a:ln>
          </c:spPr>
          <c:invertIfNegative val="0"/>
          <c:dPt>
            <c:idx val="0"/>
            <c:invertIfNegative val="0"/>
            <c:bubble3D val="0"/>
            <c:spPr>
              <a:solidFill>
                <a:schemeClr val="hlink"/>
              </a:solidFill>
              <a:ln>
                <a:noFill/>
              </a:ln>
            </c:spPr>
            <c:extLst>
              <c:ext xmlns:c16="http://schemas.microsoft.com/office/drawing/2014/chart" uri="{C3380CC4-5D6E-409C-BE32-E72D297353CC}">
                <c16:uniqueId val="{00000000-626C-4AA3-B12E-8658CF8BEBB7}"/>
              </c:ext>
            </c:extLst>
          </c:dPt>
          <c:dPt>
            <c:idx val="1"/>
            <c:invertIfNegative val="0"/>
            <c:bubble3D val="0"/>
            <c:spPr>
              <a:solidFill>
                <a:schemeClr val="hlink"/>
              </a:solidFill>
              <a:ln>
                <a:noFill/>
              </a:ln>
            </c:spPr>
            <c:extLst>
              <c:ext xmlns:c16="http://schemas.microsoft.com/office/drawing/2014/chart" uri="{C3380CC4-5D6E-409C-BE32-E72D297353CC}">
                <c16:uniqueId val="{00000001-626C-4AA3-B12E-8658CF8BEBB7}"/>
              </c:ext>
            </c:extLst>
          </c:dPt>
          <c:dPt>
            <c:idx val="2"/>
            <c:invertIfNegative val="0"/>
            <c:bubble3D val="0"/>
            <c:spPr>
              <a:solidFill>
                <a:schemeClr val="hlink"/>
              </a:solidFill>
              <a:ln>
                <a:noFill/>
              </a:ln>
            </c:spPr>
            <c:extLst>
              <c:ext xmlns:c16="http://schemas.microsoft.com/office/drawing/2014/chart" uri="{C3380CC4-5D6E-409C-BE32-E72D297353CC}">
                <c16:uniqueId val="{00000002-626C-4AA3-B12E-8658CF8BEBB7}"/>
              </c:ext>
            </c:extLst>
          </c:dPt>
          <c:dPt>
            <c:idx val="3"/>
            <c:invertIfNegative val="0"/>
            <c:bubble3D val="0"/>
            <c:spPr>
              <a:solidFill>
                <a:schemeClr val="hlink"/>
              </a:solidFill>
              <a:ln>
                <a:noFill/>
              </a:ln>
            </c:spPr>
            <c:extLst>
              <c:ext xmlns:c16="http://schemas.microsoft.com/office/drawing/2014/chart" uri="{C3380CC4-5D6E-409C-BE32-E72D297353CC}">
                <c16:uniqueId val="{00000003-626C-4AA3-B12E-8658CF8BEBB7}"/>
              </c:ext>
            </c:extLst>
          </c:dPt>
          <c:dPt>
            <c:idx val="4"/>
            <c:invertIfNegative val="0"/>
            <c:bubble3D val="0"/>
            <c:spPr>
              <a:solidFill>
                <a:schemeClr val="hlink"/>
              </a:solidFill>
              <a:ln>
                <a:noFill/>
              </a:ln>
            </c:spPr>
            <c:extLst>
              <c:ext xmlns:c16="http://schemas.microsoft.com/office/drawing/2014/chart" uri="{C3380CC4-5D6E-409C-BE32-E72D297353CC}">
                <c16:uniqueId val="{00000004-626C-4AA3-B12E-8658CF8BEBB7}"/>
              </c:ext>
            </c:extLst>
          </c:dPt>
          <c:dPt>
            <c:idx val="5"/>
            <c:invertIfNegative val="0"/>
            <c:bubble3D val="0"/>
            <c:spPr>
              <a:solidFill>
                <a:schemeClr val="hlink"/>
              </a:solidFill>
              <a:ln>
                <a:noFill/>
              </a:ln>
            </c:spPr>
            <c:extLst>
              <c:ext xmlns:c16="http://schemas.microsoft.com/office/drawing/2014/chart" uri="{C3380CC4-5D6E-409C-BE32-E72D297353CC}">
                <c16:uniqueId val="{00000005-626C-4AA3-B12E-8658CF8BEBB7}"/>
              </c:ext>
            </c:extLst>
          </c:dPt>
          <c:dPt>
            <c:idx val="12"/>
            <c:invertIfNegative val="0"/>
            <c:bubble3D val="0"/>
            <c:spPr>
              <a:solidFill>
                <a:schemeClr val="accent2"/>
              </a:solidFill>
              <a:ln>
                <a:noFill/>
              </a:ln>
            </c:spPr>
            <c:extLst>
              <c:ext xmlns:c16="http://schemas.microsoft.com/office/drawing/2014/chart" uri="{C3380CC4-5D6E-409C-BE32-E72D297353CC}">
                <c16:uniqueId val="{00000006-626C-4AA3-B12E-8658CF8BEBB7}"/>
              </c:ext>
            </c:extLst>
          </c:dPt>
          <c:val>
            <c:numRef>
              <c:f>Sheet1!$A$1:$M$1</c:f>
              <c:numCache>
                <c:formatCode>General</c:formatCode>
                <c:ptCount val="13"/>
                <c:pt idx="0">
                  <c:v>0.18099999999999999</c:v>
                </c:pt>
                <c:pt idx="1">
                  <c:v>0.18099999999999999</c:v>
                </c:pt>
                <c:pt idx="2">
                  <c:v>0.18099999999999999</c:v>
                </c:pt>
                <c:pt idx="3">
                  <c:v>0.18099999999999999</c:v>
                </c:pt>
                <c:pt idx="4">
                  <c:v>0.18099999999999999</c:v>
                </c:pt>
                <c:pt idx="5">
                  <c:v>0.36199999999999999</c:v>
                </c:pt>
                <c:pt idx="6">
                  <c:v>0.18099999999999999</c:v>
                </c:pt>
                <c:pt idx="7">
                  <c:v>0.36230000000000001</c:v>
                </c:pt>
                <c:pt idx="8">
                  <c:v>0.36230000000000001</c:v>
                </c:pt>
                <c:pt idx="9">
                  <c:v>0.36230000000000001</c:v>
                </c:pt>
                <c:pt idx="10">
                  <c:v>0.36230000000000001</c:v>
                </c:pt>
                <c:pt idx="11">
                  <c:v>0.36230000000000001</c:v>
                </c:pt>
                <c:pt idx="12">
                  <c:v>0.72460000000000002</c:v>
                </c:pt>
              </c:numCache>
            </c:numRef>
          </c:val>
          <c:extLst>
            <c:ext xmlns:c16="http://schemas.microsoft.com/office/drawing/2014/chart" uri="{C3380CC4-5D6E-409C-BE32-E72D297353CC}">
              <c16:uniqueId val="{00000007-626C-4AA3-B12E-8658CF8BEBB7}"/>
            </c:ext>
          </c:extLst>
        </c:ser>
        <c:ser>
          <c:idx val="1"/>
          <c:order val="1"/>
          <c:spPr>
            <a:solidFill>
              <a:schemeClr val="hlink"/>
            </a:solidFill>
            <a:ln>
              <a:noFill/>
            </a:ln>
          </c:spPr>
          <c:invertIfNegative val="0"/>
          <c:dPt>
            <c:idx val="0"/>
            <c:invertIfNegative val="0"/>
            <c:bubble3D val="0"/>
            <c:spPr>
              <a:solidFill>
                <a:schemeClr val="folHlink"/>
              </a:solidFill>
              <a:ln>
                <a:noFill/>
              </a:ln>
            </c:spPr>
            <c:extLst>
              <c:ext xmlns:c16="http://schemas.microsoft.com/office/drawing/2014/chart" uri="{C3380CC4-5D6E-409C-BE32-E72D297353CC}">
                <c16:uniqueId val="{00000008-626C-4AA3-B12E-8658CF8BEBB7}"/>
              </c:ext>
            </c:extLst>
          </c:dPt>
          <c:dPt>
            <c:idx val="1"/>
            <c:invertIfNegative val="0"/>
            <c:bubble3D val="0"/>
            <c:spPr>
              <a:solidFill>
                <a:schemeClr val="folHlink"/>
              </a:solidFill>
              <a:ln>
                <a:noFill/>
              </a:ln>
            </c:spPr>
            <c:extLst>
              <c:ext xmlns:c16="http://schemas.microsoft.com/office/drawing/2014/chart" uri="{C3380CC4-5D6E-409C-BE32-E72D297353CC}">
                <c16:uniqueId val="{00000009-626C-4AA3-B12E-8658CF8BEBB7}"/>
              </c:ext>
            </c:extLst>
          </c:dPt>
          <c:dPt>
            <c:idx val="2"/>
            <c:invertIfNegative val="0"/>
            <c:bubble3D val="0"/>
            <c:spPr>
              <a:solidFill>
                <a:schemeClr val="folHlink"/>
              </a:solidFill>
              <a:ln>
                <a:noFill/>
              </a:ln>
            </c:spPr>
            <c:extLst>
              <c:ext xmlns:c16="http://schemas.microsoft.com/office/drawing/2014/chart" uri="{C3380CC4-5D6E-409C-BE32-E72D297353CC}">
                <c16:uniqueId val="{0000000A-626C-4AA3-B12E-8658CF8BEBB7}"/>
              </c:ext>
            </c:extLst>
          </c:dPt>
          <c:dPt>
            <c:idx val="3"/>
            <c:invertIfNegative val="0"/>
            <c:bubble3D val="0"/>
            <c:spPr>
              <a:solidFill>
                <a:schemeClr val="folHlink"/>
              </a:solidFill>
              <a:ln>
                <a:noFill/>
              </a:ln>
            </c:spPr>
            <c:extLst>
              <c:ext xmlns:c16="http://schemas.microsoft.com/office/drawing/2014/chart" uri="{C3380CC4-5D6E-409C-BE32-E72D297353CC}">
                <c16:uniqueId val="{0000000B-626C-4AA3-B12E-8658CF8BEBB7}"/>
              </c:ext>
            </c:extLst>
          </c:dPt>
          <c:dPt>
            <c:idx val="4"/>
            <c:invertIfNegative val="0"/>
            <c:bubble3D val="0"/>
            <c:spPr>
              <a:solidFill>
                <a:schemeClr val="folHlink"/>
              </a:solidFill>
              <a:ln>
                <a:noFill/>
              </a:ln>
            </c:spPr>
            <c:extLst>
              <c:ext xmlns:c16="http://schemas.microsoft.com/office/drawing/2014/chart" uri="{C3380CC4-5D6E-409C-BE32-E72D297353CC}">
                <c16:uniqueId val="{0000000C-626C-4AA3-B12E-8658CF8BEBB7}"/>
              </c:ext>
            </c:extLst>
          </c:dPt>
          <c:dPt>
            <c:idx val="5"/>
            <c:invertIfNegative val="0"/>
            <c:bubble3D val="0"/>
            <c:spPr>
              <a:solidFill>
                <a:schemeClr val="folHlink"/>
              </a:solidFill>
              <a:ln>
                <a:noFill/>
              </a:ln>
            </c:spPr>
            <c:extLst>
              <c:ext xmlns:c16="http://schemas.microsoft.com/office/drawing/2014/chart" uri="{C3380CC4-5D6E-409C-BE32-E72D297353CC}">
                <c16:uniqueId val="{0000000D-626C-4AA3-B12E-8658CF8BEBB7}"/>
              </c:ext>
            </c:extLst>
          </c:dPt>
          <c:val>
            <c:numRef>
              <c:f>Sheet1!$A$2:$M$2</c:f>
              <c:numCache>
                <c:formatCode>General</c:formatCode>
                <c:ptCount val="13"/>
                <c:pt idx="0">
                  <c:v>15.939000000000002</c:v>
                </c:pt>
                <c:pt idx="1">
                  <c:v>28.986000000000001</c:v>
                </c:pt>
                <c:pt idx="2">
                  <c:v>38.042999999999999</c:v>
                </c:pt>
                <c:pt idx="3">
                  <c:v>45.471000000000004</c:v>
                </c:pt>
                <c:pt idx="4">
                  <c:v>11.413</c:v>
                </c:pt>
                <c:pt idx="5">
                  <c:v>0.18100000000000005</c:v>
                </c:pt>
                <c:pt idx="6">
                  <c:v>0.36200000000000004</c:v>
                </c:pt>
                <c:pt idx="7">
                  <c:v>0.7246999999999999</c:v>
                </c:pt>
                <c:pt idx="8">
                  <c:v>0.54370000000000007</c:v>
                </c:pt>
                <c:pt idx="9">
                  <c:v>1.2679999999999998</c:v>
                </c:pt>
                <c:pt idx="10">
                  <c:v>2.5369999999999999</c:v>
                </c:pt>
                <c:pt idx="11">
                  <c:v>3.0779999999999998</c:v>
                </c:pt>
                <c:pt idx="12">
                  <c:v>5.6164000000000005</c:v>
                </c:pt>
              </c:numCache>
            </c:numRef>
          </c:val>
          <c:extLst>
            <c:ext xmlns:c16="http://schemas.microsoft.com/office/drawing/2014/chart" uri="{C3380CC4-5D6E-409C-BE32-E72D297353CC}">
              <c16:uniqueId val="{0000000E-626C-4AA3-B12E-8658CF8BEBB7}"/>
            </c:ext>
          </c:extLst>
        </c:ser>
        <c:ser>
          <c:idx val="2"/>
          <c:order val="2"/>
          <c:spPr>
            <a:solidFill>
              <a:schemeClr val="accent1"/>
            </a:solidFill>
            <a:ln w="9525" cmpd="sng" algn="ctr">
              <a:solidFill>
                <a:schemeClr val="tx1"/>
              </a:solidFill>
              <a:prstDash val="solid"/>
            </a:ln>
          </c:spPr>
          <c:invertIfNegative val="0"/>
          <c:dPt>
            <c:idx val="7"/>
            <c:invertIfNegative val="0"/>
            <c:bubble3D val="0"/>
            <c:spPr>
              <a:solidFill>
                <a:schemeClr val="folHlink"/>
              </a:solidFill>
              <a:ln>
                <a:noFill/>
              </a:ln>
            </c:spPr>
            <c:extLst>
              <c:ext xmlns:c16="http://schemas.microsoft.com/office/drawing/2014/chart" uri="{C3380CC4-5D6E-409C-BE32-E72D297353CC}">
                <c16:uniqueId val="{0000000F-626C-4AA3-B12E-8658CF8BEBB7}"/>
              </c:ext>
            </c:extLst>
          </c:dPt>
          <c:dPt>
            <c:idx val="8"/>
            <c:invertIfNegative val="0"/>
            <c:bubble3D val="0"/>
            <c:spPr>
              <a:solidFill>
                <a:schemeClr val="folHlink"/>
              </a:solidFill>
              <a:ln>
                <a:noFill/>
              </a:ln>
            </c:spPr>
            <c:extLst>
              <c:ext xmlns:c16="http://schemas.microsoft.com/office/drawing/2014/chart" uri="{C3380CC4-5D6E-409C-BE32-E72D297353CC}">
                <c16:uniqueId val="{00000010-626C-4AA3-B12E-8658CF8BEBB7}"/>
              </c:ext>
            </c:extLst>
          </c:dPt>
          <c:dPt>
            <c:idx val="9"/>
            <c:invertIfNegative val="0"/>
            <c:bubble3D val="0"/>
            <c:spPr>
              <a:solidFill>
                <a:schemeClr val="folHlink"/>
              </a:solidFill>
              <a:ln>
                <a:noFill/>
              </a:ln>
            </c:spPr>
            <c:extLst>
              <c:ext xmlns:c16="http://schemas.microsoft.com/office/drawing/2014/chart" uri="{C3380CC4-5D6E-409C-BE32-E72D297353CC}">
                <c16:uniqueId val="{00000011-626C-4AA3-B12E-8658CF8BEBB7}"/>
              </c:ext>
            </c:extLst>
          </c:dPt>
          <c:dPt>
            <c:idx val="10"/>
            <c:invertIfNegative val="0"/>
            <c:bubble3D val="0"/>
            <c:spPr>
              <a:solidFill>
                <a:schemeClr val="folHlink"/>
              </a:solidFill>
              <a:ln>
                <a:noFill/>
              </a:ln>
            </c:spPr>
            <c:extLst>
              <c:ext xmlns:c16="http://schemas.microsoft.com/office/drawing/2014/chart" uri="{C3380CC4-5D6E-409C-BE32-E72D297353CC}">
                <c16:uniqueId val="{00000012-626C-4AA3-B12E-8658CF8BEBB7}"/>
              </c:ext>
            </c:extLst>
          </c:dPt>
          <c:dPt>
            <c:idx val="11"/>
            <c:invertIfNegative val="0"/>
            <c:bubble3D val="0"/>
            <c:spPr>
              <a:solidFill>
                <a:schemeClr val="folHlink"/>
              </a:solidFill>
              <a:ln>
                <a:noFill/>
              </a:ln>
            </c:spPr>
            <c:extLst>
              <c:ext xmlns:c16="http://schemas.microsoft.com/office/drawing/2014/chart" uri="{C3380CC4-5D6E-409C-BE32-E72D297353CC}">
                <c16:uniqueId val="{00000013-626C-4AA3-B12E-8658CF8BEBB7}"/>
              </c:ext>
            </c:extLst>
          </c:dPt>
          <c:dPt>
            <c:idx val="12"/>
            <c:invertIfNegative val="0"/>
            <c:bubble3D val="0"/>
            <c:spPr>
              <a:solidFill>
                <a:schemeClr val="folHlink"/>
              </a:solidFill>
              <a:ln>
                <a:noFill/>
              </a:ln>
            </c:spPr>
            <c:extLst>
              <c:ext xmlns:c16="http://schemas.microsoft.com/office/drawing/2014/chart" uri="{C3380CC4-5D6E-409C-BE32-E72D297353CC}">
                <c16:uniqueId val="{00000014-626C-4AA3-B12E-8658CF8BEBB7}"/>
              </c:ext>
            </c:extLst>
          </c:dPt>
          <c:val>
            <c:numRef>
              <c:f>Sheet1!$A$3:$M$3</c:f>
              <c:numCache>
                <c:formatCode>General</c:formatCode>
                <c:ptCount val="13"/>
                <c:pt idx="0">
                  <c:v>0</c:v>
                </c:pt>
                <c:pt idx="1">
                  <c:v>0</c:v>
                </c:pt>
                <c:pt idx="2">
                  <c:v>0</c:v>
                </c:pt>
                <c:pt idx="3">
                  <c:v>0</c:v>
                </c:pt>
                <c:pt idx="4">
                  <c:v>0</c:v>
                </c:pt>
                <c:pt idx="5">
                  <c:v>0</c:v>
                </c:pt>
                <c:pt idx="6">
                  <c:v>0</c:v>
                </c:pt>
                <c:pt idx="7">
                  <c:v>3.8040000000000003</c:v>
                </c:pt>
                <c:pt idx="8">
                  <c:v>15.760669999999999</c:v>
                </c:pt>
                <c:pt idx="9">
                  <c:v>25</c:v>
                </c:pt>
                <c:pt idx="10">
                  <c:v>5.6229999999999993</c:v>
                </c:pt>
                <c:pt idx="11">
                  <c:v>1.0889999999999995</c:v>
                </c:pt>
                <c:pt idx="12">
                  <c:v>1.0869999999999997</c:v>
                </c:pt>
              </c:numCache>
            </c:numRef>
          </c:val>
          <c:extLst>
            <c:ext xmlns:c16="http://schemas.microsoft.com/office/drawing/2014/chart" uri="{C3380CC4-5D6E-409C-BE32-E72D297353CC}">
              <c16:uniqueId val="{00000015-626C-4AA3-B12E-8658CF8BEBB7}"/>
            </c:ext>
          </c:extLst>
        </c:ser>
        <c:ser>
          <c:idx val="3"/>
          <c:order val="3"/>
          <c:spPr>
            <a:solidFill>
              <a:schemeClr val="accent1"/>
            </a:solidFill>
            <a:ln w="9525" cmpd="sng" algn="ctr">
              <a:solidFill>
                <a:schemeClr val="tx1"/>
              </a:solidFill>
              <a:prstDash val="solid"/>
            </a:ln>
          </c:spPr>
          <c:invertIfNegative val="0"/>
          <c:val>
            <c:numRef>
              <c:f>Sheet1!$A$4:$M$4</c:f>
              <c:numCache>
                <c:formatCode>General</c:formatCode>
                <c:ptCount val="13"/>
                <c:pt idx="7">
                  <c:v>0</c:v>
                </c:pt>
                <c:pt idx="8">
                  <c:v>0</c:v>
                </c:pt>
                <c:pt idx="9">
                  <c:v>0</c:v>
                </c:pt>
                <c:pt idx="10">
                  <c:v>0</c:v>
                </c:pt>
                <c:pt idx="11">
                  <c:v>0</c:v>
                </c:pt>
                <c:pt idx="12">
                  <c:v>0</c:v>
                </c:pt>
              </c:numCache>
            </c:numRef>
          </c:val>
          <c:extLst>
            <c:ext xmlns:c16="http://schemas.microsoft.com/office/drawing/2014/chart" uri="{C3380CC4-5D6E-409C-BE32-E72D297353CC}">
              <c16:uniqueId val="{00000016-626C-4AA3-B12E-8658CF8BEBB7}"/>
            </c:ext>
          </c:extLst>
        </c:ser>
        <c:dLbls>
          <c:showLegendKey val="0"/>
          <c:showVal val="0"/>
          <c:showCatName val="0"/>
          <c:showSerName val="0"/>
          <c:showPercent val="0"/>
          <c:showBubbleSize val="0"/>
        </c:dLbls>
        <c:gapWidth val="80"/>
        <c:overlap val="100"/>
        <c:axId val="427215935"/>
        <c:axId val="1"/>
      </c:barChart>
      <c:catAx>
        <c:axId val="42721593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5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000" kern="1200">
                <a:solidFill>
                  <a:schemeClr val="tx1"/>
                </a:solidFill>
                <a:latin typeface="+mn-lt"/>
                <a:ea typeface="+mn-lt"/>
                <a:cs typeface="+mn-lt"/>
                <a:sym typeface="+mn-lt"/>
              </a:defRPr>
            </a:pPr>
            <a:endParaRPr lang="en-US"/>
          </a:p>
        </c:txPr>
        <c:crossAx val="427215935"/>
        <c:crosses val="min"/>
        <c:crossBetween val="between"/>
        <c:majorUnit val="10"/>
      </c:valAx>
    </c:plotArea>
    <c:plotVisOnly val="0"/>
    <c:dispBlanksAs val="gap"/>
    <c:showDLblsOverMax val="1"/>
  </c:chart>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630170316301706E-2"/>
          <c:y val="6.2794348508634218E-2"/>
          <c:w val="0.95782643957826441"/>
          <c:h val="0.87362637362637363"/>
        </c:manualLayout>
      </c:layout>
      <c:lineChart>
        <c:grouping val="standard"/>
        <c:varyColors val="0"/>
        <c:ser>
          <c:idx val="0"/>
          <c:order val="0"/>
          <c:spPr>
            <a:ln w="19050" cmpd="sng" algn="ctr">
              <a:solidFill>
                <a:schemeClr val="accent1"/>
              </a:solidFill>
              <a:prstDash val="solid"/>
            </a:ln>
          </c:spPr>
          <c:marker>
            <c:symbol val="none"/>
          </c:marker>
          <c:val>
            <c:numRef>
              <c:f>Sheet1!$A$1:$BC$1</c:f>
              <c:numCache>
                <c:formatCode>General</c:formatCode>
                <c:ptCount val="55"/>
                <c:pt idx="0">
                  <c:v>1.79</c:v>
                </c:pt>
                <c:pt idx="1">
                  <c:v>1.64</c:v>
                </c:pt>
                <c:pt idx="2">
                  <c:v>1.78</c:v>
                </c:pt>
                <c:pt idx="3">
                  <c:v>1.89</c:v>
                </c:pt>
                <c:pt idx="4">
                  <c:v>1.65</c:v>
                </c:pt>
                <c:pt idx="5">
                  <c:v>1.84</c:v>
                </c:pt>
                <c:pt idx="6">
                  <c:v>1.62</c:v>
                </c:pt>
                <c:pt idx="7">
                  <c:v>1.74</c:v>
                </c:pt>
                <c:pt idx="8">
                  <c:v>1.87</c:v>
                </c:pt>
                <c:pt idx="9">
                  <c:v>2.4</c:v>
                </c:pt>
                <c:pt idx="10">
                  <c:v>3.57</c:v>
                </c:pt>
                <c:pt idx="11">
                  <c:v>2.88</c:v>
                </c:pt>
                <c:pt idx="12">
                  <c:v>2.78</c:v>
                </c:pt>
                <c:pt idx="13">
                  <c:v>2.94</c:v>
                </c:pt>
                <c:pt idx="14">
                  <c:v>2.44</c:v>
                </c:pt>
                <c:pt idx="15">
                  <c:v>2.37</c:v>
                </c:pt>
                <c:pt idx="16">
                  <c:v>2.58</c:v>
                </c:pt>
                <c:pt idx="17">
                  <c:v>3.5</c:v>
                </c:pt>
                <c:pt idx="18">
                  <c:v>3.28</c:v>
                </c:pt>
                <c:pt idx="19">
                  <c:v>3.6</c:v>
                </c:pt>
                <c:pt idx="20">
                  <c:v>3.13</c:v>
                </c:pt>
                <c:pt idx="21">
                  <c:v>3.08</c:v>
                </c:pt>
                <c:pt idx="22">
                  <c:v>3.15</c:v>
                </c:pt>
                <c:pt idx="23">
                  <c:v>3.04</c:v>
                </c:pt>
                <c:pt idx="24">
                  <c:v>3.06</c:v>
                </c:pt>
                <c:pt idx="25">
                  <c:v>3.03</c:v>
                </c:pt>
                <c:pt idx="26">
                  <c:v>2.98</c:v>
                </c:pt>
                <c:pt idx="27">
                  <c:v>3.03</c:v>
                </c:pt>
                <c:pt idx="28">
                  <c:v>3.17</c:v>
                </c:pt>
                <c:pt idx="29">
                  <c:v>3.19</c:v>
                </c:pt>
                <c:pt idx="30">
                  <c:v>2.92</c:v>
                </c:pt>
                <c:pt idx="31">
                  <c:v>3</c:v>
                </c:pt>
                <c:pt idx="32">
                  <c:v>3.44</c:v>
                </c:pt>
                <c:pt idx="33">
                  <c:v>3.63</c:v>
                </c:pt>
                <c:pt idx="34">
                  <c:v>4.54</c:v>
                </c:pt>
                <c:pt idx="35">
                  <c:v>4.4800000000000004</c:v>
                </c:pt>
                <c:pt idx="36">
                  <c:v>4.3600000000000003</c:v>
                </c:pt>
                <c:pt idx="37">
                  <c:v>4.28</c:v>
                </c:pt>
                <c:pt idx="38">
                  <c:v>4.8</c:v>
                </c:pt>
                <c:pt idx="39">
                  <c:v>4.72</c:v>
                </c:pt>
                <c:pt idx="40">
                  <c:v>4.8</c:v>
                </c:pt>
                <c:pt idx="41">
                  <c:v>4.3499999999999996</c:v>
                </c:pt>
                <c:pt idx="42">
                  <c:v>4.5599999999999996</c:v>
                </c:pt>
                <c:pt idx="43">
                  <c:v>4</c:v>
                </c:pt>
                <c:pt idx="44">
                  <c:v>4.22</c:v>
                </c:pt>
                <c:pt idx="45">
                  <c:v>4.2300000000000004</c:v>
                </c:pt>
                <c:pt idx="46">
                  <c:v>4.1399999999999997</c:v>
                </c:pt>
                <c:pt idx="47">
                  <c:v>4.1399999999999997</c:v>
                </c:pt>
                <c:pt idx="48">
                  <c:v>4.38</c:v>
                </c:pt>
                <c:pt idx="49">
                  <c:v>4.2</c:v>
                </c:pt>
                <c:pt idx="50">
                  <c:v>4.3</c:v>
                </c:pt>
                <c:pt idx="51">
                  <c:v>4.55</c:v>
                </c:pt>
                <c:pt idx="52">
                  <c:v>4.63</c:v>
                </c:pt>
                <c:pt idx="53">
                  <c:v>5.5</c:v>
                </c:pt>
                <c:pt idx="54">
                  <c:v>6.07</c:v>
                </c:pt>
              </c:numCache>
            </c:numRef>
          </c:val>
          <c:smooth val="0"/>
          <c:extLst>
            <c:ext xmlns:c16="http://schemas.microsoft.com/office/drawing/2014/chart" uri="{C3380CC4-5D6E-409C-BE32-E72D297353CC}">
              <c16:uniqueId val="{00000000-DBE5-4B01-A327-778CD8B39440}"/>
            </c:ext>
          </c:extLst>
        </c:ser>
        <c:dLbls>
          <c:showLegendKey val="0"/>
          <c:showVal val="0"/>
          <c:showCatName val="0"/>
          <c:showSerName val="0"/>
          <c:showPercent val="0"/>
          <c:showBubbleSize val="0"/>
        </c:dLbls>
        <c:smooth val="0"/>
        <c:axId val="1258846191"/>
        <c:axId val="1"/>
      </c:lineChart>
      <c:catAx>
        <c:axId val="125884619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7"/>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800" kern="1200">
                <a:solidFill>
                  <a:schemeClr val="tx1"/>
                </a:solidFill>
                <a:latin typeface="+mn-lt"/>
                <a:ea typeface="+mn-ea"/>
                <a:cs typeface="+mn-cs"/>
                <a:sym typeface="+mn-lt"/>
              </a:defRPr>
            </a:pPr>
            <a:endParaRPr lang="en-US"/>
          </a:p>
        </c:txPr>
        <c:crossAx val="1258846191"/>
        <c:crosses val="min"/>
        <c:crossBetween val="midCat"/>
        <c:majorUnit val="1"/>
      </c:valAx>
    </c:plotArea>
    <c:plotVisOnly val="0"/>
    <c:dispBlanksAs val="gap"/>
    <c:showDLblsOverMax val="1"/>
  </c:chart>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182158452900813E-2"/>
          <c:y val="0.11381272633212623"/>
          <c:w val="0.93137866500311917"/>
          <c:h val="0.77237454733574751"/>
        </c:manualLayout>
      </c:layout>
      <c:doughnutChart>
        <c:varyColors val="0"/>
        <c:ser>
          <c:idx val="0"/>
          <c:order val="0"/>
          <c:dPt>
            <c:idx val="0"/>
            <c:bubble3D val="0"/>
            <c:spPr>
              <a:solidFill>
                <a:schemeClr val="accent1"/>
              </a:solidFill>
              <a:ln>
                <a:noFill/>
              </a:ln>
            </c:spPr>
            <c:extLst>
              <c:ext xmlns:c16="http://schemas.microsoft.com/office/drawing/2014/chart" uri="{C3380CC4-5D6E-409C-BE32-E72D297353CC}">
                <c16:uniqueId val="{00000000-8D68-234D-B9C6-7F8576667AE4}"/>
              </c:ext>
            </c:extLst>
          </c:dPt>
          <c:dPt>
            <c:idx val="1"/>
            <c:bubble3D val="0"/>
            <c:spPr>
              <a:solidFill>
                <a:schemeClr val="accent2"/>
              </a:solidFill>
              <a:ln>
                <a:noFill/>
              </a:ln>
            </c:spPr>
            <c:extLst>
              <c:ext xmlns:c16="http://schemas.microsoft.com/office/drawing/2014/chart" uri="{C3380CC4-5D6E-409C-BE32-E72D297353CC}">
                <c16:uniqueId val="{00000001-8D68-234D-B9C6-7F8576667AE4}"/>
              </c:ext>
            </c:extLst>
          </c:dPt>
          <c:dPt>
            <c:idx val="2"/>
            <c:bubble3D val="0"/>
            <c:spPr>
              <a:solidFill>
                <a:schemeClr val="accent3"/>
              </a:solidFill>
              <a:ln>
                <a:noFill/>
              </a:ln>
            </c:spPr>
            <c:extLst>
              <c:ext xmlns:c16="http://schemas.microsoft.com/office/drawing/2014/chart" uri="{C3380CC4-5D6E-409C-BE32-E72D297353CC}">
                <c16:uniqueId val="{00000002-8D68-234D-B9C6-7F8576667AE4}"/>
              </c:ext>
            </c:extLst>
          </c:dPt>
          <c:dPt>
            <c:idx val="3"/>
            <c:bubble3D val="0"/>
            <c:spPr>
              <a:solidFill>
                <a:schemeClr val="accent4"/>
              </a:solidFill>
              <a:ln>
                <a:noFill/>
              </a:ln>
            </c:spPr>
            <c:extLst>
              <c:ext xmlns:c16="http://schemas.microsoft.com/office/drawing/2014/chart" uri="{C3380CC4-5D6E-409C-BE32-E72D297353CC}">
                <c16:uniqueId val="{00000003-8D68-234D-B9C6-7F8576667AE4}"/>
              </c:ext>
            </c:extLst>
          </c:dPt>
          <c:dPt>
            <c:idx val="4"/>
            <c:bubble3D val="0"/>
            <c:spPr>
              <a:solidFill>
                <a:schemeClr val="accent5"/>
              </a:solidFill>
              <a:ln>
                <a:noFill/>
              </a:ln>
            </c:spPr>
            <c:extLst>
              <c:ext xmlns:c16="http://schemas.microsoft.com/office/drawing/2014/chart" uri="{C3380CC4-5D6E-409C-BE32-E72D297353CC}">
                <c16:uniqueId val="{00000004-8D68-234D-B9C6-7F8576667AE4}"/>
              </c:ext>
            </c:extLst>
          </c:dPt>
          <c:dPt>
            <c:idx val="5"/>
            <c:bubble3D val="0"/>
            <c:spPr>
              <a:solidFill>
                <a:schemeClr val="accent6"/>
              </a:solidFill>
              <a:ln>
                <a:noFill/>
              </a:ln>
            </c:spPr>
            <c:extLst>
              <c:ext xmlns:c16="http://schemas.microsoft.com/office/drawing/2014/chart" uri="{C3380CC4-5D6E-409C-BE32-E72D297353CC}">
                <c16:uniqueId val="{00000005-8D68-234D-B9C6-7F8576667AE4}"/>
              </c:ext>
            </c:extLst>
          </c:dPt>
          <c:dLbls>
            <c:dLbl>
              <c:idx val="0"/>
              <c:layout>
                <c:manualLayout>
                  <c:x val="2.2457891453524642E-2"/>
                  <c:y val="-2.0693222969477496E-2"/>
                </c:manualLayout>
              </c:layout>
              <c:numFmt formatCode="#,##0&quot;%&quot;;&quot;-&quot;#,##0&quot;%&quot;" sourceLinked="0"/>
              <c:spPr>
                <a:noFill/>
                <a:ln>
                  <a:noFill/>
                </a:ln>
              </c:spPr>
              <c:txPr>
                <a:bodyPr wrap="none"/>
                <a:lstStyle/>
                <a:p>
                  <a:pPr>
                    <a:defRPr sz="1200" b="1" kern="120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D68-234D-B9C6-7F8576667AE4}"/>
                </c:ext>
              </c:extLst>
            </c:dLbl>
            <c:dLbl>
              <c:idx val="1"/>
              <c:layout>
                <c:manualLayout>
                  <c:x val="2.3705552089831567E-2"/>
                  <c:y val="1.6554578375581996E-2"/>
                </c:manualLayout>
              </c:layout>
              <c:numFmt formatCode="#,##0&quot;%&quot;;&quot;-&quot;#,##0&quot;%&quot;" sourceLinked="0"/>
              <c:spPr>
                <a:noFill/>
                <a:ln>
                  <a:noFill/>
                </a:ln>
              </c:spPr>
              <c:txPr>
                <a:bodyPr wrap="none"/>
                <a:lstStyle/>
                <a:p>
                  <a:pPr>
                    <a:defRPr sz="1200" b="1" kern="120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D68-234D-B9C6-7F8576667AE4}"/>
                </c:ext>
              </c:extLst>
            </c:dLbl>
            <c:dLbl>
              <c:idx val="2"/>
              <c:layout>
                <c:manualLayout>
                  <c:x val="-1.7467248908296942E-2"/>
                  <c:y val="3.0522503879979308E-2"/>
                </c:manualLayout>
              </c:layout>
              <c:numFmt formatCode="#,##0&quot;%&quot;;&quot;-&quot;#,##0&quot;%&quot;" sourceLinked="0"/>
              <c:spPr>
                <a:noFill/>
                <a:ln>
                  <a:noFill/>
                </a:ln>
              </c:spPr>
              <c:txPr>
                <a:bodyPr wrap="none"/>
                <a:lstStyle/>
                <a:p>
                  <a:pPr>
                    <a:defRPr sz="1200" b="1" kern="120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D68-234D-B9C6-7F8576667AE4}"/>
                </c:ext>
              </c:extLst>
            </c:dLbl>
            <c:dLbl>
              <c:idx val="3"/>
              <c:layout>
                <c:manualLayout>
                  <c:x val="-3.0567685589519649E-2"/>
                  <c:y val="8.7946197620279356E-3"/>
                </c:manualLayout>
              </c:layout>
              <c:numFmt formatCode="#,##0&quot;%&quot;;&quot;-&quot;#,##0&quot;%&quot;" sourceLinked="0"/>
              <c:spPr>
                <a:noFill/>
                <a:ln>
                  <a:noFill/>
                </a:ln>
              </c:spPr>
              <c:txPr>
                <a:bodyPr wrap="none"/>
                <a:lstStyle/>
                <a:p>
                  <a:pPr>
                    <a:defRPr sz="1200" b="1" kern="120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D68-234D-B9C6-7F8576667AE4}"/>
                </c:ext>
              </c:extLst>
            </c:dLbl>
            <c:dLbl>
              <c:idx val="4"/>
              <c:layout>
                <c:manualLayout>
                  <c:x val="-5.1154086088583905E-2"/>
                  <c:y val="-6.2079668908432487E-3"/>
                </c:manualLayout>
              </c:layout>
              <c:numFmt formatCode="#,##0&quot;%&quot;;&quot;-&quot;#,##0&quot;%&quot;" sourceLinked="0"/>
              <c:spPr>
                <a:noFill/>
                <a:ln>
                  <a:noFill/>
                </a:ln>
              </c:spPr>
              <c:txPr>
                <a:bodyPr wrap="none"/>
                <a:lstStyle/>
                <a:p>
                  <a:pPr>
                    <a:defRPr sz="1200" b="1" kern="120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D68-234D-B9C6-7F8576667AE4}"/>
                </c:ext>
              </c:extLst>
            </c:dLbl>
            <c:dLbl>
              <c:idx val="5"/>
              <c:layout>
                <c:manualLayout>
                  <c:x val="-2.1210230817217717E-2"/>
                  <c:y val="-2.4314536989136059E-2"/>
                </c:manualLayout>
              </c:layout>
              <c:numFmt formatCode="#,##0&quot;%&quot;;&quot;-&quot;#,##0&quot;%&quot;" sourceLinked="0"/>
              <c:spPr>
                <a:noFill/>
                <a:ln>
                  <a:noFill/>
                </a:ln>
              </c:spPr>
              <c:txPr>
                <a:bodyPr wrap="none"/>
                <a:lstStyle/>
                <a:p>
                  <a:pPr>
                    <a:defRPr sz="1200" b="1" kern="120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D68-234D-B9C6-7F8576667AE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23</c:v>
                </c:pt>
                <c:pt idx="1">
                  <c:v>26</c:v>
                </c:pt>
                <c:pt idx="2">
                  <c:v>15</c:v>
                </c:pt>
                <c:pt idx="3">
                  <c:v>10</c:v>
                </c:pt>
                <c:pt idx="4">
                  <c:v>5</c:v>
                </c:pt>
                <c:pt idx="5">
                  <c:v>20</c:v>
                </c:pt>
              </c:numCache>
            </c:numRef>
          </c:val>
          <c:extLst>
            <c:ext xmlns:c16="http://schemas.microsoft.com/office/drawing/2014/chart" uri="{C3380CC4-5D6E-409C-BE32-E72D297353CC}">
              <c16:uniqueId val="{00000006-8D68-234D-B9C6-7F8576667AE4}"/>
            </c:ext>
          </c:extLst>
        </c:ser>
        <c:dLbls>
          <c:showLegendKey val="0"/>
          <c:showVal val="0"/>
          <c:showCatName val="0"/>
          <c:showSerName val="0"/>
          <c:showPercent val="0"/>
          <c:showBubbleSize val="0"/>
          <c:showLeaderLines val="1"/>
        </c:dLbls>
        <c:firstSliceAng val="0"/>
        <c:holeSize val="55"/>
      </c:doughnutChart>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631483166515012E-3"/>
          <c:y val="2.5218234723569349E-2"/>
          <c:w val="0.98107370336669697"/>
          <c:h val="0.94956353055286125"/>
        </c:manualLayout>
      </c:layout>
      <c:barChart>
        <c:barDir val="col"/>
        <c:grouping val="stacked"/>
        <c:varyColors val="0"/>
        <c:ser>
          <c:idx val="0"/>
          <c:order val="0"/>
          <c:spPr>
            <a:solidFill>
              <a:srgbClr val="C3CFE1"/>
            </a:solidFill>
            <a:ln>
              <a:noFill/>
            </a:ln>
          </c:spPr>
          <c:invertIfNegative val="0"/>
          <c:val>
            <c:numRef>
              <c:f>Sheet1!$A$1:$U$1</c:f>
              <c:numCache>
                <c:formatCode>General</c:formatCode>
                <c:ptCount val="21"/>
                <c:pt idx="0">
                  <c:v>1.4054208699999999</c:v>
                </c:pt>
                <c:pt idx="2">
                  <c:v>4.7380674100000002</c:v>
                </c:pt>
                <c:pt idx="3">
                  <c:v>32.937431400000008</c:v>
                </c:pt>
                <c:pt idx="4">
                  <c:v>74.257650499999997</c:v>
                </c:pt>
                <c:pt idx="6">
                  <c:v>5.22515383</c:v>
                </c:pt>
                <c:pt idx="7">
                  <c:v>32.471254900000005</c:v>
                </c:pt>
                <c:pt idx="8">
                  <c:v>80.463921499999998</c:v>
                </c:pt>
                <c:pt idx="10">
                  <c:v>4.1264580899999999</c:v>
                </c:pt>
                <c:pt idx="11">
                  <c:v>32.586565499999999</c:v>
                </c:pt>
                <c:pt idx="12">
                  <c:v>68.574120699999995</c:v>
                </c:pt>
                <c:pt idx="14">
                  <c:v>3.9629412099999999</c:v>
                </c:pt>
                <c:pt idx="15">
                  <c:v>45.557136200000002</c:v>
                </c:pt>
                <c:pt idx="16">
                  <c:v>58.772533999999993</c:v>
                </c:pt>
                <c:pt idx="18">
                  <c:v>5.4049104700000008</c:v>
                </c:pt>
                <c:pt idx="19">
                  <c:v>64.249879399999998</c:v>
                </c:pt>
                <c:pt idx="20">
                  <c:v>75.783758900000009</c:v>
                </c:pt>
              </c:numCache>
            </c:numRef>
          </c:val>
          <c:extLst>
            <c:ext xmlns:c16="http://schemas.microsoft.com/office/drawing/2014/chart" uri="{C3380CC4-5D6E-409C-BE32-E72D297353CC}">
              <c16:uniqueId val="{00000000-27DE-2E41-942C-BE16AF58D437}"/>
            </c:ext>
          </c:extLst>
        </c:ser>
        <c:ser>
          <c:idx val="1"/>
          <c:order val="1"/>
          <c:spPr>
            <a:solidFill>
              <a:srgbClr val="DFE5EF"/>
            </a:solidFill>
            <a:ln>
              <a:noFill/>
            </a:ln>
          </c:spPr>
          <c:invertIfNegative val="0"/>
          <c:dPt>
            <c:idx val="0"/>
            <c:invertIfNegative val="0"/>
            <c:bubble3D val="0"/>
            <c:spPr>
              <a:solidFill>
                <a:srgbClr val="6F8DB9"/>
              </a:solidFill>
              <a:ln>
                <a:noFill/>
              </a:ln>
            </c:spPr>
            <c:extLst>
              <c:ext xmlns:c16="http://schemas.microsoft.com/office/drawing/2014/chart" uri="{C3380CC4-5D6E-409C-BE32-E72D297353CC}">
                <c16:uniqueId val="{00000001-27DE-2E41-942C-BE16AF58D437}"/>
              </c:ext>
            </c:extLst>
          </c:dPt>
          <c:dPt>
            <c:idx val="3"/>
            <c:invertIfNegative val="0"/>
            <c:bubble3D val="0"/>
            <c:spPr>
              <a:solidFill>
                <a:srgbClr val="9DB1CF"/>
              </a:solidFill>
              <a:ln>
                <a:noFill/>
              </a:ln>
            </c:spPr>
            <c:extLst>
              <c:ext xmlns:c16="http://schemas.microsoft.com/office/drawing/2014/chart" uri="{C3380CC4-5D6E-409C-BE32-E72D297353CC}">
                <c16:uniqueId val="{00000002-27DE-2E41-942C-BE16AF58D437}"/>
              </c:ext>
            </c:extLst>
          </c:dPt>
          <c:dPt>
            <c:idx val="4"/>
            <c:invertIfNegative val="0"/>
            <c:bubble3D val="0"/>
            <c:spPr>
              <a:solidFill>
                <a:srgbClr val="9DB1CF"/>
              </a:solidFill>
              <a:ln>
                <a:noFill/>
              </a:ln>
            </c:spPr>
            <c:extLst>
              <c:ext xmlns:c16="http://schemas.microsoft.com/office/drawing/2014/chart" uri="{C3380CC4-5D6E-409C-BE32-E72D297353CC}">
                <c16:uniqueId val="{00000003-27DE-2E41-942C-BE16AF58D437}"/>
              </c:ext>
            </c:extLst>
          </c:dPt>
          <c:val>
            <c:numRef>
              <c:f>Sheet1!$A$2:$U$2</c:f>
              <c:numCache>
                <c:formatCode>General</c:formatCode>
                <c:ptCount val="21"/>
                <c:pt idx="0">
                  <c:v>284.59286000000003</c:v>
                </c:pt>
                <c:pt idx="2">
                  <c:v>691.16919000000007</c:v>
                </c:pt>
                <c:pt idx="3">
                  <c:v>878.35329000000002</c:v>
                </c:pt>
                <c:pt idx="4">
                  <c:v>1062.5101499999998</c:v>
                </c:pt>
                <c:pt idx="6">
                  <c:v>576.90172630000006</c:v>
                </c:pt>
                <c:pt idx="7">
                  <c:v>991.66018700000006</c:v>
                </c:pt>
                <c:pt idx="8">
                  <c:v>1531.6470873999999</c:v>
                </c:pt>
                <c:pt idx="10">
                  <c:v>715.95547630000033</c:v>
                </c:pt>
                <c:pt idx="11">
                  <c:v>1013.6750968999997</c:v>
                </c:pt>
                <c:pt idx="12">
                  <c:v>1347.2792638999999</c:v>
                </c:pt>
                <c:pt idx="14">
                  <c:v>642.52483849999987</c:v>
                </c:pt>
                <c:pt idx="15">
                  <c:v>994.77956239999958</c:v>
                </c:pt>
                <c:pt idx="16">
                  <c:v>1060.7359990000002</c:v>
                </c:pt>
                <c:pt idx="18">
                  <c:v>572.55666489999999</c:v>
                </c:pt>
                <c:pt idx="19">
                  <c:v>1088.7286580000002</c:v>
                </c:pt>
                <c:pt idx="20">
                  <c:v>858.94145019999996</c:v>
                </c:pt>
              </c:numCache>
            </c:numRef>
          </c:val>
          <c:extLst>
            <c:ext xmlns:c16="http://schemas.microsoft.com/office/drawing/2014/chart" uri="{C3380CC4-5D6E-409C-BE32-E72D297353CC}">
              <c16:uniqueId val="{00000004-27DE-2E41-942C-BE16AF58D437}"/>
            </c:ext>
          </c:extLst>
        </c:ser>
        <c:ser>
          <c:idx val="2"/>
          <c:order val="2"/>
          <c:spPr>
            <a:solidFill>
              <a:srgbClr val="9DB1CF"/>
            </a:solidFill>
            <a:ln>
              <a:noFill/>
            </a:ln>
          </c:spPr>
          <c:invertIfNegative val="0"/>
          <c:dPt>
            <c:idx val="0"/>
            <c:invertIfNegative val="0"/>
            <c:bubble3D val="0"/>
            <c:spPr>
              <a:solidFill>
                <a:srgbClr val="DFE5EF"/>
              </a:solidFill>
              <a:ln>
                <a:noFill/>
              </a:ln>
            </c:spPr>
            <c:extLst>
              <c:ext xmlns:c16="http://schemas.microsoft.com/office/drawing/2014/chart" uri="{C3380CC4-5D6E-409C-BE32-E72D297353CC}">
                <c16:uniqueId val="{00000005-27DE-2E41-942C-BE16AF58D437}"/>
              </c:ext>
            </c:extLst>
          </c:dPt>
          <c:dPt>
            <c:idx val="3"/>
            <c:invertIfNegative val="0"/>
            <c:bubble3D val="0"/>
            <c:spPr>
              <a:solidFill>
                <a:srgbClr val="DFE5EF"/>
              </a:solidFill>
              <a:ln>
                <a:noFill/>
              </a:ln>
            </c:spPr>
            <c:extLst>
              <c:ext xmlns:c16="http://schemas.microsoft.com/office/drawing/2014/chart" uri="{C3380CC4-5D6E-409C-BE32-E72D297353CC}">
                <c16:uniqueId val="{00000006-27DE-2E41-942C-BE16AF58D437}"/>
              </c:ext>
            </c:extLst>
          </c:dPt>
          <c:dPt>
            <c:idx val="4"/>
            <c:invertIfNegative val="0"/>
            <c:bubble3D val="0"/>
            <c:spPr>
              <a:solidFill>
                <a:srgbClr val="DFE5EF"/>
              </a:solidFill>
              <a:ln>
                <a:noFill/>
              </a:ln>
            </c:spPr>
            <c:extLst>
              <c:ext xmlns:c16="http://schemas.microsoft.com/office/drawing/2014/chart" uri="{C3380CC4-5D6E-409C-BE32-E72D297353CC}">
                <c16:uniqueId val="{00000007-27DE-2E41-942C-BE16AF58D437}"/>
              </c:ext>
            </c:extLst>
          </c:dPt>
          <c:dPt>
            <c:idx val="16"/>
            <c:invertIfNegative val="0"/>
            <c:bubble3D val="0"/>
            <c:spPr>
              <a:solidFill>
                <a:srgbClr val="C0C0C0"/>
              </a:solidFill>
              <a:ln>
                <a:noFill/>
              </a:ln>
            </c:spPr>
            <c:extLst>
              <c:ext xmlns:c16="http://schemas.microsoft.com/office/drawing/2014/chart" uri="{C3380CC4-5D6E-409C-BE32-E72D297353CC}">
                <c16:uniqueId val="{00000008-27DE-2E41-942C-BE16AF58D437}"/>
              </c:ext>
            </c:extLst>
          </c:dPt>
          <c:dPt>
            <c:idx val="18"/>
            <c:invertIfNegative val="0"/>
            <c:bubble3D val="0"/>
            <c:spPr>
              <a:solidFill>
                <a:srgbClr val="C0C0C0"/>
              </a:solidFill>
              <a:ln>
                <a:noFill/>
              </a:ln>
            </c:spPr>
            <c:extLst>
              <c:ext xmlns:c16="http://schemas.microsoft.com/office/drawing/2014/chart" uri="{C3380CC4-5D6E-409C-BE32-E72D297353CC}">
                <c16:uniqueId val="{00000009-27DE-2E41-942C-BE16AF58D437}"/>
              </c:ext>
            </c:extLst>
          </c:dPt>
          <c:val>
            <c:numRef>
              <c:f>Sheet1!$A$3:$U$3</c:f>
              <c:numCache>
                <c:formatCode>General</c:formatCode>
                <c:ptCount val="21"/>
                <c:pt idx="0">
                  <c:v>475.60393859999988</c:v>
                </c:pt>
                <c:pt idx="2">
                  <c:v>775.52736999999979</c:v>
                </c:pt>
                <c:pt idx="3">
                  <c:v>995.18616809999946</c:v>
                </c:pt>
                <c:pt idx="4">
                  <c:v>1499.7634666999998</c:v>
                </c:pt>
                <c:pt idx="6">
                  <c:v>1065.10851</c:v>
                </c:pt>
                <c:pt idx="7">
                  <c:v>1320.3246799999997</c:v>
                </c:pt>
                <c:pt idx="8">
                  <c:v>1789.4940999999999</c:v>
                </c:pt>
                <c:pt idx="10">
                  <c:v>1617.3348000000001</c:v>
                </c:pt>
                <c:pt idx="11">
                  <c:v>2041.5128</c:v>
                </c:pt>
                <c:pt idx="12">
                  <c:v>2513.5459999999998</c:v>
                </c:pt>
                <c:pt idx="14">
                  <c:v>1851.4405000000002</c:v>
                </c:pt>
                <c:pt idx="15">
                  <c:v>2359.2552000000001</c:v>
                </c:pt>
                <c:pt idx="16">
                  <c:v>2976.7015000000001</c:v>
                </c:pt>
                <c:pt idx="18">
                  <c:v>2320.5295000000001</c:v>
                </c:pt>
                <c:pt idx="19">
                  <c:v>3090.0310000000009</c:v>
                </c:pt>
                <c:pt idx="20">
                  <c:v>3721.5212000000001</c:v>
                </c:pt>
              </c:numCache>
            </c:numRef>
          </c:val>
          <c:extLst>
            <c:ext xmlns:c16="http://schemas.microsoft.com/office/drawing/2014/chart" uri="{C3380CC4-5D6E-409C-BE32-E72D297353CC}">
              <c16:uniqueId val="{0000000A-27DE-2E41-942C-BE16AF58D437}"/>
            </c:ext>
          </c:extLst>
        </c:ser>
        <c:ser>
          <c:idx val="3"/>
          <c:order val="3"/>
          <c:spPr>
            <a:solidFill>
              <a:srgbClr val="C0C0C0"/>
            </a:solidFill>
            <a:ln>
              <a:noFill/>
            </a:ln>
          </c:spPr>
          <c:invertIfNegative val="0"/>
          <c:dPt>
            <c:idx val="16"/>
            <c:invertIfNegative val="0"/>
            <c:bubble3D val="0"/>
            <c:spPr>
              <a:solidFill>
                <a:srgbClr val="9DB1CF"/>
              </a:solidFill>
              <a:ln>
                <a:noFill/>
              </a:ln>
            </c:spPr>
            <c:extLst>
              <c:ext xmlns:c16="http://schemas.microsoft.com/office/drawing/2014/chart" uri="{C3380CC4-5D6E-409C-BE32-E72D297353CC}">
                <c16:uniqueId val="{0000000B-27DE-2E41-942C-BE16AF58D437}"/>
              </c:ext>
            </c:extLst>
          </c:dPt>
          <c:dPt>
            <c:idx val="18"/>
            <c:invertIfNegative val="0"/>
            <c:bubble3D val="0"/>
            <c:spPr>
              <a:solidFill>
                <a:srgbClr val="9DB1CF"/>
              </a:solidFill>
              <a:ln>
                <a:noFill/>
              </a:ln>
            </c:spPr>
            <c:extLst>
              <c:ext xmlns:c16="http://schemas.microsoft.com/office/drawing/2014/chart" uri="{C3380CC4-5D6E-409C-BE32-E72D297353CC}">
                <c16:uniqueId val="{0000000C-27DE-2E41-942C-BE16AF58D437}"/>
              </c:ext>
            </c:extLst>
          </c:dPt>
          <c:val>
            <c:numRef>
              <c:f>Sheet1!$A$4:$U$4</c:f>
              <c:numCache>
                <c:formatCode>General</c:formatCode>
                <c:ptCount val="21"/>
                <c:pt idx="0">
                  <c:v>1509.1758200000004</c:v>
                </c:pt>
                <c:pt idx="2">
                  <c:v>2224.4207999999999</c:v>
                </c:pt>
                <c:pt idx="3">
                  <c:v>3113.8684999999996</c:v>
                </c:pt>
                <c:pt idx="4">
                  <c:v>4057.2946999999999</c:v>
                </c:pt>
                <c:pt idx="6">
                  <c:v>2038.47</c:v>
                </c:pt>
                <c:pt idx="7">
                  <c:v>2811.3360000000002</c:v>
                </c:pt>
                <c:pt idx="8">
                  <c:v>4339.0521000000008</c:v>
                </c:pt>
                <c:pt idx="10">
                  <c:v>1710.0094300000001</c:v>
                </c:pt>
                <c:pt idx="11">
                  <c:v>2489.7514999999994</c:v>
                </c:pt>
                <c:pt idx="12">
                  <c:v>3129.6707999999994</c:v>
                </c:pt>
                <c:pt idx="14">
                  <c:v>1866.1376000000005</c:v>
                </c:pt>
                <c:pt idx="15">
                  <c:v>2597.6687000000002</c:v>
                </c:pt>
                <c:pt idx="16">
                  <c:v>3082.1742999999997</c:v>
                </c:pt>
                <c:pt idx="18">
                  <c:v>2424.4121</c:v>
                </c:pt>
                <c:pt idx="19">
                  <c:v>3530.3374000000003</c:v>
                </c:pt>
                <c:pt idx="20">
                  <c:v>3753.7019</c:v>
                </c:pt>
              </c:numCache>
            </c:numRef>
          </c:val>
          <c:extLst>
            <c:ext xmlns:c16="http://schemas.microsoft.com/office/drawing/2014/chart" uri="{C3380CC4-5D6E-409C-BE32-E72D297353CC}">
              <c16:uniqueId val="{0000000D-27DE-2E41-942C-BE16AF58D437}"/>
            </c:ext>
          </c:extLst>
        </c:ser>
        <c:ser>
          <c:idx val="4"/>
          <c:order val="4"/>
          <c:spPr>
            <a:solidFill>
              <a:srgbClr val="969696"/>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E-27DE-2E41-942C-BE16AF58D437}"/>
              </c:ext>
            </c:extLst>
          </c:dPt>
          <c:val>
            <c:numRef>
              <c:f>Sheet1!$A$5:$U$5</c:f>
              <c:numCache>
                <c:formatCode>General</c:formatCode>
                <c:ptCount val="21"/>
                <c:pt idx="0">
                  <c:v>1917.7749400000002</c:v>
                </c:pt>
                <c:pt idx="2">
                  <c:v>4058.9826320000002</c:v>
                </c:pt>
                <c:pt idx="3">
                  <c:v>4801.5044430000007</c:v>
                </c:pt>
                <c:pt idx="4">
                  <c:v>4952.2214049999993</c:v>
                </c:pt>
                <c:pt idx="6">
                  <c:v>3760.916702</c:v>
                </c:pt>
                <c:pt idx="7">
                  <c:v>4578.3986629999981</c:v>
                </c:pt>
                <c:pt idx="8">
                  <c:v>5475.3315320000002</c:v>
                </c:pt>
                <c:pt idx="10">
                  <c:v>3684.7545169999999</c:v>
                </c:pt>
                <c:pt idx="11">
                  <c:v>4343.1783589999995</c:v>
                </c:pt>
                <c:pt idx="12">
                  <c:v>4265.4962809999997</c:v>
                </c:pt>
                <c:pt idx="14">
                  <c:v>3529.1235820000002</c:v>
                </c:pt>
                <c:pt idx="15">
                  <c:v>3971.0776640000004</c:v>
                </c:pt>
                <c:pt idx="16">
                  <c:v>3515.9373009999999</c:v>
                </c:pt>
                <c:pt idx="18">
                  <c:v>3771.9061870000005</c:v>
                </c:pt>
                <c:pt idx="19">
                  <c:v>4381.3369060000005</c:v>
                </c:pt>
                <c:pt idx="20">
                  <c:v>4284.9669670000003</c:v>
                </c:pt>
              </c:numCache>
            </c:numRef>
          </c:val>
          <c:extLst>
            <c:ext xmlns:c16="http://schemas.microsoft.com/office/drawing/2014/chart" uri="{C3380CC4-5D6E-409C-BE32-E72D297353CC}">
              <c16:uniqueId val="{0000000F-27DE-2E41-942C-BE16AF58D437}"/>
            </c:ext>
          </c:extLst>
        </c:ser>
        <c:ser>
          <c:idx val="5"/>
          <c:order val="5"/>
          <c:spPr>
            <a:solidFill>
              <a:srgbClr val="808080"/>
            </a:solidFill>
            <a:ln>
              <a:noFill/>
            </a:ln>
          </c:spPr>
          <c:invertIfNegative val="0"/>
          <c:dPt>
            <c:idx val="0"/>
            <c:invertIfNegative val="0"/>
            <c:bubble3D val="0"/>
            <c:spPr>
              <a:solidFill>
                <a:srgbClr val="969696"/>
              </a:solidFill>
              <a:ln>
                <a:noFill/>
              </a:ln>
            </c:spPr>
            <c:extLst>
              <c:ext xmlns:c16="http://schemas.microsoft.com/office/drawing/2014/chart" uri="{C3380CC4-5D6E-409C-BE32-E72D297353CC}">
                <c16:uniqueId val="{00000010-27DE-2E41-942C-BE16AF58D437}"/>
              </c:ext>
            </c:extLst>
          </c:dPt>
          <c:val>
            <c:numRef>
              <c:f>Sheet1!$A$6:$U$6</c:f>
              <c:numCache>
                <c:formatCode>General</c:formatCode>
                <c:ptCount val="21"/>
                <c:pt idx="0">
                  <c:v>3162.9771989999999</c:v>
                </c:pt>
                <c:pt idx="2">
                  <c:v>5824.5225493135858</c:v>
                </c:pt>
                <c:pt idx="3">
                  <c:v>6543.3774069133942</c:v>
                </c:pt>
                <c:pt idx="4">
                  <c:v>7723.3138603773441</c:v>
                </c:pt>
                <c:pt idx="6">
                  <c:v>5686.3982006910946</c:v>
                </c:pt>
                <c:pt idx="7">
                  <c:v>7266.3787195997247</c:v>
                </c:pt>
                <c:pt idx="8">
                  <c:v>9342.3794274377215</c:v>
                </c:pt>
                <c:pt idx="10">
                  <c:v>5744.7700706638025</c:v>
                </c:pt>
                <c:pt idx="11">
                  <c:v>8073.418186515175</c:v>
                </c:pt>
                <c:pt idx="12">
                  <c:v>9972.0143066731271</c:v>
                </c:pt>
                <c:pt idx="14">
                  <c:v>5755.8442972400499</c:v>
                </c:pt>
                <c:pt idx="15">
                  <c:v>7970.3851787456315</c:v>
                </c:pt>
                <c:pt idx="16">
                  <c:v>9567.8589762767224</c:v>
                </c:pt>
                <c:pt idx="18">
                  <c:v>5641.229816066083</c:v>
                </c:pt>
                <c:pt idx="19">
                  <c:v>7479.4098745328156</c:v>
                </c:pt>
                <c:pt idx="20">
                  <c:v>8852.8734214389624</c:v>
                </c:pt>
              </c:numCache>
            </c:numRef>
          </c:val>
          <c:extLst>
            <c:ext xmlns:c16="http://schemas.microsoft.com/office/drawing/2014/chart" uri="{C3380CC4-5D6E-409C-BE32-E72D297353CC}">
              <c16:uniqueId val="{00000011-27DE-2E41-942C-BE16AF58D437}"/>
            </c:ext>
          </c:extLst>
        </c:ser>
        <c:ser>
          <c:idx val="6"/>
          <c:order val="6"/>
          <c:spPr>
            <a:solidFill>
              <a:schemeClr val="accent1"/>
            </a:solidFill>
            <a:ln>
              <a:noFill/>
            </a:ln>
          </c:spPr>
          <c:invertIfNegative val="0"/>
          <c:dPt>
            <c:idx val="0"/>
            <c:invertIfNegative val="0"/>
            <c:bubble3D val="0"/>
            <c:spPr>
              <a:solidFill>
                <a:srgbClr val="808080"/>
              </a:solidFill>
              <a:ln>
                <a:noFill/>
              </a:ln>
            </c:spPr>
            <c:extLst>
              <c:ext xmlns:c16="http://schemas.microsoft.com/office/drawing/2014/chart" uri="{C3380CC4-5D6E-409C-BE32-E72D297353CC}">
                <c16:uniqueId val="{00000012-27DE-2E41-942C-BE16AF58D437}"/>
              </c:ext>
            </c:extLst>
          </c:dPt>
          <c:val>
            <c:numRef>
              <c:f>Sheet1!$A$7:$U$7</c:f>
              <c:numCache>
                <c:formatCode>General</c:formatCode>
                <c:ptCount val="21"/>
                <c:pt idx="0">
                  <c:v>4928.9860770705018</c:v>
                </c:pt>
                <c:pt idx="2">
                  <c:v>6095.5872999999992</c:v>
                </c:pt>
                <c:pt idx="3">
                  <c:v>6881.644400000001</c:v>
                </c:pt>
                <c:pt idx="4">
                  <c:v>10267.4126</c:v>
                </c:pt>
                <c:pt idx="6">
                  <c:v>9411.4484000000029</c:v>
                </c:pt>
                <c:pt idx="7">
                  <c:v>11607.824499999999</c:v>
                </c:pt>
                <c:pt idx="8">
                  <c:v>17705.5766</c:v>
                </c:pt>
                <c:pt idx="10">
                  <c:v>11186.097300000001</c:v>
                </c:pt>
                <c:pt idx="11">
                  <c:v>14984.857500000002</c:v>
                </c:pt>
                <c:pt idx="12">
                  <c:v>19798.410000000003</c:v>
                </c:pt>
                <c:pt idx="14">
                  <c:v>11813.558500000001</c:v>
                </c:pt>
                <c:pt idx="15">
                  <c:v>16068.234600000003</c:v>
                </c:pt>
                <c:pt idx="16">
                  <c:v>20435.742600000005</c:v>
                </c:pt>
                <c:pt idx="18">
                  <c:v>12378.839200000002</c:v>
                </c:pt>
                <c:pt idx="19">
                  <c:v>16909.130499999999</c:v>
                </c:pt>
                <c:pt idx="20">
                  <c:v>20321.170199999993</c:v>
                </c:pt>
              </c:numCache>
            </c:numRef>
          </c:val>
          <c:extLst>
            <c:ext xmlns:c16="http://schemas.microsoft.com/office/drawing/2014/chart" uri="{C3380CC4-5D6E-409C-BE32-E72D297353CC}">
              <c16:uniqueId val="{00000013-27DE-2E41-942C-BE16AF58D437}"/>
            </c:ext>
          </c:extLst>
        </c:ser>
        <c:dLbls>
          <c:showLegendKey val="0"/>
          <c:showVal val="0"/>
          <c:showCatName val="0"/>
          <c:showSerName val="0"/>
          <c:showPercent val="0"/>
          <c:showBubbleSize val="0"/>
        </c:dLbls>
        <c:gapWidth val="80"/>
        <c:overlap val="100"/>
        <c:axId val="2009716544"/>
        <c:axId val="1"/>
      </c:barChart>
      <c:catAx>
        <c:axId val="200971654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41868.958897538956"/>
          <c:min val="0"/>
        </c:scaling>
        <c:delete val="1"/>
        <c:axPos val="l"/>
        <c:numFmt formatCode="General" sourceLinked="1"/>
        <c:majorTickMark val="out"/>
        <c:minorTickMark val="none"/>
        <c:tickLblPos val="nextTo"/>
        <c:crossAx val="2009716544"/>
        <c:crosses val="min"/>
        <c:crossBetween val="between"/>
      </c:valAx>
    </c:plotArea>
    <c:plotVisOnly val="0"/>
    <c:dispBlanksAs val="gap"/>
    <c:showDLblsOverMax val="1"/>
  </c:chart>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73127114548091"/>
          <c:y val="0.11448598130841121"/>
          <c:w val="0.78492025132914456"/>
          <c:h val="0.60981308411214952"/>
        </c:manualLayout>
      </c:layout>
      <c:scatterChart>
        <c:scatterStyle val="lineMarker"/>
        <c:varyColors val="0"/>
        <c:ser>
          <c:idx val="0"/>
          <c:order val="0"/>
          <c:spPr>
            <a:ln w="19050" cmpd="sng" algn="ctr">
              <a:solidFill>
                <a:schemeClr val="accent1"/>
              </a:solidFill>
              <a:prstDash val="solid"/>
            </a:ln>
          </c:spPr>
          <c:marker>
            <c:symbol val="none"/>
          </c:marker>
          <c:xVal>
            <c:numRef>
              <c:f>Sheet1!$A$1:$N$1</c:f>
              <c:numCache>
                <c:formatCode>General</c:formatCode>
                <c:ptCount val="14"/>
                <c:pt idx="0">
                  <c:v>1991</c:v>
                </c:pt>
                <c:pt idx="1">
                  <c:v>1994</c:v>
                </c:pt>
                <c:pt idx="2">
                  <c:v>1997</c:v>
                </c:pt>
                <c:pt idx="3">
                  <c:v>2000</c:v>
                </c:pt>
                <c:pt idx="4">
                  <c:v>2003</c:v>
                </c:pt>
                <c:pt idx="5">
                  <c:v>2006</c:v>
                </c:pt>
                <c:pt idx="6">
                  <c:v>2009</c:v>
                </c:pt>
                <c:pt idx="7">
                  <c:v>2012</c:v>
                </c:pt>
                <c:pt idx="8">
                  <c:v>2015</c:v>
                </c:pt>
                <c:pt idx="9">
                  <c:v>2018</c:v>
                </c:pt>
                <c:pt idx="10">
                  <c:v>2021</c:v>
                </c:pt>
                <c:pt idx="11">
                  <c:v>2024</c:v>
                </c:pt>
                <c:pt idx="12">
                  <c:v>2027</c:v>
                </c:pt>
                <c:pt idx="13">
                  <c:v>2030</c:v>
                </c:pt>
              </c:numCache>
            </c:numRef>
          </c:xVal>
          <c:yVal>
            <c:numRef>
              <c:f>Sheet1!$A$2:$N$2</c:f>
              <c:numCache>
                <c:formatCode>General</c:formatCode>
                <c:ptCount val="14"/>
                <c:pt idx="0">
                  <c:v>1.01</c:v>
                </c:pt>
                <c:pt idx="1">
                  <c:v>1.0149999999999999</c:v>
                </c:pt>
                <c:pt idx="2">
                  <c:v>1.1499999999999999</c:v>
                </c:pt>
                <c:pt idx="3">
                  <c:v>1.1000000000000001</c:v>
                </c:pt>
                <c:pt idx="4">
                  <c:v>0.87</c:v>
                </c:pt>
                <c:pt idx="5">
                  <c:v>0.85</c:v>
                </c:pt>
                <c:pt idx="6">
                  <c:v>0.75</c:v>
                </c:pt>
                <c:pt idx="7">
                  <c:v>0.73</c:v>
                </c:pt>
                <c:pt idx="8">
                  <c:v>0.68</c:v>
                </c:pt>
                <c:pt idx="9">
                  <c:v>0.61</c:v>
                </c:pt>
                <c:pt idx="10">
                  <c:v>0.63</c:v>
                </c:pt>
                <c:pt idx="11">
                  <c:v>0.65</c:v>
                </c:pt>
                <c:pt idx="12">
                  <c:v>0.63</c:v>
                </c:pt>
                <c:pt idx="13">
                  <c:v>0.57999999999999996</c:v>
                </c:pt>
              </c:numCache>
            </c:numRef>
          </c:yVal>
          <c:smooth val="0"/>
          <c:extLst>
            <c:ext xmlns:c16="http://schemas.microsoft.com/office/drawing/2014/chart" uri="{C3380CC4-5D6E-409C-BE32-E72D297353CC}">
              <c16:uniqueId val="{00000000-D459-5C46-948E-62FC9284F411}"/>
            </c:ext>
          </c:extLst>
        </c:ser>
        <c:dLbls>
          <c:showLegendKey val="0"/>
          <c:showVal val="0"/>
          <c:showCatName val="0"/>
          <c:showSerName val="0"/>
          <c:showPercent val="0"/>
          <c:showBubbleSize val="0"/>
        </c:dLbls>
        <c:axId val="4"/>
        <c:axId val="5"/>
      </c:scatterChart>
      <c:valAx>
        <c:axId val="4"/>
        <c:scaling>
          <c:orientation val="minMax"/>
          <c:max val="2030"/>
          <c:min val="1990"/>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000" kern="1200">
                <a:solidFill>
                  <a:schemeClr val="tx1"/>
                </a:solidFill>
                <a:latin typeface="+mn-lt"/>
                <a:ea typeface="+mn-lt"/>
                <a:cs typeface="+mn-lt"/>
                <a:sym typeface="+mn-lt"/>
              </a:defRPr>
            </a:pPr>
            <a:endParaRPr lang="en-US"/>
          </a:p>
        </c:txPr>
        <c:crossAx val="5"/>
        <c:crosses val="min"/>
        <c:crossBetween val="midCat"/>
        <c:majorUnit val="5"/>
      </c:valAx>
      <c:valAx>
        <c:axId val="5"/>
        <c:scaling>
          <c:orientation val="minMax"/>
          <c:max val="1.5"/>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sz="1000" kern="1200">
                <a:solidFill>
                  <a:schemeClr val="tx1"/>
                </a:solidFill>
                <a:latin typeface="+mn-lt"/>
                <a:ea typeface="+mn-lt"/>
                <a:cs typeface="+mn-lt"/>
                <a:sym typeface="+mn-lt"/>
              </a:defRPr>
            </a:pPr>
            <a:endParaRPr lang="en-US"/>
          </a:p>
        </c:txPr>
        <c:crossAx val="4"/>
        <c:crosses val="min"/>
        <c:crossBetween val="midCat"/>
        <c:majorUnit val="0.5"/>
      </c:valAx>
    </c:plotArea>
    <c:plotVisOnly val="0"/>
    <c:dispBlanksAs val="gap"/>
    <c:showDLblsOverMax val="1"/>
  </c:chart>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25499524262607"/>
          <c:y val="0.11355735805330243"/>
          <c:w val="0.78306374881065655"/>
          <c:h val="0.61297798377752033"/>
        </c:manualLayout>
      </c:layout>
      <c:scatterChart>
        <c:scatterStyle val="lineMarker"/>
        <c:varyColors val="0"/>
        <c:ser>
          <c:idx val="0"/>
          <c:order val="0"/>
          <c:spPr>
            <a:ln w="19050" cmpd="sng" algn="ctr">
              <a:solidFill>
                <a:schemeClr val="accent1"/>
              </a:solidFill>
              <a:prstDash val="solid"/>
            </a:ln>
          </c:spPr>
          <c:marker>
            <c:symbol val="none"/>
          </c:marker>
          <c:xVal>
            <c:numRef>
              <c:f>Sheet1!$A$1:$H$1</c:f>
              <c:numCache>
                <c:formatCode>General</c:formatCode>
                <c:ptCount val="8"/>
                <c:pt idx="0">
                  <c:v>0.2</c:v>
                </c:pt>
                <c:pt idx="1">
                  <c:v>2</c:v>
                </c:pt>
                <c:pt idx="2">
                  <c:v>4</c:v>
                </c:pt>
                <c:pt idx="3">
                  <c:v>6</c:v>
                </c:pt>
                <c:pt idx="4">
                  <c:v>8</c:v>
                </c:pt>
                <c:pt idx="5">
                  <c:v>10</c:v>
                </c:pt>
                <c:pt idx="6">
                  <c:v>12</c:v>
                </c:pt>
                <c:pt idx="7">
                  <c:v>14</c:v>
                </c:pt>
              </c:numCache>
            </c:numRef>
          </c:xVal>
          <c:yVal>
            <c:numRef>
              <c:f>Sheet1!$A$2:$H$2</c:f>
              <c:numCache>
                <c:formatCode>General</c:formatCode>
                <c:ptCount val="8"/>
                <c:pt idx="0">
                  <c:v>100</c:v>
                </c:pt>
                <c:pt idx="1">
                  <c:v>60</c:v>
                </c:pt>
                <c:pt idx="2">
                  <c:v>30</c:v>
                </c:pt>
                <c:pt idx="3">
                  <c:v>15</c:v>
                </c:pt>
                <c:pt idx="4">
                  <c:v>9.5</c:v>
                </c:pt>
              </c:numCache>
            </c:numRef>
          </c:yVal>
          <c:smooth val="0"/>
          <c:extLst>
            <c:ext xmlns:c16="http://schemas.microsoft.com/office/drawing/2014/chart" uri="{C3380CC4-5D6E-409C-BE32-E72D297353CC}">
              <c16:uniqueId val="{00000000-99A7-D844-B5FF-2738075EB4E5}"/>
            </c:ext>
          </c:extLst>
        </c:ser>
        <c:ser>
          <c:idx val="1"/>
          <c:order val="1"/>
          <c:spPr>
            <a:ln w="19050" cmpd="sng" algn="ctr">
              <a:solidFill>
                <a:schemeClr val="accent2"/>
              </a:solidFill>
              <a:prstDash val="solid"/>
            </a:ln>
          </c:spPr>
          <c:marker>
            <c:symbol val="none"/>
          </c:marker>
          <c:xVal>
            <c:numRef>
              <c:f>Sheet1!$A$1:$H$1</c:f>
              <c:numCache>
                <c:formatCode>General</c:formatCode>
                <c:ptCount val="8"/>
                <c:pt idx="0">
                  <c:v>0.2</c:v>
                </c:pt>
                <c:pt idx="1">
                  <c:v>2</c:v>
                </c:pt>
                <c:pt idx="2">
                  <c:v>4</c:v>
                </c:pt>
                <c:pt idx="3">
                  <c:v>6</c:v>
                </c:pt>
                <c:pt idx="4">
                  <c:v>8</c:v>
                </c:pt>
                <c:pt idx="5">
                  <c:v>10</c:v>
                </c:pt>
                <c:pt idx="6">
                  <c:v>12</c:v>
                </c:pt>
                <c:pt idx="7">
                  <c:v>14</c:v>
                </c:pt>
              </c:numCache>
            </c:numRef>
          </c:xVal>
          <c:yVal>
            <c:numRef>
              <c:f>Sheet1!$A$3:$H$3</c:f>
              <c:numCache>
                <c:formatCode>General</c:formatCode>
                <c:ptCount val="8"/>
                <c:pt idx="1">
                  <c:v>40</c:v>
                </c:pt>
                <c:pt idx="2">
                  <c:v>20</c:v>
                </c:pt>
                <c:pt idx="3">
                  <c:v>9</c:v>
                </c:pt>
                <c:pt idx="4">
                  <c:v>7</c:v>
                </c:pt>
                <c:pt idx="5">
                  <c:v>4</c:v>
                </c:pt>
                <c:pt idx="6">
                  <c:v>3</c:v>
                </c:pt>
                <c:pt idx="7">
                  <c:v>2</c:v>
                </c:pt>
              </c:numCache>
            </c:numRef>
          </c:yVal>
          <c:smooth val="0"/>
          <c:extLst>
            <c:ext xmlns:c16="http://schemas.microsoft.com/office/drawing/2014/chart" uri="{C3380CC4-5D6E-409C-BE32-E72D297353CC}">
              <c16:uniqueId val="{00000001-99A7-D844-B5FF-2738075EB4E5}"/>
            </c:ext>
          </c:extLst>
        </c:ser>
        <c:dLbls>
          <c:showLegendKey val="0"/>
          <c:showVal val="0"/>
          <c:showCatName val="0"/>
          <c:showSerName val="0"/>
          <c:showPercent val="0"/>
          <c:showBubbleSize val="0"/>
        </c:dLbls>
        <c:axId val="4"/>
        <c:axId val="5"/>
      </c:scatterChart>
      <c:valAx>
        <c:axId val="4"/>
        <c:scaling>
          <c:orientation val="minMax"/>
          <c:max val="14"/>
          <c:min val="0"/>
        </c:scaling>
        <c:delete val="0"/>
        <c:axPos val="b"/>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sz="1000" kern="1200">
                <a:solidFill>
                  <a:schemeClr val="tx1"/>
                </a:solidFill>
                <a:latin typeface="+mn-lt"/>
                <a:ea typeface="+mn-lt"/>
                <a:cs typeface="+mn-lt"/>
                <a:sym typeface="+mn-lt"/>
              </a:defRPr>
            </a:pPr>
            <a:endParaRPr lang="en-US"/>
          </a:p>
        </c:txPr>
        <c:crossAx val="5"/>
        <c:crosses val="min"/>
        <c:crossBetween val="midCat"/>
        <c:majorUnit val="2"/>
      </c:valAx>
      <c:valAx>
        <c:axId val="5"/>
        <c:scaling>
          <c:orientation val="minMax"/>
          <c:max val="1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000" kern="1200">
                <a:solidFill>
                  <a:schemeClr val="tx1"/>
                </a:solidFill>
                <a:latin typeface="+mn-lt"/>
                <a:ea typeface="+mn-lt"/>
                <a:cs typeface="+mn-lt"/>
                <a:sym typeface="+mn-lt"/>
              </a:defRPr>
            </a:pPr>
            <a:endParaRPr lang="en-US"/>
          </a:p>
        </c:txPr>
        <c:crossAx val="4"/>
        <c:crosses val="min"/>
        <c:crossBetween val="midCat"/>
        <c:majorUnit val="50"/>
      </c:valAx>
    </c:plotArea>
    <c:plotVisOnly val="0"/>
    <c:dispBlanksAs val="gap"/>
    <c:showDLblsOverMax val="1"/>
  </c:chart>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817258883248733E-2"/>
          <c:y val="0.11097256857855362"/>
          <c:w val="0.82436548223350259"/>
          <c:h val="0.62468827930174564"/>
        </c:manualLayout>
      </c:layout>
      <c:scatterChart>
        <c:scatterStyle val="lineMarker"/>
        <c:varyColors val="0"/>
        <c:ser>
          <c:idx val="0"/>
          <c:order val="0"/>
          <c:spPr>
            <a:ln w="19050" cmpd="sng" algn="ctr">
              <a:solidFill>
                <a:schemeClr val="accent1"/>
              </a:solidFill>
              <a:prstDash val="solid"/>
            </a:ln>
          </c:spPr>
          <c:marker>
            <c:symbol val="none"/>
          </c:marker>
          <c:xVal>
            <c:numRef>
              <c:f>Sheet1!$A$1:$F$1</c:f>
              <c:numCache>
                <c:formatCode>General</c:formatCode>
                <c:ptCount val="6"/>
                <c:pt idx="0">
                  <c:v>2019</c:v>
                </c:pt>
                <c:pt idx="1">
                  <c:v>2020</c:v>
                </c:pt>
                <c:pt idx="2">
                  <c:v>2021</c:v>
                </c:pt>
                <c:pt idx="3">
                  <c:v>2022</c:v>
                </c:pt>
                <c:pt idx="4">
                  <c:v>2023</c:v>
                </c:pt>
                <c:pt idx="5">
                  <c:v>2024</c:v>
                </c:pt>
              </c:numCache>
            </c:numRef>
          </c:xVal>
          <c:yVal>
            <c:numRef>
              <c:f>Sheet1!$A$2:$F$2</c:f>
              <c:numCache>
                <c:formatCode>General</c:formatCode>
                <c:ptCount val="6"/>
                <c:pt idx="0">
                  <c:v>1.68</c:v>
                </c:pt>
                <c:pt idx="1">
                  <c:v>1.57</c:v>
                </c:pt>
                <c:pt idx="2">
                  <c:v>1.8</c:v>
                </c:pt>
                <c:pt idx="3">
                  <c:v>2.02</c:v>
                </c:pt>
                <c:pt idx="4">
                  <c:v>2.27</c:v>
                </c:pt>
                <c:pt idx="5">
                  <c:v>2.25</c:v>
                </c:pt>
              </c:numCache>
            </c:numRef>
          </c:yVal>
          <c:smooth val="0"/>
          <c:extLst>
            <c:ext xmlns:c16="http://schemas.microsoft.com/office/drawing/2014/chart" uri="{C3380CC4-5D6E-409C-BE32-E72D297353CC}">
              <c16:uniqueId val="{00000000-7B02-7343-9491-7F29378B4B69}"/>
            </c:ext>
          </c:extLst>
        </c:ser>
        <c:ser>
          <c:idx val="1"/>
          <c:order val="1"/>
          <c:spPr>
            <a:ln w="19050" cmpd="sng" algn="ctr">
              <a:solidFill>
                <a:schemeClr val="accent2"/>
              </a:solidFill>
              <a:prstDash val="solid"/>
            </a:ln>
          </c:spPr>
          <c:marker>
            <c:symbol val="none"/>
          </c:marker>
          <c:xVal>
            <c:numRef>
              <c:f>Sheet1!$A$1:$F$1</c:f>
              <c:numCache>
                <c:formatCode>General</c:formatCode>
                <c:ptCount val="6"/>
                <c:pt idx="0">
                  <c:v>2019</c:v>
                </c:pt>
                <c:pt idx="1">
                  <c:v>2020</c:v>
                </c:pt>
                <c:pt idx="2">
                  <c:v>2021</c:v>
                </c:pt>
                <c:pt idx="3">
                  <c:v>2022</c:v>
                </c:pt>
                <c:pt idx="4">
                  <c:v>2023</c:v>
                </c:pt>
                <c:pt idx="5">
                  <c:v>2024</c:v>
                </c:pt>
              </c:numCache>
            </c:numRef>
          </c:xVal>
          <c:yVal>
            <c:numRef>
              <c:f>Sheet1!$A$3:$F$3</c:f>
              <c:numCache>
                <c:formatCode>General</c:formatCode>
                <c:ptCount val="6"/>
                <c:pt idx="0">
                  <c:v>2.19</c:v>
                </c:pt>
                <c:pt idx="1">
                  <c:v>2.08</c:v>
                </c:pt>
                <c:pt idx="2">
                  <c:v>2.31</c:v>
                </c:pt>
                <c:pt idx="3">
                  <c:v>2.5300000000000002</c:v>
                </c:pt>
                <c:pt idx="4">
                  <c:v>2.7800000000000002</c:v>
                </c:pt>
                <c:pt idx="5">
                  <c:v>2.76</c:v>
                </c:pt>
              </c:numCache>
            </c:numRef>
          </c:yVal>
          <c:smooth val="0"/>
          <c:extLst>
            <c:ext xmlns:c16="http://schemas.microsoft.com/office/drawing/2014/chart" uri="{C3380CC4-5D6E-409C-BE32-E72D297353CC}">
              <c16:uniqueId val="{00000001-7B02-7343-9491-7F29378B4B69}"/>
            </c:ext>
          </c:extLst>
        </c:ser>
        <c:dLbls>
          <c:showLegendKey val="0"/>
          <c:showVal val="0"/>
          <c:showCatName val="0"/>
          <c:showSerName val="0"/>
          <c:showPercent val="0"/>
          <c:showBubbleSize val="0"/>
        </c:dLbls>
        <c:axId val="4"/>
        <c:axId val="5"/>
      </c:scatterChart>
      <c:valAx>
        <c:axId val="4"/>
        <c:scaling>
          <c:orientation val="minMax"/>
          <c:max val="2024"/>
          <c:min val="2019"/>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900" kern="1200">
                <a:solidFill>
                  <a:schemeClr val="tx1"/>
                </a:solidFill>
                <a:latin typeface="+mn-lt"/>
                <a:ea typeface="+mn-lt"/>
                <a:cs typeface="+mn-lt"/>
                <a:sym typeface="+mn-lt"/>
              </a:defRPr>
            </a:pPr>
            <a:endParaRPr lang="en-US"/>
          </a:p>
        </c:txPr>
        <c:crossAx val="5"/>
        <c:crosses val="min"/>
        <c:crossBetween val="midCat"/>
        <c:majorUnit val="1"/>
      </c:valAx>
      <c:valAx>
        <c:axId val="5"/>
        <c:scaling>
          <c:orientation val="minMax"/>
          <c:max val="3"/>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900" kern="1200">
                <a:solidFill>
                  <a:schemeClr val="tx1"/>
                </a:solidFill>
                <a:latin typeface="+mn-lt"/>
                <a:ea typeface="+mn-lt"/>
                <a:cs typeface="+mn-lt"/>
                <a:sym typeface="+mn-lt"/>
              </a:defRPr>
            </a:pPr>
            <a:endParaRPr lang="en-US"/>
          </a:p>
        </c:txPr>
        <c:crossAx val="4"/>
        <c:crosses val="min"/>
        <c:crossBetween val="midCat"/>
        <c:majorUnit val="1"/>
      </c:valAx>
    </c:plotArea>
    <c:plotVisOnly val="0"/>
    <c:dispBlanksAs val="gap"/>
    <c:showDLblsOverMax val="1"/>
  </c:chart>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111411208642807E-2"/>
          <c:y val="2.8002154011847066E-2"/>
          <c:w val="0.92977717758271439"/>
          <c:h val="0.94399569197630584"/>
        </c:manualLayout>
      </c:layout>
      <c:barChart>
        <c:barDir val="col"/>
        <c:grouping val="clustered"/>
        <c:varyColors val="0"/>
        <c:ser>
          <c:idx val="0"/>
          <c:order val="0"/>
          <c:spPr>
            <a:solidFill>
              <a:schemeClr val="accent6"/>
            </a:solidFill>
            <a:ln>
              <a:noFill/>
            </a:ln>
          </c:spPr>
          <c:invertIfNegative val="0"/>
          <c:val>
            <c:numRef>
              <c:f>Sheet1!$A$1</c:f>
              <c:numCache>
                <c:formatCode>General</c:formatCode>
                <c:ptCount val="1"/>
                <c:pt idx="0">
                  <c:v>300000000</c:v>
                </c:pt>
              </c:numCache>
            </c:numRef>
          </c:val>
          <c:extLst>
            <c:ext xmlns:c16="http://schemas.microsoft.com/office/drawing/2014/chart" uri="{C3380CC4-5D6E-409C-BE32-E72D297353CC}">
              <c16:uniqueId val="{00000000-26BB-D041-B787-A05746E6BC09}"/>
            </c:ext>
          </c:extLst>
        </c:ser>
        <c:ser>
          <c:idx val="1"/>
          <c:order val="1"/>
          <c:spPr>
            <a:solidFill>
              <a:schemeClr val="accent2"/>
            </a:solidFill>
            <a:ln>
              <a:noFill/>
            </a:ln>
          </c:spPr>
          <c:invertIfNegative val="0"/>
          <c:val>
            <c:numRef>
              <c:f>Sheet1!$A$2</c:f>
              <c:numCache>
                <c:formatCode>General</c:formatCode>
                <c:ptCount val="1"/>
                <c:pt idx="0">
                  <c:v>13000000000</c:v>
                </c:pt>
              </c:numCache>
            </c:numRef>
          </c:val>
          <c:extLst>
            <c:ext xmlns:c16="http://schemas.microsoft.com/office/drawing/2014/chart" uri="{C3380CC4-5D6E-409C-BE32-E72D297353CC}">
              <c16:uniqueId val="{00000001-26BB-D041-B787-A05746E6BC09}"/>
            </c:ext>
          </c:extLst>
        </c:ser>
        <c:dLbls>
          <c:showLegendKey val="0"/>
          <c:showVal val="0"/>
          <c:showCatName val="0"/>
          <c:showSerName val="0"/>
          <c:showPercent val="0"/>
          <c:showBubbleSize val="0"/>
        </c:dLbls>
        <c:gapWidth val="80"/>
        <c:axId val="2115618672"/>
        <c:axId val="1"/>
      </c:barChart>
      <c:catAx>
        <c:axId val="211561867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3000000000"/>
          <c:min val="0"/>
        </c:scaling>
        <c:delete val="1"/>
        <c:axPos val="l"/>
        <c:numFmt formatCode="General" sourceLinked="1"/>
        <c:majorTickMark val="out"/>
        <c:minorTickMark val="none"/>
        <c:tickLblPos val="nextTo"/>
        <c:crossAx val="2115618672"/>
        <c:crosses val="min"/>
        <c:crossBetween val="between"/>
      </c:valAx>
    </c:plotArea>
    <c:plotVisOnly val="0"/>
    <c:dispBlanksAs val="gap"/>
    <c:showDLblsOverMax val="1"/>
  </c:chart>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864157870582835E-2"/>
          <c:y val="3.4210526315789476E-2"/>
          <c:w val="0.95227168425883435"/>
          <c:h val="0.93157894736842106"/>
        </c:manualLayout>
      </c:layout>
      <c:barChart>
        <c:barDir val="col"/>
        <c:grouping val="clustered"/>
        <c:varyColors val="0"/>
        <c:ser>
          <c:idx val="0"/>
          <c:order val="0"/>
          <c:spPr>
            <a:solidFill>
              <a:schemeClr val="accent1"/>
            </a:solidFill>
            <a:ln>
              <a:noFill/>
            </a:ln>
          </c:spPr>
          <c:invertIfNegative val="0"/>
          <c:val>
            <c:numRef>
              <c:f>Sheet1!$A$1:$E$1</c:f>
              <c:numCache>
                <c:formatCode>General</c:formatCode>
                <c:ptCount val="5"/>
                <c:pt idx="0">
                  <c:v>3.06539529505653E-5</c:v>
                </c:pt>
                <c:pt idx="1">
                  <c:v>1.02096066230604E-2</c:v>
                </c:pt>
                <c:pt idx="2">
                  <c:v>1.4831025143361E-2</c:v>
                </c:pt>
                <c:pt idx="3">
                  <c:v>2.24569799553977E-2</c:v>
                </c:pt>
                <c:pt idx="4">
                  <c:v>1.28264983052806E-3</c:v>
                </c:pt>
              </c:numCache>
            </c:numRef>
          </c:val>
          <c:extLst>
            <c:ext xmlns:c16="http://schemas.microsoft.com/office/drawing/2014/chart" uri="{C3380CC4-5D6E-409C-BE32-E72D297353CC}">
              <c16:uniqueId val="{00000000-3BF1-9D48-A660-CAD265CD28CF}"/>
            </c:ext>
          </c:extLst>
        </c:ser>
        <c:ser>
          <c:idx val="1"/>
          <c:order val="1"/>
          <c:spPr>
            <a:solidFill>
              <a:schemeClr val="accent2"/>
            </a:solidFill>
            <a:ln>
              <a:noFill/>
            </a:ln>
          </c:spPr>
          <c:invertIfNegative val="0"/>
          <c:val>
            <c:numRef>
              <c:f>Sheet1!$A$2:$E$2</c:f>
              <c:numCache>
                <c:formatCode>General</c:formatCode>
                <c:ptCount val="5"/>
                <c:pt idx="0">
                  <c:v>0.57115864781264203</c:v>
                </c:pt>
                <c:pt idx="1">
                  <c:v>10.423606739764001</c:v>
                </c:pt>
                <c:pt idx="2">
                  <c:v>20.244465099767901</c:v>
                </c:pt>
                <c:pt idx="3">
                  <c:v>607.83231282972099</c:v>
                </c:pt>
                <c:pt idx="4">
                  <c:v>6742.6222417783201</c:v>
                </c:pt>
              </c:numCache>
            </c:numRef>
          </c:val>
          <c:extLst>
            <c:ext xmlns:c16="http://schemas.microsoft.com/office/drawing/2014/chart" uri="{C3380CC4-5D6E-409C-BE32-E72D297353CC}">
              <c16:uniqueId val="{00000001-3BF1-9D48-A660-CAD265CD28CF}"/>
            </c:ext>
          </c:extLst>
        </c:ser>
        <c:dLbls>
          <c:showLegendKey val="0"/>
          <c:showVal val="0"/>
          <c:showCatName val="0"/>
          <c:showSerName val="0"/>
          <c:showPercent val="0"/>
          <c:showBubbleSize val="0"/>
        </c:dLbls>
        <c:gapWidth val="80"/>
        <c:axId val="293493391"/>
        <c:axId val="1"/>
      </c:barChart>
      <c:catAx>
        <c:axId val="29349339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logBase val="10"/>
          <c:orientation val="minMax"/>
          <c:max val="10000"/>
          <c:min val="1.0000000000000001E-5"/>
        </c:scaling>
        <c:delete val="0"/>
        <c:axPos val="l"/>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293493391"/>
        <c:crosses val="min"/>
        <c:crossBetween val="between"/>
      </c:valAx>
    </c:plotArea>
    <c:plotVisOnly val="0"/>
    <c:dispBlanksAs val="gap"/>
    <c:showDLblsOverMax val="1"/>
  </c:chart>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1117764471057881E-2"/>
          <c:y val="3.0606238964096526E-2"/>
          <c:w val="0.90339321357285429"/>
          <c:h val="0.8581518540317834"/>
        </c:manualLayout>
      </c:layout>
      <c:scatterChart>
        <c:scatterStyle val="lineMarker"/>
        <c:varyColors val="0"/>
        <c:ser>
          <c:idx val="0"/>
          <c:order val="0"/>
          <c:spPr>
            <a:ln>
              <a:noFill/>
            </a:ln>
          </c:spPr>
          <c:marker>
            <c:symbol val="circle"/>
            <c:size val="12"/>
            <c:spPr>
              <a:solidFill>
                <a:schemeClr val="accent1"/>
              </a:solidFill>
              <a:ln w="9525" cmpd="sng" algn="ctr">
                <a:solidFill>
                  <a:schemeClr val="accent1"/>
                </a:solidFill>
                <a:prstDash val="solid"/>
              </a:ln>
            </c:spPr>
          </c:marker>
          <c:xVal>
            <c:numRef>
              <c:f>Sheet1!$A$1:$A$10</c:f>
              <c:numCache>
                <c:formatCode>General</c:formatCode>
                <c:ptCount val="10"/>
                <c:pt idx="0">
                  <c:v>31</c:v>
                </c:pt>
              </c:numCache>
            </c:numRef>
          </c:xVal>
          <c:yVal>
            <c:numRef>
              <c:f>Sheet1!$B$1:$B$10</c:f>
              <c:numCache>
                <c:formatCode>General</c:formatCode>
                <c:ptCount val="10"/>
                <c:pt idx="0">
                  <c:v>0.42</c:v>
                </c:pt>
              </c:numCache>
            </c:numRef>
          </c:yVal>
          <c:smooth val="0"/>
          <c:extLst>
            <c:ext xmlns:c16="http://schemas.microsoft.com/office/drawing/2014/chart" uri="{C3380CC4-5D6E-409C-BE32-E72D297353CC}">
              <c16:uniqueId val="{00000000-1B78-B448-895E-0DFFBBF5E309}"/>
            </c:ext>
          </c:extLst>
        </c:ser>
        <c:ser>
          <c:idx val="1"/>
          <c:order val="1"/>
          <c:spPr>
            <a:ln>
              <a:noFill/>
            </a:ln>
          </c:spPr>
          <c:marker>
            <c:symbol val="circle"/>
            <c:size val="12"/>
            <c:spPr>
              <a:solidFill>
                <a:schemeClr val="accent2"/>
              </a:solidFill>
              <a:ln w="9525" cmpd="sng" algn="ctr">
                <a:solidFill>
                  <a:schemeClr val="accent2"/>
                </a:solidFill>
                <a:prstDash val="solid"/>
              </a:ln>
            </c:spPr>
          </c:marker>
          <c:xVal>
            <c:numRef>
              <c:f>Sheet1!$A$1:$A$10</c:f>
              <c:numCache>
                <c:formatCode>General</c:formatCode>
                <c:ptCount val="10"/>
                <c:pt idx="1">
                  <c:v>27</c:v>
                </c:pt>
              </c:numCache>
            </c:numRef>
          </c:xVal>
          <c:yVal>
            <c:numRef>
              <c:f>Sheet1!$C$1:$C$10</c:f>
              <c:numCache>
                <c:formatCode>General</c:formatCode>
                <c:ptCount val="10"/>
                <c:pt idx="1">
                  <c:v>0.38</c:v>
                </c:pt>
              </c:numCache>
            </c:numRef>
          </c:yVal>
          <c:smooth val="0"/>
          <c:extLst>
            <c:ext xmlns:c16="http://schemas.microsoft.com/office/drawing/2014/chart" uri="{C3380CC4-5D6E-409C-BE32-E72D297353CC}">
              <c16:uniqueId val="{00000001-1B78-B448-895E-0DFFBBF5E309}"/>
            </c:ext>
          </c:extLst>
        </c:ser>
        <c:ser>
          <c:idx val="2"/>
          <c:order val="2"/>
          <c:spPr>
            <a:ln>
              <a:noFill/>
            </a:ln>
          </c:spPr>
          <c:marker>
            <c:symbol val="circle"/>
            <c:size val="12"/>
            <c:spPr>
              <a:solidFill>
                <a:schemeClr val="hlink"/>
              </a:solidFill>
              <a:ln w="9525" cmpd="sng" algn="ctr">
                <a:solidFill>
                  <a:schemeClr val="hlink"/>
                </a:solidFill>
                <a:prstDash val="solid"/>
              </a:ln>
            </c:spPr>
          </c:marker>
          <c:xVal>
            <c:numRef>
              <c:f>Sheet1!$A$1:$A$10</c:f>
              <c:numCache>
                <c:formatCode>General</c:formatCode>
                <c:ptCount val="10"/>
                <c:pt idx="2">
                  <c:v>40</c:v>
                </c:pt>
              </c:numCache>
            </c:numRef>
          </c:xVal>
          <c:yVal>
            <c:numRef>
              <c:f>Sheet1!$D$1:$D$10</c:f>
              <c:numCache>
                <c:formatCode>General</c:formatCode>
                <c:ptCount val="10"/>
                <c:pt idx="2">
                  <c:v>0.33</c:v>
                </c:pt>
              </c:numCache>
            </c:numRef>
          </c:yVal>
          <c:smooth val="0"/>
          <c:extLst>
            <c:ext xmlns:c16="http://schemas.microsoft.com/office/drawing/2014/chart" uri="{C3380CC4-5D6E-409C-BE32-E72D297353CC}">
              <c16:uniqueId val="{00000002-1B78-B448-895E-0DFFBBF5E309}"/>
            </c:ext>
          </c:extLst>
        </c:ser>
        <c:ser>
          <c:idx val="3"/>
          <c:order val="3"/>
          <c:spPr>
            <a:ln>
              <a:noFill/>
            </a:ln>
          </c:spPr>
          <c:marker>
            <c:symbol val="circle"/>
            <c:size val="12"/>
            <c:spPr>
              <a:solidFill>
                <a:schemeClr val="hlink"/>
              </a:solidFill>
              <a:ln w="9525" cmpd="sng" algn="ctr">
                <a:solidFill>
                  <a:schemeClr val="hlink"/>
                </a:solidFill>
                <a:prstDash val="solid"/>
              </a:ln>
            </c:spPr>
          </c:marker>
          <c:xVal>
            <c:numRef>
              <c:f>Sheet1!$A$1:$A$10</c:f>
              <c:numCache>
                <c:formatCode>General</c:formatCode>
                <c:ptCount val="10"/>
                <c:pt idx="3">
                  <c:v>39</c:v>
                </c:pt>
              </c:numCache>
            </c:numRef>
          </c:xVal>
          <c:yVal>
            <c:numRef>
              <c:f>Sheet1!$E$1:$E$10</c:f>
              <c:numCache>
                <c:formatCode>General</c:formatCode>
                <c:ptCount val="10"/>
                <c:pt idx="3">
                  <c:v>0.31</c:v>
                </c:pt>
              </c:numCache>
            </c:numRef>
          </c:yVal>
          <c:smooth val="0"/>
          <c:extLst>
            <c:ext xmlns:c16="http://schemas.microsoft.com/office/drawing/2014/chart" uri="{C3380CC4-5D6E-409C-BE32-E72D297353CC}">
              <c16:uniqueId val="{00000003-1B78-B448-895E-0DFFBBF5E309}"/>
            </c:ext>
          </c:extLst>
        </c:ser>
        <c:ser>
          <c:idx val="4"/>
          <c:order val="4"/>
          <c:spPr>
            <a:ln>
              <a:noFill/>
            </a:ln>
          </c:spPr>
          <c:marker>
            <c:symbol val="circle"/>
            <c:size val="12"/>
            <c:spPr>
              <a:solidFill>
                <a:schemeClr val="hlink"/>
              </a:solidFill>
              <a:ln w="9525" cmpd="sng" algn="ctr">
                <a:solidFill>
                  <a:schemeClr val="hlink"/>
                </a:solidFill>
                <a:prstDash val="solid"/>
              </a:ln>
            </c:spPr>
          </c:marker>
          <c:xVal>
            <c:numRef>
              <c:f>Sheet1!$A$1:$A$10</c:f>
              <c:numCache>
                <c:formatCode>General</c:formatCode>
                <c:ptCount val="10"/>
                <c:pt idx="4">
                  <c:v>38</c:v>
                </c:pt>
              </c:numCache>
            </c:numRef>
          </c:xVal>
          <c:yVal>
            <c:numRef>
              <c:f>Sheet1!$F$1:$F$10</c:f>
              <c:numCache>
                <c:formatCode>General</c:formatCode>
                <c:ptCount val="10"/>
                <c:pt idx="4">
                  <c:v>0.28999999999999998</c:v>
                </c:pt>
              </c:numCache>
            </c:numRef>
          </c:yVal>
          <c:smooth val="0"/>
          <c:extLst>
            <c:ext xmlns:c16="http://schemas.microsoft.com/office/drawing/2014/chart" uri="{C3380CC4-5D6E-409C-BE32-E72D297353CC}">
              <c16:uniqueId val="{00000004-1B78-B448-895E-0DFFBBF5E309}"/>
            </c:ext>
          </c:extLst>
        </c:ser>
        <c:ser>
          <c:idx val="5"/>
          <c:order val="5"/>
          <c:spPr>
            <a:ln>
              <a:noFill/>
            </a:ln>
          </c:spPr>
          <c:marker>
            <c:symbol val="circle"/>
            <c:size val="12"/>
            <c:spPr>
              <a:solidFill>
                <a:schemeClr val="accent6"/>
              </a:solidFill>
              <a:ln w="9525" cmpd="sng" algn="ctr">
                <a:solidFill>
                  <a:schemeClr val="accent6"/>
                </a:solidFill>
                <a:prstDash val="solid"/>
              </a:ln>
            </c:spPr>
          </c:marker>
          <c:xVal>
            <c:numRef>
              <c:f>Sheet1!$A$1:$A$10</c:f>
              <c:numCache>
                <c:formatCode>General</c:formatCode>
                <c:ptCount val="10"/>
                <c:pt idx="5">
                  <c:v>47</c:v>
                </c:pt>
              </c:numCache>
            </c:numRef>
          </c:xVal>
          <c:yVal>
            <c:numRef>
              <c:f>Sheet1!$G$1:$G$10</c:f>
              <c:numCache>
                <c:formatCode>General</c:formatCode>
                <c:ptCount val="10"/>
                <c:pt idx="5">
                  <c:v>0.28000000000000003</c:v>
                </c:pt>
              </c:numCache>
            </c:numRef>
          </c:yVal>
          <c:smooth val="0"/>
          <c:extLst>
            <c:ext xmlns:c16="http://schemas.microsoft.com/office/drawing/2014/chart" uri="{C3380CC4-5D6E-409C-BE32-E72D297353CC}">
              <c16:uniqueId val="{00000005-1B78-B448-895E-0DFFBBF5E309}"/>
            </c:ext>
          </c:extLst>
        </c:ser>
        <c:ser>
          <c:idx val="6"/>
          <c:order val="6"/>
          <c:spPr>
            <a:ln>
              <a:noFill/>
            </a:ln>
          </c:spPr>
          <c:marker>
            <c:symbol val="circle"/>
            <c:size val="12"/>
            <c:spPr>
              <a:solidFill>
                <a:schemeClr val="hlink"/>
              </a:solidFill>
              <a:ln w="9525" cmpd="sng" algn="ctr">
                <a:solidFill>
                  <a:schemeClr val="hlink"/>
                </a:solidFill>
                <a:prstDash val="solid"/>
              </a:ln>
            </c:spPr>
          </c:marker>
          <c:xVal>
            <c:numRef>
              <c:f>Sheet1!$A$1:$A$10</c:f>
              <c:numCache>
                <c:formatCode>General</c:formatCode>
                <c:ptCount val="10"/>
                <c:pt idx="6">
                  <c:v>69</c:v>
                </c:pt>
              </c:numCache>
            </c:numRef>
          </c:xVal>
          <c:yVal>
            <c:numRef>
              <c:f>Sheet1!$H$1:$H$10</c:f>
              <c:numCache>
                <c:formatCode>General</c:formatCode>
                <c:ptCount val="10"/>
                <c:pt idx="6">
                  <c:v>0.3</c:v>
                </c:pt>
              </c:numCache>
            </c:numRef>
          </c:yVal>
          <c:smooth val="0"/>
          <c:extLst>
            <c:ext xmlns:c16="http://schemas.microsoft.com/office/drawing/2014/chart" uri="{C3380CC4-5D6E-409C-BE32-E72D297353CC}">
              <c16:uniqueId val="{00000006-1B78-B448-895E-0DFFBBF5E309}"/>
            </c:ext>
          </c:extLst>
        </c:ser>
        <c:ser>
          <c:idx val="7"/>
          <c:order val="7"/>
          <c:spPr>
            <a:ln>
              <a:noFill/>
            </a:ln>
          </c:spPr>
          <c:marker>
            <c:symbol val="circle"/>
            <c:size val="12"/>
            <c:spPr>
              <a:solidFill>
                <a:schemeClr val="accent5"/>
              </a:solidFill>
              <a:ln w="9525" cmpd="sng" algn="ctr">
                <a:solidFill>
                  <a:schemeClr val="accent5"/>
                </a:solidFill>
                <a:prstDash val="solid"/>
              </a:ln>
            </c:spPr>
          </c:marker>
          <c:xVal>
            <c:numRef>
              <c:f>Sheet1!$A$1:$A$10</c:f>
              <c:numCache>
                <c:formatCode>General</c:formatCode>
                <c:ptCount val="10"/>
                <c:pt idx="7">
                  <c:v>67</c:v>
                </c:pt>
              </c:numCache>
            </c:numRef>
          </c:xVal>
          <c:yVal>
            <c:numRef>
              <c:f>Sheet1!$I$1:$I$10</c:f>
              <c:numCache>
                <c:formatCode>General</c:formatCode>
                <c:ptCount val="10"/>
                <c:pt idx="7">
                  <c:v>0.28000000000000003</c:v>
                </c:pt>
              </c:numCache>
            </c:numRef>
          </c:yVal>
          <c:smooth val="0"/>
          <c:extLst>
            <c:ext xmlns:c16="http://schemas.microsoft.com/office/drawing/2014/chart" uri="{C3380CC4-5D6E-409C-BE32-E72D297353CC}">
              <c16:uniqueId val="{00000007-1B78-B448-895E-0DFFBBF5E309}"/>
            </c:ext>
          </c:extLst>
        </c:ser>
        <c:ser>
          <c:idx val="8"/>
          <c:order val="8"/>
          <c:spPr>
            <a:ln>
              <a:noFill/>
            </a:ln>
          </c:spPr>
          <c:marker>
            <c:symbol val="circle"/>
            <c:size val="12"/>
            <c:spPr>
              <a:solidFill>
                <a:schemeClr val="accent3"/>
              </a:solidFill>
              <a:ln w="9525" cmpd="sng" algn="ctr">
                <a:solidFill>
                  <a:schemeClr val="accent3"/>
                </a:solidFill>
                <a:prstDash val="solid"/>
              </a:ln>
            </c:spPr>
          </c:marker>
          <c:xVal>
            <c:numRef>
              <c:f>Sheet1!$A$1:$A$10</c:f>
              <c:numCache>
                <c:formatCode>General</c:formatCode>
                <c:ptCount val="10"/>
                <c:pt idx="8">
                  <c:v>380</c:v>
                </c:pt>
              </c:numCache>
            </c:numRef>
          </c:xVal>
          <c:yVal>
            <c:numRef>
              <c:f>Sheet1!$J$1:$J$10</c:f>
              <c:numCache>
                <c:formatCode>General</c:formatCode>
                <c:ptCount val="10"/>
                <c:pt idx="8">
                  <c:v>0.16</c:v>
                </c:pt>
              </c:numCache>
            </c:numRef>
          </c:yVal>
          <c:smooth val="0"/>
          <c:extLst>
            <c:ext xmlns:c16="http://schemas.microsoft.com/office/drawing/2014/chart" uri="{C3380CC4-5D6E-409C-BE32-E72D297353CC}">
              <c16:uniqueId val="{00000008-1B78-B448-895E-0DFFBBF5E309}"/>
            </c:ext>
          </c:extLst>
        </c:ser>
        <c:ser>
          <c:idx val="9"/>
          <c:order val="9"/>
          <c:spPr>
            <a:ln>
              <a:noFill/>
            </a:ln>
          </c:spPr>
          <c:marker>
            <c:symbol val="circle"/>
            <c:size val="7"/>
            <c:spPr>
              <a:solidFill>
                <a:schemeClr val="bg1"/>
              </a:solidFill>
              <a:ln w="9525" cmpd="sng" algn="ctr">
                <a:solidFill>
                  <a:schemeClr val="bg1"/>
                </a:solidFill>
                <a:prstDash val="solid"/>
              </a:ln>
            </c:spPr>
          </c:marker>
          <c:xVal>
            <c:numRef>
              <c:f>Sheet1!$A$1:$A$10</c:f>
              <c:numCache>
                <c:formatCode>General</c:formatCode>
                <c:ptCount val="10"/>
                <c:pt idx="9">
                  <c:v>0</c:v>
                </c:pt>
              </c:numCache>
            </c:numRef>
          </c:xVal>
          <c:yVal>
            <c:numRef>
              <c:f>Sheet1!$K$1:$K$10</c:f>
              <c:numCache>
                <c:formatCode>General</c:formatCode>
                <c:ptCount val="10"/>
                <c:pt idx="9">
                  <c:v>1</c:v>
                </c:pt>
              </c:numCache>
            </c:numRef>
          </c:yVal>
          <c:smooth val="0"/>
          <c:extLst>
            <c:ext xmlns:c16="http://schemas.microsoft.com/office/drawing/2014/chart" uri="{C3380CC4-5D6E-409C-BE32-E72D297353CC}">
              <c16:uniqueId val="{00000009-1B78-B448-895E-0DFFBBF5E309}"/>
            </c:ext>
          </c:extLst>
        </c:ser>
        <c:dLbls>
          <c:showLegendKey val="0"/>
          <c:showVal val="0"/>
          <c:showCatName val="0"/>
          <c:showSerName val="0"/>
          <c:showPercent val="0"/>
          <c:showBubbleSize val="0"/>
        </c:dLbls>
        <c:axId val="2068668592"/>
        <c:axId val="1"/>
      </c:scatterChart>
      <c:valAx>
        <c:axId val="2068668592"/>
        <c:scaling>
          <c:orientation val="minMax"/>
          <c:max val="400"/>
          <c:min val="0"/>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800" kern="1200">
                <a:solidFill>
                  <a:schemeClr val="tx1"/>
                </a:solidFill>
                <a:latin typeface="+mn-lt"/>
                <a:ea typeface="+mn-ea"/>
                <a:cs typeface="+mn-cs"/>
                <a:sym typeface="+mn-lt"/>
              </a:defRPr>
            </a:pPr>
            <a:endParaRPr lang="en-US"/>
          </a:p>
        </c:txPr>
        <c:crossAx val="1"/>
        <c:crosses val="min"/>
        <c:crossBetween val="midCat"/>
        <c:majorUnit val="50"/>
      </c:valAx>
      <c:valAx>
        <c:axId val="1"/>
        <c:scaling>
          <c:orientation val="minMax"/>
          <c:max val="1"/>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sz="800" kern="1200">
                <a:latin typeface="+mn-lt"/>
                <a:ea typeface="+mn-ea"/>
                <a:cs typeface="+mn-cs"/>
                <a:sym typeface="+mn-lt"/>
              </a:defRPr>
            </a:pPr>
            <a:endParaRPr lang="en-US"/>
          </a:p>
        </c:txPr>
        <c:crossAx val="2068668592"/>
        <c:crosses val="min"/>
        <c:crossBetween val="midCat"/>
        <c:majorUnit val="0.1"/>
      </c:valAx>
      <c:spPr>
        <a:noFill/>
        <a:ln w="9525" cmpd="sng" algn="ctr">
          <a:solidFill>
            <a:schemeClr val="tx1"/>
          </a:solidFill>
          <a:prstDash val="solid"/>
        </a:ln>
      </c:spPr>
    </c:plotArea>
    <c:plotVisOnly val="0"/>
    <c:dispBlanksAs val="gap"/>
    <c:showDLblsOverMax val="1"/>
  </c:chart>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588235294117649E-2"/>
          <c:y val="7.3007712082262213E-2"/>
          <c:w val="0.93882352941176472"/>
          <c:h val="0.8539845758354756"/>
        </c:manualLayout>
      </c:layout>
      <c:barChart>
        <c:barDir val="bar"/>
        <c:grouping val="stacked"/>
        <c:varyColors val="0"/>
        <c:ser>
          <c:idx val="0"/>
          <c:order val="0"/>
          <c:spPr>
            <a:solidFill>
              <a:schemeClr val="accent2"/>
            </a:solidFill>
            <a:ln>
              <a:noFill/>
            </a:ln>
          </c:spPr>
          <c:invertIfNegative val="0"/>
          <c:dPt>
            <c:idx val="5"/>
            <c:invertIfNegative val="0"/>
            <c:bubble3D val="0"/>
            <c:spPr>
              <a:solidFill>
                <a:schemeClr val="accent1"/>
              </a:solidFill>
              <a:ln>
                <a:noFill/>
              </a:ln>
            </c:spPr>
            <c:extLst>
              <c:ext xmlns:c16="http://schemas.microsoft.com/office/drawing/2014/chart" uri="{C3380CC4-5D6E-409C-BE32-E72D297353CC}">
                <c16:uniqueId val="{00000000-A747-BE45-9A97-850D1680C97F}"/>
              </c:ext>
            </c:extLst>
          </c:dPt>
          <c:dLbls>
            <c:dLbl>
              <c:idx val="0"/>
              <c:layout>
                <c:manualLayout>
                  <c:x val="0"/>
                  <c:y val="0"/>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747-BE45-9A97-850D1680C97F}"/>
                </c:ext>
              </c:extLst>
            </c:dLbl>
            <c:dLbl>
              <c:idx val="2"/>
              <c:layout>
                <c:manualLayout>
                  <c:x val="0"/>
                  <c:y val="0"/>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747-BE45-9A97-850D1680C97F}"/>
                </c:ext>
              </c:extLst>
            </c:dLbl>
            <c:dLbl>
              <c:idx val="3"/>
              <c:layout>
                <c:manualLayout>
                  <c:x val="0"/>
                  <c:y val="0"/>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747-BE45-9A97-850D1680C97F}"/>
                </c:ext>
              </c:extLst>
            </c:dLbl>
            <c:dLbl>
              <c:idx val="5"/>
              <c:layout>
                <c:manualLayout>
                  <c:x val="6.1764705882352944E-2"/>
                  <c:y val="0"/>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747-BE45-9A97-850D1680C97F}"/>
                </c:ext>
              </c:extLst>
            </c:dLbl>
            <c:dLbl>
              <c:idx val="6"/>
              <c:layout>
                <c:manualLayout>
                  <c:x val="0"/>
                  <c:y val="0"/>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747-BE45-9A97-850D1680C97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0">
                  <c:v>5.9191176470588198</c:v>
                </c:pt>
                <c:pt idx="1">
                  <c:v>1.8014705882352899</c:v>
                </c:pt>
                <c:pt idx="2">
                  <c:v>7.12</c:v>
                </c:pt>
                <c:pt idx="3">
                  <c:v>2.2303921568627398</c:v>
                </c:pt>
                <c:pt idx="4">
                  <c:v>0.77205882352941202</c:v>
                </c:pt>
                <c:pt idx="5">
                  <c:v>4.9000000000000004</c:v>
                </c:pt>
                <c:pt idx="6">
                  <c:v>3.3455882352941102</c:v>
                </c:pt>
                <c:pt idx="7">
                  <c:v>0.77205882352941202</c:v>
                </c:pt>
                <c:pt idx="8">
                  <c:v>1</c:v>
                </c:pt>
              </c:numCache>
            </c:numRef>
          </c:val>
          <c:extLst>
            <c:ext xmlns:c16="http://schemas.microsoft.com/office/drawing/2014/chart" uri="{C3380CC4-5D6E-409C-BE32-E72D297353CC}">
              <c16:uniqueId val="{00000005-A747-BE45-9A97-850D1680C97F}"/>
            </c:ext>
          </c:extLst>
        </c:ser>
        <c:ser>
          <c:idx val="1"/>
          <c:order val="1"/>
          <c:spPr>
            <a:solidFill>
              <a:schemeClr val="accent3"/>
            </a:solidFill>
            <a:ln>
              <a:noFill/>
            </a:ln>
          </c:spPr>
          <c:invertIfNegative val="0"/>
          <c:dPt>
            <c:idx val="8"/>
            <c:invertIfNegative val="0"/>
            <c:bubble3D val="0"/>
            <c:spPr>
              <a:pattFill prst="ltDnDiag">
                <a:fgClr>
                  <a:schemeClr val="tx1"/>
                </a:fgClr>
                <a:bgClr>
                  <a:schemeClr val="bg1"/>
                </a:bgClr>
              </a:pattFill>
              <a:ln>
                <a:noFill/>
              </a:ln>
            </c:spPr>
            <c:extLst>
              <c:ext xmlns:c16="http://schemas.microsoft.com/office/drawing/2014/chart" uri="{C3380CC4-5D6E-409C-BE32-E72D297353CC}">
                <c16:uniqueId val="{00000006-A747-BE45-9A97-850D1680C97F}"/>
              </c:ext>
            </c:extLst>
          </c:dPt>
          <c:dLbls>
            <c:dLbl>
              <c:idx val="0"/>
              <c:layout>
                <c:manualLayout>
                  <c:x val="0"/>
                  <c:y val="0"/>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747-BE45-9A97-850D1680C97F}"/>
                </c:ext>
              </c:extLst>
            </c:dLbl>
            <c:dLbl>
              <c:idx val="1"/>
              <c:layout>
                <c:manualLayout>
                  <c:x val="-5.8823529411764701E-4"/>
                  <c:y val="0"/>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747-BE45-9A97-850D1680C97F}"/>
                </c:ext>
              </c:extLst>
            </c:dLbl>
            <c:dLbl>
              <c:idx val="2"/>
              <c:layout>
                <c:manualLayout>
                  <c:x val="0"/>
                  <c:y val="0"/>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747-BE45-9A97-850D1680C97F}"/>
                </c:ext>
              </c:extLst>
            </c:dLbl>
            <c:dLbl>
              <c:idx val="3"/>
              <c:layout>
                <c:manualLayout>
                  <c:x val="0"/>
                  <c:y val="0"/>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747-BE45-9A97-850D1680C97F}"/>
                </c:ext>
              </c:extLst>
            </c:dLbl>
            <c:dLbl>
              <c:idx val="4"/>
              <c:layout>
                <c:manualLayout>
                  <c:x val="0"/>
                  <c:y val="0"/>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747-BE45-9A97-850D1680C97F}"/>
                </c:ext>
              </c:extLst>
            </c:dLbl>
            <c:dLbl>
              <c:idx val="7"/>
              <c:layout>
                <c:manualLayout>
                  <c:x val="0"/>
                  <c:y val="0"/>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747-BE45-9A97-850D1680C97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Sheet1!$A$2:$I$2</c:f>
              <c:numCache>
                <c:formatCode>General</c:formatCode>
                <c:ptCount val="9"/>
                <c:pt idx="0">
                  <c:v>12.009803921568579</c:v>
                </c:pt>
                <c:pt idx="1">
                  <c:v>36.200980392156808</c:v>
                </c:pt>
                <c:pt idx="2">
                  <c:v>25.16</c:v>
                </c:pt>
                <c:pt idx="3">
                  <c:v>5.9191176470588207</c:v>
                </c:pt>
                <c:pt idx="4">
                  <c:v>3.2598039215686176</c:v>
                </c:pt>
                <c:pt idx="6">
                  <c:v>1.3725490196078494</c:v>
                </c:pt>
                <c:pt idx="7">
                  <c:v>2.7450980392156779</c:v>
                </c:pt>
                <c:pt idx="8">
                  <c:v>1</c:v>
                </c:pt>
              </c:numCache>
            </c:numRef>
          </c:val>
          <c:extLst>
            <c:ext xmlns:c16="http://schemas.microsoft.com/office/drawing/2014/chart" uri="{C3380CC4-5D6E-409C-BE32-E72D297353CC}">
              <c16:uniqueId val="{0000000D-A747-BE45-9A97-850D1680C97F}"/>
            </c:ext>
          </c:extLst>
        </c:ser>
        <c:ser>
          <c:idx val="2"/>
          <c:order val="2"/>
          <c:spPr>
            <a:solidFill>
              <a:schemeClr val="accent1"/>
            </a:solidFill>
            <a:ln>
              <a:noFill/>
            </a:ln>
          </c:spPr>
          <c:invertIfNegative val="0"/>
          <c:dPt>
            <c:idx val="8"/>
            <c:invertIfNegative val="0"/>
            <c:bubble3D val="0"/>
            <c:spPr>
              <a:pattFill prst="ltDnDiag">
                <a:fgClr>
                  <a:schemeClr val="tx1"/>
                </a:fgClr>
                <a:bgClr>
                  <a:schemeClr val="bg1"/>
                </a:bgClr>
              </a:pattFill>
              <a:ln>
                <a:noFill/>
              </a:ln>
            </c:spPr>
            <c:extLst>
              <c:ext xmlns:c16="http://schemas.microsoft.com/office/drawing/2014/chart" uri="{C3380CC4-5D6E-409C-BE32-E72D297353CC}">
                <c16:uniqueId val="{0000000E-A747-BE45-9A97-850D1680C97F}"/>
              </c:ext>
            </c:extLst>
          </c:dPt>
          <c:val>
            <c:numRef>
              <c:f>Sheet1!$A$3:$I$3</c:f>
              <c:numCache>
                <c:formatCode>General</c:formatCode>
                <c:ptCount val="9"/>
                <c:pt idx="0">
                  <c:v>0</c:v>
                </c:pt>
                <c:pt idx="1">
                  <c:v>0</c:v>
                </c:pt>
                <c:pt idx="2">
                  <c:v>0</c:v>
                </c:pt>
                <c:pt idx="3">
                  <c:v>0</c:v>
                </c:pt>
                <c:pt idx="4">
                  <c:v>0</c:v>
                </c:pt>
                <c:pt idx="6">
                  <c:v>0</c:v>
                </c:pt>
                <c:pt idx="7">
                  <c:v>0</c:v>
                </c:pt>
                <c:pt idx="8">
                  <c:v>0</c:v>
                </c:pt>
              </c:numCache>
            </c:numRef>
          </c:val>
          <c:extLst>
            <c:ext xmlns:c16="http://schemas.microsoft.com/office/drawing/2014/chart" uri="{C3380CC4-5D6E-409C-BE32-E72D297353CC}">
              <c16:uniqueId val="{0000000F-A747-BE45-9A97-850D1680C97F}"/>
            </c:ext>
          </c:extLst>
        </c:ser>
        <c:ser>
          <c:idx val="3"/>
          <c:order val="3"/>
          <c:spPr>
            <a:pattFill prst="ltDnDiag">
              <a:fgClr>
                <a:schemeClr val="tx1"/>
              </a:fgClr>
              <a:bgClr>
                <a:schemeClr val="bg1"/>
              </a:bgClr>
            </a:pattFill>
            <a:ln>
              <a:noFill/>
            </a:ln>
          </c:spPr>
          <c:invertIfNegative val="0"/>
          <c:val>
            <c:numRef>
              <c:f>Sheet1!$A$4:$I$4</c:f>
              <c:numCache>
                <c:formatCode>General</c:formatCode>
                <c:ptCount val="9"/>
                <c:pt idx="0">
                  <c:v>51.0416666666667</c:v>
                </c:pt>
                <c:pt idx="1">
                  <c:v>0</c:v>
                </c:pt>
                <c:pt idx="2">
                  <c:v>0</c:v>
                </c:pt>
                <c:pt idx="3">
                  <c:v>13.811274509803901</c:v>
                </c:pt>
                <c:pt idx="4">
                  <c:v>4.9754901960784395</c:v>
                </c:pt>
                <c:pt idx="6">
                  <c:v>0</c:v>
                </c:pt>
                <c:pt idx="7">
                  <c:v>0</c:v>
                </c:pt>
              </c:numCache>
            </c:numRef>
          </c:val>
          <c:extLst>
            <c:ext xmlns:c16="http://schemas.microsoft.com/office/drawing/2014/chart" uri="{C3380CC4-5D6E-409C-BE32-E72D297353CC}">
              <c16:uniqueId val="{00000010-A747-BE45-9A97-850D1680C97F}"/>
            </c:ext>
          </c:extLst>
        </c:ser>
        <c:dLbls>
          <c:showLegendKey val="0"/>
          <c:showVal val="0"/>
          <c:showCatName val="0"/>
          <c:showSerName val="0"/>
          <c:showPercent val="0"/>
          <c:showBubbleSize val="0"/>
        </c:dLbls>
        <c:gapWidth val="80"/>
        <c:overlap val="100"/>
        <c:axId val="281775599"/>
        <c:axId val="1"/>
      </c:barChart>
      <c:catAx>
        <c:axId val="281775599"/>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70"/>
          <c:min val="0"/>
        </c:scaling>
        <c:delete val="0"/>
        <c:axPos val="b"/>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281775599"/>
        <c:crosses val="max"/>
        <c:crossBetween val="between"/>
      </c:valAx>
    </c:plotArea>
    <c:plotVisOnly val="0"/>
    <c:dispBlanksAs val="gap"/>
    <c:showDLblsOverMax val="1"/>
  </c:chart>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45041502839668"/>
          <c:y val="7.0752366716492279E-2"/>
          <c:w val="0.85583224115334211"/>
          <c:h val="0.85849526656701547"/>
        </c:manualLayout>
      </c:layout>
      <c:barChart>
        <c:barDir val="col"/>
        <c:grouping val="stacked"/>
        <c:varyColors val="0"/>
        <c:ser>
          <c:idx val="0"/>
          <c:order val="0"/>
          <c:spPr>
            <a:solidFill>
              <a:schemeClr val="accent6"/>
            </a:solidFill>
            <a:ln>
              <a:noFill/>
            </a:ln>
          </c:spPr>
          <c:invertIfNegative val="0"/>
          <c:dLbls>
            <c:dLbl>
              <c:idx val="0"/>
              <c:layout>
                <c:manualLayout>
                  <c:x val="0"/>
                  <c:y val="-0.43796711509715996"/>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FA3-9640-A2A6-ED23A4DB3E2A}"/>
                </c:ext>
              </c:extLst>
            </c:dLbl>
            <c:dLbl>
              <c:idx val="1"/>
              <c:layout>
                <c:manualLayout>
                  <c:x val="0"/>
                  <c:y val="-0.2855007473841554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FA3-9640-A2A6-ED23A4DB3E2A}"/>
                </c:ext>
              </c:extLst>
            </c:dLbl>
            <c:dLbl>
              <c:idx val="2"/>
              <c:layout>
                <c:manualLayout>
                  <c:x val="0"/>
                  <c:y val="-7.4738415545590436E-2"/>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FA3-9640-A2A6-ED23A4DB3E2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151.5</c:v>
                </c:pt>
                <c:pt idx="1">
                  <c:v>94.5</c:v>
                </c:pt>
                <c:pt idx="2">
                  <c:v>16</c:v>
                </c:pt>
              </c:numCache>
            </c:numRef>
          </c:val>
          <c:extLst>
            <c:ext xmlns:c16="http://schemas.microsoft.com/office/drawing/2014/chart" uri="{C3380CC4-5D6E-409C-BE32-E72D297353CC}">
              <c16:uniqueId val="{00000003-7FA3-9640-A2A6-ED23A4DB3E2A}"/>
            </c:ext>
          </c:extLst>
        </c:ser>
        <c:dLbls>
          <c:showLegendKey val="0"/>
          <c:showVal val="0"/>
          <c:showCatName val="0"/>
          <c:showSerName val="0"/>
          <c:showPercent val="0"/>
          <c:showBubbleSize val="0"/>
        </c:dLbls>
        <c:gapWidth val="80"/>
        <c:overlap val="100"/>
        <c:axId val="282034319"/>
        <c:axId val="1"/>
      </c:barChart>
      <c:catAx>
        <c:axId val="28203431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6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000" kern="1200">
                <a:solidFill>
                  <a:schemeClr val="tx1"/>
                </a:solidFill>
                <a:latin typeface="+mn-lt"/>
                <a:ea typeface="+mn-ea"/>
                <a:cs typeface="+mn-cs"/>
              </a:defRPr>
            </a:pPr>
            <a:endParaRPr lang="en-US"/>
          </a:p>
        </c:txPr>
        <c:crossAx val="282034319"/>
        <c:crosses val="min"/>
        <c:crossBetween val="between"/>
        <c:majorUnit val="20"/>
      </c:valAx>
    </c:plotArea>
    <c:plotVisOnly val="0"/>
    <c:dispBlanksAs val="gap"/>
    <c:showDLblsOverMax val="1"/>
  </c:chart>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038804404824332"/>
          <c:y val="5.6419113413932069E-2"/>
          <c:w val="0.7923439958049292"/>
          <c:h val="0.88716177317213585"/>
        </c:manualLayout>
      </c:layout>
      <c:barChart>
        <c:barDir val="col"/>
        <c:grouping val="stacked"/>
        <c:varyColors val="0"/>
        <c:ser>
          <c:idx val="0"/>
          <c:order val="0"/>
          <c:spPr>
            <a:solidFill>
              <a:srgbClr val="6F8DB9"/>
            </a:solidFill>
            <a:ln>
              <a:noFill/>
            </a:ln>
          </c:spPr>
          <c:invertIfNegative val="0"/>
          <c:val>
            <c:numRef>
              <c:f>Sheet1!$A$1:$G$1</c:f>
              <c:numCache>
                <c:formatCode>General</c:formatCode>
                <c:ptCount val="7"/>
                <c:pt idx="0">
                  <c:v>6637</c:v>
                </c:pt>
                <c:pt idx="1">
                  <c:v>4719</c:v>
                </c:pt>
                <c:pt idx="2">
                  <c:v>1707</c:v>
                </c:pt>
                <c:pt idx="3">
                  <c:v>664</c:v>
                </c:pt>
                <c:pt idx="4">
                  <c:v>623.87</c:v>
                </c:pt>
                <c:pt idx="5">
                  <c:v>120</c:v>
                </c:pt>
                <c:pt idx="6">
                  <c:v>23</c:v>
                </c:pt>
              </c:numCache>
            </c:numRef>
          </c:val>
          <c:extLst>
            <c:ext xmlns:c16="http://schemas.microsoft.com/office/drawing/2014/chart" uri="{C3380CC4-5D6E-409C-BE32-E72D297353CC}">
              <c16:uniqueId val="{00000000-8BF1-9945-8FF8-4370A6D0867B}"/>
            </c:ext>
          </c:extLst>
        </c:ser>
        <c:dLbls>
          <c:showLegendKey val="0"/>
          <c:showVal val="0"/>
          <c:showCatName val="0"/>
          <c:showSerName val="0"/>
          <c:showPercent val="0"/>
          <c:showBubbleSize val="0"/>
        </c:dLbls>
        <c:gapWidth val="80"/>
        <c:overlap val="100"/>
        <c:axId val="123577151"/>
        <c:axId val="1"/>
      </c:barChart>
      <c:lineChart>
        <c:grouping val="standard"/>
        <c:varyColors val="0"/>
        <c:ser>
          <c:idx val="1"/>
          <c:order val="1"/>
          <c:spPr>
            <a:ln w="28575" cmpd="sng" algn="ctr">
              <a:solidFill>
                <a:schemeClr val="accent5"/>
              </a:solidFill>
              <a:prstDash val="solid"/>
            </a:ln>
          </c:spPr>
          <c:marker>
            <c:symbol val="none"/>
          </c:marker>
          <c:dPt>
            <c:idx val="0"/>
            <c:marker>
              <c:symbol val="circle"/>
              <c:size val="4"/>
              <c:spPr>
                <a:solidFill>
                  <a:schemeClr val="accent5"/>
                </a:solidFill>
                <a:ln w="9525" cmpd="sng" algn="ctr">
                  <a:solidFill>
                    <a:schemeClr val="accent5"/>
                  </a:solidFill>
                  <a:prstDash val="solid"/>
                </a:ln>
              </c:spPr>
            </c:marker>
            <c:bubble3D val="0"/>
            <c:extLst>
              <c:ext xmlns:c16="http://schemas.microsoft.com/office/drawing/2014/chart" uri="{C3380CC4-5D6E-409C-BE32-E72D297353CC}">
                <c16:uniqueId val="{00000001-8BF1-9945-8FF8-4370A6D0867B}"/>
              </c:ext>
            </c:extLst>
          </c:dPt>
          <c:val>
            <c:numRef>
              <c:f>Sheet1!$A$2:$G$2</c:f>
              <c:numCache>
                <c:formatCode>General</c:formatCode>
                <c:ptCount val="7"/>
                <c:pt idx="0">
                  <c:v>33.185000000000002</c:v>
                </c:pt>
              </c:numCache>
            </c:numRef>
          </c:val>
          <c:smooth val="0"/>
          <c:extLst>
            <c:ext xmlns:c16="http://schemas.microsoft.com/office/drawing/2014/chart" uri="{C3380CC4-5D6E-409C-BE32-E72D297353CC}">
              <c16:uniqueId val="{00000002-8BF1-9945-8FF8-4370A6D0867B}"/>
            </c:ext>
          </c:extLst>
        </c:ser>
        <c:ser>
          <c:idx val="2"/>
          <c:order val="2"/>
          <c:spPr>
            <a:ln w="28575" cmpd="sng" algn="ctr">
              <a:solidFill>
                <a:schemeClr val="accent5"/>
              </a:solidFill>
              <a:prstDash val="solid"/>
            </a:ln>
          </c:spPr>
          <c:marker>
            <c:symbol val="none"/>
          </c:marker>
          <c:dPt>
            <c:idx val="5"/>
            <c:marker>
              <c:symbol val="circle"/>
              <c:size val="4"/>
              <c:spPr>
                <a:solidFill>
                  <a:schemeClr val="accent5"/>
                </a:solidFill>
                <a:ln w="9525" cmpd="sng" algn="ctr">
                  <a:solidFill>
                    <a:schemeClr val="accent5"/>
                  </a:solidFill>
                  <a:prstDash val="solid"/>
                </a:ln>
              </c:spPr>
            </c:marker>
            <c:bubble3D val="0"/>
            <c:extLst>
              <c:ext xmlns:c16="http://schemas.microsoft.com/office/drawing/2014/chart" uri="{C3380CC4-5D6E-409C-BE32-E72D297353CC}">
                <c16:uniqueId val="{00000003-8BF1-9945-8FF8-4370A6D0867B}"/>
              </c:ext>
            </c:extLst>
          </c:dPt>
          <c:val>
            <c:numRef>
              <c:f>Sheet1!$A$3:$G$3</c:f>
              <c:numCache>
                <c:formatCode>General</c:formatCode>
                <c:ptCount val="7"/>
                <c:pt idx="5">
                  <c:v>4.5599999999999996</c:v>
                </c:pt>
              </c:numCache>
            </c:numRef>
          </c:val>
          <c:smooth val="0"/>
          <c:extLst>
            <c:ext xmlns:c16="http://schemas.microsoft.com/office/drawing/2014/chart" uri="{C3380CC4-5D6E-409C-BE32-E72D297353CC}">
              <c16:uniqueId val="{00000004-8BF1-9945-8FF8-4370A6D0867B}"/>
            </c:ext>
          </c:extLst>
        </c:ser>
        <c:ser>
          <c:idx val="3"/>
          <c:order val="3"/>
          <c:spPr>
            <a:ln w="28575" cmpd="sng" algn="ctr">
              <a:solidFill>
                <a:schemeClr val="accent5"/>
              </a:solidFill>
              <a:prstDash val="solid"/>
            </a:ln>
          </c:spPr>
          <c:marker>
            <c:symbol val="none"/>
          </c:marker>
          <c:dPt>
            <c:idx val="3"/>
            <c:marker>
              <c:symbol val="circle"/>
              <c:size val="4"/>
              <c:spPr>
                <a:solidFill>
                  <a:schemeClr val="accent5"/>
                </a:solidFill>
                <a:ln w="9525" cmpd="sng" algn="ctr">
                  <a:solidFill>
                    <a:schemeClr val="accent5"/>
                  </a:solidFill>
                  <a:prstDash val="solid"/>
                </a:ln>
              </c:spPr>
            </c:marker>
            <c:bubble3D val="0"/>
            <c:extLst>
              <c:ext xmlns:c16="http://schemas.microsoft.com/office/drawing/2014/chart" uri="{C3380CC4-5D6E-409C-BE32-E72D297353CC}">
                <c16:uniqueId val="{00000005-8BF1-9945-8FF8-4370A6D0867B}"/>
              </c:ext>
            </c:extLst>
          </c:dPt>
          <c:val>
            <c:numRef>
              <c:f>Sheet1!$A$4:$G$4</c:f>
              <c:numCache>
                <c:formatCode>General</c:formatCode>
                <c:ptCount val="7"/>
                <c:pt idx="3">
                  <c:v>10.292</c:v>
                </c:pt>
              </c:numCache>
            </c:numRef>
          </c:val>
          <c:smooth val="0"/>
          <c:extLst>
            <c:ext xmlns:c16="http://schemas.microsoft.com/office/drawing/2014/chart" uri="{C3380CC4-5D6E-409C-BE32-E72D297353CC}">
              <c16:uniqueId val="{00000006-8BF1-9945-8FF8-4370A6D0867B}"/>
            </c:ext>
          </c:extLst>
        </c:ser>
        <c:ser>
          <c:idx val="4"/>
          <c:order val="4"/>
          <c:spPr>
            <a:ln w="28575" cmpd="sng" algn="ctr">
              <a:solidFill>
                <a:schemeClr val="accent5"/>
              </a:solidFill>
              <a:prstDash val="solid"/>
            </a:ln>
          </c:spPr>
          <c:marker>
            <c:symbol val="none"/>
          </c:marker>
          <c:dPt>
            <c:idx val="2"/>
            <c:marker>
              <c:symbol val="circle"/>
              <c:size val="4"/>
              <c:spPr>
                <a:solidFill>
                  <a:schemeClr val="accent5"/>
                </a:solidFill>
                <a:ln w="9525" cmpd="sng" algn="ctr">
                  <a:solidFill>
                    <a:schemeClr val="accent5"/>
                  </a:solidFill>
                  <a:prstDash val="solid"/>
                </a:ln>
              </c:spPr>
            </c:marker>
            <c:bubble3D val="0"/>
            <c:extLst>
              <c:ext xmlns:c16="http://schemas.microsoft.com/office/drawing/2014/chart" uri="{C3380CC4-5D6E-409C-BE32-E72D297353CC}">
                <c16:uniqueId val="{00000007-8BF1-9945-8FF8-4370A6D0867B}"/>
              </c:ext>
            </c:extLst>
          </c:dPt>
          <c:val>
            <c:numRef>
              <c:f>Sheet1!$A$5:$G$5</c:f>
              <c:numCache>
                <c:formatCode>General</c:formatCode>
                <c:ptCount val="7"/>
                <c:pt idx="2">
                  <c:v>117.783</c:v>
                </c:pt>
              </c:numCache>
            </c:numRef>
          </c:val>
          <c:smooth val="0"/>
          <c:extLst>
            <c:ext xmlns:c16="http://schemas.microsoft.com/office/drawing/2014/chart" uri="{C3380CC4-5D6E-409C-BE32-E72D297353CC}">
              <c16:uniqueId val="{00000008-8BF1-9945-8FF8-4370A6D0867B}"/>
            </c:ext>
          </c:extLst>
        </c:ser>
        <c:ser>
          <c:idx val="5"/>
          <c:order val="5"/>
          <c:spPr>
            <a:ln w="28575" cmpd="sng" algn="ctr">
              <a:solidFill>
                <a:schemeClr val="tx2"/>
              </a:solidFill>
              <a:prstDash val="solid"/>
            </a:ln>
          </c:spPr>
          <c:marker>
            <c:symbol val="none"/>
          </c:marker>
          <c:dPt>
            <c:idx val="2"/>
            <c:marker>
              <c:symbol val="circle"/>
              <c:size val="4"/>
              <c:spPr>
                <a:solidFill>
                  <a:schemeClr val="accent5"/>
                </a:solidFill>
                <a:ln w="9525" cmpd="sng" algn="ctr">
                  <a:solidFill>
                    <a:schemeClr val="accent5"/>
                  </a:solidFill>
                  <a:prstDash val="solid"/>
                </a:ln>
              </c:spPr>
            </c:marker>
            <c:bubble3D val="0"/>
            <c:extLst>
              <c:ext xmlns:c16="http://schemas.microsoft.com/office/drawing/2014/chart" uri="{C3380CC4-5D6E-409C-BE32-E72D297353CC}">
                <c16:uniqueId val="{00000009-8BF1-9945-8FF8-4370A6D0867B}"/>
              </c:ext>
            </c:extLst>
          </c:dPt>
          <c:val>
            <c:numRef>
              <c:f>Sheet1!$A$6:$G$6</c:f>
              <c:numCache>
                <c:formatCode>General</c:formatCode>
                <c:ptCount val="7"/>
                <c:pt idx="2">
                  <c:v>30.72</c:v>
                </c:pt>
              </c:numCache>
            </c:numRef>
          </c:val>
          <c:smooth val="0"/>
          <c:extLst>
            <c:ext xmlns:c16="http://schemas.microsoft.com/office/drawing/2014/chart" uri="{C3380CC4-5D6E-409C-BE32-E72D297353CC}">
              <c16:uniqueId val="{0000000A-8BF1-9945-8FF8-4370A6D0867B}"/>
            </c:ext>
          </c:extLst>
        </c:ser>
        <c:ser>
          <c:idx val="6"/>
          <c:order val="6"/>
          <c:spPr>
            <a:ln w="28575" cmpd="sng" algn="ctr">
              <a:solidFill>
                <a:schemeClr val="accent3"/>
              </a:solidFill>
              <a:prstDash val="solid"/>
            </a:ln>
          </c:spPr>
          <c:marker>
            <c:symbol val="none"/>
          </c:marker>
          <c:dPt>
            <c:idx val="6"/>
            <c:marker>
              <c:symbol val="circle"/>
              <c:size val="4"/>
              <c:spPr>
                <a:solidFill>
                  <a:schemeClr val="accent5"/>
                </a:solidFill>
                <a:ln w="9525" cmpd="sng" algn="ctr">
                  <a:solidFill>
                    <a:schemeClr val="accent5"/>
                  </a:solidFill>
                  <a:prstDash val="solid"/>
                </a:ln>
              </c:spPr>
            </c:marker>
            <c:bubble3D val="0"/>
            <c:extLst>
              <c:ext xmlns:c16="http://schemas.microsoft.com/office/drawing/2014/chart" uri="{C3380CC4-5D6E-409C-BE32-E72D297353CC}">
                <c16:uniqueId val="{0000000B-8BF1-9945-8FF8-4370A6D0867B}"/>
              </c:ext>
            </c:extLst>
          </c:dPt>
          <c:val>
            <c:numRef>
              <c:f>Sheet1!$A$7:$G$7</c:f>
              <c:numCache>
                <c:formatCode>General</c:formatCode>
                <c:ptCount val="7"/>
                <c:pt idx="6">
                  <c:v>0.73599999999999999</c:v>
                </c:pt>
              </c:numCache>
            </c:numRef>
          </c:val>
          <c:smooth val="0"/>
          <c:extLst>
            <c:ext xmlns:c16="http://schemas.microsoft.com/office/drawing/2014/chart" uri="{C3380CC4-5D6E-409C-BE32-E72D297353CC}">
              <c16:uniqueId val="{0000000C-8BF1-9945-8FF8-4370A6D0867B}"/>
            </c:ext>
          </c:extLst>
        </c:ser>
        <c:ser>
          <c:idx val="7"/>
          <c:order val="7"/>
          <c:spPr>
            <a:ln w="28575" cmpd="sng" algn="ctr">
              <a:solidFill>
                <a:schemeClr val="accent5"/>
              </a:solidFill>
              <a:prstDash val="solid"/>
            </a:ln>
          </c:spPr>
          <c:marker>
            <c:symbol val="none"/>
          </c:marker>
          <c:dPt>
            <c:idx val="4"/>
            <c:marker>
              <c:symbol val="circle"/>
              <c:size val="4"/>
              <c:spPr>
                <a:solidFill>
                  <a:schemeClr val="accent5"/>
                </a:solidFill>
                <a:ln w="9525" cmpd="sng" algn="ctr">
                  <a:solidFill>
                    <a:schemeClr val="accent5"/>
                  </a:solidFill>
                  <a:prstDash val="solid"/>
                </a:ln>
              </c:spPr>
            </c:marker>
            <c:bubble3D val="0"/>
            <c:extLst>
              <c:ext xmlns:c16="http://schemas.microsoft.com/office/drawing/2014/chart" uri="{C3380CC4-5D6E-409C-BE32-E72D297353CC}">
                <c16:uniqueId val="{0000000D-8BF1-9945-8FF8-4370A6D0867B}"/>
              </c:ext>
            </c:extLst>
          </c:dPt>
          <c:val>
            <c:numRef>
              <c:f>Sheet1!$A$8:$G$8</c:f>
              <c:numCache>
                <c:formatCode>General</c:formatCode>
                <c:ptCount val="7"/>
                <c:pt idx="4">
                  <c:v>2.5</c:v>
                </c:pt>
              </c:numCache>
            </c:numRef>
          </c:val>
          <c:smooth val="0"/>
          <c:extLst>
            <c:ext xmlns:c16="http://schemas.microsoft.com/office/drawing/2014/chart" uri="{C3380CC4-5D6E-409C-BE32-E72D297353CC}">
              <c16:uniqueId val="{0000000E-8BF1-9945-8FF8-4370A6D0867B}"/>
            </c:ext>
          </c:extLst>
        </c:ser>
        <c:ser>
          <c:idx val="8"/>
          <c:order val="8"/>
          <c:spPr>
            <a:ln w="28575" cmpd="sng" algn="ctr">
              <a:solidFill>
                <a:schemeClr val="accent5"/>
              </a:solidFill>
              <a:prstDash val="solid"/>
            </a:ln>
          </c:spPr>
          <c:marker>
            <c:symbol val="none"/>
          </c:marker>
          <c:dPt>
            <c:idx val="1"/>
            <c:marker>
              <c:symbol val="circle"/>
              <c:size val="4"/>
              <c:spPr>
                <a:solidFill>
                  <a:schemeClr val="accent5"/>
                </a:solidFill>
                <a:ln w="9525" cmpd="sng" algn="ctr">
                  <a:solidFill>
                    <a:schemeClr val="accent5"/>
                  </a:solidFill>
                  <a:prstDash val="solid"/>
                </a:ln>
              </c:spPr>
            </c:marker>
            <c:bubble3D val="0"/>
            <c:extLst>
              <c:ext xmlns:c16="http://schemas.microsoft.com/office/drawing/2014/chart" uri="{C3380CC4-5D6E-409C-BE32-E72D297353CC}">
                <c16:uniqueId val="{0000000F-8BF1-9945-8FF8-4370A6D0867B}"/>
              </c:ext>
            </c:extLst>
          </c:dPt>
          <c:val>
            <c:numRef>
              <c:f>Sheet1!$A$9:$G$9</c:f>
              <c:numCache>
                <c:formatCode>General</c:formatCode>
                <c:ptCount val="7"/>
                <c:pt idx="1">
                  <c:v>9.4380000000000006</c:v>
                </c:pt>
              </c:numCache>
            </c:numRef>
          </c:val>
          <c:smooth val="0"/>
          <c:extLst>
            <c:ext xmlns:c16="http://schemas.microsoft.com/office/drawing/2014/chart" uri="{C3380CC4-5D6E-409C-BE32-E72D297353CC}">
              <c16:uniqueId val="{00000010-8BF1-9945-8FF8-4370A6D0867B}"/>
            </c:ext>
          </c:extLst>
        </c:ser>
        <c:dLbls>
          <c:showLegendKey val="0"/>
          <c:showVal val="0"/>
          <c:showCatName val="0"/>
          <c:showSerName val="0"/>
          <c:showPercent val="0"/>
          <c:showBubbleSize val="0"/>
        </c:dLbls>
        <c:marker val="1"/>
        <c:smooth val="0"/>
        <c:axId val="2"/>
        <c:axId val="3"/>
      </c:lineChart>
      <c:catAx>
        <c:axId val="12357715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7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000" kern="1200">
                <a:solidFill>
                  <a:schemeClr val="tx1"/>
                </a:solidFill>
                <a:latin typeface="+mn-lt"/>
                <a:ea typeface="+mn-ea"/>
                <a:cs typeface="+mn-cs"/>
              </a:defRPr>
            </a:pPr>
            <a:endParaRPr lang="en-US"/>
          </a:p>
        </c:txPr>
        <c:crossAx val="123577151"/>
        <c:crosses val="min"/>
        <c:crossBetween val="between"/>
        <c:majorUnit val="1000"/>
      </c:valAx>
      <c:catAx>
        <c:axId val="2"/>
        <c:scaling>
          <c:orientation val="minMax"/>
        </c:scaling>
        <c:delete val="1"/>
        <c:axPos val="b"/>
        <c:majorGridlines>
          <c:spPr>
            <a:ln>
              <a:noFill/>
            </a:ln>
          </c:spPr>
        </c:majorGridlines>
        <c:majorTickMark val="none"/>
        <c:minorTickMark val="none"/>
        <c:tickLblPos val="none"/>
        <c:crossAx val="3"/>
        <c:crosses val="min"/>
        <c:auto val="0"/>
        <c:lblAlgn val="ctr"/>
        <c:lblOffset val="100"/>
        <c:noMultiLvlLbl val="0"/>
      </c:catAx>
      <c:valAx>
        <c:axId val="3"/>
        <c:scaling>
          <c:orientation val="minMax"/>
          <c:max val="120"/>
          <c:min val="0"/>
        </c:scaling>
        <c:delete val="0"/>
        <c:axPos val="r"/>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2"/>
        <c:crosses val="max"/>
        <c:crossBetween val="between"/>
      </c:valAx>
    </c:plotArea>
    <c:plotVisOnly val="0"/>
    <c:dispBlanksAs val="gap"/>
    <c:showDLblsOverMax val="1"/>
  </c:chart>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105849582172703E-2"/>
          <c:y val="8.7635869565217392E-2"/>
          <c:w val="0.96378830083565459"/>
          <c:h val="0.82472826086956519"/>
        </c:manualLayout>
      </c:layout>
      <c:barChart>
        <c:barDir val="bar"/>
        <c:grouping val="stacked"/>
        <c:varyColors val="0"/>
        <c:ser>
          <c:idx val="0"/>
          <c:order val="0"/>
          <c:spPr>
            <a:solidFill>
              <a:schemeClr val="accent4"/>
            </a:solidFill>
            <a:ln>
              <a:noFill/>
            </a:ln>
          </c:spPr>
          <c:invertIfNegative val="0"/>
          <c:dPt>
            <c:idx val="2"/>
            <c:invertIfNegative val="0"/>
            <c:bubble3D val="0"/>
            <c:spPr>
              <a:solidFill>
                <a:schemeClr val="tx2"/>
              </a:solidFill>
              <a:ln>
                <a:noFill/>
              </a:ln>
            </c:spPr>
            <c:extLst>
              <c:ext xmlns:c16="http://schemas.microsoft.com/office/drawing/2014/chart" uri="{C3380CC4-5D6E-409C-BE32-E72D297353CC}">
                <c16:uniqueId val="{00000000-DFEF-3D46-8B66-CE58C9CDBBAB}"/>
              </c:ext>
            </c:extLst>
          </c:dPt>
          <c:dPt>
            <c:idx val="3"/>
            <c:invertIfNegative val="0"/>
            <c:bubble3D val="0"/>
            <c:spPr>
              <a:pattFill prst="ltDnDiag">
                <a:fgClr>
                  <a:schemeClr val="tx1"/>
                </a:fgClr>
                <a:bgClr>
                  <a:schemeClr val="bg1"/>
                </a:bgClr>
              </a:pattFill>
              <a:ln>
                <a:noFill/>
              </a:ln>
            </c:spPr>
            <c:extLst>
              <c:ext xmlns:c16="http://schemas.microsoft.com/office/drawing/2014/chart" uri="{C3380CC4-5D6E-409C-BE32-E72D297353CC}">
                <c16:uniqueId val="{00000001-DFEF-3D46-8B66-CE58C9CDBBAB}"/>
              </c:ext>
            </c:extLst>
          </c:dPt>
          <c:dPt>
            <c:idx val="4"/>
            <c:invertIfNegative val="0"/>
            <c:bubble3D val="0"/>
            <c:spPr>
              <a:pattFill prst="ltDnDiag">
                <a:fgClr>
                  <a:schemeClr val="tx1"/>
                </a:fgClr>
                <a:bgClr>
                  <a:schemeClr val="bg1"/>
                </a:bgClr>
              </a:pattFill>
              <a:ln>
                <a:noFill/>
              </a:ln>
            </c:spPr>
            <c:extLst>
              <c:ext xmlns:c16="http://schemas.microsoft.com/office/drawing/2014/chart" uri="{C3380CC4-5D6E-409C-BE32-E72D297353CC}">
                <c16:uniqueId val="{00000002-DFEF-3D46-8B66-CE58C9CDBBAB}"/>
              </c:ext>
            </c:extLst>
          </c:dPt>
          <c:dPt>
            <c:idx val="5"/>
            <c:invertIfNegative val="0"/>
            <c:bubble3D val="0"/>
            <c:spPr>
              <a:solidFill>
                <a:schemeClr val="tx2"/>
              </a:solidFill>
              <a:ln>
                <a:noFill/>
              </a:ln>
            </c:spPr>
            <c:extLst>
              <c:ext xmlns:c16="http://schemas.microsoft.com/office/drawing/2014/chart" uri="{C3380CC4-5D6E-409C-BE32-E72D297353CC}">
                <c16:uniqueId val="{00000003-DFEF-3D46-8B66-CE58C9CDBBAB}"/>
              </c:ext>
            </c:extLst>
          </c:dPt>
          <c:dPt>
            <c:idx val="6"/>
            <c:invertIfNegative val="0"/>
            <c:bubble3D val="0"/>
            <c:spPr>
              <a:solidFill>
                <a:schemeClr val="accent3"/>
              </a:solidFill>
              <a:ln>
                <a:noFill/>
              </a:ln>
            </c:spPr>
            <c:extLst>
              <c:ext xmlns:c16="http://schemas.microsoft.com/office/drawing/2014/chart" uri="{C3380CC4-5D6E-409C-BE32-E72D297353CC}">
                <c16:uniqueId val="{00000004-DFEF-3D46-8B66-CE58C9CDBBAB}"/>
              </c:ext>
            </c:extLst>
          </c:dPt>
          <c:dLbls>
            <c:dLbl>
              <c:idx val="0"/>
              <c:layout>
                <c:manualLayout>
                  <c:x val="-3.4818941504178273E-4"/>
                  <c:y val="0"/>
                </c:manualLayout>
              </c:layout>
              <c:numFmt formatCode="#,##0;&quot;-&quot;#,##0" sourceLinked="0"/>
              <c:spPr>
                <a:noFill/>
                <a:ln>
                  <a:noFill/>
                </a:ln>
              </c:spPr>
              <c:txPr>
                <a:bodyPr wrap="none"/>
                <a:lstStyle/>
                <a:p>
                  <a:pPr>
                    <a:defRPr sz="900"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FEF-3D46-8B66-CE58C9CDBBAB}"/>
                </c:ext>
              </c:extLst>
            </c:dLbl>
            <c:dLbl>
              <c:idx val="1"/>
              <c:layout>
                <c:manualLayout>
                  <c:x val="-3.4818941504178273E-4"/>
                  <c:y val="0"/>
                </c:manualLayout>
              </c:layout>
              <c:numFmt formatCode="#,##0;&quot;-&quot;#,##0" sourceLinked="0"/>
              <c:spPr>
                <a:noFill/>
                <a:ln>
                  <a:noFill/>
                </a:ln>
              </c:spPr>
              <c:txPr>
                <a:bodyPr wrap="none"/>
                <a:lstStyle/>
                <a:p>
                  <a:pPr>
                    <a:defRPr sz="900"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FEF-3D46-8B66-CE58C9CDBBAB}"/>
                </c:ext>
              </c:extLst>
            </c:dLbl>
            <c:dLbl>
              <c:idx val="2"/>
              <c:layout>
                <c:manualLayout>
                  <c:x val="0"/>
                  <c:y val="0"/>
                </c:manualLayout>
              </c:layout>
              <c:numFmt formatCode="#,##0;&quot;-&quot;#,##0" sourceLinked="0"/>
              <c:spPr>
                <a:noFill/>
                <a:ln>
                  <a:noFill/>
                </a:ln>
              </c:spPr>
              <c:txPr>
                <a:bodyPr wrap="none"/>
                <a:lstStyle/>
                <a:p>
                  <a:pPr>
                    <a:defRPr sz="9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FEF-3D46-8B66-CE58C9CDBBAB}"/>
                </c:ext>
              </c:extLst>
            </c:dLbl>
            <c:dLbl>
              <c:idx val="3"/>
              <c:layout>
                <c:manualLayout>
                  <c:x val="0.13649025069637882"/>
                  <c:y val="0"/>
                </c:manualLayout>
              </c:layout>
              <c:numFmt formatCode="#,##0;&quot;-&quot;#,##0" sourceLinked="0"/>
              <c:spPr>
                <a:noFill/>
                <a:ln>
                  <a:noFill/>
                </a:ln>
              </c:spPr>
              <c:txPr>
                <a:bodyPr wrap="none"/>
                <a:lstStyle/>
                <a:p>
                  <a:pPr>
                    <a:defRPr sz="9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FEF-3D46-8B66-CE58C9CDBBAB}"/>
                </c:ext>
              </c:extLst>
            </c:dLbl>
            <c:dLbl>
              <c:idx val="4"/>
              <c:layout>
                <c:manualLayout>
                  <c:x val="7.7646239554317542E-2"/>
                  <c:y val="0"/>
                </c:manualLayout>
              </c:layout>
              <c:numFmt formatCode="#,##0;&quot;-&quot;#,##0" sourceLinked="0"/>
              <c:spPr>
                <a:noFill/>
                <a:ln>
                  <a:noFill/>
                </a:ln>
              </c:spPr>
              <c:txPr>
                <a:bodyPr wrap="none"/>
                <a:lstStyle/>
                <a:p>
                  <a:pPr>
                    <a:defRPr sz="9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FEF-3D46-8B66-CE58C9CDBBAB}"/>
                </c:ext>
              </c:extLst>
            </c:dLbl>
            <c:dLbl>
              <c:idx val="5"/>
              <c:layout>
                <c:manualLayout>
                  <c:x val="0"/>
                  <c:y val="0"/>
                </c:manualLayout>
              </c:layout>
              <c:numFmt formatCode="#,##0;&quot;-&quot;#,##0" sourceLinked="0"/>
              <c:spPr>
                <a:noFill/>
                <a:ln>
                  <a:noFill/>
                </a:ln>
              </c:spPr>
              <c:txPr>
                <a:bodyPr wrap="none"/>
                <a:lstStyle/>
                <a:p>
                  <a:pPr>
                    <a:defRPr sz="900" kern="1200">
                      <a:solidFill>
                        <a:schemeClr val="tx2"/>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FEF-3D46-8B66-CE58C9CDBBAB}"/>
                </c:ext>
              </c:extLst>
            </c:dLbl>
            <c:dLbl>
              <c:idx val="6"/>
              <c:layout>
                <c:manualLayout>
                  <c:x val="1.7061281337047353E-2"/>
                  <c:y val="0"/>
                </c:manualLayout>
              </c:layout>
              <c:numFmt formatCode="#,##0;&quot;-&quot;#,##0" sourceLinked="0"/>
              <c:spPr>
                <a:noFill/>
                <a:ln>
                  <a:noFill/>
                </a:ln>
              </c:spPr>
              <c:txPr>
                <a:bodyPr wrap="none"/>
                <a:lstStyle/>
                <a:p>
                  <a:pPr>
                    <a:defRPr sz="9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FEF-3D46-8B66-CE58C9CDBBA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Sheet1!$A$1:$G$1</c:f>
              <c:numCache>
                <c:formatCode>General</c:formatCode>
                <c:ptCount val="7"/>
                <c:pt idx="0">
                  <c:v>9.3167701863354004</c:v>
                </c:pt>
                <c:pt idx="1">
                  <c:v>15.527950310559</c:v>
                </c:pt>
                <c:pt idx="2">
                  <c:v>63.354037267080997</c:v>
                </c:pt>
                <c:pt idx="3">
                  <c:v>56.521739130434284</c:v>
                </c:pt>
                <c:pt idx="4">
                  <c:v>27.329192546584011</c:v>
                </c:pt>
                <c:pt idx="5">
                  <c:v>7.4534161490683033</c:v>
                </c:pt>
                <c:pt idx="6">
                  <c:v>0.62111801242229348</c:v>
                </c:pt>
              </c:numCache>
            </c:numRef>
          </c:val>
          <c:extLst>
            <c:ext xmlns:c16="http://schemas.microsoft.com/office/drawing/2014/chart" uri="{C3380CC4-5D6E-409C-BE32-E72D297353CC}">
              <c16:uniqueId val="{00000007-DFEF-3D46-8B66-CE58C9CDBBAB}"/>
            </c:ext>
          </c:extLst>
        </c:ser>
        <c:ser>
          <c:idx val="1"/>
          <c:order val="1"/>
          <c:spPr>
            <a:solidFill>
              <a:schemeClr val="accent3"/>
            </a:solidFill>
            <a:ln>
              <a:noFill/>
            </a:ln>
          </c:spPr>
          <c:invertIfNegative val="0"/>
          <c:dPt>
            <c:idx val="2"/>
            <c:invertIfNegative val="0"/>
            <c:bubble3D val="0"/>
            <c:spPr>
              <a:pattFill prst="ltDnDiag">
                <a:fgClr>
                  <a:schemeClr val="tx1"/>
                </a:fgClr>
                <a:bgClr>
                  <a:schemeClr val="bg1"/>
                </a:bgClr>
              </a:pattFill>
              <a:ln>
                <a:noFill/>
              </a:ln>
            </c:spPr>
            <c:extLst>
              <c:ext xmlns:c16="http://schemas.microsoft.com/office/drawing/2014/chart" uri="{C3380CC4-5D6E-409C-BE32-E72D297353CC}">
                <c16:uniqueId val="{00000008-DFEF-3D46-8B66-CE58C9CDBBAB}"/>
              </c:ext>
            </c:extLst>
          </c:dPt>
          <c:dPt>
            <c:idx val="5"/>
            <c:invertIfNegative val="0"/>
            <c:bubble3D val="0"/>
            <c:spPr>
              <a:pattFill prst="ltDnDiag">
                <a:fgClr>
                  <a:schemeClr val="tx1"/>
                </a:fgClr>
                <a:bgClr>
                  <a:schemeClr val="bg1"/>
                </a:bgClr>
              </a:pattFill>
              <a:ln>
                <a:noFill/>
              </a:ln>
            </c:spPr>
            <c:extLst>
              <c:ext xmlns:c16="http://schemas.microsoft.com/office/drawing/2014/chart" uri="{C3380CC4-5D6E-409C-BE32-E72D297353CC}">
                <c16:uniqueId val="{00000009-DFEF-3D46-8B66-CE58C9CDBBAB}"/>
              </c:ext>
            </c:extLst>
          </c:dPt>
          <c:dLbls>
            <c:dLbl>
              <c:idx val="0"/>
              <c:layout>
                <c:manualLayout>
                  <c:x val="-3.4818941504178273E-4"/>
                  <c:y val="0"/>
                </c:manualLayout>
              </c:layout>
              <c:numFmt formatCode="#,##0;&quot;-&quot;#,##0" sourceLinked="0"/>
              <c:spPr>
                <a:noFill/>
                <a:ln>
                  <a:noFill/>
                </a:ln>
              </c:spPr>
              <c:txPr>
                <a:bodyPr wrap="none"/>
                <a:lstStyle/>
                <a:p>
                  <a:pPr>
                    <a:defRPr sz="900"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FEF-3D46-8B66-CE58C9CDBBAB}"/>
                </c:ext>
              </c:extLst>
            </c:dLbl>
            <c:dLbl>
              <c:idx val="1"/>
              <c:layout>
                <c:manualLayout>
                  <c:x val="-3.4818941504178273E-4"/>
                  <c:y val="0"/>
                </c:manualLayout>
              </c:layout>
              <c:numFmt formatCode="#,##0;&quot;-&quot;#,##0" sourceLinked="0"/>
              <c:spPr>
                <a:noFill/>
                <a:ln>
                  <a:noFill/>
                </a:ln>
              </c:spPr>
              <c:txPr>
                <a:bodyPr wrap="none"/>
                <a:lstStyle/>
                <a:p>
                  <a:pPr>
                    <a:defRPr sz="900"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FEF-3D46-8B66-CE58C9CDBBA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Sheet1!$A$2:$G$2</c:f>
              <c:numCache>
                <c:formatCode>General</c:formatCode>
                <c:ptCount val="7"/>
                <c:pt idx="0">
                  <c:v>11.801242236024802</c:v>
                </c:pt>
                <c:pt idx="1">
                  <c:v>26.086956521739104</c:v>
                </c:pt>
                <c:pt idx="2">
                  <c:v>12.422360248446211</c:v>
                </c:pt>
                <c:pt idx="5">
                  <c:v>3.1055900621118013</c:v>
                </c:pt>
              </c:numCache>
            </c:numRef>
          </c:val>
          <c:extLst>
            <c:ext xmlns:c16="http://schemas.microsoft.com/office/drawing/2014/chart" uri="{C3380CC4-5D6E-409C-BE32-E72D297353CC}">
              <c16:uniqueId val="{0000000C-DFEF-3D46-8B66-CE58C9CDBBAB}"/>
            </c:ext>
          </c:extLst>
        </c:ser>
        <c:ser>
          <c:idx val="2"/>
          <c:order val="2"/>
          <c:spPr>
            <a:solidFill>
              <a:schemeClr val="tx2"/>
            </a:solidFill>
            <a:ln>
              <a:noFill/>
            </a:ln>
          </c:spPr>
          <c:invertIfNegative val="0"/>
          <c:dPt>
            <c:idx val="0"/>
            <c:invertIfNegative val="0"/>
            <c:bubble3D val="0"/>
            <c:spPr>
              <a:pattFill prst="ltDnDiag">
                <a:fgClr>
                  <a:schemeClr val="tx1"/>
                </a:fgClr>
                <a:bgClr>
                  <a:schemeClr val="bg1"/>
                </a:bgClr>
              </a:pattFill>
              <a:ln>
                <a:noFill/>
              </a:ln>
            </c:spPr>
            <c:extLst>
              <c:ext xmlns:c16="http://schemas.microsoft.com/office/drawing/2014/chart" uri="{C3380CC4-5D6E-409C-BE32-E72D297353CC}">
                <c16:uniqueId val="{0000000D-DFEF-3D46-8B66-CE58C9CDBBAB}"/>
              </c:ext>
            </c:extLst>
          </c:dPt>
          <c:dLbls>
            <c:dLbl>
              <c:idx val="1"/>
              <c:layout>
                <c:manualLayout>
                  <c:x val="0"/>
                  <c:y val="0"/>
                </c:manualLayout>
              </c:layout>
              <c:numFmt formatCode="#,##0;&quot;-&quot;#,##0" sourceLinked="0"/>
              <c:spPr>
                <a:noFill/>
                <a:ln>
                  <a:noFill/>
                </a:ln>
              </c:spPr>
              <c:txPr>
                <a:bodyPr wrap="none"/>
                <a:lstStyle/>
                <a:p>
                  <a:pPr>
                    <a:defRPr sz="9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FEF-3D46-8B66-CE58C9CDBBA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Sheet1!$A$3:$G$3</c:f>
              <c:numCache>
                <c:formatCode>General</c:formatCode>
                <c:ptCount val="7"/>
                <c:pt idx="0">
                  <c:v>104.96894409937832</c:v>
                </c:pt>
                <c:pt idx="1">
                  <c:v>22.360248447205002</c:v>
                </c:pt>
              </c:numCache>
            </c:numRef>
          </c:val>
          <c:extLst>
            <c:ext xmlns:c16="http://schemas.microsoft.com/office/drawing/2014/chart" uri="{C3380CC4-5D6E-409C-BE32-E72D297353CC}">
              <c16:uniqueId val="{0000000F-DFEF-3D46-8B66-CE58C9CDBBAB}"/>
            </c:ext>
          </c:extLst>
        </c:ser>
        <c:ser>
          <c:idx val="3"/>
          <c:order val="3"/>
          <c:spPr>
            <a:pattFill prst="ltDnDiag">
              <a:fgClr>
                <a:schemeClr val="tx1"/>
              </a:fgClr>
              <a:bgClr>
                <a:schemeClr val="bg1"/>
              </a:bgClr>
            </a:pattFill>
            <a:ln>
              <a:noFill/>
            </a:ln>
          </c:spPr>
          <c:invertIfNegative val="0"/>
          <c:val>
            <c:numRef>
              <c:f>Sheet1!$A$4:$G$4</c:f>
              <c:numCache>
                <c:formatCode>General</c:formatCode>
                <c:ptCount val="7"/>
                <c:pt idx="1">
                  <c:v>16.7701863354037</c:v>
                </c:pt>
              </c:numCache>
            </c:numRef>
          </c:val>
          <c:extLst>
            <c:ext xmlns:c16="http://schemas.microsoft.com/office/drawing/2014/chart" uri="{C3380CC4-5D6E-409C-BE32-E72D297353CC}">
              <c16:uniqueId val="{00000010-DFEF-3D46-8B66-CE58C9CDBBAB}"/>
            </c:ext>
          </c:extLst>
        </c:ser>
        <c:dLbls>
          <c:showLegendKey val="0"/>
          <c:showVal val="0"/>
          <c:showCatName val="0"/>
          <c:showSerName val="0"/>
          <c:showPercent val="0"/>
          <c:showBubbleSize val="0"/>
        </c:dLbls>
        <c:gapWidth val="80"/>
        <c:overlap val="100"/>
        <c:axId val="2039323600"/>
        <c:axId val="1"/>
      </c:barChart>
      <c:catAx>
        <c:axId val="2039323600"/>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240"/>
          <c:min val="0"/>
        </c:scaling>
        <c:delete val="0"/>
        <c:axPos val="b"/>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2039323600"/>
        <c:crosses val="max"/>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409448818897633E-2"/>
          <c:y val="2.1346469622331693E-2"/>
          <c:w val="0.85118110236220468"/>
          <c:h val="0.88177339901477836"/>
        </c:manualLayout>
      </c:layout>
      <c:scatterChart>
        <c:scatterStyle val="lineMarker"/>
        <c:varyColors val="0"/>
        <c:ser>
          <c:idx val="0"/>
          <c:order val="0"/>
          <c:spPr>
            <a:ln w="19050" cmpd="sng" algn="ctr">
              <a:solidFill>
                <a:schemeClr val="accent1"/>
              </a:solidFill>
              <a:prstDash val="solid"/>
            </a:ln>
          </c:spPr>
          <c:marker>
            <c:symbol val="none"/>
          </c:marker>
          <c:xVal>
            <c:numRef>
              <c:f>Sheet1!$A$1:$F$1</c:f>
              <c:numCache>
                <c:formatCode>General</c:formatCode>
                <c:ptCount val="6"/>
                <c:pt idx="0">
                  <c:v>2024</c:v>
                </c:pt>
                <c:pt idx="1">
                  <c:v>2030</c:v>
                </c:pt>
                <c:pt idx="2">
                  <c:v>2035</c:v>
                </c:pt>
                <c:pt idx="3">
                  <c:v>2040</c:v>
                </c:pt>
                <c:pt idx="4">
                  <c:v>2045</c:v>
                </c:pt>
                <c:pt idx="5">
                  <c:v>2050</c:v>
                </c:pt>
              </c:numCache>
            </c:numRef>
          </c:xVal>
          <c:yVal>
            <c:numRef>
              <c:f>Sheet1!$A$2:$F$2</c:f>
              <c:numCache>
                <c:formatCode>General</c:formatCode>
                <c:ptCount val="6"/>
                <c:pt idx="0">
                  <c:v>1927.81</c:v>
                </c:pt>
                <c:pt idx="1">
                  <c:v>10306.1</c:v>
                </c:pt>
                <c:pt idx="2">
                  <c:v>17764.16</c:v>
                </c:pt>
                <c:pt idx="3">
                  <c:v>19858.18</c:v>
                </c:pt>
                <c:pt idx="4">
                  <c:v>20498.43</c:v>
                </c:pt>
                <c:pt idx="5">
                  <c:v>20386.740000000002</c:v>
                </c:pt>
              </c:numCache>
            </c:numRef>
          </c:yVal>
          <c:smooth val="0"/>
          <c:extLst>
            <c:ext xmlns:c16="http://schemas.microsoft.com/office/drawing/2014/chart" uri="{C3380CC4-5D6E-409C-BE32-E72D297353CC}">
              <c16:uniqueId val="{00000000-0FA4-154F-B3E8-3AD1E74EED27}"/>
            </c:ext>
          </c:extLst>
        </c:ser>
        <c:ser>
          <c:idx val="1"/>
          <c:order val="1"/>
          <c:spPr>
            <a:ln w="19050" cmpd="sng" algn="ctr">
              <a:solidFill>
                <a:srgbClr val="FDDB0F"/>
              </a:solidFill>
              <a:prstDash val="solid"/>
            </a:ln>
          </c:spPr>
          <c:marker>
            <c:symbol val="none"/>
          </c:marker>
          <c:xVal>
            <c:numRef>
              <c:f>Sheet1!$A$1:$F$1</c:f>
              <c:numCache>
                <c:formatCode>General</c:formatCode>
                <c:ptCount val="6"/>
                <c:pt idx="0">
                  <c:v>2024</c:v>
                </c:pt>
                <c:pt idx="1">
                  <c:v>2030</c:v>
                </c:pt>
                <c:pt idx="2">
                  <c:v>2035</c:v>
                </c:pt>
                <c:pt idx="3">
                  <c:v>2040</c:v>
                </c:pt>
                <c:pt idx="4">
                  <c:v>2045</c:v>
                </c:pt>
                <c:pt idx="5">
                  <c:v>2050</c:v>
                </c:pt>
              </c:numCache>
            </c:numRef>
          </c:xVal>
          <c:yVal>
            <c:numRef>
              <c:f>Sheet1!$A$3:$F$3</c:f>
              <c:numCache>
                <c:formatCode>General</c:formatCode>
                <c:ptCount val="6"/>
                <c:pt idx="0">
                  <c:v>3171.03</c:v>
                </c:pt>
                <c:pt idx="1">
                  <c:v>4861.28</c:v>
                </c:pt>
                <c:pt idx="2">
                  <c:v>5107.95</c:v>
                </c:pt>
                <c:pt idx="3">
                  <c:v>4323.92</c:v>
                </c:pt>
                <c:pt idx="4">
                  <c:v>3732.77</c:v>
                </c:pt>
                <c:pt idx="5">
                  <c:v>4396.26</c:v>
                </c:pt>
              </c:numCache>
            </c:numRef>
          </c:yVal>
          <c:smooth val="0"/>
          <c:extLst>
            <c:ext xmlns:c16="http://schemas.microsoft.com/office/drawing/2014/chart" uri="{C3380CC4-5D6E-409C-BE32-E72D297353CC}">
              <c16:uniqueId val="{00000001-0FA4-154F-B3E8-3AD1E74EED27}"/>
            </c:ext>
          </c:extLst>
        </c:ser>
        <c:ser>
          <c:idx val="2"/>
          <c:order val="2"/>
          <c:spPr>
            <a:ln w="19050" cmpd="sng" algn="ctr">
              <a:solidFill>
                <a:schemeClr val="accent3"/>
              </a:solidFill>
              <a:prstDash val="solid"/>
            </a:ln>
          </c:spPr>
          <c:marker>
            <c:symbol val="none"/>
          </c:marker>
          <c:xVal>
            <c:numRef>
              <c:f>Sheet1!$A$1:$F$1</c:f>
              <c:numCache>
                <c:formatCode>General</c:formatCode>
                <c:ptCount val="6"/>
                <c:pt idx="0">
                  <c:v>2024</c:v>
                </c:pt>
                <c:pt idx="1">
                  <c:v>2030</c:v>
                </c:pt>
                <c:pt idx="2">
                  <c:v>2035</c:v>
                </c:pt>
                <c:pt idx="3">
                  <c:v>2040</c:v>
                </c:pt>
                <c:pt idx="4">
                  <c:v>2045</c:v>
                </c:pt>
                <c:pt idx="5">
                  <c:v>2050</c:v>
                </c:pt>
              </c:numCache>
            </c:numRef>
          </c:xVal>
          <c:yVal>
            <c:numRef>
              <c:f>Sheet1!$A$4:$F$4</c:f>
              <c:numCache>
                <c:formatCode>General</c:formatCode>
                <c:ptCount val="6"/>
                <c:pt idx="0">
                  <c:v>1522.43</c:v>
                </c:pt>
                <c:pt idx="1">
                  <c:v>4096.3500000000004</c:v>
                </c:pt>
                <c:pt idx="2">
                  <c:v>4368.97</c:v>
                </c:pt>
                <c:pt idx="3">
                  <c:v>3156.78</c:v>
                </c:pt>
                <c:pt idx="4">
                  <c:v>3004.13</c:v>
                </c:pt>
                <c:pt idx="5">
                  <c:v>3787.68</c:v>
                </c:pt>
              </c:numCache>
            </c:numRef>
          </c:yVal>
          <c:smooth val="0"/>
          <c:extLst>
            <c:ext xmlns:c16="http://schemas.microsoft.com/office/drawing/2014/chart" uri="{C3380CC4-5D6E-409C-BE32-E72D297353CC}">
              <c16:uniqueId val="{00000002-0FA4-154F-B3E8-3AD1E74EED27}"/>
            </c:ext>
          </c:extLst>
        </c:ser>
        <c:dLbls>
          <c:showLegendKey val="0"/>
          <c:showVal val="0"/>
          <c:showCatName val="0"/>
          <c:showSerName val="0"/>
          <c:showPercent val="0"/>
          <c:showBubbleSize val="0"/>
        </c:dLbls>
        <c:axId val="4"/>
        <c:axId val="5"/>
      </c:scatterChart>
      <c:valAx>
        <c:axId val="4"/>
        <c:scaling>
          <c:orientation val="minMax"/>
          <c:max val="2050"/>
          <c:min val="2020"/>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000" kern="1200">
                <a:solidFill>
                  <a:schemeClr val="tx1"/>
                </a:solidFill>
                <a:latin typeface="+mn-lt"/>
                <a:ea typeface="Arial"/>
                <a:cs typeface="+mn-cs"/>
                <a:sym typeface="+mn-lt"/>
              </a:defRPr>
            </a:pPr>
            <a:endParaRPr lang="en-US"/>
          </a:p>
        </c:txPr>
        <c:crossAx val="5"/>
        <c:crosses val="min"/>
        <c:crossBetween val="midCat"/>
        <c:majorUnit val="5"/>
      </c:valAx>
      <c:valAx>
        <c:axId val="5"/>
        <c:scaling>
          <c:orientation val="minMax"/>
          <c:max val="22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sz="1000" kern="1200">
                <a:latin typeface="+mn-lt"/>
                <a:ea typeface="+mn-ea"/>
                <a:cs typeface="+mn-cs"/>
                <a:sym typeface="+mn-lt"/>
              </a:defRPr>
            </a:pPr>
            <a:endParaRPr lang="en-US"/>
          </a:p>
        </c:txPr>
        <c:crossAx val="4"/>
        <c:crosses val="min"/>
        <c:crossBetween val="midCat"/>
        <c:majorUnit val="2000"/>
      </c:valAx>
    </c:plotArea>
    <c:plotVisOnly val="0"/>
    <c:dispBlanksAs val="gap"/>
    <c:showDLblsOverMax val="1"/>
  </c:chart>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105849582172703E-2"/>
          <c:y val="0.2097560975609756"/>
          <c:w val="0.96378830083565459"/>
          <c:h val="0.58048780487804874"/>
        </c:manualLayout>
      </c:layout>
      <c:barChart>
        <c:barDir val="bar"/>
        <c:grouping val="stacked"/>
        <c:varyColors val="0"/>
        <c:ser>
          <c:idx val="0"/>
          <c:order val="0"/>
          <c:spPr>
            <a:solidFill>
              <a:schemeClr val="accent4"/>
            </a:solidFill>
            <a:ln>
              <a:noFill/>
            </a:ln>
          </c:spPr>
          <c:invertIfNegative val="0"/>
          <c:dLbls>
            <c:dLbl>
              <c:idx val="0"/>
              <c:layout>
                <c:manualLayout>
                  <c:x val="0"/>
                  <c:y val="0"/>
                </c:manualLayout>
              </c:layout>
              <c:numFmt formatCode="#,##0;&quot;-&quot;#,##0" sourceLinked="0"/>
              <c:spPr>
                <a:noFill/>
                <a:ln>
                  <a:noFill/>
                </a:ln>
              </c:spPr>
              <c:txPr>
                <a:bodyPr wrap="none"/>
                <a:lstStyle/>
                <a:p>
                  <a:pPr>
                    <a:defRPr sz="900"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129-5D4F-B7A8-9A5586ABE2AA}"/>
                </c:ext>
              </c:extLst>
            </c:dLbl>
            <c:dLbl>
              <c:idx val="1"/>
              <c:layout>
                <c:manualLayout>
                  <c:x val="-3.4818941504178273E-4"/>
                  <c:y val="0"/>
                </c:manualLayout>
              </c:layout>
              <c:numFmt formatCode="#,##0;&quot;-&quot;#,##0" sourceLinked="0"/>
              <c:spPr>
                <a:noFill/>
                <a:ln>
                  <a:noFill/>
                </a:ln>
              </c:spPr>
              <c:txPr>
                <a:bodyPr wrap="none"/>
                <a:lstStyle/>
                <a:p>
                  <a:pPr>
                    <a:defRPr sz="900"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129-5D4F-B7A8-9A5586ABE2A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25.465838509316701</c:v>
                </c:pt>
                <c:pt idx="1">
                  <c:v>9.3167701863354004</c:v>
                </c:pt>
              </c:numCache>
            </c:numRef>
          </c:val>
          <c:extLst>
            <c:ext xmlns:c16="http://schemas.microsoft.com/office/drawing/2014/chart" uri="{C3380CC4-5D6E-409C-BE32-E72D297353CC}">
              <c16:uniqueId val="{00000002-7129-5D4F-B7A8-9A5586ABE2AA}"/>
            </c:ext>
          </c:extLst>
        </c:ser>
        <c:ser>
          <c:idx val="1"/>
          <c:order val="1"/>
          <c:spPr>
            <a:solidFill>
              <a:schemeClr val="accent3"/>
            </a:solidFill>
            <a:ln>
              <a:noFill/>
            </a:ln>
          </c:spPr>
          <c:invertIfNegative val="0"/>
          <c:dLbls>
            <c:dLbl>
              <c:idx val="0"/>
              <c:layout>
                <c:manualLayout>
                  <c:x val="0"/>
                  <c:y val="0"/>
                </c:manualLayout>
              </c:layout>
              <c:numFmt formatCode="#,##0;&quot;-&quot;#,##0" sourceLinked="0"/>
              <c:spPr>
                <a:noFill/>
                <a:ln>
                  <a:noFill/>
                </a:ln>
              </c:spPr>
              <c:txPr>
                <a:bodyPr wrap="none"/>
                <a:lstStyle/>
                <a:p>
                  <a:pPr>
                    <a:defRPr sz="900"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129-5D4F-B7A8-9A5586ABE2AA}"/>
                </c:ext>
              </c:extLst>
            </c:dLbl>
            <c:dLbl>
              <c:idx val="1"/>
              <c:layout>
                <c:manualLayout>
                  <c:x val="-3.4818941504178273E-4"/>
                  <c:y val="0"/>
                </c:manualLayout>
              </c:layout>
              <c:numFmt formatCode="#,##0;&quot;-&quot;#,##0" sourceLinked="0"/>
              <c:spPr>
                <a:noFill/>
                <a:ln>
                  <a:noFill/>
                </a:ln>
              </c:spPr>
              <c:txPr>
                <a:bodyPr wrap="none"/>
                <a:lstStyle/>
                <a:p>
                  <a:pPr>
                    <a:defRPr sz="900"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129-5D4F-B7A8-9A5586ABE2A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7.4534161490682997</c:v>
                </c:pt>
                <c:pt idx="1">
                  <c:v>11.801242236024802</c:v>
                </c:pt>
              </c:numCache>
            </c:numRef>
          </c:val>
          <c:extLst>
            <c:ext xmlns:c16="http://schemas.microsoft.com/office/drawing/2014/chart" uri="{C3380CC4-5D6E-409C-BE32-E72D297353CC}">
              <c16:uniqueId val="{00000005-7129-5D4F-B7A8-9A5586ABE2AA}"/>
            </c:ext>
          </c:extLst>
        </c:ser>
        <c:ser>
          <c:idx val="2"/>
          <c:order val="2"/>
          <c:spPr>
            <a:solidFill>
              <a:schemeClr val="tx2"/>
            </a:solidFill>
            <a:ln>
              <a:noFill/>
            </a:ln>
          </c:spPr>
          <c:invertIfNegative val="0"/>
          <c:dLbls>
            <c:dLbl>
              <c:idx val="0"/>
              <c:layout>
                <c:manualLayout>
                  <c:x val="1.8105849582172703E-2"/>
                  <c:y val="0"/>
                </c:manualLayout>
              </c:layout>
              <c:numFmt formatCode="#,##0;&quot;-&quot;#,##0" sourceLinked="0"/>
              <c:spPr>
                <a:noFill/>
                <a:ln>
                  <a:noFill/>
                </a:ln>
              </c:spPr>
              <c:txPr>
                <a:bodyPr wrap="none"/>
                <a:lstStyle/>
                <a:p>
                  <a:pPr>
                    <a:defRPr sz="9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129-5D4F-B7A8-9A5586ABE2AA}"/>
                </c:ext>
              </c:extLst>
            </c:dLbl>
            <c:dLbl>
              <c:idx val="1"/>
              <c:layout>
                <c:manualLayout>
                  <c:x val="0"/>
                  <c:y val="0"/>
                </c:manualLayout>
              </c:layout>
              <c:numFmt formatCode="#,##0;&quot;-&quot;#,##0" sourceLinked="0"/>
              <c:spPr>
                <a:noFill/>
                <a:ln>
                  <a:noFill/>
                </a:ln>
              </c:spPr>
              <c:txPr>
                <a:bodyPr wrap="none"/>
                <a:lstStyle/>
                <a:p>
                  <a:pPr>
                    <a:defRPr sz="9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129-5D4F-B7A8-9A5586ABE2A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Sheet1!$A$3:$B$3</c:f>
              <c:numCache>
                <c:formatCode>General</c:formatCode>
                <c:ptCount val="2"/>
                <c:pt idx="0">
                  <c:v>1</c:v>
                </c:pt>
                <c:pt idx="1">
                  <c:v>122.3602484472043</c:v>
                </c:pt>
              </c:numCache>
            </c:numRef>
          </c:val>
          <c:extLst>
            <c:ext xmlns:c16="http://schemas.microsoft.com/office/drawing/2014/chart" uri="{C3380CC4-5D6E-409C-BE32-E72D297353CC}">
              <c16:uniqueId val="{00000008-7129-5D4F-B7A8-9A5586ABE2AA}"/>
            </c:ext>
          </c:extLst>
        </c:ser>
        <c:ser>
          <c:idx val="3"/>
          <c:order val="3"/>
          <c:spPr>
            <a:pattFill prst="ltDnDiag">
              <a:fgClr>
                <a:schemeClr val="tx1"/>
              </a:fgClr>
              <a:bgClr>
                <a:schemeClr val="bg1"/>
              </a:bgClr>
            </a:pattFill>
            <a:ln>
              <a:noFill/>
            </a:ln>
          </c:spPr>
          <c:invertIfNegative val="0"/>
          <c:val>
            <c:numRef>
              <c:f>Sheet1!$A$4:$B$4</c:f>
              <c:numCache>
                <c:formatCode>General</c:formatCode>
                <c:ptCount val="2"/>
                <c:pt idx="1">
                  <c:v>91.30434782608728</c:v>
                </c:pt>
              </c:numCache>
            </c:numRef>
          </c:val>
          <c:extLst>
            <c:ext xmlns:c16="http://schemas.microsoft.com/office/drawing/2014/chart" uri="{C3380CC4-5D6E-409C-BE32-E72D297353CC}">
              <c16:uniqueId val="{00000009-7129-5D4F-B7A8-9A5586ABE2AA}"/>
            </c:ext>
          </c:extLst>
        </c:ser>
        <c:dLbls>
          <c:showLegendKey val="0"/>
          <c:showVal val="0"/>
          <c:showCatName val="0"/>
          <c:showSerName val="0"/>
          <c:showPercent val="0"/>
          <c:showBubbleSize val="0"/>
        </c:dLbls>
        <c:gapWidth val="80"/>
        <c:overlap val="100"/>
        <c:axId val="832130511"/>
        <c:axId val="1"/>
      </c:barChart>
      <c:catAx>
        <c:axId val="832130511"/>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240"/>
          <c:min val="0"/>
        </c:scaling>
        <c:delete val="0"/>
        <c:axPos val="b"/>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832130511"/>
        <c:crosses val="max"/>
        <c:crossBetween val="between"/>
      </c:valAx>
    </c:plotArea>
    <c:plotVisOnly val="0"/>
    <c:dispBlanksAs val="gap"/>
    <c:showDLblsOverMax val="1"/>
  </c:chart>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465940054497"/>
          <c:y val="6.395637084779375E-2"/>
          <c:w val="0.83378746594005448"/>
          <c:h val="0.87208725830441247"/>
        </c:manualLayout>
      </c:layout>
      <c:barChart>
        <c:barDir val="col"/>
        <c:grouping val="stacked"/>
        <c:varyColors val="0"/>
        <c:ser>
          <c:idx val="0"/>
          <c:order val="0"/>
          <c:spPr>
            <a:solidFill>
              <a:schemeClr val="accent3"/>
            </a:solidFill>
            <a:ln>
              <a:noFill/>
            </a:ln>
          </c:spPr>
          <c:invertIfNegative val="0"/>
          <c:dPt>
            <c:idx val="0"/>
            <c:invertIfNegative val="0"/>
            <c:bubble3D val="0"/>
            <c:spPr>
              <a:solidFill>
                <a:schemeClr val="accent4"/>
              </a:solidFill>
              <a:ln>
                <a:noFill/>
              </a:ln>
            </c:spPr>
            <c:extLst>
              <c:ext xmlns:c16="http://schemas.microsoft.com/office/drawing/2014/chart" uri="{C3380CC4-5D6E-409C-BE32-E72D297353CC}">
                <c16:uniqueId val="{00000000-CB3A-6740-95D1-894066EE8615}"/>
              </c:ext>
            </c:extLst>
          </c:dPt>
          <c:dLbls>
            <c:dLbl>
              <c:idx val="0"/>
              <c:layout>
                <c:manualLayout>
                  <c:x val="0"/>
                  <c:y val="-4.9578582052553293E-4"/>
                </c:manualLayout>
              </c:layout>
              <c:numFmt formatCode="#,##0;&quot;-&quot;#,##0" sourceLinked="0"/>
              <c:spPr>
                <a:noFill/>
                <a:ln>
                  <a:noFill/>
                </a:ln>
              </c:spPr>
              <c:txPr>
                <a:bodyPr wrap="none"/>
                <a:lstStyle/>
                <a:p>
                  <a:pPr>
                    <a:defRPr sz="900"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B3A-6740-95D1-894066EE8615}"/>
                </c:ext>
              </c:extLst>
            </c:dLbl>
            <c:dLbl>
              <c:idx val="1"/>
              <c:layout>
                <c:manualLayout>
                  <c:x val="0"/>
                  <c:y val="0"/>
                </c:manualLayout>
              </c:layout>
              <c:numFmt formatCode="#,##0;&quot;-&quot;#,##0" sourceLinked="0"/>
              <c:spPr>
                <a:noFill/>
                <a:ln>
                  <a:noFill/>
                </a:ln>
              </c:spPr>
              <c:txPr>
                <a:bodyPr wrap="none"/>
                <a:lstStyle/>
                <a:p>
                  <a:pPr>
                    <a:defRPr sz="900"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B3A-6740-95D1-894066EE8615}"/>
                </c:ext>
              </c:extLst>
            </c:dLbl>
            <c:dLbl>
              <c:idx val="2"/>
              <c:layout>
                <c:manualLayout>
                  <c:x val="0"/>
                  <c:y val="0"/>
                </c:manualLayout>
              </c:layout>
              <c:numFmt formatCode="#,##0;&quot;-&quot;#,##0" sourceLinked="0"/>
              <c:spPr>
                <a:noFill/>
                <a:ln>
                  <a:noFill/>
                </a:ln>
              </c:spPr>
              <c:txPr>
                <a:bodyPr wrap="none"/>
                <a:lstStyle/>
                <a:p>
                  <a:pPr>
                    <a:defRPr sz="900"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B3A-6740-95D1-894066EE861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206.18374558303861</c:v>
                </c:pt>
                <c:pt idx="1">
                  <c:v>145.229681978798</c:v>
                </c:pt>
                <c:pt idx="2">
                  <c:v>81.625441696113</c:v>
                </c:pt>
              </c:numCache>
            </c:numRef>
          </c:val>
          <c:extLst>
            <c:ext xmlns:c16="http://schemas.microsoft.com/office/drawing/2014/chart" uri="{C3380CC4-5D6E-409C-BE32-E72D297353CC}">
              <c16:uniqueId val="{00000003-CB3A-6740-95D1-894066EE8615}"/>
            </c:ext>
          </c:extLst>
        </c:ser>
        <c:ser>
          <c:idx val="1"/>
          <c:order val="1"/>
          <c:spPr>
            <a:solidFill>
              <a:schemeClr val="accent2"/>
            </a:solidFill>
            <a:ln>
              <a:noFill/>
            </a:ln>
          </c:spPr>
          <c:invertIfNegative val="0"/>
          <c:dPt>
            <c:idx val="0"/>
            <c:invertIfNegative val="0"/>
            <c:bubble3D val="0"/>
            <c:spPr>
              <a:solidFill>
                <a:schemeClr val="accent3"/>
              </a:solidFill>
              <a:ln>
                <a:noFill/>
              </a:ln>
            </c:spPr>
            <c:extLst>
              <c:ext xmlns:c16="http://schemas.microsoft.com/office/drawing/2014/chart" uri="{C3380CC4-5D6E-409C-BE32-E72D297353CC}">
                <c16:uniqueId val="{00000004-CB3A-6740-95D1-894066EE8615}"/>
              </c:ext>
            </c:extLst>
          </c:dPt>
          <c:dLbls>
            <c:dLbl>
              <c:idx val="0"/>
              <c:layout>
                <c:manualLayout>
                  <c:x val="0"/>
                  <c:y val="0"/>
                </c:manualLayout>
              </c:layout>
              <c:numFmt formatCode="#,##0;&quot;-&quot;#,##0" sourceLinked="0"/>
              <c:spPr>
                <a:noFill/>
                <a:ln>
                  <a:noFill/>
                </a:ln>
              </c:spPr>
              <c:txPr>
                <a:bodyPr wrap="none"/>
                <a:lstStyle/>
                <a:p>
                  <a:pPr>
                    <a:defRPr sz="900"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B3A-6740-95D1-894066EE8615}"/>
                </c:ext>
              </c:extLst>
            </c:dLbl>
            <c:dLbl>
              <c:idx val="1"/>
              <c:layout>
                <c:manualLayout>
                  <c:x val="0"/>
                  <c:y val="-4.9578582052553293E-4"/>
                </c:manualLayout>
              </c:layout>
              <c:numFmt formatCode="#,##0;&quot;-&quot;#,##0" sourceLinked="0"/>
              <c:spPr>
                <a:noFill/>
                <a:ln>
                  <a:noFill/>
                </a:ln>
              </c:spPr>
              <c:txPr>
                <a:bodyPr wrap="none"/>
                <a:lstStyle/>
                <a:p>
                  <a:pPr>
                    <a:defRPr sz="900"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B3A-6740-95D1-894066EE8615}"/>
                </c:ext>
              </c:extLst>
            </c:dLbl>
            <c:dLbl>
              <c:idx val="2"/>
              <c:layout>
                <c:manualLayout>
                  <c:x val="0"/>
                  <c:y val="0"/>
                </c:manualLayout>
              </c:layout>
              <c:numFmt formatCode="#,##0;&quot;-&quot;#,##0" sourceLinked="0"/>
              <c:spPr>
                <a:noFill/>
                <a:ln>
                  <a:noFill/>
                </a:ln>
              </c:spPr>
              <c:txPr>
                <a:bodyPr wrap="none"/>
                <a:lstStyle/>
                <a:p>
                  <a:pPr>
                    <a:defRPr sz="900"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B3A-6740-95D1-894066EE861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Sheet1!$A$2:$C$2</c:f>
              <c:numCache>
                <c:formatCode>General</c:formatCode>
                <c:ptCount val="3"/>
                <c:pt idx="0">
                  <c:v>51.413427561837409</c:v>
                </c:pt>
                <c:pt idx="1">
                  <c:v>20.141342756184002</c:v>
                </c:pt>
                <c:pt idx="2">
                  <c:v>19.081272084804993</c:v>
                </c:pt>
              </c:numCache>
            </c:numRef>
          </c:val>
          <c:extLst>
            <c:ext xmlns:c16="http://schemas.microsoft.com/office/drawing/2014/chart" uri="{C3380CC4-5D6E-409C-BE32-E72D297353CC}">
              <c16:uniqueId val="{00000007-CB3A-6740-95D1-894066EE8615}"/>
            </c:ext>
          </c:extLst>
        </c:ser>
        <c:ser>
          <c:idx val="2"/>
          <c:order val="2"/>
          <c:spPr>
            <a:solidFill>
              <a:schemeClr val="accent1"/>
            </a:solidFill>
            <a:ln>
              <a:noFill/>
            </a:ln>
          </c:spPr>
          <c:invertIfNegative val="0"/>
          <c:dPt>
            <c:idx val="0"/>
            <c:invertIfNegative val="0"/>
            <c:bubble3D val="0"/>
            <c:spPr>
              <a:solidFill>
                <a:schemeClr val="accent2"/>
              </a:solidFill>
              <a:ln>
                <a:noFill/>
              </a:ln>
            </c:spPr>
            <c:extLst>
              <c:ext xmlns:c16="http://schemas.microsoft.com/office/drawing/2014/chart" uri="{C3380CC4-5D6E-409C-BE32-E72D297353CC}">
                <c16:uniqueId val="{00000008-CB3A-6740-95D1-894066EE8615}"/>
              </c:ext>
            </c:extLst>
          </c:dPt>
          <c:dLbls>
            <c:dLbl>
              <c:idx val="0"/>
              <c:layout>
                <c:manualLayout>
                  <c:x val="-3.8692098092643054E-2"/>
                  <c:y val="0"/>
                </c:manualLayout>
              </c:layout>
              <c:numFmt formatCode="#,##0;&quot;-&quot;#,##0" sourceLinked="0"/>
              <c:spPr>
                <a:noFill/>
                <a:ln>
                  <a:noFill/>
                </a:ln>
              </c:spPr>
              <c:txPr>
                <a:bodyPr wrap="none"/>
                <a:lstStyle/>
                <a:p>
                  <a:pPr>
                    <a:defRPr sz="900"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B3A-6740-95D1-894066EE8615}"/>
                </c:ext>
              </c:extLst>
            </c:dLbl>
            <c:dLbl>
              <c:idx val="1"/>
              <c:layout>
                <c:manualLayout>
                  <c:x val="0"/>
                  <c:y val="-4.9578582052553293E-4"/>
                </c:manualLayout>
              </c:layout>
              <c:numFmt formatCode="#,##0;&quot;-&quot;#,##0" sourceLinked="0"/>
              <c:spPr>
                <a:noFill/>
                <a:ln>
                  <a:noFill/>
                </a:ln>
              </c:spPr>
              <c:txPr>
                <a:bodyPr wrap="none"/>
                <a:lstStyle/>
                <a:p>
                  <a:pPr>
                    <a:defRPr sz="900"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B3A-6740-95D1-894066EE8615}"/>
                </c:ext>
              </c:extLst>
            </c:dLbl>
            <c:dLbl>
              <c:idx val="2"/>
              <c:layout>
                <c:manualLayout>
                  <c:x val="0"/>
                  <c:y val="0"/>
                </c:manualLayout>
              </c:layout>
              <c:numFmt formatCode="#,##0;&quot;-&quot;#,##0" sourceLinked="0"/>
              <c:spPr>
                <a:noFill/>
                <a:ln>
                  <a:noFill/>
                </a:ln>
              </c:spPr>
              <c:txPr>
                <a:bodyPr wrap="none"/>
                <a:lstStyle/>
                <a:p>
                  <a:pPr>
                    <a:defRPr sz="900"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B3A-6740-95D1-894066EE861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Sheet1!$A$3:$C$3</c:f>
              <c:numCache>
                <c:formatCode>General</c:formatCode>
                <c:ptCount val="3"/>
                <c:pt idx="0">
                  <c:v>22.261484098940002</c:v>
                </c:pt>
                <c:pt idx="1">
                  <c:v>21.731448763250995</c:v>
                </c:pt>
                <c:pt idx="2">
                  <c:v>22.261484098940002</c:v>
                </c:pt>
              </c:numCache>
            </c:numRef>
          </c:val>
          <c:extLst>
            <c:ext xmlns:c16="http://schemas.microsoft.com/office/drawing/2014/chart" uri="{C3380CC4-5D6E-409C-BE32-E72D297353CC}">
              <c16:uniqueId val="{0000000B-CB3A-6740-95D1-894066EE8615}"/>
            </c:ext>
          </c:extLst>
        </c:ser>
        <c:ser>
          <c:idx val="3"/>
          <c:order val="3"/>
          <c:spPr>
            <a:solidFill>
              <a:schemeClr val="accent4"/>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C-CB3A-6740-95D1-894066EE8615}"/>
              </c:ext>
            </c:extLst>
          </c:dPt>
          <c:val>
            <c:numRef>
              <c:f>Sheet1!$A$4:$C$4</c:f>
              <c:numCache>
                <c:formatCode>General</c:formatCode>
                <c:ptCount val="3"/>
                <c:pt idx="0">
                  <c:v>2</c:v>
                </c:pt>
                <c:pt idx="1">
                  <c:v>0</c:v>
                </c:pt>
                <c:pt idx="2">
                  <c:v>0</c:v>
                </c:pt>
              </c:numCache>
            </c:numRef>
          </c:val>
          <c:extLst>
            <c:ext xmlns:c16="http://schemas.microsoft.com/office/drawing/2014/chart" uri="{C3380CC4-5D6E-409C-BE32-E72D297353CC}">
              <c16:uniqueId val="{0000000D-CB3A-6740-95D1-894066EE8615}"/>
            </c:ext>
          </c:extLst>
        </c:ser>
        <c:dLbls>
          <c:showLegendKey val="0"/>
          <c:showVal val="0"/>
          <c:showCatName val="0"/>
          <c:showSerName val="0"/>
          <c:showPercent val="0"/>
          <c:showBubbleSize val="0"/>
        </c:dLbls>
        <c:gapWidth val="80"/>
        <c:overlap val="100"/>
        <c:axId val="868261279"/>
        <c:axId val="1"/>
      </c:barChart>
      <c:catAx>
        <c:axId val="86826127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900" kern="1200">
                <a:solidFill>
                  <a:schemeClr val="tx1"/>
                </a:solidFill>
                <a:latin typeface="+mn-lt"/>
                <a:ea typeface="+mn-lt"/>
                <a:cs typeface="+mn-lt"/>
                <a:sym typeface="+mn-lt"/>
              </a:defRPr>
            </a:pPr>
            <a:endParaRPr lang="en-US"/>
          </a:p>
        </c:txPr>
        <c:crossAx val="868261279"/>
        <c:crosses val="min"/>
        <c:crossBetween val="between"/>
        <c:majorUnit val="50"/>
      </c:valAx>
    </c:plotArea>
    <c:plotVisOnly val="0"/>
    <c:dispBlanksAs val="gap"/>
    <c:showDLblsOverMax val="1"/>
  </c:chart>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56262833675565E-2"/>
          <c:y val="4.8048048048048048E-2"/>
          <c:w val="0.82084188911704314"/>
          <c:h val="0.83843843843843846"/>
        </c:manualLayout>
      </c:layout>
      <c:scatterChart>
        <c:scatterStyle val="lineMarker"/>
        <c:varyColors val="0"/>
        <c:ser>
          <c:idx val="0"/>
          <c:order val="0"/>
          <c:spPr>
            <a:ln w="19050" cmpd="sng" algn="ctr">
              <a:solidFill>
                <a:schemeClr val="accent5"/>
              </a:solidFill>
              <a:prstDash val="solid"/>
            </a:ln>
          </c:spPr>
          <c:marker>
            <c:symbol val="none"/>
          </c:marker>
          <c:xVal>
            <c:numRef>
              <c:f>Sheet1!$A$1:$BA$1</c:f>
              <c:numCache>
                <c:formatCode>General</c:formatCode>
                <c:ptCount val="53"/>
                <c:pt idx="0">
                  <c:v>2015</c:v>
                </c:pt>
                <c:pt idx="1">
                  <c:v>2016</c:v>
                </c:pt>
                <c:pt idx="2">
                  <c:v>2017</c:v>
                </c:pt>
                <c:pt idx="3">
                  <c:v>2018</c:v>
                </c:pt>
                <c:pt idx="4">
                  <c:v>2019</c:v>
                </c:pt>
                <c:pt idx="5">
                  <c:v>2020</c:v>
                </c:pt>
                <c:pt idx="6">
                  <c:v>2021</c:v>
                </c:pt>
                <c:pt idx="7">
                  <c:v>2022</c:v>
                </c:pt>
                <c:pt idx="8">
                  <c:v>2023</c:v>
                </c:pt>
                <c:pt idx="9">
                  <c:v>2023.5</c:v>
                </c:pt>
                <c:pt idx="10">
                  <c:v>2024</c:v>
                </c:pt>
                <c:pt idx="11">
                  <c:v>2024.5</c:v>
                </c:pt>
                <c:pt idx="12">
                  <c:v>2025</c:v>
                </c:pt>
                <c:pt idx="13">
                  <c:v>2025.5</c:v>
                </c:pt>
                <c:pt idx="14">
                  <c:v>2026</c:v>
                </c:pt>
                <c:pt idx="15">
                  <c:v>2026.5</c:v>
                </c:pt>
                <c:pt idx="16">
                  <c:v>2027</c:v>
                </c:pt>
                <c:pt idx="17">
                  <c:v>2027.5</c:v>
                </c:pt>
                <c:pt idx="18">
                  <c:v>2028</c:v>
                </c:pt>
                <c:pt idx="19">
                  <c:v>2028.5</c:v>
                </c:pt>
                <c:pt idx="20">
                  <c:v>2029</c:v>
                </c:pt>
                <c:pt idx="21">
                  <c:v>2029.5</c:v>
                </c:pt>
                <c:pt idx="22">
                  <c:v>2030</c:v>
                </c:pt>
                <c:pt idx="23">
                  <c:v>2030.5</c:v>
                </c:pt>
                <c:pt idx="24">
                  <c:v>2031</c:v>
                </c:pt>
                <c:pt idx="25">
                  <c:v>2031.5</c:v>
                </c:pt>
                <c:pt idx="26">
                  <c:v>2032</c:v>
                </c:pt>
                <c:pt idx="27">
                  <c:v>2032.5</c:v>
                </c:pt>
                <c:pt idx="28">
                  <c:v>2033</c:v>
                </c:pt>
                <c:pt idx="29">
                  <c:v>2033.5</c:v>
                </c:pt>
                <c:pt idx="30">
                  <c:v>2034</c:v>
                </c:pt>
                <c:pt idx="31">
                  <c:v>2034.5</c:v>
                </c:pt>
                <c:pt idx="32">
                  <c:v>2035</c:v>
                </c:pt>
                <c:pt idx="33">
                  <c:v>2035.5</c:v>
                </c:pt>
                <c:pt idx="34">
                  <c:v>2036</c:v>
                </c:pt>
                <c:pt idx="35">
                  <c:v>2036.5</c:v>
                </c:pt>
                <c:pt idx="36">
                  <c:v>2037</c:v>
                </c:pt>
                <c:pt idx="37">
                  <c:v>2037.5</c:v>
                </c:pt>
                <c:pt idx="38">
                  <c:v>2038</c:v>
                </c:pt>
                <c:pt idx="39">
                  <c:v>2038.5</c:v>
                </c:pt>
                <c:pt idx="40">
                  <c:v>2039</c:v>
                </c:pt>
                <c:pt idx="41">
                  <c:v>2039.5</c:v>
                </c:pt>
                <c:pt idx="42">
                  <c:v>2040</c:v>
                </c:pt>
                <c:pt idx="43">
                  <c:v>2041</c:v>
                </c:pt>
                <c:pt idx="44">
                  <c:v>2042</c:v>
                </c:pt>
                <c:pt idx="45">
                  <c:v>2043</c:v>
                </c:pt>
                <c:pt idx="46">
                  <c:v>2044</c:v>
                </c:pt>
                <c:pt idx="47">
                  <c:v>2045</c:v>
                </c:pt>
                <c:pt idx="48">
                  <c:v>2046</c:v>
                </c:pt>
                <c:pt idx="49">
                  <c:v>2047</c:v>
                </c:pt>
                <c:pt idx="50">
                  <c:v>2048</c:v>
                </c:pt>
                <c:pt idx="51">
                  <c:v>2049</c:v>
                </c:pt>
                <c:pt idx="52">
                  <c:v>2050</c:v>
                </c:pt>
              </c:numCache>
            </c:numRef>
          </c:xVal>
          <c:yVal>
            <c:numRef>
              <c:f>Sheet1!$A$2:$BA$2</c:f>
              <c:numCache>
                <c:formatCode>General</c:formatCode>
                <c:ptCount val="53"/>
                <c:pt idx="0">
                  <c:v>17.600000000000001</c:v>
                </c:pt>
                <c:pt idx="1">
                  <c:v>14.5</c:v>
                </c:pt>
                <c:pt idx="2">
                  <c:v>17.5</c:v>
                </c:pt>
                <c:pt idx="3">
                  <c:v>17.100000000000001</c:v>
                </c:pt>
                <c:pt idx="4">
                  <c:v>17.100000000000001</c:v>
                </c:pt>
                <c:pt idx="5">
                  <c:v>17.100000000000001</c:v>
                </c:pt>
                <c:pt idx="6">
                  <c:v>16.399999999999999</c:v>
                </c:pt>
                <c:pt idx="7">
                  <c:v>16.600000000000001</c:v>
                </c:pt>
                <c:pt idx="8">
                  <c:v>17.3</c:v>
                </c:pt>
                <c:pt idx="9">
                  <c:v>17</c:v>
                </c:pt>
                <c:pt idx="10">
                  <c:v>16.8</c:v>
                </c:pt>
                <c:pt idx="11">
                  <c:v>16.7</c:v>
                </c:pt>
                <c:pt idx="12">
                  <c:v>17</c:v>
                </c:pt>
                <c:pt idx="13">
                  <c:v>17.25</c:v>
                </c:pt>
                <c:pt idx="14">
                  <c:v>17.5</c:v>
                </c:pt>
                <c:pt idx="15">
                  <c:v>17.5</c:v>
                </c:pt>
                <c:pt idx="16">
                  <c:v>17.5</c:v>
                </c:pt>
                <c:pt idx="17">
                  <c:v>17.565000000000001</c:v>
                </c:pt>
                <c:pt idx="18">
                  <c:v>17.625</c:v>
                </c:pt>
                <c:pt idx="19">
                  <c:v>17.6875</c:v>
                </c:pt>
                <c:pt idx="20">
                  <c:v>17.75</c:v>
                </c:pt>
                <c:pt idx="21">
                  <c:v>18</c:v>
                </c:pt>
                <c:pt idx="22">
                  <c:v>18.25</c:v>
                </c:pt>
                <c:pt idx="23">
                  <c:v>18.45</c:v>
                </c:pt>
                <c:pt idx="24">
                  <c:v>18.899999999999999</c:v>
                </c:pt>
                <c:pt idx="25">
                  <c:v>19.2</c:v>
                </c:pt>
                <c:pt idx="26">
                  <c:v>19.5</c:v>
                </c:pt>
                <c:pt idx="27">
                  <c:v>20</c:v>
                </c:pt>
                <c:pt idx="28">
                  <c:v>20.45</c:v>
                </c:pt>
                <c:pt idx="29">
                  <c:v>20.8</c:v>
                </c:pt>
                <c:pt idx="30">
                  <c:v>21.25</c:v>
                </c:pt>
                <c:pt idx="31">
                  <c:v>21.5</c:v>
                </c:pt>
                <c:pt idx="32">
                  <c:v>22.25</c:v>
                </c:pt>
                <c:pt idx="33">
                  <c:v>22.8</c:v>
                </c:pt>
                <c:pt idx="34">
                  <c:v>23.4</c:v>
                </c:pt>
                <c:pt idx="35">
                  <c:v>24</c:v>
                </c:pt>
                <c:pt idx="36">
                  <c:v>24.7</c:v>
                </c:pt>
                <c:pt idx="37">
                  <c:v>25.4</c:v>
                </c:pt>
                <c:pt idx="38">
                  <c:v>26</c:v>
                </c:pt>
                <c:pt idx="39">
                  <c:v>26.75</c:v>
                </c:pt>
                <c:pt idx="40">
                  <c:v>27.5</c:v>
                </c:pt>
                <c:pt idx="41">
                  <c:v>28.25</c:v>
                </c:pt>
                <c:pt idx="42">
                  <c:v>28.75</c:v>
                </c:pt>
                <c:pt idx="43">
                  <c:v>30.08673125</c:v>
                </c:pt>
                <c:pt idx="44">
                  <c:v>31.485613819468746</c:v>
                </c:pt>
                <c:pt idx="45">
                  <c:v>32.949537434004945</c:v>
                </c:pt>
                <c:pt idx="46">
                  <c:v>34.481526176998997</c:v>
                </c:pt>
                <c:pt idx="47">
                  <c:v>36.084744736598566</c:v>
                </c:pt>
                <c:pt idx="48">
                  <c:v>37.762504943126714</c:v>
                </c:pt>
                <c:pt idx="49">
                  <c:v>39.518272610457394</c:v>
                </c:pt>
                <c:pt idx="50">
                  <c:v>41.355674695480602</c:v>
                </c:pt>
                <c:pt idx="51">
                  <c:v>43.278506790446968</c:v>
                </c:pt>
                <c:pt idx="52">
                  <c:v>45.290740963668803</c:v>
                </c:pt>
              </c:numCache>
            </c:numRef>
          </c:yVal>
          <c:smooth val="0"/>
          <c:extLst>
            <c:ext xmlns:c16="http://schemas.microsoft.com/office/drawing/2014/chart" uri="{C3380CC4-5D6E-409C-BE32-E72D297353CC}">
              <c16:uniqueId val="{00000000-2564-1445-A770-BEEDD91E075A}"/>
            </c:ext>
          </c:extLst>
        </c:ser>
        <c:ser>
          <c:idx val="1"/>
          <c:order val="1"/>
          <c:spPr>
            <a:ln w="19050" cmpd="sng" algn="ctr">
              <a:solidFill>
                <a:schemeClr val="accent1"/>
              </a:solidFill>
              <a:prstDash val="solid"/>
            </a:ln>
          </c:spPr>
          <c:marker>
            <c:symbol val="none"/>
          </c:marker>
          <c:xVal>
            <c:numRef>
              <c:f>Sheet1!$A$1:$BA$1</c:f>
              <c:numCache>
                <c:formatCode>General</c:formatCode>
                <c:ptCount val="53"/>
                <c:pt idx="0">
                  <c:v>2015</c:v>
                </c:pt>
                <c:pt idx="1">
                  <c:v>2016</c:v>
                </c:pt>
                <c:pt idx="2">
                  <c:v>2017</c:v>
                </c:pt>
                <c:pt idx="3">
                  <c:v>2018</c:v>
                </c:pt>
                <c:pt idx="4">
                  <c:v>2019</c:v>
                </c:pt>
                <c:pt idx="5">
                  <c:v>2020</c:v>
                </c:pt>
                <c:pt idx="6">
                  <c:v>2021</c:v>
                </c:pt>
                <c:pt idx="7">
                  <c:v>2022</c:v>
                </c:pt>
                <c:pt idx="8">
                  <c:v>2023</c:v>
                </c:pt>
                <c:pt idx="9">
                  <c:v>2023.5</c:v>
                </c:pt>
                <c:pt idx="10">
                  <c:v>2024</c:v>
                </c:pt>
                <c:pt idx="11">
                  <c:v>2024.5</c:v>
                </c:pt>
                <c:pt idx="12">
                  <c:v>2025</c:v>
                </c:pt>
                <c:pt idx="13">
                  <c:v>2025.5</c:v>
                </c:pt>
                <c:pt idx="14">
                  <c:v>2026</c:v>
                </c:pt>
                <c:pt idx="15">
                  <c:v>2026.5</c:v>
                </c:pt>
                <c:pt idx="16">
                  <c:v>2027</c:v>
                </c:pt>
                <c:pt idx="17">
                  <c:v>2027.5</c:v>
                </c:pt>
                <c:pt idx="18">
                  <c:v>2028</c:v>
                </c:pt>
                <c:pt idx="19">
                  <c:v>2028.5</c:v>
                </c:pt>
                <c:pt idx="20">
                  <c:v>2029</c:v>
                </c:pt>
                <c:pt idx="21">
                  <c:v>2029.5</c:v>
                </c:pt>
                <c:pt idx="22">
                  <c:v>2030</c:v>
                </c:pt>
                <c:pt idx="23">
                  <c:v>2030.5</c:v>
                </c:pt>
                <c:pt idx="24">
                  <c:v>2031</c:v>
                </c:pt>
                <c:pt idx="25">
                  <c:v>2031.5</c:v>
                </c:pt>
                <c:pt idx="26">
                  <c:v>2032</c:v>
                </c:pt>
                <c:pt idx="27">
                  <c:v>2032.5</c:v>
                </c:pt>
                <c:pt idx="28">
                  <c:v>2033</c:v>
                </c:pt>
                <c:pt idx="29">
                  <c:v>2033.5</c:v>
                </c:pt>
                <c:pt idx="30">
                  <c:v>2034</c:v>
                </c:pt>
                <c:pt idx="31">
                  <c:v>2034.5</c:v>
                </c:pt>
                <c:pt idx="32">
                  <c:v>2035</c:v>
                </c:pt>
                <c:pt idx="33">
                  <c:v>2035.5</c:v>
                </c:pt>
                <c:pt idx="34">
                  <c:v>2036</c:v>
                </c:pt>
                <c:pt idx="35">
                  <c:v>2036.5</c:v>
                </c:pt>
                <c:pt idx="36">
                  <c:v>2037</c:v>
                </c:pt>
                <c:pt idx="37">
                  <c:v>2037.5</c:v>
                </c:pt>
                <c:pt idx="38">
                  <c:v>2038</c:v>
                </c:pt>
                <c:pt idx="39">
                  <c:v>2038.5</c:v>
                </c:pt>
                <c:pt idx="40">
                  <c:v>2039</c:v>
                </c:pt>
                <c:pt idx="41">
                  <c:v>2039.5</c:v>
                </c:pt>
                <c:pt idx="42">
                  <c:v>2040</c:v>
                </c:pt>
                <c:pt idx="43">
                  <c:v>2041</c:v>
                </c:pt>
                <c:pt idx="44">
                  <c:v>2042</c:v>
                </c:pt>
                <c:pt idx="45">
                  <c:v>2043</c:v>
                </c:pt>
                <c:pt idx="46">
                  <c:v>2044</c:v>
                </c:pt>
                <c:pt idx="47">
                  <c:v>2045</c:v>
                </c:pt>
                <c:pt idx="48">
                  <c:v>2046</c:v>
                </c:pt>
                <c:pt idx="49">
                  <c:v>2047</c:v>
                </c:pt>
                <c:pt idx="50">
                  <c:v>2048</c:v>
                </c:pt>
                <c:pt idx="51">
                  <c:v>2049</c:v>
                </c:pt>
                <c:pt idx="52">
                  <c:v>2050</c:v>
                </c:pt>
              </c:numCache>
            </c:numRef>
          </c:xVal>
          <c:yVal>
            <c:numRef>
              <c:f>Sheet1!$A$3:$BA$3</c:f>
              <c:numCache>
                <c:formatCode>General</c:formatCode>
                <c:ptCount val="53"/>
                <c:pt idx="0">
                  <c:v>7</c:v>
                </c:pt>
                <c:pt idx="1">
                  <c:v>6.9</c:v>
                </c:pt>
                <c:pt idx="2">
                  <c:v>7.5</c:v>
                </c:pt>
                <c:pt idx="3">
                  <c:v>7.5</c:v>
                </c:pt>
                <c:pt idx="4">
                  <c:v>7.75</c:v>
                </c:pt>
                <c:pt idx="5">
                  <c:v>8</c:v>
                </c:pt>
                <c:pt idx="6">
                  <c:v>9</c:v>
                </c:pt>
                <c:pt idx="7">
                  <c:v>10</c:v>
                </c:pt>
                <c:pt idx="8">
                  <c:v>10.5</c:v>
                </c:pt>
                <c:pt idx="9">
                  <c:v>10.667</c:v>
                </c:pt>
                <c:pt idx="10">
                  <c:v>10.83333</c:v>
                </c:pt>
                <c:pt idx="11">
                  <c:v>10.999000000000001</c:v>
                </c:pt>
                <c:pt idx="12">
                  <c:v>11.166</c:v>
                </c:pt>
                <c:pt idx="13">
                  <c:v>11.333</c:v>
                </c:pt>
                <c:pt idx="14">
                  <c:v>11.5</c:v>
                </c:pt>
                <c:pt idx="15">
                  <c:v>11.6</c:v>
                </c:pt>
                <c:pt idx="16">
                  <c:v>11.7</c:v>
                </c:pt>
                <c:pt idx="17">
                  <c:v>11.8</c:v>
                </c:pt>
                <c:pt idx="18">
                  <c:v>11.9</c:v>
                </c:pt>
                <c:pt idx="19">
                  <c:v>12</c:v>
                </c:pt>
                <c:pt idx="20">
                  <c:v>12.2</c:v>
                </c:pt>
                <c:pt idx="21">
                  <c:v>12.3</c:v>
                </c:pt>
                <c:pt idx="22">
                  <c:v>12.6</c:v>
                </c:pt>
                <c:pt idx="23">
                  <c:v>13</c:v>
                </c:pt>
                <c:pt idx="24">
                  <c:v>13.4</c:v>
                </c:pt>
                <c:pt idx="25">
                  <c:v>13.75</c:v>
                </c:pt>
                <c:pt idx="26">
                  <c:v>14.3</c:v>
                </c:pt>
                <c:pt idx="27">
                  <c:v>14.75</c:v>
                </c:pt>
                <c:pt idx="28">
                  <c:v>15.4</c:v>
                </c:pt>
                <c:pt idx="29">
                  <c:v>16</c:v>
                </c:pt>
                <c:pt idx="30">
                  <c:v>16.75</c:v>
                </c:pt>
                <c:pt idx="31">
                  <c:v>17</c:v>
                </c:pt>
                <c:pt idx="32">
                  <c:v>18.3</c:v>
                </c:pt>
                <c:pt idx="33">
                  <c:v>19</c:v>
                </c:pt>
                <c:pt idx="34">
                  <c:v>20</c:v>
                </c:pt>
                <c:pt idx="35">
                  <c:v>21</c:v>
                </c:pt>
                <c:pt idx="36">
                  <c:v>22</c:v>
                </c:pt>
                <c:pt idx="37">
                  <c:v>23.25</c:v>
                </c:pt>
                <c:pt idx="38">
                  <c:v>24.5</c:v>
                </c:pt>
                <c:pt idx="39">
                  <c:v>25.75</c:v>
                </c:pt>
                <c:pt idx="40">
                  <c:v>27</c:v>
                </c:pt>
                <c:pt idx="41">
                  <c:v>28.5</c:v>
                </c:pt>
                <c:pt idx="42">
                  <c:v>29.75</c:v>
                </c:pt>
                <c:pt idx="43">
                  <c:v>32.418872499999999</c:v>
                </c:pt>
                <c:pt idx="44">
                  <c:v>35.327169551974997</c:v>
                </c:pt>
                <c:pt idx="45">
                  <c:v>38.496369932482672</c:v>
                </c:pt>
                <c:pt idx="46">
                  <c:v>41.949879279125696</c:v>
                </c:pt>
                <c:pt idx="47">
                  <c:v>45.713202949256058</c:v>
                </c:pt>
                <c:pt idx="48">
                  <c:v>49.814134385833817</c:v>
                </c:pt>
                <c:pt idx="49">
                  <c:v>54.28296038158696</c:v>
                </c:pt>
                <c:pt idx="50">
                  <c:v>59.152684757419131</c:v>
                </c:pt>
                <c:pt idx="51">
                  <c:v>64.459272107007195</c:v>
                </c:pt>
                <c:pt idx="52">
                  <c:v>70.241913407726813</c:v>
                </c:pt>
              </c:numCache>
            </c:numRef>
          </c:yVal>
          <c:smooth val="0"/>
          <c:extLst>
            <c:ext xmlns:c16="http://schemas.microsoft.com/office/drawing/2014/chart" uri="{C3380CC4-5D6E-409C-BE32-E72D297353CC}">
              <c16:uniqueId val="{00000001-2564-1445-A770-BEEDD91E075A}"/>
            </c:ext>
          </c:extLst>
        </c:ser>
        <c:ser>
          <c:idx val="2"/>
          <c:order val="2"/>
          <c:spPr>
            <a:ln w="19050" cmpd="sng" algn="ctr">
              <a:solidFill>
                <a:schemeClr val="accent3"/>
              </a:solidFill>
              <a:prstDash val="solid"/>
            </a:ln>
          </c:spPr>
          <c:marker>
            <c:symbol val="none"/>
          </c:marker>
          <c:xVal>
            <c:numRef>
              <c:f>Sheet1!$A$1:$BA$1</c:f>
              <c:numCache>
                <c:formatCode>General</c:formatCode>
                <c:ptCount val="53"/>
                <c:pt idx="0">
                  <c:v>2015</c:v>
                </c:pt>
                <c:pt idx="1">
                  <c:v>2016</c:v>
                </c:pt>
                <c:pt idx="2">
                  <c:v>2017</c:v>
                </c:pt>
                <c:pt idx="3">
                  <c:v>2018</c:v>
                </c:pt>
                <c:pt idx="4">
                  <c:v>2019</c:v>
                </c:pt>
                <c:pt idx="5">
                  <c:v>2020</c:v>
                </c:pt>
                <c:pt idx="6">
                  <c:v>2021</c:v>
                </c:pt>
                <c:pt idx="7">
                  <c:v>2022</c:v>
                </c:pt>
                <c:pt idx="8">
                  <c:v>2023</c:v>
                </c:pt>
                <c:pt idx="9">
                  <c:v>2023.5</c:v>
                </c:pt>
                <c:pt idx="10">
                  <c:v>2024</c:v>
                </c:pt>
                <c:pt idx="11">
                  <c:v>2024.5</c:v>
                </c:pt>
                <c:pt idx="12">
                  <c:v>2025</c:v>
                </c:pt>
                <c:pt idx="13">
                  <c:v>2025.5</c:v>
                </c:pt>
                <c:pt idx="14">
                  <c:v>2026</c:v>
                </c:pt>
                <c:pt idx="15">
                  <c:v>2026.5</c:v>
                </c:pt>
                <c:pt idx="16">
                  <c:v>2027</c:v>
                </c:pt>
                <c:pt idx="17">
                  <c:v>2027.5</c:v>
                </c:pt>
                <c:pt idx="18">
                  <c:v>2028</c:v>
                </c:pt>
                <c:pt idx="19">
                  <c:v>2028.5</c:v>
                </c:pt>
                <c:pt idx="20">
                  <c:v>2029</c:v>
                </c:pt>
                <c:pt idx="21">
                  <c:v>2029.5</c:v>
                </c:pt>
                <c:pt idx="22">
                  <c:v>2030</c:v>
                </c:pt>
                <c:pt idx="23">
                  <c:v>2030.5</c:v>
                </c:pt>
                <c:pt idx="24">
                  <c:v>2031</c:v>
                </c:pt>
                <c:pt idx="25">
                  <c:v>2031.5</c:v>
                </c:pt>
                <c:pt idx="26">
                  <c:v>2032</c:v>
                </c:pt>
                <c:pt idx="27">
                  <c:v>2032.5</c:v>
                </c:pt>
                <c:pt idx="28">
                  <c:v>2033</c:v>
                </c:pt>
                <c:pt idx="29">
                  <c:v>2033.5</c:v>
                </c:pt>
                <c:pt idx="30">
                  <c:v>2034</c:v>
                </c:pt>
                <c:pt idx="31">
                  <c:v>2034.5</c:v>
                </c:pt>
                <c:pt idx="32">
                  <c:v>2035</c:v>
                </c:pt>
                <c:pt idx="33">
                  <c:v>2035.5</c:v>
                </c:pt>
                <c:pt idx="34">
                  <c:v>2036</c:v>
                </c:pt>
                <c:pt idx="35">
                  <c:v>2036.5</c:v>
                </c:pt>
                <c:pt idx="36">
                  <c:v>2037</c:v>
                </c:pt>
                <c:pt idx="37">
                  <c:v>2037.5</c:v>
                </c:pt>
                <c:pt idx="38">
                  <c:v>2038</c:v>
                </c:pt>
                <c:pt idx="39">
                  <c:v>2038.5</c:v>
                </c:pt>
                <c:pt idx="40">
                  <c:v>2039</c:v>
                </c:pt>
                <c:pt idx="41">
                  <c:v>2039.5</c:v>
                </c:pt>
                <c:pt idx="42">
                  <c:v>2040</c:v>
                </c:pt>
                <c:pt idx="43">
                  <c:v>2041</c:v>
                </c:pt>
                <c:pt idx="44">
                  <c:v>2042</c:v>
                </c:pt>
                <c:pt idx="45">
                  <c:v>2043</c:v>
                </c:pt>
                <c:pt idx="46">
                  <c:v>2044</c:v>
                </c:pt>
                <c:pt idx="47">
                  <c:v>2045</c:v>
                </c:pt>
                <c:pt idx="48">
                  <c:v>2046</c:v>
                </c:pt>
                <c:pt idx="49">
                  <c:v>2047</c:v>
                </c:pt>
                <c:pt idx="50">
                  <c:v>2048</c:v>
                </c:pt>
                <c:pt idx="51">
                  <c:v>2049</c:v>
                </c:pt>
                <c:pt idx="52">
                  <c:v>2050</c:v>
                </c:pt>
              </c:numCache>
            </c:numRef>
          </c:xVal>
          <c:yVal>
            <c:numRef>
              <c:f>Sheet1!$A$4:$BA$4</c:f>
              <c:numCache>
                <c:formatCode>General</c:formatCode>
                <c:ptCount val="53"/>
                <c:pt idx="0">
                  <c:v>0.5</c:v>
                </c:pt>
                <c:pt idx="1">
                  <c:v>0.5</c:v>
                </c:pt>
                <c:pt idx="2">
                  <c:v>0.6</c:v>
                </c:pt>
                <c:pt idx="3">
                  <c:v>1</c:v>
                </c:pt>
                <c:pt idx="4">
                  <c:v>1.3</c:v>
                </c:pt>
                <c:pt idx="5">
                  <c:v>1.6</c:v>
                </c:pt>
                <c:pt idx="6">
                  <c:v>1.9</c:v>
                </c:pt>
                <c:pt idx="7">
                  <c:v>2.5</c:v>
                </c:pt>
                <c:pt idx="8">
                  <c:v>4</c:v>
                </c:pt>
                <c:pt idx="9">
                  <c:v>6</c:v>
                </c:pt>
                <c:pt idx="10">
                  <c:v>6</c:v>
                </c:pt>
                <c:pt idx="11">
                  <c:v>6</c:v>
                </c:pt>
                <c:pt idx="12">
                  <c:v>6</c:v>
                </c:pt>
                <c:pt idx="13">
                  <c:v>6</c:v>
                </c:pt>
                <c:pt idx="14">
                  <c:v>6</c:v>
                </c:pt>
                <c:pt idx="15">
                  <c:v>5.875</c:v>
                </c:pt>
                <c:pt idx="16">
                  <c:v>5.75</c:v>
                </c:pt>
                <c:pt idx="17">
                  <c:v>5.6749999999999998</c:v>
                </c:pt>
                <c:pt idx="18">
                  <c:v>5.5</c:v>
                </c:pt>
                <c:pt idx="19">
                  <c:v>5.375</c:v>
                </c:pt>
                <c:pt idx="20">
                  <c:v>5.25</c:v>
                </c:pt>
                <c:pt idx="21">
                  <c:v>5.125</c:v>
                </c:pt>
                <c:pt idx="22">
                  <c:v>5</c:v>
                </c:pt>
                <c:pt idx="23">
                  <c:v>5.2</c:v>
                </c:pt>
                <c:pt idx="24">
                  <c:v>5.36</c:v>
                </c:pt>
                <c:pt idx="25">
                  <c:v>5.53</c:v>
                </c:pt>
                <c:pt idx="26">
                  <c:v>5.6</c:v>
                </c:pt>
                <c:pt idx="27">
                  <c:v>5.9</c:v>
                </c:pt>
                <c:pt idx="28">
                  <c:v>6</c:v>
                </c:pt>
                <c:pt idx="29">
                  <c:v>6.25</c:v>
                </c:pt>
                <c:pt idx="30">
                  <c:v>6.4</c:v>
                </c:pt>
                <c:pt idx="31">
                  <c:v>6.5</c:v>
                </c:pt>
                <c:pt idx="32">
                  <c:v>6.8</c:v>
                </c:pt>
                <c:pt idx="33">
                  <c:v>7.2</c:v>
                </c:pt>
                <c:pt idx="34">
                  <c:v>7.5</c:v>
                </c:pt>
                <c:pt idx="35">
                  <c:v>8</c:v>
                </c:pt>
                <c:pt idx="36">
                  <c:v>8.5</c:v>
                </c:pt>
                <c:pt idx="37">
                  <c:v>9</c:v>
                </c:pt>
                <c:pt idx="38">
                  <c:v>9.5</c:v>
                </c:pt>
                <c:pt idx="39">
                  <c:v>10.1</c:v>
                </c:pt>
                <c:pt idx="40">
                  <c:v>10.8</c:v>
                </c:pt>
                <c:pt idx="41">
                  <c:v>11.5</c:v>
                </c:pt>
                <c:pt idx="42">
                  <c:v>12</c:v>
                </c:pt>
                <c:pt idx="43">
                  <c:v>13.09788</c:v>
                </c:pt>
                <c:pt idx="44">
                  <c:v>14.296205041200004</c:v>
                </c:pt>
                <c:pt idx="45">
                  <c:v>15.604164840419392</c:v>
                </c:pt>
                <c:pt idx="46">
                  <c:v>17.031789881669365</c:v>
                </c:pt>
                <c:pt idx="47">
                  <c:v>18.590028337943295</c:v>
                </c:pt>
                <c:pt idx="48">
                  <c:v>20.290830030581731</c:v>
                </c:pt>
                <c:pt idx="49">
                  <c:v>22.147238070079652</c:v>
                </c:pt>
                <c:pt idx="50">
                  <c:v>24.173488881111247</c:v>
                </c:pt>
                <c:pt idx="51">
                  <c:v>26.385121378844119</c:v>
                </c:pt>
                <c:pt idx="52">
                  <c:v>28.799096133794563</c:v>
                </c:pt>
              </c:numCache>
            </c:numRef>
          </c:yVal>
          <c:smooth val="0"/>
          <c:extLst>
            <c:ext xmlns:c16="http://schemas.microsoft.com/office/drawing/2014/chart" uri="{C3380CC4-5D6E-409C-BE32-E72D297353CC}">
              <c16:uniqueId val="{00000002-2564-1445-A770-BEEDD91E075A}"/>
            </c:ext>
          </c:extLst>
        </c:ser>
        <c:ser>
          <c:idx val="3"/>
          <c:order val="3"/>
          <c:spPr>
            <a:ln w="19050" cmpd="sng" algn="ctr">
              <a:solidFill>
                <a:schemeClr val="accent6"/>
              </a:solidFill>
              <a:prstDash val="solid"/>
            </a:ln>
          </c:spPr>
          <c:marker>
            <c:symbol val="none"/>
          </c:marker>
          <c:xVal>
            <c:numRef>
              <c:f>Sheet1!$A$1:$BA$1</c:f>
              <c:numCache>
                <c:formatCode>General</c:formatCode>
                <c:ptCount val="53"/>
                <c:pt idx="0">
                  <c:v>2015</c:v>
                </c:pt>
                <c:pt idx="1">
                  <c:v>2016</c:v>
                </c:pt>
                <c:pt idx="2">
                  <c:v>2017</c:v>
                </c:pt>
                <c:pt idx="3">
                  <c:v>2018</c:v>
                </c:pt>
                <c:pt idx="4">
                  <c:v>2019</c:v>
                </c:pt>
                <c:pt idx="5">
                  <c:v>2020</c:v>
                </c:pt>
                <c:pt idx="6">
                  <c:v>2021</c:v>
                </c:pt>
                <c:pt idx="7">
                  <c:v>2022</c:v>
                </c:pt>
                <c:pt idx="8">
                  <c:v>2023</c:v>
                </c:pt>
                <c:pt idx="9">
                  <c:v>2023.5</c:v>
                </c:pt>
                <c:pt idx="10">
                  <c:v>2024</c:v>
                </c:pt>
                <c:pt idx="11">
                  <c:v>2024.5</c:v>
                </c:pt>
                <c:pt idx="12">
                  <c:v>2025</c:v>
                </c:pt>
                <c:pt idx="13">
                  <c:v>2025.5</c:v>
                </c:pt>
                <c:pt idx="14">
                  <c:v>2026</c:v>
                </c:pt>
                <c:pt idx="15">
                  <c:v>2026.5</c:v>
                </c:pt>
                <c:pt idx="16">
                  <c:v>2027</c:v>
                </c:pt>
                <c:pt idx="17">
                  <c:v>2027.5</c:v>
                </c:pt>
                <c:pt idx="18">
                  <c:v>2028</c:v>
                </c:pt>
                <c:pt idx="19">
                  <c:v>2028.5</c:v>
                </c:pt>
                <c:pt idx="20">
                  <c:v>2029</c:v>
                </c:pt>
                <c:pt idx="21">
                  <c:v>2029.5</c:v>
                </c:pt>
                <c:pt idx="22">
                  <c:v>2030</c:v>
                </c:pt>
                <c:pt idx="23">
                  <c:v>2030.5</c:v>
                </c:pt>
                <c:pt idx="24">
                  <c:v>2031</c:v>
                </c:pt>
                <c:pt idx="25">
                  <c:v>2031.5</c:v>
                </c:pt>
                <c:pt idx="26">
                  <c:v>2032</c:v>
                </c:pt>
                <c:pt idx="27">
                  <c:v>2032.5</c:v>
                </c:pt>
                <c:pt idx="28">
                  <c:v>2033</c:v>
                </c:pt>
                <c:pt idx="29">
                  <c:v>2033.5</c:v>
                </c:pt>
                <c:pt idx="30">
                  <c:v>2034</c:v>
                </c:pt>
                <c:pt idx="31">
                  <c:v>2034.5</c:v>
                </c:pt>
                <c:pt idx="32">
                  <c:v>2035</c:v>
                </c:pt>
                <c:pt idx="33">
                  <c:v>2035.5</c:v>
                </c:pt>
                <c:pt idx="34">
                  <c:v>2036</c:v>
                </c:pt>
                <c:pt idx="35">
                  <c:v>2036.5</c:v>
                </c:pt>
                <c:pt idx="36">
                  <c:v>2037</c:v>
                </c:pt>
                <c:pt idx="37">
                  <c:v>2037.5</c:v>
                </c:pt>
                <c:pt idx="38">
                  <c:v>2038</c:v>
                </c:pt>
                <c:pt idx="39">
                  <c:v>2038.5</c:v>
                </c:pt>
                <c:pt idx="40">
                  <c:v>2039</c:v>
                </c:pt>
                <c:pt idx="41">
                  <c:v>2039.5</c:v>
                </c:pt>
                <c:pt idx="42">
                  <c:v>2040</c:v>
                </c:pt>
                <c:pt idx="43">
                  <c:v>2041</c:v>
                </c:pt>
                <c:pt idx="44">
                  <c:v>2042</c:v>
                </c:pt>
                <c:pt idx="45">
                  <c:v>2043</c:v>
                </c:pt>
                <c:pt idx="46">
                  <c:v>2044</c:v>
                </c:pt>
                <c:pt idx="47">
                  <c:v>2045</c:v>
                </c:pt>
                <c:pt idx="48">
                  <c:v>2046</c:v>
                </c:pt>
                <c:pt idx="49">
                  <c:v>2047</c:v>
                </c:pt>
                <c:pt idx="50">
                  <c:v>2048</c:v>
                </c:pt>
                <c:pt idx="51">
                  <c:v>2049</c:v>
                </c:pt>
                <c:pt idx="52">
                  <c:v>2050</c:v>
                </c:pt>
              </c:numCache>
            </c:numRef>
          </c:xVal>
          <c:yVal>
            <c:numRef>
              <c:f>Sheet1!$A$5:$BA$5</c:f>
              <c:numCache>
                <c:formatCode>General</c:formatCode>
                <c:ptCount val="53"/>
                <c:pt idx="0">
                  <c:v>0</c:v>
                </c:pt>
                <c:pt idx="1">
                  <c:v>0</c:v>
                </c:pt>
                <c:pt idx="2">
                  <c:v>0.05</c:v>
                </c:pt>
                <c:pt idx="3">
                  <c:v>0.05</c:v>
                </c:pt>
                <c:pt idx="4">
                  <c:v>7.4999999999999997E-2</c:v>
                </c:pt>
                <c:pt idx="5">
                  <c:v>0.2</c:v>
                </c:pt>
                <c:pt idx="6">
                  <c:v>0.5</c:v>
                </c:pt>
                <c:pt idx="7">
                  <c:v>1</c:v>
                </c:pt>
                <c:pt idx="8">
                  <c:v>1.5</c:v>
                </c:pt>
                <c:pt idx="9">
                  <c:v>1.625</c:v>
                </c:pt>
                <c:pt idx="10">
                  <c:v>1.75</c:v>
                </c:pt>
                <c:pt idx="11">
                  <c:v>1.875</c:v>
                </c:pt>
                <c:pt idx="12">
                  <c:v>2</c:v>
                </c:pt>
                <c:pt idx="13">
                  <c:v>2.125</c:v>
                </c:pt>
                <c:pt idx="14">
                  <c:v>2.25</c:v>
                </c:pt>
                <c:pt idx="15">
                  <c:v>2.375</c:v>
                </c:pt>
                <c:pt idx="16">
                  <c:v>2.5</c:v>
                </c:pt>
                <c:pt idx="17">
                  <c:v>2.625</c:v>
                </c:pt>
                <c:pt idx="18">
                  <c:v>2.75</c:v>
                </c:pt>
                <c:pt idx="19">
                  <c:v>2.875</c:v>
                </c:pt>
                <c:pt idx="20">
                  <c:v>3</c:v>
                </c:pt>
                <c:pt idx="21">
                  <c:v>3.125</c:v>
                </c:pt>
                <c:pt idx="22">
                  <c:v>3.25</c:v>
                </c:pt>
                <c:pt idx="23">
                  <c:v>3.5</c:v>
                </c:pt>
                <c:pt idx="24">
                  <c:v>3.6</c:v>
                </c:pt>
                <c:pt idx="25">
                  <c:v>3.75</c:v>
                </c:pt>
                <c:pt idx="26">
                  <c:v>3.9</c:v>
                </c:pt>
                <c:pt idx="27">
                  <c:v>4.1500000000000004</c:v>
                </c:pt>
                <c:pt idx="28">
                  <c:v>4.25</c:v>
                </c:pt>
                <c:pt idx="29">
                  <c:v>4.45</c:v>
                </c:pt>
                <c:pt idx="30">
                  <c:v>4.75</c:v>
                </c:pt>
                <c:pt idx="31">
                  <c:v>5</c:v>
                </c:pt>
                <c:pt idx="32">
                  <c:v>5.25</c:v>
                </c:pt>
                <c:pt idx="33">
                  <c:v>5.5</c:v>
                </c:pt>
                <c:pt idx="34">
                  <c:v>6</c:v>
                </c:pt>
                <c:pt idx="35">
                  <c:v>6.4</c:v>
                </c:pt>
                <c:pt idx="36">
                  <c:v>6.75</c:v>
                </c:pt>
                <c:pt idx="37">
                  <c:v>7.25</c:v>
                </c:pt>
                <c:pt idx="38">
                  <c:v>7.8</c:v>
                </c:pt>
                <c:pt idx="39">
                  <c:v>8.4</c:v>
                </c:pt>
                <c:pt idx="40">
                  <c:v>9</c:v>
                </c:pt>
                <c:pt idx="41">
                  <c:v>9.75</c:v>
                </c:pt>
                <c:pt idx="42">
                  <c:v>10.5</c:v>
                </c:pt>
                <c:pt idx="43">
                  <c:v>11.80641</c:v>
                </c:pt>
                <c:pt idx="44">
                  <c:v>13.2753635322</c:v>
                </c:pt>
                <c:pt idx="45">
                  <c:v>14.927084262876322</c:v>
                </c:pt>
                <c:pt idx="46">
                  <c:v>16.784312086863395</c:v>
                </c:pt>
                <c:pt idx="47">
                  <c:v>18.872616196710936</c:v>
                </c:pt>
                <c:pt idx="48">
                  <c:v>21.220747103905715</c:v>
                </c:pt>
                <c:pt idx="49">
                  <c:v>23.861032458573661</c:v>
                </c:pt>
                <c:pt idx="50">
                  <c:v>26.829822117069398</c:v>
                </c:pt>
                <c:pt idx="51">
                  <c:v>30.167988584875172</c:v>
                </c:pt>
                <c:pt idx="52">
                  <c:v>33.921489724605337</c:v>
                </c:pt>
              </c:numCache>
            </c:numRef>
          </c:yVal>
          <c:smooth val="0"/>
          <c:extLst>
            <c:ext xmlns:c16="http://schemas.microsoft.com/office/drawing/2014/chart" uri="{C3380CC4-5D6E-409C-BE32-E72D297353CC}">
              <c16:uniqueId val="{00000003-2564-1445-A770-BEEDD91E075A}"/>
            </c:ext>
          </c:extLst>
        </c:ser>
        <c:dLbls>
          <c:showLegendKey val="0"/>
          <c:showVal val="0"/>
          <c:showCatName val="0"/>
          <c:showSerName val="0"/>
          <c:showPercent val="0"/>
          <c:showBubbleSize val="0"/>
        </c:dLbls>
        <c:axId val="4"/>
        <c:axId val="5"/>
      </c:scatterChart>
      <c:valAx>
        <c:axId val="4"/>
        <c:scaling>
          <c:orientation val="minMax"/>
          <c:max val="2050"/>
          <c:min val="2015"/>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800" kern="1200">
                <a:solidFill>
                  <a:schemeClr val="tx1"/>
                </a:solidFill>
                <a:latin typeface="+mn-lt"/>
                <a:ea typeface="+mn-ea"/>
                <a:cs typeface="+mn-cs"/>
                <a:sym typeface="+mn-lt"/>
              </a:defRPr>
            </a:pPr>
            <a:endParaRPr lang="en-US"/>
          </a:p>
        </c:txPr>
        <c:crossAx val="5"/>
        <c:crosses val="min"/>
        <c:crossBetween val="midCat"/>
        <c:majorUnit val="5"/>
      </c:valAx>
      <c:valAx>
        <c:axId val="5"/>
        <c:scaling>
          <c:orientation val="minMax"/>
          <c:max val="75"/>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800" kern="1200">
                <a:solidFill>
                  <a:schemeClr val="tx1"/>
                </a:solidFill>
                <a:latin typeface="+mn-lt"/>
                <a:ea typeface="+mn-ea"/>
                <a:cs typeface="+mn-cs"/>
                <a:sym typeface="+mn-lt"/>
              </a:defRPr>
            </a:pPr>
            <a:endParaRPr lang="en-US"/>
          </a:p>
        </c:txPr>
        <c:crossAx val="4"/>
        <c:crosses val="min"/>
        <c:crossBetween val="midCat"/>
        <c:majorUnit val="5"/>
      </c:valAx>
    </c:plotArea>
    <c:plotVisOnly val="0"/>
    <c:dispBlanksAs val="gap"/>
    <c:showDLblsOverMax val="1"/>
  </c:chart>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412480974124804E-2"/>
          <c:y val="9.9378881987577633E-2"/>
          <c:w val="0.87620497209538306"/>
          <c:h val="0.8"/>
        </c:manualLayout>
      </c:layout>
      <c:areaChart>
        <c:grouping val="stacked"/>
        <c:varyColors val="0"/>
        <c:ser>
          <c:idx val="0"/>
          <c:order val="0"/>
          <c:spPr>
            <a:solidFill>
              <a:schemeClr val="hlink"/>
            </a:solidFill>
            <a:ln>
              <a:noFill/>
            </a:ln>
          </c:spPr>
          <c:val>
            <c:numRef>
              <c:f>Sheet1!$A$1:$AE$1</c:f>
              <c:numCache>
                <c:formatCode>General</c:formatCode>
                <c:ptCount val="31"/>
                <c:pt idx="0">
                  <c:v>20</c:v>
                </c:pt>
                <c:pt idx="1">
                  <c:v>21</c:v>
                </c:pt>
                <c:pt idx="2">
                  <c:v>21</c:v>
                </c:pt>
                <c:pt idx="3">
                  <c:v>21.25</c:v>
                </c:pt>
                <c:pt idx="4">
                  <c:v>22.5</c:v>
                </c:pt>
                <c:pt idx="5">
                  <c:v>23</c:v>
                </c:pt>
                <c:pt idx="6">
                  <c:v>24</c:v>
                </c:pt>
                <c:pt idx="7">
                  <c:v>24.5</c:v>
                </c:pt>
                <c:pt idx="8">
                  <c:v>24.9</c:v>
                </c:pt>
                <c:pt idx="9">
                  <c:v>25.5</c:v>
                </c:pt>
                <c:pt idx="10">
                  <c:v>26</c:v>
                </c:pt>
                <c:pt idx="11">
                  <c:v>26.3</c:v>
                </c:pt>
                <c:pt idx="12">
                  <c:v>26.15</c:v>
                </c:pt>
                <c:pt idx="13">
                  <c:v>26.2</c:v>
                </c:pt>
                <c:pt idx="14">
                  <c:v>26.3</c:v>
                </c:pt>
                <c:pt idx="15">
                  <c:v>26.35</c:v>
                </c:pt>
                <c:pt idx="16">
                  <c:v>26.4</c:v>
                </c:pt>
                <c:pt idx="17">
                  <c:v>26.4</c:v>
                </c:pt>
                <c:pt idx="18">
                  <c:v>26.35</c:v>
                </c:pt>
                <c:pt idx="19">
                  <c:v>26.2</c:v>
                </c:pt>
                <c:pt idx="20">
                  <c:v>26</c:v>
                </c:pt>
                <c:pt idx="21">
                  <c:v>25.8</c:v>
                </c:pt>
                <c:pt idx="22">
                  <c:v>25.5</c:v>
                </c:pt>
                <c:pt idx="23">
                  <c:v>25.2</c:v>
                </c:pt>
                <c:pt idx="24">
                  <c:v>25</c:v>
                </c:pt>
                <c:pt idx="25">
                  <c:v>24.95</c:v>
                </c:pt>
                <c:pt idx="26">
                  <c:v>24.7</c:v>
                </c:pt>
                <c:pt idx="27">
                  <c:v>24.6</c:v>
                </c:pt>
                <c:pt idx="28">
                  <c:v>24.5</c:v>
                </c:pt>
                <c:pt idx="29">
                  <c:v>24.2</c:v>
                </c:pt>
                <c:pt idx="30">
                  <c:v>23.9</c:v>
                </c:pt>
              </c:numCache>
            </c:numRef>
          </c:val>
          <c:extLst>
            <c:ext xmlns:c16="http://schemas.microsoft.com/office/drawing/2014/chart" uri="{C3380CC4-5D6E-409C-BE32-E72D297353CC}">
              <c16:uniqueId val="{00000000-1434-8247-848B-60C232338738}"/>
            </c:ext>
          </c:extLst>
        </c:ser>
        <c:ser>
          <c:idx val="1"/>
          <c:order val="1"/>
          <c:spPr>
            <a:solidFill>
              <a:schemeClr val="accent5"/>
            </a:solidFill>
            <a:ln>
              <a:noFill/>
            </a:ln>
          </c:spPr>
          <c:val>
            <c:numRef>
              <c:f>Sheet1!$A$2:$AE$2</c:f>
              <c:numCache>
                <c:formatCode>General</c:formatCode>
                <c:ptCount val="31"/>
                <c:pt idx="0">
                  <c:v>4</c:v>
                </c:pt>
                <c:pt idx="1">
                  <c:v>4</c:v>
                </c:pt>
                <c:pt idx="2">
                  <c:v>4.3000000000000007</c:v>
                </c:pt>
                <c:pt idx="3">
                  <c:v>5</c:v>
                </c:pt>
                <c:pt idx="4">
                  <c:v>4</c:v>
                </c:pt>
                <c:pt idx="5">
                  <c:v>4.8999999999999986</c:v>
                </c:pt>
                <c:pt idx="6">
                  <c:v>4</c:v>
                </c:pt>
                <c:pt idx="7">
                  <c:v>4.5</c:v>
                </c:pt>
                <c:pt idx="8">
                  <c:v>4.8999999999999986</c:v>
                </c:pt>
                <c:pt idx="9">
                  <c:v>5.1999999999999993</c:v>
                </c:pt>
                <c:pt idx="10">
                  <c:v>5.1000000000000014</c:v>
                </c:pt>
                <c:pt idx="11">
                  <c:v>5.4000000000000021</c:v>
                </c:pt>
                <c:pt idx="12">
                  <c:v>6</c:v>
                </c:pt>
                <c:pt idx="13">
                  <c:v>6.1999999999999993</c:v>
                </c:pt>
                <c:pt idx="14">
                  <c:v>6.5999999999999979</c:v>
                </c:pt>
                <c:pt idx="15">
                  <c:v>7.2999999999999972</c:v>
                </c:pt>
                <c:pt idx="16">
                  <c:v>7.7000000000000028</c:v>
                </c:pt>
                <c:pt idx="17">
                  <c:v>8.3000000000000043</c:v>
                </c:pt>
                <c:pt idx="18">
                  <c:v>8.6999999999999957</c:v>
                </c:pt>
                <c:pt idx="19">
                  <c:v>9.4000000000000021</c:v>
                </c:pt>
                <c:pt idx="20">
                  <c:v>9.7999999999999972</c:v>
                </c:pt>
                <c:pt idx="21">
                  <c:v>10.55</c:v>
                </c:pt>
                <c:pt idx="22">
                  <c:v>11.299999999999997</c:v>
                </c:pt>
                <c:pt idx="23">
                  <c:v>11.400000000000002</c:v>
                </c:pt>
                <c:pt idx="24">
                  <c:v>12.149999999999999</c:v>
                </c:pt>
                <c:pt idx="25">
                  <c:v>12.500000000000004</c:v>
                </c:pt>
                <c:pt idx="26">
                  <c:v>13.000000000000004</c:v>
                </c:pt>
                <c:pt idx="27">
                  <c:v>13.399999999999999</c:v>
                </c:pt>
                <c:pt idx="28">
                  <c:v>14</c:v>
                </c:pt>
                <c:pt idx="29">
                  <c:v>14.500000000000004</c:v>
                </c:pt>
                <c:pt idx="30">
                  <c:v>15</c:v>
                </c:pt>
              </c:numCache>
            </c:numRef>
          </c:val>
          <c:extLst>
            <c:ext xmlns:c16="http://schemas.microsoft.com/office/drawing/2014/chart" uri="{C3380CC4-5D6E-409C-BE32-E72D297353CC}">
              <c16:uniqueId val="{00000001-1434-8247-848B-60C232338738}"/>
            </c:ext>
          </c:extLst>
        </c:ser>
        <c:dLbls>
          <c:showLegendKey val="0"/>
          <c:showVal val="0"/>
          <c:showCatName val="0"/>
          <c:showSerName val="0"/>
          <c:showPercent val="0"/>
          <c:showBubbleSize val="0"/>
        </c:dLbls>
        <c:axId val="1695253120"/>
        <c:axId val="1"/>
      </c:areaChart>
      <c:catAx>
        <c:axId val="169525312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4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800" kern="1200">
                <a:solidFill>
                  <a:schemeClr val="tx1"/>
                </a:solidFill>
                <a:latin typeface="+mn-lt"/>
                <a:ea typeface="+mn-lt"/>
                <a:cs typeface="+mn-lt"/>
                <a:sym typeface="+mn-lt"/>
              </a:defRPr>
            </a:pPr>
            <a:endParaRPr lang="en-US"/>
          </a:p>
        </c:txPr>
        <c:crossAx val="1695253120"/>
        <c:crosses val="min"/>
        <c:crossBetween val="midCat"/>
        <c:majorUnit val="10"/>
      </c:valAx>
    </c:plotArea>
    <c:plotVisOnly val="0"/>
    <c:dispBlanksAs val="zero"/>
    <c:showDLblsOverMax val="1"/>
  </c:chart>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41687979539642"/>
          <c:y val="0.11627906976744186"/>
          <c:w val="0.8659846547314578"/>
          <c:h val="0.76598837209302328"/>
        </c:manualLayout>
      </c:layout>
      <c:areaChart>
        <c:grouping val="stacked"/>
        <c:varyColors val="0"/>
        <c:ser>
          <c:idx val="0"/>
          <c:order val="0"/>
          <c:spPr>
            <a:solidFill>
              <a:schemeClr val="hlink"/>
            </a:solidFill>
            <a:ln>
              <a:noFill/>
            </a:ln>
          </c:spPr>
          <c:val>
            <c:numRef>
              <c:f>Sheet1!$A$1:$AE$1</c:f>
              <c:numCache>
                <c:formatCode>General</c:formatCode>
                <c:ptCount val="31"/>
                <c:pt idx="0">
                  <c:v>0.06</c:v>
                </c:pt>
                <c:pt idx="1">
                  <c:v>0.1</c:v>
                </c:pt>
                <c:pt idx="2">
                  <c:v>0.125</c:v>
                </c:pt>
                <c:pt idx="3">
                  <c:v>0.16500000000000001</c:v>
                </c:pt>
                <c:pt idx="4">
                  <c:v>0.2</c:v>
                </c:pt>
                <c:pt idx="5">
                  <c:v>0.25</c:v>
                </c:pt>
                <c:pt idx="6">
                  <c:v>0.28000000000000003</c:v>
                </c:pt>
                <c:pt idx="7">
                  <c:v>0.3</c:v>
                </c:pt>
                <c:pt idx="8">
                  <c:v>0.35</c:v>
                </c:pt>
                <c:pt idx="9">
                  <c:v>0.43</c:v>
                </c:pt>
                <c:pt idx="10">
                  <c:v>0.5</c:v>
                </c:pt>
                <c:pt idx="11">
                  <c:v>0.55000000000000004</c:v>
                </c:pt>
                <c:pt idx="12">
                  <c:v>0.625</c:v>
                </c:pt>
                <c:pt idx="13">
                  <c:v>0.7</c:v>
                </c:pt>
                <c:pt idx="14">
                  <c:v>0.75</c:v>
                </c:pt>
                <c:pt idx="15">
                  <c:v>0.84</c:v>
                </c:pt>
                <c:pt idx="16">
                  <c:v>0.9</c:v>
                </c:pt>
                <c:pt idx="17">
                  <c:v>0.95</c:v>
                </c:pt>
                <c:pt idx="18">
                  <c:v>1.05</c:v>
                </c:pt>
                <c:pt idx="19">
                  <c:v>1.1000000000000001</c:v>
                </c:pt>
                <c:pt idx="20">
                  <c:v>1.1499999999999999</c:v>
                </c:pt>
                <c:pt idx="21">
                  <c:v>1.175</c:v>
                </c:pt>
                <c:pt idx="22">
                  <c:v>1.2</c:v>
                </c:pt>
                <c:pt idx="23">
                  <c:v>1.2</c:v>
                </c:pt>
                <c:pt idx="24">
                  <c:v>1.2</c:v>
                </c:pt>
                <c:pt idx="25">
                  <c:v>1.2</c:v>
                </c:pt>
                <c:pt idx="26">
                  <c:v>1.18</c:v>
                </c:pt>
                <c:pt idx="27">
                  <c:v>1.175</c:v>
                </c:pt>
                <c:pt idx="28">
                  <c:v>1.1499999999999999</c:v>
                </c:pt>
                <c:pt idx="29">
                  <c:v>1.1499999999999999</c:v>
                </c:pt>
                <c:pt idx="30">
                  <c:v>1.1299999999999999</c:v>
                </c:pt>
              </c:numCache>
            </c:numRef>
          </c:val>
          <c:extLst>
            <c:ext xmlns:c16="http://schemas.microsoft.com/office/drawing/2014/chart" uri="{C3380CC4-5D6E-409C-BE32-E72D297353CC}">
              <c16:uniqueId val="{00000000-7B4A-B244-9212-749C6C253598}"/>
            </c:ext>
          </c:extLst>
        </c:ser>
        <c:ser>
          <c:idx val="1"/>
          <c:order val="1"/>
          <c:spPr>
            <a:solidFill>
              <a:schemeClr val="accent4"/>
            </a:solidFill>
            <a:ln>
              <a:noFill/>
            </a:ln>
          </c:spPr>
          <c:val>
            <c:numRef>
              <c:f>Sheet1!$A$2:$AE$2</c:f>
              <c:numCache>
                <c:formatCode>General</c:formatCode>
                <c:ptCount val="31"/>
                <c:pt idx="0">
                  <c:v>0</c:v>
                </c:pt>
                <c:pt idx="1">
                  <c:v>0</c:v>
                </c:pt>
                <c:pt idx="2">
                  <c:v>0</c:v>
                </c:pt>
                <c:pt idx="3">
                  <c:v>0</c:v>
                </c:pt>
                <c:pt idx="4">
                  <c:v>0</c:v>
                </c:pt>
                <c:pt idx="5">
                  <c:v>0</c:v>
                </c:pt>
                <c:pt idx="6">
                  <c:v>2.0000000000000018E-2</c:v>
                </c:pt>
                <c:pt idx="7">
                  <c:v>4.9999999999999989E-2</c:v>
                </c:pt>
                <c:pt idx="8">
                  <c:v>4.9999999999999989E-2</c:v>
                </c:pt>
                <c:pt idx="9">
                  <c:v>2.0000000000000018E-2</c:v>
                </c:pt>
                <c:pt idx="10">
                  <c:v>5.0000000000000044E-2</c:v>
                </c:pt>
                <c:pt idx="11">
                  <c:v>5.0000000000000044E-2</c:v>
                </c:pt>
                <c:pt idx="12">
                  <c:v>4.500000000000004E-2</c:v>
                </c:pt>
                <c:pt idx="13">
                  <c:v>5.0000000000000044E-2</c:v>
                </c:pt>
                <c:pt idx="14">
                  <c:v>5.0000000000000044E-2</c:v>
                </c:pt>
                <c:pt idx="15">
                  <c:v>5.0000000000000044E-2</c:v>
                </c:pt>
                <c:pt idx="16">
                  <c:v>5.9999999999999942E-2</c:v>
                </c:pt>
                <c:pt idx="17">
                  <c:v>0.10000000000000009</c:v>
                </c:pt>
                <c:pt idx="18">
                  <c:v>7.4999999999999956E-2</c:v>
                </c:pt>
                <c:pt idx="19">
                  <c:v>0.10000000000000009</c:v>
                </c:pt>
                <c:pt idx="20">
                  <c:v>0.14999999999999991</c:v>
                </c:pt>
                <c:pt idx="21">
                  <c:v>0.14999999999999991</c:v>
                </c:pt>
                <c:pt idx="22">
                  <c:v>0.14999999999999991</c:v>
                </c:pt>
                <c:pt idx="23">
                  <c:v>0.19999999999999996</c:v>
                </c:pt>
                <c:pt idx="24">
                  <c:v>0.22500000000000009</c:v>
                </c:pt>
                <c:pt idx="25">
                  <c:v>0.25</c:v>
                </c:pt>
                <c:pt idx="26">
                  <c:v>0.29499999999999993</c:v>
                </c:pt>
                <c:pt idx="27">
                  <c:v>0.32499999999999996</c:v>
                </c:pt>
                <c:pt idx="28">
                  <c:v>0.37000000000000011</c:v>
                </c:pt>
                <c:pt idx="29">
                  <c:v>0.39000000000000012</c:v>
                </c:pt>
                <c:pt idx="30">
                  <c:v>0.37000000000000011</c:v>
                </c:pt>
              </c:numCache>
            </c:numRef>
          </c:val>
          <c:extLst>
            <c:ext xmlns:c16="http://schemas.microsoft.com/office/drawing/2014/chart" uri="{C3380CC4-5D6E-409C-BE32-E72D297353CC}">
              <c16:uniqueId val="{00000001-7B4A-B244-9212-749C6C253598}"/>
            </c:ext>
          </c:extLst>
        </c:ser>
        <c:dLbls>
          <c:showLegendKey val="0"/>
          <c:showVal val="0"/>
          <c:showCatName val="0"/>
          <c:showSerName val="0"/>
          <c:showPercent val="0"/>
          <c:showBubbleSize val="0"/>
        </c:dLbls>
        <c:axId val="124010591"/>
        <c:axId val="1"/>
      </c:areaChart>
      <c:catAx>
        <c:axId val="12401059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2"/>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sz="800" kern="1200">
                <a:solidFill>
                  <a:schemeClr val="tx1"/>
                </a:solidFill>
                <a:latin typeface="+mn-lt"/>
                <a:ea typeface="+mn-lt"/>
                <a:cs typeface="+mn-lt"/>
                <a:sym typeface="+mn-lt"/>
              </a:defRPr>
            </a:pPr>
            <a:endParaRPr lang="en-US"/>
          </a:p>
        </c:txPr>
        <c:crossAx val="124010591"/>
        <c:crosses val="min"/>
        <c:crossBetween val="midCat"/>
        <c:majorUnit val="0.5"/>
      </c:valAx>
    </c:plotArea>
    <c:plotVisOnly val="0"/>
    <c:dispBlanksAs val="zero"/>
    <c:showDLblsOverMax val="1"/>
  </c:chart>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205655526992284E-2"/>
          <c:y val="9.9378881987577633E-2"/>
          <c:w val="0.89305912596401027"/>
          <c:h val="0.8"/>
        </c:manualLayout>
      </c:layout>
      <c:areaChart>
        <c:grouping val="stacked"/>
        <c:varyColors val="0"/>
        <c:ser>
          <c:idx val="0"/>
          <c:order val="0"/>
          <c:spPr>
            <a:solidFill>
              <a:schemeClr val="hlink"/>
            </a:solidFill>
            <a:ln>
              <a:noFill/>
            </a:ln>
          </c:spPr>
          <c:val>
            <c:numRef>
              <c:f>Sheet1!$A$1:$AE$1</c:f>
              <c:numCache>
                <c:formatCode>General</c:formatCode>
                <c:ptCount val="31"/>
                <c:pt idx="0">
                  <c:v>2.4</c:v>
                </c:pt>
                <c:pt idx="1">
                  <c:v>2.6</c:v>
                </c:pt>
                <c:pt idx="2">
                  <c:v>2.7</c:v>
                </c:pt>
                <c:pt idx="3">
                  <c:v>3.1</c:v>
                </c:pt>
                <c:pt idx="4">
                  <c:v>3.37</c:v>
                </c:pt>
                <c:pt idx="5">
                  <c:v>3.55</c:v>
                </c:pt>
                <c:pt idx="6">
                  <c:v>3.7</c:v>
                </c:pt>
                <c:pt idx="7">
                  <c:v>3.8</c:v>
                </c:pt>
                <c:pt idx="8">
                  <c:v>4</c:v>
                </c:pt>
                <c:pt idx="9">
                  <c:v>4.2</c:v>
                </c:pt>
                <c:pt idx="10">
                  <c:v>4.5</c:v>
                </c:pt>
                <c:pt idx="11">
                  <c:v>4.7</c:v>
                </c:pt>
                <c:pt idx="12">
                  <c:v>4.9000000000000004</c:v>
                </c:pt>
                <c:pt idx="13">
                  <c:v>5</c:v>
                </c:pt>
                <c:pt idx="14">
                  <c:v>5.2</c:v>
                </c:pt>
                <c:pt idx="15">
                  <c:v>5.3</c:v>
                </c:pt>
                <c:pt idx="16">
                  <c:v>5.4</c:v>
                </c:pt>
                <c:pt idx="17">
                  <c:v>5.48</c:v>
                </c:pt>
                <c:pt idx="18">
                  <c:v>5.6</c:v>
                </c:pt>
                <c:pt idx="19">
                  <c:v>5.6</c:v>
                </c:pt>
                <c:pt idx="20">
                  <c:v>5.61</c:v>
                </c:pt>
                <c:pt idx="21">
                  <c:v>5.5</c:v>
                </c:pt>
                <c:pt idx="22">
                  <c:v>5.4</c:v>
                </c:pt>
                <c:pt idx="23">
                  <c:v>5.3</c:v>
                </c:pt>
                <c:pt idx="24">
                  <c:v>5.2</c:v>
                </c:pt>
                <c:pt idx="25">
                  <c:v>5.0999999999999996</c:v>
                </c:pt>
                <c:pt idx="26">
                  <c:v>4.92</c:v>
                </c:pt>
                <c:pt idx="27">
                  <c:v>4.74</c:v>
                </c:pt>
                <c:pt idx="28">
                  <c:v>4.5599999999999996</c:v>
                </c:pt>
                <c:pt idx="29">
                  <c:v>4.38</c:v>
                </c:pt>
                <c:pt idx="30">
                  <c:v>4.3</c:v>
                </c:pt>
              </c:numCache>
            </c:numRef>
          </c:val>
          <c:extLst>
            <c:ext xmlns:c16="http://schemas.microsoft.com/office/drawing/2014/chart" uri="{C3380CC4-5D6E-409C-BE32-E72D297353CC}">
              <c16:uniqueId val="{00000000-CB13-6045-B770-E426B72E49EF}"/>
            </c:ext>
          </c:extLst>
        </c:ser>
        <c:ser>
          <c:idx val="1"/>
          <c:order val="1"/>
          <c:spPr>
            <a:solidFill>
              <a:schemeClr val="accent6"/>
            </a:solidFill>
            <a:ln>
              <a:noFill/>
            </a:ln>
          </c:spPr>
          <c:val>
            <c:numRef>
              <c:f>Sheet1!$A$2:$AE$2</c:f>
              <c:numCache>
                <c:formatCode>General</c:formatCode>
                <c:ptCount val="31"/>
                <c:pt idx="0">
                  <c:v>0</c:v>
                </c:pt>
                <c:pt idx="1">
                  <c:v>0</c:v>
                </c:pt>
                <c:pt idx="2">
                  <c:v>0</c:v>
                </c:pt>
                <c:pt idx="3">
                  <c:v>0</c:v>
                </c:pt>
                <c:pt idx="4">
                  <c:v>2.0000000000000018E-2</c:v>
                </c:pt>
                <c:pt idx="5">
                  <c:v>4.9999999999999822E-2</c:v>
                </c:pt>
                <c:pt idx="6">
                  <c:v>0.10000000000000009</c:v>
                </c:pt>
                <c:pt idx="7">
                  <c:v>0.14999999999999991</c:v>
                </c:pt>
                <c:pt idx="8">
                  <c:v>0.20000000000000018</c:v>
                </c:pt>
                <c:pt idx="9">
                  <c:v>0.20000000000000018</c:v>
                </c:pt>
                <c:pt idx="10">
                  <c:v>0.20000000000000018</c:v>
                </c:pt>
                <c:pt idx="11">
                  <c:v>0.12999999999999989</c:v>
                </c:pt>
                <c:pt idx="12">
                  <c:v>9.9999999999999645E-2</c:v>
                </c:pt>
                <c:pt idx="13">
                  <c:v>0.20000000000000018</c:v>
                </c:pt>
                <c:pt idx="14">
                  <c:v>0.20000000000000018</c:v>
                </c:pt>
                <c:pt idx="15">
                  <c:v>0.20000000000000018</c:v>
                </c:pt>
                <c:pt idx="16">
                  <c:v>0.20000000000000018</c:v>
                </c:pt>
                <c:pt idx="17">
                  <c:v>0.32000000000000028</c:v>
                </c:pt>
                <c:pt idx="18">
                  <c:v>0.29999999999999982</c:v>
                </c:pt>
                <c:pt idx="19">
                  <c:v>0.40000000000000036</c:v>
                </c:pt>
                <c:pt idx="20">
                  <c:v>0.54</c:v>
                </c:pt>
                <c:pt idx="21">
                  <c:v>0.59999999999999964</c:v>
                </c:pt>
                <c:pt idx="22">
                  <c:v>0.67999999999999972</c:v>
                </c:pt>
                <c:pt idx="23">
                  <c:v>0.70000000000000018</c:v>
                </c:pt>
                <c:pt idx="24">
                  <c:v>0.79999999999999982</c:v>
                </c:pt>
                <c:pt idx="25">
                  <c:v>0.90000000000000036</c:v>
                </c:pt>
                <c:pt idx="26">
                  <c:v>1.08</c:v>
                </c:pt>
                <c:pt idx="27">
                  <c:v>1.21</c:v>
                </c:pt>
                <c:pt idx="28">
                  <c:v>1.3399999999999999</c:v>
                </c:pt>
                <c:pt idx="29">
                  <c:v>1.4699999999999998</c:v>
                </c:pt>
                <c:pt idx="30">
                  <c:v>1.5</c:v>
                </c:pt>
              </c:numCache>
            </c:numRef>
          </c:val>
          <c:extLst>
            <c:ext xmlns:c16="http://schemas.microsoft.com/office/drawing/2014/chart" uri="{C3380CC4-5D6E-409C-BE32-E72D297353CC}">
              <c16:uniqueId val="{00000001-CB13-6045-B770-E426B72E49EF}"/>
            </c:ext>
          </c:extLst>
        </c:ser>
        <c:dLbls>
          <c:showLegendKey val="0"/>
          <c:showVal val="0"/>
          <c:showCatName val="0"/>
          <c:showSerName val="0"/>
          <c:showPercent val="0"/>
          <c:showBubbleSize val="0"/>
        </c:dLbls>
        <c:axId val="1694664976"/>
        <c:axId val="1"/>
      </c:areaChart>
      <c:catAx>
        <c:axId val="1694664976"/>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8"/>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800" kern="1200">
                <a:solidFill>
                  <a:schemeClr val="tx1"/>
                </a:solidFill>
                <a:latin typeface="+mn-lt"/>
                <a:ea typeface="+mn-lt"/>
                <a:cs typeface="+mn-lt"/>
                <a:sym typeface="+mn-lt"/>
              </a:defRPr>
            </a:pPr>
            <a:endParaRPr lang="en-US"/>
          </a:p>
        </c:txPr>
        <c:crossAx val="1694664976"/>
        <c:crosses val="min"/>
        <c:crossBetween val="midCat"/>
        <c:majorUnit val="2"/>
      </c:valAx>
    </c:plotArea>
    <c:plotVisOnly val="0"/>
    <c:dispBlanksAs val="zero"/>
    <c:showDLblsOverMax val="1"/>
  </c:chart>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303916707982152"/>
          <c:y val="0.1111111111111111"/>
          <c:w val="0.86117997025285076"/>
          <c:h val="0.77638888888888891"/>
        </c:manualLayout>
      </c:layout>
      <c:areaChart>
        <c:grouping val="stacked"/>
        <c:varyColors val="0"/>
        <c:ser>
          <c:idx val="0"/>
          <c:order val="0"/>
          <c:spPr>
            <a:solidFill>
              <a:schemeClr val="hlink"/>
            </a:solidFill>
            <a:ln>
              <a:noFill/>
            </a:ln>
          </c:spPr>
          <c:val>
            <c:numRef>
              <c:f>Sheet1!$A$1:$AE$1</c:f>
              <c:numCache>
                <c:formatCode>General</c:formatCode>
                <c:ptCount val="31"/>
                <c:pt idx="0">
                  <c:v>140</c:v>
                </c:pt>
                <c:pt idx="1">
                  <c:v>165</c:v>
                </c:pt>
                <c:pt idx="2">
                  <c:v>180</c:v>
                </c:pt>
                <c:pt idx="3">
                  <c:v>192</c:v>
                </c:pt>
                <c:pt idx="4">
                  <c:v>215</c:v>
                </c:pt>
                <c:pt idx="5">
                  <c:v>220</c:v>
                </c:pt>
                <c:pt idx="6">
                  <c:v>238</c:v>
                </c:pt>
                <c:pt idx="7">
                  <c:v>250</c:v>
                </c:pt>
                <c:pt idx="8">
                  <c:v>260</c:v>
                </c:pt>
                <c:pt idx="9">
                  <c:v>280</c:v>
                </c:pt>
                <c:pt idx="10">
                  <c:v>300</c:v>
                </c:pt>
                <c:pt idx="11">
                  <c:v>310</c:v>
                </c:pt>
                <c:pt idx="12">
                  <c:v>320</c:v>
                </c:pt>
                <c:pt idx="13">
                  <c:v>322</c:v>
                </c:pt>
                <c:pt idx="14">
                  <c:v>320</c:v>
                </c:pt>
                <c:pt idx="15">
                  <c:v>318</c:v>
                </c:pt>
                <c:pt idx="16">
                  <c:v>320</c:v>
                </c:pt>
                <c:pt idx="17">
                  <c:v>322</c:v>
                </c:pt>
                <c:pt idx="18">
                  <c:v>324</c:v>
                </c:pt>
                <c:pt idx="19">
                  <c:v>324</c:v>
                </c:pt>
                <c:pt idx="20">
                  <c:v>320</c:v>
                </c:pt>
                <c:pt idx="21">
                  <c:v>315</c:v>
                </c:pt>
                <c:pt idx="22">
                  <c:v>310</c:v>
                </c:pt>
                <c:pt idx="23">
                  <c:v>305</c:v>
                </c:pt>
                <c:pt idx="24">
                  <c:v>300</c:v>
                </c:pt>
                <c:pt idx="25">
                  <c:v>292</c:v>
                </c:pt>
                <c:pt idx="26">
                  <c:v>284</c:v>
                </c:pt>
                <c:pt idx="27">
                  <c:v>276</c:v>
                </c:pt>
                <c:pt idx="28">
                  <c:v>268</c:v>
                </c:pt>
                <c:pt idx="29">
                  <c:v>260</c:v>
                </c:pt>
                <c:pt idx="30">
                  <c:v>250</c:v>
                </c:pt>
              </c:numCache>
            </c:numRef>
          </c:val>
          <c:extLst>
            <c:ext xmlns:c16="http://schemas.microsoft.com/office/drawing/2014/chart" uri="{C3380CC4-5D6E-409C-BE32-E72D297353CC}">
              <c16:uniqueId val="{00000000-ED7B-C24C-AB18-7F4CB331FDB9}"/>
            </c:ext>
          </c:extLst>
        </c:ser>
        <c:ser>
          <c:idx val="1"/>
          <c:order val="1"/>
          <c:spPr>
            <a:solidFill>
              <a:schemeClr val="accent1"/>
            </a:solidFill>
            <a:ln>
              <a:noFill/>
            </a:ln>
          </c:spPr>
          <c:val>
            <c:numRef>
              <c:f>Sheet1!$A$2:$AE$2</c:f>
              <c:numCache>
                <c:formatCode>General</c:formatCode>
                <c:ptCount val="31"/>
                <c:pt idx="0">
                  <c:v>20</c:v>
                </c:pt>
                <c:pt idx="1">
                  <c:v>15</c:v>
                </c:pt>
                <c:pt idx="2">
                  <c:v>20</c:v>
                </c:pt>
                <c:pt idx="3">
                  <c:v>23</c:v>
                </c:pt>
                <c:pt idx="4">
                  <c:v>15</c:v>
                </c:pt>
                <c:pt idx="5">
                  <c:v>35</c:v>
                </c:pt>
                <c:pt idx="6">
                  <c:v>32</c:v>
                </c:pt>
                <c:pt idx="7">
                  <c:v>30</c:v>
                </c:pt>
                <c:pt idx="8">
                  <c:v>40</c:v>
                </c:pt>
                <c:pt idx="9">
                  <c:v>40</c:v>
                </c:pt>
                <c:pt idx="10">
                  <c:v>40</c:v>
                </c:pt>
                <c:pt idx="11">
                  <c:v>50</c:v>
                </c:pt>
                <c:pt idx="12">
                  <c:v>50</c:v>
                </c:pt>
                <c:pt idx="13">
                  <c:v>58</c:v>
                </c:pt>
                <c:pt idx="14">
                  <c:v>63</c:v>
                </c:pt>
                <c:pt idx="15">
                  <c:v>67</c:v>
                </c:pt>
                <c:pt idx="16">
                  <c:v>80</c:v>
                </c:pt>
                <c:pt idx="17">
                  <c:v>88</c:v>
                </c:pt>
                <c:pt idx="18">
                  <c:v>96</c:v>
                </c:pt>
                <c:pt idx="19">
                  <c:v>106</c:v>
                </c:pt>
                <c:pt idx="20">
                  <c:v>120</c:v>
                </c:pt>
                <c:pt idx="21">
                  <c:v>131.666</c:v>
                </c:pt>
                <c:pt idx="22">
                  <c:v>142.19999999999999</c:v>
                </c:pt>
                <c:pt idx="23">
                  <c:v>153</c:v>
                </c:pt>
                <c:pt idx="24">
                  <c:v>164</c:v>
                </c:pt>
                <c:pt idx="25">
                  <c:v>177</c:v>
                </c:pt>
                <c:pt idx="26">
                  <c:v>188.5</c:v>
                </c:pt>
                <c:pt idx="27">
                  <c:v>200</c:v>
                </c:pt>
                <c:pt idx="28">
                  <c:v>212</c:v>
                </c:pt>
                <c:pt idx="29">
                  <c:v>221</c:v>
                </c:pt>
                <c:pt idx="30">
                  <c:v>232</c:v>
                </c:pt>
              </c:numCache>
            </c:numRef>
          </c:val>
          <c:extLst>
            <c:ext xmlns:c16="http://schemas.microsoft.com/office/drawing/2014/chart" uri="{C3380CC4-5D6E-409C-BE32-E72D297353CC}">
              <c16:uniqueId val="{00000001-ED7B-C24C-AB18-7F4CB331FDB9}"/>
            </c:ext>
          </c:extLst>
        </c:ser>
        <c:dLbls>
          <c:showLegendKey val="0"/>
          <c:showVal val="0"/>
          <c:showCatName val="0"/>
          <c:showSerName val="0"/>
          <c:showPercent val="0"/>
          <c:showBubbleSize val="0"/>
        </c:dLbls>
        <c:axId val="1600426768"/>
        <c:axId val="1"/>
      </c:areaChart>
      <c:catAx>
        <c:axId val="1600426768"/>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5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800" kern="1200">
                <a:solidFill>
                  <a:schemeClr val="tx1"/>
                </a:solidFill>
                <a:latin typeface="+mn-lt"/>
                <a:ea typeface="+mn-lt"/>
                <a:cs typeface="+mn-lt"/>
                <a:sym typeface="+mn-lt"/>
              </a:defRPr>
            </a:pPr>
            <a:endParaRPr lang="en-US"/>
          </a:p>
        </c:txPr>
        <c:crossAx val="1600426768"/>
        <c:crosses val="min"/>
        <c:crossBetween val="midCat"/>
        <c:majorUnit val="100"/>
      </c:valAx>
    </c:plotArea>
    <c:plotVisOnly val="0"/>
    <c:dispBlanksAs val="zero"/>
    <c:showDLblsOverMax val="1"/>
  </c:chart>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91891891891892"/>
          <c:y val="0.11914460285132383"/>
          <c:w val="0.62252252252252249"/>
          <c:h val="0.76171079429735233"/>
        </c:manualLayout>
      </c:layout>
      <c:barChart>
        <c:barDir val="col"/>
        <c:grouping val="stacked"/>
        <c:varyColors val="0"/>
        <c:ser>
          <c:idx val="0"/>
          <c:order val="0"/>
          <c:spPr>
            <a:solidFill>
              <a:schemeClr val="accent1"/>
            </a:solidFill>
            <a:ln w="9525" cmpd="sng" algn="ctr">
              <a:solidFill>
                <a:schemeClr val="tx1"/>
              </a:solidFill>
              <a:prstDash val="solid"/>
            </a:ln>
          </c:spPr>
          <c:invertIfNegative val="0"/>
          <c:dLbls>
            <c:dLbl>
              <c:idx val="0"/>
              <c:layout>
                <c:manualLayout>
                  <c:x val="0"/>
                  <c:y val="-1.0183299389002036E-3"/>
                </c:manualLayout>
              </c:layout>
              <c:numFmt formatCode="#,##0&quot;%&quot;;&quot;-&quot;#,##0&quot;%&quot;" sourceLinked="0"/>
              <c:spPr>
                <a:noFill/>
                <a:ln>
                  <a:noFill/>
                </a:ln>
              </c:spPr>
              <c:txPr>
                <a:bodyPr wrap="none"/>
                <a:lstStyle/>
                <a:p>
                  <a:pPr>
                    <a:defRPr sz="800" b="1" kern="1200">
                      <a:solidFill>
                        <a:schemeClr val="bg1"/>
                      </a:solidFill>
                      <a:latin typeface="+mn-lt"/>
                      <a:ea typeface="Arial"/>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8B5-A640-AD18-B020E9E0A18D}"/>
                </c:ext>
              </c:extLst>
            </c:dLbl>
            <c:dLbl>
              <c:idx val="1"/>
              <c:layout>
                <c:manualLayout>
                  <c:x val="0"/>
                  <c:y val="-1.0183299389002036E-3"/>
                </c:manualLayout>
              </c:layout>
              <c:numFmt formatCode="#,##0&quot;%&quot;;&quot;-&quot;#,##0&quot;%&quot;" sourceLinked="0"/>
              <c:spPr>
                <a:noFill/>
                <a:ln>
                  <a:noFill/>
                </a:ln>
              </c:spPr>
              <c:txPr>
                <a:bodyPr wrap="none"/>
                <a:lstStyle/>
                <a:p>
                  <a:pPr>
                    <a:defRPr sz="800" b="1"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8B5-A640-AD18-B020E9E0A18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10</c:v>
                </c:pt>
                <c:pt idx="1">
                  <c:v>14.000000000000002</c:v>
                </c:pt>
              </c:numCache>
            </c:numRef>
          </c:val>
          <c:extLst>
            <c:ext xmlns:c16="http://schemas.microsoft.com/office/drawing/2014/chart" uri="{C3380CC4-5D6E-409C-BE32-E72D297353CC}">
              <c16:uniqueId val="{00000002-58B5-A640-AD18-B020E9E0A18D}"/>
            </c:ext>
          </c:extLst>
        </c:ser>
        <c:ser>
          <c:idx val="1"/>
          <c:order val="1"/>
          <c:spPr>
            <a:solidFill>
              <a:schemeClr val="accent2"/>
            </a:solidFill>
            <a:ln w="9525" cmpd="sng" algn="ctr">
              <a:solidFill>
                <a:schemeClr val="tx1"/>
              </a:solidFill>
              <a:prstDash val="solid"/>
            </a:ln>
          </c:spPr>
          <c:invertIfNegative val="0"/>
          <c:dLbls>
            <c:dLbl>
              <c:idx val="0"/>
              <c:layout>
                <c:manualLayout>
                  <c:x val="0"/>
                  <c:y val="-1.0183299389002036E-3"/>
                </c:manualLayout>
              </c:layout>
              <c:numFmt formatCode="#,##0&quot;%&quot;;&quot;-&quot;#,##0&quot;%&quot;" sourceLinked="0"/>
              <c:spPr>
                <a:noFill/>
                <a:ln>
                  <a:noFill/>
                </a:ln>
              </c:spPr>
              <c:txPr>
                <a:bodyPr wrap="none"/>
                <a:lstStyle/>
                <a:p>
                  <a:pPr>
                    <a:defRPr sz="800" b="1"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8B5-A640-AD18-B020E9E0A18D}"/>
                </c:ext>
              </c:extLst>
            </c:dLbl>
            <c:dLbl>
              <c:idx val="1"/>
              <c:layout>
                <c:manualLayout>
                  <c:x val="0.14324324324324325"/>
                  <c:y val="0"/>
                </c:manualLayout>
              </c:layout>
              <c:numFmt formatCode="#,##0&quot;%&quot;;&quot;-&quot;#,##0&quot;%&quot;" sourceLinked="0"/>
              <c:spPr>
                <a:noFill/>
                <a:ln>
                  <a:noFill/>
                </a:ln>
              </c:spPr>
              <c:txPr>
                <a:bodyPr wrap="none"/>
                <a:lstStyle/>
                <a:p>
                  <a:pPr>
                    <a:defRPr sz="8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8B5-A640-AD18-B020E9E0A18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10</c:v>
                </c:pt>
                <c:pt idx="1">
                  <c:v>4.0000000000000009</c:v>
                </c:pt>
              </c:numCache>
            </c:numRef>
          </c:val>
          <c:extLst>
            <c:ext xmlns:c16="http://schemas.microsoft.com/office/drawing/2014/chart" uri="{C3380CC4-5D6E-409C-BE32-E72D297353CC}">
              <c16:uniqueId val="{00000005-58B5-A640-AD18-B020E9E0A18D}"/>
            </c:ext>
          </c:extLst>
        </c:ser>
        <c:ser>
          <c:idx val="2"/>
          <c:order val="2"/>
          <c:spPr>
            <a:solidFill>
              <a:schemeClr val="hlink"/>
            </a:solidFill>
            <a:ln w="9525" cmpd="sng" algn="ctr">
              <a:solidFill>
                <a:schemeClr val="tx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800" b="1"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8B5-A640-AD18-B020E9E0A18D}"/>
                </c:ext>
              </c:extLst>
            </c:dLbl>
            <c:dLbl>
              <c:idx val="1"/>
              <c:layout>
                <c:manualLayout>
                  <c:x val="0"/>
                  <c:y val="-1.0183299389002036E-3"/>
                </c:manualLayout>
              </c:layout>
              <c:numFmt formatCode="#,##0&quot;%&quot;;&quot;-&quot;#,##0&quot;%&quot;" sourceLinked="0"/>
              <c:spPr>
                <a:noFill/>
                <a:ln>
                  <a:noFill/>
                </a:ln>
              </c:spPr>
              <c:txPr>
                <a:bodyPr wrap="none"/>
                <a:lstStyle/>
                <a:p>
                  <a:pPr>
                    <a:defRPr sz="800" b="1" kern="1200">
                      <a:solidFill>
                        <a:schemeClr val="bg1"/>
                      </a:solidFill>
                      <a:latin typeface="+mn-lt"/>
                      <a:ea typeface="Arial"/>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8B5-A640-AD18-B020E9E0A18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Sheet1!$A$3:$B$3</c:f>
              <c:numCache>
                <c:formatCode>General</c:formatCode>
                <c:ptCount val="2"/>
                <c:pt idx="0">
                  <c:v>80</c:v>
                </c:pt>
                <c:pt idx="1">
                  <c:v>82</c:v>
                </c:pt>
              </c:numCache>
            </c:numRef>
          </c:val>
          <c:extLst>
            <c:ext xmlns:c16="http://schemas.microsoft.com/office/drawing/2014/chart" uri="{C3380CC4-5D6E-409C-BE32-E72D297353CC}">
              <c16:uniqueId val="{00000008-58B5-A640-AD18-B020E9E0A18D}"/>
            </c:ext>
          </c:extLst>
        </c:ser>
        <c:dLbls>
          <c:showLegendKey val="0"/>
          <c:showVal val="0"/>
          <c:showCatName val="0"/>
          <c:showSerName val="0"/>
          <c:showPercent val="0"/>
          <c:showBubbleSize val="0"/>
        </c:dLbls>
        <c:gapWidth val="80"/>
        <c:overlap val="100"/>
        <c:axId val="294619151"/>
        <c:axId val="1"/>
      </c:barChart>
      <c:catAx>
        <c:axId val="29461915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294619151"/>
        <c:crosses val="min"/>
        <c:crossBetween val="between"/>
      </c:valAx>
    </c:plotArea>
    <c:plotVisOnly val="0"/>
    <c:dispBlanksAs val="gap"/>
    <c:showDLblsOverMax val="1"/>
  </c:chart>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828711256117462E-2"/>
          <c:y val="8.4828711256117462E-2"/>
          <c:w val="0.83034257748776508"/>
          <c:h val="0.83034257748776508"/>
        </c:manualLayout>
      </c:layout>
      <c:pieChart>
        <c:varyColors val="0"/>
        <c:ser>
          <c:idx val="0"/>
          <c:order val="0"/>
          <c:dPt>
            <c:idx val="0"/>
            <c:bubble3D val="0"/>
            <c:spPr>
              <a:solidFill>
                <a:schemeClr val="accent1"/>
              </a:solidFill>
              <a:ln>
                <a:noFill/>
              </a:ln>
            </c:spPr>
            <c:extLst>
              <c:ext xmlns:c16="http://schemas.microsoft.com/office/drawing/2014/chart" uri="{C3380CC4-5D6E-409C-BE32-E72D297353CC}">
                <c16:uniqueId val="{00000000-B2F5-FC43-B2A3-554A939C1438}"/>
              </c:ext>
            </c:extLst>
          </c:dPt>
          <c:dPt>
            <c:idx val="1"/>
            <c:bubble3D val="0"/>
            <c:spPr>
              <a:solidFill>
                <a:schemeClr val="accent2"/>
              </a:solidFill>
              <a:ln w="6350" cmpd="sng" algn="ctr">
                <a:solidFill>
                  <a:schemeClr val="tx1"/>
                </a:solidFill>
                <a:prstDash val="solid"/>
              </a:ln>
            </c:spPr>
            <c:extLst>
              <c:ext xmlns:c16="http://schemas.microsoft.com/office/drawing/2014/chart" uri="{C3380CC4-5D6E-409C-BE32-E72D297353CC}">
                <c16:uniqueId val="{00000001-B2F5-FC43-B2A3-554A939C1438}"/>
              </c:ext>
            </c:extLst>
          </c:dPt>
          <c:dPt>
            <c:idx val="2"/>
            <c:bubble3D val="0"/>
            <c:spPr>
              <a:solidFill>
                <a:schemeClr val="accent3"/>
              </a:solidFill>
              <a:ln w="6350" cmpd="sng" algn="ctr">
                <a:solidFill>
                  <a:schemeClr val="tx1"/>
                </a:solidFill>
                <a:prstDash val="solid"/>
              </a:ln>
            </c:spPr>
            <c:extLst>
              <c:ext xmlns:c16="http://schemas.microsoft.com/office/drawing/2014/chart" uri="{C3380CC4-5D6E-409C-BE32-E72D297353CC}">
                <c16:uniqueId val="{00000002-B2F5-FC43-B2A3-554A939C1438}"/>
              </c:ext>
            </c:extLst>
          </c:dPt>
          <c:dPt>
            <c:idx val="3"/>
            <c:bubble3D val="0"/>
            <c:spPr>
              <a:solidFill>
                <a:schemeClr val="accent4"/>
              </a:solidFill>
              <a:ln w="6350" cmpd="sng" algn="ctr">
                <a:solidFill>
                  <a:schemeClr val="tx1"/>
                </a:solidFill>
                <a:prstDash val="solid"/>
              </a:ln>
            </c:spPr>
            <c:extLst>
              <c:ext xmlns:c16="http://schemas.microsoft.com/office/drawing/2014/chart" uri="{C3380CC4-5D6E-409C-BE32-E72D297353CC}">
                <c16:uniqueId val="{00000003-B2F5-FC43-B2A3-554A939C1438}"/>
              </c:ext>
            </c:extLst>
          </c:dPt>
          <c:val>
            <c:numRef>
              <c:f>Sheet1!$A$1:$A$4</c:f>
              <c:numCache>
                <c:formatCode>General</c:formatCode>
                <c:ptCount val="4"/>
                <c:pt idx="0">
                  <c:v>40</c:v>
                </c:pt>
                <c:pt idx="1">
                  <c:v>20</c:v>
                </c:pt>
                <c:pt idx="2">
                  <c:v>5</c:v>
                </c:pt>
                <c:pt idx="3">
                  <c:v>35</c:v>
                </c:pt>
              </c:numCache>
            </c:numRef>
          </c:val>
          <c:extLst>
            <c:ext xmlns:c16="http://schemas.microsoft.com/office/drawing/2014/chart" uri="{C3380CC4-5D6E-409C-BE32-E72D297353CC}">
              <c16:uniqueId val="{00000004-B2F5-FC43-B2A3-554A939C1438}"/>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378737541528236E-2"/>
          <c:y val="8.6378737541528236E-2"/>
          <c:w val="0.8272425249169435"/>
          <c:h val="0.8272425249169435"/>
        </c:manualLayout>
      </c:layout>
      <c:pieChart>
        <c:varyColors val="0"/>
        <c:ser>
          <c:idx val="0"/>
          <c:order val="0"/>
          <c:dPt>
            <c:idx val="0"/>
            <c:bubble3D val="0"/>
            <c:spPr>
              <a:solidFill>
                <a:schemeClr val="folHlink"/>
              </a:solidFill>
              <a:ln w="9525" cmpd="sng" algn="ctr">
                <a:solidFill>
                  <a:schemeClr val="tx1"/>
                </a:solidFill>
                <a:prstDash val="solid"/>
              </a:ln>
            </c:spPr>
            <c:extLst>
              <c:ext xmlns:c16="http://schemas.microsoft.com/office/drawing/2014/chart" uri="{C3380CC4-5D6E-409C-BE32-E72D297353CC}">
                <c16:uniqueId val="{00000000-6678-D941-A5F6-31E2B6641BF0}"/>
              </c:ext>
            </c:extLst>
          </c:dPt>
          <c:dPt>
            <c:idx val="1"/>
            <c:bubble3D val="0"/>
            <c:spPr>
              <a:solidFill>
                <a:schemeClr val="hlink"/>
              </a:solidFill>
              <a:ln w="9525" cmpd="sng" algn="ctr">
                <a:solidFill>
                  <a:schemeClr val="tx1"/>
                </a:solidFill>
                <a:prstDash val="solid"/>
              </a:ln>
            </c:spPr>
            <c:extLst>
              <c:ext xmlns:c16="http://schemas.microsoft.com/office/drawing/2014/chart" uri="{C3380CC4-5D6E-409C-BE32-E72D297353CC}">
                <c16:uniqueId val="{00000001-6678-D941-A5F6-31E2B6641BF0}"/>
              </c:ext>
            </c:extLst>
          </c:dPt>
          <c:dPt>
            <c:idx val="2"/>
            <c:bubble3D val="0"/>
            <c:spPr>
              <a:solidFill>
                <a:schemeClr val="accent2"/>
              </a:solidFill>
              <a:ln w="9525" cmpd="sng" algn="ctr">
                <a:solidFill>
                  <a:schemeClr val="tx1"/>
                </a:solidFill>
                <a:prstDash val="solid"/>
              </a:ln>
            </c:spPr>
            <c:extLst>
              <c:ext xmlns:c16="http://schemas.microsoft.com/office/drawing/2014/chart" uri="{C3380CC4-5D6E-409C-BE32-E72D297353CC}">
                <c16:uniqueId val="{00000002-6678-D941-A5F6-31E2B6641BF0}"/>
              </c:ext>
            </c:extLst>
          </c:dPt>
          <c:dPt>
            <c:idx val="3"/>
            <c:bubble3D val="0"/>
            <c:spPr>
              <a:solidFill>
                <a:schemeClr val="accent6"/>
              </a:solidFill>
              <a:ln w="6350" cmpd="sng" algn="ctr">
                <a:solidFill>
                  <a:schemeClr val="tx1"/>
                </a:solidFill>
                <a:prstDash val="solid"/>
              </a:ln>
            </c:spPr>
            <c:extLst>
              <c:ext xmlns:c16="http://schemas.microsoft.com/office/drawing/2014/chart" uri="{C3380CC4-5D6E-409C-BE32-E72D297353CC}">
                <c16:uniqueId val="{00000003-6678-D941-A5F6-31E2B6641BF0}"/>
              </c:ext>
            </c:extLst>
          </c:dPt>
          <c:val>
            <c:numRef>
              <c:f>Sheet1!$A$1:$A$4</c:f>
              <c:numCache>
                <c:formatCode>General</c:formatCode>
                <c:ptCount val="4"/>
                <c:pt idx="0">
                  <c:v>3.9</c:v>
                </c:pt>
                <c:pt idx="1">
                  <c:v>6.8000000000000007</c:v>
                </c:pt>
                <c:pt idx="2">
                  <c:v>9.7000000000000011</c:v>
                </c:pt>
                <c:pt idx="3">
                  <c:v>79.600000000000009</c:v>
                </c:pt>
              </c:numCache>
            </c:numRef>
          </c:val>
          <c:extLst>
            <c:ext xmlns:c16="http://schemas.microsoft.com/office/drawing/2014/chart" uri="{C3380CC4-5D6E-409C-BE32-E72D297353CC}">
              <c16:uniqueId val="{00000004-6678-D941-A5F6-31E2B6641BF0}"/>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873873873873872"/>
          <c:y val="0.12567132116004295"/>
          <c:w val="0.32882882882882886"/>
          <c:h val="0.74865735767991404"/>
        </c:manualLayout>
      </c:layout>
      <c:barChart>
        <c:barDir val="col"/>
        <c:grouping val="stacked"/>
        <c:varyColors val="0"/>
        <c:ser>
          <c:idx val="0"/>
          <c:order val="0"/>
          <c:spPr>
            <a:solidFill>
              <a:srgbClr val="9DB1CF"/>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8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5A6-7E4A-99C7-B33EA7472C2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39.190000000000005</c:v>
                </c:pt>
              </c:numCache>
            </c:numRef>
          </c:val>
          <c:extLst>
            <c:ext xmlns:c16="http://schemas.microsoft.com/office/drawing/2014/chart" uri="{C3380CC4-5D6E-409C-BE32-E72D297353CC}">
              <c16:uniqueId val="{00000001-65A6-7E4A-99C7-B33EA7472C2A}"/>
            </c:ext>
          </c:extLst>
        </c:ser>
        <c:ser>
          <c:idx val="1"/>
          <c:order val="1"/>
          <c:spPr>
            <a:solidFill>
              <a:schemeClr val="accent4"/>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800"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5A6-7E4A-99C7-B33EA7472C2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f>
              <c:numCache>
                <c:formatCode>General</c:formatCode>
                <c:ptCount val="1"/>
                <c:pt idx="0">
                  <c:v>59.489999999999995</c:v>
                </c:pt>
              </c:numCache>
            </c:numRef>
          </c:val>
          <c:extLst>
            <c:ext xmlns:c16="http://schemas.microsoft.com/office/drawing/2014/chart" uri="{C3380CC4-5D6E-409C-BE32-E72D297353CC}">
              <c16:uniqueId val="{00000003-65A6-7E4A-99C7-B33EA7472C2A}"/>
            </c:ext>
          </c:extLst>
        </c:ser>
        <c:ser>
          <c:idx val="2"/>
          <c:order val="2"/>
          <c:spPr>
            <a:solidFill>
              <a:srgbClr val="D6D7D9"/>
            </a:solidFill>
            <a:ln>
              <a:noFill/>
            </a:ln>
          </c:spPr>
          <c:invertIfNegative val="0"/>
          <c:dLbls>
            <c:dLbl>
              <c:idx val="0"/>
              <c:layout>
                <c:manualLayout>
                  <c:x val="-0.14864864864864866"/>
                  <c:y val="3.5445757250268529E-2"/>
                </c:manualLayout>
              </c:layout>
              <c:numFmt formatCode="#,##0&quot;%&quot;;&quot;-&quot;#,##0&quot;%&quot;" sourceLinked="0"/>
              <c:spPr>
                <a:noFill/>
                <a:ln>
                  <a:noFill/>
                </a:ln>
              </c:spPr>
              <c:txPr>
                <a:bodyPr wrap="none"/>
                <a:lstStyle/>
                <a:p>
                  <a:pPr>
                    <a:defRPr sz="8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5A6-7E4A-99C7-B33EA7472C2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f>
              <c:numCache>
                <c:formatCode>General</c:formatCode>
                <c:ptCount val="1"/>
                <c:pt idx="0">
                  <c:v>1.3000000000000012</c:v>
                </c:pt>
              </c:numCache>
            </c:numRef>
          </c:val>
          <c:extLst>
            <c:ext xmlns:c16="http://schemas.microsoft.com/office/drawing/2014/chart" uri="{C3380CC4-5D6E-409C-BE32-E72D297353CC}">
              <c16:uniqueId val="{00000005-65A6-7E4A-99C7-B33EA7472C2A}"/>
            </c:ext>
          </c:extLst>
        </c:ser>
        <c:ser>
          <c:idx val="3"/>
          <c:order val="3"/>
          <c:spPr>
            <a:solidFill>
              <a:srgbClr val="6F8DB9"/>
            </a:solidFill>
            <a:ln>
              <a:noFill/>
            </a:ln>
          </c:spPr>
          <c:invertIfNegative val="0"/>
          <c:val>
            <c:numRef>
              <c:f>Sheet1!$A$4</c:f>
              <c:numCache>
                <c:formatCode>General</c:formatCode>
                <c:ptCount val="1"/>
                <c:pt idx="0">
                  <c:v>0</c:v>
                </c:pt>
              </c:numCache>
            </c:numRef>
          </c:val>
          <c:extLst>
            <c:ext xmlns:c16="http://schemas.microsoft.com/office/drawing/2014/chart" uri="{C3380CC4-5D6E-409C-BE32-E72D297353CC}">
              <c16:uniqueId val="{00000006-65A6-7E4A-99C7-B33EA7472C2A}"/>
            </c:ext>
          </c:extLst>
        </c:ser>
        <c:ser>
          <c:idx val="4"/>
          <c:order val="4"/>
          <c:spPr>
            <a:solidFill>
              <a:srgbClr val="364D6E"/>
            </a:solidFill>
            <a:ln>
              <a:noFill/>
            </a:ln>
          </c:spPr>
          <c:invertIfNegative val="0"/>
          <c:val>
            <c:numRef>
              <c:f>Sheet1!$A$5</c:f>
              <c:numCache>
                <c:formatCode>General</c:formatCode>
                <c:ptCount val="1"/>
                <c:pt idx="0">
                  <c:v>0</c:v>
                </c:pt>
              </c:numCache>
            </c:numRef>
          </c:val>
          <c:extLst>
            <c:ext xmlns:c16="http://schemas.microsoft.com/office/drawing/2014/chart" uri="{C3380CC4-5D6E-409C-BE32-E72D297353CC}">
              <c16:uniqueId val="{00000007-65A6-7E4A-99C7-B33EA7472C2A}"/>
            </c:ext>
          </c:extLst>
        </c:ser>
        <c:ser>
          <c:idx val="5"/>
          <c:order val="5"/>
          <c:spPr>
            <a:solidFill>
              <a:srgbClr val="4C6C9C"/>
            </a:solidFill>
            <a:ln>
              <a:noFill/>
            </a:ln>
          </c:spPr>
          <c:invertIfNegative val="0"/>
          <c:val>
            <c:numRef>
              <c:f>Sheet1!$A$6</c:f>
              <c:numCache>
                <c:formatCode>General</c:formatCode>
                <c:ptCount val="1"/>
                <c:pt idx="0">
                  <c:v>0</c:v>
                </c:pt>
              </c:numCache>
            </c:numRef>
          </c:val>
          <c:extLst>
            <c:ext xmlns:c16="http://schemas.microsoft.com/office/drawing/2014/chart" uri="{C3380CC4-5D6E-409C-BE32-E72D297353CC}">
              <c16:uniqueId val="{00000008-65A6-7E4A-99C7-B33EA7472C2A}"/>
            </c:ext>
          </c:extLst>
        </c:ser>
        <c:ser>
          <c:idx val="6"/>
          <c:order val="6"/>
          <c:spPr>
            <a:solidFill>
              <a:srgbClr val="C3CFE1"/>
            </a:solidFill>
            <a:ln>
              <a:noFill/>
            </a:ln>
          </c:spPr>
          <c:invertIfNegative val="0"/>
          <c:val>
            <c:numRef>
              <c:f>Sheet1!$A$7</c:f>
              <c:numCache>
                <c:formatCode>General</c:formatCode>
                <c:ptCount val="1"/>
                <c:pt idx="0">
                  <c:v>0</c:v>
                </c:pt>
              </c:numCache>
            </c:numRef>
          </c:val>
          <c:extLst>
            <c:ext xmlns:c16="http://schemas.microsoft.com/office/drawing/2014/chart" uri="{C3380CC4-5D6E-409C-BE32-E72D297353CC}">
              <c16:uniqueId val="{00000009-65A6-7E4A-99C7-B33EA7472C2A}"/>
            </c:ext>
          </c:extLst>
        </c:ser>
        <c:ser>
          <c:idx val="7"/>
          <c:order val="7"/>
          <c:spPr>
            <a:solidFill>
              <a:srgbClr val="000000"/>
            </a:solidFill>
            <a:ln>
              <a:noFill/>
            </a:ln>
          </c:spPr>
          <c:invertIfNegative val="0"/>
          <c:val>
            <c:numRef>
              <c:f>Sheet1!$A$8</c:f>
              <c:numCache>
                <c:formatCode>General</c:formatCode>
                <c:ptCount val="1"/>
                <c:pt idx="0">
                  <c:v>0</c:v>
                </c:pt>
              </c:numCache>
            </c:numRef>
          </c:val>
          <c:extLst>
            <c:ext xmlns:c16="http://schemas.microsoft.com/office/drawing/2014/chart" uri="{C3380CC4-5D6E-409C-BE32-E72D297353CC}">
              <c16:uniqueId val="{0000000A-65A6-7E4A-99C7-B33EA7472C2A}"/>
            </c:ext>
          </c:extLst>
        </c:ser>
        <c:ser>
          <c:idx val="8"/>
          <c:order val="8"/>
          <c:spPr>
            <a:solidFill>
              <a:schemeClr val="tx2"/>
            </a:solidFill>
            <a:ln>
              <a:noFill/>
            </a:ln>
          </c:spPr>
          <c:invertIfNegative val="0"/>
          <c:val>
            <c:numRef>
              <c:f>Sheet1!$A$9</c:f>
              <c:numCache>
                <c:formatCode>General</c:formatCode>
                <c:ptCount val="1"/>
                <c:pt idx="0">
                  <c:v>0</c:v>
                </c:pt>
              </c:numCache>
            </c:numRef>
          </c:val>
          <c:extLst>
            <c:ext xmlns:c16="http://schemas.microsoft.com/office/drawing/2014/chart" uri="{C3380CC4-5D6E-409C-BE32-E72D297353CC}">
              <c16:uniqueId val="{0000000B-65A6-7E4A-99C7-B33EA7472C2A}"/>
            </c:ext>
          </c:extLst>
        </c:ser>
        <c:dLbls>
          <c:showLegendKey val="0"/>
          <c:showVal val="0"/>
          <c:showCatName val="0"/>
          <c:showSerName val="0"/>
          <c:showPercent val="0"/>
          <c:showBubbleSize val="0"/>
        </c:dLbls>
        <c:gapWidth val="80"/>
        <c:overlap val="100"/>
        <c:axId val="1629148352"/>
        <c:axId val="1"/>
      </c:barChart>
      <c:catAx>
        <c:axId val="162914835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99.98"/>
          <c:min val="0"/>
        </c:scaling>
        <c:delete val="1"/>
        <c:axPos val="l"/>
        <c:numFmt formatCode="General" sourceLinked="1"/>
        <c:majorTickMark val="out"/>
        <c:minorTickMark val="none"/>
        <c:tickLblPos val="nextTo"/>
        <c:crossAx val="1629148352"/>
        <c:crosses val="min"/>
        <c:crossBetween val="between"/>
      </c:valAx>
    </c:plotArea>
    <c:plotVisOnly val="0"/>
    <c:dispBlanksAs val="gap"/>
    <c:showDLblsOverMax val="1"/>
  </c:chart>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83870967741936"/>
          <c:y val="0.10483870967741936"/>
          <c:w val="0.79032258064516125"/>
          <c:h val="0.79032258064516125"/>
        </c:manualLayout>
      </c:layout>
      <c:pieChart>
        <c:varyColors val="0"/>
        <c:ser>
          <c:idx val="0"/>
          <c:order val="0"/>
          <c:dPt>
            <c:idx val="0"/>
            <c:bubble3D val="0"/>
            <c:spPr>
              <a:solidFill>
                <a:schemeClr val="accent1"/>
              </a:solidFill>
              <a:ln>
                <a:noFill/>
              </a:ln>
            </c:spPr>
            <c:extLst>
              <c:ext xmlns:c16="http://schemas.microsoft.com/office/drawing/2014/chart" uri="{C3380CC4-5D6E-409C-BE32-E72D297353CC}">
                <c16:uniqueId val="{00000000-2D06-7049-B081-8C1A81B44098}"/>
              </c:ext>
            </c:extLst>
          </c:dPt>
          <c:dPt>
            <c:idx val="1"/>
            <c:bubble3D val="0"/>
            <c:spPr>
              <a:solidFill>
                <a:schemeClr val="accent2"/>
              </a:solidFill>
              <a:ln>
                <a:noFill/>
              </a:ln>
            </c:spPr>
            <c:extLst>
              <c:ext xmlns:c16="http://schemas.microsoft.com/office/drawing/2014/chart" uri="{C3380CC4-5D6E-409C-BE32-E72D297353CC}">
                <c16:uniqueId val="{00000001-2D06-7049-B081-8C1A81B44098}"/>
              </c:ext>
            </c:extLst>
          </c:dPt>
          <c:dPt>
            <c:idx val="2"/>
            <c:bubble3D val="0"/>
            <c:spPr>
              <a:solidFill>
                <a:schemeClr val="accent3"/>
              </a:solidFill>
              <a:ln>
                <a:noFill/>
              </a:ln>
            </c:spPr>
            <c:extLst>
              <c:ext xmlns:c16="http://schemas.microsoft.com/office/drawing/2014/chart" uri="{C3380CC4-5D6E-409C-BE32-E72D297353CC}">
                <c16:uniqueId val="{00000002-2D06-7049-B081-8C1A81B44098}"/>
              </c:ext>
            </c:extLst>
          </c:dPt>
          <c:val>
            <c:numRef>
              <c:f>Sheet1!$A$1:$A$3</c:f>
              <c:numCache>
                <c:formatCode>General</c:formatCode>
                <c:ptCount val="3"/>
                <c:pt idx="0">
                  <c:v>60</c:v>
                </c:pt>
                <c:pt idx="1">
                  <c:v>30</c:v>
                </c:pt>
                <c:pt idx="2">
                  <c:v>10</c:v>
                </c:pt>
              </c:numCache>
            </c:numRef>
          </c:val>
          <c:extLst>
            <c:ext xmlns:c16="http://schemas.microsoft.com/office/drawing/2014/chart" uri="{C3380CC4-5D6E-409C-BE32-E72D297353CC}">
              <c16:uniqueId val="{00000003-2D06-7049-B081-8C1A81B44098}"/>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71502590673576"/>
          <c:y val="0.13471502590673576"/>
          <c:w val="0.73056994818652854"/>
          <c:h val="0.73056994818652854"/>
        </c:manualLayout>
      </c:layout>
      <c:pieChart>
        <c:varyColors val="0"/>
        <c:ser>
          <c:idx val="0"/>
          <c:order val="0"/>
          <c:dPt>
            <c:idx val="0"/>
            <c:bubble3D val="0"/>
            <c:spPr>
              <a:solidFill>
                <a:srgbClr val="F78C98"/>
              </a:solidFill>
              <a:ln>
                <a:noFill/>
              </a:ln>
            </c:spPr>
            <c:extLst>
              <c:ext xmlns:c16="http://schemas.microsoft.com/office/drawing/2014/chart" uri="{C3380CC4-5D6E-409C-BE32-E72D297353CC}">
                <c16:uniqueId val="{00000000-F3B1-8F48-ABD8-3B398532D4A9}"/>
              </c:ext>
            </c:extLst>
          </c:dPt>
          <c:dPt>
            <c:idx val="1"/>
            <c:bubble3D val="0"/>
            <c:spPr>
              <a:solidFill>
                <a:srgbClr val="C20C3E"/>
              </a:solidFill>
              <a:ln>
                <a:noFill/>
              </a:ln>
            </c:spPr>
            <c:extLst>
              <c:ext xmlns:c16="http://schemas.microsoft.com/office/drawing/2014/chart" uri="{C3380CC4-5D6E-409C-BE32-E72D297353CC}">
                <c16:uniqueId val="{00000001-F3B1-8F48-ABD8-3B398532D4A9}"/>
              </c:ext>
            </c:extLst>
          </c:dPt>
          <c:val>
            <c:numRef>
              <c:f>Sheet1!$A$1:$A$2</c:f>
              <c:numCache>
                <c:formatCode>General</c:formatCode>
                <c:ptCount val="2"/>
                <c:pt idx="0">
                  <c:v>50</c:v>
                </c:pt>
                <c:pt idx="1">
                  <c:v>50</c:v>
                </c:pt>
              </c:numCache>
            </c:numRef>
          </c:val>
          <c:extLst>
            <c:ext xmlns:c16="http://schemas.microsoft.com/office/drawing/2014/chart" uri="{C3380CC4-5D6E-409C-BE32-E72D297353CC}">
              <c16:uniqueId val="{00000002-F3B1-8F48-ABD8-3B398532D4A9}"/>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691622103386814E-2"/>
          <c:y val="9.2691622103386814E-2"/>
          <c:w val="0.81461675579322634"/>
          <c:h val="0.81461675579322634"/>
        </c:manualLayout>
      </c:layout>
      <c:pieChart>
        <c:varyColors val="0"/>
        <c:ser>
          <c:idx val="0"/>
          <c:order val="0"/>
          <c:dPt>
            <c:idx val="0"/>
            <c:bubble3D val="0"/>
            <c:spPr>
              <a:solidFill>
                <a:srgbClr val="B1E5FB"/>
              </a:solidFill>
              <a:ln>
                <a:noFill/>
              </a:ln>
            </c:spPr>
            <c:extLst>
              <c:ext xmlns:c16="http://schemas.microsoft.com/office/drawing/2014/chart" uri="{C3380CC4-5D6E-409C-BE32-E72D297353CC}">
                <c16:uniqueId val="{00000000-CC13-6041-AFF5-2EF8077E5989}"/>
              </c:ext>
            </c:extLst>
          </c:dPt>
          <c:dPt>
            <c:idx val="1"/>
            <c:bubble3D val="0"/>
            <c:spPr>
              <a:solidFill>
                <a:srgbClr val="4D23A0"/>
              </a:solidFill>
              <a:ln>
                <a:noFill/>
              </a:ln>
            </c:spPr>
            <c:extLst>
              <c:ext xmlns:c16="http://schemas.microsoft.com/office/drawing/2014/chart" uri="{C3380CC4-5D6E-409C-BE32-E72D297353CC}">
                <c16:uniqueId val="{00000001-CC13-6041-AFF5-2EF8077E5989}"/>
              </c:ext>
            </c:extLst>
          </c:dPt>
          <c:val>
            <c:numRef>
              <c:f>Sheet1!$A$1:$A$2</c:f>
              <c:numCache>
                <c:formatCode>General</c:formatCode>
                <c:ptCount val="2"/>
                <c:pt idx="0">
                  <c:v>5.5555555555555554</c:v>
                </c:pt>
                <c:pt idx="1">
                  <c:v>94.444444444444443</c:v>
                </c:pt>
              </c:numCache>
            </c:numRef>
          </c:val>
          <c:extLst>
            <c:ext xmlns:c16="http://schemas.microsoft.com/office/drawing/2014/chart" uri="{C3380CC4-5D6E-409C-BE32-E72D297353CC}">
              <c16:uniqueId val="{00000002-CC13-6041-AFF5-2EF8077E5989}"/>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326530612244902E-2"/>
          <c:y val="6.6326530612244902E-2"/>
          <c:w val="0.86734693877551017"/>
          <c:h val="0.86734693877551017"/>
        </c:manualLayout>
      </c:layout>
      <c:pieChart>
        <c:varyColors val="0"/>
        <c:ser>
          <c:idx val="0"/>
          <c:order val="0"/>
          <c:dPt>
            <c:idx val="0"/>
            <c:bubble3D val="0"/>
            <c:spPr>
              <a:solidFill>
                <a:srgbClr val="C3CFE1"/>
              </a:solidFill>
              <a:ln>
                <a:noFill/>
              </a:ln>
            </c:spPr>
            <c:extLst>
              <c:ext xmlns:c16="http://schemas.microsoft.com/office/drawing/2014/chart" uri="{C3380CC4-5D6E-409C-BE32-E72D297353CC}">
                <c16:uniqueId val="{00000000-1570-7E4D-8493-5C5BBCC22683}"/>
              </c:ext>
            </c:extLst>
          </c:dPt>
          <c:dPt>
            <c:idx val="1"/>
            <c:bubble3D val="0"/>
            <c:spPr>
              <a:solidFill>
                <a:srgbClr val="687078"/>
              </a:solidFill>
              <a:ln>
                <a:noFill/>
              </a:ln>
            </c:spPr>
            <c:extLst>
              <c:ext xmlns:c16="http://schemas.microsoft.com/office/drawing/2014/chart" uri="{C3380CC4-5D6E-409C-BE32-E72D297353CC}">
                <c16:uniqueId val="{00000001-1570-7E4D-8493-5C5BBCC22683}"/>
              </c:ext>
            </c:extLst>
          </c:dPt>
          <c:val>
            <c:numRef>
              <c:f>Sheet1!$A$1:$A$2</c:f>
              <c:numCache>
                <c:formatCode>General</c:formatCode>
                <c:ptCount val="2"/>
                <c:pt idx="0">
                  <c:v>8</c:v>
                </c:pt>
                <c:pt idx="1">
                  <c:v>92</c:v>
                </c:pt>
              </c:numCache>
            </c:numRef>
          </c:val>
          <c:extLst>
            <c:ext xmlns:c16="http://schemas.microsoft.com/office/drawing/2014/chart" uri="{C3380CC4-5D6E-409C-BE32-E72D297353CC}">
              <c16:uniqueId val="{00000002-1570-7E4D-8493-5C5BBCC22683}"/>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96853274789609"/>
          <c:y val="6.0322854715378078E-2"/>
          <c:w val="0.83900475667764363"/>
          <c:h val="0.87935429056924386"/>
        </c:manualLayout>
      </c:layout>
      <c:barChart>
        <c:barDir val="col"/>
        <c:grouping val="stacked"/>
        <c:varyColors val="0"/>
        <c:ser>
          <c:idx val="0"/>
          <c:order val="0"/>
          <c:spPr>
            <a:solidFill>
              <a:schemeClr val="accent1"/>
            </a:solidFill>
            <a:ln>
              <a:noFill/>
            </a:ln>
          </c:spPr>
          <c:invertIfNegative val="0"/>
          <c:dLbls>
            <c:dLbl>
              <c:idx val="0"/>
              <c:layout>
                <c:manualLayout>
                  <c:x val="0"/>
                  <c:y val="-3.5259133389974509E-2"/>
                </c:manualLayout>
              </c:layout>
              <c:numFmt formatCode="#,##0;&quot;-&quot;#,##0" sourceLinked="0"/>
              <c:spPr>
                <a:noFill/>
                <a:ln>
                  <a:noFill/>
                </a:ln>
              </c:spPr>
              <c:txPr>
                <a:bodyPr wrap="none"/>
                <a:lstStyle/>
                <a:p>
                  <a:pPr>
                    <a:defRPr sz="10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536-0A43-B0FC-27977328EC6F}"/>
                </c:ext>
              </c:extLst>
            </c:dLbl>
            <c:dLbl>
              <c:idx val="1"/>
              <c:layout>
                <c:manualLayout>
                  <c:x val="0"/>
                  <c:y val="-3.6958368734069671E-2"/>
                </c:manualLayout>
              </c:layout>
              <c:numFmt formatCode="#,##0;&quot;-&quot;#,##0" sourceLinked="0"/>
              <c:spPr>
                <a:noFill/>
                <a:ln>
                  <a:noFill/>
                </a:ln>
              </c:spPr>
              <c:txPr>
                <a:bodyPr wrap="none"/>
                <a:lstStyle/>
                <a:p>
                  <a:pPr>
                    <a:defRPr sz="10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536-0A43-B0FC-27977328EC6F}"/>
                </c:ext>
              </c:extLst>
            </c:dLbl>
            <c:dLbl>
              <c:idx val="2"/>
              <c:layout>
                <c:manualLayout>
                  <c:x val="0"/>
                  <c:y val="-6.0322854715378078E-2"/>
                </c:manualLayout>
              </c:layout>
              <c:numFmt formatCode="#,##0;&quot;-&quot;#,##0" sourceLinked="0"/>
              <c:spPr>
                <a:noFill/>
                <a:ln>
                  <a:noFill/>
                </a:ln>
              </c:spPr>
              <c:txPr>
                <a:bodyPr wrap="none"/>
                <a:lstStyle/>
                <a:p>
                  <a:pPr>
                    <a:defRPr sz="10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536-0A43-B0FC-27977328EC6F}"/>
                </c:ext>
              </c:extLst>
            </c:dLbl>
            <c:dLbl>
              <c:idx val="3"/>
              <c:layout>
                <c:manualLayout>
                  <c:x val="0"/>
                  <c:y val="-7.9014443500424802E-2"/>
                </c:manualLayout>
              </c:layout>
              <c:numFmt formatCode="#,##0;&quot;-&quot;#,##0" sourceLinked="0"/>
              <c:spPr>
                <a:noFill/>
                <a:ln>
                  <a:noFill/>
                </a:ln>
              </c:spPr>
              <c:txPr>
                <a:bodyPr wrap="none"/>
                <a:lstStyle/>
                <a:p>
                  <a:pPr>
                    <a:defRPr sz="10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536-0A43-B0FC-27977328EC6F}"/>
                </c:ext>
              </c:extLst>
            </c:dLbl>
            <c:dLbl>
              <c:idx val="4"/>
              <c:layout>
                <c:manualLayout>
                  <c:x val="0"/>
                  <c:y val="-0.26295666949872559"/>
                </c:manualLayout>
              </c:layout>
              <c:numFmt formatCode="#,##0;&quot;-&quot;#,##0" sourceLinked="0"/>
              <c:spPr>
                <a:noFill/>
                <a:ln>
                  <a:noFill/>
                </a:ln>
              </c:spPr>
              <c:txPr>
                <a:bodyPr wrap="none"/>
                <a:lstStyle/>
                <a:p>
                  <a:pPr>
                    <a:defRPr sz="10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536-0A43-B0FC-27977328EC6F}"/>
                </c:ext>
              </c:extLst>
            </c:dLbl>
            <c:dLbl>
              <c:idx val="5"/>
              <c:layout>
                <c:manualLayout>
                  <c:x val="0"/>
                  <c:y val="-0.40611724723874254"/>
                </c:manualLayout>
              </c:layout>
              <c:numFmt formatCode="#,##0;&quot;-&quot;#,##0" sourceLinked="0"/>
              <c:spPr>
                <a:noFill/>
                <a:ln>
                  <a:noFill/>
                </a:ln>
              </c:spPr>
              <c:txPr>
                <a:bodyPr wrap="none"/>
                <a:lstStyle/>
                <a:p>
                  <a:pPr>
                    <a:defRPr sz="10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536-0A43-B0FC-27977328EC6F}"/>
                </c:ext>
              </c:extLst>
            </c:dLbl>
            <c:dLbl>
              <c:idx val="6"/>
              <c:layout>
                <c:manualLayout>
                  <c:x val="0"/>
                  <c:y val="-0.43118096856414612"/>
                </c:manualLayout>
              </c:layout>
              <c:numFmt formatCode="#,##0;&quot;-&quot;#,##0" sourceLinked="0"/>
              <c:spPr>
                <a:noFill/>
                <a:ln>
                  <a:noFill/>
                </a:ln>
              </c:spPr>
              <c:txPr>
                <a:bodyPr wrap="none"/>
                <a:lstStyle/>
                <a:p>
                  <a:pPr>
                    <a:defRPr sz="10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536-0A43-B0FC-27977328EC6F}"/>
                </c:ext>
              </c:extLst>
            </c:dLbl>
            <c:dLbl>
              <c:idx val="7"/>
              <c:layout>
                <c:manualLayout>
                  <c:x val="0"/>
                  <c:y val="-0.43925233644859812"/>
                </c:manualLayout>
              </c:layout>
              <c:numFmt formatCode="#,##0;&quot;-&quot;#,##0" sourceLinked="0"/>
              <c:spPr>
                <a:noFill/>
                <a:ln>
                  <a:noFill/>
                </a:ln>
              </c:spPr>
              <c:txPr>
                <a:bodyPr wrap="none"/>
                <a:lstStyle/>
                <a:p>
                  <a:pPr>
                    <a:defRPr sz="10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536-0A43-B0FC-27977328EC6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917</c:v>
                </c:pt>
                <c:pt idx="1">
                  <c:v>1103</c:v>
                </c:pt>
                <c:pt idx="2">
                  <c:v>3737</c:v>
                </c:pt>
                <c:pt idx="3">
                  <c:v>5929</c:v>
                </c:pt>
                <c:pt idx="4">
                  <c:v>26839</c:v>
                </c:pt>
                <c:pt idx="5">
                  <c:v>43097</c:v>
                </c:pt>
                <c:pt idx="6">
                  <c:v>45949</c:v>
                </c:pt>
                <c:pt idx="7">
                  <c:v>46892</c:v>
                </c:pt>
              </c:numCache>
            </c:numRef>
          </c:val>
          <c:extLst>
            <c:ext xmlns:c16="http://schemas.microsoft.com/office/drawing/2014/chart" uri="{C3380CC4-5D6E-409C-BE32-E72D297353CC}">
              <c16:uniqueId val="{00000008-B536-0A43-B0FC-27977328EC6F}"/>
            </c:ext>
          </c:extLst>
        </c:ser>
        <c:dLbls>
          <c:showLegendKey val="0"/>
          <c:showVal val="0"/>
          <c:showCatName val="0"/>
          <c:showSerName val="0"/>
          <c:showPercent val="0"/>
          <c:showBubbleSize val="0"/>
        </c:dLbls>
        <c:gapWidth val="80"/>
        <c:overlap val="100"/>
        <c:axId val="2004454336"/>
        <c:axId val="1"/>
      </c:barChart>
      <c:catAx>
        <c:axId val="2004454336"/>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50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000" kern="1200">
                <a:solidFill>
                  <a:schemeClr val="tx1"/>
                </a:solidFill>
                <a:latin typeface="+mn-lt"/>
                <a:ea typeface="+mn-lt"/>
                <a:cs typeface="+mn-lt"/>
                <a:sym typeface="+mn-lt"/>
              </a:defRPr>
            </a:pPr>
            <a:endParaRPr lang="en-US"/>
          </a:p>
        </c:txPr>
        <c:crossAx val="2004454336"/>
        <c:crosses val="min"/>
        <c:crossBetween val="between"/>
        <c:majorUnit val="5000"/>
      </c:valAx>
    </c:plotArea>
    <c:plotVisOnly val="0"/>
    <c:dispBlanksAs val="gap"/>
    <c:showDLblsOverMax val="1"/>
  </c:chart>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044997039668443"/>
          <c:y val="0.14966401954795358"/>
          <c:w val="0.67910005920663119"/>
          <c:h val="0.70067196090409289"/>
        </c:manualLayout>
      </c:layout>
      <c:pieChart>
        <c:varyColors val="0"/>
        <c:ser>
          <c:idx val="0"/>
          <c:order val="0"/>
          <c:dPt>
            <c:idx val="0"/>
            <c:bubble3D val="0"/>
            <c:spPr>
              <a:solidFill>
                <a:schemeClr val="accent6"/>
              </a:solidFill>
              <a:ln>
                <a:noFill/>
              </a:ln>
            </c:spPr>
            <c:extLst>
              <c:ext xmlns:c16="http://schemas.microsoft.com/office/drawing/2014/chart" uri="{C3380CC4-5D6E-409C-BE32-E72D297353CC}">
                <c16:uniqueId val="{00000000-63D7-D548-9ECC-1AF5DA7AB802}"/>
              </c:ext>
            </c:extLst>
          </c:dPt>
          <c:dPt>
            <c:idx val="1"/>
            <c:bubble3D val="0"/>
            <c:spPr>
              <a:solidFill>
                <a:schemeClr val="accent2"/>
              </a:solidFill>
              <a:ln>
                <a:noFill/>
              </a:ln>
            </c:spPr>
            <c:extLst>
              <c:ext xmlns:c16="http://schemas.microsoft.com/office/drawing/2014/chart" uri="{C3380CC4-5D6E-409C-BE32-E72D297353CC}">
                <c16:uniqueId val="{00000001-63D7-D548-9ECC-1AF5DA7AB802}"/>
              </c:ext>
            </c:extLst>
          </c:dPt>
          <c:dLbls>
            <c:dLbl>
              <c:idx val="0"/>
              <c:layout>
                <c:manualLayout>
                  <c:x val="6.3351095322676146E-2"/>
                  <c:y val="-6.5363469761759316E-2"/>
                </c:manualLayout>
              </c:layout>
              <c:numFmt formatCode="#,##0&quot;%&quot;;&quot;-&quot;#,##0&quot;%&quot;" sourceLinked="0"/>
              <c:spPr>
                <a:noFill/>
                <a:ln>
                  <a:noFill/>
                </a:ln>
              </c:spPr>
              <c:txPr>
                <a:bodyPr wrap="none"/>
                <a:lstStyle/>
                <a:p>
                  <a:pPr>
                    <a:defRPr sz="1400"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3D7-D548-9ECC-1AF5DA7AB802}"/>
                </c:ext>
              </c:extLst>
            </c:dLbl>
            <c:dLbl>
              <c:idx val="1"/>
              <c:layout>
                <c:manualLayout>
                  <c:x val="-6.3351095322676146E-2"/>
                  <c:y val="6.5363469761759316E-2"/>
                </c:manualLayout>
              </c:layout>
              <c:numFmt formatCode="#,##0&quot;%&quot;;&quot;-&quot;#,##0&quot;%&quot;" sourceLinked="0"/>
              <c:spPr>
                <a:noFill/>
                <a:ln>
                  <a:noFill/>
                </a:ln>
              </c:spPr>
              <c:txPr>
                <a:bodyPr wrap="none"/>
                <a:lstStyle/>
                <a:p>
                  <a:pPr>
                    <a:defRPr sz="1400"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3D7-D548-9ECC-1AF5DA7AB80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Sheet1!$A$1:$A$2</c:f>
              <c:numCache>
                <c:formatCode>General</c:formatCode>
                <c:ptCount val="2"/>
                <c:pt idx="0">
                  <c:v>25</c:v>
                </c:pt>
                <c:pt idx="1">
                  <c:v>75</c:v>
                </c:pt>
              </c:numCache>
            </c:numRef>
          </c:val>
          <c:extLst>
            <c:ext xmlns:c16="http://schemas.microsoft.com/office/drawing/2014/chart" uri="{C3380CC4-5D6E-409C-BE32-E72D297353CC}">
              <c16:uniqueId val="{00000002-63D7-D548-9ECC-1AF5DA7AB802}"/>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56613756613756"/>
          <c:y val="0.13756613756613756"/>
          <c:w val="0.72486772486772488"/>
          <c:h val="0.72486772486772488"/>
        </c:manualLayout>
      </c:layout>
      <c:pieChart>
        <c:varyColors val="0"/>
        <c:ser>
          <c:idx val="0"/>
          <c:order val="0"/>
          <c:dPt>
            <c:idx val="0"/>
            <c:bubble3D val="0"/>
            <c:spPr>
              <a:solidFill>
                <a:schemeClr val="accent3"/>
              </a:solidFill>
              <a:ln>
                <a:noFill/>
              </a:ln>
            </c:spPr>
            <c:extLst>
              <c:ext xmlns:c16="http://schemas.microsoft.com/office/drawing/2014/chart" uri="{C3380CC4-5D6E-409C-BE32-E72D297353CC}">
                <c16:uniqueId val="{00000000-E4D4-4940-B779-0AA16F843726}"/>
              </c:ext>
            </c:extLst>
          </c:dPt>
          <c:dPt>
            <c:idx val="1"/>
            <c:bubble3D val="0"/>
            <c:spPr>
              <a:solidFill>
                <a:srgbClr val="C3CFE1"/>
              </a:solidFill>
              <a:ln>
                <a:noFill/>
              </a:ln>
            </c:spPr>
            <c:extLst>
              <c:ext xmlns:c16="http://schemas.microsoft.com/office/drawing/2014/chart" uri="{C3380CC4-5D6E-409C-BE32-E72D297353CC}">
                <c16:uniqueId val="{00000001-E4D4-4940-B779-0AA16F843726}"/>
              </c:ext>
            </c:extLst>
          </c:dPt>
          <c:val>
            <c:numRef>
              <c:f>Sheet1!$A$1:$A$2</c:f>
              <c:numCache>
                <c:formatCode>General</c:formatCode>
                <c:ptCount val="2"/>
                <c:pt idx="0">
                  <c:v>19.005736137667302</c:v>
                </c:pt>
                <c:pt idx="1">
                  <c:v>80.994263862332687</c:v>
                </c:pt>
              </c:numCache>
            </c:numRef>
          </c:val>
          <c:extLst>
            <c:ext xmlns:c16="http://schemas.microsoft.com/office/drawing/2014/chart" uri="{C3380CC4-5D6E-409C-BE32-E72D297353CC}">
              <c16:uniqueId val="{00000002-E4D4-4940-B779-0AA16F843726}"/>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56613756613756"/>
          <c:y val="0.13756613756613756"/>
          <c:w val="0.72486772486772488"/>
          <c:h val="0.72486772486772488"/>
        </c:manualLayout>
      </c:layout>
      <c:pieChart>
        <c:varyColors val="0"/>
        <c:ser>
          <c:idx val="0"/>
          <c:order val="0"/>
          <c:dPt>
            <c:idx val="0"/>
            <c:bubble3D val="0"/>
            <c:spPr>
              <a:solidFill>
                <a:schemeClr val="accent3"/>
              </a:solidFill>
              <a:ln>
                <a:noFill/>
              </a:ln>
            </c:spPr>
            <c:extLst>
              <c:ext xmlns:c16="http://schemas.microsoft.com/office/drawing/2014/chart" uri="{C3380CC4-5D6E-409C-BE32-E72D297353CC}">
                <c16:uniqueId val="{00000000-0B3C-7742-88B8-811FF6E55913}"/>
              </c:ext>
            </c:extLst>
          </c:dPt>
          <c:dPt>
            <c:idx val="1"/>
            <c:bubble3D val="0"/>
            <c:spPr>
              <a:solidFill>
                <a:srgbClr val="C3CFE1"/>
              </a:solidFill>
              <a:ln>
                <a:noFill/>
              </a:ln>
            </c:spPr>
            <c:extLst>
              <c:ext xmlns:c16="http://schemas.microsoft.com/office/drawing/2014/chart" uri="{C3380CC4-5D6E-409C-BE32-E72D297353CC}">
                <c16:uniqueId val="{00000001-0B3C-7742-88B8-811FF6E55913}"/>
              </c:ext>
            </c:extLst>
          </c:dPt>
          <c:val>
            <c:numRef>
              <c:f>Sheet1!$A$1:$A$2</c:f>
              <c:numCache>
                <c:formatCode>General</c:formatCode>
                <c:ptCount val="2"/>
                <c:pt idx="0">
                  <c:v>26.768642447418738</c:v>
                </c:pt>
                <c:pt idx="1">
                  <c:v>73.231357552581272</c:v>
                </c:pt>
              </c:numCache>
            </c:numRef>
          </c:val>
          <c:extLst>
            <c:ext xmlns:c16="http://schemas.microsoft.com/office/drawing/2014/chart" uri="{C3380CC4-5D6E-409C-BE32-E72D297353CC}">
              <c16:uniqueId val="{00000002-0B3C-7742-88B8-811FF6E55913}"/>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56613756613756"/>
          <c:y val="0.13756613756613756"/>
          <c:w val="0.72486772486772488"/>
          <c:h val="0.72486772486772488"/>
        </c:manualLayout>
      </c:layout>
      <c:pieChart>
        <c:varyColors val="0"/>
        <c:ser>
          <c:idx val="0"/>
          <c:order val="0"/>
          <c:dPt>
            <c:idx val="0"/>
            <c:bubble3D val="0"/>
            <c:spPr>
              <a:solidFill>
                <a:schemeClr val="accent3"/>
              </a:solidFill>
              <a:ln>
                <a:noFill/>
              </a:ln>
            </c:spPr>
            <c:extLst>
              <c:ext xmlns:c16="http://schemas.microsoft.com/office/drawing/2014/chart" uri="{C3380CC4-5D6E-409C-BE32-E72D297353CC}">
                <c16:uniqueId val="{00000000-819E-FF49-A73D-9C2AC831B7A8}"/>
              </c:ext>
            </c:extLst>
          </c:dPt>
          <c:dPt>
            <c:idx val="1"/>
            <c:bubble3D val="0"/>
            <c:spPr>
              <a:solidFill>
                <a:srgbClr val="C3CFE1"/>
              </a:solidFill>
              <a:ln>
                <a:noFill/>
              </a:ln>
            </c:spPr>
            <c:extLst>
              <c:ext xmlns:c16="http://schemas.microsoft.com/office/drawing/2014/chart" uri="{C3380CC4-5D6E-409C-BE32-E72D297353CC}">
                <c16:uniqueId val="{00000001-819E-FF49-A73D-9C2AC831B7A8}"/>
              </c:ext>
            </c:extLst>
          </c:dPt>
          <c:val>
            <c:numRef>
              <c:f>Sheet1!$A$1:$A$2</c:f>
              <c:numCache>
                <c:formatCode>General</c:formatCode>
                <c:ptCount val="2"/>
                <c:pt idx="0">
                  <c:v>21.300191204588913</c:v>
                </c:pt>
                <c:pt idx="1">
                  <c:v>78.699808795411087</c:v>
                </c:pt>
              </c:numCache>
            </c:numRef>
          </c:val>
          <c:extLst>
            <c:ext xmlns:c16="http://schemas.microsoft.com/office/drawing/2014/chart" uri="{C3380CC4-5D6E-409C-BE32-E72D297353CC}">
              <c16:uniqueId val="{00000002-819E-FF49-A73D-9C2AC831B7A8}"/>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56613756613756"/>
          <c:y val="0.13756613756613756"/>
          <c:w val="0.72486772486772488"/>
          <c:h val="0.72486772486772488"/>
        </c:manualLayout>
      </c:layout>
      <c:pieChart>
        <c:varyColors val="0"/>
        <c:ser>
          <c:idx val="0"/>
          <c:order val="0"/>
          <c:dPt>
            <c:idx val="0"/>
            <c:bubble3D val="0"/>
            <c:spPr>
              <a:solidFill>
                <a:schemeClr val="accent3"/>
              </a:solidFill>
              <a:ln>
                <a:noFill/>
              </a:ln>
            </c:spPr>
            <c:extLst>
              <c:ext xmlns:c16="http://schemas.microsoft.com/office/drawing/2014/chart" uri="{C3380CC4-5D6E-409C-BE32-E72D297353CC}">
                <c16:uniqueId val="{00000000-3BC5-014E-A8E2-5425D5EAC79F}"/>
              </c:ext>
            </c:extLst>
          </c:dPt>
          <c:dPt>
            <c:idx val="1"/>
            <c:bubble3D val="0"/>
            <c:spPr>
              <a:solidFill>
                <a:srgbClr val="C3CFE1"/>
              </a:solidFill>
              <a:ln>
                <a:noFill/>
              </a:ln>
            </c:spPr>
            <c:extLst>
              <c:ext xmlns:c16="http://schemas.microsoft.com/office/drawing/2014/chart" uri="{C3380CC4-5D6E-409C-BE32-E72D297353CC}">
                <c16:uniqueId val="{00000001-3BC5-014E-A8E2-5425D5EAC79F}"/>
              </c:ext>
            </c:extLst>
          </c:dPt>
          <c:val>
            <c:numRef>
              <c:f>Sheet1!$A$1:$A$2</c:f>
              <c:numCache>
                <c:formatCode>General</c:formatCode>
                <c:ptCount val="2"/>
                <c:pt idx="0">
                  <c:v>45.736137667304014</c:v>
                </c:pt>
                <c:pt idx="1">
                  <c:v>54.263862332695986</c:v>
                </c:pt>
              </c:numCache>
            </c:numRef>
          </c:val>
          <c:extLst>
            <c:ext xmlns:c16="http://schemas.microsoft.com/office/drawing/2014/chart" uri="{C3380CC4-5D6E-409C-BE32-E72D297353CC}">
              <c16:uniqueId val="{00000002-3BC5-014E-A8E2-5425D5EAC79F}"/>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495495495495494"/>
          <c:y val="0.12567132116004295"/>
          <c:w val="0.32882882882882886"/>
          <c:h val="0.74865735767991404"/>
        </c:manualLayout>
      </c:layout>
      <c:barChart>
        <c:barDir val="col"/>
        <c:grouping val="stacked"/>
        <c:varyColors val="0"/>
        <c:ser>
          <c:idx val="0"/>
          <c:order val="0"/>
          <c:spPr>
            <a:solidFill>
              <a:srgbClr val="6F8DB9"/>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800"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10E-B041-A422-CBEA962CAFB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47</c:v>
                </c:pt>
              </c:numCache>
            </c:numRef>
          </c:val>
          <c:extLst>
            <c:ext xmlns:c16="http://schemas.microsoft.com/office/drawing/2014/chart" uri="{C3380CC4-5D6E-409C-BE32-E72D297353CC}">
              <c16:uniqueId val="{00000001-710E-B041-A422-CBEA962CAFBD}"/>
            </c:ext>
          </c:extLst>
        </c:ser>
        <c:ser>
          <c:idx val="1"/>
          <c:order val="1"/>
          <c:spPr>
            <a:solidFill>
              <a:schemeClr val="accent4"/>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800"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10E-B041-A422-CBEA962CAFB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f>
              <c:numCache>
                <c:formatCode>General</c:formatCode>
                <c:ptCount val="1"/>
                <c:pt idx="0">
                  <c:v>36.46</c:v>
                </c:pt>
              </c:numCache>
            </c:numRef>
          </c:val>
          <c:extLst>
            <c:ext xmlns:c16="http://schemas.microsoft.com/office/drawing/2014/chart" uri="{C3380CC4-5D6E-409C-BE32-E72D297353CC}">
              <c16:uniqueId val="{00000003-710E-B041-A422-CBEA962CAFBD}"/>
            </c:ext>
          </c:extLst>
        </c:ser>
        <c:ser>
          <c:idx val="2"/>
          <c:order val="2"/>
          <c:spPr>
            <a:solidFill>
              <a:schemeClr val="accent2"/>
            </a:solidFill>
            <a:ln>
              <a:noFill/>
            </a:ln>
          </c:spPr>
          <c:invertIfNegative val="0"/>
          <c:val>
            <c:numRef>
              <c:f>Sheet1!$A$3</c:f>
              <c:numCache>
                <c:formatCode>General</c:formatCode>
                <c:ptCount val="1"/>
                <c:pt idx="0">
                  <c:v>4.3000000000000043</c:v>
                </c:pt>
              </c:numCache>
            </c:numRef>
          </c:val>
          <c:extLst>
            <c:ext xmlns:c16="http://schemas.microsoft.com/office/drawing/2014/chart" uri="{C3380CC4-5D6E-409C-BE32-E72D297353CC}">
              <c16:uniqueId val="{00000004-710E-B041-A422-CBEA962CAFBD}"/>
            </c:ext>
          </c:extLst>
        </c:ser>
        <c:ser>
          <c:idx val="3"/>
          <c:order val="3"/>
          <c:spPr>
            <a:solidFill>
              <a:schemeClr val="tx2"/>
            </a:solidFill>
            <a:ln>
              <a:noFill/>
            </a:ln>
          </c:spPr>
          <c:invertIfNegative val="0"/>
          <c:dLbls>
            <c:dLbl>
              <c:idx val="0"/>
              <c:layout>
                <c:manualLayout>
                  <c:x val="-0.16486486486486487"/>
                  <c:y val="-1.0741138560687433E-3"/>
                </c:manualLayout>
              </c:layout>
              <c:numFmt formatCode="#,##0&quot;%&quot;;&quot;-&quot;#,##0&quot;%&quot;" sourceLinked="0"/>
              <c:spPr>
                <a:noFill/>
                <a:ln>
                  <a:noFill/>
                </a:ln>
              </c:spPr>
              <c:txPr>
                <a:bodyPr wrap="none"/>
                <a:lstStyle/>
                <a:p>
                  <a:pPr>
                    <a:defRPr sz="800"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10E-B041-A422-CBEA962CAFB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c:f>
              <c:numCache>
                <c:formatCode>General</c:formatCode>
                <c:ptCount val="1"/>
                <c:pt idx="0">
                  <c:v>12.239999999999995</c:v>
                </c:pt>
              </c:numCache>
            </c:numRef>
          </c:val>
          <c:extLst>
            <c:ext xmlns:c16="http://schemas.microsoft.com/office/drawing/2014/chart" uri="{C3380CC4-5D6E-409C-BE32-E72D297353CC}">
              <c16:uniqueId val="{00000006-710E-B041-A422-CBEA962CAFBD}"/>
            </c:ext>
          </c:extLst>
        </c:ser>
        <c:dLbls>
          <c:showLegendKey val="0"/>
          <c:showVal val="0"/>
          <c:showCatName val="0"/>
          <c:showSerName val="0"/>
          <c:showPercent val="0"/>
          <c:showBubbleSize val="0"/>
        </c:dLbls>
        <c:gapWidth val="80"/>
        <c:overlap val="100"/>
        <c:axId val="1962799328"/>
        <c:axId val="1"/>
      </c:barChart>
      <c:catAx>
        <c:axId val="1962799328"/>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1962799328"/>
        <c:crosses val="min"/>
        <c:crossBetween val="between"/>
      </c:valAx>
    </c:plotArea>
    <c:plotVisOnly val="0"/>
    <c:dispBlanksAs val="gap"/>
    <c:showDLblsOverMax val="1"/>
  </c:chart>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56613756613756"/>
          <c:y val="0.13756613756613756"/>
          <c:w val="0.72486772486772488"/>
          <c:h val="0.72486772486772488"/>
        </c:manualLayout>
      </c:layout>
      <c:pieChart>
        <c:varyColors val="0"/>
        <c:ser>
          <c:idx val="0"/>
          <c:order val="0"/>
          <c:dPt>
            <c:idx val="0"/>
            <c:bubble3D val="0"/>
            <c:spPr>
              <a:solidFill>
                <a:schemeClr val="accent3"/>
              </a:solidFill>
              <a:ln>
                <a:noFill/>
              </a:ln>
            </c:spPr>
            <c:extLst>
              <c:ext xmlns:c16="http://schemas.microsoft.com/office/drawing/2014/chart" uri="{C3380CC4-5D6E-409C-BE32-E72D297353CC}">
                <c16:uniqueId val="{00000000-43A7-9346-AC06-DE96E398C858}"/>
              </c:ext>
            </c:extLst>
          </c:dPt>
          <c:dPt>
            <c:idx val="1"/>
            <c:bubble3D val="0"/>
            <c:spPr>
              <a:solidFill>
                <a:srgbClr val="C3CFE1"/>
              </a:solidFill>
              <a:ln>
                <a:noFill/>
              </a:ln>
            </c:spPr>
            <c:extLst>
              <c:ext xmlns:c16="http://schemas.microsoft.com/office/drawing/2014/chart" uri="{C3380CC4-5D6E-409C-BE32-E72D297353CC}">
                <c16:uniqueId val="{00000001-43A7-9346-AC06-DE96E398C858}"/>
              </c:ext>
            </c:extLst>
          </c:dPt>
          <c:val>
            <c:numRef>
              <c:f>Sheet1!$A$1:$A$2</c:f>
              <c:numCache>
                <c:formatCode>General</c:formatCode>
                <c:ptCount val="2"/>
                <c:pt idx="0">
                  <c:v>10.095602294455066</c:v>
                </c:pt>
                <c:pt idx="1">
                  <c:v>89.904397705544937</c:v>
                </c:pt>
              </c:numCache>
            </c:numRef>
          </c:val>
          <c:extLst>
            <c:ext xmlns:c16="http://schemas.microsoft.com/office/drawing/2014/chart" uri="{C3380CC4-5D6E-409C-BE32-E72D297353CC}">
              <c16:uniqueId val="{00000002-43A7-9346-AC06-DE96E398C858}"/>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246575342465753"/>
          <c:y val="0.14246575342465753"/>
          <c:w val="0.71506849315068488"/>
          <c:h val="0.71506849315068488"/>
        </c:manualLayout>
      </c:layout>
      <c:pieChart>
        <c:varyColors val="0"/>
        <c:ser>
          <c:idx val="0"/>
          <c:order val="0"/>
          <c:dPt>
            <c:idx val="0"/>
            <c:bubble3D val="0"/>
            <c:spPr>
              <a:solidFill>
                <a:schemeClr val="accent3"/>
              </a:solidFill>
              <a:ln>
                <a:noFill/>
              </a:ln>
            </c:spPr>
            <c:extLst>
              <c:ext xmlns:c16="http://schemas.microsoft.com/office/drawing/2014/chart" uri="{C3380CC4-5D6E-409C-BE32-E72D297353CC}">
                <c16:uniqueId val="{00000000-41E4-1C4A-8875-2523185284D2}"/>
              </c:ext>
            </c:extLst>
          </c:dPt>
          <c:dPt>
            <c:idx val="1"/>
            <c:bubble3D val="0"/>
            <c:spPr>
              <a:solidFill>
                <a:srgbClr val="C3CFE1"/>
              </a:solidFill>
              <a:ln>
                <a:noFill/>
              </a:ln>
            </c:spPr>
            <c:extLst>
              <c:ext xmlns:c16="http://schemas.microsoft.com/office/drawing/2014/chart" uri="{C3380CC4-5D6E-409C-BE32-E72D297353CC}">
                <c16:uniqueId val="{00000001-41E4-1C4A-8875-2523185284D2}"/>
              </c:ext>
            </c:extLst>
          </c:dPt>
          <c:val>
            <c:numRef>
              <c:f>Sheet1!$A$1:$A$2</c:f>
              <c:numCache>
                <c:formatCode>General</c:formatCode>
                <c:ptCount val="2"/>
                <c:pt idx="0">
                  <c:v>2.7151051625239004</c:v>
                </c:pt>
                <c:pt idx="1">
                  <c:v>97.284894837476102</c:v>
                </c:pt>
              </c:numCache>
            </c:numRef>
          </c:val>
          <c:extLst>
            <c:ext xmlns:c16="http://schemas.microsoft.com/office/drawing/2014/chart" uri="{C3380CC4-5D6E-409C-BE32-E72D297353CC}">
              <c16:uniqueId val="{00000002-41E4-1C4A-8875-2523185284D2}"/>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162907268170422E-2"/>
          <c:y val="5.7536466774716369E-2"/>
          <c:w val="0.92035644667223615"/>
          <c:h val="0.88492706645056729"/>
        </c:manualLayout>
      </c:layout>
      <c:barChart>
        <c:barDir val="col"/>
        <c:grouping val="stacked"/>
        <c:varyColors val="0"/>
        <c:ser>
          <c:idx val="0"/>
          <c:order val="0"/>
          <c:spPr>
            <a:no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0-18F4-954A-9F0E-6C8C42EC35C9}"/>
              </c:ext>
            </c:extLst>
          </c:dPt>
          <c:dPt>
            <c:idx val="6"/>
            <c:invertIfNegative val="0"/>
            <c:bubble3D val="0"/>
            <c:spPr>
              <a:solidFill>
                <a:schemeClr val="accent1"/>
              </a:solidFill>
              <a:ln>
                <a:noFill/>
              </a:ln>
            </c:spPr>
            <c:extLst>
              <c:ext xmlns:c16="http://schemas.microsoft.com/office/drawing/2014/chart" uri="{C3380CC4-5D6E-409C-BE32-E72D297353CC}">
                <c16:uniqueId val="{00000001-18F4-954A-9F0E-6C8C42EC35C9}"/>
              </c:ext>
            </c:extLst>
          </c:dPt>
          <c:dLbls>
            <c:dLbl>
              <c:idx val="0"/>
              <c:layout>
                <c:manualLayout>
                  <c:x val="0"/>
                  <c:y val="-0.20097244732576985"/>
                </c:manualLayout>
              </c:layout>
              <c:numFmt formatCode="#,##0;&quot;-&quot;#,##0" sourceLinked="0"/>
              <c:spPr>
                <a:noFill/>
                <a:ln>
                  <a:noFill/>
                </a:ln>
              </c:spPr>
              <c:txPr>
                <a:bodyPr wrap="none"/>
                <a:lstStyle/>
                <a:p>
                  <a:pPr>
                    <a:defRPr sz="1000" b="1" kern="1200">
                      <a:solidFill>
                        <a:schemeClr val="tx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8F4-954A-9F0E-6C8C42EC35C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Sheet1!$A$1:$G$1</c:f>
              <c:numCache>
                <c:formatCode>General</c:formatCode>
                <c:ptCount val="7"/>
                <c:pt idx="0">
                  <c:v>17.798913043478201</c:v>
                </c:pt>
                <c:pt idx="1">
                  <c:v>17.798913043478201</c:v>
                </c:pt>
                <c:pt idx="2">
                  <c:v>33.559782608695599</c:v>
                </c:pt>
                <c:pt idx="3">
                  <c:v>34.782608695652101</c:v>
                </c:pt>
                <c:pt idx="4">
                  <c:v>31.385869565217295</c:v>
                </c:pt>
                <c:pt idx="5">
                  <c:v>0.54347826086960538</c:v>
                </c:pt>
                <c:pt idx="6">
                  <c:v>0.54347826086956696</c:v>
                </c:pt>
              </c:numCache>
            </c:numRef>
          </c:val>
          <c:extLst>
            <c:ext xmlns:c16="http://schemas.microsoft.com/office/drawing/2014/chart" uri="{C3380CC4-5D6E-409C-BE32-E72D297353CC}">
              <c16:uniqueId val="{00000002-18F4-954A-9F0E-6C8C42EC35C9}"/>
            </c:ext>
          </c:extLst>
        </c:ser>
        <c:ser>
          <c:idx val="1"/>
          <c:order val="1"/>
          <c:spPr>
            <a:solidFill>
              <a:schemeClr val="accent2"/>
            </a:solidFill>
            <a:ln>
              <a:noFill/>
            </a:ln>
          </c:spPr>
          <c:invertIfNegative val="0"/>
          <c:dPt>
            <c:idx val="2"/>
            <c:invertIfNegative val="0"/>
            <c:bubble3D val="0"/>
            <c:spPr>
              <a:solidFill>
                <a:schemeClr val="accent3"/>
              </a:solidFill>
              <a:ln>
                <a:noFill/>
              </a:ln>
            </c:spPr>
            <c:extLst>
              <c:ext xmlns:c16="http://schemas.microsoft.com/office/drawing/2014/chart" uri="{C3380CC4-5D6E-409C-BE32-E72D297353CC}">
                <c16:uniqueId val="{00000003-18F4-954A-9F0E-6C8C42EC35C9}"/>
              </c:ext>
            </c:extLst>
          </c:dPt>
          <c:dPt>
            <c:idx val="3"/>
            <c:invertIfNegative val="0"/>
            <c:bubble3D val="0"/>
            <c:spPr>
              <a:solidFill>
                <a:schemeClr val="accent4"/>
              </a:solidFill>
              <a:ln>
                <a:noFill/>
              </a:ln>
            </c:spPr>
            <c:extLst>
              <c:ext xmlns:c16="http://schemas.microsoft.com/office/drawing/2014/chart" uri="{C3380CC4-5D6E-409C-BE32-E72D297353CC}">
                <c16:uniqueId val="{00000004-18F4-954A-9F0E-6C8C42EC35C9}"/>
              </c:ext>
            </c:extLst>
          </c:dPt>
          <c:dPt>
            <c:idx val="4"/>
            <c:invertIfNegative val="0"/>
            <c:bubble3D val="0"/>
            <c:spPr>
              <a:solidFill>
                <a:schemeClr val="accent5"/>
              </a:solidFill>
              <a:ln>
                <a:noFill/>
              </a:ln>
            </c:spPr>
            <c:extLst>
              <c:ext xmlns:c16="http://schemas.microsoft.com/office/drawing/2014/chart" uri="{C3380CC4-5D6E-409C-BE32-E72D297353CC}">
                <c16:uniqueId val="{00000005-18F4-954A-9F0E-6C8C42EC35C9}"/>
              </c:ext>
            </c:extLst>
          </c:dPt>
          <c:dPt>
            <c:idx val="5"/>
            <c:invertIfNegative val="0"/>
            <c:bubble3D val="0"/>
            <c:spPr>
              <a:solidFill>
                <a:schemeClr val="accent6"/>
              </a:solidFill>
              <a:ln>
                <a:noFill/>
              </a:ln>
            </c:spPr>
            <c:extLst>
              <c:ext xmlns:c16="http://schemas.microsoft.com/office/drawing/2014/chart" uri="{C3380CC4-5D6E-409C-BE32-E72D297353CC}">
                <c16:uniqueId val="{00000006-18F4-954A-9F0E-6C8C42EC35C9}"/>
              </c:ext>
            </c:extLst>
          </c:dPt>
          <c:dLbls>
            <c:dLbl>
              <c:idx val="1"/>
              <c:layout>
                <c:manualLayout>
                  <c:x val="0"/>
                  <c:y val="-4.051863857374392E-4"/>
                </c:manualLayout>
              </c:layout>
              <c:numFmt formatCode="#,##0;#,##0" sourceLinked="0"/>
              <c:spPr>
                <a:noFill/>
                <a:ln>
                  <a:noFill/>
                </a:ln>
              </c:spPr>
              <c:txPr>
                <a:bodyPr wrap="none"/>
                <a:lstStyle/>
                <a:p>
                  <a:pPr>
                    <a:defRPr sz="1000" b="1"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8F4-954A-9F0E-6C8C42EC35C9}"/>
                </c:ext>
              </c:extLst>
            </c:dLbl>
            <c:dLbl>
              <c:idx val="2"/>
              <c:layout>
                <c:manualLayout>
                  <c:x val="0"/>
                  <c:y val="-4.051863857374392E-4"/>
                </c:manualLayout>
              </c:layout>
              <c:numFmt formatCode="#,##0;#,##0" sourceLinked="0"/>
              <c:spPr>
                <a:noFill/>
                <a:ln>
                  <a:noFill/>
                </a:ln>
              </c:spPr>
              <c:txPr>
                <a:bodyPr wrap="none"/>
                <a:lstStyle/>
                <a:p>
                  <a:pPr>
                    <a:defRPr sz="1000" b="1"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8F4-954A-9F0E-6C8C42EC35C9}"/>
                </c:ext>
              </c:extLst>
            </c:dLbl>
            <c:dLbl>
              <c:idx val="3"/>
              <c:layout>
                <c:manualLayout>
                  <c:x val="0"/>
                  <c:y val="0"/>
                </c:manualLayout>
              </c:layout>
              <c:numFmt formatCode="#,##0;#,##0" sourceLinked="0"/>
              <c:spPr>
                <a:noFill/>
                <a:ln>
                  <a:noFill/>
                </a:ln>
              </c:spPr>
              <c:txPr>
                <a:bodyPr wrap="none"/>
                <a:lstStyle/>
                <a:p>
                  <a:pPr>
                    <a:defRPr sz="1000" b="1"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8F4-954A-9F0E-6C8C42EC35C9}"/>
                </c:ext>
              </c:extLst>
            </c:dLbl>
            <c:dLbl>
              <c:idx val="4"/>
              <c:layout>
                <c:manualLayout>
                  <c:x val="0"/>
                  <c:y val="0"/>
                </c:manualLayout>
              </c:layout>
              <c:numFmt formatCode="#,##0;#,##0" sourceLinked="0"/>
              <c:spPr>
                <a:noFill/>
                <a:ln>
                  <a:noFill/>
                </a:ln>
              </c:spPr>
              <c:txPr>
                <a:bodyPr wrap="none"/>
                <a:lstStyle/>
                <a:p>
                  <a:pPr>
                    <a:defRPr sz="1000" b="1"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8F4-954A-9F0E-6C8C42EC35C9}"/>
                </c:ext>
              </c:extLst>
            </c:dLbl>
            <c:dLbl>
              <c:idx val="5"/>
              <c:layout>
                <c:manualLayout>
                  <c:x val="0"/>
                  <c:y val="0"/>
                </c:manualLayout>
              </c:layout>
              <c:numFmt formatCode="#,##0;#,##0" sourceLinked="0"/>
              <c:spPr>
                <a:noFill/>
                <a:ln>
                  <a:noFill/>
                </a:ln>
              </c:spPr>
              <c:txPr>
                <a:bodyPr wrap="none"/>
                <a:lstStyle/>
                <a:p>
                  <a:pPr>
                    <a:defRPr sz="1000" b="1" kern="1200">
                      <a:solidFill>
                        <a:schemeClr val="bg1"/>
                      </a:solidFill>
                      <a:latin typeface="+mn-lt"/>
                      <a:ea typeface="+mn-lt"/>
                      <a:cs typeface="+mn-l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8F4-954A-9F0E-6C8C42EC35C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Sheet1!$A$2:$G$2</c:f>
              <c:numCache>
                <c:formatCode>General</c:formatCode>
                <c:ptCount val="7"/>
                <c:pt idx="1">
                  <c:v>15.760869565217398</c:v>
                </c:pt>
                <c:pt idx="2">
                  <c:v>9.7826086956522005</c:v>
                </c:pt>
                <c:pt idx="3">
                  <c:v>8.5597826086956985</c:v>
                </c:pt>
                <c:pt idx="4">
                  <c:v>3.3967391304347991</c:v>
                </c:pt>
                <c:pt idx="5">
                  <c:v>30.8423913043477</c:v>
                </c:pt>
              </c:numCache>
            </c:numRef>
          </c:val>
          <c:extLst>
            <c:ext xmlns:c16="http://schemas.microsoft.com/office/drawing/2014/chart" uri="{C3380CC4-5D6E-409C-BE32-E72D297353CC}">
              <c16:uniqueId val="{00000008-18F4-954A-9F0E-6C8C42EC35C9}"/>
            </c:ext>
          </c:extLst>
        </c:ser>
        <c:dLbls>
          <c:showLegendKey val="0"/>
          <c:showVal val="0"/>
          <c:showCatName val="0"/>
          <c:showSerName val="0"/>
          <c:showPercent val="0"/>
          <c:showBubbleSize val="0"/>
        </c:dLbls>
        <c:gapWidth val="80"/>
        <c:overlap val="100"/>
        <c:axId val="2127869408"/>
        <c:axId val="1"/>
      </c:barChart>
      <c:catAx>
        <c:axId val="2127869408"/>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45"/>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000" b="1" kern="1200">
                <a:solidFill>
                  <a:schemeClr val="tx1"/>
                </a:solidFill>
                <a:latin typeface="+mn-lt"/>
                <a:ea typeface="Arial"/>
                <a:cs typeface="+mn-cs"/>
                <a:sym typeface="+mn-lt"/>
              </a:defRPr>
            </a:pPr>
            <a:endParaRPr lang="en-US"/>
          </a:p>
        </c:txPr>
        <c:crossAx val="2127869408"/>
        <c:crosses val="min"/>
        <c:crossBetween val="between"/>
        <c:majorUnit val="5"/>
      </c:valAx>
    </c:plotArea>
    <c:plotVisOnly val="0"/>
    <c:dispBlanksAs val="gap"/>
    <c:showDLblsOverMax val="1"/>
  </c:chart>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511198945981552E-2"/>
          <c:y val="0.22054560038489915"/>
          <c:w val="0.86297760210803687"/>
          <c:h val="0.74927447535190406"/>
        </c:manualLayout>
      </c:layout>
      <c:barChart>
        <c:barDir val="col"/>
        <c:grouping val="stacked"/>
        <c:varyColors val="0"/>
        <c:ser>
          <c:idx val="0"/>
          <c:order val="0"/>
          <c:spPr>
            <a:solidFill>
              <a:schemeClr val="accent6"/>
            </a:solidFill>
            <a:ln>
              <a:noFill/>
            </a:ln>
          </c:spPr>
          <c:invertIfNegative val="0"/>
          <c:val>
            <c:numRef>
              <c:f>Sheet1!$A$1:$C$1</c:f>
              <c:numCache>
                <c:formatCode>General</c:formatCode>
                <c:ptCount val="3"/>
                <c:pt idx="0">
                  <c:v>1781.6089999999999</c:v>
                </c:pt>
                <c:pt idx="1">
                  <c:v>132.184</c:v>
                </c:pt>
                <c:pt idx="2">
                  <c:v>155.173</c:v>
                </c:pt>
              </c:numCache>
            </c:numRef>
          </c:val>
          <c:extLst>
            <c:ext xmlns:c16="http://schemas.microsoft.com/office/drawing/2014/chart" uri="{C3380CC4-5D6E-409C-BE32-E72D297353CC}">
              <c16:uniqueId val="{00000000-D73A-5C41-865D-A1B6D51E06F9}"/>
            </c:ext>
          </c:extLst>
        </c:ser>
        <c:ser>
          <c:idx val="1"/>
          <c:order val="1"/>
          <c:spPr>
            <a:solidFill>
              <a:schemeClr val="accent3"/>
            </a:solidFill>
            <a:ln>
              <a:noFill/>
            </a:ln>
          </c:spPr>
          <c:invertIfNegative val="0"/>
          <c:dPt>
            <c:idx val="0"/>
            <c:invertIfNegative val="0"/>
            <c:bubble3D val="0"/>
            <c:spPr>
              <a:solidFill>
                <a:schemeClr val="accent5"/>
              </a:solidFill>
              <a:ln>
                <a:noFill/>
              </a:ln>
            </c:spPr>
            <c:extLst>
              <c:ext xmlns:c16="http://schemas.microsoft.com/office/drawing/2014/chart" uri="{C3380CC4-5D6E-409C-BE32-E72D297353CC}">
                <c16:uniqueId val="{00000002-D73A-5C41-865D-A1B6D51E06F9}"/>
              </c:ext>
            </c:extLst>
          </c:dPt>
          <c:val>
            <c:numRef>
              <c:f>Sheet1!$A$2:$C$2</c:f>
              <c:numCache>
                <c:formatCode>General</c:formatCode>
                <c:ptCount val="3"/>
                <c:pt idx="0">
                  <c:v>344.82799999999997</c:v>
                </c:pt>
                <c:pt idx="1">
                  <c:v>97.700999999999993</c:v>
                </c:pt>
                <c:pt idx="2">
                  <c:v>86.206000000000017</c:v>
                </c:pt>
              </c:numCache>
            </c:numRef>
          </c:val>
          <c:extLst>
            <c:ext xmlns:c16="http://schemas.microsoft.com/office/drawing/2014/chart" uri="{C3380CC4-5D6E-409C-BE32-E72D297353CC}">
              <c16:uniqueId val="{00000003-D73A-5C41-865D-A1B6D51E06F9}"/>
            </c:ext>
          </c:extLst>
        </c:ser>
        <c:ser>
          <c:idx val="2"/>
          <c:order val="2"/>
          <c:spPr>
            <a:solidFill>
              <a:schemeClr val="accent3"/>
            </a:solidFill>
            <a:ln>
              <a:noFill/>
            </a:ln>
          </c:spPr>
          <c:invertIfNegative val="0"/>
          <c:val>
            <c:numRef>
              <c:f>Sheet1!$A$3:$C$3</c:f>
              <c:numCache>
                <c:formatCode>General</c:formatCode>
                <c:ptCount val="3"/>
                <c:pt idx="0">
                  <c:v>178.15900000000011</c:v>
                </c:pt>
              </c:numCache>
            </c:numRef>
          </c:val>
          <c:extLst>
            <c:ext xmlns:c16="http://schemas.microsoft.com/office/drawing/2014/chart" uri="{C3380CC4-5D6E-409C-BE32-E72D297353CC}">
              <c16:uniqueId val="{00000004-D73A-5C41-865D-A1B6D51E06F9}"/>
            </c:ext>
          </c:extLst>
        </c:ser>
        <c:dLbls>
          <c:showLegendKey val="0"/>
          <c:showVal val="0"/>
          <c:showCatName val="0"/>
          <c:showSerName val="0"/>
          <c:showPercent val="0"/>
          <c:showBubbleSize val="0"/>
        </c:dLbls>
        <c:gapWidth val="80"/>
        <c:overlap val="100"/>
        <c:axId val="647548960"/>
        <c:axId val="1"/>
      </c:barChart>
      <c:catAx>
        <c:axId val="64754896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000"/>
          <c:min val="0"/>
        </c:scaling>
        <c:delete val="1"/>
        <c:axPos val="l"/>
        <c:numFmt formatCode="General" sourceLinked="1"/>
        <c:majorTickMark val="out"/>
        <c:minorTickMark val="none"/>
        <c:tickLblPos val="nextTo"/>
        <c:crossAx val="647548960"/>
        <c:crosses val="min"/>
        <c:crossBetween val="between"/>
      </c:valAx>
    </c:plotArea>
    <c:plotVisOnly val="0"/>
    <c:dispBlanksAs val="gap"/>
    <c:showDLblsOverMax val="1"/>
  </c:chart>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556776556776557"/>
          <c:y val="0.14645308924485126"/>
          <c:w val="0.69413919413919412"/>
          <c:h val="0.81178507720859838"/>
        </c:manualLayout>
      </c:layout>
      <c:barChart>
        <c:barDir val="col"/>
        <c:grouping val="stacked"/>
        <c:varyColors val="0"/>
        <c:ser>
          <c:idx val="0"/>
          <c:order val="0"/>
          <c:spPr>
            <a:solidFill>
              <a:schemeClr val="accent3"/>
            </a:solidFill>
            <a:ln>
              <a:noFill/>
            </a:ln>
          </c:spPr>
          <c:invertIfNegative val="0"/>
          <c:val>
            <c:numRef>
              <c:f>Sheet1!$A$1:$C$1</c:f>
              <c:numCache>
                <c:formatCode>General</c:formatCode>
                <c:ptCount val="3"/>
                <c:pt idx="0">
                  <c:v>994.25</c:v>
                </c:pt>
                <c:pt idx="1">
                  <c:v>523</c:v>
                </c:pt>
                <c:pt idx="2">
                  <c:v>793.1</c:v>
                </c:pt>
              </c:numCache>
            </c:numRef>
          </c:val>
          <c:extLst>
            <c:ext xmlns:c16="http://schemas.microsoft.com/office/drawing/2014/chart" uri="{C3380CC4-5D6E-409C-BE32-E72D297353CC}">
              <c16:uniqueId val="{00000000-BF03-EC41-A61E-90E6DCEE35A1}"/>
            </c:ext>
          </c:extLst>
        </c:ser>
        <c:ser>
          <c:idx val="1"/>
          <c:order val="1"/>
          <c:spPr>
            <a:solidFill>
              <a:schemeClr val="accent6"/>
            </a:solidFill>
            <a:ln>
              <a:noFill/>
            </a:ln>
          </c:spPr>
          <c:invertIfNegative val="0"/>
          <c:val>
            <c:numRef>
              <c:f>Sheet1!$A$2:$C$2</c:f>
              <c:numCache>
                <c:formatCode>General</c:formatCode>
                <c:ptCount val="3"/>
                <c:pt idx="0">
                  <c:v>810.34999999999991</c:v>
                </c:pt>
                <c:pt idx="1">
                  <c:v>178.14</c:v>
                </c:pt>
                <c:pt idx="2">
                  <c:v>137.92999999999995</c:v>
                </c:pt>
              </c:numCache>
            </c:numRef>
          </c:val>
          <c:extLst>
            <c:ext xmlns:c16="http://schemas.microsoft.com/office/drawing/2014/chart" uri="{C3380CC4-5D6E-409C-BE32-E72D297353CC}">
              <c16:uniqueId val="{00000001-BF03-EC41-A61E-90E6DCEE35A1}"/>
            </c:ext>
          </c:extLst>
        </c:ser>
        <c:ser>
          <c:idx val="2"/>
          <c:order val="2"/>
          <c:spPr>
            <a:solidFill>
              <a:schemeClr val="accent5"/>
            </a:solidFill>
            <a:ln>
              <a:noFill/>
            </a:ln>
          </c:spPr>
          <c:invertIfNegative val="0"/>
          <c:val>
            <c:numRef>
              <c:f>Sheet1!$A$3:$C$3</c:f>
              <c:numCache>
                <c:formatCode>General</c:formatCode>
                <c:ptCount val="3"/>
                <c:pt idx="0">
                  <c:v>74.711999999999989</c:v>
                </c:pt>
                <c:pt idx="1">
                  <c:v>45.980000000000018</c:v>
                </c:pt>
                <c:pt idx="2">
                  <c:v>51.720000000000027</c:v>
                </c:pt>
              </c:numCache>
            </c:numRef>
          </c:val>
          <c:extLst>
            <c:ext xmlns:c16="http://schemas.microsoft.com/office/drawing/2014/chart" uri="{C3380CC4-5D6E-409C-BE32-E72D297353CC}">
              <c16:uniqueId val="{00000002-BF03-EC41-A61E-90E6DCEE35A1}"/>
            </c:ext>
          </c:extLst>
        </c:ser>
        <c:dLbls>
          <c:showLegendKey val="0"/>
          <c:showVal val="0"/>
          <c:showCatName val="0"/>
          <c:showSerName val="0"/>
          <c:showPercent val="0"/>
          <c:showBubbleSize val="0"/>
        </c:dLbls>
        <c:gapWidth val="80"/>
        <c:overlap val="100"/>
        <c:axId val="1178012575"/>
        <c:axId val="1"/>
      </c:barChart>
      <c:catAx>
        <c:axId val="117801257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28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800" kern="1200">
                <a:solidFill>
                  <a:schemeClr val="tx1"/>
                </a:solidFill>
                <a:latin typeface="+mn-lt"/>
                <a:ea typeface="+mn-ea"/>
                <a:cs typeface="+mn-cs"/>
              </a:defRPr>
            </a:pPr>
            <a:endParaRPr lang="en-US"/>
          </a:p>
        </c:txPr>
        <c:crossAx val="1178012575"/>
        <c:crosses val="min"/>
        <c:crossBetween val="between"/>
        <c:majorUnit val="200"/>
      </c:valAx>
    </c:plotArea>
    <c:plotVisOnly val="0"/>
    <c:dispBlanksAs val="gap"/>
    <c:showDLblsOverMax val="1"/>
  </c:chart>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385878489326772E-2"/>
          <c:y val="3.6465638148667601E-2"/>
          <c:w val="0.82922824302134646"/>
          <c:h val="0.9270687237026648"/>
        </c:manualLayout>
      </c:layout>
      <c:barChart>
        <c:barDir val="col"/>
        <c:grouping val="stacked"/>
        <c:varyColors val="0"/>
        <c:ser>
          <c:idx val="0"/>
          <c:order val="0"/>
          <c:spPr>
            <a:solidFill>
              <a:schemeClr val="accent6"/>
            </a:solidFill>
            <a:ln>
              <a:noFill/>
            </a:ln>
          </c:spPr>
          <c:invertIfNegative val="0"/>
          <c:val>
            <c:numRef>
              <c:f>Sheet1!$A$1:$B$1</c:f>
              <c:numCache>
                <c:formatCode>General</c:formatCode>
                <c:ptCount val="2"/>
                <c:pt idx="0">
                  <c:v>1522.95</c:v>
                </c:pt>
                <c:pt idx="1">
                  <c:v>1959.779</c:v>
                </c:pt>
              </c:numCache>
            </c:numRef>
          </c:val>
          <c:extLst>
            <c:ext xmlns:c16="http://schemas.microsoft.com/office/drawing/2014/chart" uri="{C3380CC4-5D6E-409C-BE32-E72D297353CC}">
              <c16:uniqueId val="{00000000-4388-0E41-848E-EC05207FCEBF}"/>
            </c:ext>
          </c:extLst>
        </c:ser>
        <c:ser>
          <c:idx val="1"/>
          <c:order val="1"/>
          <c:spPr>
            <a:solidFill>
              <a:schemeClr val="accent5"/>
            </a:solidFill>
            <a:ln>
              <a:noFill/>
            </a:ln>
          </c:spPr>
          <c:invertIfNegative val="0"/>
          <c:val>
            <c:numRef>
              <c:f>Sheet1!$A$2:$B$2</c:f>
              <c:numCache>
                <c:formatCode>General</c:formatCode>
                <c:ptCount val="2"/>
                <c:pt idx="0">
                  <c:v>367.81600000000003</c:v>
                </c:pt>
                <c:pt idx="1">
                  <c:v>551.73</c:v>
                </c:pt>
              </c:numCache>
            </c:numRef>
          </c:val>
          <c:extLst>
            <c:ext xmlns:c16="http://schemas.microsoft.com/office/drawing/2014/chart" uri="{C3380CC4-5D6E-409C-BE32-E72D297353CC}">
              <c16:uniqueId val="{00000001-4388-0E41-848E-EC05207FCEBF}"/>
            </c:ext>
          </c:extLst>
        </c:ser>
        <c:dLbls>
          <c:showLegendKey val="0"/>
          <c:showVal val="0"/>
          <c:showCatName val="0"/>
          <c:showSerName val="0"/>
          <c:showPercent val="0"/>
          <c:showBubbleSize val="0"/>
        </c:dLbls>
        <c:gapWidth val="80"/>
        <c:overlap val="100"/>
        <c:axId val="614748191"/>
        <c:axId val="1"/>
      </c:barChart>
      <c:catAx>
        <c:axId val="61474819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2511.509"/>
          <c:min val="0"/>
        </c:scaling>
        <c:delete val="1"/>
        <c:axPos val="l"/>
        <c:numFmt formatCode="General" sourceLinked="1"/>
        <c:majorTickMark val="out"/>
        <c:minorTickMark val="none"/>
        <c:tickLblPos val="nextTo"/>
        <c:crossAx val="614748191"/>
        <c:crosses val="min"/>
        <c:crossBetween val="between"/>
      </c:valAx>
    </c:plotArea>
    <c:plotVisOnly val="0"/>
    <c:dispBlanksAs val="gap"/>
    <c:showDLblsOverMax val="1"/>
  </c:chart>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3.0570093707013361E-2"/>
          <c:w val="0.8225255972696246"/>
          <c:h val="0.93885949441505001"/>
        </c:manualLayout>
      </c:layout>
      <c:barChart>
        <c:barDir val="col"/>
        <c:grouping val="stacked"/>
        <c:varyColors val="0"/>
        <c:ser>
          <c:idx val="0"/>
          <c:order val="0"/>
          <c:spPr>
            <a:solidFill>
              <a:schemeClr val="accent6"/>
            </a:solidFill>
            <a:ln>
              <a:noFill/>
            </a:ln>
          </c:spPr>
          <c:invertIfNegative val="0"/>
          <c:val>
            <c:numRef>
              <c:f>Sheet1!$A$1:$B$1</c:f>
              <c:numCache>
                <c:formatCode>General</c:formatCode>
                <c:ptCount val="2"/>
                <c:pt idx="0">
                  <c:v>448.27600000000001</c:v>
                </c:pt>
                <c:pt idx="1">
                  <c:v>448.27600000000001</c:v>
                </c:pt>
              </c:numCache>
            </c:numRef>
          </c:val>
          <c:extLst>
            <c:ext xmlns:c16="http://schemas.microsoft.com/office/drawing/2014/chart" uri="{C3380CC4-5D6E-409C-BE32-E72D297353CC}">
              <c16:uniqueId val="{00000000-D020-1B4E-8F9A-3EF1786CD9D9}"/>
            </c:ext>
          </c:extLst>
        </c:ser>
        <c:ser>
          <c:idx val="1"/>
          <c:order val="1"/>
          <c:spPr>
            <a:solidFill>
              <a:schemeClr val="accent3"/>
            </a:solidFill>
            <a:ln>
              <a:noFill/>
            </a:ln>
          </c:spPr>
          <c:invertIfNegative val="0"/>
          <c:val>
            <c:numRef>
              <c:f>Sheet1!$A$2:$B$2</c:f>
              <c:numCache>
                <c:formatCode>General</c:formatCode>
                <c:ptCount val="2"/>
                <c:pt idx="0">
                  <c:v>264.36799999999999</c:v>
                </c:pt>
                <c:pt idx="1">
                  <c:v>264.35899999999998</c:v>
                </c:pt>
              </c:numCache>
            </c:numRef>
          </c:val>
          <c:extLst>
            <c:ext xmlns:c16="http://schemas.microsoft.com/office/drawing/2014/chart" uri="{C3380CC4-5D6E-409C-BE32-E72D297353CC}">
              <c16:uniqueId val="{00000001-D020-1B4E-8F9A-3EF1786CD9D9}"/>
            </c:ext>
          </c:extLst>
        </c:ser>
        <c:dLbls>
          <c:showLegendKey val="0"/>
          <c:showVal val="0"/>
          <c:showCatName val="0"/>
          <c:showSerName val="0"/>
          <c:showPercent val="0"/>
          <c:showBubbleSize val="0"/>
        </c:dLbls>
        <c:gapWidth val="80"/>
        <c:overlap val="100"/>
        <c:axId val="136415695"/>
        <c:axId val="1"/>
      </c:barChart>
      <c:catAx>
        <c:axId val="13641569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000"/>
          <c:min val="0"/>
        </c:scaling>
        <c:delete val="1"/>
        <c:axPos val="l"/>
        <c:numFmt formatCode="General" sourceLinked="1"/>
        <c:majorTickMark val="out"/>
        <c:minorTickMark val="none"/>
        <c:tickLblPos val="nextTo"/>
        <c:crossAx val="136415695"/>
        <c:crosses val="min"/>
        <c:crossBetween val="between"/>
      </c:valAx>
    </c:plotArea>
    <c:plotVisOnly val="0"/>
    <c:dispBlanksAs val="gap"/>
    <c:showDLblsOverMax val="1"/>
  </c:chart>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986541049798109E-2"/>
          <c:y val="0.11872146118721461"/>
          <c:w val="0.86002691790040375"/>
          <c:h val="0.76255707762557079"/>
        </c:manualLayout>
      </c:layout>
      <c:barChart>
        <c:barDir val="col"/>
        <c:grouping val="stacked"/>
        <c:varyColors val="0"/>
        <c:ser>
          <c:idx val="0"/>
          <c:order val="0"/>
          <c:spPr>
            <a:solidFill>
              <a:schemeClr val="accent1"/>
            </a:solidFill>
            <a:ln>
              <a:noFill/>
            </a:ln>
          </c:spPr>
          <c:invertIfNegative val="0"/>
          <c:val>
            <c:numRef>
              <c:f>Sheet1!$A$1:$B$1</c:f>
              <c:numCache>
                <c:formatCode>General</c:formatCode>
                <c:ptCount val="2"/>
                <c:pt idx="0">
                  <c:v>100</c:v>
                </c:pt>
                <c:pt idx="1">
                  <c:v>0</c:v>
                </c:pt>
              </c:numCache>
            </c:numRef>
          </c:val>
          <c:extLst>
            <c:ext xmlns:c16="http://schemas.microsoft.com/office/drawing/2014/chart" uri="{C3380CC4-5D6E-409C-BE32-E72D297353CC}">
              <c16:uniqueId val="{00000000-AB27-574F-A43C-6C4572668EBF}"/>
            </c:ext>
          </c:extLst>
        </c:ser>
        <c:dLbls>
          <c:showLegendKey val="0"/>
          <c:showVal val="0"/>
          <c:showCatName val="0"/>
          <c:showSerName val="0"/>
          <c:showPercent val="0"/>
          <c:showBubbleSize val="0"/>
        </c:dLbls>
        <c:gapWidth val="80"/>
        <c:overlap val="100"/>
        <c:axId val="615255759"/>
        <c:axId val="1"/>
      </c:barChart>
      <c:catAx>
        <c:axId val="61525575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615255759"/>
        <c:crosses val="min"/>
        <c:crossBetween val="between"/>
      </c:valAx>
    </c:plotArea>
    <c:plotVisOnly val="0"/>
    <c:dispBlanksAs val="gap"/>
    <c:showDLblsOverMax val="1"/>
  </c:chart>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892473118279563E-2"/>
          <c:y val="0.11872146118721461"/>
          <c:w val="0.86021505376344087"/>
          <c:h val="0.76255707762557079"/>
        </c:manualLayout>
      </c:layout>
      <c:barChart>
        <c:barDir val="col"/>
        <c:grouping val="stacked"/>
        <c:varyColors val="0"/>
        <c:ser>
          <c:idx val="0"/>
          <c:order val="0"/>
          <c:spPr>
            <a:solidFill>
              <a:schemeClr val="accent1"/>
            </a:solidFill>
            <a:ln>
              <a:noFill/>
            </a:ln>
          </c:spPr>
          <c:invertIfNegative val="0"/>
          <c:val>
            <c:numRef>
              <c:f>Sheet1!$A$1:$B$1</c:f>
              <c:numCache>
                <c:formatCode>General</c:formatCode>
                <c:ptCount val="2"/>
                <c:pt idx="0">
                  <c:v>100</c:v>
                </c:pt>
                <c:pt idx="1">
                  <c:v>0</c:v>
                </c:pt>
              </c:numCache>
            </c:numRef>
          </c:val>
          <c:extLst>
            <c:ext xmlns:c16="http://schemas.microsoft.com/office/drawing/2014/chart" uri="{C3380CC4-5D6E-409C-BE32-E72D297353CC}">
              <c16:uniqueId val="{00000000-E08B-9C44-9D50-6C0CCACA736E}"/>
            </c:ext>
          </c:extLst>
        </c:ser>
        <c:dLbls>
          <c:showLegendKey val="0"/>
          <c:showVal val="0"/>
          <c:showCatName val="0"/>
          <c:showSerName val="0"/>
          <c:showPercent val="0"/>
          <c:showBubbleSize val="0"/>
        </c:dLbls>
        <c:gapWidth val="80"/>
        <c:overlap val="100"/>
        <c:axId val="615401727"/>
        <c:axId val="1"/>
      </c:barChart>
      <c:catAx>
        <c:axId val="615401727"/>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615401727"/>
        <c:crosses val="min"/>
        <c:crossBetween val="between"/>
      </c:valAx>
    </c:plotArea>
    <c:plotVisOnly val="0"/>
    <c:dispBlanksAs val="gap"/>
    <c:showDLblsOverMax val="1"/>
  </c:chart>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892473118279563E-2"/>
          <c:y val="0.11872146118721461"/>
          <c:w val="0.86021505376344087"/>
          <c:h val="0.76255707762557079"/>
        </c:manualLayout>
      </c:layout>
      <c:barChart>
        <c:barDir val="col"/>
        <c:grouping val="stacked"/>
        <c:varyColors val="0"/>
        <c:ser>
          <c:idx val="0"/>
          <c:order val="0"/>
          <c:spPr>
            <a:solidFill>
              <a:schemeClr val="accent1"/>
            </a:solidFill>
            <a:ln>
              <a:noFill/>
            </a:ln>
          </c:spPr>
          <c:invertIfNegative val="0"/>
          <c:val>
            <c:numRef>
              <c:f>Sheet1!$A$1:$B$1</c:f>
              <c:numCache>
                <c:formatCode>General</c:formatCode>
                <c:ptCount val="2"/>
                <c:pt idx="0">
                  <c:v>100</c:v>
                </c:pt>
                <c:pt idx="1">
                  <c:v>0</c:v>
                </c:pt>
              </c:numCache>
            </c:numRef>
          </c:val>
          <c:extLst>
            <c:ext xmlns:c16="http://schemas.microsoft.com/office/drawing/2014/chart" uri="{C3380CC4-5D6E-409C-BE32-E72D297353CC}">
              <c16:uniqueId val="{00000000-B6C1-6146-88D3-D7B5698C0CA8}"/>
            </c:ext>
          </c:extLst>
        </c:ser>
        <c:dLbls>
          <c:showLegendKey val="0"/>
          <c:showVal val="0"/>
          <c:showCatName val="0"/>
          <c:showSerName val="0"/>
          <c:showPercent val="0"/>
          <c:showBubbleSize val="0"/>
        </c:dLbls>
        <c:gapWidth val="80"/>
        <c:overlap val="100"/>
        <c:axId val="615334287"/>
        <c:axId val="1"/>
      </c:barChart>
      <c:catAx>
        <c:axId val="615334287"/>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615334287"/>
        <c:crosses val="min"/>
        <c:crossBetween val="between"/>
      </c:valAx>
    </c:plotArea>
    <c:plotVisOnly val="0"/>
    <c:dispBlanksAs val="gap"/>
    <c:showDLblsOverMax val="1"/>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AEEFA8-5906-8A45-90C6-4B0BF60571F8}" type="datetimeFigureOut">
              <a:rPr lang="en-US" smtClean="0"/>
              <a:t>4/14/2026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2AB725-31BF-F144-876B-0037EA85E3FC}" type="slidenum">
              <a:rPr lang="en-US" smtClean="0"/>
              <a:t>‹#›</a:t>
            </a:fld>
            <a:endParaRPr lang="en-US"/>
          </a:p>
        </p:txBody>
      </p:sp>
    </p:spTree>
    <p:extLst>
      <p:ext uri="{BB962C8B-B14F-4D97-AF65-F5344CB8AC3E}">
        <p14:creationId xmlns:p14="http://schemas.microsoft.com/office/powerpoint/2010/main" val="569648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4ECCA-FC49-A396-516F-E620AAAAB1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226CA7-21C6-773F-331A-FAE3FE3DAF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2EFD65-8EF2-B80F-0943-D3982A44C7F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FFB754-1C55-4519-260A-39EFB5E2A3BB}"/>
              </a:ext>
            </a:extLst>
          </p:cNvPr>
          <p:cNvSpPr>
            <a:spLocks noGrp="1"/>
          </p:cNvSpPr>
          <p:nvPr>
            <p:ph type="sldNum" sz="quarter" idx="5"/>
          </p:nvPr>
        </p:nvSpPr>
        <p:spPr/>
        <p:txBody>
          <a:bodyPr/>
          <a:lstStyle/>
          <a:p>
            <a:fld id="{4F2AB725-31BF-F144-876B-0037EA85E3FC}" type="slidenum">
              <a:rPr lang="en-US" smtClean="0"/>
              <a:t>28</a:t>
            </a:fld>
            <a:endParaRPr lang="en-US"/>
          </a:p>
        </p:txBody>
      </p:sp>
    </p:spTree>
    <p:extLst>
      <p:ext uri="{BB962C8B-B14F-4D97-AF65-F5344CB8AC3E}">
        <p14:creationId xmlns:p14="http://schemas.microsoft.com/office/powerpoint/2010/main" val="100121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8569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E4DC6-50CD-BB25-8CC4-1B60F6FC673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230473F-8AE5-4403-6BAB-D2C0DDF7F44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03E0812-69C2-E26E-674E-B4D449AE3FCB}"/>
              </a:ext>
            </a:extLst>
          </p:cNvPr>
          <p:cNvSpPr>
            <a:spLocks noGrp="1"/>
          </p:cNvSpPr>
          <p:nvPr>
            <p:ph type="body" idx="1"/>
          </p:nvPr>
        </p:nvSpPr>
        <p:spPr/>
        <p:txBody>
          <a:bodyPr/>
          <a:lstStyle/>
          <a:p>
            <a:endParaRPr lang="en-US"/>
          </a:p>
        </p:txBody>
      </p:sp>
      <p:sp>
        <p:nvSpPr>
          <p:cNvPr id="4" name="Marcador de número de diapositiva 3">
            <a:extLst>
              <a:ext uri="{FF2B5EF4-FFF2-40B4-BE49-F238E27FC236}">
                <a16:creationId xmlns:a16="http://schemas.microsoft.com/office/drawing/2014/main" id="{7242FAFF-A1C6-23E3-5912-40FCD41871B4}"/>
              </a:ext>
            </a:extLst>
          </p:cNvPr>
          <p:cNvSpPr>
            <a:spLocks noGrp="1"/>
          </p:cNvSpPr>
          <p:nvPr>
            <p:ph type="sldNum" sz="quarter" idx="10"/>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0194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5.xml"/><Relationship Id="rId6" Type="http://schemas.openxmlformats.org/officeDocument/2006/relationships/hyperlink" Target="https://business.columbia.edu/insights/climate/cki" TargetMode="External"/><Relationship Id="rId5" Type="http://schemas.openxmlformats.org/officeDocument/2006/relationships/hyperlink" Target="https://business.columbia.edu/faculty/people/gernot-wagner" TargetMode="External"/><Relationship Id="rId4"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6.xml"/><Relationship Id="rId6" Type="http://schemas.openxmlformats.org/officeDocument/2006/relationships/hyperlink" Target="https://business.columbia.edu/insights/climate/cki" TargetMode="External"/><Relationship Id="rId5" Type="http://schemas.openxmlformats.org/officeDocument/2006/relationships/hyperlink" Target="https://business.columbia.edu/faculty/people/gernot-wagner" TargetMode="External"/><Relationship Id="rId4" Type="http://schemas.openxmlformats.org/officeDocument/2006/relationships/image" Target="../media/image8.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7.xml"/><Relationship Id="rId6" Type="http://schemas.openxmlformats.org/officeDocument/2006/relationships/hyperlink" Target="https://business.columbia.edu/insights/climate/cki" TargetMode="External"/><Relationship Id="rId5" Type="http://schemas.openxmlformats.org/officeDocument/2006/relationships/hyperlink" Target="https://business.columbia.edu/faculty/people/gernot-wagner" TargetMode="External"/><Relationship Id="rId4" Type="http://schemas.openxmlformats.org/officeDocument/2006/relationships/image" Target="../media/image8.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18.xml"/><Relationship Id="rId6" Type="http://schemas.openxmlformats.org/officeDocument/2006/relationships/hyperlink" Target="https://business.columbia.edu/insights/climate/cki" TargetMode="External"/><Relationship Id="rId5" Type="http://schemas.openxmlformats.org/officeDocument/2006/relationships/hyperlink" Target="https://business.columbia.edu/faculty/people/gernot-wagner" TargetMode="External"/><Relationship Id="rId4" Type="http://schemas.openxmlformats.org/officeDocument/2006/relationships/image" Target="../media/image8.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19.xml"/><Relationship Id="rId6" Type="http://schemas.openxmlformats.org/officeDocument/2006/relationships/hyperlink" Target="https://business.columbia.edu/insights/climate/cki" TargetMode="External"/><Relationship Id="rId5" Type="http://schemas.openxmlformats.org/officeDocument/2006/relationships/hyperlink" Target="https://business.columbia.edu/faculty/people/gernot-wagner" TargetMode="External"/><Relationship Id="rId4" Type="http://schemas.openxmlformats.org/officeDocument/2006/relationships/image" Target="../media/image8.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20.xml"/><Relationship Id="rId6" Type="http://schemas.openxmlformats.org/officeDocument/2006/relationships/hyperlink" Target="https://business.columbia.edu/insights/climate/cki" TargetMode="External"/><Relationship Id="rId5" Type="http://schemas.openxmlformats.org/officeDocument/2006/relationships/hyperlink" Target="https://business.columbia.edu/faculty/people/gernot-wagner" TargetMode="External"/><Relationship Id="rId4" Type="http://schemas.openxmlformats.org/officeDocument/2006/relationships/image" Target="../media/image8.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21.xml"/><Relationship Id="rId6" Type="http://schemas.openxmlformats.org/officeDocument/2006/relationships/hyperlink" Target="https://business.columbia.edu/insights/climate/cki" TargetMode="External"/><Relationship Id="rId5" Type="http://schemas.openxmlformats.org/officeDocument/2006/relationships/hyperlink" Target="https://business.columbia.edu/faculty/people/gernot-wagner" TargetMode="External"/><Relationship Id="rId4" Type="http://schemas.openxmlformats.org/officeDocument/2006/relationships/image" Target="../media/image8.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22.xml"/><Relationship Id="rId6" Type="http://schemas.openxmlformats.org/officeDocument/2006/relationships/hyperlink" Target="https://business.columbia.edu/insights/climate/cki" TargetMode="External"/><Relationship Id="rId5" Type="http://schemas.openxmlformats.org/officeDocument/2006/relationships/hyperlink" Target="https://business.columbia.edu/faculty/people/gernot-wagner" TargetMode="External"/><Relationship Id="rId4" Type="http://schemas.openxmlformats.org/officeDocument/2006/relationships/image" Target="../media/image8.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3.xml"/><Relationship Id="rId6" Type="http://schemas.openxmlformats.org/officeDocument/2006/relationships/hyperlink" Target="https://business.columbia.edu/insights/climate/cki" TargetMode="External"/><Relationship Id="rId5" Type="http://schemas.openxmlformats.org/officeDocument/2006/relationships/hyperlink" Target="https://business.columbia.edu/faculty/people/gernot-wagner" TargetMode="External"/><Relationship Id="rId4" Type="http://schemas.openxmlformats.org/officeDocument/2006/relationships/image" Target="../media/image8.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24.xml"/><Relationship Id="rId6" Type="http://schemas.openxmlformats.org/officeDocument/2006/relationships/hyperlink" Target="https://business.columbia.edu/insights/climate/cki" TargetMode="External"/><Relationship Id="rId5" Type="http://schemas.openxmlformats.org/officeDocument/2006/relationships/hyperlink" Target="https://business.columbia.edu/faculty/people/gernot-wagner" TargetMode="External"/><Relationship Id="rId4"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tags" Target="../tags/tag25.xml"/><Relationship Id="rId6" Type="http://schemas.openxmlformats.org/officeDocument/2006/relationships/hyperlink" Target="https://business.columbia.edu/insights/climate/cki" TargetMode="External"/><Relationship Id="rId5" Type="http://schemas.openxmlformats.org/officeDocument/2006/relationships/hyperlink" Target="https://business.columbia.edu/faculty/people/gernot-wagner" TargetMode="External"/><Relationship Id="rId4" Type="http://schemas.openxmlformats.org/officeDocument/2006/relationships/image" Target="../media/image8.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26.xml"/><Relationship Id="rId5" Type="http://schemas.openxmlformats.org/officeDocument/2006/relationships/image" Target="../media/image3.png"/><Relationship Id="rId4" Type="http://schemas.openxmlformats.org/officeDocument/2006/relationships/image" Target="../media/image4.emf"/></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hyperlink" Target="https://business.columbia.edu/insights/climate/cki" TargetMode="External"/><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hyperlink" Target="https://business.columbia.edu/faculty/people/gernot-wagner" TargetMode="External"/><Relationship Id="rId5" Type="http://schemas.openxmlformats.org/officeDocument/2006/relationships/image" Target="../media/image7.png"/><Relationship Id="rId4" Type="http://schemas.openxmlformats.org/officeDocument/2006/relationships/image" Target="../media/image8.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hyperlink" Target="https://business.columbia.edu/insights/climate/cki" TargetMode="External"/><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hyperlink" Target="https://business.columbia.edu/faculty/people/gernot-wagner" TargetMode="External"/><Relationship Id="rId5" Type="http://schemas.openxmlformats.org/officeDocument/2006/relationships/image" Target="../media/image7.png"/><Relationship Id="rId4" Type="http://schemas.openxmlformats.org/officeDocument/2006/relationships/image" Target="../media/image8.emf"/></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hyperlink" Target="mailto:af3487@columbia.edu" TargetMode="External"/><Relationship Id="rId3" Type="http://schemas.openxmlformats.org/officeDocument/2006/relationships/oleObject" Target="../embeddings/oleObject8.bin"/><Relationship Id="rId7" Type="http://schemas.openxmlformats.org/officeDocument/2006/relationships/hyperlink" Target="https://business.columbia.edu/insights/climate/cki" TargetMode="External"/><Relationship Id="rId12" Type="http://schemas.openxmlformats.org/officeDocument/2006/relationships/hyperlink" Target="mailto:ih2428@columbia.edu" TargetMode="External"/><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hyperlink" Target="https://business.columbia.edu/faculty/people/gernot-wagner" TargetMode="External"/><Relationship Id="rId11" Type="http://schemas.openxmlformats.org/officeDocument/2006/relationships/image" Target="../media/image12.png"/><Relationship Id="rId5" Type="http://schemas.openxmlformats.org/officeDocument/2006/relationships/image" Target="../media/image7.png"/><Relationship Id="rId15" Type="http://schemas.openxmlformats.org/officeDocument/2006/relationships/hyperlink" Target="mailto:gwagner@columbia.edu" TargetMode="External"/><Relationship Id="rId10" Type="http://schemas.openxmlformats.org/officeDocument/2006/relationships/image" Target="../media/image11.jpeg"/><Relationship Id="rId4" Type="http://schemas.openxmlformats.org/officeDocument/2006/relationships/image" Target="../media/image8.emf"/><Relationship Id="rId9" Type="http://schemas.openxmlformats.org/officeDocument/2006/relationships/image" Target="../media/image10.png"/><Relationship Id="rId14" Type="http://schemas.openxmlformats.org/officeDocument/2006/relationships/hyperlink" Target="mailto:pm3346@columbia.edu"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3.xml"/><Relationship Id="rId6" Type="http://schemas.openxmlformats.org/officeDocument/2006/relationships/hyperlink" Target="https://business.columbia.edu/insights/climate/cki" TargetMode="External"/><Relationship Id="rId5" Type="http://schemas.openxmlformats.org/officeDocument/2006/relationships/hyperlink" Target="https://business.columbia.edu/faculty/people/gernot-wagner" TargetMode="External"/><Relationship Id="rId4" Type="http://schemas.openxmlformats.org/officeDocument/2006/relationships/image" Target="../media/image13.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4.xml"/><Relationship Id="rId6" Type="http://schemas.openxmlformats.org/officeDocument/2006/relationships/hyperlink" Target="https://business.columbia.edu/insights/climate/cki" TargetMode="External"/><Relationship Id="rId5" Type="http://schemas.openxmlformats.org/officeDocument/2006/relationships/hyperlink" Target="https://business.columbia.edu/faculty/people/gernot-wagner" TargetMode="External"/><Relationship Id="rId4"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bg>
      <p:bgPr>
        <a:solidFill>
          <a:srgbClr val="009BDB"/>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15BEEFE8-08DB-4323-1C3F-1B2713BA00FD}"/>
              </a:ext>
            </a:extLst>
          </p:cNvPr>
          <p:cNvGraphicFramePr>
            <a:graphicFrameLocks/>
          </p:cNvGraphicFramePr>
          <p:nvPr userDrawn="1">
            <p:custDataLst>
              <p:tags r:id="rId1"/>
            </p:custDataLst>
            <p:extLst>
              <p:ext uri="{D42A27DB-BD31-4B8C-83A1-F6EECF244321}">
                <p14:modId xmlns:p14="http://schemas.microsoft.com/office/powerpoint/2010/main" val="409028245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10" name="Picture 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11272" y="342685"/>
            <a:ext cx="2850036" cy="477381"/>
          </a:xfrm>
          <a:prstGeom prst="rect">
            <a:avLst/>
          </a:prstGeom>
        </p:spPr>
      </p:pic>
      <p:sp>
        <p:nvSpPr>
          <p:cNvPr id="2" name="Title 1">
            <a:extLst>
              <a:ext uri="{FF2B5EF4-FFF2-40B4-BE49-F238E27FC236}">
                <a16:creationId xmlns:a16="http://schemas.microsoft.com/office/drawing/2014/main" id="{8B7FC975-48D4-E344-AA0E-6BF906D04B8F}"/>
              </a:ext>
            </a:extLst>
          </p:cNvPr>
          <p:cNvSpPr>
            <a:spLocks noGrp="1"/>
          </p:cNvSpPr>
          <p:nvPr>
            <p:ph type="title" hasCustomPrompt="1"/>
          </p:nvPr>
        </p:nvSpPr>
        <p:spPr>
          <a:xfrm>
            <a:off x="5280951" y="3302241"/>
            <a:ext cx="6432630" cy="1605426"/>
          </a:xfrm>
          <a:prstGeom prst="rect">
            <a:avLst/>
          </a:prstGeom>
        </p:spPr>
        <p:txBody>
          <a:bodyPr vert="horz" lIns="0" tIns="91440" rIns="0" bIns="0" anchor="t" anchorCtr="0">
            <a:noAutofit/>
          </a:bodyPr>
          <a:lstStyle>
            <a:lvl1pPr>
              <a:lnSpc>
                <a:spcPts val="3600"/>
              </a:lnSpc>
              <a:defRPr sz="4800">
                <a:solidFill>
                  <a:srgbClr val="F1F4F7"/>
                </a:solidFill>
              </a:defRPr>
            </a:lvl1pPr>
          </a:lstStyle>
          <a:p>
            <a:r>
              <a:rPr lang="en-US" dirty="0"/>
              <a:t>Deck Title </a:t>
            </a:r>
          </a:p>
        </p:txBody>
      </p:sp>
      <p:cxnSp>
        <p:nvCxnSpPr>
          <p:cNvPr id="3" name="Straight Connector 2">
            <a:extLst>
              <a:ext uri="{FF2B5EF4-FFF2-40B4-BE49-F238E27FC236}">
                <a16:creationId xmlns:a16="http://schemas.microsoft.com/office/drawing/2014/main" id="{25822FE9-D507-C840-A53B-A87F0DAB04F1}"/>
              </a:ext>
            </a:extLst>
          </p:cNvPr>
          <p:cNvCxnSpPr/>
          <p:nvPr userDrawn="1"/>
        </p:nvCxnSpPr>
        <p:spPr>
          <a:xfrm>
            <a:off x="0" y="3277363"/>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D3040F0-F99F-E542-942E-C6B8AD8A7537}"/>
              </a:ext>
            </a:extLst>
          </p:cNvPr>
          <p:cNvSpPr>
            <a:spLocks noGrp="1"/>
          </p:cNvSpPr>
          <p:nvPr>
            <p:ph type="body" sz="quarter" idx="10" hasCustomPrompt="1"/>
          </p:nvPr>
        </p:nvSpPr>
        <p:spPr>
          <a:xfrm>
            <a:off x="5280951" y="5184774"/>
            <a:ext cx="6432630" cy="1330541"/>
          </a:xfrm>
          <a:prstGeom prst="rect">
            <a:avLst/>
          </a:prstGeom>
        </p:spPr>
        <p:txBody>
          <a:bodyPr lIns="0">
            <a:noAutofit/>
          </a:bodyPr>
          <a:lstStyle>
            <a:lvl1pPr marL="0" indent="0">
              <a:lnSpc>
                <a:spcPts val="2400"/>
              </a:lnSpc>
              <a:buNone/>
              <a:defRPr sz="2000" b="1" i="0">
                <a:solidFill>
                  <a:srgbClr val="F1F4F7"/>
                </a:solidFill>
                <a:latin typeface="Arial" panose="020B0604020202020204" pitchFamily="34" charset="0"/>
              </a:defRPr>
            </a:lvl1pPr>
          </a:lstStyle>
          <a:p>
            <a:pPr lvl="0"/>
            <a:r>
              <a:rPr lang="en-US" dirty="0"/>
              <a:t>Authors in form of “Lead author et al.”</a:t>
            </a:r>
          </a:p>
        </p:txBody>
      </p:sp>
      <p:sp>
        <p:nvSpPr>
          <p:cNvPr id="8" name="Text Placeholder 8">
            <a:extLst>
              <a:ext uri="{FF2B5EF4-FFF2-40B4-BE49-F238E27FC236}">
                <a16:creationId xmlns:a16="http://schemas.microsoft.com/office/drawing/2014/main" id="{B1A05A3F-1493-B94B-8610-C082B2A031EA}"/>
              </a:ext>
            </a:extLst>
          </p:cNvPr>
          <p:cNvSpPr>
            <a:spLocks noGrp="1"/>
          </p:cNvSpPr>
          <p:nvPr>
            <p:ph type="body" sz="quarter" idx="12" hasCustomPrompt="1"/>
          </p:nvPr>
        </p:nvSpPr>
        <p:spPr>
          <a:xfrm>
            <a:off x="5280951" y="493776"/>
            <a:ext cx="2699675" cy="477345"/>
          </a:xfrm>
          <a:prstGeom prst="rect">
            <a:avLst/>
          </a:prstGeom>
        </p:spPr>
        <p:txBody>
          <a:bodyPr wrap="square">
            <a:noAutofit/>
          </a:bodyPr>
          <a:lstStyle>
            <a:lvl1pPr marL="0" indent="0">
              <a:buNone/>
              <a:defRPr sz="1800" b="1" i="0">
                <a:solidFill>
                  <a:schemeClr val="bg1"/>
                </a:solidFill>
                <a:latin typeface="Arial" panose="020B0604020202020204" pitchFamily="34" charset="0"/>
              </a:defRPr>
            </a:lvl1pPr>
          </a:lstStyle>
          <a:p>
            <a:pPr lvl="0"/>
            <a:r>
              <a:rPr lang="en-US" dirty="0"/>
              <a:t>Date</a:t>
            </a:r>
          </a:p>
        </p:txBody>
      </p:sp>
      <p:sp>
        <p:nvSpPr>
          <p:cNvPr id="9" name="Rectangle 8"/>
          <p:cNvSpPr/>
          <p:nvPr userDrawn="1"/>
        </p:nvSpPr>
        <p:spPr bwMode="gray">
          <a:xfrm>
            <a:off x="6972300" y="6590007"/>
            <a:ext cx="2819400" cy="240711"/>
          </a:xfrm>
          <a:prstGeom prst="rect">
            <a:avLst/>
          </a:prstGeom>
          <a:solidFill>
            <a:srgbClr val="009BD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6" name="Text Placeholder 8">
            <a:extLst>
              <a:ext uri="{FF2B5EF4-FFF2-40B4-BE49-F238E27FC236}">
                <a16:creationId xmlns:a16="http://schemas.microsoft.com/office/drawing/2014/main" id="{BA2289A3-013E-4D53-1C0B-46D992933E0B}"/>
              </a:ext>
            </a:extLst>
          </p:cNvPr>
          <p:cNvSpPr>
            <a:spLocks noGrp="1"/>
          </p:cNvSpPr>
          <p:nvPr>
            <p:ph type="body" sz="quarter" idx="13" hasCustomPrompt="1"/>
          </p:nvPr>
        </p:nvSpPr>
        <p:spPr>
          <a:xfrm>
            <a:off x="5280951" y="1046371"/>
            <a:ext cx="6580849" cy="647164"/>
          </a:xfrm>
          <a:prstGeom prst="rect">
            <a:avLst/>
          </a:prstGeom>
        </p:spPr>
        <p:txBody>
          <a:bodyPr wrap="square">
            <a:noAutofit/>
          </a:bodyPr>
          <a:lstStyle>
            <a:lvl1pPr marL="0" indent="0">
              <a:buNone/>
              <a:defRPr sz="1400" b="1" i="0">
                <a:solidFill>
                  <a:schemeClr val="bg1"/>
                </a:solidFill>
                <a:latin typeface="Arial" panose="020B0604020202020204" pitchFamily="34" charset="0"/>
              </a:defRPr>
            </a:lvl1pPr>
          </a:lstStyle>
          <a:p>
            <a:pPr lvl="0"/>
            <a:r>
              <a:rPr lang="en-US" dirty="0"/>
              <a:t>Originally Published: </a:t>
            </a:r>
            <a:r>
              <a:rPr lang="en-US" i="1" dirty="0"/>
              <a:t>Insert date of originally published deck</a:t>
            </a:r>
            <a:endParaRPr lang="en-US" dirty="0"/>
          </a:p>
        </p:txBody>
      </p:sp>
      <p:sp>
        <p:nvSpPr>
          <p:cNvPr id="7" name="Text Placeholder 8">
            <a:extLst>
              <a:ext uri="{FF2B5EF4-FFF2-40B4-BE49-F238E27FC236}">
                <a16:creationId xmlns:a16="http://schemas.microsoft.com/office/drawing/2014/main" id="{6FFBB5DA-1299-663D-F35D-52A8B19F2485}"/>
              </a:ext>
            </a:extLst>
          </p:cNvPr>
          <p:cNvSpPr>
            <a:spLocks noGrp="1"/>
          </p:cNvSpPr>
          <p:nvPr>
            <p:ph type="body" sz="quarter" idx="14" hasCustomPrompt="1"/>
          </p:nvPr>
        </p:nvSpPr>
        <p:spPr>
          <a:xfrm>
            <a:off x="391451" y="5868151"/>
            <a:ext cx="4703063" cy="647164"/>
          </a:xfrm>
          <a:prstGeom prst="rect">
            <a:avLst/>
          </a:prstGeom>
        </p:spPr>
        <p:txBody>
          <a:bodyPr wrap="square">
            <a:noAutofit/>
          </a:bodyPr>
          <a:lstStyle>
            <a:lvl1pPr marL="0" indent="0">
              <a:buNone/>
              <a:defRPr sz="1400" b="1" i="0">
                <a:solidFill>
                  <a:schemeClr val="bg1"/>
                </a:solidFill>
                <a:latin typeface="Arial" panose="020B0604020202020204" pitchFamily="34" charset="0"/>
              </a:defRPr>
            </a:lvl1pPr>
          </a:lstStyle>
          <a:p>
            <a:r>
              <a:rPr lang="en-US" sz="1400" dirty="0">
                <a:latin typeface="Arial"/>
                <a:cs typeface="Arial"/>
              </a:rPr>
              <a:t>Cite as:</a:t>
            </a:r>
            <a:r>
              <a:rPr lang="en-US" sz="1400" i="1" dirty="0">
                <a:latin typeface="Arial"/>
                <a:cs typeface="Arial"/>
              </a:rPr>
              <a:t> Lead author et al</a:t>
            </a:r>
            <a:r>
              <a:rPr lang="en-US" sz="1400" dirty="0">
                <a:latin typeface="Arial"/>
                <a:cs typeface="Arial"/>
              </a:rPr>
              <a:t>. ”Deck Title," Columbia Business School Climate Knowledge Initiative (Date).</a:t>
            </a:r>
            <a:endParaRPr lang="en-US" sz="1400" b="0" dirty="0">
              <a:solidFill>
                <a:srgbClr val="000000"/>
              </a:solidFill>
              <a:latin typeface="Arial"/>
              <a:cs typeface="Arial"/>
            </a:endParaRPr>
          </a:p>
        </p:txBody>
      </p:sp>
    </p:spTree>
    <p:extLst>
      <p:ext uri="{BB962C8B-B14F-4D97-AF65-F5344CB8AC3E}">
        <p14:creationId xmlns:p14="http://schemas.microsoft.com/office/powerpoint/2010/main" val="2290573739"/>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43B131C-746B-39C7-7312-75C7B13BBCEF}"/>
              </a:ext>
            </a:extLst>
          </p:cNvPr>
          <p:cNvGraphicFramePr>
            <a:graphicFrameLocks/>
          </p:cNvGraphicFramePr>
          <p:nvPr userDrawn="1">
            <p:custDataLst>
              <p:tags r:id="rId1"/>
            </p:custDataLst>
            <p:extLst>
              <p:ext uri="{D42A27DB-BD31-4B8C-83A1-F6EECF244321}">
                <p14:modId xmlns:p14="http://schemas.microsoft.com/office/powerpoint/2010/main" val="91570632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think-cell data - do not delete" hidden="1">
                        <a:extLst>
                          <a:ext uri="{FF2B5EF4-FFF2-40B4-BE49-F238E27FC236}">
                            <a16:creationId xmlns:a16="http://schemas.microsoft.com/office/drawing/2014/main" id="{B43B131C-746B-39C7-7312-75C7B13BBCEF}"/>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F98225C8-4915-8CC0-16E1-F4360ABECE6A}"/>
              </a:ext>
            </a:extLst>
          </p:cNvPr>
          <p:cNvSpPr>
            <a:spLocks noGrp="1"/>
          </p:cNvSpPr>
          <p:nvPr>
            <p:ph sz="quarter" idx="10"/>
          </p:nvPr>
        </p:nvSpPr>
        <p:spPr>
          <a:xfrm>
            <a:off x="334963" y="1549400"/>
            <a:ext cx="11522075" cy="4546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3224D32E-A984-55C4-82E1-CC1C751DA31F}"/>
              </a:ext>
            </a:extLst>
          </p:cNvPr>
          <p:cNvSpPr>
            <a:spLocks noGrp="1"/>
          </p:cNvSpPr>
          <p:nvPr>
            <p:ph type="title" hasCustomPrompt="1"/>
          </p:nvPr>
        </p:nvSpPr>
        <p:spPr>
          <a:xfrm>
            <a:off x="334963" y="513568"/>
            <a:ext cx="11522076" cy="754846"/>
          </a:xfrm>
          <a:prstGeom prst="rect">
            <a:avLst/>
          </a:prstGeom>
        </p:spPr>
        <p:txBody>
          <a:bodyPr vert="horz" wrap="square" tIns="0" rIns="91440" bIns="0" anchor="t">
            <a:noAutofit/>
          </a:bodyPr>
          <a:lstStyle>
            <a:lvl1pPr>
              <a:spcBef>
                <a:spcPts val="0"/>
              </a:spcBef>
              <a:defRPr sz="2800" baseline="0"/>
            </a:lvl1pPr>
          </a:lstStyle>
          <a:p>
            <a:r>
              <a:rPr lang="en-US" dirty="0"/>
              <a:t>Slide title: key message in 1-2 lines</a:t>
            </a:r>
          </a:p>
        </p:txBody>
      </p:sp>
      <p:sp>
        <p:nvSpPr>
          <p:cNvPr id="7" name="Footer Placeholder 4">
            <a:extLst>
              <a:ext uri="{FF2B5EF4-FFF2-40B4-BE49-F238E27FC236}">
                <a16:creationId xmlns:a16="http://schemas.microsoft.com/office/drawing/2014/main" id="{280FCD16-E095-44F9-ED74-4697D5240FD4}"/>
              </a:ext>
            </a:extLst>
          </p:cNvPr>
          <p:cNvSpPr>
            <a:spLocks noGrp="1"/>
          </p:cNvSpPr>
          <p:nvPr>
            <p:ph type="ftr" sz="quarter" idx="3"/>
          </p:nvPr>
        </p:nvSpPr>
        <p:spPr>
          <a:xfrm>
            <a:off x="334962" y="6344432"/>
            <a:ext cx="9147241" cy="216706"/>
          </a:xfrm>
          <a:prstGeom prst="rect">
            <a:avLst/>
          </a:prstGeom>
        </p:spPr>
        <p:txBody>
          <a:bodyPr vert="horz" lIns="0" tIns="0" rIns="0" bIns="0" rtlCol="0" anchor="t"/>
          <a:lstStyle>
            <a:lvl1pPr algn="l">
              <a:defRPr sz="800">
                <a:solidFill>
                  <a:schemeClr val="tx1">
                    <a:tint val="82000"/>
                  </a:schemeClr>
                </a:solidFill>
              </a:defRPr>
            </a:lvl1pPr>
          </a:lstStyle>
          <a:p>
            <a:r>
              <a:rPr lang="en-US" dirty="0">
                <a:solidFill>
                  <a:srgbClr val="000000"/>
                </a:solidFill>
              </a:rPr>
              <a:t>Sources: Source title [with link] (Source name, year); Source title [with link] (Source name, year).</a:t>
            </a:r>
          </a:p>
          <a:p>
            <a:r>
              <a:rPr lang="en-US" dirty="0">
                <a:solidFill>
                  <a:srgbClr val="000000"/>
                </a:solidFill>
              </a:rPr>
              <a:t>Credit: Names, and </a:t>
            </a:r>
            <a:r>
              <a:rPr lang="en-US" u="sng" dirty="0">
                <a:hlinkClick r:id="rId5"/>
              </a:rPr>
              <a:t>Gernot Wagner</a:t>
            </a:r>
            <a:r>
              <a:rPr lang="en-US" dirty="0"/>
              <a:t>. </a:t>
            </a:r>
            <a:r>
              <a:rPr lang="en-US" dirty="0">
                <a:solidFill>
                  <a:schemeClr val="tx1"/>
                </a:solidFill>
              </a:rPr>
              <a:t>Share with </a:t>
            </a:r>
            <a:r>
              <a:rPr lang="en-US" u="sng" dirty="0">
                <a:solidFill>
                  <a:schemeClr val="tx1"/>
                </a:solidFill>
                <a:hlinkClick r:id="rId6"/>
              </a:rPr>
              <a:t>attribution</a:t>
            </a:r>
            <a:r>
              <a:rPr lang="en-US" dirty="0">
                <a:solidFill>
                  <a:schemeClr val="tx1"/>
                </a:solidFill>
              </a:rPr>
              <a:t>: Name of lead author </a:t>
            </a:r>
            <a:r>
              <a:rPr lang="en-US" i="1" dirty="0">
                <a:solidFill>
                  <a:schemeClr val="tx1"/>
                </a:solidFill>
              </a:rPr>
              <a:t>et al.</a:t>
            </a:r>
            <a:r>
              <a:rPr lang="en-US" dirty="0">
                <a:solidFill>
                  <a:schemeClr val="tx1"/>
                </a:solidFill>
              </a:rPr>
              <a:t>, “</a:t>
            </a:r>
            <a:r>
              <a:rPr lang="en-US" u="sng" dirty="0">
                <a:solidFill>
                  <a:schemeClr val="tx1"/>
                </a:solidFill>
              </a:rPr>
              <a:t>Title of the deck [linked to website]</a:t>
            </a:r>
            <a:r>
              <a:rPr lang="en-US" dirty="0">
                <a:solidFill>
                  <a:schemeClr val="tx1"/>
                </a:solidFill>
              </a:rPr>
              <a:t>” (Day Month [spelled out] Year).​</a:t>
            </a:r>
          </a:p>
        </p:txBody>
      </p:sp>
    </p:spTree>
    <p:extLst>
      <p:ext uri="{BB962C8B-B14F-4D97-AF65-F5344CB8AC3E}">
        <p14:creationId xmlns:p14="http://schemas.microsoft.com/office/powerpoint/2010/main" val="1392447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45A0740-5308-CBF0-81F8-92FACC0E5FD5}"/>
              </a:ext>
            </a:extLst>
          </p:cNvPr>
          <p:cNvSpPr>
            <a:spLocks noGrp="1"/>
          </p:cNvSpPr>
          <p:nvPr>
            <p:ph type="body" sz="quarter" idx="13" hasCustomPrompt="1"/>
          </p:nvPr>
        </p:nvSpPr>
        <p:spPr>
          <a:xfrm>
            <a:off x="329184" y="1498005"/>
            <a:ext cx="8705088" cy="548640"/>
          </a:xfrm>
          <a:prstGeom prst="rect">
            <a:avLst/>
          </a:prstGeom>
        </p:spPr>
        <p:txBody>
          <a:bodyPr anchor="b"/>
          <a:lstStyle>
            <a:lvl1pPr marL="0" indent="0">
              <a:spcBef>
                <a:spcPts val="0"/>
              </a:spcBef>
              <a:buNone/>
              <a:defRPr sz="1600" b="1"/>
            </a:lvl1pPr>
            <a:lvl2pPr>
              <a:buNone/>
              <a:defRPr sz="1600" b="1"/>
            </a:lvl2pPr>
            <a:lvl3pPr>
              <a:buNone/>
              <a:defRPr sz="1600" b="1"/>
            </a:lvl3pPr>
            <a:lvl4pPr>
              <a:buNone/>
              <a:defRPr sz="1600" b="1"/>
            </a:lvl4pPr>
            <a:lvl5pPr>
              <a:buNone/>
              <a:defRPr sz="1600" b="1"/>
            </a:lvl5pPr>
          </a:lstStyle>
          <a:p>
            <a:pPr lvl="0"/>
            <a:r>
              <a:rPr lang="en-US" dirty="0"/>
              <a:t>Subtitle (1 line preferred, 2 lines if necessary)</a:t>
            </a:r>
          </a:p>
        </p:txBody>
      </p:sp>
      <p:graphicFrame>
        <p:nvGraphicFramePr>
          <p:cNvPr id="5" name="think-cell data - do not delete" hidden="1">
            <a:extLst>
              <a:ext uri="{FF2B5EF4-FFF2-40B4-BE49-F238E27FC236}">
                <a16:creationId xmlns:a16="http://schemas.microsoft.com/office/drawing/2014/main" id="{B43B131C-746B-39C7-7312-75C7B13BBCEF}"/>
              </a:ext>
            </a:extLst>
          </p:cNvPr>
          <p:cNvGraphicFramePr>
            <a:graphicFrameLocks/>
          </p:cNvGraphicFramePr>
          <p:nvPr userDrawn="1">
            <p:custDataLst>
              <p:tags r:id="rId1"/>
            </p:custDataLst>
            <p:extLst>
              <p:ext uri="{D42A27DB-BD31-4B8C-83A1-F6EECF244321}">
                <p14:modId xmlns:p14="http://schemas.microsoft.com/office/powerpoint/2010/main" val="91570632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think-cell data - do not delete" hidden="1">
                        <a:extLst>
                          <a:ext uri="{FF2B5EF4-FFF2-40B4-BE49-F238E27FC236}">
                            <a16:creationId xmlns:a16="http://schemas.microsoft.com/office/drawing/2014/main" id="{B43B131C-746B-39C7-7312-75C7B13BBCEF}"/>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0" name="Title 1">
            <a:extLst>
              <a:ext uri="{FF2B5EF4-FFF2-40B4-BE49-F238E27FC236}">
                <a16:creationId xmlns:a16="http://schemas.microsoft.com/office/drawing/2014/main" id="{1C78BD8F-C645-A2A2-1872-C72128CDC9DD}"/>
              </a:ext>
            </a:extLst>
          </p:cNvPr>
          <p:cNvSpPr>
            <a:spLocks noGrp="1"/>
          </p:cNvSpPr>
          <p:nvPr>
            <p:ph type="title" hasCustomPrompt="1"/>
          </p:nvPr>
        </p:nvSpPr>
        <p:spPr>
          <a:xfrm>
            <a:off x="334963" y="513568"/>
            <a:ext cx="11522076" cy="754846"/>
          </a:xfrm>
          <a:prstGeom prst="rect">
            <a:avLst/>
          </a:prstGeom>
        </p:spPr>
        <p:txBody>
          <a:bodyPr vert="horz" wrap="square" tIns="0" rIns="91440" bIns="0" anchor="t">
            <a:noAutofit/>
          </a:bodyPr>
          <a:lstStyle>
            <a:lvl1pPr>
              <a:spcBef>
                <a:spcPts val="0"/>
              </a:spcBef>
              <a:defRPr sz="2800" baseline="0"/>
            </a:lvl1pPr>
          </a:lstStyle>
          <a:p>
            <a:r>
              <a:rPr lang="en-US" dirty="0"/>
              <a:t>Slide title: key message in 1-2 lines</a:t>
            </a:r>
          </a:p>
        </p:txBody>
      </p:sp>
      <p:sp>
        <p:nvSpPr>
          <p:cNvPr id="8" name="Content Placeholder 7">
            <a:extLst>
              <a:ext uri="{FF2B5EF4-FFF2-40B4-BE49-F238E27FC236}">
                <a16:creationId xmlns:a16="http://schemas.microsoft.com/office/drawing/2014/main" id="{F98225C8-4915-8CC0-16E1-F4360ABECE6A}"/>
              </a:ext>
            </a:extLst>
          </p:cNvPr>
          <p:cNvSpPr>
            <a:spLocks noGrp="1"/>
          </p:cNvSpPr>
          <p:nvPr>
            <p:ph sz="quarter" idx="10"/>
          </p:nvPr>
        </p:nvSpPr>
        <p:spPr>
          <a:xfrm>
            <a:off x="334963" y="2195551"/>
            <a:ext cx="11522075" cy="3900449"/>
          </a:xfrm>
          <a:prstGeom prst="rect">
            <a:avLst/>
          </a:prstGeo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btfpColumnHeaderBoxLine984923">
            <a:extLst>
              <a:ext uri="{FF2B5EF4-FFF2-40B4-BE49-F238E27FC236}">
                <a16:creationId xmlns:a16="http://schemas.microsoft.com/office/drawing/2014/main" id="{E72DFAE3-4892-5F57-4AB8-649E2B0A9BE4}"/>
              </a:ext>
            </a:extLst>
          </p:cNvPr>
          <p:cNvCxnSpPr>
            <a:cxnSpLocks/>
          </p:cNvCxnSpPr>
          <p:nvPr userDrawn="1"/>
        </p:nvCxnSpPr>
        <p:spPr bwMode="gray">
          <a:xfrm flipV="1">
            <a:off x="323332" y="2046377"/>
            <a:ext cx="8705088" cy="268"/>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D5CF8F52-E9D4-90AB-9F09-6D9707D6F69C}"/>
              </a:ext>
            </a:extLst>
          </p:cNvPr>
          <p:cNvSpPr>
            <a:spLocks noGrp="1"/>
          </p:cNvSpPr>
          <p:nvPr>
            <p:ph type="ftr" sz="quarter" idx="3"/>
          </p:nvPr>
        </p:nvSpPr>
        <p:spPr>
          <a:xfrm>
            <a:off x="334962" y="6344432"/>
            <a:ext cx="9147241" cy="216706"/>
          </a:xfrm>
          <a:prstGeom prst="rect">
            <a:avLst/>
          </a:prstGeom>
        </p:spPr>
        <p:txBody>
          <a:bodyPr vert="horz" lIns="0" tIns="0" rIns="0" bIns="0" rtlCol="0" anchor="t"/>
          <a:lstStyle>
            <a:lvl1pPr algn="l">
              <a:defRPr sz="800">
                <a:solidFill>
                  <a:schemeClr val="tx1">
                    <a:tint val="82000"/>
                  </a:schemeClr>
                </a:solidFill>
              </a:defRPr>
            </a:lvl1pPr>
          </a:lstStyle>
          <a:p>
            <a:r>
              <a:rPr lang="en-US" dirty="0">
                <a:solidFill>
                  <a:srgbClr val="000000"/>
                </a:solidFill>
              </a:rPr>
              <a:t>Sources: Source title [with link] (Source name, year); Source title [with link] (Source name, year).</a:t>
            </a:r>
          </a:p>
          <a:p>
            <a:r>
              <a:rPr lang="en-US" dirty="0">
                <a:solidFill>
                  <a:srgbClr val="000000"/>
                </a:solidFill>
              </a:rPr>
              <a:t>Credit: Names, and </a:t>
            </a:r>
            <a:r>
              <a:rPr lang="en-US" u="sng" dirty="0">
                <a:hlinkClick r:id="rId5"/>
              </a:rPr>
              <a:t>Gernot Wagner</a:t>
            </a:r>
            <a:r>
              <a:rPr lang="en-US" dirty="0"/>
              <a:t>. </a:t>
            </a:r>
            <a:r>
              <a:rPr lang="en-US" dirty="0">
                <a:solidFill>
                  <a:schemeClr val="tx1"/>
                </a:solidFill>
              </a:rPr>
              <a:t>Share with </a:t>
            </a:r>
            <a:r>
              <a:rPr lang="en-US" u="sng" dirty="0">
                <a:solidFill>
                  <a:schemeClr val="tx1"/>
                </a:solidFill>
                <a:hlinkClick r:id="rId6"/>
              </a:rPr>
              <a:t>attribution</a:t>
            </a:r>
            <a:r>
              <a:rPr lang="en-US" dirty="0">
                <a:solidFill>
                  <a:schemeClr val="tx1"/>
                </a:solidFill>
              </a:rPr>
              <a:t>: Name of lead author </a:t>
            </a:r>
            <a:r>
              <a:rPr lang="en-US" i="1" dirty="0">
                <a:solidFill>
                  <a:schemeClr val="tx1"/>
                </a:solidFill>
              </a:rPr>
              <a:t>et al.</a:t>
            </a:r>
            <a:r>
              <a:rPr lang="en-US" dirty="0">
                <a:solidFill>
                  <a:schemeClr val="tx1"/>
                </a:solidFill>
              </a:rPr>
              <a:t>, “</a:t>
            </a:r>
            <a:r>
              <a:rPr lang="en-US" u="sng" dirty="0">
                <a:solidFill>
                  <a:schemeClr val="tx1"/>
                </a:solidFill>
              </a:rPr>
              <a:t>Title of the deck [linked to website]</a:t>
            </a:r>
            <a:r>
              <a:rPr lang="en-US" dirty="0">
                <a:solidFill>
                  <a:schemeClr val="tx1"/>
                </a:solidFill>
              </a:rPr>
              <a:t>” (Day Month [spelled out] Year).​</a:t>
            </a:r>
          </a:p>
        </p:txBody>
      </p:sp>
    </p:spTree>
    <p:extLst>
      <p:ext uri="{BB962C8B-B14F-4D97-AF65-F5344CB8AC3E}">
        <p14:creationId xmlns:p14="http://schemas.microsoft.com/office/powerpoint/2010/main" val="3378822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observation box">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43B131C-746B-39C7-7312-75C7B13BBCEF}"/>
              </a:ext>
            </a:extLst>
          </p:cNvPr>
          <p:cNvGraphicFramePr>
            <a:graphicFrameLocks/>
          </p:cNvGraphicFramePr>
          <p:nvPr userDrawn="1">
            <p:custDataLst>
              <p:tags r:id="rId1"/>
            </p:custDataLst>
            <p:extLst>
              <p:ext uri="{D42A27DB-BD31-4B8C-83A1-F6EECF244321}">
                <p14:modId xmlns:p14="http://schemas.microsoft.com/office/powerpoint/2010/main" val="91570632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think-cell data - do not delete" hidden="1">
                        <a:extLst>
                          <a:ext uri="{FF2B5EF4-FFF2-40B4-BE49-F238E27FC236}">
                            <a16:creationId xmlns:a16="http://schemas.microsoft.com/office/drawing/2014/main" id="{B43B131C-746B-39C7-7312-75C7B13BBCEF}"/>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6" name="Content Placeholder 7">
            <a:extLst>
              <a:ext uri="{FF2B5EF4-FFF2-40B4-BE49-F238E27FC236}">
                <a16:creationId xmlns:a16="http://schemas.microsoft.com/office/drawing/2014/main" id="{AE98D010-549A-A025-29B5-49A6F329B63C}"/>
              </a:ext>
            </a:extLst>
          </p:cNvPr>
          <p:cNvSpPr>
            <a:spLocks noGrp="1"/>
          </p:cNvSpPr>
          <p:nvPr>
            <p:ph sz="quarter" idx="10"/>
          </p:nvPr>
        </p:nvSpPr>
        <p:spPr>
          <a:xfrm>
            <a:off x="334963" y="1549400"/>
            <a:ext cx="8707437" cy="4546600"/>
          </a:xfrm>
          <a:prstGeom prst="rect">
            <a:avLst/>
          </a:prstGeo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2">
            <a:extLst>
              <a:ext uri="{FF2B5EF4-FFF2-40B4-BE49-F238E27FC236}">
                <a16:creationId xmlns:a16="http://schemas.microsoft.com/office/drawing/2014/main" id="{B3271FAA-0686-C771-4C7B-680159526E9D}"/>
              </a:ext>
            </a:extLst>
          </p:cNvPr>
          <p:cNvSpPr>
            <a:spLocks noGrp="1"/>
          </p:cNvSpPr>
          <p:nvPr>
            <p:ph type="body" sz="quarter" idx="14"/>
          </p:nvPr>
        </p:nvSpPr>
        <p:spPr>
          <a:xfrm>
            <a:off x="9308592" y="1549400"/>
            <a:ext cx="2551176" cy="4546600"/>
          </a:xfrm>
          <a:prstGeom prst="rect">
            <a:avLst/>
          </a:prstGeom>
          <a:solidFill>
            <a:srgbClr val="E4E8EF"/>
          </a:solidFill>
        </p:spPr>
        <p:txBody>
          <a:bodyPr lIns="137160" tIns="137160" rIns="274320" bIns="137160">
            <a:noAutofit/>
          </a:bodyPr>
          <a:lstStyle>
            <a:lvl1pPr>
              <a:spcBef>
                <a:spcPts val="0"/>
              </a:spcBef>
              <a:defRPr sz="1250"/>
            </a:lvl1pPr>
            <a:lvl2pPr>
              <a:spcBef>
                <a:spcPts val="0"/>
              </a:spcBef>
              <a:defRPr sz="850"/>
            </a:lvl2pPr>
            <a:lvl3pPr>
              <a:spcBef>
                <a:spcPts val="0"/>
              </a:spcBef>
              <a:defRPr sz="850"/>
            </a:lvl3pPr>
            <a:lvl4pPr>
              <a:spcBef>
                <a:spcPts val="0"/>
              </a:spcBef>
              <a:defRPr sz="850"/>
            </a:lvl4pPr>
            <a:lvl5pPr>
              <a:spcBef>
                <a:spcPts val="0"/>
              </a:spcBef>
              <a:defRPr sz="8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8EFBAF13-868F-823F-B62A-D77B0C5CA198}"/>
              </a:ext>
            </a:extLst>
          </p:cNvPr>
          <p:cNvSpPr>
            <a:spLocks noGrp="1"/>
          </p:cNvSpPr>
          <p:nvPr>
            <p:ph type="title" hasCustomPrompt="1"/>
          </p:nvPr>
        </p:nvSpPr>
        <p:spPr>
          <a:xfrm>
            <a:off x="334963" y="513568"/>
            <a:ext cx="11522076" cy="754846"/>
          </a:xfrm>
          <a:prstGeom prst="rect">
            <a:avLst/>
          </a:prstGeom>
        </p:spPr>
        <p:txBody>
          <a:bodyPr vert="horz" wrap="square" tIns="0" rIns="91440" bIns="0" anchor="t">
            <a:noAutofit/>
          </a:bodyPr>
          <a:lstStyle>
            <a:lvl1pPr>
              <a:spcBef>
                <a:spcPts val="0"/>
              </a:spcBef>
              <a:defRPr sz="2800" baseline="0"/>
            </a:lvl1pPr>
          </a:lstStyle>
          <a:p>
            <a:r>
              <a:rPr lang="en-US" dirty="0"/>
              <a:t>Slide title: key message in 1-2 lines</a:t>
            </a:r>
          </a:p>
        </p:txBody>
      </p:sp>
      <p:sp>
        <p:nvSpPr>
          <p:cNvPr id="12" name="Footer Placeholder 4">
            <a:extLst>
              <a:ext uri="{FF2B5EF4-FFF2-40B4-BE49-F238E27FC236}">
                <a16:creationId xmlns:a16="http://schemas.microsoft.com/office/drawing/2014/main" id="{632ABF13-B84D-B6C8-EE75-A4EACBD400FF}"/>
              </a:ext>
            </a:extLst>
          </p:cNvPr>
          <p:cNvSpPr>
            <a:spLocks noGrp="1"/>
          </p:cNvSpPr>
          <p:nvPr>
            <p:ph type="ftr" sz="quarter" idx="3"/>
          </p:nvPr>
        </p:nvSpPr>
        <p:spPr>
          <a:xfrm>
            <a:off x="334962" y="6344432"/>
            <a:ext cx="9147241" cy="216706"/>
          </a:xfrm>
          <a:prstGeom prst="rect">
            <a:avLst/>
          </a:prstGeom>
        </p:spPr>
        <p:txBody>
          <a:bodyPr vert="horz" lIns="0" tIns="0" rIns="0" bIns="0" rtlCol="0" anchor="t"/>
          <a:lstStyle>
            <a:lvl1pPr algn="l">
              <a:defRPr sz="800">
                <a:solidFill>
                  <a:schemeClr val="tx1">
                    <a:tint val="82000"/>
                  </a:schemeClr>
                </a:solidFill>
              </a:defRPr>
            </a:lvl1pPr>
          </a:lstStyle>
          <a:p>
            <a:r>
              <a:rPr lang="en-US" dirty="0">
                <a:solidFill>
                  <a:srgbClr val="000000"/>
                </a:solidFill>
              </a:rPr>
              <a:t>Sources: Source title [with link] (Source name, year); Source title [with link] (Source name, year).</a:t>
            </a:r>
          </a:p>
          <a:p>
            <a:r>
              <a:rPr lang="en-US" dirty="0">
                <a:solidFill>
                  <a:srgbClr val="000000"/>
                </a:solidFill>
              </a:rPr>
              <a:t>Credit: Names, and </a:t>
            </a:r>
            <a:r>
              <a:rPr lang="en-US" u="sng" dirty="0">
                <a:hlinkClick r:id="rId5"/>
              </a:rPr>
              <a:t>Gernot Wagner</a:t>
            </a:r>
            <a:r>
              <a:rPr lang="en-US" dirty="0"/>
              <a:t>. </a:t>
            </a:r>
            <a:r>
              <a:rPr lang="en-US" dirty="0">
                <a:solidFill>
                  <a:schemeClr val="tx1"/>
                </a:solidFill>
              </a:rPr>
              <a:t>Share with </a:t>
            </a:r>
            <a:r>
              <a:rPr lang="en-US" u="sng" dirty="0">
                <a:solidFill>
                  <a:schemeClr val="tx1"/>
                </a:solidFill>
                <a:hlinkClick r:id="rId6"/>
              </a:rPr>
              <a:t>attribution</a:t>
            </a:r>
            <a:r>
              <a:rPr lang="en-US" dirty="0">
                <a:solidFill>
                  <a:schemeClr val="tx1"/>
                </a:solidFill>
              </a:rPr>
              <a:t>: Name of lead author </a:t>
            </a:r>
            <a:r>
              <a:rPr lang="en-US" i="1" dirty="0">
                <a:solidFill>
                  <a:schemeClr val="tx1"/>
                </a:solidFill>
              </a:rPr>
              <a:t>et al.</a:t>
            </a:r>
            <a:r>
              <a:rPr lang="en-US" dirty="0">
                <a:solidFill>
                  <a:schemeClr val="tx1"/>
                </a:solidFill>
              </a:rPr>
              <a:t>, “</a:t>
            </a:r>
            <a:r>
              <a:rPr lang="en-US" u="sng" dirty="0">
                <a:solidFill>
                  <a:schemeClr val="tx1"/>
                </a:solidFill>
              </a:rPr>
              <a:t>Title of the deck [linked to website]</a:t>
            </a:r>
            <a:r>
              <a:rPr lang="en-US" dirty="0">
                <a:solidFill>
                  <a:schemeClr val="tx1"/>
                </a:solidFill>
              </a:rPr>
              <a:t>” (Day Month [spelled out] Year).​</a:t>
            </a:r>
          </a:p>
        </p:txBody>
      </p:sp>
    </p:spTree>
    <p:extLst>
      <p:ext uri="{BB962C8B-B14F-4D97-AF65-F5344CB8AC3E}">
        <p14:creationId xmlns:p14="http://schemas.microsoft.com/office/powerpoint/2010/main" val="2226023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subtitle + observation box">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43B131C-746B-39C7-7312-75C7B13BBCEF}"/>
              </a:ext>
            </a:extLst>
          </p:cNvPr>
          <p:cNvGraphicFramePr>
            <a:graphicFrameLocks/>
          </p:cNvGraphicFramePr>
          <p:nvPr userDrawn="1">
            <p:custDataLst>
              <p:tags r:id="rId1"/>
            </p:custDataLst>
            <p:extLst>
              <p:ext uri="{D42A27DB-BD31-4B8C-83A1-F6EECF244321}">
                <p14:modId xmlns:p14="http://schemas.microsoft.com/office/powerpoint/2010/main" val="91570632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think-cell data - do not delete" hidden="1">
                        <a:extLst>
                          <a:ext uri="{FF2B5EF4-FFF2-40B4-BE49-F238E27FC236}">
                            <a16:creationId xmlns:a16="http://schemas.microsoft.com/office/drawing/2014/main" id="{B43B131C-746B-39C7-7312-75C7B13BBCEF}"/>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1" name="Text Placeholder 2">
            <a:extLst>
              <a:ext uri="{FF2B5EF4-FFF2-40B4-BE49-F238E27FC236}">
                <a16:creationId xmlns:a16="http://schemas.microsoft.com/office/drawing/2014/main" id="{1BB0C580-AC9F-ECD5-99CE-AEC9A368329A}"/>
              </a:ext>
            </a:extLst>
          </p:cNvPr>
          <p:cNvSpPr>
            <a:spLocks noGrp="1"/>
          </p:cNvSpPr>
          <p:nvPr>
            <p:ph type="body" sz="quarter" idx="14"/>
          </p:nvPr>
        </p:nvSpPr>
        <p:spPr>
          <a:xfrm>
            <a:off x="9308592" y="1549400"/>
            <a:ext cx="2551176" cy="4546600"/>
          </a:xfrm>
          <a:prstGeom prst="rect">
            <a:avLst/>
          </a:prstGeom>
          <a:solidFill>
            <a:srgbClr val="E4E8EF"/>
          </a:solidFill>
        </p:spPr>
        <p:txBody>
          <a:bodyPr lIns="137160" tIns="137160" rIns="274320" bIns="137160">
            <a:noAutofit/>
          </a:bodyPr>
          <a:lstStyle>
            <a:lvl1pPr>
              <a:defRPr sz="1250"/>
            </a:lvl1pPr>
            <a:lvl2pPr>
              <a:defRPr sz="850"/>
            </a:lvl2pPr>
            <a:lvl3pPr>
              <a:defRPr sz="850"/>
            </a:lvl3pPr>
            <a:lvl4pPr>
              <a:defRPr sz="850"/>
            </a:lvl4pPr>
            <a:lvl5pPr>
              <a:defRPr sz="8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FFF6FD58-FC49-7EB0-3AEE-3FEA7DD44A55}"/>
              </a:ext>
            </a:extLst>
          </p:cNvPr>
          <p:cNvSpPr>
            <a:spLocks noGrp="1"/>
          </p:cNvSpPr>
          <p:nvPr>
            <p:ph type="title" hasCustomPrompt="1"/>
          </p:nvPr>
        </p:nvSpPr>
        <p:spPr>
          <a:xfrm>
            <a:off x="334963" y="513568"/>
            <a:ext cx="11522076" cy="754846"/>
          </a:xfrm>
          <a:prstGeom prst="rect">
            <a:avLst/>
          </a:prstGeom>
        </p:spPr>
        <p:txBody>
          <a:bodyPr vert="horz" wrap="square" tIns="0" rIns="91440" bIns="0" anchor="t">
            <a:noAutofit/>
          </a:bodyPr>
          <a:lstStyle>
            <a:lvl1pPr>
              <a:spcBef>
                <a:spcPts val="0"/>
              </a:spcBef>
              <a:defRPr sz="2800" baseline="0"/>
            </a:lvl1pPr>
          </a:lstStyle>
          <a:p>
            <a:r>
              <a:rPr lang="en-US" dirty="0"/>
              <a:t>Slide title: key message in 1-2 lines</a:t>
            </a:r>
          </a:p>
        </p:txBody>
      </p:sp>
      <p:sp>
        <p:nvSpPr>
          <p:cNvPr id="8" name="Footer Placeholder 4">
            <a:extLst>
              <a:ext uri="{FF2B5EF4-FFF2-40B4-BE49-F238E27FC236}">
                <a16:creationId xmlns:a16="http://schemas.microsoft.com/office/drawing/2014/main" id="{E958387B-91EE-08AB-952A-D9B8293F4CDB}"/>
              </a:ext>
            </a:extLst>
          </p:cNvPr>
          <p:cNvSpPr>
            <a:spLocks noGrp="1"/>
          </p:cNvSpPr>
          <p:nvPr>
            <p:ph type="ftr" sz="quarter" idx="3"/>
          </p:nvPr>
        </p:nvSpPr>
        <p:spPr>
          <a:xfrm>
            <a:off x="334962" y="6344432"/>
            <a:ext cx="9147241" cy="216706"/>
          </a:xfrm>
          <a:prstGeom prst="rect">
            <a:avLst/>
          </a:prstGeom>
        </p:spPr>
        <p:txBody>
          <a:bodyPr vert="horz" lIns="0" tIns="0" rIns="0" bIns="0" rtlCol="0" anchor="t"/>
          <a:lstStyle>
            <a:lvl1pPr algn="l">
              <a:defRPr sz="800">
                <a:solidFill>
                  <a:schemeClr val="tx1">
                    <a:tint val="82000"/>
                  </a:schemeClr>
                </a:solidFill>
              </a:defRPr>
            </a:lvl1pPr>
          </a:lstStyle>
          <a:p>
            <a:r>
              <a:rPr lang="en-US" dirty="0">
                <a:solidFill>
                  <a:srgbClr val="000000"/>
                </a:solidFill>
              </a:rPr>
              <a:t>Sources: Source title [with link] (Source name, year); Source title [with link] (Source name, year).</a:t>
            </a:r>
          </a:p>
          <a:p>
            <a:r>
              <a:rPr lang="en-US" dirty="0">
                <a:solidFill>
                  <a:srgbClr val="000000"/>
                </a:solidFill>
              </a:rPr>
              <a:t>Credit: Names, and </a:t>
            </a:r>
            <a:r>
              <a:rPr lang="en-US" u="sng" dirty="0">
                <a:hlinkClick r:id="rId5"/>
              </a:rPr>
              <a:t>Gernot Wagner</a:t>
            </a:r>
            <a:r>
              <a:rPr lang="en-US" dirty="0"/>
              <a:t>. </a:t>
            </a:r>
            <a:r>
              <a:rPr lang="en-US" dirty="0">
                <a:solidFill>
                  <a:schemeClr val="tx1"/>
                </a:solidFill>
              </a:rPr>
              <a:t>Share with </a:t>
            </a:r>
            <a:r>
              <a:rPr lang="en-US" u="sng" dirty="0">
                <a:solidFill>
                  <a:schemeClr val="tx1"/>
                </a:solidFill>
                <a:hlinkClick r:id="rId6"/>
              </a:rPr>
              <a:t>attribution</a:t>
            </a:r>
            <a:r>
              <a:rPr lang="en-US" dirty="0">
                <a:solidFill>
                  <a:schemeClr val="tx1"/>
                </a:solidFill>
              </a:rPr>
              <a:t>: Name of lead author </a:t>
            </a:r>
            <a:r>
              <a:rPr lang="en-US" i="1" dirty="0">
                <a:solidFill>
                  <a:schemeClr val="tx1"/>
                </a:solidFill>
              </a:rPr>
              <a:t>et al.</a:t>
            </a:r>
            <a:r>
              <a:rPr lang="en-US" dirty="0">
                <a:solidFill>
                  <a:schemeClr val="tx1"/>
                </a:solidFill>
              </a:rPr>
              <a:t>, “</a:t>
            </a:r>
            <a:r>
              <a:rPr lang="en-US" u="sng" dirty="0">
                <a:solidFill>
                  <a:schemeClr val="tx1"/>
                </a:solidFill>
              </a:rPr>
              <a:t>Title of the deck [linked to website]</a:t>
            </a:r>
            <a:r>
              <a:rPr lang="en-US" dirty="0">
                <a:solidFill>
                  <a:schemeClr val="tx1"/>
                </a:solidFill>
              </a:rPr>
              <a:t>” (Day Month [spelled out] Year).​</a:t>
            </a:r>
          </a:p>
        </p:txBody>
      </p:sp>
      <p:sp>
        <p:nvSpPr>
          <p:cNvPr id="14" name="Text Placeholder 6">
            <a:extLst>
              <a:ext uri="{FF2B5EF4-FFF2-40B4-BE49-F238E27FC236}">
                <a16:creationId xmlns:a16="http://schemas.microsoft.com/office/drawing/2014/main" id="{F68152B3-A76C-656C-D2A8-3EDB6FD9FA90}"/>
              </a:ext>
            </a:extLst>
          </p:cNvPr>
          <p:cNvSpPr>
            <a:spLocks noGrp="1"/>
          </p:cNvSpPr>
          <p:nvPr>
            <p:ph type="body" sz="quarter" idx="13" hasCustomPrompt="1"/>
          </p:nvPr>
        </p:nvSpPr>
        <p:spPr>
          <a:xfrm>
            <a:off x="329184" y="1498005"/>
            <a:ext cx="8705088" cy="548640"/>
          </a:xfrm>
          <a:prstGeom prst="rect">
            <a:avLst/>
          </a:prstGeom>
        </p:spPr>
        <p:txBody>
          <a:bodyPr anchor="b"/>
          <a:lstStyle>
            <a:lvl1pPr marL="0" indent="0">
              <a:spcBef>
                <a:spcPts val="0"/>
              </a:spcBef>
              <a:buNone/>
              <a:defRPr sz="1600" b="1"/>
            </a:lvl1pPr>
            <a:lvl2pPr>
              <a:buNone/>
              <a:defRPr sz="1600" b="1"/>
            </a:lvl2pPr>
            <a:lvl3pPr>
              <a:buNone/>
              <a:defRPr sz="1600" b="1"/>
            </a:lvl3pPr>
            <a:lvl4pPr>
              <a:buNone/>
              <a:defRPr sz="1600" b="1"/>
            </a:lvl4pPr>
            <a:lvl5pPr>
              <a:buNone/>
              <a:defRPr sz="1600" b="1"/>
            </a:lvl5pPr>
          </a:lstStyle>
          <a:p>
            <a:pPr lvl="0"/>
            <a:r>
              <a:rPr lang="en-US" dirty="0"/>
              <a:t>Subtitle (1 line preferred, 2 lines if necessary)</a:t>
            </a:r>
          </a:p>
        </p:txBody>
      </p:sp>
      <p:cxnSp>
        <p:nvCxnSpPr>
          <p:cNvPr id="15" name="btfpColumnHeaderBoxLine984923">
            <a:extLst>
              <a:ext uri="{FF2B5EF4-FFF2-40B4-BE49-F238E27FC236}">
                <a16:creationId xmlns:a16="http://schemas.microsoft.com/office/drawing/2014/main" id="{BC58DB62-0D37-3013-F7F2-3C333396ABC5}"/>
              </a:ext>
            </a:extLst>
          </p:cNvPr>
          <p:cNvCxnSpPr>
            <a:cxnSpLocks/>
          </p:cNvCxnSpPr>
          <p:nvPr userDrawn="1"/>
        </p:nvCxnSpPr>
        <p:spPr bwMode="gray">
          <a:xfrm flipV="1">
            <a:off x="323332" y="2046377"/>
            <a:ext cx="8705088" cy="268"/>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6" name="Content Placeholder 7">
            <a:extLst>
              <a:ext uri="{FF2B5EF4-FFF2-40B4-BE49-F238E27FC236}">
                <a16:creationId xmlns:a16="http://schemas.microsoft.com/office/drawing/2014/main" id="{7EA99EA0-90F1-5D82-C56B-2EBDE2D41DE3}"/>
              </a:ext>
            </a:extLst>
          </p:cNvPr>
          <p:cNvSpPr>
            <a:spLocks noGrp="1"/>
          </p:cNvSpPr>
          <p:nvPr>
            <p:ph sz="quarter" idx="15"/>
          </p:nvPr>
        </p:nvSpPr>
        <p:spPr>
          <a:xfrm>
            <a:off x="334963" y="2195551"/>
            <a:ext cx="8707437" cy="3900449"/>
          </a:xfrm>
          <a:prstGeom prst="rect">
            <a:avLst/>
          </a:prstGeo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27976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subtitle + three graphs + observation box side">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43B131C-746B-39C7-7312-75C7B13BBCEF}"/>
              </a:ext>
            </a:extLst>
          </p:cNvPr>
          <p:cNvGraphicFramePr>
            <a:graphicFrameLocks/>
          </p:cNvGraphicFramePr>
          <p:nvPr userDrawn="1">
            <p:custDataLst>
              <p:tags r:id="rId1"/>
            </p:custDataLst>
            <p:extLst>
              <p:ext uri="{D42A27DB-BD31-4B8C-83A1-F6EECF244321}">
                <p14:modId xmlns:p14="http://schemas.microsoft.com/office/powerpoint/2010/main" val="91570632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think-cell data - do not delete" hidden="1">
                        <a:extLst>
                          <a:ext uri="{FF2B5EF4-FFF2-40B4-BE49-F238E27FC236}">
                            <a16:creationId xmlns:a16="http://schemas.microsoft.com/office/drawing/2014/main" id="{B43B131C-746B-39C7-7312-75C7B13BBCEF}"/>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4" name="Content Placeholder 7">
            <a:extLst>
              <a:ext uri="{FF2B5EF4-FFF2-40B4-BE49-F238E27FC236}">
                <a16:creationId xmlns:a16="http://schemas.microsoft.com/office/drawing/2014/main" id="{3DB436DE-44C6-3373-1E4E-2049E92BC53B}"/>
              </a:ext>
            </a:extLst>
          </p:cNvPr>
          <p:cNvSpPr>
            <a:spLocks noGrp="1"/>
          </p:cNvSpPr>
          <p:nvPr>
            <p:ph sz="quarter" idx="10"/>
          </p:nvPr>
        </p:nvSpPr>
        <p:spPr>
          <a:xfrm>
            <a:off x="323332" y="2195551"/>
            <a:ext cx="4172467" cy="389776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a:extLst>
              <a:ext uri="{FF2B5EF4-FFF2-40B4-BE49-F238E27FC236}">
                <a16:creationId xmlns:a16="http://schemas.microsoft.com/office/drawing/2014/main" id="{25239D60-50FE-4A30-C6B8-FE10B4E81680}"/>
              </a:ext>
            </a:extLst>
          </p:cNvPr>
          <p:cNvSpPr>
            <a:spLocks noGrp="1"/>
          </p:cNvSpPr>
          <p:nvPr>
            <p:ph sz="quarter" idx="17"/>
          </p:nvPr>
        </p:nvSpPr>
        <p:spPr>
          <a:xfrm>
            <a:off x="4815962" y="2195551"/>
            <a:ext cx="4172467" cy="389776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C60FB955-EE9C-6621-EAC9-55D90C6C70CF}"/>
              </a:ext>
            </a:extLst>
          </p:cNvPr>
          <p:cNvSpPr>
            <a:spLocks noGrp="1"/>
          </p:cNvSpPr>
          <p:nvPr>
            <p:ph type="title" hasCustomPrompt="1"/>
          </p:nvPr>
        </p:nvSpPr>
        <p:spPr>
          <a:xfrm>
            <a:off x="334963" y="513568"/>
            <a:ext cx="11522076" cy="754846"/>
          </a:xfrm>
          <a:prstGeom prst="rect">
            <a:avLst/>
          </a:prstGeom>
        </p:spPr>
        <p:txBody>
          <a:bodyPr vert="horz" wrap="square" tIns="0" rIns="91440" bIns="0" anchor="t">
            <a:noAutofit/>
          </a:bodyPr>
          <a:lstStyle>
            <a:lvl1pPr>
              <a:spcBef>
                <a:spcPts val="0"/>
              </a:spcBef>
              <a:defRPr sz="2800" baseline="0"/>
            </a:lvl1pPr>
          </a:lstStyle>
          <a:p>
            <a:r>
              <a:rPr lang="en-US" dirty="0"/>
              <a:t>Slide title: key message in 1-2 lines</a:t>
            </a:r>
          </a:p>
        </p:txBody>
      </p:sp>
      <p:sp>
        <p:nvSpPr>
          <p:cNvPr id="16" name="Footer Placeholder 4">
            <a:extLst>
              <a:ext uri="{FF2B5EF4-FFF2-40B4-BE49-F238E27FC236}">
                <a16:creationId xmlns:a16="http://schemas.microsoft.com/office/drawing/2014/main" id="{ECF87FD3-FC5B-1DDD-9FB2-38F871EE2E94}"/>
              </a:ext>
            </a:extLst>
          </p:cNvPr>
          <p:cNvSpPr>
            <a:spLocks noGrp="1"/>
          </p:cNvSpPr>
          <p:nvPr>
            <p:ph type="ftr" sz="quarter" idx="3"/>
          </p:nvPr>
        </p:nvSpPr>
        <p:spPr>
          <a:xfrm>
            <a:off x="334962" y="6344432"/>
            <a:ext cx="9147241" cy="216706"/>
          </a:xfrm>
          <a:prstGeom prst="rect">
            <a:avLst/>
          </a:prstGeom>
        </p:spPr>
        <p:txBody>
          <a:bodyPr vert="horz" lIns="0" tIns="0" rIns="0" bIns="0" rtlCol="0" anchor="t"/>
          <a:lstStyle>
            <a:lvl1pPr algn="l">
              <a:defRPr sz="800">
                <a:solidFill>
                  <a:schemeClr val="tx1">
                    <a:tint val="82000"/>
                  </a:schemeClr>
                </a:solidFill>
              </a:defRPr>
            </a:lvl1pPr>
          </a:lstStyle>
          <a:p>
            <a:r>
              <a:rPr lang="en-US" dirty="0">
                <a:solidFill>
                  <a:srgbClr val="000000"/>
                </a:solidFill>
              </a:rPr>
              <a:t>Sources: Source title [with link] (Source name, year); Source title [with link] (Source name, year).</a:t>
            </a:r>
          </a:p>
          <a:p>
            <a:r>
              <a:rPr lang="en-US" dirty="0">
                <a:solidFill>
                  <a:srgbClr val="000000"/>
                </a:solidFill>
              </a:rPr>
              <a:t>Credit: Names, and </a:t>
            </a:r>
            <a:r>
              <a:rPr lang="en-US" u="sng" dirty="0">
                <a:hlinkClick r:id="rId5"/>
              </a:rPr>
              <a:t>Gernot Wagner</a:t>
            </a:r>
            <a:r>
              <a:rPr lang="en-US" dirty="0"/>
              <a:t>. </a:t>
            </a:r>
            <a:r>
              <a:rPr lang="en-US" dirty="0">
                <a:solidFill>
                  <a:schemeClr val="tx1"/>
                </a:solidFill>
              </a:rPr>
              <a:t>Share with </a:t>
            </a:r>
            <a:r>
              <a:rPr lang="en-US" u="sng" dirty="0">
                <a:solidFill>
                  <a:schemeClr val="tx1"/>
                </a:solidFill>
                <a:hlinkClick r:id="rId6"/>
              </a:rPr>
              <a:t>attribution</a:t>
            </a:r>
            <a:r>
              <a:rPr lang="en-US" dirty="0">
                <a:solidFill>
                  <a:schemeClr val="tx1"/>
                </a:solidFill>
              </a:rPr>
              <a:t>: Name of lead author </a:t>
            </a:r>
            <a:r>
              <a:rPr lang="en-US" i="1" dirty="0">
                <a:solidFill>
                  <a:schemeClr val="tx1"/>
                </a:solidFill>
              </a:rPr>
              <a:t>et al.</a:t>
            </a:r>
            <a:r>
              <a:rPr lang="en-US" dirty="0">
                <a:solidFill>
                  <a:schemeClr val="tx1"/>
                </a:solidFill>
              </a:rPr>
              <a:t>, “</a:t>
            </a:r>
            <a:r>
              <a:rPr lang="en-US" u="sng" dirty="0">
                <a:solidFill>
                  <a:schemeClr val="tx1"/>
                </a:solidFill>
              </a:rPr>
              <a:t>Title of the deck [linked to website]</a:t>
            </a:r>
            <a:r>
              <a:rPr lang="en-US" dirty="0">
                <a:solidFill>
                  <a:schemeClr val="tx1"/>
                </a:solidFill>
              </a:rPr>
              <a:t>” (Day Month [spelled out] Year).​</a:t>
            </a:r>
          </a:p>
        </p:txBody>
      </p:sp>
      <p:sp>
        <p:nvSpPr>
          <p:cNvPr id="18" name="Text Placeholder 6">
            <a:extLst>
              <a:ext uri="{FF2B5EF4-FFF2-40B4-BE49-F238E27FC236}">
                <a16:creationId xmlns:a16="http://schemas.microsoft.com/office/drawing/2014/main" id="{52873BC6-DC55-7609-4EB2-5EB33516EC90}"/>
              </a:ext>
            </a:extLst>
          </p:cNvPr>
          <p:cNvSpPr>
            <a:spLocks noGrp="1"/>
          </p:cNvSpPr>
          <p:nvPr>
            <p:ph type="body" sz="quarter" idx="13" hasCustomPrompt="1"/>
          </p:nvPr>
        </p:nvSpPr>
        <p:spPr>
          <a:xfrm>
            <a:off x="329183" y="1498005"/>
            <a:ext cx="4172467" cy="548640"/>
          </a:xfrm>
          <a:prstGeom prst="rect">
            <a:avLst/>
          </a:prstGeom>
        </p:spPr>
        <p:txBody>
          <a:bodyPr anchor="b"/>
          <a:lstStyle>
            <a:lvl1pPr marL="0" indent="0">
              <a:spcBef>
                <a:spcPts val="0"/>
              </a:spcBef>
              <a:buNone/>
              <a:defRPr sz="1600" b="1"/>
            </a:lvl1pPr>
            <a:lvl2pPr>
              <a:buNone/>
              <a:defRPr sz="1600" b="1"/>
            </a:lvl2pPr>
            <a:lvl3pPr>
              <a:buNone/>
              <a:defRPr sz="1600" b="1"/>
            </a:lvl3pPr>
            <a:lvl4pPr>
              <a:buNone/>
              <a:defRPr sz="1600" b="1"/>
            </a:lvl4pPr>
            <a:lvl5pPr>
              <a:buNone/>
              <a:defRPr sz="1600" b="1"/>
            </a:lvl5pPr>
          </a:lstStyle>
          <a:p>
            <a:pPr lvl="0"/>
            <a:r>
              <a:rPr lang="en-US" dirty="0"/>
              <a:t>Subtitle (1 line preferred, 2 lines if necessary)</a:t>
            </a:r>
          </a:p>
        </p:txBody>
      </p:sp>
      <p:cxnSp>
        <p:nvCxnSpPr>
          <p:cNvPr id="19" name="btfpColumnHeaderBoxLine984923">
            <a:extLst>
              <a:ext uri="{FF2B5EF4-FFF2-40B4-BE49-F238E27FC236}">
                <a16:creationId xmlns:a16="http://schemas.microsoft.com/office/drawing/2014/main" id="{7739A47F-AF1A-3FB5-50F0-7DDCA0CB28B1}"/>
              </a:ext>
            </a:extLst>
          </p:cNvPr>
          <p:cNvCxnSpPr>
            <a:cxnSpLocks/>
          </p:cNvCxnSpPr>
          <p:nvPr userDrawn="1"/>
        </p:nvCxnSpPr>
        <p:spPr bwMode="gray">
          <a:xfrm flipV="1">
            <a:off x="323332" y="2046243"/>
            <a:ext cx="4172467" cy="402"/>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22" name="Text Placeholder 6">
            <a:extLst>
              <a:ext uri="{FF2B5EF4-FFF2-40B4-BE49-F238E27FC236}">
                <a16:creationId xmlns:a16="http://schemas.microsoft.com/office/drawing/2014/main" id="{1B043F75-ADAD-E3F4-AC3B-0934B1377C04}"/>
              </a:ext>
            </a:extLst>
          </p:cNvPr>
          <p:cNvSpPr>
            <a:spLocks noGrp="1"/>
          </p:cNvSpPr>
          <p:nvPr>
            <p:ph type="body" sz="quarter" idx="19" hasCustomPrompt="1"/>
          </p:nvPr>
        </p:nvSpPr>
        <p:spPr>
          <a:xfrm>
            <a:off x="4818888" y="1498005"/>
            <a:ext cx="4172467" cy="548640"/>
          </a:xfrm>
          <a:prstGeom prst="rect">
            <a:avLst/>
          </a:prstGeom>
        </p:spPr>
        <p:txBody>
          <a:bodyPr anchor="b"/>
          <a:lstStyle>
            <a:lvl1pPr marL="0" indent="0">
              <a:spcBef>
                <a:spcPts val="0"/>
              </a:spcBef>
              <a:buNone/>
              <a:defRPr sz="1600" b="1"/>
            </a:lvl1pPr>
            <a:lvl2pPr>
              <a:buNone/>
              <a:defRPr sz="1600" b="1"/>
            </a:lvl2pPr>
            <a:lvl3pPr>
              <a:buNone/>
              <a:defRPr sz="1600" b="1"/>
            </a:lvl3pPr>
            <a:lvl4pPr>
              <a:buNone/>
              <a:defRPr sz="1600" b="1"/>
            </a:lvl4pPr>
            <a:lvl5pPr>
              <a:buNone/>
              <a:defRPr sz="1600" b="1"/>
            </a:lvl5pPr>
          </a:lstStyle>
          <a:p>
            <a:pPr lvl="0"/>
            <a:r>
              <a:rPr lang="en-US" dirty="0"/>
              <a:t>Subtitle (1 line preferred, 2 lines if necessary)</a:t>
            </a:r>
          </a:p>
        </p:txBody>
      </p:sp>
      <p:cxnSp>
        <p:nvCxnSpPr>
          <p:cNvPr id="23" name="btfpColumnHeaderBoxLine984923">
            <a:extLst>
              <a:ext uri="{FF2B5EF4-FFF2-40B4-BE49-F238E27FC236}">
                <a16:creationId xmlns:a16="http://schemas.microsoft.com/office/drawing/2014/main" id="{EBA42865-E9BF-9021-F00F-FEDE0073E8FE}"/>
              </a:ext>
            </a:extLst>
          </p:cNvPr>
          <p:cNvCxnSpPr>
            <a:cxnSpLocks/>
          </p:cNvCxnSpPr>
          <p:nvPr userDrawn="1"/>
        </p:nvCxnSpPr>
        <p:spPr bwMode="gray">
          <a:xfrm flipV="1">
            <a:off x="4815962" y="2046243"/>
            <a:ext cx="4172467" cy="402"/>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2" name="Text Placeholder 2">
            <a:extLst>
              <a:ext uri="{FF2B5EF4-FFF2-40B4-BE49-F238E27FC236}">
                <a16:creationId xmlns:a16="http://schemas.microsoft.com/office/drawing/2014/main" id="{84E519E3-5A3C-AE16-2EA0-D7C52ADA84BA}"/>
              </a:ext>
            </a:extLst>
          </p:cNvPr>
          <p:cNvSpPr>
            <a:spLocks noGrp="1"/>
          </p:cNvSpPr>
          <p:nvPr>
            <p:ph type="body" sz="quarter" idx="14"/>
          </p:nvPr>
        </p:nvSpPr>
        <p:spPr>
          <a:xfrm>
            <a:off x="9308592" y="1549400"/>
            <a:ext cx="2551176" cy="4546600"/>
          </a:xfrm>
          <a:prstGeom prst="rect">
            <a:avLst/>
          </a:prstGeom>
          <a:solidFill>
            <a:srgbClr val="E4E8EF"/>
          </a:solidFill>
        </p:spPr>
        <p:txBody>
          <a:bodyPr lIns="137160" tIns="137160" rIns="274320" bIns="137160">
            <a:noAutofit/>
          </a:bodyPr>
          <a:lstStyle>
            <a:lvl1pPr>
              <a:defRPr sz="1250"/>
            </a:lvl1pPr>
            <a:lvl2pPr>
              <a:defRPr sz="850"/>
            </a:lvl2pPr>
            <a:lvl3pPr>
              <a:defRPr sz="850"/>
            </a:lvl3pPr>
            <a:lvl4pPr>
              <a:defRPr sz="850"/>
            </a:lvl4pPr>
            <a:lvl5pPr>
              <a:defRPr sz="8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2670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subtitle + two graphs + observation box">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43B131C-746B-39C7-7312-75C7B13BBCEF}"/>
              </a:ext>
            </a:extLst>
          </p:cNvPr>
          <p:cNvGraphicFramePr>
            <a:graphicFrameLocks/>
          </p:cNvGraphicFramePr>
          <p:nvPr userDrawn="1">
            <p:custDataLst>
              <p:tags r:id="rId1"/>
            </p:custDataLst>
            <p:extLst>
              <p:ext uri="{D42A27DB-BD31-4B8C-83A1-F6EECF244321}">
                <p14:modId xmlns:p14="http://schemas.microsoft.com/office/powerpoint/2010/main" val="91570632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think-cell data - do not delete" hidden="1">
                        <a:extLst>
                          <a:ext uri="{FF2B5EF4-FFF2-40B4-BE49-F238E27FC236}">
                            <a16:creationId xmlns:a16="http://schemas.microsoft.com/office/drawing/2014/main" id="{B43B131C-746B-39C7-7312-75C7B13BBCEF}"/>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4" name="Content Placeholder 7">
            <a:extLst>
              <a:ext uri="{FF2B5EF4-FFF2-40B4-BE49-F238E27FC236}">
                <a16:creationId xmlns:a16="http://schemas.microsoft.com/office/drawing/2014/main" id="{3DB436DE-44C6-3373-1E4E-2049E92BC53B}"/>
              </a:ext>
            </a:extLst>
          </p:cNvPr>
          <p:cNvSpPr>
            <a:spLocks noGrp="1"/>
          </p:cNvSpPr>
          <p:nvPr>
            <p:ph sz="quarter" idx="10"/>
          </p:nvPr>
        </p:nvSpPr>
        <p:spPr>
          <a:xfrm>
            <a:off x="334963" y="2195551"/>
            <a:ext cx="5659437" cy="318864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a:extLst>
              <a:ext uri="{FF2B5EF4-FFF2-40B4-BE49-F238E27FC236}">
                <a16:creationId xmlns:a16="http://schemas.microsoft.com/office/drawing/2014/main" id="{216EE3A2-4F02-E93C-91EF-02A57A2B4630}"/>
              </a:ext>
            </a:extLst>
          </p:cNvPr>
          <p:cNvSpPr>
            <a:spLocks noGrp="1"/>
          </p:cNvSpPr>
          <p:nvPr>
            <p:ph type="body" sz="quarter" idx="14"/>
          </p:nvPr>
        </p:nvSpPr>
        <p:spPr>
          <a:xfrm>
            <a:off x="330199" y="5498912"/>
            <a:ext cx="11526837" cy="698655"/>
          </a:xfrm>
          <a:prstGeom prst="rect">
            <a:avLst/>
          </a:prstGeom>
          <a:solidFill>
            <a:srgbClr val="E4E8EF"/>
          </a:solidFill>
        </p:spPr>
        <p:txBody>
          <a:bodyPr lIns="137160" tIns="137160" rIns="274320" bIns="137160">
            <a:noAutofit/>
          </a:bodyPr>
          <a:lstStyle>
            <a:lvl1pPr>
              <a:defRPr sz="1050"/>
            </a:lvl1pPr>
            <a:lvl2pPr>
              <a:defRPr sz="850"/>
            </a:lvl2pPr>
            <a:lvl3pPr>
              <a:defRPr sz="850"/>
            </a:lvl3pPr>
            <a:lvl4pPr>
              <a:defRPr sz="850"/>
            </a:lvl4pPr>
            <a:lvl5pPr>
              <a:defRPr sz="8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7">
            <a:extLst>
              <a:ext uri="{FF2B5EF4-FFF2-40B4-BE49-F238E27FC236}">
                <a16:creationId xmlns:a16="http://schemas.microsoft.com/office/drawing/2014/main" id="{15EF536B-BA5E-E2BD-5DC0-2D1FC45CE2A8}"/>
              </a:ext>
            </a:extLst>
          </p:cNvPr>
          <p:cNvSpPr>
            <a:spLocks noGrp="1"/>
          </p:cNvSpPr>
          <p:nvPr>
            <p:ph sz="quarter" idx="15"/>
          </p:nvPr>
        </p:nvSpPr>
        <p:spPr>
          <a:xfrm>
            <a:off x="6197600" y="2195551"/>
            <a:ext cx="5659437" cy="318864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47B89370-0262-673C-4390-4D6F6ECB8481}"/>
              </a:ext>
            </a:extLst>
          </p:cNvPr>
          <p:cNvSpPr>
            <a:spLocks noGrp="1"/>
          </p:cNvSpPr>
          <p:nvPr>
            <p:ph type="title" hasCustomPrompt="1"/>
          </p:nvPr>
        </p:nvSpPr>
        <p:spPr>
          <a:xfrm>
            <a:off x="334963" y="513568"/>
            <a:ext cx="11522076" cy="754846"/>
          </a:xfrm>
          <a:prstGeom prst="rect">
            <a:avLst/>
          </a:prstGeom>
        </p:spPr>
        <p:txBody>
          <a:bodyPr vert="horz" wrap="square" tIns="0" rIns="91440" bIns="0" anchor="t">
            <a:noAutofit/>
          </a:bodyPr>
          <a:lstStyle>
            <a:lvl1pPr>
              <a:spcBef>
                <a:spcPts val="0"/>
              </a:spcBef>
              <a:defRPr sz="2800" baseline="0"/>
            </a:lvl1pPr>
          </a:lstStyle>
          <a:p>
            <a:r>
              <a:rPr lang="en-US" dirty="0"/>
              <a:t>Slide title: key message in 1-2 lines</a:t>
            </a:r>
          </a:p>
        </p:txBody>
      </p:sp>
      <p:sp>
        <p:nvSpPr>
          <p:cNvPr id="8" name="Footer Placeholder 4">
            <a:extLst>
              <a:ext uri="{FF2B5EF4-FFF2-40B4-BE49-F238E27FC236}">
                <a16:creationId xmlns:a16="http://schemas.microsoft.com/office/drawing/2014/main" id="{89F895AC-DA10-B557-FEC7-3A2279464D1B}"/>
              </a:ext>
            </a:extLst>
          </p:cNvPr>
          <p:cNvSpPr>
            <a:spLocks noGrp="1"/>
          </p:cNvSpPr>
          <p:nvPr>
            <p:ph type="ftr" sz="quarter" idx="3"/>
          </p:nvPr>
        </p:nvSpPr>
        <p:spPr>
          <a:xfrm>
            <a:off x="334962" y="6344432"/>
            <a:ext cx="9147241" cy="216706"/>
          </a:xfrm>
          <a:prstGeom prst="rect">
            <a:avLst/>
          </a:prstGeom>
        </p:spPr>
        <p:txBody>
          <a:bodyPr vert="horz" lIns="0" tIns="0" rIns="0" bIns="0" rtlCol="0" anchor="t"/>
          <a:lstStyle>
            <a:lvl1pPr algn="l">
              <a:defRPr sz="800">
                <a:solidFill>
                  <a:schemeClr val="tx1">
                    <a:tint val="82000"/>
                  </a:schemeClr>
                </a:solidFill>
              </a:defRPr>
            </a:lvl1pPr>
          </a:lstStyle>
          <a:p>
            <a:r>
              <a:rPr lang="en-US" dirty="0">
                <a:solidFill>
                  <a:srgbClr val="000000"/>
                </a:solidFill>
              </a:rPr>
              <a:t>Sources: Source title [with link] (Source name, year); Source title [with link] (Source name, year).</a:t>
            </a:r>
          </a:p>
          <a:p>
            <a:r>
              <a:rPr lang="en-US" dirty="0">
                <a:solidFill>
                  <a:srgbClr val="000000"/>
                </a:solidFill>
              </a:rPr>
              <a:t>Credit: Names, and </a:t>
            </a:r>
            <a:r>
              <a:rPr lang="en-US" u="sng" dirty="0">
                <a:hlinkClick r:id="rId5"/>
              </a:rPr>
              <a:t>Gernot Wagner</a:t>
            </a:r>
            <a:r>
              <a:rPr lang="en-US" dirty="0"/>
              <a:t>. </a:t>
            </a:r>
            <a:r>
              <a:rPr lang="en-US" dirty="0">
                <a:solidFill>
                  <a:schemeClr val="tx1"/>
                </a:solidFill>
              </a:rPr>
              <a:t>Share with </a:t>
            </a:r>
            <a:r>
              <a:rPr lang="en-US" u="sng" dirty="0">
                <a:solidFill>
                  <a:schemeClr val="tx1"/>
                </a:solidFill>
                <a:hlinkClick r:id="rId6"/>
              </a:rPr>
              <a:t>attribution</a:t>
            </a:r>
            <a:r>
              <a:rPr lang="en-US" dirty="0">
                <a:solidFill>
                  <a:schemeClr val="tx1"/>
                </a:solidFill>
              </a:rPr>
              <a:t>: Name of lead author </a:t>
            </a:r>
            <a:r>
              <a:rPr lang="en-US" i="1" dirty="0">
                <a:solidFill>
                  <a:schemeClr val="tx1"/>
                </a:solidFill>
              </a:rPr>
              <a:t>et al.</a:t>
            </a:r>
            <a:r>
              <a:rPr lang="en-US" dirty="0">
                <a:solidFill>
                  <a:schemeClr val="tx1"/>
                </a:solidFill>
              </a:rPr>
              <a:t>, “</a:t>
            </a:r>
            <a:r>
              <a:rPr lang="en-US" u="sng" dirty="0">
                <a:solidFill>
                  <a:schemeClr val="tx1"/>
                </a:solidFill>
              </a:rPr>
              <a:t>Title of the deck [linked to website]</a:t>
            </a:r>
            <a:r>
              <a:rPr lang="en-US" dirty="0">
                <a:solidFill>
                  <a:schemeClr val="tx1"/>
                </a:solidFill>
              </a:rPr>
              <a:t>” (Day Month [spelled out] Year).​</a:t>
            </a:r>
          </a:p>
        </p:txBody>
      </p:sp>
      <p:sp>
        <p:nvSpPr>
          <p:cNvPr id="12" name="Text Placeholder 6">
            <a:extLst>
              <a:ext uri="{FF2B5EF4-FFF2-40B4-BE49-F238E27FC236}">
                <a16:creationId xmlns:a16="http://schemas.microsoft.com/office/drawing/2014/main" id="{136C0F39-69D0-8082-884C-B96604981F85}"/>
              </a:ext>
            </a:extLst>
          </p:cNvPr>
          <p:cNvSpPr>
            <a:spLocks noGrp="1"/>
          </p:cNvSpPr>
          <p:nvPr>
            <p:ph type="body" sz="quarter" idx="13" hasCustomPrompt="1"/>
          </p:nvPr>
        </p:nvSpPr>
        <p:spPr>
          <a:xfrm>
            <a:off x="329184" y="1498005"/>
            <a:ext cx="5660136" cy="548640"/>
          </a:xfrm>
          <a:prstGeom prst="rect">
            <a:avLst/>
          </a:prstGeom>
        </p:spPr>
        <p:txBody>
          <a:bodyPr anchor="b"/>
          <a:lstStyle>
            <a:lvl1pPr marL="0" indent="0">
              <a:spcBef>
                <a:spcPts val="0"/>
              </a:spcBef>
              <a:buNone/>
              <a:defRPr sz="1600" b="1"/>
            </a:lvl1pPr>
            <a:lvl2pPr>
              <a:buNone/>
              <a:defRPr sz="1600" b="1"/>
            </a:lvl2pPr>
            <a:lvl3pPr>
              <a:buNone/>
              <a:defRPr sz="1600" b="1"/>
            </a:lvl3pPr>
            <a:lvl4pPr>
              <a:buNone/>
              <a:defRPr sz="1600" b="1"/>
            </a:lvl4pPr>
            <a:lvl5pPr>
              <a:buNone/>
              <a:defRPr sz="1600" b="1"/>
            </a:lvl5pPr>
          </a:lstStyle>
          <a:p>
            <a:pPr lvl="0"/>
            <a:r>
              <a:rPr lang="en-US" dirty="0"/>
              <a:t>Subtitle (1 line preferred, 2 lines if necessary)</a:t>
            </a:r>
          </a:p>
        </p:txBody>
      </p:sp>
      <p:cxnSp>
        <p:nvCxnSpPr>
          <p:cNvPr id="14" name="btfpColumnHeaderBoxLine984923">
            <a:extLst>
              <a:ext uri="{FF2B5EF4-FFF2-40B4-BE49-F238E27FC236}">
                <a16:creationId xmlns:a16="http://schemas.microsoft.com/office/drawing/2014/main" id="{B4A14286-A8E6-6C25-EA20-6C2C4DF0A514}"/>
              </a:ext>
            </a:extLst>
          </p:cNvPr>
          <p:cNvCxnSpPr>
            <a:cxnSpLocks/>
          </p:cNvCxnSpPr>
          <p:nvPr userDrawn="1"/>
        </p:nvCxnSpPr>
        <p:spPr bwMode="gray">
          <a:xfrm flipV="1">
            <a:off x="323332" y="2046377"/>
            <a:ext cx="5660136" cy="268"/>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5" name="Text Placeholder 6">
            <a:extLst>
              <a:ext uri="{FF2B5EF4-FFF2-40B4-BE49-F238E27FC236}">
                <a16:creationId xmlns:a16="http://schemas.microsoft.com/office/drawing/2014/main" id="{88D35EC9-D7E8-0768-C34D-1B9BD2692793}"/>
              </a:ext>
            </a:extLst>
          </p:cNvPr>
          <p:cNvSpPr>
            <a:spLocks noGrp="1"/>
          </p:cNvSpPr>
          <p:nvPr>
            <p:ph type="body" sz="quarter" idx="16" hasCustomPrompt="1"/>
          </p:nvPr>
        </p:nvSpPr>
        <p:spPr>
          <a:xfrm>
            <a:off x="6197600" y="1498005"/>
            <a:ext cx="5660136" cy="548640"/>
          </a:xfrm>
          <a:prstGeom prst="rect">
            <a:avLst/>
          </a:prstGeom>
        </p:spPr>
        <p:txBody>
          <a:bodyPr anchor="b"/>
          <a:lstStyle>
            <a:lvl1pPr marL="0" indent="0">
              <a:spcBef>
                <a:spcPts val="0"/>
              </a:spcBef>
              <a:buNone/>
              <a:defRPr sz="1600" b="1"/>
            </a:lvl1pPr>
            <a:lvl2pPr>
              <a:buNone/>
              <a:defRPr sz="1600" b="1"/>
            </a:lvl2pPr>
            <a:lvl3pPr>
              <a:buNone/>
              <a:defRPr sz="1600" b="1"/>
            </a:lvl3pPr>
            <a:lvl4pPr>
              <a:buNone/>
              <a:defRPr sz="1600" b="1"/>
            </a:lvl4pPr>
            <a:lvl5pPr>
              <a:buNone/>
              <a:defRPr sz="1600" b="1"/>
            </a:lvl5pPr>
          </a:lstStyle>
          <a:p>
            <a:pPr lvl="0"/>
            <a:r>
              <a:rPr lang="en-US" dirty="0"/>
              <a:t>Subtitle (1 line preferred, 2 lines if necessary)</a:t>
            </a:r>
          </a:p>
        </p:txBody>
      </p:sp>
      <p:cxnSp>
        <p:nvCxnSpPr>
          <p:cNvPr id="18" name="btfpColumnHeaderBoxLine984923">
            <a:extLst>
              <a:ext uri="{FF2B5EF4-FFF2-40B4-BE49-F238E27FC236}">
                <a16:creationId xmlns:a16="http://schemas.microsoft.com/office/drawing/2014/main" id="{DA240AAE-F7E0-B45E-27F6-B687731CB1B0}"/>
              </a:ext>
            </a:extLst>
          </p:cNvPr>
          <p:cNvCxnSpPr>
            <a:cxnSpLocks/>
          </p:cNvCxnSpPr>
          <p:nvPr userDrawn="1"/>
        </p:nvCxnSpPr>
        <p:spPr bwMode="gray">
          <a:xfrm flipV="1">
            <a:off x="6197600" y="2046377"/>
            <a:ext cx="5660136" cy="268"/>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5566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subtitle + two graphs (irregular) + observation box">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43B131C-746B-39C7-7312-75C7B13BBCEF}"/>
              </a:ext>
            </a:extLst>
          </p:cNvPr>
          <p:cNvGraphicFramePr>
            <a:graphicFrameLocks/>
          </p:cNvGraphicFramePr>
          <p:nvPr userDrawn="1">
            <p:custDataLst>
              <p:tags r:id="rId1"/>
            </p:custDataLst>
            <p:extLst>
              <p:ext uri="{D42A27DB-BD31-4B8C-83A1-F6EECF244321}">
                <p14:modId xmlns:p14="http://schemas.microsoft.com/office/powerpoint/2010/main" val="91570632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think-cell data - do not delete" hidden="1">
                        <a:extLst>
                          <a:ext uri="{FF2B5EF4-FFF2-40B4-BE49-F238E27FC236}">
                            <a16:creationId xmlns:a16="http://schemas.microsoft.com/office/drawing/2014/main" id="{B43B131C-746B-39C7-7312-75C7B13BBCEF}"/>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4" name="Content Placeholder 7">
            <a:extLst>
              <a:ext uri="{FF2B5EF4-FFF2-40B4-BE49-F238E27FC236}">
                <a16:creationId xmlns:a16="http://schemas.microsoft.com/office/drawing/2014/main" id="{3DB436DE-44C6-3373-1E4E-2049E92BC53B}"/>
              </a:ext>
            </a:extLst>
          </p:cNvPr>
          <p:cNvSpPr>
            <a:spLocks noGrp="1"/>
          </p:cNvSpPr>
          <p:nvPr>
            <p:ph sz="quarter" idx="10"/>
          </p:nvPr>
        </p:nvSpPr>
        <p:spPr>
          <a:xfrm>
            <a:off x="323332" y="2195551"/>
            <a:ext cx="7595651" cy="318864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a:extLst>
              <a:ext uri="{FF2B5EF4-FFF2-40B4-BE49-F238E27FC236}">
                <a16:creationId xmlns:a16="http://schemas.microsoft.com/office/drawing/2014/main" id="{216EE3A2-4F02-E93C-91EF-02A57A2B4630}"/>
              </a:ext>
            </a:extLst>
          </p:cNvPr>
          <p:cNvSpPr>
            <a:spLocks noGrp="1"/>
          </p:cNvSpPr>
          <p:nvPr>
            <p:ph type="body" sz="quarter" idx="14"/>
          </p:nvPr>
        </p:nvSpPr>
        <p:spPr>
          <a:xfrm>
            <a:off x="330199" y="5498912"/>
            <a:ext cx="11526837" cy="698655"/>
          </a:xfrm>
          <a:prstGeom prst="rect">
            <a:avLst/>
          </a:prstGeom>
          <a:solidFill>
            <a:srgbClr val="E4E8EF"/>
          </a:solidFill>
        </p:spPr>
        <p:txBody>
          <a:bodyPr lIns="137160" tIns="137160" rIns="274320" bIns="137160">
            <a:noAutofit/>
          </a:bodyPr>
          <a:lstStyle>
            <a:lvl1pPr>
              <a:spcBef>
                <a:spcPts val="0"/>
              </a:spcBef>
              <a:defRPr sz="1050"/>
            </a:lvl1pPr>
            <a:lvl2pPr>
              <a:spcBef>
                <a:spcPts val="0"/>
              </a:spcBef>
              <a:defRPr sz="850"/>
            </a:lvl2pPr>
            <a:lvl3pPr>
              <a:spcBef>
                <a:spcPts val="0"/>
              </a:spcBef>
              <a:defRPr sz="850"/>
            </a:lvl3pPr>
            <a:lvl4pPr>
              <a:spcBef>
                <a:spcPts val="0"/>
              </a:spcBef>
              <a:defRPr sz="850"/>
            </a:lvl4pPr>
            <a:lvl5pPr>
              <a:spcBef>
                <a:spcPts val="0"/>
              </a:spcBef>
              <a:defRPr sz="8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7">
            <a:extLst>
              <a:ext uri="{FF2B5EF4-FFF2-40B4-BE49-F238E27FC236}">
                <a16:creationId xmlns:a16="http://schemas.microsoft.com/office/drawing/2014/main" id="{15EF536B-BA5E-E2BD-5DC0-2D1FC45CE2A8}"/>
              </a:ext>
            </a:extLst>
          </p:cNvPr>
          <p:cNvSpPr>
            <a:spLocks noGrp="1"/>
          </p:cNvSpPr>
          <p:nvPr>
            <p:ph sz="quarter" idx="15"/>
          </p:nvPr>
        </p:nvSpPr>
        <p:spPr>
          <a:xfrm>
            <a:off x="8199436" y="2195551"/>
            <a:ext cx="3657600" cy="318864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C60FB955-EE9C-6621-EAC9-55D90C6C70CF}"/>
              </a:ext>
            </a:extLst>
          </p:cNvPr>
          <p:cNvSpPr>
            <a:spLocks noGrp="1"/>
          </p:cNvSpPr>
          <p:nvPr>
            <p:ph type="title" hasCustomPrompt="1"/>
          </p:nvPr>
        </p:nvSpPr>
        <p:spPr>
          <a:xfrm>
            <a:off x="334963" y="513568"/>
            <a:ext cx="11522076" cy="754846"/>
          </a:xfrm>
          <a:prstGeom prst="rect">
            <a:avLst/>
          </a:prstGeom>
        </p:spPr>
        <p:txBody>
          <a:bodyPr vert="horz" wrap="square" tIns="0" rIns="91440" bIns="0" anchor="t">
            <a:noAutofit/>
          </a:bodyPr>
          <a:lstStyle>
            <a:lvl1pPr>
              <a:spcBef>
                <a:spcPts val="0"/>
              </a:spcBef>
              <a:defRPr sz="2800" baseline="0"/>
            </a:lvl1pPr>
          </a:lstStyle>
          <a:p>
            <a:r>
              <a:rPr lang="en-US" dirty="0"/>
              <a:t>Slide title: key message in 1-2 lines</a:t>
            </a:r>
          </a:p>
        </p:txBody>
      </p:sp>
      <p:sp>
        <p:nvSpPr>
          <p:cNvPr id="16" name="Footer Placeholder 4">
            <a:extLst>
              <a:ext uri="{FF2B5EF4-FFF2-40B4-BE49-F238E27FC236}">
                <a16:creationId xmlns:a16="http://schemas.microsoft.com/office/drawing/2014/main" id="{ECF87FD3-FC5B-1DDD-9FB2-38F871EE2E94}"/>
              </a:ext>
            </a:extLst>
          </p:cNvPr>
          <p:cNvSpPr>
            <a:spLocks noGrp="1"/>
          </p:cNvSpPr>
          <p:nvPr>
            <p:ph type="ftr" sz="quarter" idx="3"/>
          </p:nvPr>
        </p:nvSpPr>
        <p:spPr>
          <a:xfrm>
            <a:off x="334962" y="6344432"/>
            <a:ext cx="9147241" cy="216706"/>
          </a:xfrm>
          <a:prstGeom prst="rect">
            <a:avLst/>
          </a:prstGeom>
        </p:spPr>
        <p:txBody>
          <a:bodyPr vert="horz" lIns="0" tIns="0" rIns="0" bIns="0" rtlCol="0" anchor="t"/>
          <a:lstStyle>
            <a:lvl1pPr algn="l">
              <a:defRPr sz="800">
                <a:solidFill>
                  <a:schemeClr val="tx1">
                    <a:tint val="82000"/>
                  </a:schemeClr>
                </a:solidFill>
              </a:defRPr>
            </a:lvl1pPr>
          </a:lstStyle>
          <a:p>
            <a:r>
              <a:rPr lang="en-US" dirty="0">
                <a:solidFill>
                  <a:srgbClr val="000000"/>
                </a:solidFill>
              </a:rPr>
              <a:t>Sources: Source title [with link] (Source name, year); Source title [with link] (Source name, year).</a:t>
            </a:r>
          </a:p>
          <a:p>
            <a:r>
              <a:rPr lang="en-US" dirty="0">
                <a:solidFill>
                  <a:srgbClr val="000000"/>
                </a:solidFill>
              </a:rPr>
              <a:t>Credit: Names, and </a:t>
            </a:r>
            <a:r>
              <a:rPr lang="en-US" u="sng" dirty="0">
                <a:hlinkClick r:id="rId5"/>
              </a:rPr>
              <a:t>Gernot Wagner</a:t>
            </a:r>
            <a:r>
              <a:rPr lang="en-US" dirty="0"/>
              <a:t>. </a:t>
            </a:r>
            <a:r>
              <a:rPr lang="en-US" dirty="0">
                <a:solidFill>
                  <a:schemeClr val="tx1"/>
                </a:solidFill>
              </a:rPr>
              <a:t>Share with </a:t>
            </a:r>
            <a:r>
              <a:rPr lang="en-US" u="sng" dirty="0">
                <a:solidFill>
                  <a:schemeClr val="tx1"/>
                </a:solidFill>
                <a:hlinkClick r:id="rId6"/>
              </a:rPr>
              <a:t>attribution</a:t>
            </a:r>
            <a:r>
              <a:rPr lang="en-US" dirty="0">
                <a:solidFill>
                  <a:schemeClr val="tx1"/>
                </a:solidFill>
              </a:rPr>
              <a:t>: Name of lead author </a:t>
            </a:r>
            <a:r>
              <a:rPr lang="en-US" i="1" dirty="0">
                <a:solidFill>
                  <a:schemeClr val="tx1"/>
                </a:solidFill>
              </a:rPr>
              <a:t>et al.</a:t>
            </a:r>
            <a:r>
              <a:rPr lang="en-US" dirty="0">
                <a:solidFill>
                  <a:schemeClr val="tx1"/>
                </a:solidFill>
              </a:rPr>
              <a:t>, “</a:t>
            </a:r>
            <a:r>
              <a:rPr lang="en-US" u="sng" dirty="0">
                <a:solidFill>
                  <a:schemeClr val="tx1"/>
                </a:solidFill>
              </a:rPr>
              <a:t>Title of the deck [linked to website]</a:t>
            </a:r>
            <a:r>
              <a:rPr lang="en-US" dirty="0">
                <a:solidFill>
                  <a:schemeClr val="tx1"/>
                </a:solidFill>
              </a:rPr>
              <a:t>” (Day Month [spelled out] Year).​</a:t>
            </a:r>
          </a:p>
        </p:txBody>
      </p:sp>
      <p:sp>
        <p:nvSpPr>
          <p:cNvPr id="18" name="Text Placeholder 6">
            <a:extLst>
              <a:ext uri="{FF2B5EF4-FFF2-40B4-BE49-F238E27FC236}">
                <a16:creationId xmlns:a16="http://schemas.microsoft.com/office/drawing/2014/main" id="{52873BC6-DC55-7609-4EB2-5EB33516EC90}"/>
              </a:ext>
            </a:extLst>
          </p:cNvPr>
          <p:cNvSpPr>
            <a:spLocks noGrp="1"/>
          </p:cNvSpPr>
          <p:nvPr>
            <p:ph type="body" sz="quarter" idx="13" hasCustomPrompt="1"/>
          </p:nvPr>
        </p:nvSpPr>
        <p:spPr>
          <a:xfrm>
            <a:off x="329183" y="1498005"/>
            <a:ext cx="7589799" cy="548640"/>
          </a:xfrm>
          <a:prstGeom prst="rect">
            <a:avLst/>
          </a:prstGeom>
        </p:spPr>
        <p:txBody>
          <a:bodyPr anchor="b"/>
          <a:lstStyle>
            <a:lvl1pPr marL="0" indent="0">
              <a:spcBef>
                <a:spcPts val="0"/>
              </a:spcBef>
              <a:buNone/>
              <a:defRPr sz="1600" b="1"/>
            </a:lvl1pPr>
            <a:lvl2pPr>
              <a:buNone/>
              <a:defRPr sz="1600" b="1"/>
            </a:lvl2pPr>
            <a:lvl3pPr>
              <a:buNone/>
              <a:defRPr sz="1600" b="1"/>
            </a:lvl3pPr>
            <a:lvl4pPr>
              <a:buNone/>
              <a:defRPr sz="1600" b="1"/>
            </a:lvl4pPr>
            <a:lvl5pPr>
              <a:buNone/>
              <a:defRPr sz="1600" b="1"/>
            </a:lvl5pPr>
          </a:lstStyle>
          <a:p>
            <a:pPr lvl="0"/>
            <a:r>
              <a:rPr lang="en-US" dirty="0"/>
              <a:t>Subtitle (1 line preferred, 2 lines if necessary)</a:t>
            </a:r>
          </a:p>
        </p:txBody>
      </p:sp>
      <p:cxnSp>
        <p:nvCxnSpPr>
          <p:cNvPr id="19" name="btfpColumnHeaderBoxLine984923">
            <a:extLst>
              <a:ext uri="{FF2B5EF4-FFF2-40B4-BE49-F238E27FC236}">
                <a16:creationId xmlns:a16="http://schemas.microsoft.com/office/drawing/2014/main" id="{7739A47F-AF1A-3FB5-50F0-7DDCA0CB28B1}"/>
              </a:ext>
            </a:extLst>
          </p:cNvPr>
          <p:cNvCxnSpPr>
            <a:cxnSpLocks/>
          </p:cNvCxnSpPr>
          <p:nvPr userDrawn="1"/>
        </p:nvCxnSpPr>
        <p:spPr bwMode="gray">
          <a:xfrm>
            <a:off x="323332" y="2046645"/>
            <a:ext cx="7595652"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20" name="Text Placeholder 6">
            <a:extLst>
              <a:ext uri="{FF2B5EF4-FFF2-40B4-BE49-F238E27FC236}">
                <a16:creationId xmlns:a16="http://schemas.microsoft.com/office/drawing/2014/main" id="{8F1A2756-D84F-147B-D478-53700C7415D2}"/>
              </a:ext>
            </a:extLst>
          </p:cNvPr>
          <p:cNvSpPr>
            <a:spLocks noGrp="1"/>
          </p:cNvSpPr>
          <p:nvPr>
            <p:ph type="body" sz="quarter" idx="18" hasCustomPrompt="1"/>
          </p:nvPr>
        </p:nvSpPr>
        <p:spPr>
          <a:xfrm>
            <a:off x="8199436" y="1498005"/>
            <a:ext cx="3657600" cy="548640"/>
          </a:xfrm>
          <a:prstGeom prst="rect">
            <a:avLst/>
          </a:prstGeom>
        </p:spPr>
        <p:txBody>
          <a:bodyPr anchor="b"/>
          <a:lstStyle>
            <a:lvl1pPr marL="0" indent="0">
              <a:spcBef>
                <a:spcPts val="0"/>
              </a:spcBef>
              <a:buNone/>
              <a:defRPr sz="1600" b="1"/>
            </a:lvl1pPr>
            <a:lvl2pPr>
              <a:buNone/>
              <a:defRPr sz="1600" b="1"/>
            </a:lvl2pPr>
            <a:lvl3pPr>
              <a:buNone/>
              <a:defRPr sz="1600" b="1"/>
            </a:lvl3pPr>
            <a:lvl4pPr>
              <a:buNone/>
              <a:defRPr sz="1600" b="1"/>
            </a:lvl4pPr>
            <a:lvl5pPr>
              <a:buNone/>
              <a:defRPr sz="1600" b="1"/>
            </a:lvl5pPr>
          </a:lstStyle>
          <a:p>
            <a:pPr lvl="0"/>
            <a:r>
              <a:rPr lang="en-US" dirty="0"/>
              <a:t>Subtitle (1 line preferred, 2 lines if necessary)</a:t>
            </a:r>
          </a:p>
        </p:txBody>
      </p:sp>
      <p:cxnSp>
        <p:nvCxnSpPr>
          <p:cNvPr id="21" name="btfpColumnHeaderBoxLine984923">
            <a:extLst>
              <a:ext uri="{FF2B5EF4-FFF2-40B4-BE49-F238E27FC236}">
                <a16:creationId xmlns:a16="http://schemas.microsoft.com/office/drawing/2014/main" id="{36C47CE2-4205-71BE-9E78-12F39711319E}"/>
              </a:ext>
            </a:extLst>
          </p:cNvPr>
          <p:cNvCxnSpPr>
            <a:cxnSpLocks/>
          </p:cNvCxnSpPr>
          <p:nvPr userDrawn="1"/>
        </p:nvCxnSpPr>
        <p:spPr bwMode="gray">
          <a:xfrm flipV="1">
            <a:off x="8199436" y="2046377"/>
            <a:ext cx="3657600" cy="268"/>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1486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ubtitle + three graphs + observation box">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43B131C-746B-39C7-7312-75C7B13BBCEF}"/>
              </a:ext>
            </a:extLst>
          </p:cNvPr>
          <p:cNvGraphicFramePr>
            <a:graphicFrameLocks/>
          </p:cNvGraphicFramePr>
          <p:nvPr userDrawn="1">
            <p:custDataLst>
              <p:tags r:id="rId1"/>
            </p:custDataLst>
            <p:extLst>
              <p:ext uri="{D42A27DB-BD31-4B8C-83A1-F6EECF244321}">
                <p14:modId xmlns:p14="http://schemas.microsoft.com/office/powerpoint/2010/main" val="91570632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think-cell data - do not delete" hidden="1">
                        <a:extLst>
                          <a:ext uri="{FF2B5EF4-FFF2-40B4-BE49-F238E27FC236}">
                            <a16:creationId xmlns:a16="http://schemas.microsoft.com/office/drawing/2014/main" id="{B43B131C-746B-39C7-7312-75C7B13BBCEF}"/>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4" name="Content Placeholder 7">
            <a:extLst>
              <a:ext uri="{FF2B5EF4-FFF2-40B4-BE49-F238E27FC236}">
                <a16:creationId xmlns:a16="http://schemas.microsoft.com/office/drawing/2014/main" id="{3DB436DE-44C6-3373-1E4E-2049E92BC53B}"/>
              </a:ext>
            </a:extLst>
          </p:cNvPr>
          <p:cNvSpPr>
            <a:spLocks noGrp="1"/>
          </p:cNvSpPr>
          <p:nvPr>
            <p:ph sz="quarter" idx="10"/>
          </p:nvPr>
        </p:nvSpPr>
        <p:spPr>
          <a:xfrm>
            <a:off x="323333" y="2195551"/>
            <a:ext cx="3657600" cy="318864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a:extLst>
              <a:ext uri="{FF2B5EF4-FFF2-40B4-BE49-F238E27FC236}">
                <a16:creationId xmlns:a16="http://schemas.microsoft.com/office/drawing/2014/main" id="{216EE3A2-4F02-E93C-91EF-02A57A2B4630}"/>
              </a:ext>
            </a:extLst>
          </p:cNvPr>
          <p:cNvSpPr>
            <a:spLocks noGrp="1"/>
          </p:cNvSpPr>
          <p:nvPr>
            <p:ph type="body" sz="quarter" idx="14"/>
          </p:nvPr>
        </p:nvSpPr>
        <p:spPr>
          <a:xfrm>
            <a:off x="330199" y="5498912"/>
            <a:ext cx="11526837" cy="698655"/>
          </a:xfrm>
          <a:prstGeom prst="rect">
            <a:avLst/>
          </a:prstGeom>
          <a:solidFill>
            <a:srgbClr val="E4E8EF"/>
          </a:solidFill>
        </p:spPr>
        <p:txBody>
          <a:bodyPr lIns="137160" tIns="137160" rIns="274320" bIns="137160">
            <a:noAutofit/>
          </a:bodyPr>
          <a:lstStyle>
            <a:lvl1pPr>
              <a:spcBef>
                <a:spcPts val="0"/>
              </a:spcBef>
              <a:defRPr sz="1050"/>
            </a:lvl1pPr>
            <a:lvl2pPr>
              <a:spcBef>
                <a:spcPts val="0"/>
              </a:spcBef>
              <a:defRPr sz="850"/>
            </a:lvl2pPr>
            <a:lvl3pPr>
              <a:spcBef>
                <a:spcPts val="0"/>
              </a:spcBef>
              <a:defRPr sz="850"/>
            </a:lvl3pPr>
            <a:lvl4pPr>
              <a:spcBef>
                <a:spcPts val="0"/>
              </a:spcBef>
              <a:defRPr sz="850"/>
            </a:lvl4pPr>
            <a:lvl5pPr>
              <a:spcBef>
                <a:spcPts val="0"/>
              </a:spcBef>
              <a:defRPr sz="8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7">
            <a:extLst>
              <a:ext uri="{FF2B5EF4-FFF2-40B4-BE49-F238E27FC236}">
                <a16:creationId xmlns:a16="http://schemas.microsoft.com/office/drawing/2014/main" id="{15EF536B-BA5E-E2BD-5DC0-2D1FC45CE2A8}"/>
              </a:ext>
            </a:extLst>
          </p:cNvPr>
          <p:cNvSpPr>
            <a:spLocks noGrp="1"/>
          </p:cNvSpPr>
          <p:nvPr>
            <p:ph sz="quarter" idx="15"/>
          </p:nvPr>
        </p:nvSpPr>
        <p:spPr>
          <a:xfrm>
            <a:off x="8199436" y="2195551"/>
            <a:ext cx="3657600" cy="318864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a:extLst>
              <a:ext uri="{FF2B5EF4-FFF2-40B4-BE49-F238E27FC236}">
                <a16:creationId xmlns:a16="http://schemas.microsoft.com/office/drawing/2014/main" id="{25239D60-50FE-4A30-C6B8-FE10B4E81680}"/>
              </a:ext>
            </a:extLst>
          </p:cNvPr>
          <p:cNvSpPr>
            <a:spLocks noGrp="1"/>
          </p:cNvSpPr>
          <p:nvPr>
            <p:ph sz="quarter" idx="17"/>
          </p:nvPr>
        </p:nvSpPr>
        <p:spPr>
          <a:xfrm>
            <a:off x="4261384" y="2195551"/>
            <a:ext cx="3657600" cy="318864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C60FB955-EE9C-6621-EAC9-55D90C6C70CF}"/>
              </a:ext>
            </a:extLst>
          </p:cNvPr>
          <p:cNvSpPr>
            <a:spLocks noGrp="1"/>
          </p:cNvSpPr>
          <p:nvPr>
            <p:ph type="title" hasCustomPrompt="1"/>
          </p:nvPr>
        </p:nvSpPr>
        <p:spPr>
          <a:xfrm>
            <a:off x="334963" y="513568"/>
            <a:ext cx="11522076" cy="754846"/>
          </a:xfrm>
          <a:prstGeom prst="rect">
            <a:avLst/>
          </a:prstGeom>
        </p:spPr>
        <p:txBody>
          <a:bodyPr vert="horz" wrap="square" tIns="0" rIns="91440" bIns="0" anchor="t">
            <a:noAutofit/>
          </a:bodyPr>
          <a:lstStyle>
            <a:lvl1pPr>
              <a:spcBef>
                <a:spcPts val="0"/>
              </a:spcBef>
              <a:defRPr sz="2800" baseline="0"/>
            </a:lvl1pPr>
          </a:lstStyle>
          <a:p>
            <a:r>
              <a:rPr lang="en-US" dirty="0"/>
              <a:t>Slide title: key message in 1-2 lines</a:t>
            </a:r>
          </a:p>
        </p:txBody>
      </p:sp>
      <p:sp>
        <p:nvSpPr>
          <p:cNvPr id="16" name="Footer Placeholder 4">
            <a:extLst>
              <a:ext uri="{FF2B5EF4-FFF2-40B4-BE49-F238E27FC236}">
                <a16:creationId xmlns:a16="http://schemas.microsoft.com/office/drawing/2014/main" id="{ECF87FD3-FC5B-1DDD-9FB2-38F871EE2E94}"/>
              </a:ext>
            </a:extLst>
          </p:cNvPr>
          <p:cNvSpPr>
            <a:spLocks noGrp="1"/>
          </p:cNvSpPr>
          <p:nvPr>
            <p:ph type="ftr" sz="quarter" idx="3"/>
          </p:nvPr>
        </p:nvSpPr>
        <p:spPr>
          <a:xfrm>
            <a:off x="334962" y="6344432"/>
            <a:ext cx="9147241" cy="216706"/>
          </a:xfrm>
          <a:prstGeom prst="rect">
            <a:avLst/>
          </a:prstGeom>
        </p:spPr>
        <p:txBody>
          <a:bodyPr vert="horz" lIns="0" tIns="0" rIns="0" bIns="0" rtlCol="0" anchor="t"/>
          <a:lstStyle>
            <a:lvl1pPr algn="l">
              <a:defRPr sz="800">
                <a:solidFill>
                  <a:schemeClr val="tx1">
                    <a:tint val="82000"/>
                  </a:schemeClr>
                </a:solidFill>
              </a:defRPr>
            </a:lvl1pPr>
          </a:lstStyle>
          <a:p>
            <a:r>
              <a:rPr lang="en-US" dirty="0">
                <a:solidFill>
                  <a:srgbClr val="000000"/>
                </a:solidFill>
              </a:rPr>
              <a:t>Sources: Source title [with link] (Source name, year); Source title [with link] (Source name, year).</a:t>
            </a:r>
          </a:p>
          <a:p>
            <a:r>
              <a:rPr lang="en-US" dirty="0">
                <a:solidFill>
                  <a:srgbClr val="000000"/>
                </a:solidFill>
              </a:rPr>
              <a:t>Credit: Names, and </a:t>
            </a:r>
            <a:r>
              <a:rPr lang="en-US" u="sng" dirty="0">
                <a:hlinkClick r:id="rId5"/>
              </a:rPr>
              <a:t>Gernot Wagner</a:t>
            </a:r>
            <a:r>
              <a:rPr lang="en-US" dirty="0"/>
              <a:t>. </a:t>
            </a:r>
            <a:r>
              <a:rPr lang="en-US" dirty="0">
                <a:solidFill>
                  <a:schemeClr val="tx1"/>
                </a:solidFill>
              </a:rPr>
              <a:t>Share with </a:t>
            </a:r>
            <a:r>
              <a:rPr lang="en-US" u="sng" dirty="0">
                <a:solidFill>
                  <a:schemeClr val="tx1"/>
                </a:solidFill>
                <a:hlinkClick r:id="rId6"/>
              </a:rPr>
              <a:t>attribution</a:t>
            </a:r>
            <a:r>
              <a:rPr lang="en-US" dirty="0">
                <a:solidFill>
                  <a:schemeClr val="tx1"/>
                </a:solidFill>
              </a:rPr>
              <a:t>: Name of lead author </a:t>
            </a:r>
            <a:r>
              <a:rPr lang="en-US" i="1" dirty="0">
                <a:solidFill>
                  <a:schemeClr val="tx1"/>
                </a:solidFill>
              </a:rPr>
              <a:t>et al.</a:t>
            </a:r>
            <a:r>
              <a:rPr lang="en-US" dirty="0">
                <a:solidFill>
                  <a:schemeClr val="tx1"/>
                </a:solidFill>
              </a:rPr>
              <a:t>, “</a:t>
            </a:r>
            <a:r>
              <a:rPr lang="en-US" u="sng" dirty="0">
                <a:solidFill>
                  <a:schemeClr val="tx1"/>
                </a:solidFill>
              </a:rPr>
              <a:t>Title of the deck [linked to website]</a:t>
            </a:r>
            <a:r>
              <a:rPr lang="en-US" dirty="0">
                <a:solidFill>
                  <a:schemeClr val="tx1"/>
                </a:solidFill>
              </a:rPr>
              <a:t>” (Day Month [spelled out] Year).​</a:t>
            </a:r>
          </a:p>
        </p:txBody>
      </p:sp>
      <p:sp>
        <p:nvSpPr>
          <p:cNvPr id="18" name="Text Placeholder 6">
            <a:extLst>
              <a:ext uri="{FF2B5EF4-FFF2-40B4-BE49-F238E27FC236}">
                <a16:creationId xmlns:a16="http://schemas.microsoft.com/office/drawing/2014/main" id="{52873BC6-DC55-7609-4EB2-5EB33516EC90}"/>
              </a:ext>
            </a:extLst>
          </p:cNvPr>
          <p:cNvSpPr>
            <a:spLocks noGrp="1"/>
          </p:cNvSpPr>
          <p:nvPr>
            <p:ph type="body" sz="quarter" idx="13" hasCustomPrompt="1"/>
          </p:nvPr>
        </p:nvSpPr>
        <p:spPr>
          <a:xfrm>
            <a:off x="329184" y="1498005"/>
            <a:ext cx="3657600" cy="548640"/>
          </a:xfrm>
          <a:prstGeom prst="rect">
            <a:avLst/>
          </a:prstGeom>
        </p:spPr>
        <p:txBody>
          <a:bodyPr anchor="b"/>
          <a:lstStyle>
            <a:lvl1pPr marL="0" indent="0">
              <a:spcBef>
                <a:spcPts val="0"/>
              </a:spcBef>
              <a:buNone/>
              <a:defRPr sz="1600" b="1"/>
            </a:lvl1pPr>
            <a:lvl2pPr>
              <a:buNone/>
              <a:defRPr sz="1600" b="1"/>
            </a:lvl2pPr>
            <a:lvl3pPr>
              <a:buNone/>
              <a:defRPr sz="1600" b="1"/>
            </a:lvl3pPr>
            <a:lvl4pPr>
              <a:buNone/>
              <a:defRPr sz="1600" b="1"/>
            </a:lvl4pPr>
            <a:lvl5pPr>
              <a:buNone/>
              <a:defRPr sz="1600" b="1"/>
            </a:lvl5pPr>
          </a:lstStyle>
          <a:p>
            <a:pPr lvl="0"/>
            <a:r>
              <a:rPr lang="en-US" dirty="0"/>
              <a:t>Subtitle (1 line preferred, 2 lines if necessary)</a:t>
            </a:r>
          </a:p>
        </p:txBody>
      </p:sp>
      <p:cxnSp>
        <p:nvCxnSpPr>
          <p:cNvPr id="19" name="btfpColumnHeaderBoxLine984923">
            <a:extLst>
              <a:ext uri="{FF2B5EF4-FFF2-40B4-BE49-F238E27FC236}">
                <a16:creationId xmlns:a16="http://schemas.microsoft.com/office/drawing/2014/main" id="{7739A47F-AF1A-3FB5-50F0-7DDCA0CB28B1}"/>
              </a:ext>
            </a:extLst>
          </p:cNvPr>
          <p:cNvCxnSpPr>
            <a:cxnSpLocks/>
          </p:cNvCxnSpPr>
          <p:nvPr userDrawn="1"/>
        </p:nvCxnSpPr>
        <p:spPr bwMode="gray">
          <a:xfrm flipV="1">
            <a:off x="323332" y="2046377"/>
            <a:ext cx="3657600" cy="268"/>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20" name="Text Placeholder 6">
            <a:extLst>
              <a:ext uri="{FF2B5EF4-FFF2-40B4-BE49-F238E27FC236}">
                <a16:creationId xmlns:a16="http://schemas.microsoft.com/office/drawing/2014/main" id="{8F1A2756-D84F-147B-D478-53700C7415D2}"/>
              </a:ext>
            </a:extLst>
          </p:cNvPr>
          <p:cNvSpPr>
            <a:spLocks noGrp="1"/>
          </p:cNvSpPr>
          <p:nvPr>
            <p:ph type="body" sz="quarter" idx="18" hasCustomPrompt="1"/>
          </p:nvPr>
        </p:nvSpPr>
        <p:spPr>
          <a:xfrm>
            <a:off x="8199436" y="1498005"/>
            <a:ext cx="3657600" cy="548640"/>
          </a:xfrm>
          <a:prstGeom prst="rect">
            <a:avLst/>
          </a:prstGeom>
        </p:spPr>
        <p:txBody>
          <a:bodyPr anchor="b"/>
          <a:lstStyle>
            <a:lvl1pPr marL="0" indent="0">
              <a:spcBef>
                <a:spcPts val="0"/>
              </a:spcBef>
              <a:buNone/>
              <a:defRPr sz="1600" b="1"/>
            </a:lvl1pPr>
            <a:lvl2pPr>
              <a:buNone/>
              <a:defRPr sz="1600" b="1"/>
            </a:lvl2pPr>
            <a:lvl3pPr>
              <a:buNone/>
              <a:defRPr sz="1600" b="1"/>
            </a:lvl3pPr>
            <a:lvl4pPr>
              <a:buNone/>
              <a:defRPr sz="1600" b="1"/>
            </a:lvl4pPr>
            <a:lvl5pPr>
              <a:buNone/>
              <a:defRPr sz="1600" b="1"/>
            </a:lvl5pPr>
          </a:lstStyle>
          <a:p>
            <a:pPr lvl="0"/>
            <a:r>
              <a:rPr lang="en-US" dirty="0"/>
              <a:t>Subtitle (1 line preferred, 2 lines if necessary)</a:t>
            </a:r>
          </a:p>
        </p:txBody>
      </p:sp>
      <p:cxnSp>
        <p:nvCxnSpPr>
          <p:cNvPr id="21" name="btfpColumnHeaderBoxLine984923">
            <a:extLst>
              <a:ext uri="{FF2B5EF4-FFF2-40B4-BE49-F238E27FC236}">
                <a16:creationId xmlns:a16="http://schemas.microsoft.com/office/drawing/2014/main" id="{36C47CE2-4205-71BE-9E78-12F39711319E}"/>
              </a:ext>
            </a:extLst>
          </p:cNvPr>
          <p:cNvCxnSpPr>
            <a:cxnSpLocks/>
          </p:cNvCxnSpPr>
          <p:nvPr userDrawn="1"/>
        </p:nvCxnSpPr>
        <p:spPr bwMode="gray">
          <a:xfrm flipV="1">
            <a:off x="8199436" y="2046377"/>
            <a:ext cx="3657600" cy="268"/>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22" name="Text Placeholder 6">
            <a:extLst>
              <a:ext uri="{FF2B5EF4-FFF2-40B4-BE49-F238E27FC236}">
                <a16:creationId xmlns:a16="http://schemas.microsoft.com/office/drawing/2014/main" id="{1B043F75-ADAD-E3F4-AC3B-0934B1377C04}"/>
              </a:ext>
            </a:extLst>
          </p:cNvPr>
          <p:cNvSpPr>
            <a:spLocks noGrp="1"/>
          </p:cNvSpPr>
          <p:nvPr>
            <p:ph type="body" sz="quarter" idx="19" hasCustomPrompt="1"/>
          </p:nvPr>
        </p:nvSpPr>
        <p:spPr>
          <a:xfrm>
            <a:off x="4261384" y="1498005"/>
            <a:ext cx="3657600" cy="548640"/>
          </a:xfrm>
          <a:prstGeom prst="rect">
            <a:avLst/>
          </a:prstGeom>
        </p:spPr>
        <p:txBody>
          <a:bodyPr anchor="b"/>
          <a:lstStyle>
            <a:lvl1pPr marL="0" indent="0">
              <a:spcBef>
                <a:spcPts val="0"/>
              </a:spcBef>
              <a:buNone/>
              <a:defRPr sz="1600" b="1"/>
            </a:lvl1pPr>
            <a:lvl2pPr>
              <a:buNone/>
              <a:defRPr sz="1600" b="1"/>
            </a:lvl2pPr>
            <a:lvl3pPr>
              <a:buNone/>
              <a:defRPr sz="1600" b="1"/>
            </a:lvl3pPr>
            <a:lvl4pPr>
              <a:buNone/>
              <a:defRPr sz="1600" b="1"/>
            </a:lvl4pPr>
            <a:lvl5pPr>
              <a:buNone/>
              <a:defRPr sz="1600" b="1"/>
            </a:lvl5pPr>
          </a:lstStyle>
          <a:p>
            <a:pPr lvl="0"/>
            <a:r>
              <a:rPr lang="en-US" dirty="0"/>
              <a:t>Subtitle (1 line preferred, 2 lines if necessary)</a:t>
            </a:r>
          </a:p>
        </p:txBody>
      </p:sp>
      <p:cxnSp>
        <p:nvCxnSpPr>
          <p:cNvPr id="23" name="btfpColumnHeaderBoxLine984923">
            <a:extLst>
              <a:ext uri="{FF2B5EF4-FFF2-40B4-BE49-F238E27FC236}">
                <a16:creationId xmlns:a16="http://schemas.microsoft.com/office/drawing/2014/main" id="{EBA42865-E9BF-9021-F00F-FEDE0073E8FE}"/>
              </a:ext>
            </a:extLst>
          </p:cNvPr>
          <p:cNvCxnSpPr>
            <a:cxnSpLocks/>
          </p:cNvCxnSpPr>
          <p:nvPr userDrawn="1"/>
        </p:nvCxnSpPr>
        <p:spPr bwMode="gray">
          <a:xfrm flipV="1">
            <a:off x="4261384" y="2046377"/>
            <a:ext cx="3657600" cy="268"/>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313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label">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43B131C-746B-39C7-7312-75C7B13BBCEF}"/>
              </a:ext>
            </a:extLst>
          </p:cNvPr>
          <p:cNvGraphicFramePr>
            <a:graphicFrameLocks/>
          </p:cNvGraphicFramePr>
          <p:nvPr userDrawn="1">
            <p:custDataLst>
              <p:tags r:id="rId1"/>
            </p:custDataLst>
            <p:extLst>
              <p:ext uri="{D42A27DB-BD31-4B8C-83A1-F6EECF244321}">
                <p14:modId xmlns:p14="http://schemas.microsoft.com/office/powerpoint/2010/main" val="91570632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think-cell data - do not delete" hidden="1">
                        <a:extLst>
                          <a:ext uri="{FF2B5EF4-FFF2-40B4-BE49-F238E27FC236}">
                            <a16:creationId xmlns:a16="http://schemas.microsoft.com/office/drawing/2014/main" id="{B43B131C-746B-39C7-7312-75C7B13BBCEF}"/>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70FE3CE2-F5EA-5AAC-D0C3-977F6C440E29}"/>
              </a:ext>
            </a:extLst>
          </p:cNvPr>
          <p:cNvSpPr>
            <a:spLocks noGrp="1"/>
          </p:cNvSpPr>
          <p:nvPr>
            <p:ph type="body" sz="quarter" idx="15" hasCustomPrompt="1"/>
          </p:nvPr>
        </p:nvSpPr>
        <p:spPr>
          <a:xfrm>
            <a:off x="0" y="0"/>
            <a:ext cx="3886200" cy="320040"/>
          </a:xfrm>
          <a:prstGeom prst="rect">
            <a:avLst/>
          </a:prstGeom>
          <a:solidFill>
            <a:schemeClr val="accent1">
              <a:lumMod val="20000"/>
              <a:lumOff val="80000"/>
            </a:schemeClr>
          </a:solidFill>
        </p:spPr>
        <p:txBody>
          <a:bodyPr anchor="ctr"/>
          <a:lstStyle>
            <a:lvl1pPr marL="0" algn="ctr">
              <a:buNone/>
              <a:defRPr sz="1600" b="1"/>
            </a:lvl1pPr>
            <a:lvl2pPr marL="0" algn="ctr">
              <a:buNone/>
              <a:defRPr sz="1600" b="1"/>
            </a:lvl2pPr>
            <a:lvl3pPr marL="0" algn="ctr">
              <a:buNone/>
              <a:defRPr sz="1600" b="1"/>
            </a:lvl3pPr>
            <a:lvl4pPr marL="0" algn="ctr">
              <a:buNone/>
              <a:defRPr sz="1600" b="1"/>
            </a:lvl4pPr>
            <a:lvl5pPr marL="0" algn="ctr">
              <a:buNone/>
              <a:defRPr sz="1600" b="1"/>
            </a:lvl5pPr>
          </a:lstStyle>
          <a:p>
            <a:pPr lvl="1"/>
            <a:r>
              <a:rPr lang="en-US" dirty="0"/>
              <a:t>Case study: [Title]</a:t>
            </a:r>
          </a:p>
        </p:txBody>
      </p:sp>
      <p:sp>
        <p:nvSpPr>
          <p:cNvPr id="7" name="Title 1">
            <a:extLst>
              <a:ext uri="{FF2B5EF4-FFF2-40B4-BE49-F238E27FC236}">
                <a16:creationId xmlns:a16="http://schemas.microsoft.com/office/drawing/2014/main" id="{D945D548-844D-AF2E-E504-2AD04B308E0E}"/>
              </a:ext>
            </a:extLst>
          </p:cNvPr>
          <p:cNvSpPr>
            <a:spLocks noGrp="1"/>
          </p:cNvSpPr>
          <p:nvPr>
            <p:ph type="title" hasCustomPrompt="1"/>
          </p:nvPr>
        </p:nvSpPr>
        <p:spPr>
          <a:xfrm>
            <a:off x="334963" y="513568"/>
            <a:ext cx="11522076" cy="754846"/>
          </a:xfrm>
          <a:prstGeom prst="rect">
            <a:avLst/>
          </a:prstGeom>
        </p:spPr>
        <p:txBody>
          <a:bodyPr vert="horz" wrap="square" tIns="0" rIns="91440" bIns="0" anchor="t">
            <a:noAutofit/>
          </a:bodyPr>
          <a:lstStyle>
            <a:lvl1pPr>
              <a:spcBef>
                <a:spcPts val="0"/>
              </a:spcBef>
              <a:defRPr sz="2800" baseline="0"/>
            </a:lvl1pPr>
          </a:lstStyle>
          <a:p>
            <a:r>
              <a:rPr lang="en-US" dirty="0"/>
              <a:t>Slide title: key message in 1-2 lines</a:t>
            </a:r>
          </a:p>
        </p:txBody>
      </p:sp>
      <p:sp>
        <p:nvSpPr>
          <p:cNvPr id="11" name="Content Placeholder 7">
            <a:extLst>
              <a:ext uri="{FF2B5EF4-FFF2-40B4-BE49-F238E27FC236}">
                <a16:creationId xmlns:a16="http://schemas.microsoft.com/office/drawing/2014/main" id="{1A8FF605-FCA8-C618-E525-9FB2DAC5FBE2}"/>
              </a:ext>
            </a:extLst>
          </p:cNvPr>
          <p:cNvSpPr>
            <a:spLocks noGrp="1"/>
          </p:cNvSpPr>
          <p:nvPr>
            <p:ph sz="quarter" idx="10"/>
          </p:nvPr>
        </p:nvSpPr>
        <p:spPr>
          <a:xfrm>
            <a:off x="334963" y="1549400"/>
            <a:ext cx="11522075" cy="4546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a:extLst>
              <a:ext uri="{FF2B5EF4-FFF2-40B4-BE49-F238E27FC236}">
                <a16:creationId xmlns:a16="http://schemas.microsoft.com/office/drawing/2014/main" id="{323827EC-3F8A-3555-30A8-C7F9A0ABB5AE}"/>
              </a:ext>
            </a:extLst>
          </p:cNvPr>
          <p:cNvSpPr>
            <a:spLocks noGrp="1"/>
          </p:cNvSpPr>
          <p:nvPr>
            <p:ph type="ftr" sz="quarter" idx="3"/>
          </p:nvPr>
        </p:nvSpPr>
        <p:spPr>
          <a:xfrm>
            <a:off x="334962" y="6344432"/>
            <a:ext cx="9147241" cy="216706"/>
          </a:xfrm>
          <a:prstGeom prst="rect">
            <a:avLst/>
          </a:prstGeom>
        </p:spPr>
        <p:txBody>
          <a:bodyPr vert="horz" lIns="0" tIns="0" rIns="0" bIns="0" rtlCol="0" anchor="t"/>
          <a:lstStyle>
            <a:lvl1pPr algn="l">
              <a:defRPr sz="800">
                <a:solidFill>
                  <a:schemeClr val="tx1">
                    <a:tint val="82000"/>
                  </a:schemeClr>
                </a:solidFill>
              </a:defRPr>
            </a:lvl1pPr>
          </a:lstStyle>
          <a:p>
            <a:r>
              <a:rPr lang="en-US" dirty="0">
                <a:solidFill>
                  <a:srgbClr val="000000"/>
                </a:solidFill>
              </a:rPr>
              <a:t>Sources: Source title [with link] (Source name, year); Source title [with link] (Source name, year).</a:t>
            </a:r>
          </a:p>
          <a:p>
            <a:r>
              <a:rPr lang="en-US" dirty="0">
                <a:solidFill>
                  <a:srgbClr val="000000"/>
                </a:solidFill>
              </a:rPr>
              <a:t>Credit: Names, and </a:t>
            </a:r>
            <a:r>
              <a:rPr lang="en-US" u="sng" dirty="0">
                <a:hlinkClick r:id="rId5"/>
              </a:rPr>
              <a:t>Gernot Wagner</a:t>
            </a:r>
            <a:r>
              <a:rPr lang="en-US" dirty="0"/>
              <a:t>. </a:t>
            </a:r>
            <a:r>
              <a:rPr lang="en-US" dirty="0">
                <a:solidFill>
                  <a:schemeClr val="tx1"/>
                </a:solidFill>
              </a:rPr>
              <a:t>Share with </a:t>
            </a:r>
            <a:r>
              <a:rPr lang="en-US" u="sng" dirty="0">
                <a:solidFill>
                  <a:schemeClr val="tx1"/>
                </a:solidFill>
                <a:hlinkClick r:id="rId6"/>
              </a:rPr>
              <a:t>attribution</a:t>
            </a:r>
            <a:r>
              <a:rPr lang="en-US" dirty="0">
                <a:solidFill>
                  <a:schemeClr val="tx1"/>
                </a:solidFill>
              </a:rPr>
              <a:t>: Name of lead author </a:t>
            </a:r>
            <a:r>
              <a:rPr lang="en-US" i="1" dirty="0">
                <a:solidFill>
                  <a:schemeClr val="tx1"/>
                </a:solidFill>
              </a:rPr>
              <a:t>et al.</a:t>
            </a:r>
            <a:r>
              <a:rPr lang="en-US" dirty="0">
                <a:solidFill>
                  <a:schemeClr val="tx1"/>
                </a:solidFill>
              </a:rPr>
              <a:t>, “</a:t>
            </a:r>
            <a:r>
              <a:rPr lang="en-US" u="sng" dirty="0">
                <a:solidFill>
                  <a:schemeClr val="tx1"/>
                </a:solidFill>
              </a:rPr>
              <a:t>Title of the deck [linked to website]</a:t>
            </a:r>
            <a:r>
              <a:rPr lang="en-US" dirty="0">
                <a:solidFill>
                  <a:schemeClr val="tx1"/>
                </a:solidFill>
              </a:rPr>
              <a:t>” (Day Month [spelled out] Year).​</a:t>
            </a:r>
          </a:p>
        </p:txBody>
      </p:sp>
    </p:spTree>
    <p:extLst>
      <p:ext uri="{BB962C8B-B14F-4D97-AF65-F5344CB8AC3E}">
        <p14:creationId xmlns:p14="http://schemas.microsoft.com/office/powerpoint/2010/main" val="1983020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tegorization label">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43B131C-746B-39C7-7312-75C7B13BBCEF}"/>
              </a:ext>
            </a:extLst>
          </p:cNvPr>
          <p:cNvGraphicFramePr>
            <a:graphicFrameLocks/>
          </p:cNvGraphicFramePr>
          <p:nvPr userDrawn="1">
            <p:custDataLst>
              <p:tags r:id="rId1"/>
            </p:custDataLst>
            <p:extLst>
              <p:ext uri="{D42A27DB-BD31-4B8C-83A1-F6EECF244321}">
                <p14:modId xmlns:p14="http://schemas.microsoft.com/office/powerpoint/2010/main" val="91570632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think-cell data - do not delete" hidden="1">
                        <a:extLst>
                          <a:ext uri="{FF2B5EF4-FFF2-40B4-BE49-F238E27FC236}">
                            <a16:creationId xmlns:a16="http://schemas.microsoft.com/office/drawing/2014/main" id="{B43B131C-746B-39C7-7312-75C7B13BBCEF}"/>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ext Placeholder 5">
            <a:extLst>
              <a:ext uri="{FF2B5EF4-FFF2-40B4-BE49-F238E27FC236}">
                <a16:creationId xmlns:a16="http://schemas.microsoft.com/office/drawing/2014/main" id="{6DFBE172-0623-1731-5367-7D1F9B8DBC0F}"/>
              </a:ext>
            </a:extLst>
          </p:cNvPr>
          <p:cNvSpPr>
            <a:spLocks noGrp="1"/>
          </p:cNvSpPr>
          <p:nvPr>
            <p:ph type="body" sz="quarter" idx="15" hasCustomPrompt="1"/>
          </p:nvPr>
        </p:nvSpPr>
        <p:spPr>
          <a:xfrm>
            <a:off x="0" y="0"/>
            <a:ext cx="3886200" cy="320040"/>
          </a:xfrm>
          <a:prstGeom prst="rect">
            <a:avLst/>
          </a:prstGeom>
          <a:solidFill>
            <a:schemeClr val="accent6"/>
          </a:solidFill>
        </p:spPr>
        <p:txBody>
          <a:bodyPr anchor="ctr"/>
          <a:lstStyle>
            <a:lvl1pPr marL="0" algn="ctr">
              <a:buNone/>
              <a:defRPr sz="1600" b="1"/>
            </a:lvl1pPr>
            <a:lvl2pPr marL="0" algn="ctr">
              <a:buNone/>
              <a:defRPr sz="1600" b="1">
                <a:solidFill>
                  <a:schemeClr val="bg1"/>
                </a:solidFill>
              </a:defRPr>
            </a:lvl2pPr>
            <a:lvl3pPr marL="0" algn="ctr">
              <a:buNone/>
              <a:defRPr sz="1600" b="1"/>
            </a:lvl3pPr>
            <a:lvl4pPr marL="0" algn="ctr">
              <a:buNone/>
              <a:defRPr sz="1600" b="1"/>
            </a:lvl4pPr>
            <a:lvl5pPr marL="0" algn="ctr">
              <a:buNone/>
              <a:defRPr sz="1600" b="1"/>
            </a:lvl5pPr>
          </a:lstStyle>
          <a:p>
            <a:pPr lvl="1"/>
            <a:r>
              <a:rPr lang="en-US" dirty="0"/>
              <a:t>Categorization</a:t>
            </a:r>
          </a:p>
        </p:txBody>
      </p:sp>
      <p:sp>
        <p:nvSpPr>
          <p:cNvPr id="6" name="Title 1">
            <a:extLst>
              <a:ext uri="{FF2B5EF4-FFF2-40B4-BE49-F238E27FC236}">
                <a16:creationId xmlns:a16="http://schemas.microsoft.com/office/drawing/2014/main" id="{A2B1C33E-CE88-B7EB-F37D-FDFC37E87FBB}"/>
              </a:ext>
            </a:extLst>
          </p:cNvPr>
          <p:cNvSpPr>
            <a:spLocks noGrp="1"/>
          </p:cNvSpPr>
          <p:nvPr>
            <p:ph type="title" hasCustomPrompt="1"/>
          </p:nvPr>
        </p:nvSpPr>
        <p:spPr>
          <a:xfrm>
            <a:off x="334963" y="513568"/>
            <a:ext cx="11522076" cy="754846"/>
          </a:xfrm>
          <a:prstGeom prst="rect">
            <a:avLst/>
          </a:prstGeom>
        </p:spPr>
        <p:txBody>
          <a:bodyPr vert="horz" wrap="square" tIns="0" rIns="91440" bIns="0" anchor="t">
            <a:noAutofit/>
          </a:bodyPr>
          <a:lstStyle>
            <a:lvl1pPr>
              <a:spcBef>
                <a:spcPts val="0"/>
              </a:spcBef>
              <a:defRPr sz="2800" baseline="0"/>
            </a:lvl1pPr>
          </a:lstStyle>
          <a:p>
            <a:r>
              <a:rPr lang="en-US" dirty="0"/>
              <a:t>Slide title: key message in 1-2 lines</a:t>
            </a:r>
          </a:p>
        </p:txBody>
      </p:sp>
      <p:sp>
        <p:nvSpPr>
          <p:cNvPr id="7" name="Content Placeholder 7">
            <a:extLst>
              <a:ext uri="{FF2B5EF4-FFF2-40B4-BE49-F238E27FC236}">
                <a16:creationId xmlns:a16="http://schemas.microsoft.com/office/drawing/2014/main" id="{B9F17211-F61F-9B5F-C555-8C53CDF2D3E5}"/>
              </a:ext>
            </a:extLst>
          </p:cNvPr>
          <p:cNvSpPr>
            <a:spLocks noGrp="1"/>
          </p:cNvSpPr>
          <p:nvPr>
            <p:ph sz="quarter" idx="10"/>
          </p:nvPr>
        </p:nvSpPr>
        <p:spPr>
          <a:xfrm>
            <a:off x="334963" y="1549400"/>
            <a:ext cx="11522075" cy="4546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633926D0-42C6-B9FE-790A-4FB9F3B8A5EE}"/>
              </a:ext>
            </a:extLst>
          </p:cNvPr>
          <p:cNvSpPr>
            <a:spLocks noGrp="1"/>
          </p:cNvSpPr>
          <p:nvPr>
            <p:ph type="ftr" sz="quarter" idx="3"/>
          </p:nvPr>
        </p:nvSpPr>
        <p:spPr>
          <a:xfrm>
            <a:off x="334962" y="6344432"/>
            <a:ext cx="9147241" cy="216706"/>
          </a:xfrm>
          <a:prstGeom prst="rect">
            <a:avLst/>
          </a:prstGeom>
        </p:spPr>
        <p:txBody>
          <a:bodyPr vert="horz" lIns="0" tIns="0" rIns="0" bIns="0" rtlCol="0" anchor="t"/>
          <a:lstStyle>
            <a:lvl1pPr algn="l">
              <a:defRPr sz="800">
                <a:solidFill>
                  <a:schemeClr val="tx1">
                    <a:tint val="82000"/>
                  </a:schemeClr>
                </a:solidFill>
              </a:defRPr>
            </a:lvl1pPr>
          </a:lstStyle>
          <a:p>
            <a:r>
              <a:rPr lang="en-US" dirty="0">
                <a:solidFill>
                  <a:srgbClr val="000000"/>
                </a:solidFill>
              </a:rPr>
              <a:t>Sources: Source title [with link] (Source name, year); Source title [with link] (Source name, year).</a:t>
            </a:r>
          </a:p>
          <a:p>
            <a:r>
              <a:rPr lang="en-US" dirty="0">
                <a:solidFill>
                  <a:srgbClr val="000000"/>
                </a:solidFill>
              </a:rPr>
              <a:t>Credit: Names, and </a:t>
            </a:r>
            <a:r>
              <a:rPr lang="en-US" u="sng" dirty="0">
                <a:hlinkClick r:id="rId5"/>
              </a:rPr>
              <a:t>Gernot Wagner</a:t>
            </a:r>
            <a:r>
              <a:rPr lang="en-US" dirty="0"/>
              <a:t>. </a:t>
            </a:r>
            <a:r>
              <a:rPr lang="en-US" dirty="0">
                <a:solidFill>
                  <a:schemeClr val="tx1"/>
                </a:solidFill>
              </a:rPr>
              <a:t>Share with </a:t>
            </a:r>
            <a:r>
              <a:rPr lang="en-US" u="sng" dirty="0">
                <a:solidFill>
                  <a:schemeClr val="tx1"/>
                </a:solidFill>
                <a:hlinkClick r:id="rId6"/>
              </a:rPr>
              <a:t>attribution</a:t>
            </a:r>
            <a:r>
              <a:rPr lang="en-US" dirty="0">
                <a:solidFill>
                  <a:schemeClr val="tx1"/>
                </a:solidFill>
              </a:rPr>
              <a:t>: Name of lead author </a:t>
            </a:r>
            <a:r>
              <a:rPr lang="en-US" i="1" dirty="0">
                <a:solidFill>
                  <a:schemeClr val="tx1"/>
                </a:solidFill>
              </a:rPr>
              <a:t>et al.</a:t>
            </a:r>
            <a:r>
              <a:rPr lang="en-US" dirty="0">
                <a:solidFill>
                  <a:schemeClr val="tx1"/>
                </a:solidFill>
              </a:rPr>
              <a:t>, “</a:t>
            </a:r>
            <a:r>
              <a:rPr lang="en-US" u="sng" dirty="0">
                <a:solidFill>
                  <a:schemeClr val="tx1"/>
                </a:solidFill>
              </a:rPr>
              <a:t>Title of the deck [linked to website]</a:t>
            </a:r>
            <a:r>
              <a:rPr lang="en-US" dirty="0">
                <a:solidFill>
                  <a:schemeClr val="tx1"/>
                </a:solidFill>
              </a:rPr>
              <a:t>” (Day Month [spelled out] Year).​</a:t>
            </a:r>
          </a:p>
        </p:txBody>
      </p:sp>
    </p:spTree>
    <p:extLst>
      <p:ext uri="{BB962C8B-B14F-4D97-AF65-F5344CB8AC3E}">
        <p14:creationId xmlns:p14="http://schemas.microsoft.com/office/powerpoint/2010/main" val="1034298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s">
    <p:bg>
      <p:bgPr>
        <a:solidFill>
          <a:srgbClr val="009BDB"/>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33C4170-CB53-6C4B-961F-E3486FD41555}"/>
              </a:ext>
            </a:extLst>
          </p:cNvPr>
          <p:cNvGraphicFramePr>
            <a:graphicFrameLocks/>
          </p:cNvGraphicFramePr>
          <p:nvPr userDrawn="1">
            <p:custDataLst>
              <p:tags r:id="rId1"/>
            </p:custDataLst>
            <p:extLst>
              <p:ext uri="{D42A27DB-BD31-4B8C-83A1-F6EECF244321}">
                <p14:modId xmlns:p14="http://schemas.microsoft.com/office/powerpoint/2010/main" val="230664087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210A01E-DF31-B94D-94BE-4ECDF48E0CA8}"/>
              </a:ext>
            </a:extLst>
          </p:cNvPr>
          <p:cNvSpPr>
            <a:spLocks noGrp="1"/>
          </p:cNvSpPr>
          <p:nvPr>
            <p:ph type="title" hasCustomPrompt="1"/>
          </p:nvPr>
        </p:nvSpPr>
        <p:spPr>
          <a:xfrm>
            <a:off x="831850" y="3362700"/>
            <a:ext cx="10515600" cy="2436792"/>
          </a:xfrm>
          <a:prstGeom prst="rect">
            <a:avLst/>
          </a:prstGeom>
        </p:spPr>
        <p:txBody>
          <a:bodyPr vert="horz" lIns="0" bIns="0" anchor="b">
            <a:noAutofit/>
          </a:bodyPr>
          <a:lstStyle>
            <a:lvl1pPr>
              <a:defRPr sz="4800">
                <a:solidFill>
                  <a:schemeClr val="bg1"/>
                </a:solidFill>
              </a:defRPr>
            </a:lvl1pPr>
          </a:lstStyle>
          <a:p>
            <a:r>
              <a:rPr lang="en-US" dirty="0"/>
              <a:t>Section title slide:</a:t>
            </a:r>
            <a:br>
              <a:rPr lang="en-US" dirty="0"/>
            </a:br>
            <a:r>
              <a:rPr lang="en-US" dirty="0"/>
              <a:t>Use a representative photo for the background</a:t>
            </a:r>
          </a:p>
        </p:txBody>
      </p:sp>
      <p:pic>
        <p:nvPicPr>
          <p:cNvPr id="5" name="Picture 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11272" y="342685"/>
            <a:ext cx="2850036" cy="477381"/>
          </a:xfrm>
          <a:prstGeom prst="rect">
            <a:avLst/>
          </a:prstGeom>
        </p:spPr>
      </p:pic>
    </p:spTree>
    <p:extLst>
      <p:ext uri="{BB962C8B-B14F-4D97-AF65-F5344CB8AC3E}">
        <p14:creationId xmlns:p14="http://schemas.microsoft.com/office/powerpoint/2010/main" val="450116053"/>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tegorization + deep dive label">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43B131C-746B-39C7-7312-75C7B13BBCEF}"/>
              </a:ext>
            </a:extLst>
          </p:cNvPr>
          <p:cNvGraphicFramePr>
            <a:graphicFrameLocks/>
          </p:cNvGraphicFramePr>
          <p:nvPr userDrawn="1">
            <p:custDataLst>
              <p:tags r:id="rId1"/>
            </p:custDataLst>
            <p:extLst>
              <p:ext uri="{D42A27DB-BD31-4B8C-83A1-F6EECF244321}">
                <p14:modId xmlns:p14="http://schemas.microsoft.com/office/powerpoint/2010/main" val="353643304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think-cell data - do not delete" hidden="1">
                        <a:extLst>
                          <a:ext uri="{FF2B5EF4-FFF2-40B4-BE49-F238E27FC236}">
                            <a16:creationId xmlns:a16="http://schemas.microsoft.com/office/drawing/2014/main" id="{B43B131C-746B-39C7-7312-75C7B13BBCEF}"/>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9" name="Oval 8">
            <a:extLst>
              <a:ext uri="{FF2B5EF4-FFF2-40B4-BE49-F238E27FC236}">
                <a16:creationId xmlns:a16="http://schemas.microsoft.com/office/drawing/2014/main" id="{B6A2BC62-EE2B-093C-9005-0521D19B9612}"/>
              </a:ext>
            </a:extLst>
          </p:cNvPr>
          <p:cNvSpPr/>
          <p:nvPr userDrawn="1"/>
        </p:nvSpPr>
        <p:spPr bwMode="gray">
          <a:xfrm>
            <a:off x="54864" y="552234"/>
            <a:ext cx="274320" cy="274320"/>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2" name="Text Placeholder 5">
            <a:extLst>
              <a:ext uri="{FF2B5EF4-FFF2-40B4-BE49-F238E27FC236}">
                <a16:creationId xmlns:a16="http://schemas.microsoft.com/office/drawing/2014/main" id="{E13B7D00-51B3-15AC-93A3-D0ECB74B4F02}"/>
              </a:ext>
            </a:extLst>
          </p:cNvPr>
          <p:cNvSpPr>
            <a:spLocks noGrp="1"/>
          </p:cNvSpPr>
          <p:nvPr>
            <p:ph type="body" sz="quarter" idx="15" hasCustomPrompt="1"/>
          </p:nvPr>
        </p:nvSpPr>
        <p:spPr>
          <a:xfrm>
            <a:off x="0" y="0"/>
            <a:ext cx="3886200" cy="320040"/>
          </a:xfrm>
          <a:prstGeom prst="rect">
            <a:avLst/>
          </a:prstGeom>
          <a:solidFill>
            <a:schemeClr val="accent6"/>
          </a:solidFill>
        </p:spPr>
        <p:txBody>
          <a:bodyPr anchor="ctr"/>
          <a:lstStyle>
            <a:lvl1pPr marL="0" algn="ctr">
              <a:buNone/>
              <a:defRPr sz="1600" b="1"/>
            </a:lvl1pPr>
            <a:lvl2pPr marL="0" algn="ctr">
              <a:buNone/>
              <a:defRPr sz="1600" b="1">
                <a:solidFill>
                  <a:schemeClr val="bg1"/>
                </a:solidFill>
              </a:defRPr>
            </a:lvl2pPr>
            <a:lvl3pPr marL="0" algn="ctr">
              <a:buNone/>
              <a:defRPr sz="1600" b="1"/>
            </a:lvl3pPr>
            <a:lvl4pPr marL="0" algn="ctr">
              <a:buNone/>
              <a:defRPr sz="1600" b="1"/>
            </a:lvl4pPr>
            <a:lvl5pPr marL="0" algn="ctr">
              <a:buNone/>
              <a:defRPr sz="1600" b="1"/>
            </a:lvl5pPr>
          </a:lstStyle>
          <a:p>
            <a:pPr lvl="1"/>
            <a:r>
              <a:rPr lang="en-US" dirty="0"/>
              <a:t>Categorization + Deep Dive</a:t>
            </a:r>
          </a:p>
        </p:txBody>
      </p:sp>
      <p:sp>
        <p:nvSpPr>
          <p:cNvPr id="13" name="Text Placeholder 12">
            <a:extLst>
              <a:ext uri="{FF2B5EF4-FFF2-40B4-BE49-F238E27FC236}">
                <a16:creationId xmlns:a16="http://schemas.microsoft.com/office/drawing/2014/main" id="{28633F30-8062-8C93-AF78-0F6592B36BF0}"/>
              </a:ext>
            </a:extLst>
          </p:cNvPr>
          <p:cNvSpPr>
            <a:spLocks noGrp="1"/>
          </p:cNvSpPr>
          <p:nvPr>
            <p:ph type="body" sz="quarter" idx="16" hasCustomPrompt="1"/>
          </p:nvPr>
        </p:nvSpPr>
        <p:spPr>
          <a:xfrm>
            <a:off x="54864" y="552234"/>
            <a:ext cx="274320" cy="274320"/>
          </a:xfrm>
          <a:prstGeom prst="rect">
            <a:avLst/>
          </a:prstGeom>
        </p:spPr>
        <p:txBody>
          <a:bodyPr anchor="ctr"/>
          <a:lstStyle>
            <a:lvl1pPr algn="ctr">
              <a:buNone/>
              <a:defRPr sz="1200" b="1">
                <a:solidFill>
                  <a:schemeClr val="bg1"/>
                </a:solidFill>
              </a:defRPr>
            </a:lvl1pPr>
            <a:lvl2pPr>
              <a:buNone/>
              <a:defRPr sz="1200" b="1"/>
            </a:lvl2pPr>
            <a:lvl3pPr>
              <a:buNone/>
              <a:defRPr sz="1200" b="1"/>
            </a:lvl3pPr>
            <a:lvl4pPr>
              <a:buNone/>
              <a:defRPr sz="1200" b="1"/>
            </a:lvl4pPr>
            <a:lvl5pPr>
              <a:buNone/>
              <a:defRPr sz="1200" b="1"/>
            </a:lvl5pPr>
          </a:lstStyle>
          <a:p>
            <a:pPr lvl="0"/>
            <a:r>
              <a:rPr lang="en-US" dirty="0"/>
              <a:t>A</a:t>
            </a:r>
          </a:p>
        </p:txBody>
      </p:sp>
      <p:sp>
        <p:nvSpPr>
          <p:cNvPr id="14" name="Title 1">
            <a:extLst>
              <a:ext uri="{FF2B5EF4-FFF2-40B4-BE49-F238E27FC236}">
                <a16:creationId xmlns:a16="http://schemas.microsoft.com/office/drawing/2014/main" id="{4A5DA9AF-2E21-26EA-3767-A3E69A3972E7}"/>
              </a:ext>
            </a:extLst>
          </p:cNvPr>
          <p:cNvSpPr>
            <a:spLocks noGrp="1"/>
          </p:cNvSpPr>
          <p:nvPr>
            <p:ph type="title" hasCustomPrompt="1"/>
          </p:nvPr>
        </p:nvSpPr>
        <p:spPr>
          <a:xfrm>
            <a:off x="334963" y="513568"/>
            <a:ext cx="11522076" cy="754846"/>
          </a:xfrm>
          <a:prstGeom prst="rect">
            <a:avLst/>
          </a:prstGeom>
        </p:spPr>
        <p:txBody>
          <a:bodyPr vert="horz" wrap="square" tIns="0" rIns="91440" bIns="0" anchor="t">
            <a:noAutofit/>
          </a:bodyPr>
          <a:lstStyle>
            <a:lvl1pPr>
              <a:spcBef>
                <a:spcPts val="0"/>
              </a:spcBef>
              <a:defRPr sz="2800" baseline="0"/>
            </a:lvl1pPr>
          </a:lstStyle>
          <a:p>
            <a:r>
              <a:rPr lang="en-US" dirty="0"/>
              <a:t>Slide title: key message in 1-2 lines</a:t>
            </a:r>
          </a:p>
        </p:txBody>
      </p:sp>
      <p:sp>
        <p:nvSpPr>
          <p:cNvPr id="15" name="Content Placeholder 7">
            <a:extLst>
              <a:ext uri="{FF2B5EF4-FFF2-40B4-BE49-F238E27FC236}">
                <a16:creationId xmlns:a16="http://schemas.microsoft.com/office/drawing/2014/main" id="{DEFE85CD-E31A-5D43-0B84-9BE5C90FF1E2}"/>
              </a:ext>
            </a:extLst>
          </p:cNvPr>
          <p:cNvSpPr>
            <a:spLocks noGrp="1"/>
          </p:cNvSpPr>
          <p:nvPr>
            <p:ph sz="quarter" idx="10"/>
          </p:nvPr>
        </p:nvSpPr>
        <p:spPr>
          <a:xfrm>
            <a:off x="334963" y="1549400"/>
            <a:ext cx="11522075" cy="4546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4">
            <a:extLst>
              <a:ext uri="{FF2B5EF4-FFF2-40B4-BE49-F238E27FC236}">
                <a16:creationId xmlns:a16="http://schemas.microsoft.com/office/drawing/2014/main" id="{1B6516F5-4F27-D74B-7043-01C691494662}"/>
              </a:ext>
            </a:extLst>
          </p:cNvPr>
          <p:cNvSpPr>
            <a:spLocks noGrp="1"/>
          </p:cNvSpPr>
          <p:nvPr>
            <p:ph type="ftr" sz="quarter" idx="3"/>
          </p:nvPr>
        </p:nvSpPr>
        <p:spPr>
          <a:xfrm>
            <a:off x="334962" y="6344432"/>
            <a:ext cx="9147241" cy="216706"/>
          </a:xfrm>
          <a:prstGeom prst="rect">
            <a:avLst/>
          </a:prstGeom>
        </p:spPr>
        <p:txBody>
          <a:bodyPr vert="horz" lIns="0" tIns="0" rIns="0" bIns="0" rtlCol="0" anchor="t"/>
          <a:lstStyle>
            <a:lvl1pPr algn="l">
              <a:defRPr sz="800">
                <a:solidFill>
                  <a:schemeClr val="tx1">
                    <a:tint val="82000"/>
                  </a:schemeClr>
                </a:solidFill>
              </a:defRPr>
            </a:lvl1pPr>
          </a:lstStyle>
          <a:p>
            <a:r>
              <a:rPr lang="en-US" dirty="0">
                <a:solidFill>
                  <a:srgbClr val="000000"/>
                </a:solidFill>
              </a:rPr>
              <a:t>Sources: Source title [with link] (Source name, year); Source title [with link] (Source name, year).</a:t>
            </a:r>
          </a:p>
          <a:p>
            <a:r>
              <a:rPr lang="en-US" dirty="0">
                <a:solidFill>
                  <a:srgbClr val="000000"/>
                </a:solidFill>
              </a:rPr>
              <a:t>Credit: Names, and </a:t>
            </a:r>
            <a:r>
              <a:rPr lang="en-US" u="sng" dirty="0">
                <a:hlinkClick r:id="rId5"/>
              </a:rPr>
              <a:t>Gernot Wagner</a:t>
            </a:r>
            <a:r>
              <a:rPr lang="en-US" dirty="0"/>
              <a:t>. </a:t>
            </a:r>
            <a:r>
              <a:rPr lang="en-US" dirty="0">
                <a:solidFill>
                  <a:schemeClr val="tx1"/>
                </a:solidFill>
              </a:rPr>
              <a:t>Share with </a:t>
            </a:r>
            <a:r>
              <a:rPr lang="en-US" u="sng" dirty="0">
                <a:solidFill>
                  <a:schemeClr val="tx1"/>
                </a:solidFill>
                <a:hlinkClick r:id="rId6"/>
              </a:rPr>
              <a:t>attribution</a:t>
            </a:r>
            <a:r>
              <a:rPr lang="en-US" dirty="0">
                <a:solidFill>
                  <a:schemeClr val="tx1"/>
                </a:solidFill>
              </a:rPr>
              <a:t>: Name of lead author </a:t>
            </a:r>
            <a:r>
              <a:rPr lang="en-US" i="1" dirty="0">
                <a:solidFill>
                  <a:schemeClr val="tx1"/>
                </a:solidFill>
              </a:rPr>
              <a:t>et al.</a:t>
            </a:r>
            <a:r>
              <a:rPr lang="en-US" dirty="0">
                <a:solidFill>
                  <a:schemeClr val="tx1"/>
                </a:solidFill>
              </a:rPr>
              <a:t>, “</a:t>
            </a:r>
            <a:r>
              <a:rPr lang="en-US" u="sng" dirty="0">
                <a:solidFill>
                  <a:schemeClr val="tx1"/>
                </a:solidFill>
              </a:rPr>
              <a:t>Title of the deck [linked to website]</a:t>
            </a:r>
            <a:r>
              <a:rPr lang="en-US" dirty="0">
                <a:solidFill>
                  <a:schemeClr val="tx1"/>
                </a:solidFill>
              </a:rPr>
              <a:t>” (Day Month [spelled out] Year).​</a:t>
            </a:r>
          </a:p>
        </p:txBody>
      </p:sp>
    </p:spTree>
    <p:extLst>
      <p:ext uri="{BB962C8B-B14F-4D97-AF65-F5344CB8AC3E}">
        <p14:creationId xmlns:p14="http://schemas.microsoft.com/office/powerpoint/2010/main" val="489158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Section dividers">
    <p:bg>
      <p:bgPr>
        <a:solidFill>
          <a:srgbClr val="009BDB"/>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33C4170-CB53-6C4B-961F-E3486FD41555}"/>
              </a:ext>
            </a:extLst>
          </p:cNvPr>
          <p:cNvGraphicFramePr>
            <a:graphicFrameLocks/>
          </p:cNvGraphicFramePr>
          <p:nvPr userDrawn="1">
            <p:custDataLst>
              <p:tags r:id="rId1"/>
            </p:custDataLst>
            <p:extLst>
              <p:ext uri="{D42A27DB-BD31-4B8C-83A1-F6EECF244321}">
                <p14:modId xmlns:p14="http://schemas.microsoft.com/office/powerpoint/2010/main" val="230664087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think-cell data - do not delete" hidden="1">
                        <a:extLst>
                          <a:ext uri="{FF2B5EF4-FFF2-40B4-BE49-F238E27FC236}">
                            <a16:creationId xmlns:a16="http://schemas.microsoft.com/office/drawing/2014/main" id="{B33C4170-CB53-6C4B-961F-E3486FD41555}"/>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210A01E-DF31-B94D-94BE-4ECDF48E0CA8}"/>
              </a:ext>
            </a:extLst>
          </p:cNvPr>
          <p:cNvSpPr>
            <a:spLocks noGrp="1"/>
          </p:cNvSpPr>
          <p:nvPr>
            <p:ph type="title" hasCustomPrompt="1"/>
          </p:nvPr>
        </p:nvSpPr>
        <p:spPr>
          <a:xfrm>
            <a:off x="831850" y="3362700"/>
            <a:ext cx="10515600" cy="2436792"/>
          </a:xfrm>
          <a:prstGeom prst="rect">
            <a:avLst/>
          </a:prstGeom>
        </p:spPr>
        <p:txBody>
          <a:bodyPr vert="horz" lIns="0" bIns="0" anchor="b">
            <a:noAutofit/>
          </a:bodyPr>
          <a:lstStyle>
            <a:lvl1pPr>
              <a:defRPr sz="4800">
                <a:solidFill>
                  <a:schemeClr val="bg1"/>
                </a:solidFill>
              </a:defRPr>
            </a:lvl1pPr>
          </a:lstStyle>
          <a:p>
            <a:r>
              <a:rPr lang="en-US" dirty="0"/>
              <a:t>Section title slide:</a:t>
            </a:r>
            <a:br>
              <a:rPr lang="en-US" dirty="0"/>
            </a:br>
            <a:r>
              <a:rPr lang="en-US" dirty="0"/>
              <a:t>Use a representative photo for the background</a:t>
            </a:r>
          </a:p>
        </p:txBody>
      </p:sp>
      <p:pic>
        <p:nvPicPr>
          <p:cNvPr id="5" name="Picture 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11272" y="342685"/>
            <a:ext cx="2850036" cy="477381"/>
          </a:xfrm>
          <a:prstGeom prst="rect">
            <a:avLst/>
          </a:prstGeom>
        </p:spPr>
      </p:pic>
    </p:spTree>
    <p:extLst>
      <p:ext uri="{BB962C8B-B14F-4D97-AF65-F5344CB8AC3E}">
        <p14:creationId xmlns:p14="http://schemas.microsoft.com/office/powerpoint/2010/main" val="3375002231"/>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FF5ED-9D6E-DB42-A3F6-02AFC2E5B889}"/>
              </a:ext>
            </a:extLst>
          </p:cNvPr>
          <p:cNvSpPr>
            <a:spLocks noGrp="1"/>
          </p:cNvSpPr>
          <p:nvPr>
            <p:ph type="title"/>
          </p:nvPr>
        </p:nvSpPr>
        <p:spPr>
          <a:xfrm>
            <a:off x="330200" y="523318"/>
            <a:ext cx="11531600" cy="882788"/>
          </a:xfrm>
          <a:prstGeom prst="rect">
            <a:avLst/>
          </a:prstGeom>
        </p:spPr>
        <p:txBody>
          <a:bodyPr tIns="0" anchor="t">
            <a:normAutofit/>
          </a:bodyPr>
          <a:lstStyle>
            <a:lvl1pPr>
              <a:defRPr sz="2800" baseline="0"/>
            </a:lvl1pPr>
          </a:lstStyle>
          <a:p>
            <a:endParaRPr lang="en-US"/>
          </a:p>
        </p:txBody>
      </p:sp>
      <p:cxnSp>
        <p:nvCxnSpPr>
          <p:cNvPr id="7" name="Straight Connector 6">
            <a:extLst>
              <a:ext uri="{FF2B5EF4-FFF2-40B4-BE49-F238E27FC236}">
                <a16:creationId xmlns:a16="http://schemas.microsoft.com/office/drawing/2014/main" id="{FE0F6C81-D090-2241-80CE-63094035FC9A}"/>
              </a:ext>
            </a:extLst>
          </p:cNvPr>
          <p:cNvCxnSpPr/>
          <p:nvPr userDrawn="1"/>
        </p:nvCxnSpPr>
        <p:spPr>
          <a:xfrm>
            <a:off x="0" y="513379"/>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05167454"/>
      </p:ext>
    </p:extLst>
  </p:cSld>
  <p:clrMapOvr>
    <a:masterClrMapping/>
  </p:clrMapOvr>
  <p:extLst>
    <p:ext uri="{DCECCB84-F9BA-43D5-87BE-67443E8EF086}">
      <p15:sldGuideLst xmlns:p15="http://schemas.microsoft.com/office/powerpoint/2012/main">
        <p15:guide id="1" pos="208">
          <p15:clr>
            <a:srgbClr val="CCCCCC"/>
          </p15:clr>
        </p15:guide>
        <p15:guide id="2" pos="2402">
          <p15:clr>
            <a:srgbClr val="CCCCCC"/>
          </p15:clr>
        </p15:guide>
        <p15:guide id="3" pos="2742">
          <p15:clr>
            <a:srgbClr val="CCCCCC"/>
          </p15:clr>
        </p15:guide>
        <p15:guide id="4" pos="4937">
          <p15:clr>
            <a:srgbClr val="CCCCCC"/>
          </p15:clr>
        </p15:guide>
        <p15:guide id="5" pos="5277">
          <p15:clr>
            <a:srgbClr val="CCCCCC"/>
          </p15:clr>
        </p15:guide>
        <p15:guide id="6" pos="7472">
          <p15:clr>
            <a:srgbClr val="CCCCCC"/>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Talking Point">
    <p:bg>
      <p:bgPr>
        <a:solidFill>
          <a:schemeClr val="bg1"/>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3B67B3B-0E9A-5C17-0EEA-5D0883E7FB35}"/>
              </a:ext>
            </a:extLst>
          </p:cNvPr>
          <p:cNvGraphicFramePr>
            <a:graphicFrameLocks/>
          </p:cNvGraphicFramePr>
          <p:nvPr userDrawn="1">
            <p:custDataLst>
              <p:tags r:id="rId1"/>
            </p:custDataLst>
            <p:extLst>
              <p:ext uri="{D42A27DB-BD31-4B8C-83A1-F6EECF244321}">
                <p14:modId xmlns:p14="http://schemas.microsoft.com/office/powerpoint/2010/main" val="314628500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7B920ED7-C5A1-2544-9572-F2AF41CB5A8C}"/>
              </a:ext>
            </a:extLst>
          </p:cNvPr>
          <p:cNvSpPr/>
          <p:nvPr userDrawn="1"/>
        </p:nvSpPr>
        <p:spPr>
          <a:xfrm>
            <a:off x="0" y="0"/>
            <a:ext cx="12192000" cy="6145823"/>
          </a:xfrm>
          <a:prstGeom prst="rect">
            <a:avLst/>
          </a:prstGeom>
          <a:solidFill>
            <a:srgbClr val="F1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B4B70EEE-40E6-C540-A277-FA92F80A0C99}"/>
              </a:ext>
            </a:extLst>
          </p:cNvPr>
          <p:cNvCxnSpPr/>
          <p:nvPr userDrawn="1"/>
        </p:nvCxnSpPr>
        <p:spPr>
          <a:xfrm>
            <a:off x="0" y="6142367"/>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DE8D747-B65F-8E49-AC3E-DDF6EDC1E52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554655" y="214005"/>
            <a:ext cx="3429000" cy="3429000"/>
          </a:xfrm>
          <a:prstGeom prst="rect">
            <a:avLst/>
          </a:prstGeom>
        </p:spPr>
      </p:pic>
      <p:pic>
        <p:nvPicPr>
          <p:cNvPr id="3" name="Picture 2">
            <a:extLst>
              <a:ext uri="{FF2B5EF4-FFF2-40B4-BE49-F238E27FC236}">
                <a16:creationId xmlns:a16="http://schemas.microsoft.com/office/drawing/2014/main" id="{81E98BC0-8AD9-CE70-E7E5-85E56971ABB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59473" y="6392206"/>
            <a:ext cx="2302327" cy="385640"/>
          </a:xfrm>
          <a:prstGeom prst="rect">
            <a:avLst/>
          </a:prstGeom>
        </p:spPr>
      </p:pic>
      <p:sp>
        <p:nvSpPr>
          <p:cNvPr id="9" name="Content Placeholder 7">
            <a:extLst>
              <a:ext uri="{FF2B5EF4-FFF2-40B4-BE49-F238E27FC236}">
                <a16:creationId xmlns:a16="http://schemas.microsoft.com/office/drawing/2014/main" id="{AB0FB424-AEAA-0694-F370-78FFA842F81D}"/>
              </a:ext>
            </a:extLst>
          </p:cNvPr>
          <p:cNvSpPr>
            <a:spLocks noGrp="1"/>
          </p:cNvSpPr>
          <p:nvPr>
            <p:ph sz="quarter" idx="10" hasCustomPrompt="1"/>
          </p:nvPr>
        </p:nvSpPr>
        <p:spPr>
          <a:xfrm>
            <a:off x="334964" y="1549400"/>
            <a:ext cx="8219692" cy="4546600"/>
          </a:xfrm>
          <a:prstGeom prst="rect">
            <a:avLst/>
          </a:prstGeom>
        </p:spPr>
        <p:txBody>
          <a:bodyPr/>
          <a:lstStyle>
            <a:lvl1pPr>
              <a:defRPr sz="1800"/>
            </a:lvl1pPr>
          </a:lstStyle>
          <a:p>
            <a:pPr lvl="0"/>
            <a:r>
              <a:rPr lang="en-US" dirty="0"/>
              <a:t>Single talking points</a:t>
            </a:r>
          </a:p>
        </p:txBody>
      </p:sp>
      <p:sp>
        <p:nvSpPr>
          <p:cNvPr id="10" name="Title 1">
            <a:extLst>
              <a:ext uri="{FF2B5EF4-FFF2-40B4-BE49-F238E27FC236}">
                <a16:creationId xmlns:a16="http://schemas.microsoft.com/office/drawing/2014/main" id="{38707BE8-B042-8868-9EE1-7EF563E1D330}"/>
              </a:ext>
            </a:extLst>
          </p:cNvPr>
          <p:cNvSpPr>
            <a:spLocks noGrp="1"/>
          </p:cNvSpPr>
          <p:nvPr>
            <p:ph type="title" hasCustomPrompt="1"/>
          </p:nvPr>
        </p:nvSpPr>
        <p:spPr>
          <a:xfrm>
            <a:off x="334963" y="513568"/>
            <a:ext cx="8219692" cy="754846"/>
          </a:xfrm>
          <a:prstGeom prst="rect">
            <a:avLst/>
          </a:prstGeom>
        </p:spPr>
        <p:txBody>
          <a:bodyPr vert="horz" wrap="square" tIns="0" rIns="91440" bIns="0" anchor="t">
            <a:noAutofit/>
          </a:bodyPr>
          <a:lstStyle>
            <a:lvl1pPr>
              <a:spcBef>
                <a:spcPts val="0"/>
              </a:spcBef>
              <a:defRPr sz="2800" baseline="0"/>
            </a:lvl1pPr>
          </a:lstStyle>
          <a:p>
            <a:r>
              <a:rPr lang="en-US" dirty="0"/>
              <a:t>Slide title: key message in 1-2 lines</a:t>
            </a:r>
          </a:p>
        </p:txBody>
      </p:sp>
    </p:spTree>
    <p:extLst>
      <p:ext uri="{BB962C8B-B14F-4D97-AF65-F5344CB8AC3E}">
        <p14:creationId xmlns:p14="http://schemas.microsoft.com/office/powerpoint/2010/main" val="2523862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ppendix">
    <p:bg>
      <p:bgPr>
        <a:solidFill>
          <a:srgbClr val="687078"/>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33C4170-CB53-6C4B-961F-E3486FD41555}"/>
              </a:ext>
            </a:extLst>
          </p:cNvPr>
          <p:cNvGraphicFramePr>
            <a:graphicFrameLocks/>
          </p:cNvGraphicFramePr>
          <p:nvPr userDrawn="1">
            <p:custDataLst>
              <p:tags r:id="rId1"/>
            </p:custDataLst>
            <p:extLst>
              <p:ext uri="{D42A27DB-BD31-4B8C-83A1-F6EECF244321}">
                <p14:modId xmlns:p14="http://schemas.microsoft.com/office/powerpoint/2010/main" val="52903326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think-cell data - do not delete" hidden="1">
                        <a:extLst>
                          <a:ext uri="{FF2B5EF4-FFF2-40B4-BE49-F238E27FC236}">
                            <a16:creationId xmlns:a16="http://schemas.microsoft.com/office/drawing/2014/main" id="{B33C4170-CB53-6C4B-961F-E3486FD41555}"/>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4" name="Text Placeholder 5">
            <a:extLst>
              <a:ext uri="{FF2B5EF4-FFF2-40B4-BE49-F238E27FC236}">
                <a16:creationId xmlns:a16="http://schemas.microsoft.com/office/drawing/2014/main" id="{FCAC3596-1183-E1C5-279E-EF9E70AF08E9}"/>
              </a:ext>
            </a:extLst>
          </p:cNvPr>
          <p:cNvSpPr>
            <a:spLocks noGrp="1"/>
          </p:cNvSpPr>
          <p:nvPr>
            <p:ph type="title" idx="4294967295" hasCustomPrompt="1"/>
          </p:nvPr>
        </p:nvSpPr>
        <p:spPr>
          <a:xfrm>
            <a:off x="682625" y="5278438"/>
            <a:ext cx="9421813" cy="10652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defRPr sz="4800"/>
            </a:lvl1pPr>
          </a:lstStyle>
          <a:p>
            <a:pPr marL="0" marR="0" lvl="0" indent="0" algn="l" defTabSz="914354"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60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Appendix</a:t>
            </a:r>
          </a:p>
        </p:txBody>
      </p:sp>
      <p:pic>
        <p:nvPicPr>
          <p:cNvPr id="2" name="Picture 1">
            <a:extLst>
              <a:ext uri="{FF2B5EF4-FFF2-40B4-BE49-F238E27FC236}">
                <a16:creationId xmlns:a16="http://schemas.microsoft.com/office/drawing/2014/main" id="{86459B82-446C-127A-714D-2EFB0B9A060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11272" y="342685"/>
            <a:ext cx="2850036" cy="477381"/>
          </a:xfrm>
          <a:prstGeom prst="rect">
            <a:avLst/>
          </a:prstGeom>
        </p:spPr>
      </p:pic>
    </p:spTree>
    <p:extLst>
      <p:ext uri="{BB962C8B-B14F-4D97-AF65-F5344CB8AC3E}">
        <p14:creationId xmlns:p14="http://schemas.microsoft.com/office/powerpoint/2010/main" val="1804433731"/>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KI Team Slide - Current Fellows">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43B131C-746B-39C7-7312-75C7B13BBCEF}"/>
              </a:ext>
            </a:extLst>
          </p:cNvPr>
          <p:cNvGraphicFramePr>
            <a:graphicFrameLocks/>
          </p:cNvGraphicFramePr>
          <p:nvPr userDrawn="1">
            <p:custDataLst>
              <p:tags r:id="rId1"/>
            </p:custDataLst>
            <p:extLst>
              <p:ext uri="{D42A27DB-BD31-4B8C-83A1-F6EECF244321}">
                <p14:modId xmlns:p14="http://schemas.microsoft.com/office/powerpoint/2010/main" val="270218557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think-cell data - do not delete" hidden="1">
                        <a:extLst>
                          <a:ext uri="{FF2B5EF4-FFF2-40B4-BE49-F238E27FC236}">
                            <a16:creationId xmlns:a16="http://schemas.microsoft.com/office/drawing/2014/main" id="{B43B131C-746B-39C7-7312-75C7B13BBCEF}"/>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7" name="Picture Placeholder 6">
            <a:extLst>
              <a:ext uri="{FF2B5EF4-FFF2-40B4-BE49-F238E27FC236}">
                <a16:creationId xmlns:a16="http://schemas.microsoft.com/office/drawing/2014/main" id="{741F8AE6-581A-30AA-AA06-08B8AED4B073}"/>
              </a:ext>
            </a:extLst>
          </p:cNvPr>
          <p:cNvSpPr>
            <a:spLocks noGrp="1"/>
          </p:cNvSpPr>
          <p:nvPr>
            <p:ph type="pic" sz="quarter" idx="10"/>
          </p:nvPr>
        </p:nvSpPr>
        <p:spPr>
          <a:xfrm>
            <a:off x="329184" y="1914531"/>
            <a:ext cx="914400" cy="914400"/>
          </a:xfrm>
          <a:prstGeom prst="ellipse">
            <a:avLst/>
          </a:prstGeom>
        </p:spPr>
        <p:txBody>
          <a:bodyPr>
            <a:noAutofit/>
          </a:bodyPr>
          <a:lstStyle/>
          <a:p>
            <a:r>
              <a:rPr lang="en-US"/>
              <a:t>Click icon to add picture</a:t>
            </a:r>
          </a:p>
        </p:txBody>
      </p:sp>
      <p:sp>
        <p:nvSpPr>
          <p:cNvPr id="9" name="Picture Placeholder 6">
            <a:extLst>
              <a:ext uri="{FF2B5EF4-FFF2-40B4-BE49-F238E27FC236}">
                <a16:creationId xmlns:a16="http://schemas.microsoft.com/office/drawing/2014/main" id="{13629702-4080-C823-995E-94BE1E14C3D5}"/>
              </a:ext>
            </a:extLst>
          </p:cNvPr>
          <p:cNvSpPr>
            <a:spLocks noGrp="1"/>
          </p:cNvSpPr>
          <p:nvPr>
            <p:ph type="pic" sz="quarter" idx="11"/>
          </p:nvPr>
        </p:nvSpPr>
        <p:spPr>
          <a:xfrm>
            <a:off x="329184" y="3045360"/>
            <a:ext cx="914400" cy="914400"/>
          </a:xfrm>
          <a:prstGeom prst="ellipse">
            <a:avLst/>
          </a:prstGeom>
        </p:spPr>
        <p:txBody>
          <a:bodyPr>
            <a:noAutofit/>
          </a:bodyPr>
          <a:lstStyle/>
          <a:p>
            <a:r>
              <a:rPr lang="en-US"/>
              <a:t>Click icon to add picture</a:t>
            </a:r>
          </a:p>
        </p:txBody>
      </p:sp>
      <p:sp>
        <p:nvSpPr>
          <p:cNvPr id="11" name="Picture Placeholder 6">
            <a:extLst>
              <a:ext uri="{FF2B5EF4-FFF2-40B4-BE49-F238E27FC236}">
                <a16:creationId xmlns:a16="http://schemas.microsoft.com/office/drawing/2014/main" id="{8C9F17B6-05FB-252B-76B9-BECC4960DE4E}"/>
              </a:ext>
            </a:extLst>
          </p:cNvPr>
          <p:cNvSpPr>
            <a:spLocks noGrp="1"/>
          </p:cNvSpPr>
          <p:nvPr>
            <p:ph type="pic" sz="quarter" idx="12"/>
          </p:nvPr>
        </p:nvSpPr>
        <p:spPr>
          <a:xfrm>
            <a:off x="329184" y="4176189"/>
            <a:ext cx="914400" cy="914400"/>
          </a:xfrm>
          <a:prstGeom prst="ellipse">
            <a:avLst/>
          </a:prstGeom>
        </p:spPr>
        <p:txBody>
          <a:bodyPr>
            <a:noAutofit/>
          </a:bodyPr>
          <a:lstStyle/>
          <a:p>
            <a:r>
              <a:rPr lang="en-US"/>
              <a:t>Click icon to add picture</a:t>
            </a:r>
          </a:p>
        </p:txBody>
      </p:sp>
      <p:sp>
        <p:nvSpPr>
          <p:cNvPr id="12" name="Picture Placeholder 6">
            <a:extLst>
              <a:ext uri="{FF2B5EF4-FFF2-40B4-BE49-F238E27FC236}">
                <a16:creationId xmlns:a16="http://schemas.microsoft.com/office/drawing/2014/main" id="{8BF6829A-3EC4-7C5F-C708-B35AE8BA613B}"/>
              </a:ext>
            </a:extLst>
          </p:cNvPr>
          <p:cNvSpPr>
            <a:spLocks noGrp="1"/>
          </p:cNvSpPr>
          <p:nvPr>
            <p:ph type="pic" sz="quarter" idx="13"/>
          </p:nvPr>
        </p:nvSpPr>
        <p:spPr>
          <a:xfrm>
            <a:off x="329184" y="5307018"/>
            <a:ext cx="914400" cy="914400"/>
          </a:xfrm>
          <a:prstGeom prst="ellipse">
            <a:avLst/>
          </a:prstGeom>
        </p:spPr>
        <p:txBody>
          <a:bodyPr>
            <a:noAutofit/>
          </a:bodyPr>
          <a:lstStyle/>
          <a:p>
            <a:r>
              <a:rPr lang="en-US"/>
              <a:t>Click icon to add picture</a:t>
            </a:r>
          </a:p>
        </p:txBody>
      </p:sp>
      <p:sp>
        <p:nvSpPr>
          <p:cNvPr id="14" name="Text Placeholder 13">
            <a:extLst>
              <a:ext uri="{FF2B5EF4-FFF2-40B4-BE49-F238E27FC236}">
                <a16:creationId xmlns:a16="http://schemas.microsoft.com/office/drawing/2014/main" id="{35C15EAF-8CDC-4BD1-E87B-372944089011}"/>
              </a:ext>
            </a:extLst>
          </p:cNvPr>
          <p:cNvSpPr>
            <a:spLocks noGrp="1"/>
          </p:cNvSpPr>
          <p:nvPr>
            <p:ph type="body" sz="quarter" idx="14" hasCustomPrompt="1"/>
          </p:nvPr>
        </p:nvSpPr>
        <p:spPr>
          <a:xfrm>
            <a:off x="1550982" y="1914531"/>
            <a:ext cx="3886200" cy="914400"/>
          </a:xfrm>
          <a:prstGeom prst="rect">
            <a:avLst/>
          </a:prstGeom>
        </p:spPr>
        <p:txBody>
          <a:bodyPr anchor="ctr">
            <a:noAutofit/>
          </a:bodyPr>
          <a:lstStyle>
            <a:lvl1pPr marL="0">
              <a:spcBef>
                <a:spcPts val="0"/>
              </a:spcBef>
              <a:buNone/>
              <a:defRPr sz="1200" b="0"/>
            </a:lvl1pPr>
            <a:lvl2pPr>
              <a:buNone/>
              <a:defRPr sz="1200"/>
            </a:lvl2pPr>
            <a:lvl3pPr>
              <a:buNone/>
              <a:defRPr sz="1200"/>
            </a:lvl3pPr>
            <a:lvl4pPr>
              <a:buNone/>
              <a:defRPr sz="1200"/>
            </a:lvl4pPr>
            <a:lvl5pPr>
              <a:buNone/>
              <a:defRPr sz="1200"/>
            </a:lvl5pPr>
          </a:lstStyle>
          <a:p>
            <a:pPr lvl="0"/>
            <a:r>
              <a:rPr lang="en-US" b="0" dirty="0"/>
              <a:t>Insert </a:t>
            </a:r>
            <a:r>
              <a:rPr lang="en-US" b="1" dirty="0"/>
              <a:t>name</a:t>
            </a:r>
            <a:r>
              <a:rPr lang="en-US" b="0" dirty="0"/>
              <a:t> (bold text), </a:t>
            </a:r>
            <a:r>
              <a:rPr lang="en-US" dirty="0"/>
              <a:t>CKI position (Team Lead or Fellow), email address</a:t>
            </a:r>
          </a:p>
        </p:txBody>
      </p:sp>
      <p:pic>
        <p:nvPicPr>
          <p:cNvPr id="35" name="Picture 34">
            <a:extLst>
              <a:ext uri="{FF2B5EF4-FFF2-40B4-BE49-F238E27FC236}">
                <a16:creationId xmlns:a16="http://schemas.microsoft.com/office/drawing/2014/main" id="{348C59F6-BB56-32BD-73C9-FC3B431672A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559473" y="6392206"/>
            <a:ext cx="2302327" cy="385640"/>
          </a:xfrm>
          <a:prstGeom prst="rect">
            <a:avLst/>
          </a:prstGeom>
        </p:spPr>
      </p:pic>
      <p:sp>
        <p:nvSpPr>
          <p:cNvPr id="36" name="Footer Placeholder 4">
            <a:extLst>
              <a:ext uri="{FF2B5EF4-FFF2-40B4-BE49-F238E27FC236}">
                <a16:creationId xmlns:a16="http://schemas.microsoft.com/office/drawing/2014/main" id="{A5AC5E75-B51E-67FA-A7BD-C91C8AEBE913}"/>
              </a:ext>
            </a:extLst>
          </p:cNvPr>
          <p:cNvSpPr>
            <a:spLocks noGrp="1"/>
          </p:cNvSpPr>
          <p:nvPr>
            <p:ph type="ftr" sz="quarter" idx="3"/>
          </p:nvPr>
        </p:nvSpPr>
        <p:spPr>
          <a:xfrm>
            <a:off x="334962" y="6344432"/>
            <a:ext cx="9147241" cy="216706"/>
          </a:xfrm>
          <a:prstGeom prst="rect">
            <a:avLst/>
          </a:prstGeom>
        </p:spPr>
        <p:txBody>
          <a:bodyPr vert="horz" lIns="0" tIns="0" rIns="0" bIns="0" rtlCol="0" anchor="t"/>
          <a:lstStyle>
            <a:lvl1pPr algn="l">
              <a:defRPr sz="800">
                <a:solidFill>
                  <a:schemeClr val="tx1">
                    <a:tint val="82000"/>
                  </a:schemeClr>
                </a:solidFill>
              </a:defRPr>
            </a:lvl1pPr>
          </a:lstStyle>
          <a:p>
            <a:r>
              <a:rPr lang="en-US" dirty="0">
                <a:solidFill>
                  <a:srgbClr val="000000"/>
                </a:solidFill>
              </a:rPr>
              <a:t>Sources: Source title [with link] (Source name, year); Source title [with link] (Source name, year).</a:t>
            </a:r>
          </a:p>
          <a:p>
            <a:r>
              <a:rPr lang="en-US" dirty="0">
                <a:solidFill>
                  <a:srgbClr val="000000"/>
                </a:solidFill>
              </a:rPr>
              <a:t>Credit: Names, and </a:t>
            </a:r>
            <a:r>
              <a:rPr lang="en-US" u="sng" dirty="0">
                <a:hlinkClick r:id="rId6"/>
              </a:rPr>
              <a:t>Gernot Wagner</a:t>
            </a:r>
            <a:r>
              <a:rPr lang="en-US" dirty="0"/>
              <a:t>. </a:t>
            </a:r>
            <a:r>
              <a:rPr lang="en-US" dirty="0">
                <a:solidFill>
                  <a:schemeClr val="tx1"/>
                </a:solidFill>
              </a:rPr>
              <a:t>Share with </a:t>
            </a:r>
            <a:r>
              <a:rPr lang="en-US" u="sng" dirty="0">
                <a:solidFill>
                  <a:schemeClr val="tx1"/>
                </a:solidFill>
                <a:hlinkClick r:id="rId7"/>
              </a:rPr>
              <a:t>attribution</a:t>
            </a:r>
            <a:r>
              <a:rPr lang="en-US" dirty="0">
                <a:solidFill>
                  <a:schemeClr val="tx1"/>
                </a:solidFill>
              </a:rPr>
              <a:t>: Name of lead author </a:t>
            </a:r>
            <a:r>
              <a:rPr lang="en-US" i="1" dirty="0">
                <a:solidFill>
                  <a:schemeClr val="tx1"/>
                </a:solidFill>
              </a:rPr>
              <a:t>et al.</a:t>
            </a:r>
            <a:r>
              <a:rPr lang="en-US" dirty="0">
                <a:solidFill>
                  <a:schemeClr val="tx1"/>
                </a:solidFill>
              </a:rPr>
              <a:t>, “</a:t>
            </a:r>
            <a:r>
              <a:rPr lang="en-US" u="sng" dirty="0">
                <a:solidFill>
                  <a:schemeClr val="tx1"/>
                </a:solidFill>
              </a:rPr>
              <a:t>Title of the deck [linked to website]</a:t>
            </a:r>
            <a:r>
              <a:rPr lang="en-US" dirty="0">
                <a:solidFill>
                  <a:schemeClr val="tx1"/>
                </a:solidFill>
              </a:rPr>
              <a:t>” (Day Month [spelled out] Year).​</a:t>
            </a:r>
          </a:p>
        </p:txBody>
      </p:sp>
      <p:sp>
        <p:nvSpPr>
          <p:cNvPr id="37" name="Text Placeholder 13">
            <a:extLst>
              <a:ext uri="{FF2B5EF4-FFF2-40B4-BE49-F238E27FC236}">
                <a16:creationId xmlns:a16="http://schemas.microsoft.com/office/drawing/2014/main" id="{DCC3303C-D010-D5E3-ABE5-C8752D95FE12}"/>
              </a:ext>
            </a:extLst>
          </p:cNvPr>
          <p:cNvSpPr>
            <a:spLocks noGrp="1"/>
          </p:cNvSpPr>
          <p:nvPr>
            <p:ph type="body" sz="quarter" idx="15" hasCustomPrompt="1"/>
          </p:nvPr>
        </p:nvSpPr>
        <p:spPr>
          <a:xfrm>
            <a:off x="1550982" y="3045360"/>
            <a:ext cx="3886200" cy="914400"/>
          </a:xfrm>
          <a:prstGeom prst="rect">
            <a:avLst/>
          </a:prstGeom>
        </p:spPr>
        <p:txBody>
          <a:bodyPr anchor="ctr">
            <a:noAutofit/>
          </a:bodyPr>
          <a:lstStyle>
            <a:lvl1pPr marL="0">
              <a:spcBef>
                <a:spcPts val="0"/>
              </a:spcBef>
              <a:buNone/>
              <a:defRPr sz="1200" b="0"/>
            </a:lvl1pPr>
            <a:lvl2pPr>
              <a:buNone/>
              <a:defRPr sz="1200"/>
            </a:lvl2pPr>
            <a:lvl3pPr>
              <a:buNone/>
              <a:defRPr sz="1200"/>
            </a:lvl3pPr>
            <a:lvl4pPr>
              <a:buNone/>
              <a:defRPr sz="1200"/>
            </a:lvl4pPr>
            <a:lvl5pPr>
              <a:buNone/>
              <a:defRPr sz="1200"/>
            </a:lvl5pPr>
          </a:lstStyle>
          <a:p>
            <a:pPr lvl="0"/>
            <a:r>
              <a:rPr lang="en-US" b="0" dirty="0"/>
              <a:t>Insert </a:t>
            </a:r>
            <a:r>
              <a:rPr lang="en-US" b="1" dirty="0"/>
              <a:t>name</a:t>
            </a:r>
            <a:r>
              <a:rPr lang="en-US" b="0" dirty="0"/>
              <a:t> (bold text), </a:t>
            </a:r>
            <a:r>
              <a:rPr lang="en-US" dirty="0"/>
              <a:t>CKI position (Team Lead or Fellow), email address</a:t>
            </a:r>
          </a:p>
        </p:txBody>
      </p:sp>
      <p:sp>
        <p:nvSpPr>
          <p:cNvPr id="38" name="Text Placeholder 13">
            <a:extLst>
              <a:ext uri="{FF2B5EF4-FFF2-40B4-BE49-F238E27FC236}">
                <a16:creationId xmlns:a16="http://schemas.microsoft.com/office/drawing/2014/main" id="{5827FC00-26DE-AE5B-3CD8-50528793268B}"/>
              </a:ext>
            </a:extLst>
          </p:cNvPr>
          <p:cNvSpPr>
            <a:spLocks noGrp="1"/>
          </p:cNvSpPr>
          <p:nvPr>
            <p:ph type="body" sz="quarter" idx="16" hasCustomPrompt="1"/>
          </p:nvPr>
        </p:nvSpPr>
        <p:spPr>
          <a:xfrm>
            <a:off x="1550982" y="4176189"/>
            <a:ext cx="3886200" cy="914400"/>
          </a:xfrm>
          <a:prstGeom prst="rect">
            <a:avLst/>
          </a:prstGeom>
        </p:spPr>
        <p:txBody>
          <a:bodyPr anchor="ctr">
            <a:noAutofit/>
          </a:bodyPr>
          <a:lstStyle>
            <a:lvl1pPr marL="0">
              <a:spcBef>
                <a:spcPts val="0"/>
              </a:spcBef>
              <a:buNone/>
              <a:defRPr sz="1200" b="0"/>
            </a:lvl1pPr>
            <a:lvl2pPr>
              <a:buNone/>
              <a:defRPr sz="1200"/>
            </a:lvl2pPr>
            <a:lvl3pPr>
              <a:buNone/>
              <a:defRPr sz="1200"/>
            </a:lvl3pPr>
            <a:lvl4pPr>
              <a:buNone/>
              <a:defRPr sz="1200"/>
            </a:lvl4pPr>
            <a:lvl5pPr>
              <a:buNone/>
              <a:defRPr sz="1200"/>
            </a:lvl5pPr>
          </a:lstStyle>
          <a:p>
            <a:pPr lvl="0"/>
            <a:r>
              <a:rPr lang="en-US" b="0" dirty="0"/>
              <a:t>Insert </a:t>
            </a:r>
            <a:r>
              <a:rPr lang="en-US" b="1" dirty="0"/>
              <a:t>name</a:t>
            </a:r>
            <a:r>
              <a:rPr lang="en-US" b="0" dirty="0"/>
              <a:t> (bold text), </a:t>
            </a:r>
            <a:r>
              <a:rPr lang="en-US" dirty="0"/>
              <a:t>CKI position (Team Lead or Fellow), email address</a:t>
            </a:r>
          </a:p>
        </p:txBody>
      </p:sp>
      <p:sp>
        <p:nvSpPr>
          <p:cNvPr id="39" name="Text Placeholder 13">
            <a:extLst>
              <a:ext uri="{FF2B5EF4-FFF2-40B4-BE49-F238E27FC236}">
                <a16:creationId xmlns:a16="http://schemas.microsoft.com/office/drawing/2014/main" id="{3EAAED9A-2960-962F-5668-41C3B4F6B321}"/>
              </a:ext>
            </a:extLst>
          </p:cNvPr>
          <p:cNvSpPr>
            <a:spLocks noGrp="1"/>
          </p:cNvSpPr>
          <p:nvPr>
            <p:ph type="body" sz="quarter" idx="17" hasCustomPrompt="1"/>
          </p:nvPr>
        </p:nvSpPr>
        <p:spPr>
          <a:xfrm>
            <a:off x="1550982" y="5307018"/>
            <a:ext cx="3886200" cy="914400"/>
          </a:xfrm>
          <a:prstGeom prst="rect">
            <a:avLst/>
          </a:prstGeom>
        </p:spPr>
        <p:txBody>
          <a:bodyPr anchor="ctr">
            <a:noAutofit/>
          </a:bodyPr>
          <a:lstStyle>
            <a:lvl1pPr marL="0">
              <a:spcBef>
                <a:spcPts val="0"/>
              </a:spcBef>
              <a:buNone/>
              <a:defRPr sz="1200" b="0"/>
            </a:lvl1pPr>
            <a:lvl2pPr>
              <a:buNone/>
              <a:defRPr sz="1200"/>
            </a:lvl2pPr>
            <a:lvl3pPr>
              <a:buNone/>
              <a:defRPr sz="1200"/>
            </a:lvl3pPr>
            <a:lvl4pPr>
              <a:buNone/>
              <a:defRPr sz="1200"/>
            </a:lvl4pPr>
            <a:lvl5pPr>
              <a:buNone/>
              <a:defRPr sz="1200"/>
            </a:lvl5pPr>
          </a:lstStyle>
          <a:p>
            <a:pPr lvl="0"/>
            <a:r>
              <a:rPr lang="en-US" b="0" dirty="0"/>
              <a:t>Insert </a:t>
            </a:r>
            <a:r>
              <a:rPr lang="en-US" b="1" dirty="0"/>
              <a:t>name</a:t>
            </a:r>
            <a:r>
              <a:rPr lang="en-US" b="0" dirty="0"/>
              <a:t> (bold text), </a:t>
            </a:r>
            <a:r>
              <a:rPr lang="en-US" dirty="0"/>
              <a:t>CKI position (Team Lead or Fellow), email address</a:t>
            </a:r>
          </a:p>
        </p:txBody>
      </p:sp>
      <p:sp>
        <p:nvSpPr>
          <p:cNvPr id="40" name="Picture Placeholder 6">
            <a:extLst>
              <a:ext uri="{FF2B5EF4-FFF2-40B4-BE49-F238E27FC236}">
                <a16:creationId xmlns:a16="http://schemas.microsoft.com/office/drawing/2014/main" id="{24B64638-7721-4951-FB7F-701E7B120C20}"/>
              </a:ext>
            </a:extLst>
          </p:cNvPr>
          <p:cNvSpPr>
            <a:spLocks noGrp="1"/>
          </p:cNvSpPr>
          <p:nvPr>
            <p:ph type="pic" sz="quarter" idx="18"/>
          </p:nvPr>
        </p:nvSpPr>
        <p:spPr>
          <a:xfrm>
            <a:off x="6208567" y="1914531"/>
            <a:ext cx="914400" cy="914400"/>
          </a:xfrm>
          <a:prstGeom prst="ellipse">
            <a:avLst/>
          </a:prstGeom>
        </p:spPr>
        <p:txBody>
          <a:bodyPr>
            <a:noAutofit/>
          </a:bodyPr>
          <a:lstStyle/>
          <a:p>
            <a:r>
              <a:rPr lang="en-US"/>
              <a:t>Click icon to add picture</a:t>
            </a:r>
          </a:p>
        </p:txBody>
      </p:sp>
      <p:sp>
        <p:nvSpPr>
          <p:cNvPr id="41" name="Text Placeholder 13">
            <a:extLst>
              <a:ext uri="{FF2B5EF4-FFF2-40B4-BE49-F238E27FC236}">
                <a16:creationId xmlns:a16="http://schemas.microsoft.com/office/drawing/2014/main" id="{32E612F5-971B-1A26-6514-82480D997351}"/>
              </a:ext>
            </a:extLst>
          </p:cNvPr>
          <p:cNvSpPr>
            <a:spLocks noGrp="1"/>
          </p:cNvSpPr>
          <p:nvPr>
            <p:ph type="body" sz="quarter" idx="19" hasCustomPrompt="1"/>
          </p:nvPr>
        </p:nvSpPr>
        <p:spPr>
          <a:xfrm>
            <a:off x="7443127" y="1914531"/>
            <a:ext cx="3886200" cy="914400"/>
          </a:xfrm>
          <a:prstGeom prst="rect">
            <a:avLst/>
          </a:prstGeom>
        </p:spPr>
        <p:txBody>
          <a:bodyPr anchor="ctr">
            <a:noAutofit/>
          </a:bodyPr>
          <a:lstStyle>
            <a:lvl1pPr marL="0">
              <a:spcBef>
                <a:spcPts val="0"/>
              </a:spcBef>
              <a:buNone/>
              <a:defRPr sz="1200" b="0"/>
            </a:lvl1pPr>
            <a:lvl2pPr>
              <a:buNone/>
              <a:defRPr sz="1200"/>
            </a:lvl2pPr>
            <a:lvl3pPr>
              <a:buNone/>
              <a:defRPr sz="1200"/>
            </a:lvl3pPr>
            <a:lvl4pPr>
              <a:buNone/>
              <a:defRPr sz="1200"/>
            </a:lvl4pPr>
            <a:lvl5pPr>
              <a:buNone/>
              <a:defRPr sz="1200"/>
            </a:lvl5pPr>
          </a:lstStyle>
          <a:p>
            <a:pPr lvl="0"/>
            <a:r>
              <a:rPr lang="en-US" b="0" dirty="0"/>
              <a:t>Insert </a:t>
            </a:r>
            <a:r>
              <a:rPr lang="en-US" b="1" dirty="0"/>
              <a:t>name</a:t>
            </a:r>
            <a:r>
              <a:rPr lang="en-US" b="0" dirty="0"/>
              <a:t> (bold text), </a:t>
            </a:r>
            <a:r>
              <a:rPr lang="en-US" dirty="0"/>
              <a:t>CKI position (Team Lead or Fellow), email address</a:t>
            </a:r>
          </a:p>
        </p:txBody>
      </p:sp>
      <p:sp>
        <p:nvSpPr>
          <p:cNvPr id="42" name="Picture Placeholder 6">
            <a:extLst>
              <a:ext uri="{FF2B5EF4-FFF2-40B4-BE49-F238E27FC236}">
                <a16:creationId xmlns:a16="http://schemas.microsoft.com/office/drawing/2014/main" id="{B9F1A9D9-3D2C-BED8-00AB-668724DAA849}"/>
              </a:ext>
            </a:extLst>
          </p:cNvPr>
          <p:cNvSpPr>
            <a:spLocks noGrp="1"/>
          </p:cNvSpPr>
          <p:nvPr>
            <p:ph type="pic" sz="quarter" idx="20"/>
          </p:nvPr>
        </p:nvSpPr>
        <p:spPr>
          <a:xfrm>
            <a:off x="6208567" y="3045360"/>
            <a:ext cx="914400" cy="914400"/>
          </a:xfrm>
          <a:prstGeom prst="ellipse">
            <a:avLst/>
          </a:prstGeom>
        </p:spPr>
        <p:txBody>
          <a:bodyPr>
            <a:noAutofit/>
          </a:bodyPr>
          <a:lstStyle/>
          <a:p>
            <a:r>
              <a:rPr lang="en-US"/>
              <a:t>Click icon to add picture</a:t>
            </a:r>
          </a:p>
        </p:txBody>
      </p:sp>
      <p:sp>
        <p:nvSpPr>
          <p:cNvPr id="43" name="Text Placeholder 13">
            <a:extLst>
              <a:ext uri="{FF2B5EF4-FFF2-40B4-BE49-F238E27FC236}">
                <a16:creationId xmlns:a16="http://schemas.microsoft.com/office/drawing/2014/main" id="{E4EAB22A-A509-F748-704D-B66D4BA1B81D}"/>
              </a:ext>
            </a:extLst>
          </p:cNvPr>
          <p:cNvSpPr>
            <a:spLocks noGrp="1"/>
          </p:cNvSpPr>
          <p:nvPr>
            <p:ph type="body" sz="quarter" idx="21" hasCustomPrompt="1"/>
          </p:nvPr>
        </p:nvSpPr>
        <p:spPr>
          <a:xfrm>
            <a:off x="7443127" y="3045360"/>
            <a:ext cx="3886200" cy="914400"/>
          </a:xfrm>
          <a:prstGeom prst="rect">
            <a:avLst/>
          </a:prstGeom>
        </p:spPr>
        <p:txBody>
          <a:bodyPr anchor="ctr">
            <a:noAutofit/>
          </a:bodyPr>
          <a:lstStyle>
            <a:lvl1pPr marL="0">
              <a:spcBef>
                <a:spcPts val="0"/>
              </a:spcBef>
              <a:buNone/>
              <a:defRPr sz="1200" b="0"/>
            </a:lvl1pPr>
            <a:lvl2pPr>
              <a:buNone/>
              <a:defRPr sz="1200"/>
            </a:lvl2pPr>
            <a:lvl3pPr>
              <a:buNone/>
              <a:defRPr sz="1200"/>
            </a:lvl3pPr>
            <a:lvl4pPr>
              <a:buNone/>
              <a:defRPr sz="1200"/>
            </a:lvl4pPr>
            <a:lvl5pPr>
              <a:buNone/>
              <a:defRPr sz="1200"/>
            </a:lvl5pPr>
          </a:lstStyle>
          <a:p>
            <a:pPr lvl="0"/>
            <a:r>
              <a:rPr lang="en-US" b="0" dirty="0"/>
              <a:t>Insert </a:t>
            </a:r>
            <a:r>
              <a:rPr lang="en-US" b="1" dirty="0"/>
              <a:t>name</a:t>
            </a:r>
            <a:r>
              <a:rPr lang="en-US" b="0" dirty="0"/>
              <a:t> (bold text), </a:t>
            </a:r>
            <a:r>
              <a:rPr lang="en-US" dirty="0"/>
              <a:t>CKI position (Team Lead or Fellow), email address</a:t>
            </a:r>
          </a:p>
        </p:txBody>
      </p:sp>
      <p:sp>
        <p:nvSpPr>
          <p:cNvPr id="44" name="Picture Placeholder 6">
            <a:extLst>
              <a:ext uri="{FF2B5EF4-FFF2-40B4-BE49-F238E27FC236}">
                <a16:creationId xmlns:a16="http://schemas.microsoft.com/office/drawing/2014/main" id="{E4725DF5-F34E-BBF2-D98C-8A20EF294F6D}"/>
              </a:ext>
            </a:extLst>
          </p:cNvPr>
          <p:cNvSpPr>
            <a:spLocks noGrp="1"/>
          </p:cNvSpPr>
          <p:nvPr>
            <p:ph type="pic" sz="quarter" idx="22"/>
          </p:nvPr>
        </p:nvSpPr>
        <p:spPr>
          <a:xfrm>
            <a:off x="6208567" y="4176189"/>
            <a:ext cx="914400" cy="914400"/>
          </a:xfrm>
          <a:prstGeom prst="ellipse">
            <a:avLst/>
          </a:prstGeom>
        </p:spPr>
        <p:txBody>
          <a:bodyPr>
            <a:noAutofit/>
          </a:bodyPr>
          <a:lstStyle/>
          <a:p>
            <a:r>
              <a:rPr lang="en-US"/>
              <a:t>Click icon to add picture</a:t>
            </a:r>
          </a:p>
        </p:txBody>
      </p:sp>
      <p:sp>
        <p:nvSpPr>
          <p:cNvPr id="45" name="Text Placeholder 13">
            <a:extLst>
              <a:ext uri="{FF2B5EF4-FFF2-40B4-BE49-F238E27FC236}">
                <a16:creationId xmlns:a16="http://schemas.microsoft.com/office/drawing/2014/main" id="{63A7841B-F2C6-630C-8DA3-BACF3BE942F8}"/>
              </a:ext>
            </a:extLst>
          </p:cNvPr>
          <p:cNvSpPr>
            <a:spLocks noGrp="1"/>
          </p:cNvSpPr>
          <p:nvPr>
            <p:ph type="body" sz="quarter" idx="23" hasCustomPrompt="1"/>
          </p:nvPr>
        </p:nvSpPr>
        <p:spPr>
          <a:xfrm>
            <a:off x="7443127" y="4176189"/>
            <a:ext cx="3886200" cy="914400"/>
          </a:xfrm>
          <a:prstGeom prst="rect">
            <a:avLst/>
          </a:prstGeom>
        </p:spPr>
        <p:txBody>
          <a:bodyPr anchor="ctr">
            <a:noAutofit/>
          </a:bodyPr>
          <a:lstStyle>
            <a:lvl1pPr marL="0">
              <a:spcBef>
                <a:spcPts val="0"/>
              </a:spcBef>
              <a:buNone/>
              <a:defRPr sz="1200" b="0"/>
            </a:lvl1pPr>
            <a:lvl2pPr>
              <a:buNone/>
              <a:defRPr sz="1200"/>
            </a:lvl2pPr>
            <a:lvl3pPr>
              <a:buNone/>
              <a:defRPr sz="1200"/>
            </a:lvl3pPr>
            <a:lvl4pPr>
              <a:buNone/>
              <a:defRPr sz="1200"/>
            </a:lvl4pPr>
            <a:lvl5pPr>
              <a:buNone/>
              <a:defRPr sz="1200"/>
            </a:lvl5pPr>
          </a:lstStyle>
          <a:p>
            <a:pPr lvl="0"/>
            <a:r>
              <a:rPr lang="en-US" b="0" dirty="0"/>
              <a:t>Insert </a:t>
            </a:r>
            <a:r>
              <a:rPr lang="en-US" b="1" dirty="0"/>
              <a:t>name</a:t>
            </a:r>
            <a:r>
              <a:rPr lang="en-US" b="0" dirty="0"/>
              <a:t> (bold text), </a:t>
            </a:r>
            <a:r>
              <a:rPr lang="en-US" dirty="0"/>
              <a:t>CKI position (Team Lead or Fellow), email address</a:t>
            </a:r>
          </a:p>
        </p:txBody>
      </p:sp>
      <p:sp>
        <p:nvSpPr>
          <p:cNvPr id="46" name="Picture Placeholder 6">
            <a:extLst>
              <a:ext uri="{FF2B5EF4-FFF2-40B4-BE49-F238E27FC236}">
                <a16:creationId xmlns:a16="http://schemas.microsoft.com/office/drawing/2014/main" id="{37370BA6-E711-59AC-8C29-F68BC1C5A20B}"/>
              </a:ext>
            </a:extLst>
          </p:cNvPr>
          <p:cNvSpPr>
            <a:spLocks noGrp="1"/>
          </p:cNvSpPr>
          <p:nvPr>
            <p:ph type="pic" sz="quarter" idx="24"/>
          </p:nvPr>
        </p:nvSpPr>
        <p:spPr>
          <a:xfrm>
            <a:off x="6208567" y="5307018"/>
            <a:ext cx="914400" cy="914400"/>
          </a:xfrm>
          <a:prstGeom prst="ellipse">
            <a:avLst/>
          </a:prstGeom>
        </p:spPr>
        <p:txBody>
          <a:bodyPr>
            <a:noAutofit/>
          </a:bodyPr>
          <a:lstStyle/>
          <a:p>
            <a:r>
              <a:rPr lang="en-US"/>
              <a:t>Click icon to add picture</a:t>
            </a:r>
          </a:p>
        </p:txBody>
      </p:sp>
      <p:sp>
        <p:nvSpPr>
          <p:cNvPr id="47" name="Text Placeholder 13">
            <a:extLst>
              <a:ext uri="{FF2B5EF4-FFF2-40B4-BE49-F238E27FC236}">
                <a16:creationId xmlns:a16="http://schemas.microsoft.com/office/drawing/2014/main" id="{304AF62E-5A7B-9AA0-EC7D-CFE5263161CA}"/>
              </a:ext>
            </a:extLst>
          </p:cNvPr>
          <p:cNvSpPr>
            <a:spLocks noGrp="1"/>
          </p:cNvSpPr>
          <p:nvPr>
            <p:ph type="body" sz="quarter" idx="25" hasCustomPrompt="1"/>
          </p:nvPr>
        </p:nvSpPr>
        <p:spPr>
          <a:xfrm>
            <a:off x="7443127" y="5307018"/>
            <a:ext cx="3886200" cy="914400"/>
          </a:xfrm>
          <a:prstGeom prst="rect">
            <a:avLst/>
          </a:prstGeom>
        </p:spPr>
        <p:txBody>
          <a:bodyPr anchor="ctr">
            <a:noAutofit/>
          </a:bodyPr>
          <a:lstStyle>
            <a:lvl1pPr marL="0">
              <a:spcBef>
                <a:spcPts val="0"/>
              </a:spcBef>
              <a:buNone/>
              <a:defRPr sz="1200" b="0"/>
            </a:lvl1pPr>
            <a:lvl2pPr>
              <a:buNone/>
              <a:defRPr sz="1200"/>
            </a:lvl2pPr>
            <a:lvl3pPr>
              <a:buNone/>
              <a:defRPr sz="1200"/>
            </a:lvl3pPr>
            <a:lvl4pPr>
              <a:buNone/>
              <a:defRPr sz="1200"/>
            </a:lvl4pPr>
            <a:lvl5pPr>
              <a:buNone/>
              <a:defRPr sz="1200"/>
            </a:lvl5pPr>
          </a:lstStyle>
          <a:p>
            <a:pPr lvl="0"/>
            <a:r>
              <a:rPr lang="en-US" b="0" dirty="0"/>
              <a:t>Insert </a:t>
            </a:r>
            <a:r>
              <a:rPr lang="en-US" b="1" dirty="0"/>
              <a:t>name</a:t>
            </a:r>
            <a:r>
              <a:rPr lang="en-US" b="0" dirty="0"/>
              <a:t> (bold text), </a:t>
            </a:r>
            <a:r>
              <a:rPr lang="en-US" dirty="0"/>
              <a:t>CKI position (Team Lead or Fellow), email address</a:t>
            </a:r>
          </a:p>
        </p:txBody>
      </p:sp>
      <p:sp>
        <p:nvSpPr>
          <p:cNvPr id="4" name="Text Placeholder 3">
            <a:extLst>
              <a:ext uri="{FF2B5EF4-FFF2-40B4-BE49-F238E27FC236}">
                <a16:creationId xmlns:a16="http://schemas.microsoft.com/office/drawing/2014/main" id="{1CBAE2D7-047A-C286-763B-337220080C81}"/>
              </a:ext>
            </a:extLst>
          </p:cNvPr>
          <p:cNvSpPr>
            <a:spLocks noGrp="1"/>
          </p:cNvSpPr>
          <p:nvPr>
            <p:ph type="body" sz="quarter" idx="26" hasCustomPrompt="1"/>
          </p:nvPr>
        </p:nvSpPr>
        <p:spPr>
          <a:xfrm>
            <a:off x="334963" y="509462"/>
            <a:ext cx="11522076" cy="758952"/>
          </a:xfrm>
        </p:spPr>
        <p:txBody>
          <a:bodyPr/>
          <a:lstStyle>
            <a:lvl1pPr marL="0">
              <a:spcBef>
                <a:spcPts val="0"/>
              </a:spcBef>
              <a:buNone/>
              <a:defRPr sz="2800" b="1"/>
            </a:lvl1pPr>
          </a:lstStyle>
          <a:p>
            <a:pPr lvl="0"/>
            <a:r>
              <a:rPr lang="en-US" dirty="0"/>
              <a:t>CKI Team Slide – Current Fellows</a:t>
            </a:r>
          </a:p>
        </p:txBody>
      </p:sp>
      <p:sp>
        <p:nvSpPr>
          <p:cNvPr id="2" name="Text Placeholder 6">
            <a:extLst>
              <a:ext uri="{FF2B5EF4-FFF2-40B4-BE49-F238E27FC236}">
                <a16:creationId xmlns:a16="http://schemas.microsoft.com/office/drawing/2014/main" id="{CD1ADA3E-18B2-8797-481C-C7E1B015EB2C}"/>
              </a:ext>
            </a:extLst>
          </p:cNvPr>
          <p:cNvSpPr>
            <a:spLocks noGrp="1"/>
          </p:cNvSpPr>
          <p:nvPr>
            <p:ph type="body" sz="quarter" idx="27" hasCustomPrompt="1"/>
          </p:nvPr>
        </p:nvSpPr>
        <p:spPr>
          <a:xfrm>
            <a:off x="329184" y="1391428"/>
            <a:ext cx="5660136" cy="340886"/>
          </a:xfrm>
          <a:prstGeom prst="rect">
            <a:avLst/>
          </a:prstGeom>
        </p:spPr>
        <p:txBody>
          <a:bodyPr anchor="b"/>
          <a:lstStyle>
            <a:lvl1pPr marL="0" indent="0">
              <a:spcBef>
                <a:spcPts val="0"/>
              </a:spcBef>
              <a:buNone/>
              <a:defRPr sz="1600" b="1"/>
            </a:lvl1pPr>
            <a:lvl2pPr>
              <a:buNone/>
              <a:defRPr sz="1600" b="1"/>
            </a:lvl2pPr>
            <a:lvl3pPr>
              <a:buNone/>
              <a:defRPr sz="1600" b="1"/>
            </a:lvl3pPr>
            <a:lvl4pPr>
              <a:buNone/>
              <a:defRPr sz="1600" b="1"/>
            </a:lvl4pPr>
            <a:lvl5pPr>
              <a:buNone/>
              <a:defRPr sz="1600" b="1"/>
            </a:lvl5pPr>
          </a:lstStyle>
          <a:p>
            <a:pPr lvl="0"/>
            <a:r>
              <a:rPr lang="en-US" dirty="0"/>
              <a:t>Current Fellows</a:t>
            </a:r>
          </a:p>
        </p:txBody>
      </p:sp>
      <p:cxnSp>
        <p:nvCxnSpPr>
          <p:cNvPr id="3" name="btfpColumnHeaderBoxLine984923">
            <a:extLst>
              <a:ext uri="{FF2B5EF4-FFF2-40B4-BE49-F238E27FC236}">
                <a16:creationId xmlns:a16="http://schemas.microsoft.com/office/drawing/2014/main" id="{80D2438C-A653-3790-887F-A380597A30D9}"/>
              </a:ext>
            </a:extLst>
          </p:cNvPr>
          <p:cNvCxnSpPr>
            <a:cxnSpLocks/>
          </p:cNvCxnSpPr>
          <p:nvPr userDrawn="1"/>
        </p:nvCxnSpPr>
        <p:spPr bwMode="gray">
          <a:xfrm flipV="1">
            <a:off x="323332" y="1732046"/>
            <a:ext cx="5660136" cy="268"/>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9989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KI Team Slide - Alumni">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43B131C-746B-39C7-7312-75C7B13BBCEF}"/>
              </a:ext>
            </a:extLst>
          </p:cNvPr>
          <p:cNvGraphicFramePr>
            <a:graphicFrameLocks/>
          </p:cNvGraphicFramePr>
          <p:nvPr userDrawn="1">
            <p:custDataLst>
              <p:tags r:id="rId1"/>
            </p:custDataLst>
            <p:extLst>
              <p:ext uri="{D42A27DB-BD31-4B8C-83A1-F6EECF244321}">
                <p14:modId xmlns:p14="http://schemas.microsoft.com/office/powerpoint/2010/main" val="270218557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think-cell data - do not delete" hidden="1">
                        <a:extLst>
                          <a:ext uri="{FF2B5EF4-FFF2-40B4-BE49-F238E27FC236}">
                            <a16:creationId xmlns:a16="http://schemas.microsoft.com/office/drawing/2014/main" id="{B43B131C-746B-39C7-7312-75C7B13BBCEF}"/>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7" name="Picture Placeholder 6">
            <a:extLst>
              <a:ext uri="{FF2B5EF4-FFF2-40B4-BE49-F238E27FC236}">
                <a16:creationId xmlns:a16="http://schemas.microsoft.com/office/drawing/2014/main" id="{741F8AE6-581A-30AA-AA06-08B8AED4B073}"/>
              </a:ext>
            </a:extLst>
          </p:cNvPr>
          <p:cNvSpPr>
            <a:spLocks noGrp="1"/>
          </p:cNvSpPr>
          <p:nvPr>
            <p:ph type="pic" sz="quarter" idx="10"/>
          </p:nvPr>
        </p:nvSpPr>
        <p:spPr>
          <a:xfrm>
            <a:off x="329184" y="1914531"/>
            <a:ext cx="914400" cy="914400"/>
          </a:xfrm>
          <a:prstGeom prst="ellipse">
            <a:avLst/>
          </a:prstGeom>
        </p:spPr>
        <p:txBody>
          <a:bodyPr>
            <a:noAutofit/>
          </a:bodyPr>
          <a:lstStyle/>
          <a:p>
            <a:r>
              <a:rPr lang="en-US"/>
              <a:t>Click icon to add picture</a:t>
            </a:r>
          </a:p>
        </p:txBody>
      </p:sp>
      <p:sp>
        <p:nvSpPr>
          <p:cNvPr id="9" name="Picture Placeholder 6">
            <a:extLst>
              <a:ext uri="{FF2B5EF4-FFF2-40B4-BE49-F238E27FC236}">
                <a16:creationId xmlns:a16="http://schemas.microsoft.com/office/drawing/2014/main" id="{13629702-4080-C823-995E-94BE1E14C3D5}"/>
              </a:ext>
            </a:extLst>
          </p:cNvPr>
          <p:cNvSpPr>
            <a:spLocks noGrp="1"/>
          </p:cNvSpPr>
          <p:nvPr>
            <p:ph type="pic" sz="quarter" idx="11"/>
          </p:nvPr>
        </p:nvSpPr>
        <p:spPr>
          <a:xfrm>
            <a:off x="329184" y="3045360"/>
            <a:ext cx="914400" cy="914400"/>
          </a:xfrm>
          <a:prstGeom prst="ellipse">
            <a:avLst/>
          </a:prstGeom>
        </p:spPr>
        <p:txBody>
          <a:bodyPr>
            <a:noAutofit/>
          </a:bodyPr>
          <a:lstStyle/>
          <a:p>
            <a:r>
              <a:rPr lang="en-US"/>
              <a:t>Click icon to add picture</a:t>
            </a:r>
          </a:p>
        </p:txBody>
      </p:sp>
      <p:sp>
        <p:nvSpPr>
          <p:cNvPr id="11" name="Picture Placeholder 6">
            <a:extLst>
              <a:ext uri="{FF2B5EF4-FFF2-40B4-BE49-F238E27FC236}">
                <a16:creationId xmlns:a16="http://schemas.microsoft.com/office/drawing/2014/main" id="{8C9F17B6-05FB-252B-76B9-BECC4960DE4E}"/>
              </a:ext>
            </a:extLst>
          </p:cNvPr>
          <p:cNvSpPr>
            <a:spLocks noGrp="1"/>
          </p:cNvSpPr>
          <p:nvPr>
            <p:ph type="pic" sz="quarter" idx="12"/>
          </p:nvPr>
        </p:nvSpPr>
        <p:spPr>
          <a:xfrm>
            <a:off x="329184" y="4176189"/>
            <a:ext cx="914400" cy="914400"/>
          </a:xfrm>
          <a:prstGeom prst="ellipse">
            <a:avLst/>
          </a:prstGeom>
        </p:spPr>
        <p:txBody>
          <a:bodyPr>
            <a:noAutofit/>
          </a:bodyPr>
          <a:lstStyle/>
          <a:p>
            <a:r>
              <a:rPr lang="en-US"/>
              <a:t>Click icon to add picture</a:t>
            </a:r>
          </a:p>
        </p:txBody>
      </p:sp>
      <p:sp>
        <p:nvSpPr>
          <p:cNvPr id="12" name="Picture Placeholder 6">
            <a:extLst>
              <a:ext uri="{FF2B5EF4-FFF2-40B4-BE49-F238E27FC236}">
                <a16:creationId xmlns:a16="http://schemas.microsoft.com/office/drawing/2014/main" id="{8BF6829A-3EC4-7C5F-C708-B35AE8BA613B}"/>
              </a:ext>
            </a:extLst>
          </p:cNvPr>
          <p:cNvSpPr>
            <a:spLocks noGrp="1"/>
          </p:cNvSpPr>
          <p:nvPr>
            <p:ph type="pic" sz="quarter" idx="13"/>
          </p:nvPr>
        </p:nvSpPr>
        <p:spPr>
          <a:xfrm>
            <a:off x="329184" y="5307018"/>
            <a:ext cx="914400" cy="914400"/>
          </a:xfrm>
          <a:prstGeom prst="ellipse">
            <a:avLst/>
          </a:prstGeom>
        </p:spPr>
        <p:txBody>
          <a:bodyPr>
            <a:noAutofit/>
          </a:bodyPr>
          <a:lstStyle/>
          <a:p>
            <a:r>
              <a:rPr lang="en-US"/>
              <a:t>Click icon to add picture</a:t>
            </a:r>
          </a:p>
        </p:txBody>
      </p:sp>
      <p:sp>
        <p:nvSpPr>
          <p:cNvPr id="14" name="Text Placeholder 13">
            <a:extLst>
              <a:ext uri="{FF2B5EF4-FFF2-40B4-BE49-F238E27FC236}">
                <a16:creationId xmlns:a16="http://schemas.microsoft.com/office/drawing/2014/main" id="{35C15EAF-8CDC-4BD1-E87B-372944089011}"/>
              </a:ext>
            </a:extLst>
          </p:cNvPr>
          <p:cNvSpPr>
            <a:spLocks noGrp="1"/>
          </p:cNvSpPr>
          <p:nvPr>
            <p:ph type="body" sz="quarter" idx="14" hasCustomPrompt="1"/>
          </p:nvPr>
        </p:nvSpPr>
        <p:spPr>
          <a:xfrm>
            <a:off x="1550982" y="1914531"/>
            <a:ext cx="3886200" cy="914400"/>
          </a:xfrm>
          <a:prstGeom prst="rect">
            <a:avLst/>
          </a:prstGeom>
        </p:spPr>
        <p:txBody>
          <a:bodyPr anchor="ctr">
            <a:noAutofit/>
          </a:bodyPr>
          <a:lstStyle>
            <a:lvl1pPr marL="0">
              <a:spcBef>
                <a:spcPts val="0"/>
              </a:spcBef>
              <a:buNone/>
              <a:defRPr sz="1200" b="0"/>
            </a:lvl1pPr>
            <a:lvl2pPr>
              <a:buNone/>
              <a:defRPr sz="1200"/>
            </a:lvl2pPr>
            <a:lvl3pPr>
              <a:buNone/>
              <a:defRPr sz="1200"/>
            </a:lvl3pPr>
            <a:lvl4pPr>
              <a:buNone/>
              <a:defRPr sz="1200"/>
            </a:lvl4pPr>
            <a:lvl5pPr>
              <a:buNone/>
              <a:defRPr sz="1200"/>
            </a:lvl5pPr>
          </a:lstStyle>
          <a:p>
            <a:pPr lvl="0"/>
            <a:r>
              <a:rPr lang="en-US" b="0" dirty="0"/>
              <a:t>Insert </a:t>
            </a:r>
            <a:r>
              <a:rPr lang="en-US" b="1" dirty="0"/>
              <a:t>name</a:t>
            </a:r>
            <a:r>
              <a:rPr lang="en-US" b="0" dirty="0"/>
              <a:t> (bold text), </a:t>
            </a:r>
            <a:r>
              <a:rPr lang="en-US" dirty="0"/>
              <a:t>CKI position (Team Lead or Fellow), email address</a:t>
            </a:r>
          </a:p>
        </p:txBody>
      </p:sp>
      <p:pic>
        <p:nvPicPr>
          <p:cNvPr id="35" name="Picture 34">
            <a:extLst>
              <a:ext uri="{FF2B5EF4-FFF2-40B4-BE49-F238E27FC236}">
                <a16:creationId xmlns:a16="http://schemas.microsoft.com/office/drawing/2014/main" id="{348C59F6-BB56-32BD-73C9-FC3B431672A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559473" y="6392206"/>
            <a:ext cx="2302327" cy="385640"/>
          </a:xfrm>
          <a:prstGeom prst="rect">
            <a:avLst/>
          </a:prstGeom>
        </p:spPr>
      </p:pic>
      <p:sp>
        <p:nvSpPr>
          <p:cNvPr id="36" name="Footer Placeholder 4">
            <a:extLst>
              <a:ext uri="{FF2B5EF4-FFF2-40B4-BE49-F238E27FC236}">
                <a16:creationId xmlns:a16="http://schemas.microsoft.com/office/drawing/2014/main" id="{A5AC5E75-B51E-67FA-A7BD-C91C8AEBE913}"/>
              </a:ext>
            </a:extLst>
          </p:cNvPr>
          <p:cNvSpPr>
            <a:spLocks noGrp="1"/>
          </p:cNvSpPr>
          <p:nvPr>
            <p:ph type="ftr" sz="quarter" idx="3"/>
          </p:nvPr>
        </p:nvSpPr>
        <p:spPr>
          <a:xfrm>
            <a:off x="334962" y="6344432"/>
            <a:ext cx="9147241" cy="216706"/>
          </a:xfrm>
          <a:prstGeom prst="rect">
            <a:avLst/>
          </a:prstGeom>
        </p:spPr>
        <p:txBody>
          <a:bodyPr vert="horz" lIns="0" tIns="0" rIns="0" bIns="0" rtlCol="0" anchor="t"/>
          <a:lstStyle>
            <a:lvl1pPr algn="l">
              <a:defRPr sz="800">
                <a:solidFill>
                  <a:schemeClr val="tx1">
                    <a:tint val="82000"/>
                  </a:schemeClr>
                </a:solidFill>
              </a:defRPr>
            </a:lvl1pPr>
          </a:lstStyle>
          <a:p>
            <a:r>
              <a:rPr lang="en-US" dirty="0">
                <a:solidFill>
                  <a:srgbClr val="000000"/>
                </a:solidFill>
              </a:rPr>
              <a:t>Sources: Source title [with link] (Source name, year); Source title [with link] (Source name, year).</a:t>
            </a:r>
          </a:p>
          <a:p>
            <a:r>
              <a:rPr lang="en-US" dirty="0">
                <a:solidFill>
                  <a:srgbClr val="000000"/>
                </a:solidFill>
              </a:rPr>
              <a:t>Credit: Names, and </a:t>
            </a:r>
            <a:r>
              <a:rPr lang="en-US" u="sng" dirty="0">
                <a:hlinkClick r:id="rId6"/>
              </a:rPr>
              <a:t>Gernot Wagner</a:t>
            </a:r>
            <a:r>
              <a:rPr lang="en-US" dirty="0"/>
              <a:t>. </a:t>
            </a:r>
            <a:r>
              <a:rPr lang="en-US" dirty="0">
                <a:solidFill>
                  <a:schemeClr val="tx1"/>
                </a:solidFill>
              </a:rPr>
              <a:t>Share with </a:t>
            </a:r>
            <a:r>
              <a:rPr lang="en-US" u="sng" dirty="0">
                <a:solidFill>
                  <a:schemeClr val="tx1"/>
                </a:solidFill>
                <a:hlinkClick r:id="rId7"/>
              </a:rPr>
              <a:t>attribution</a:t>
            </a:r>
            <a:r>
              <a:rPr lang="en-US" dirty="0">
                <a:solidFill>
                  <a:schemeClr val="tx1"/>
                </a:solidFill>
              </a:rPr>
              <a:t>: Name of lead author </a:t>
            </a:r>
            <a:r>
              <a:rPr lang="en-US" i="1" dirty="0">
                <a:solidFill>
                  <a:schemeClr val="tx1"/>
                </a:solidFill>
              </a:rPr>
              <a:t>et al.</a:t>
            </a:r>
            <a:r>
              <a:rPr lang="en-US" dirty="0">
                <a:solidFill>
                  <a:schemeClr val="tx1"/>
                </a:solidFill>
              </a:rPr>
              <a:t>, “</a:t>
            </a:r>
            <a:r>
              <a:rPr lang="en-US" u="sng" dirty="0">
                <a:solidFill>
                  <a:schemeClr val="tx1"/>
                </a:solidFill>
              </a:rPr>
              <a:t>Title of the deck [linked to website]</a:t>
            </a:r>
            <a:r>
              <a:rPr lang="en-US" dirty="0">
                <a:solidFill>
                  <a:schemeClr val="tx1"/>
                </a:solidFill>
              </a:rPr>
              <a:t>” (Day Month [spelled out] Year).​</a:t>
            </a:r>
          </a:p>
        </p:txBody>
      </p:sp>
      <p:sp>
        <p:nvSpPr>
          <p:cNvPr id="37" name="Text Placeholder 13">
            <a:extLst>
              <a:ext uri="{FF2B5EF4-FFF2-40B4-BE49-F238E27FC236}">
                <a16:creationId xmlns:a16="http://schemas.microsoft.com/office/drawing/2014/main" id="{DCC3303C-D010-D5E3-ABE5-C8752D95FE12}"/>
              </a:ext>
            </a:extLst>
          </p:cNvPr>
          <p:cNvSpPr>
            <a:spLocks noGrp="1"/>
          </p:cNvSpPr>
          <p:nvPr>
            <p:ph type="body" sz="quarter" idx="15" hasCustomPrompt="1"/>
          </p:nvPr>
        </p:nvSpPr>
        <p:spPr>
          <a:xfrm>
            <a:off x="1550982" y="3045360"/>
            <a:ext cx="3886200" cy="914400"/>
          </a:xfrm>
          <a:prstGeom prst="rect">
            <a:avLst/>
          </a:prstGeom>
        </p:spPr>
        <p:txBody>
          <a:bodyPr anchor="ctr">
            <a:noAutofit/>
          </a:bodyPr>
          <a:lstStyle>
            <a:lvl1pPr marL="0">
              <a:spcBef>
                <a:spcPts val="0"/>
              </a:spcBef>
              <a:buNone/>
              <a:defRPr sz="1200" b="0"/>
            </a:lvl1pPr>
            <a:lvl2pPr>
              <a:buNone/>
              <a:defRPr sz="1200"/>
            </a:lvl2pPr>
            <a:lvl3pPr>
              <a:buNone/>
              <a:defRPr sz="1200"/>
            </a:lvl3pPr>
            <a:lvl4pPr>
              <a:buNone/>
              <a:defRPr sz="1200"/>
            </a:lvl4pPr>
            <a:lvl5pPr>
              <a:buNone/>
              <a:defRPr sz="1200"/>
            </a:lvl5pPr>
          </a:lstStyle>
          <a:p>
            <a:pPr lvl="0"/>
            <a:r>
              <a:rPr lang="en-US" b="0" dirty="0"/>
              <a:t>Insert </a:t>
            </a:r>
            <a:r>
              <a:rPr lang="en-US" b="1" dirty="0"/>
              <a:t>name</a:t>
            </a:r>
            <a:r>
              <a:rPr lang="en-US" b="0" dirty="0"/>
              <a:t> (bold text), </a:t>
            </a:r>
            <a:r>
              <a:rPr lang="en-US" dirty="0"/>
              <a:t>CKI position (Team Lead or Fellow), email address</a:t>
            </a:r>
          </a:p>
        </p:txBody>
      </p:sp>
      <p:sp>
        <p:nvSpPr>
          <p:cNvPr id="38" name="Text Placeholder 13">
            <a:extLst>
              <a:ext uri="{FF2B5EF4-FFF2-40B4-BE49-F238E27FC236}">
                <a16:creationId xmlns:a16="http://schemas.microsoft.com/office/drawing/2014/main" id="{5827FC00-26DE-AE5B-3CD8-50528793268B}"/>
              </a:ext>
            </a:extLst>
          </p:cNvPr>
          <p:cNvSpPr>
            <a:spLocks noGrp="1"/>
          </p:cNvSpPr>
          <p:nvPr>
            <p:ph type="body" sz="quarter" idx="16" hasCustomPrompt="1"/>
          </p:nvPr>
        </p:nvSpPr>
        <p:spPr>
          <a:xfrm>
            <a:off x="1550982" y="4176189"/>
            <a:ext cx="3886200" cy="914400"/>
          </a:xfrm>
          <a:prstGeom prst="rect">
            <a:avLst/>
          </a:prstGeom>
        </p:spPr>
        <p:txBody>
          <a:bodyPr anchor="ctr">
            <a:noAutofit/>
          </a:bodyPr>
          <a:lstStyle>
            <a:lvl1pPr marL="0">
              <a:spcBef>
                <a:spcPts val="0"/>
              </a:spcBef>
              <a:buNone/>
              <a:defRPr sz="1200" b="0"/>
            </a:lvl1pPr>
            <a:lvl2pPr>
              <a:buNone/>
              <a:defRPr sz="1200"/>
            </a:lvl2pPr>
            <a:lvl3pPr>
              <a:buNone/>
              <a:defRPr sz="1200"/>
            </a:lvl3pPr>
            <a:lvl4pPr>
              <a:buNone/>
              <a:defRPr sz="1200"/>
            </a:lvl4pPr>
            <a:lvl5pPr>
              <a:buNone/>
              <a:defRPr sz="1200"/>
            </a:lvl5pPr>
          </a:lstStyle>
          <a:p>
            <a:pPr lvl="0"/>
            <a:r>
              <a:rPr lang="en-US" b="0" dirty="0"/>
              <a:t>Insert </a:t>
            </a:r>
            <a:r>
              <a:rPr lang="en-US" b="1" dirty="0"/>
              <a:t>name</a:t>
            </a:r>
            <a:r>
              <a:rPr lang="en-US" b="0" dirty="0"/>
              <a:t> (bold text), </a:t>
            </a:r>
            <a:r>
              <a:rPr lang="en-US" dirty="0"/>
              <a:t>CKI position (Team Lead or Fellow), email address</a:t>
            </a:r>
          </a:p>
        </p:txBody>
      </p:sp>
      <p:sp>
        <p:nvSpPr>
          <p:cNvPr id="39" name="Text Placeholder 13">
            <a:extLst>
              <a:ext uri="{FF2B5EF4-FFF2-40B4-BE49-F238E27FC236}">
                <a16:creationId xmlns:a16="http://schemas.microsoft.com/office/drawing/2014/main" id="{3EAAED9A-2960-962F-5668-41C3B4F6B321}"/>
              </a:ext>
            </a:extLst>
          </p:cNvPr>
          <p:cNvSpPr>
            <a:spLocks noGrp="1"/>
          </p:cNvSpPr>
          <p:nvPr>
            <p:ph type="body" sz="quarter" idx="17" hasCustomPrompt="1"/>
          </p:nvPr>
        </p:nvSpPr>
        <p:spPr>
          <a:xfrm>
            <a:off x="1550982" y="5307018"/>
            <a:ext cx="3886200" cy="914400"/>
          </a:xfrm>
          <a:prstGeom prst="rect">
            <a:avLst/>
          </a:prstGeom>
        </p:spPr>
        <p:txBody>
          <a:bodyPr anchor="ctr">
            <a:noAutofit/>
          </a:bodyPr>
          <a:lstStyle>
            <a:lvl1pPr marL="0">
              <a:spcBef>
                <a:spcPts val="0"/>
              </a:spcBef>
              <a:buNone/>
              <a:defRPr sz="1200" b="0"/>
            </a:lvl1pPr>
            <a:lvl2pPr>
              <a:buNone/>
              <a:defRPr sz="1200"/>
            </a:lvl2pPr>
            <a:lvl3pPr>
              <a:buNone/>
              <a:defRPr sz="1200"/>
            </a:lvl3pPr>
            <a:lvl4pPr>
              <a:buNone/>
              <a:defRPr sz="1200"/>
            </a:lvl4pPr>
            <a:lvl5pPr>
              <a:buNone/>
              <a:defRPr sz="1200"/>
            </a:lvl5pPr>
          </a:lstStyle>
          <a:p>
            <a:pPr lvl="0"/>
            <a:r>
              <a:rPr lang="en-US" b="0" dirty="0"/>
              <a:t>Insert </a:t>
            </a:r>
            <a:r>
              <a:rPr lang="en-US" b="1" dirty="0"/>
              <a:t>name</a:t>
            </a:r>
            <a:r>
              <a:rPr lang="en-US" b="0" dirty="0"/>
              <a:t> (bold text), </a:t>
            </a:r>
            <a:r>
              <a:rPr lang="en-US" dirty="0"/>
              <a:t>CKI position (Team Lead or Fellow), email address</a:t>
            </a:r>
          </a:p>
        </p:txBody>
      </p:sp>
      <p:sp>
        <p:nvSpPr>
          <p:cNvPr id="40" name="Picture Placeholder 6">
            <a:extLst>
              <a:ext uri="{FF2B5EF4-FFF2-40B4-BE49-F238E27FC236}">
                <a16:creationId xmlns:a16="http://schemas.microsoft.com/office/drawing/2014/main" id="{24B64638-7721-4951-FB7F-701E7B120C20}"/>
              </a:ext>
            </a:extLst>
          </p:cNvPr>
          <p:cNvSpPr>
            <a:spLocks noGrp="1"/>
          </p:cNvSpPr>
          <p:nvPr>
            <p:ph type="pic" sz="quarter" idx="18"/>
          </p:nvPr>
        </p:nvSpPr>
        <p:spPr>
          <a:xfrm>
            <a:off x="6208567" y="1914531"/>
            <a:ext cx="914400" cy="914400"/>
          </a:xfrm>
          <a:prstGeom prst="ellipse">
            <a:avLst/>
          </a:prstGeom>
        </p:spPr>
        <p:txBody>
          <a:bodyPr>
            <a:noAutofit/>
          </a:bodyPr>
          <a:lstStyle/>
          <a:p>
            <a:r>
              <a:rPr lang="en-US"/>
              <a:t>Click icon to add picture</a:t>
            </a:r>
          </a:p>
        </p:txBody>
      </p:sp>
      <p:sp>
        <p:nvSpPr>
          <p:cNvPr id="41" name="Text Placeholder 13">
            <a:extLst>
              <a:ext uri="{FF2B5EF4-FFF2-40B4-BE49-F238E27FC236}">
                <a16:creationId xmlns:a16="http://schemas.microsoft.com/office/drawing/2014/main" id="{32E612F5-971B-1A26-6514-82480D997351}"/>
              </a:ext>
            </a:extLst>
          </p:cNvPr>
          <p:cNvSpPr>
            <a:spLocks noGrp="1"/>
          </p:cNvSpPr>
          <p:nvPr>
            <p:ph type="body" sz="quarter" idx="19" hasCustomPrompt="1"/>
          </p:nvPr>
        </p:nvSpPr>
        <p:spPr>
          <a:xfrm>
            <a:off x="7443127" y="1914531"/>
            <a:ext cx="3886200" cy="914400"/>
          </a:xfrm>
          <a:prstGeom prst="rect">
            <a:avLst/>
          </a:prstGeom>
        </p:spPr>
        <p:txBody>
          <a:bodyPr anchor="ctr">
            <a:noAutofit/>
          </a:bodyPr>
          <a:lstStyle>
            <a:lvl1pPr marL="0">
              <a:spcBef>
                <a:spcPts val="0"/>
              </a:spcBef>
              <a:buNone/>
              <a:defRPr sz="1200" b="0"/>
            </a:lvl1pPr>
            <a:lvl2pPr>
              <a:buNone/>
              <a:defRPr sz="1200"/>
            </a:lvl2pPr>
            <a:lvl3pPr>
              <a:buNone/>
              <a:defRPr sz="1200"/>
            </a:lvl3pPr>
            <a:lvl4pPr>
              <a:buNone/>
              <a:defRPr sz="1200"/>
            </a:lvl4pPr>
            <a:lvl5pPr>
              <a:buNone/>
              <a:defRPr sz="1200"/>
            </a:lvl5pPr>
          </a:lstStyle>
          <a:p>
            <a:pPr lvl="0"/>
            <a:r>
              <a:rPr lang="en-US" b="0" dirty="0"/>
              <a:t>Insert </a:t>
            </a:r>
            <a:r>
              <a:rPr lang="en-US" b="1" dirty="0"/>
              <a:t>name</a:t>
            </a:r>
            <a:r>
              <a:rPr lang="en-US" b="0" dirty="0"/>
              <a:t> (bold text), </a:t>
            </a:r>
            <a:r>
              <a:rPr lang="en-US" dirty="0"/>
              <a:t>CKI position (Team Lead or Fellow), email address</a:t>
            </a:r>
          </a:p>
        </p:txBody>
      </p:sp>
      <p:sp>
        <p:nvSpPr>
          <p:cNvPr id="42" name="Picture Placeholder 6">
            <a:extLst>
              <a:ext uri="{FF2B5EF4-FFF2-40B4-BE49-F238E27FC236}">
                <a16:creationId xmlns:a16="http://schemas.microsoft.com/office/drawing/2014/main" id="{B9F1A9D9-3D2C-BED8-00AB-668724DAA849}"/>
              </a:ext>
            </a:extLst>
          </p:cNvPr>
          <p:cNvSpPr>
            <a:spLocks noGrp="1"/>
          </p:cNvSpPr>
          <p:nvPr>
            <p:ph type="pic" sz="quarter" idx="20"/>
          </p:nvPr>
        </p:nvSpPr>
        <p:spPr>
          <a:xfrm>
            <a:off x="6208567" y="3045360"/>
            <a:ext cx="914400" cy="914400"/>
          </a:xfrm>
          <a:prstGeom prst="ellipse">
            <a:avLst/>
          </a:prstGeom>
        </p:spPr>
        <p:txBody>
          <a:bodyPr>
            <a:noAutofit/>
          </a:bodyPr>
          <a:lstStyle/>
          <a:p>
            <a:r>
              <a:rPr lang="en-US"/>
              <a:t>Click icon to add picture</a:t>
            </a:r>
          </a:p>
        </p:txBody>
      </p:sp>
      <p:sp>
        <p:nvSpPr>
          <p:cNvPr id="43" name="Text Placeholder 13">
            <a:extLst>
              <a:ext uri="{FF2B5EF4-FFF2-40B4-BE49-F238E27FC236}">
                <a16:creationId xmlns:a16="http://schemas.microsoft.com/office/drawing/2014/main" id="{E4EAB22A-A509-F748-704D-B66D4BA1B81D}"/>
              </a:ext>
            </a:extLst>
          </p:cNvPr>
          <p:cNvSpPr>
            <a:spLocks noGrp="1"/>
          </p:cNvSpPr>
          <p:nvPr>
            <p:ph type="body" sz="quarter" idx="21" hasCustomPrompt="1"/>
          </p:nvPr>
        </p:nvSpPr>
        <p:spPr>
          <a:xfrm>
            <a:off x="7443127" y="3045360"/>
            <a:ext cx="3886200" cy="914400"/>
          </a:xfrm>
          <a:prstGeom prst="rect">
            <a:avLst/>
          </a:prstGeom>
        </p:spPr>
        <p:txBody>
          <a:bodyPr anchor="ctr">
            <a:noAutofit/>
          </a:bodyPr>
          <a:lstStyle>
            <a:lvl1pPr marL="0">
              <a:spcBef>
                <a:spcPts val="0"/>
              </a:spcBef>
              <a:buNone/>
              <a:defRPr sz="1200" b="0"/>
            </a:lvl1pPr>
            <a:lvl2pPr>
              <a:buNone/>
              <a:defRPr sz="1200"/>
            </a:lvl2pPr>
            <a:lvl3pPr>
              <a:buNone/>
              <a:defRPr sz="1200"/>
            </a:lvl3pPr>
            <a:lvl4pPr>
              <a:buNone/>
              <a:defRPr sz="1200"/>
            </a:lvl4pPr>
            <a:lvl5pPr>
              <a:buNone/>
              <a:defRPr sz="1200"/>
            </a:lvl5pPr>
          </a:lstStyle>
          <a:p>
            <a:pPr lvl="0"/>
            <a:r>
              <a:rPr lang="en-US" b="0" dirty="0"/>
              <a:t>Insert </a:t>
            </a:r>
            <a:r>
              <a:rPr lang="en-US" b="1" dirty="0"/>
              <a:t>name</a:t>
            </a:r>
            <a:r>
              <a:rPr lang="en-US" b="0" dirty="0"/>
              <a:t> (bold text), </a:t>
            </a:r>
            <a:r>
              <a:rPr lang="en-US" dirty="0"/>
              <a:t>CKI position (Team Lead or Fellow), email address</a:t>
            </a:r>
          </a:p>
        </p:txBody>
      </p:sp>
      <p:sp>
        <p:nvSpPr>
          <p:cNvPr id="44" name="Picture Placeholder 6">
            <a:extLst>
              <a:ext uri="{FF2B5EF4-FFF2-40B4-BE49-F238E27FC236}">
                <a16:creationId xmlns:a16="http://schemas.microsoft.com/office/drawing/2014/main" id="{E4725DF5-F34E-BBF2-D98C-8A20EF294F6D}"/>
              </a:ext>
            </a:extLst>
          </p:cNvPr>
          <p:cNvSpPr>
            <a:spLocks noGrp="1"/>
          </p:cNvSpPr>
          <p:nvPr>
            <p:ph type="pic" sz="quarter" idx="22"/>
          </p:nvPr>
        </p:nvSpPr>
        <p:spPr>
          <a:xfrm>
            <a:off x="6208567" y="4176189"/>
            <a:ext cx="914400" cy="914400"/>
          </a:xfrm>
          <a:prstGeom prst="ellipse">
            <a:avLst/>
          </a:prstGeom>
        </p:spPr>
        <p:txBody>
          <a:bodyPr>
            <a:noAutofit/>
          </a:bodyPr>
          <a:lstStyle/>
          <a:p>
            <a:r>
              <a:rPr lang="en-US"/>
              <a:t>Click icon to add picture</a:t>
            </a:r>
          </a:p>
        </p:txBody>
      </p:sp>
      <p:sp>
        <p:nvSpPr>
          <p:cNvPr id="45" name="Text Placeholder 13">
            <a:extLst>
              <a:ext uri="{FF2B5EF4-FFF2-40B4-BE49-F238E27FC236}">
                <a16:creationId xmlns:a16="http://schemas.microsoft.com/office/drawing/2014/main" id="{63A7841B-F2C6-630C-8DA3-BACF3BE942F8}"/>
              </a:ext>
            </a:extLst>
          </p:cNvPr>
          <p:cNvSpPr>
            <a:spLocks noGrp="1"/>
          </p:cNvSpPr>
          <p:nvPr>
            <p:ph type="body" sz="quarter" idx="23" hasCustomPrompt="1"/>
          </p:nvPr>
        </p:nvSpPr>
        <p:spPr>
          <a:xfrm>
            <a:off x="7443127" y="4176189"/>
            <a:ext cx="3886200" cy="914400"/>
          </a:xfrm>
          <a:prstGeom prst="rect">
            <a:avLst/>
          </a:prstGeom>
        </p:spPr>
        <p:txBody>
          <a:bodyPr anchor="ctr">
            <a:noAutofit/>
          </a:bodyPr>
          <a:lstStyle>
            <a:lvl1pPr marL="0">
              <a:spcBef>
                <a:spcPts val="0"/>
              </a:spcBef>
              <a:buNone/>
              <a:defRPr sz="1200" b="0"/>
            </a:lvl1pPr>
            <a:lvl2pPr>
              <a:buNone/>
              <a:defRPr sz="1200"/>
            </a:lvl2pPr>
            <a:lvl3pPr>
              <a:buNone/>
              <a:defRPr sz="1200"/>
            </a:lvl3pPr>
            <a:lvl4pPr>
              <a:buNone/>
              <a:defRPr sz="1200"/>
            </a:lvl4pPr>
            <a:lvl5pPr>
              <a:buNone/>
              <a:defRPr sz="1200"/>
            </a:lvl5pPr>
          </a:lstStyle>
          <a:p>
            <a:pPr lvl="0"/>
            <a:r>
              <a:rPr lang="en-US" b="0" dirty="0"/>
              <a:t>Insert </a:t>
            </a:r>
            <a:r>
              <a:rPr lang="en-US" b="1" dirty="0"/>
              <a:t>name</a:t>
            </a:r>
            <a:r>
              <a:rPr lang="en-US" b="0" dirty="0"/>
              <a:t> (bold text), </a:t>
            </a:r>
            <a:r>
              <a:rPr lang="en-US" dirty="0"/>
              <a:t>CKI position (Team Lead or Fellow), email address</a:t>
            </a:r>
          </a:p>
        </p:txBody>
      </p:sp>
      <p:sp>
        <p:nvSpPr>
          <p:cNvPr id="46" name="Picture Placeholder 6">
            <a:extLst>
              <a:ext uri="{FF2B5EF4-FFF2-40B4-BE49-F238E27FC236}">
                <a16:creationId xmlns:a16="http://schemas.microsoft.com/office/drawing/2014/main" id="{37370BA6-E711-59AC-8C29-F68BC1C5A20B}"/>
              </a:ext>
            </a:extLst>
          </p:cNvPr>
          <p:cNvSpPr>
            <a:spLocks noGrp="1"/>
          </p:cNvSpPr>
          <p:nvPr>
            <p:ph type="pic" sz="quarter" idx="24"/>
          </p:nvPr>
        </p:nvSpPr>
        <p:spPr>
          <a:xfrm>
            <a:off x="6208567" y="5307018"/>
            <a:ext cx="914400" cy="914400"/>
          </a:xfrm>
          <a:prstGeom prst="ellipse">
            <a:avLst/>
          </a:prstGeom>
        </p:spPr>
        <p:txBody>
          <a:bodyPr>
            <a:noAutofit/>
          </a:bodyPr>
          <a:lstStyle/>
          <a:p>
            <a:r>
              <a:rPr lang="en-US"/>
              <a:t>Click icon to add picture</a:t>
            </a:r>
          </a:p>
        </p:txBody>
      </p:sp>
      <p:sp>
        <p:nvSpPr>
          <p:cNvPr id="47" name="Text Placeholder 13">
            <a:extLst>
              <a:ext uri="{FF2B5EF4-FFF2-40B4-BE49-F238E27FC236}">
                <a16:creationId xmlns:a16="http://schemas.microsoft.com/office/drawing/2014/main" id="{304AF62E-5A7B-9AA0-EC7D-CFE5263161CA}"/>
              </a:ext>
            </a:extLst>
          </p:cNvPr>
          <p:cNvSpPr>
            <a:spLocks noGrp="1"/>
          </p:cNvSpPr>
          <p:nvPr>
            <p:ph type="body" sz="quarter" idx="25" hasCustomPrompt="1"/>
          </p:nvPr>
        </p:nvSpPr>
        <p:spPr>
          <a:xfrm>
            <a:off x="7443127" y="5307018"/>
            <a:ext cx="3886200" cy="914400"/>
          </a:xfrm>
          <a:prstGeom prst="rect">
            <a:avLst/>
          </a:prstGeom>
        </p:spPr>
        <p:txBody>
          <a:bodyPr anchor="ctr">
            <a:noAutofit/>
          </a:bodyPr>
          <a:lstStyle>
            <a:lvl1pPr marL="0">
              <a:spcBef>
                <a:spcPts val="0"/>
              </a:spcBef>
              <a:buNone/>
              <a:defRPr sz="1200" b="0"/>
            </a:lvl1pPr>
            <a:lvl2pPr>
              <a:buNone/>
              <a:defRPr sz="1200"/>
            </a:lvl2pPr>
            <a:lvl3pPr>
              <a:buNone/>
              <a:defRPr sz="1200"/>
            </a:lvl3pPr>
            <a:lvl4pPr>
              <a:buNone/>
              <a:defRPr sz="1200"/>
            </a:lvl4pPr>
            <a:lvl5pPr>
              <a:buNone/>
              <a:defRPr sz="1200"/>
            </a:lvl5pPr>
          </a:lstStyle>
          <a:p>
            <a:pPr lvl="0"/>
            <a:r>
              <a:rPr lang="en-US" b="0" dirty="0"/>
              <a:t>Insert </a:t>
            </a:r>
            <a:r>
              <a:rPr lang="en-US" b="1" dirty="0"/>
              <a:t>name</a:t>
            </a:r>
            <a:r>
              <a:rPr lang="en-US" b="0" dirty="0"/>
              <a:t> (bold text), </a:t>
            </a:r>
            <a:r>
              <a:rPr lang="en-US" dirty="0"/>
              <a:t>CKI position (Team Lead or Fellow), email address</a:t>
            </a:r>
          </a:p>
        </p:txBody>
      </p:sp>
      <p:sp>
        <p:nvSpPr>
          <p:cNvPr id="4" name="Text Placeholder 3">
            <a:extLst>
              <a:ext uri="{FF2B5EF4-FFF2-40B4-BE49-F238E27FC236}">
                <a16:creationId xmlns:a16="http://schemas.microsoft.com/office/drawing/2014/main" id="{1CBAE2D7-047A-C286-763B-337220080C81}"/>
              </a:ext>
            </a:extLst>
          </p:cNvPr>
          <p:cNvSpPr>
            <a:spLocks noGrp="1"/>
          </p:cNvSpPr>
          <p:nvPr>
            <p:ph type="body" sz="quarter" idx="26" hasCustomPrompt="1"/>
          </p:nvPr>
        </p:nvSpPr>
        <p:spPr>
          <a:xfrm>
            <a:off x="334963" y="509462"/>
            <a:ext cx="11522076" cy="758952"/>
          </a:xfrm>
        </p:spPr>
        <p:txBody>
          <a:bodyPr/>
          <a:lstStyle>
            <a:lvl1pPr marL="0">
              <a:spcBef>
                <a:spcPts val="0"/>
              </a:spcBef>
              <a:buNone/>
              <a:defRPr sz="2800" b="1"/>
            </a:lvl1pPr>
          </a:lstStyle>
          <a:p>
            <a:pPr lvl="0"/>
            <a:r>
              <a:rPr lang="en-US" dirty="0"/>
              <a:t>CKI Team Slide – Alumni (Past Fellows)</a:t>
            </a:r>
          </a:p>
        </p:txBody>
      </p:sp>
      <p:sp>
        <p:nvSpPr>
          <p:cNvPr id="2" name="Text Placeholder 6">
            <a:extLst>
              <a:ext uri="{FF2B5EF4-FFF2-40B4-BE49-F238E27FC236}">
                <a16:creationId xmlns:a16="http://schemas.microsoft.com/office/drawing/2014/main" id="{CD1ADA3E-18B2-8797-481C-C7E1B015EB2C}"/>
              </a:ext>
            </a:extLst>
          </p:cNvPr>
          <p:cNvSpPr>
            <a:spLocks noGrp="1"/>
          </p:cNvSpPr>
          <p:nvPr>
            <p:ph type="body" sz="quarter" idx="27" hasCustomPrompt="1"/>
          </p:nvPr>
        </p:nvSpPr>
        <p:spPr>
          <a:xfrm>
            <a:off x="329184" y="1391428"/>
            <a:ext cx="5660136" cy="340886"/>
          </a:xfrm>
          <a:prstGeom prst="rect">
            <a:avLst/>
          </a:prstGeom>
        </p:spPr>
        <p:txBody>
          <a:bodyPr anchor="b"/>
          <a:lstStyle>
            <a:lvl1pPr marL="0" indent="0">
              <a:spcBef>
                <a:spcPts val="0"/>
              </a:spcBef>
              <a:buNone/>
              <a:defRPr sz="1600" b="1"/>
            </a:lvl1pPr>
            <a:lvl2pPr>
              <a:buNone/>
              <a:defRPr sz="1600" b="1"/>
            </a:lvl2pPr>
            <a:lvl3pPr>
              <a:buNone/>
              <a:defRPr sz="1600" b="1"/>
            </a:lvl3pPr>
            <a:lvl4pPr>
              <a:buNone/>
              <a:defRPr sz="1600" b="1"/>
            </a:lvl4pPr>
            <a:lvl5pPr>
              <a:buNone/>
              <a:defRPr sz="1600" b="1"/>
            </a:lvl5pPr>
          </a:lstStyle>
          <a:p>
            <a:pPr lvl="0"/>
            <a:r>
              <a:rPr lang="en-US" dirty="0"/>
              <a:t>Alumni</a:t>
            </a:r>
          </a:p>
        </p:txBody>
      </p:sp>
      <p:cxnSp>
        <p:nvCxnSpPr>
          <p:cNvPr id="3" name="btfpColumnHeaderBoxLine984923">
            <a:extLst>
              <a:ext uri="{FF2B5EF4-FFF2-40B4-BE49-F238E27FC236}">
                <a16:creationId xmlns:a16="http://schemas.microsoft.com/office/drawing/2014/main" id="{80D2438C-A653-3790-887F-A380597A30D9}"/>
              </a:ext>
            </a:extLst>
          </p:cNvPr>
          <p:cNvCxnSpPr>
            <a:cxnSpLocks/>
          </p:cNvCxnSpPr>
          <p:nvPr userDrawn="1"/>
        </p:nvCxnSpPr>
        <p:spPr bwMode="gray">
          <a:xfrm flipV="1">
            <a:off x="323332" y="1732046"/>
            <a:ext cx="5660136" cy="268"/>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616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KI Team Slide - Staff, Faculty, Advisors">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43B131C-746B-39C7-7312-75C7B13BBCEF}"/>
              </a:ext>
            </a:extLst>
          </p:cNvPr>
          <p:cNvGraphicFramePr>
            <a:graphicFrameLocks/>
          </p:cNvGraphicFramePr>
          <p:nvPr userDrawn="1">
            <p:custDataLst>
              <p:tags r:id="rId1"/>
            </p:custDataLst>
            <p:extLst>
              <p:ext uri="{D42A27DB-BD31-4B8C-83A1-F6EECF244321}">
                <p14:modId xmlns:p14="http://schemas.microsoft.com/office/powerpoint/2010/main" val="270218557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think-cell data - do not delete" hidden="1">
                        <a:extLst>
                          <a:ext uri="{FF2B5EF4-FFF2-40B4-BE49-F238E27FC236}">
                            <a16:creationId xmlns:a16="http://schemas.microsoft.com/office/drawing/2014/main" id="{B43B131C-746B-39C7-7312-75C7B13BBCEF}"/>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2" name="Picture Placeholder 6">
            <a:extLst>
              <a:ext uri="{FF2B5EF4-FFF2-40B4-BE49-F238E27FC236}">
                <a16:creationId xmlns:a16="http://schemas.microsoft.com/office/drawing/2014/main" id="{8BF6829A-3EC4-7C5F-C708-B35AE8BA613B}"/>
              </a:ext>
            </a:extLst>
          </p:cNvPr>
          <p:cNvSpPr>
            <a:spLocks noGrp="1"/>
          </p:cNvSpPr>
          <p:nvPr>
            <p:ph type="pic" sz="quarter" idx="13"/>
          </p:nvPr>
        </p:nvSpPr>
        <p:spPr>
          <a:xfrm>
            <a:off x="329184" y="5307018"/>
            <a:ext cx="914400" cy="914400"/>
          </a:xfrm>
          <a:prstGeom prst="ellipse">
            <a:avLst/>
          </a:prstGeom>
        </p:spPr>
        <p:txBody>
          <a:bodyPr>
            <a:noAutofit/>
          </a:bodyPr>
          <a:lstStyle/>
          <a:p>
            <a:r>
              <a:rPr lang="en-US"/>
              <a:t>Click icon to add picture</a:t>
            </a:r>
          </a:p>
        </p:txBody>
      </p:sp>
      <p:pic>
        <p:nvPicPr>
          <p:cNvPr id="35" name="Picture 34">
            <a:extLst>
              <a:ext uri="{FF2B5EF4-FFF2-40B4-BE49-F238E27FC236}">
                <a16:creationId xmlns:a16="http://schemas.microsoft.com/office/drawing/2014/main" id="{348C59F6-BB56-32BD-73C9-FC3B431672A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559473" y="6392206"/>
            <a:ext cx="2302327" cy="385640"/>
          </a:xfrm>
          <a:prstGeom prst="rect">
            <a:avLst/>
          </a:prstGeom>
        </p:spPr>
      </p:pic>
      <p:sp>
        <p:nvSpPr>
          <p:cNvPr id="36" name="Footer Placeholder 4">
            <a:extLst>
              <a:ext uri="{FF2B5EF4-FFF2-40B4-BE49-F238E27FC236}">
                <a16:creationId xmlns:a16="http://schemas.microsoft.com/office/drawing/2014/main" id="{A5AC5E75-B51E-67FA-A7BD-C91C8AEBE913}"/>
              </a:ext>
            </a:extLst>
          </p:cNvPr>
          <p:cNvSpPr>
            <a:spLocks noGrp="1"/>
          </p:cNvSpPr>
          <p:nvPr>
            <p:ph type="ftr" sz="quarter" idx="3"/>
          </p:nvPr>
        </p:nvSpPr>
        <p:spPr>
          <a:xfrm>
            <a:off x="334962" y="6344432"/>
            <a:ext cx="9147241" cy="216706"/>
          </a:xfrm>
          <a:prstGeom prst="rect">
            <a:avLst/>
          </a:prstGeom>
        </p:spPr>
        <p:txBody>
          <a:bodyPr vert="horz" lIns="0" tIns="0" rIns="0" bIns="0" rtlCol="0" anchor="t"/>
          <a:lstStyle>
            <a:lvl1pPr algn="l">
              <a:defRPr sz="800">
                <a:solidFill>
                  <a:schemeClr val="tx1">
                    <a:tint val="82000"/>
                  </a:schemeClr>
                </a:solidFill>
              </a:defRPr>
            </a:lvl1pPr>
          </a:lstStyle>
          <a:p>
            <a:r>
              <a:rPr lang="en-US" dirty="0">
                <a:solidFill>
                  <a:srgbClr val="000000"/>
                </a:solidFill>
              </a:rPr>
              <a:t>Sources: Source title [with link] (Source name, year); Source title [with link] (Source name, year).</a:t>
            </a:r>
          </a:p>
          <a:p>
            <a:r>
              <a:rPr lang="en-US" dirty="0">
                <a:solidFill>
                  <a:srgbClr val="000000"/>
                </a:solidFill>
              </a:rPr>
              <a:t>Credit: Names, and </a:t>
            </a:r>
            <a:r>
              <a:rPr lang="en-US" u="sng" dirty="0">
                <a:hlinkClick r:id="rId6"/>
              </a:rPr>
              <a:t>Gernot Wagner</a:t>
            </a:r>
            <a:r>
              <a:rPr lang="en-US" dirty="0"/>
              <a:t>. </a:t>
            </a:r>
            <a:r>
              <a:rPr lang="en-US" dirty="0">
                <a:solidFill>
                  <a:schemeClr val="tx1"/>
                </a:solidFill>
              </a:rPr>
              <a:t>Share with </a:t>
            </a:r>
            <a:r>
              <a:rPr lang="en-US" u="sng" dirty="0">
                <a:solidFill>
                  <a:schemeClr val="tx1"/>
                </a:solidFill>
                <a:hlinkClick r:id="rId7"/>
              </a:rPr>
              <a:t>attribution</a:t>
            </a:r>
            <a:r>
              <a:rPr lang="en-US" dirty="0">
                <a:solidFill>
                  <a:schemeClr val="tx1"/>
                </a:solidFill>
              </a:rPr>
              <a:t>: Name of lead author </a:t>
            </a:r>
            <a:r>
              <a:rPr lang="en-US" i="1" dirty="0">
                <a:solidFill>
                  <a:schemeClr val="tx1"/>
                </a:solidFill>
              </a:rPr>
              <a:t>et al.</a:t>
            </a:r>
            <a:r>
              <a:rPr lang="en-US" dirty="0">
                <a:solidFill>
                  <a:schemeClr val="tx1"/>
                </a:solidFill>
              </a:rPr>
              <a:t>, “</a:t>
            </a:r>
            <a:r>
              <a:rPr lang="en-US" u="sng" dirty="0">
                <a:solidFill>
                  <a:schemeClr val="tx1"/>
                </a:solidFill>
              </a:rPr>
              <a:t>Title of the deck [linked to website]</a:t>
            </a:r>
            <a:r>
              <a:rPr lang="en-US" dirty="0">
                <a:solidFill>
                  <a:schemeClr val="tx1"/>
                </a:solidFill>
              </a:rPr>
              <a:t>” (Day Month [spelled out] Year).​</a:t>
            </a:r>
          </a:p>
        </p:txBody>
      </p:sp>
      <p:sp>
        <p:nvSpPr>
          <p:cNvPr id="39" name="Text Placeholder 13">
            <a:extLst>
              <a:ext uri="{FF2B5EF4-FFF2-40B4-BE49-F238E27FC236}">
                <a16:creationId xmlns:a16="http://schemas.microsoft.com/office/drawing/2014/main" id="{3EAAED9A-2960-962F-5668-41C3B4F6B321}"/>
              </a:ext>
            </a:extLst>
          </p:cNvPr>
          <p:cNvSpPr>
            <a:spLocks noGrp="1"/>
          </p:cNvSpPr>
          <p:nvPr>
            <p:ph type="body" sz="quarter" idx="17" hasCustomPrompt="1"/>
          </p:nvPr>
        </p:nvSpPr>
        <p:spPr>
          <a:xfrm>
            <a:off x="1550982" y="5307018"/>
            <a:ext cx="3886200" cy="914400"/>
          </a:xfrm>
          <a:prstGeom prst="rect">
            <a:avLst/>
          </a:prstGeom>
        </p:spPr>
        <p:txBody>
          <a:bodyPr anchor="ctr">
            <a:noAutofit/>
          </a:bodyPr>
          <a:lstStyle>
            <a:lvl1pPr marL="0">
              <a:spcBef>
                <a:spcPts val="0"/>
              </a:spcBef>
              <a:buNone/>
              <a:defRPr sz="1200" b="0"/>
            </a:lvl1pPr>
            <a:lvl2pPr>
              <a:buNone/>
              <a:defRPr sz="1200"/>
            </a:lvl2pPr>
            <a:lvl3pPr>
              <a:buNone/>
              <a:defRPr sz="1200"/>
            </a:lvl3pPr>
            <a:lvl4pPr>
              <a:buNone/>
              <a:defRPr sz="1200"/>
            </a:lvl4pPr>
            <a:lvl5pPr>
              <a:buNone/>
              <a:defRPr sz="1200"/>
            </a:lvl5pPr>
          </a:lstStyle>
          <a:p>
            <a:pPr lvl="0"/>
            <a:r>
              <a:rPr lang="en-US" b="0" dirty="0"/>
              <a:t>Insert </a:t>
            </a:r>
            <a:r>
              <a:rPr lang="en-US" b="1" dirty="0"/>
              <a:t>name</a:t>
            </a:r>
            <a:r>
              <a:rPr lang="en-US" b="0" dirty="0"/>
              <a:t> (bold text), </a:t>
            </a:r>
            <a:r>
              <a:rPr lang="en-US" dirty="0"/>
              <a:t>CKI position (Team Lead or Fellow), email address</a:t>
            </a:r>
          </a:p>
        </p:txBody>
      </p:sp>
      <p:sp>
        <p:nvSpPr>
          <p:cNvPr id="42" name="Picture Placeholder 6">
            <a:extLst>
              <a:ext uri="{FF2B5EF4-FFF2-40B4-BE49-F238E27FC236}">
                <a16:creationId xmlns:a16="http://schemas.microsoft.com/office/drawing/2014/main" id="{B9F1A9D9-3D2C-BED8-00AB-668724DAA849}"/>
              </a:ext>
            </a:extLst>
          </p:cNvPr>
          <p:cNvSpPr>
            <a:spLocks noGrp="1"/>
          </p:cNvSpPr>
          <p:nvPr>
            <p:ph type="pic" sz="quarter" idx="20"/>
          </p:nvPr>
        </p:nvSpPr>
        <p:spPr>
          <a:xfrm>
            <a:off x="6208532" y="3045360"/>
            <a:ext cx="914400" cy="914400"/>
          </a:xfrm>
          <a:prstGeom prst="ellipse">
            <a:avLst/>
          </a:prstGeom>
        </p:spPr>
        <p:txBody>
          <a:bodyPr>
            <a:noAutofit/>
          </a:bodyPr>
          <a:lstStyle/>
          <a:p>
            <a:r>
              <a:rPr lang="en-US"/>
              <a:t>Click icon to add picture</a:t>
            </a:r>
          </a:p>
        </p:txBody>
      </p:sp>
      <p:sp>
        <p:nvSpPr>
          <p:cNvPr id="43" name="Text Placeholder 13">
            <a:extLst>
              <a:ext uri="{FF2B5EF4-FFF2-40B4-BE49-F238E27FC236}">
                <a16:creationId xmlns:a16="http://schemas.microsoft.com/office/drawing/2014/main" id="{E4EAB22A-A509-F748-704D-B66D4BA1B81D}"/>
              </a:ext>
            </a:extLst>
          </p:cNvPr>
          <p:cNvSpPr>
            <a:spLocks noGrp="1"/>
          </p:cNvSpPr>
          <p:nvPr>
            <p:ph type="body" sz="quarter" idx="21" hasCustomPrompt="1"/>
          </p:nvPr>
        </p:nvSpPr>
        <p:spPr>
          <a:xfrm>
            <a:off x="7443127" y="3045360"/>
            <a:ext cx="3886200" cy="914400"/>
          </a:xfrm>
          <a:prstGeom prst="rect">
            <a:avLst/>
          </a:prstGeom>
        </p:spPr>
        <p:txBody>
          <a:bodyPr anchor="ctr">
            <a:noAutofit/>
          </a:bodyPr>
          <a:lstStyle>
            <a:lvl1pPr marL="0">
              <a:spcBef>
                <a:spcPts val="0"/>
              </a:spcBef>
              <a:buNone/>
              <a:defRPr sz="1200" b="0"/>
            </a:lvl1pPr>
            <a:lvl2pPr>
              <a:buNone/>
              <a:defRPr sz="1200"/>
            </a:lvl2pPr>
            <a:lvl3pPr>
              <a:buNone/>
              <a:defRPr sz="1200"/>
            </a:lvl3pPr>
            <a:lvl4pPr>
              <a:buNone/>
              <a:defRPr sz="1200"/>
            </a:lvl4pPr>
            <a:lvl5pPr>
              <a:buNone/>
              <a:defRPr sz="1200"/>
            </a:lvl5pPr>
          </a:lstStyle>
          <a:p>
            <a:pPr lvl="0"/>
            <a:r>
              <a:rPr lang="en-US" b="0" dirty="0"/>
              <a:t>Insert </a:t>
            </a:r>
            <a:r>
              <a:rPr lang="en-US" b="1" dirty="0"/>
              <a:t>name</a:t>
            </a:r>
            <a:r>
              <a:rPr lang="en-US" b="0" dirty="0"/>
              <a:t> (bold text), </a:t>
            </a:r>
            <a:r>
              <a:rPr lang="en-US" dirty="0"/>
              <a:t>CKI position (Team Lead or Fellow), email address</a:t>
            </a:r>
          </a:p>
        </p:txBody>
      </p:sp>
      <p:sp>
        <p:nvSpPr>
          <p:cNvPr id="44" name="Picture Placeholder 6">
            <a:extLst>
              <a:ext uri="{FF2B5EF4-FFF2-40B4-BE49-F238E27FC236}">
                <a16:creationId xmlns:a16="http://schemas.microsoft.com/office/drawing/2014/main" id="{E4725DF5-F34E-BBF2-D98C-8A20EF294F6D}"/>
              </a:ext>
            </a:extLst>
          </p:cNvPr>
          <p:cNvSpPr>
            <a:spLocks noGrp="1"/>
          </p:cNvSpPr>
          <p:nvPr>
            <p:ph type="pic" sz="quarter" idx="22"/>
          </p:nvPr>
        </p:nvSpPr>
        <p:spPr>
          <a:xfrm>
            <a:off x="6208532" y="4176189"/>
            <a:ext cx="914400" cy="914400"/>
          </a:xfrm>
          <a:prstGeom prst="ellipse">
            <a:avLst/>
          </a:prstGeom>
        </p:spPr>
        <p:txBody>
          <a:bodyPr>
            <a:noAutofit/>
          </a:bodyPr>
          <a:lstStyle/>
          <a:p>
            <a:r>
              <a:rPr lang="en-US"/>
              <a:t>Click icon to add picture</a:t>
            </a:r>
          </a:p>
        </p:txBody>
      </p:sp>
      <p:sp>
        <p:nvSpPr>
          <p:cNvPr id="45" name="Text Placeholder 13">
            <a:extLst>
              <a:ext uri="{FF2B5EF4-FFF2-40B4-BE49-F238E27FC236}">
                <a16:creationId xmlns:a16="http://schemas.microsoft.com/office/drawing/2014/main" id="{63A7841B-F2C6-630C-8DA3-BACF3BE942F8}"/>
              </a:ext>
            </a:extLst>
          </p:cNvPr>
          <p:cNvSpPr>
            <a:spLocks noGrp="1"/>
          </p:cNvSpPr>
          <p:nvPr>
            <p:ph type="body" sz="quarter" idx="23" hasCustomPrompt="1"/>
          </p:nvPr>
        </p:nvSpPr>
        <p:spPr>
          <a:xfrm>
            <a:off x="7443127" y="4176189"/>
            <a:ext cx="3886200" cy="914400"/>
          </a:xfrm>
          <a:prstGeom prst="rect">
            <a:avLst/>
          </a:prstGeom>
        </p:spPr>
        <p:txBody>
          <a:bodyPr anchor="ctr">
            <a:noAutofit/>
          </a:bodyPr>
          <a:lstStyle>
            <a:lvl1pPr marL="0">
              <a:spcBef>
                <a:spcPts val="0"/>
              </a:spcBef>
              <a:buNone/>
              <a:defRPr sz="1200" b="0"/>
            </a:lvl1pPr>
            <a:lvl2pPr>
              <a:buNone/>
              <a:defRPr sz="1200"/>
            </a:lvl2pPr>
            <a:lvl3pPr>
              <a:buNone/>
              <a:defRPr sz="1200"/>
            </a:lvl3pPr>
            <a:lvl4pPr>
              <a:buNone/>
              <a:defRPr sz="1200"/>
            </a:lvl4pPr>
            <a:lvl5pPr>
              <a:buNone/>
              <a:defRPr sz="1200"/>
            </a:lvl5pPr>
          </a:lstStyle>
          <a:p>
            <a:pPr lvl="0"/>
            <a:r>
              <a:rPr lang="en-US" b="0" dirty="0"/>
              <a:t>Insert </a:t>
            </a:r>
            <a:r>
              <a:rPr lang="en-US" b="1" dirty="0"/>
              <a:t>name</a:t>
            </a:r>
            <a:r>
              <a:rPr lang="en-US" b="0" dirty="0"/>
              <a:t> (bold text), </a:t>
            </a:r>
            <a:r>
              <a:rPr lang="en-US" dirty="0"/>
              <a:t>CKI position (Team Lead or Fellow), email address</a:t>
            </a:r>
          </a:p>
        </p:txBody>
      </p:sp>
      <p:sp>
        <p:nvSpPr>
          <p:cNvPr id="46" name="Picture Placeholder 6">
            <a:extLst>
              <a:ext uri="{FF2B5EF4-FFF2-40B4-BE49-F238E27FC236}">
                <a16:creationId xmlns:a16="http://schemas.microsoft.com/office/drawing/2014/main" id="{37370BA6-E711-59AC-8C29-F68BC1C5A20B}"/>
              </a:ext>
            </a:extLst>
          </p:cNvPr>
          <p:cNvSpPr>
            <a:spLocks noGrp="1"/>
          </p:cNvSpPr>
          <p:nvPr>
            <p:ph type="pic" sz="quarter" idx="24"/>
          </p:nvPr>
        </p:nvSpPr>
        <p:spPr>
          <a:xfrm>
            <a:off x="6208532" y="5307018"/>
            <a:ext cx="914400" cy="914400"/>
          </a:xfrm>
          <a:prstGeom prst="ellipse">
            <a:avLst/>
          </a:prstGeom>
        </p:spPr>
        <p:txBody>
          <a:bodyPr>
            <a:noAutofit/>
          </a:bodyPr>
          <a:lstStyle/>
          <a:p>
            <a:r>
              <a:rPr lang="en-US"/>
              <a:t>Click icon to add picture</a:t>
            </a:r>
          </a:p>
        </p:txBody>
      </p:sp>
      <p:sp>
        <p:nvSpPr>
          <p:cNvPr id="47" name="Text Placeholder 13">
            <a:extLst>
              <a:ext uri="{FF2B5EF4-FFF2-40B4-BE49-F238E27FC236}">
                <a16:creationId xmlns:a16="http://schemas.microsoft.com/office/drawing/2014/main" id="{304AF62E-5A7B-9AA0-EC7D-CFE5263161CA}"/>
              </a:ext>
            </a:extLst>
          </p:cNvPr>
          <p:cNvSpPr>
            <a:spLocks noGrp="1"/>
          </p:cNvSpPr>
          <p:nvPr>
            <p:ph type="body" sz="quarter" idx="25" hasCustomPrompt="1"/>
          </p:nvPr>
        </p:nvSpPr>
        <p:spPr>
          <a:xfrm>
            <a:off x="7443127" y="5307018"/>
            <a:ext cx="3886200" cy="914400"/>
          </a:xfrm>
          <a:prstGeom prst="rect">
            <a:avLst/>
          </a:prstGeom>
        </p:spPr>
        <p:txBody>
          <a:bodyPr anchor="ctr">
            <a:noAutofit/>
          </a:bodyPr>
          <a:lstStyle>
            <a:lvl1pPr marL="0">
              <a:spcBef>
                <a:spcPts val="0"/>
              </a:spcBef>
              <a:buNone/>
              <a:defRPr sz="1200" b="0"/>
            </a:lvl1pPr>
            <a:lvl2pPr>
              <a:buNone/>
              <a:defRPr sz="1200"/>
            </a:lvl2pPr>
            <a:lvl3pPr>
              <a:buNone/>
              <a:defRPr sz="1200"/>
            </a:lvl3pPr>
            <a:lvl4pPr>
              <a:buNone/>
              <a:defRPr sz="1200"/>
            </a:lvl4pPr>
            <a:lvl5pPr>
              <a:buNone/>
              <a:defRPr sz="1200"/>
            </a:lvl5pPr>
          </a:lstStyle>
          <a:p>
            <a:pPr lvl="0"/>
            <a:r>
              <a:rPr lang="en-US" b="0" dirty="0"/>
              <a:t>Insert </a:t>
            </a:r>
            <a:r>
              <a:rPr lang="en-US" b="1" dirty="0"/>
              <a:t>name</a:t>
            </a:r>
            <a:r>
              <a:rPr lang="en-US" b="0" dirty="0"/>
              <a:t> (bold text), </a:t>
            </a:r>
            <a:r>
              <a:rPr lang="en-US" dirty="0"/>
              <a:t>CKI position (Team Lead or Fellow), email address</a:t>
            </a:r>
          </a:p>
        </p:txBody>
      </p:sp>
      <p:sp>
        <p:nvSpPr>
          <p:cNvPr id="4" name="Text Placeholder 3">
            <a:extLst>
              <a:ext uri="{FF2B5EF4-FFF2-40B4-BE49-F238E27FC236}">
                <a16:creationId xmlns:a16="http://schemas.microsoft.com/office/drawing/2014/main" id="{1CBAE2D7-047A-C286-763B-337220080C81}"/>
              </a:ext>
            </a:extLst>
          </p:cNvPr>
          <p:cNvSpPr>
            <a:spLocks noGrp="1"/>
          </p:cNvSpPr>
          <p:nvPr>
            <p:ph type="body" sz="quarter" idx="26" hasCustomPrompt="1"/>
          </p:nvPr>
        </p:nvSpPr>
        <p:spPr>
          <a:xfrm>
            <a:off x="334963" y="509462"/>
            <a:ext cx="11522076" cy="758952"/>
          </a:xfrm>
        </p:spPr>
        <p:txBody>
          <a:bodyPr/>
          <a:lstStyle>
            <a:lvl1pPr marL="0">
              <a:spcBef>
                <a:spcPts val="0"/>
              </a:spcBef>
              <a:buNone/>
              <a:defRPr sz="2800" b="1"/>
            </a:lvl1pPr>
          </a:lstStyle>
          <a:p>
            <a:pPr lvl="0"/>
            <a:r>
              <a:rPr lang="en-US" dirty="0"/>
              <a:t>CKI Team Staff and Faculty</a:t>
            </a:r>
          </a:p>
        </p:txBody>
      </p:sp>
      <p:cxnSp>
        <p:nvCxnSpPr>
          <p:cNvPr id="3" name="btfpColumnHeaderBoxLine984923">
            <a:extLst>
              <a:ext uri="{FF2B5EF4-FFF2-40B4-BE49-F238E27FC236}">
                <a16:creationId xmlns:a16="http://schemas.microsoft.com/office/drawing/2014/main" id="{80D2438C-A653-3790-887F-A380597A30D9}"/>
              </a:ext>
            </a:extLst>
          </p:cNvPr>
          <p:cNvCxnSpPr>
            <a:cxnSpLocks/>
          </p:cNvCxnSpPr>
          <p:nvPr userDrawn="1"/>
        </p:nvCxnSpPr>
        <p:spPr bwMode="gray">
          <a:xfrm flipV="1">
            <a:off x="323332" y="1732046"/>
            <a:ext cx="5660136" cy="268"/>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8" name="btfpColumnHeaderBoxLine984923">
            <a:extLst>
              <a:ext uri="{FF2B5EF4-FFF2-40B4-BE49-F238E27FC236}">
                <a16:creationId xmlns:a16="http://schemas.microsoft.com/office/drawing/2014/main" id="{C714D6AB-730F-2DF2-786C-43BBB98D867F}"/>
              </a:ext>
            </a:extLst>
          </p:cNvPr>
          <p:cNvCxnSpPr>
            <a:cxnSpLocks/>
          </p:cNvCxnSpPr>
          <p:nvPr userDrawn="1"/>
        </p:nvCxnSpPr>
        <p:spPr bwMode="gray">
          <a:xfrm flipV="1">
            <a:off x="6202680" y="1731778"/>
            <a:ext cx="5660136" cy="268"/>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pic>
        <p:nvPicPr>
          <p:cNvPr id="20" name="Picture 2">
            <a:extLst>
              <a:ext uri="{FF2B5EF4-FFF2-40B4-BE49-F238E27FC236}">
                <a16:creationId xmlns:a16="http://schemas.microsoft.com/office/drawing/2014/main" id="{A51E28CC-9957-0EC1-2A1E-F5100D6F278D}"/>
              </a:ext>
            </a:extLst>
          </p:cNvPr>
          <p:cNvPicPr>
            <a:picLocks noChangeAspect="1" noChangeArrowheads="1"/>
          </p:cNvPicPr>
          <p:nvPr userDrawn="1"/>
        </p:nvPicPr>
        <p:blipFill rotWithShape="1">
          <a:blip r:embed="rId8" cstate="screen">
            <a:extLst>
              <a:ext uri="{28A0092B-C50C-407E-A947-70E740481C1C}">
                <a14:useLocalDpi xmlns:a14="http://schemas.microsoft.com/office/drawing/2010/main"/>
              </a:ext>
            </a:extLst>
          </a:blip>
          <a:srcRect/>
          <a:stretch/>
        </p:blipFill>
        <p:spPr bwMode="auto">
          <a:xfrm>
            <a:off x="329184" y="1914531"/>
            <a:ext cx="915279" cy="914400"/>
          </a:xfrm>
          <a:prstGeom prst="ellipse">
            <a:avLst/>
          </a:prstGeom>
          <a:noFill/>
          <a:extLst>
            <a:ext uri="{909E8E84-426E-40DD-AFC4-6F175D3DCCD1}">
              <a14:hiddenFill xmlns:a14="http://schemas.microsoft.com/office/drawing/2010/main">
                <a:solidFill>
                  <a:srgbClr val="FFFFFF"/>
                </a:solidFill>
              </a14:hiddenFill>
            </a:ext>
          </a:extLst>
        </p:spPr>
      </p:pic>
      <p:pic>
        <p:nvPicPr>
          <p:cNvPr id="21" name="Picture 12" descr="A person standing in front of a window&#10;&#10;Description automatically generated">
            <a:extLst>
              <a:ext uri="{FF2B5EF4-FFF2-40B4-BE49-F238E27FC236}">
                <a16:creationId xmlns:a16="http://schemas.microsoft.com/office/drawing/2014/main" id="{031E0AC8-304A-84AD-F22A-A01DEF9F1BD5}"/>
              </a:ext>
            </a:extLst>
          </p:cNvPr>
          <p:cNvPicPr>
            <a:picLocks noChangeAspect="1" noChangeArrowheads="1"/>
          </p:cNvPicPr>
          <p:nvPr userDrawn="1"/>
        </p:nvPicPr>
        <p:blipFill rotWithShape="1">
          <a:blip r:embed="rId9" cstate="screen">
            <a:extLst>
              <a:ext uri="{28A0092B-C50C-407E-A947-70E740481C1C}">
                <a14:useLocalDpi xmlns:a14="http://schemas.microsoft.com/office/drawing/2010/main"/>
              </a:ext>
            </a:extLst>
          </a:blip>
          <a:srcRect/>
          <a:stretch/>
        </p:blipFill>
        <p:spPr bwMode="auto">
          <a:xfrm>
            <a:off x="6208567" y="1914531"/>
            <a:ext cx="914365" cy="914400"/>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22" name="Picture 2" descr="Pia Morrow">
            <a:extLst>
              <a:ext uri="{FF2B5EF4-FFF2-40B4-BE49-F238E27FC236}">
                <a16:creationId xmlns:a16="http://schemas.microsoft.com/office/drawing/2014/main" id="{4BD3FE46-4B85-FD40-B480-3474A5A6BD2D}"/>
              </a:ext>
            </a:extLst>
          </p:cNvPr>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329184" y="4176189"/>
            <a:ext cx="914400" cy="914400"/>
          </a:xfrm>
          <a:prstGeom prst="ellipse">
            <a:avLst/>
          </a:prstGeom>
          <a:noFill/>
          <a:extLst>
            <a:ext uri="{909E8E84-426E-40DD-AFC4-6F175D3DCCD1}">
              <a14:hiddenFill xmlns:a14="http://schemas.microsoft.com/office/drawing/2010/main">
                <a:solidFill>
                  <a:srgbClr val="FFFFFF"/>
                </a:solidFill>
              </a14:hiddenFill>
            </a:ext>
          </a:extLst>
        </p:spPr>
      </p:pic>
      <p:pic>
        <p:nvPicPr>
          <p:cNvPr id="23" name="Picture 4" descr="Profile photo of Ariela Farchi Behar">
            <a:extLst>
              <a:ext uri="{FF2B5EF4-FFF2-40B4-BE49-F238E27FC236}">
                <a16:creationId xmlns:a16="http://schemas.microsoft.com/office/drawing/2014/main" id="{646A9B96-6A20-B2A3-2932-22C3FCE5FB7E}"/>
              </a:ext>
            </a:extLst>
          </p:cNvPr>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329184" y="3045360"/>
            <a:ext cx="914400" cy="914400"/>
          </a:xfrm>
          <a:prstGeom prst="ellipse">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B1B273A4-5A9D-7C6E-B017-05CB3DE98CE8}"/>
              </a:ext>
            </a:extLst>
          </p:cNvPr>
          <p:cNvSpPr txBox="1"/>
          <p:nvPr userDrawn="1"/>
        </p:nvSpPr>
        <p:spPr bwMode="gray">
          <a:xfrm>
            <a:off x="1550982" y="1914531"/>
            <a:ext cx="3886200" cy="914400"/>
          </a:xfrm>
          <a:prstGeom prst="rect">
            <a:avLst/>
          </a:prstGeom>
          <a:noFill/>
        </p:spPr>
        <p:txBody>
          <a:bodyPr wrap="none" lIns="91440" tIns="45720" rIns="91440" bIns="45720" rtlCol="0" anchor="ctr">
            <a:noAutofit/>
          </a:bodyPr>
          <a:lstStyle/>
          <a:p>
            <a:pPr marL="0" indent="-182880" algn="l">
              <a:spcBef>
                <a:spcPts val="0"/>
              </a:spcBef>
              <a:spcAft>
                <a:spcPts val="0"/>
              </a:spcAft>
              <a:buNone/>
            </a:pPr>
            <a:r>
              <a:rPr lang="en-US" sz="1200" b="1" dirty="0">
                <a:solidFill>
                  <a:schemeClr val="tx1"/>
                </a:solidFill>
              </a:rPr>
              <a:t>Isabel Hoyos</a:t>
            </a:r>
          </a:p>
          <a:p>
            <a:pPr marL="0" indent="-182880" algn="l">
              <a:spcBef>
                <a:spcPts val="0"/>
              </a:spcBef>
              <a:spcAft>
                <a:spcPts val="0"/>
              </a:spcAft>
              <a:buNone/>
            </a:pPr>
            <a:r>
              <a:rPr lang="en-US" sz="1200" b="0" dirty="0">
                <a:solidFill>
                  <a:schemeClr val="tx1"/>
                </a:solidFill>
              </a:rPr>
              <a:t>M.S. in Sustainability Management</a:t>
            </a:r>
          </a:p>
          <a:p>
            <a:pPr marL="0" indent="-182880" algn="l">
              <a:spcBef>
                <a:spcPts val="0"/>
              </a:spcBef>
              <a:spcAft>
                <a:spcPts val="0"/>
              </a:spcAft>
              <a:buNone/>
            </a:pPr>
            <a:r>
              <a:rPr lang="en-US" sz="1200" b="0" dirty="0">
                <a:solidFill>
                  <a:schemeClr val="tx1"/>
                </a:solidFill>
              </a:rPr>
              <a:t>Senior Staff Associate</a:t>
            </a:r>
          </a:p>
          <a:p>
            <a:pPr marL="0" indent="-182880" algn="l">
              <a:spcBef>
                <a:spcPts val="0"/>
              </a:spcBef>
              <a:spcAft>
                <a:spcPts val="0"/>
              </a:spcAft>
              <a:buNone/>
            </a:pPr>
            <a:r>
              <a:rPr lang="en-US" sz="1200" b="0" dirty="0">
                <a:solidFill>
                  <a:schemeClr val="tx1"/>
                </a:solidFill>
                <a:hlinkClick r:id="rId12"/>
              </a:rPr>
              <a:t>ih2428@columbia.edu</a:t>
            </a:r>
            <a:endParaRPr lang="en-US" sz="1200" b="0" dirty="0">
              <a:solidFill>
                <a:schemeClr val="tx1"/>
              </a:solidFill>
            </a:endParaRPr>
          </a:p>
        </p:txBody>
      </p:sp>
      <p:sp>
        <p:nvSpPr>
          <p:cNvPr id="25" name="TextBox 24">
            <a:extLst>
              <a:ext uri="{FF2B5EF4-FFF2-40B4-BE49-F238E27FC236}">
                <a16:creationId xmlns:a16="http://schemas.microsoft.com/office/drawing/2014/main" id="{317C8EA1-C3B7-C509-984F-3A573B86C699}"/>
              </a:ext>
            </a:extLst>
          </p:cNvPr>
          <p:cNvSpPr txBox="1"/>
          <p:nvPr userDrawn="1"/>
        </p:nvSpPr>
        <p:spPr bwMode="gray">
          <a:xfrm>
            <a:off x="1550982" y="3045360"/>
            <a:ext cx="3886200" cy="914400"/>
          </a:xfrm>
          <a:prstGeom prst="rect">
            <a:avLst/>
          </a:prstGeom>
          <a:noFill/>
        </p:spPr>
        <p:txBody>
          <a:bodyPr wrap="none" lIns="91440" tIns="45720" rIns="91440" bIns="45720" rtlCol="0" anchor="ctr">
            <a:noAutofit/>
          </a:bodyPr>
          <a:lstStyle/>
          <a:p>
            <a:pPr marL="0" indent="-182880" algn="l">
              <a:spcBef>
                <a:spcPts val="0"/>
              </a:spcBef>
              <a:spcAft>
                <a:spcPts val="0"/>
              </a:spcAft>
              <a:buNone/>
            </a:pPr>
            <a:r>
              <a:rPr lang="en-US" sz="1200" b="1" dirty="0">
                <a:solidFill>
                  <a:schemeClr val="tx1"/>
                </a:solidFill>
              </a:rPr>
              <a:t>Ariela Farchi Behar</a:t>
            </a:r>
          </a:p>
          <a:p>
            <a:pPr marL="0" indent="-182880" algn="l">
              <a:spcBef>
                <a:spcPts val="0"/>
              </a:spcBef>
              <a:spcAft>
                <a:spcPts val="0"/>
              </a:spcAft>
              <a:buNone/>
            </a:pPr>
            <a:r>
              <a:rPr lang="en-US" sz="1200" b="0" dirty="0">
                <a:solidFill>
                  <a:schemeClr val="tx1"/>
                </a:solidFill>
              </a:rPr>
              <a:t>M.S. in Sustainability Management</a:t>
            </a:r>
          </a:p>
          <a:p>
            <a:pPr marL="0" indent="-182880" algn="l">
              <a:spcBef>
                <a:spcPts val="0"/>
              </a:spcBef>
              <a:spcAft>
                <a:spcPts val="0"/>
              </a:spcAft>
              <a:buNone/>
            </a:pPr>
            <a:r>
              <a:rPr lang="en-US" sz="1200" b="0" dirty="0">
                <a:solidFill>
                  <a:schemeClr val="tx1"/>
                </a:solidFill>
              </a:rPr>
              <a:t>Staff Associate</a:t>
            </a:r>
          </a:p>
          <a:p>
            <a:pPr marL="0" indent="-182880" algn="l">
              <a:spcBef>
                <a:spcPts val="0"/>
              </a:spcBef>
              <a:spcAft>
                <a:spcPts val="0"/>
              </a:spcAft>
              <a:buNone/>
            </a:pPr>
            <a:r>
              <a:rPr lang="en-US" sz="1200" b="0" dirty="0">
                <a:solidFill>
                  <a:schemeClr val="tx1"/>
                </a:solidFill>
                <a:hlinkClick r:id="rId13"/>
              </a:rPr>
              <a:t>af3487@columbia.edu</a:t>
            </a:r>
            <a:r>
              <a:rPr lang="en-US" sz="1200" b="0" dirty="0">
                <a:solidFill>
                  <a:schemeClr val="tx1"/>
                </a:solidFill>
              </a:rPr>
              <a:t> </a:t>
            </a:r>
          </a:p>
        </p:txBody>
      </p:sp>
      <p:sp>
        <p:nvSpPr>
          <p:cNvPr id="26" name="TextBox 25">
            <a:extLst>
              <a:ext uri="{FF2B5EF4-FFF2-40B4-BE49-F238E27FC236}">
                <a16:creationId xmlns:a16="http://schemas.microsoft.com/office/drawing/2014/main" id="{4FDFC434-AB36-0D48-514A-8AE948DE3135}"/>
              </a:ext>
            </a:extLst>
          </p:cNvPr>
          <p:cNvSpPr txBox="1"/>
          <p:nvPr userDrawn="1"/>
        </p:nvSpPr>
        <p:spPr bwMode="gray">
          <a:xfrm>
            <a:off x="1550982" y="4176189"/>
            <a:ext cx="3886200" cy="914400"/>
          </a:xfrm>
          <a:prstGeom prst="rect">
            <a:avLst/>
          </a:prstGeom>
          <a:noFill/>
        </p:spPr>
        <p:txBody>
          <a:bodyPr wrap="none" lIns="91440" tIns="45720" rIns="91440" bIns="45720" rtlCol="0" anchor="ctr">
            <a:noAutofit/>
          </a:bodyPr>
          <a:lstStyle/>
          <a:p>
            <a:pPr marL="0" indent="-182880" algn="l">
              <a:spcBef>
                <a:spcPts val="0"/>
              </a:spcBef>
              <a:spcAft>
                <a:spcPts val="0"/>
              </a:spcAft>
              <a:buNone/>
            </a:pPr>
            <a:r>
              <a:rPr lang="en-US" sz="1200" b="1" dirty="0">
                <a:solidFill>
                  <a:schemeClr val="tx1"/>
                </a:solidFill>
              </a:rPr>
              <a:t>Pia Doris Morrow</a:t>
            </a:r>
          </a:p>
          <a:p>
            <a:pPr marL="0" indent="-182880" algn="l">
              <a:spcBef>
                <a:spcPts val="0"/>
              </a:spcBef>
              <a:spcAft>
                <a:spcPts val="0"/>
              </a:spcAft>
              <a:buNone/>
            </a:pPr>
            <a:r>
              <a:rPr lang="en-US" sz="1200" b="0" dirty="0">
                <a:solidFill>
                  <a:schemeClr val="tx1"/>
                </a:solidFill>
              </a:rPr>
              <a:t>M.S. in Sustainability Management</a:t>
            </a:r>
          </a:p>
          <a:p>
            <a:pPr marL="0" indent="-182880" algn="l">
              <a:spcBef>
                <a:spcPts val="0"/>
              </a:spcBef>
              <a:spcAft>
                <a:spcPts val="0"/>
              </a:spcAft>
              <a:buNone/>
            </a:pPr>
            <a:r>
              <a:rPr lang="en-US" sz="1200" b="0" dirty="0">
                <a:solidFill>
                  <a:schemeClr val="tx1"/>
                </a:solidFill>
              </a:rPr>
              <a:t>Staff Associate</a:t>
            </a:r>
          </a:p>
          <a:p>
            <a:pPr marL="0" indent="-182880" algn="l">
              <a:spcBef>
                <a:spcPts val="0"/>
              </a:spcBef>
              <a:spcAft>
                <a:spcPts val="0"/>
              </a:spcAft>
              <a:buNone/>
            </a:pPr>
            <a:r>
              <a:rPr lang="en-US" sz="1200" b="0" dirty="0">
                <a:solidFill>
                  <a:schemeClr val="tx1"/>
                </a:solidFill>
                <a:hlinkClick r:id="rId14"/>
              </a:rPr>
              <a:t>pm3346@columbia.edu</a:t>
            </a:r>
            <a:endParaRPr lang="en-US" sz="1200" b="0" dirty="0">
              <a:solidFill>
                <a:schemeClr val="tx1"/>
              </a:solidFill>
            </a:endParaRPr>
          </a:p>
        </p:txBody>
      </p:sp>
      <p:sp>
        <p:nvSpPr>
          <p:cNvPr id="27" name="TextBox 26">
            <a:extLst>
              <a:ext uri="{FF2B5EF4-FFF2-40B4-BE49-F238E27FC236}">
                <a16:creationId xmlns:a16="http://schemas.microsoft.com/office/drawing/2014/main" id="{5F1CB1F0-0A9D-D8FB-46BB-159BFB41E1F8}"/>
              </a:ext>
            </a:extLst>
          </p:cNvPr>
          <p:cNvSpPr txBox="1"/>
          <p:nvPr userDrawn="1"/>
        </p:nvSpPr>
        <p:spPr bwMode="gray">
          <a:xfrm>
            <a:off x="7443127" y="1914531"/>
            <a:ext cx="3886200" cy="914400"/>
          </a:xfrm>
          <a:prstGeom prst="rect">
            <a:avLst/>
          </a:prstGeom>
          <a:noFill/>
        </p:spPr>
        <p:txBody>
          <a:bodyPr wrap="none" lIns="91440" tIns="45720" rIns="91440" bIns="45720" rtlCol="0" anchor="ctr">
            <a:noAutofit/>
          </a:bodyPr>
          <a:lstStyle/>
          <a:p>
            <a:pPr marL="0" indent="-182880" algn="l">
              <a:spcBef>
                <a:spcPts val="0"/>
              </a:spcBef>
              <a:spcAft>
                <a:spcPts val="0"/>
              </a:spcAft>
              <a:buNone/>
            </a:pPr>
            <a:r>
              <a:rPr lang="en-US" sz="1200" b="1" dirty="0">
                <a:solidFill>
                  <a:schemeClr val="tx1"/>
                </a:solidFill>
              </a:rPr>
              <a:t>Gernot Wagner</a:t>
            </a:r>
          </a:p>
          <a:p>
            <a:pPr marL="0" indent="-182880" algn="l">
              <a:spcBef>
                <a:spcPts val="0"/>
              </a:spcBef>
              <a:spcAft>
                <a:spcPts val="0"/>
              </a:spcAft>
              <a:buNone/>
            </a:pPr>
            <a:r>
              <a:rPr lang="en-US" sz="1200" b="0" dirty="0">
                <a:solidFill>
                  <a:schemeClr val="tx1"/>
                </a:solidFill>
              </a:rPr>
              <a:t>Senior Lecturer, Columbia Business School</a:t>
            </a:r>
          </a:p>
          <a:p>
            <a:pPr marL="0" indent="-182880" algn="l">
              <a:spcBef>
                <a:spcPts val="0"/>
              </a:spcBef>
              <a:spcAft>
                <a:spcPts val="0"/>
              </a:spcAft>
              <a:buNone/>
            </a:pPr>
            <a:r>
              <a:rPr lang="en-US" sz="1200" b="0" dirty="0">
                <a:solidFill>
                  <a:schemeClr val="tx1"/>
                </a:solidFill>
              </a:rPr>
              <a:t>Faculty Director, Climate Knowledge Initiative</a:t>
            </a:r>
          </a:p>
          <a:p>
            <a:pPr marL="0" indent="-182880" algn="l">
              <a:spcBef>
                <a:spcPts val="0"/>
              </a:spcBef>
              <a:spcAft>
                <a:spcPts val="0"/>
              </a:spcAft>
              <a:buNone/>
            </a:pPr>
            <a:r>
              <a:rPr lang="en-US" sz="1200" b="0" dirty="0">
                <a:solidFill>
                  <a:schemeClr val="tx1"/>
                </a:solidFill>
                <a:hlinkClick r:id="rId15"/>
              </a:rPr>
              <a:t>gwagner@columbia.edu</a:t>
            </a:r>
            <a:r>
              <a:rPr lang="en-US" sz="1200" b="0" dirty="0">
                <a:solidFill>
                  <a:schemeClr val="tx1"/>
                </a:solidFill>
              </a:rPr>
              <a:t> </a:t>
            </a:r>
          </a:p>
        </p:txBody>
      </p:sp>
      <p:sp>
        <p:nvSpPr>
          <p:cNvPr id="29" name="TextBox 28">
            <a:extLst>
              <a:ext uri="{FF2B5EF4-FFF2-40B4-BE49-F238E27FC236}">
                <a16:creationId xmlns:a16="http://schemas.microsoft.com/office/drawing/2014/main" id="{C319F614-7E26-71B1-D83F-03AE007BA1EB}"/>
              </a:ext>
            </a:extLst>
          </p:cNvPr>
          <p:cNvSpPr txBox="1"/>
          <p:nvPr userDrawn="1"/>
        </p:nvSpPr>
        <p:spPr bwMode="gray">
          <a:xfrm>
            <a:off x="329184" y="1391428"/>
            <a:ext cx="5660136" cy="338328"/>
          </a:xfrm>
          <a:prstGeom prst="rect">
            <a:avLst/>
          </a:prstGeom>
          <a:noFill/>
        </p:spPr>
        <p:txBody>
          <a:bodyPr wrap="none" lIns="91440" tIns="45720" rIns="91440" bIns="45720" rtlCol="0" anchor="ctr">
            <a:noAutofit/>
          </a:bodyPr>
          <a:lstStyle/>
          <a:p>
            <a:pPr marL="0" indent="-182880" algn="l">
              <a:spcBef>
                <a:spcPts val="0"/>
              </a:spcBef>
              <a:spcAft>
                <a:spcPts val="0"/>
              </a:spcAft>
              <a:buNone/>
            </a:pPr>
            <a:r>
              <a:rPr lang="en-US" sz="1600" b="1" dirty="0">
                <a:solidFill>
                  <a:schemeClr val="tx1"/>
                </a:solidFill>
              </a:rPr>
              <a:t>Staff</a:t>
            </a:r>
          </a:p>
        </p:txBody>
      </p:sp>
      <p:sp>
        <p:nvSpPr>
          <p:cNvPr id="30" name="TextBox 29">
            <a:extLst>
              <a:ext uri="{FF2B5EF4-FFF2-40B4-BE49-F238E27FC236}">
                <a16:creationId xmlns:a16="http://schemas.microsoft.com/office/drawing/2014/main" id="{2611D1C8-DA89-34DF-F0CD-0C465B26CAD5}"/>
              </a:ext>
            </a:extLst>
          </p:cNvPr>
          <p:cNvSpPr txBox="1"/>
          <p:nvPr userDrawn="1"/>
        </p:nvSpPr>
        <p:spPr bwMode="gray">
          <a:xfrm>
            <a:off x="6208532" y="1391160"/>
            <a:ext cx="5660136" cy="338328"/>
          </a:xfrm>
          <a:prstGeom prst="rect">
            <a:avLst/>
          </a:prstGeom>
          <a:noFill/>
        </p:spPr>
        <p:txBody>
          <a:bodyPr wrap="none" lIns="91440" tIns="45720" rIns="91440" bIns="45720" rtlCol="0" anchor="ctr">
            <a:noAutofit/>
          </a:bodyPr>
          <a:lstStyle/>
          <a:p>
            <a:pPr marL="0" indent="-182880" algn="l">
              <a:spcBef>
                <a:spcPts val="0"/>
              </a:spcBef>
              <a:spcAft>
                <a:spcPts val="0"/>
              </a:spcAft>
              <a:buNone/>
            </a:pPr>
            <a:r>
              <a:rPr lang="en-US" sz="1600" b="1" dirty="0">
                <a:solidFill>
                  <a:schemeClr val="tx1"/>
                </a:solidFill>
              </a:rPr>
              <a:t>Faculty</a:t>
            </a:r>
          </a:p>
        </p:txBody>
      </p:sp>
    </p:spTree>
    <p:extLst>
      <p:ext uri="{BB962C8B-B14F-4D97-AF65-F5344CB8AC3E}">
        <p14:creationId xmlns:p14="http://schemas.microsoft.com/office/powerpoint/2010/main" val="1834868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messages">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95B8BD8-E431-D455-1ED2-406291B065BB}"/>
              </a:ext>
            </a:extLst>
          </p:cNvPr>
          <p:cNvGraphicFramePr>
            <a:graphicFrameLocks/>
          </p:cNvGraphicFramePr>
          <p:nvPr userDrawn="1">
            <p:custDataLst>
              <p:tags r:id="rId1"/>
            </p:custDataLst>
            <p:extLst>
              <p:ext uri="{D42A27DB-BD31-4B8C-83A1-F6EECF244321}">
                <p14:modId xmlns:p14="http://schemas.microsoft.com/office/powerpoint/2010/main" val="381051349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6" name="Picture Placeholder 28">
            <a:extLst>
              <a:ext uri="{FF2B5EF4-FFF2-40B4-BE49-F238E27FC236}">
                <a16:creationId xmlns:a16="http://schemas.microsoft.com/office/drawing/2014/main" id="{8D15BC06-EE81-73BA-5732-C5A6FE9E4950}"/>
              </a:ext>
            </a:extLst>
          </p:cNvPr>
          <p:cNvSpPr>
            <a:spLocks noGrp="1"/>
          </p:cNvSpPr>
          <p:nvPr>
            <p:ph type="pic" sz="quarter" idx="12"/>
          </p:nvPr>
        </p:nvSpPr>
        <p:spPr>
          <a:xfrm>
            <a:off x="330200" y="768350"/>
            <a:ext cx="3510784" cy="4981062"/>
          </a:xfrm>
          <a:prstGeom prst="rect">
            <a:avLst/>
          </a:prstGeom>
        </p:spPr>
        <p:txBody>
          <a:bodyPr/>
          <a:lstStyle>
            <a:lvl1pPr marL="0">
              <a:defRPr/>
            </a:lvl1pPr>
          </a:lstStyle>
          <a:p>
            <a:r>
              <a:rPr lang="en-US" dirty="0"/>
              <a:t>Click icon to add picture</a:t>
            </a:r>
          </a:p>
        </p:txBody>
      </p:sp>
      <p:sp>
        <p:nvSpPr>
          <p:cNvPr id="8" name="Text Placeholder 2">
            <a:extLst>
              <a:ext uri="{FF2B5EF4-FFF2-40B4-BE49-F238E27FC236}">
                <a16:creationId xmlns:a16="http://schemas.microsoft.com/office/drawing/2014/main" id="{1BB0C580-AC9F-ECD5-99CE-AEC9A368329A}"/>
              </a:ext>
            </a:extLst>
          </p:cNvPr>
          <p:cNvSpPr>
            <a:spLocks noGrp="1"/>
          </p:cNvSpPr>
          <p:nvPr>
            <p:ph type="body" sz="quarter" idx="13"/>
          </p:nvPr>
        </p:nvSpPr>
        <p:spPr>
          <a:xfrm>
            <a:off x="4183267" y="768350"/>
            <a:ext cx="7502525" cy="49810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4">
            <a:extLst>
              <a:ext uri="{FF2B5EF4-FFF2-40B4-BE49-F238E27FC236}">
                <a16:creationId xmlns:a16="http://schemas.microsoft.com/office/drawing/2014/main" id="{F8E3FE2A-C8FA-E15E-73E2-8DCE607136B1}"/>
              </a:ext>
            </a:extLst>
          </p:cNvPr>
          <p:cNvSpPr>
            <a:spLocks noGrp="1"/>
          </p:cNvSpPr>
          <p:nvPr>
            <p:ph type="ftr" sz="quarter" idx="3"/>
          </p:nvPr>
        </p:nvSpPr>
        <p:spPr>
          <a:xfrm>
            <a:off x="334962" y="6344432"/>
            <a:ext cx="9147241" cy="216706"/>
          </a:xfrm>
          <a:prstGeom prst="rect">
            <a:avLst/>
          </a:prstGeom>
        </p:spPr>
        <p:txBody>
          <a:bodyPr vert="horz" lIns="0" tIns="0" rIns="0" bIns="0" rtlCol="0" anchor="t"/>
          <a:lstStyle>
            <a:lvl1pPr algn="l">
              <a:defRPr sz="800">
                <a:solidFill>
                  <a:schemeClr val="tx1">
                    <a:tint val="82000"/>
                  </a:schemeClr>
                </a:solidFill>
              </a:defRPr>
            </a:lvl1pPr>
          </a:lstStyle>
          <a:p>
            <a:r>
              <a:rPr lang="en-US" dirty="0">
                <a:solidFill>
                  <a:srgbClr val="000000"/>
                </a:solidFill>
              </a:rPr>
              <a:t>Sources: Source title [with link] (Source name, year); Source title [with link] (Source name, year).</a:t>
            </a:r>
          </a:p>
          <a:p>
            <a:r>
              <a:rPr lang="en-US" dirty="0">
                <a:solidFill>
                  <a:srgbClr val="000000"/>
                </a:solidFill>
              </a:rPr>
              <a:t>Credit: Names, and </a:t>
            </a:r>
            <a:r>
              <a:rPr lang="en-US" u="sng" dirty="0">
                <a:hlinkClick r:id="rId5"/>
              </a:rPr>
              <a:t>Gernot Wagner</a:t>
            </a:r>
            <a:r>
              <a:rPr lang="en-US" dirty="0"/>
              <a:t>. </a:t>
            </a:r>
            <a:r>
              <a:rPr lang="en-US" dirty="0">
                <a:solidFill>
                  <a:schemeClr val="tx1"/>
                </a:solidFill>
              </a:rPr>
              <a:t>Share with </a:t>
            </a:r>
            <a:r>
              <a:rPr lang="en-US" u="sng" dirty="0">
                <a:solidFill>
                  <a:schemeClr val="tx1"/>
                </a:solidFill>
                <a:hlinkClick r:id="rId6"/>
              </a:rPr>
              <a:t>attribution</a:t>
            </a:r>
            <a:r>
              <a:rPr lang="en-US" dirty="0">
                <a:solidFill>
                  <a:schemeClr val="tx1"/>
                </a:solidFill>
              </a:rPr>
              <a:t>: Name of lead author </a:t>
            </a:r>
            <a:r>
              <a:rPr lang="en-US" i="1" dirty="0">
                <a:solidFill>
                  <a:schemeClr val="tx1"/>
                </a:solidFill>
              </a:rPr>
              <a:t>et al.</a:t>
            </a:r>
            <a:r>
              <a:rPr lang="en-US" dirty="0">
                <a:solidFill>
                  <a:schemeClr val="tx1"/>
                </a:solidFill>
              </a:rPr>
              <a:t>, “</a:t>
            </a:r>
            <a:r>
              <a:rPr lang="en-US" u="sng" dirty="0">
                <a:solidFill>
                  <a:schemeClr val="tx1"/>
                </a:solidFill>
              </a:rPr>
              <a:t>Title of the deck [linked to website]</a:t>
            </a:r>
            <a:r>
              <a:rPr lang="en-US" dirty="0">
                <a:solidFill>
                  <a:schemeClr val="tx1"/>
                </a:solidFill>
              </a:rPr>
              <a:t>” (Day Month [spelled out] Year).​</a:t>
            </a:r>
          </a:p>
        </p:txBody>
      </p:sp>
      <p:sp>
        <p:nvSpPr>
          <p:cNvPr id="4" name="Content Placeholder 3">
            <a:extLst>
              <a:ext uri="{FF2B5EF4-FFF2-40B4-BE49-F238E27FC236}">
                <a16:creationId xmlns:a16="http://schemas.microsoft.com/office/drawing/2014/main" id="{CE74C9EC-1A5B-0243-D83E-2EB318287464}"/>
              </a:ext>
            </a:extLst>
          </p:cNvPr>
          <p:cNvSpPr>
            <a:spLocks noGrp="1"/>
          </p:cNvSpPr>
          <p:nvPr>
            <p:ph sz="quarter" idx="14" hasCustomPrompt="1"/>
          </p:nvPr>
        </p:nvSpPr>
        <p:spPr>
          <a:xfrm>
            <a:off x="501445" y="4305300"/>
            <a:ext cx="3165987" cy="1295400"/>
          </a:xfrm>
          <a:prstGeom prst="rect">
            <a:avLst/>
          </a:prstGeom>
        </p:spPr>
        <p:txBody>
          <a:bodyPr>
            <a:noAutofit/>
          </a:bodyPr>
          <a:lstStyle>
            <a:lvl1pPr marL="0">
              <a:buNone/>
              <a:defRPr sz="2800" b="1"/>
            </a:lvl1pPr>
          </a:lstStyle>
          <a:p>
            <a:pPr lvl="0"/>
            <a:r>
              <a:rPr lang="en-US" dirty="0"/>
              <a:t>Key message title</a:t>
            </a:r>
          </a:p>
        </p:txBody>
      </p:sp>
    </p:spTree>
    <p:extLst>
      <p:ext uri="{BB962C8B-B14F-4D97-AF65-F5344CB8AC3E}">
        <p14:creationId xmlns:p14="http://schemas.microsoft.com/office/powerpoint/2010/main" val="4259612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tions Items List">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43B131C-746B-39C7-7312-75C7B13BBCEF}"/>
              </a:ext>
            </a:extLst>
          </p:cNvPr>
          <p:cNvGraphicFramePr>
            <a:graphicFrameLocks/>
          </p:cNvGraphicFramePr>
          <p:nvPr userDrawn="1">
            <p:custDataLst>
              <p:tags r:id="rId1"/>
            </p:custDataLst>
            <p:extLst>
              <p:ext uri="{D42A27DB-BD31-4B8C-83A1-F6EECF244321}">
                <p14:modId xmlns:p14="http://schemas.microsoft.com/office/powerpoint/2010/main" val="397604407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think-cell data - do not delete" hidden="1">
                        <a:extLst>
                          <a:ext uri="{FF2B5EF4-FFF2-40B4-BE49-F238E27FC236}">
                            <a16:creationId xmlns:a16="http://schemas.microsoft.com/office/drawing/2014/main" id="{B43B131C-746B-39C7-7312-75C7B13BBCEF}"/>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Table Placeholder 2">
            <a:extLst>
              <a:ext uri="{FF2B5EF4-FFF2-40B4-BE49-F238E27FC236}">
                <a16:creationId xmlns:a16="http://schemas.microsoft.com/office/drawing/2014/main" id="{912BC789-652B-24D3-1691-9FE570C848A0}"/>
              </a:ext>
            </a:extLst>
          </p:cNvPr>
          <p:cNvSpPr>
            <a:spLocks noGrp="1"/>
          </p:cNvSpPr>
          <p:nvPr>
            <p:ph type="tbl" sz="quarter" idx="11"/>
          </p:nvPr>
        </p:nvSpPr>
        <p:spPr>
          <a:xfrm>
            <a:off x="334963" y="2195551"/>
            <a:ext cx="11521440" cy="3904488"/>
          </a:xfrm>
        </p:spPr>
        <p:txBody>
          <a:bodyPr/>
          <a:lstStyle/>
          <a:p>
            <a:endParaRPr lang="en-US"/>
          </a:p>
        </p:txBody>
      </p:sp>
      <p:sp>
        <p:nvSpPr>
          <p:cNvPr id="4" name="Title 1">
            <a:extLst>
              <a:ext uri="{FF2B5EF4-FFF2-40B4-BE49-F238E27FC236}">
                <a16:creationId xmlns:a16="http://schemas.microsoft.com/office/drawing/2014/main" id="{3224D32E-A984-55C4-82E1-CC1C751DA31F}"/>
              </a:ext>
            </a:extLst>
          </p:cNvPr>
          <p:cNvSpPr>
            <a:spLocks noGrp="1"/>
          </p:cNvSpPr>
          <p:nvPr>
            <p:ph type="title" hasCustomPrompt="1"/>
          </p:nvPr>
        </p:nvSpPr>
        <p:spPr>
          <a:xfrm>
            <a:off x="334963" y="513568"/>
            <a:ext cx="11522076" cy="754846"/>
          </a:xfrm>
          <a:prstGeom prst="rect">
            <a:avLst/>
          </a:prstGeom>
        </p:spPr>
        <p:txBody>
          <a:bodyPr vert="horz" wrap="square" tIns="0" rIns="91440" bIns="0" anchor="t">
            <a:noAutofit/>
          </a:bodyPr>
          <a:lstStyle>
            <a:lvl1pPr>
              <a:spcBef>
                <a:spcPts val="0"/>
              </a:spcBef>
              <a:defRPr sz="2800" baseline="0"/>
            </a:lvl1pPr>
          </a:lstStyle>
          <a:p>
            <a:r>
              <a:rPr lang="en-US" dirty="0"/>
              <a:t>Action Items List – Team [insert topic]</a:t>
            </a:r>
          </a:p>
        </p:txBody>
      </p:sp>
      <p:sp>
        <p:nvSpPr>
          <p:cNvPr id="7" name="Footer Placeholder 4">
            <a:extLst>
              <a:ext uri="{FF2B5EF4-FFF2-40B4-BE49-F238E27FC236}">
                <a16:creationId xmlns:a16="http://schemas.microsoft.com/office/drawing/2014/main" id="{280FCD16-E095-44F9-ED74-4697D5240FD4}"/>
              </a:ext>
            </a:extLst>
          </p:cNvPr>
          <p:cNvSpPr>
            <a:spLocks noGrp="1"/>
          </p:cNvSpPr>
          <p:nvPr>
            <p:ph type="ftr" sz="quarter" idx="3"/>
          </p:nvPr>
        </p:nvSpPr>
        <p:spPr>
          <a:xfrm>
            <a:off x="334962" y="6344432"/>
            <a:ext cx="9147241" cy="216706"/>
          </a:xfrm>
          <a:prstGeom prst="rect">
            <a:avLst/>
          </a:prstGeom>
        </p:spPr>
        <p:txBody>
          <a:bodyPr vert="horz" lIns="0" tIns="0" rIns="0" bIns="0" rtlCol="0" anchor="t"/>
          <a:lstStyle>
            <a:lvl1pPr algn="l">
              <a:defRPr sz="800">
                <a:solidFill>
                  <a:schemeClr val="tx1">
                    <a:tint val="82000"/>
                  </a:schemeClr>
                </a:solidFill>
              </a:defRPr>
            </a:lvl1pPr>
          </a:lstStyle>
          <a:p>
            <a:r>
              <a:rPr lang="en-US" dirty="0">
                <a:solidFill>
                  <a:srgbClr val="000000"/>
                </a:solidFill>
              </a:rPr>
              <a:t>Sources: Source title [with link] (Source name, year); Source title [with link] (Source name, year).</a:t>
            </a:r>
          </a:p>
          <a:p>
            <a:r>
              <a:rPr lang="en-US" dirty="0">
                <a:solidFill>
                  <a:srgbClr val="000000"/>
                </a:solidFill>
              </a:rPr>
              <a:t>Credit: Names, and </a:t>
            </a:r>
            <a:r>
              <a:rPr lang="en-US" u="sng" dirty="0">
                <a:hlinkClick r:id="rId5"/>
              </a:rPr>
              <a:t>Gernot Wagner</a:t>
            </a:r>
            <a:r>
              <a:rPr lang="en-US" dirty="0"/>
              <a:t>. </a:t>
            </a:r>
            <a:r>
              <a:rPr lang="en-US" dirty="0">
                <a:solidFill>
                  <a:schemeClr val="tx1"/>
                </a:solidFill>
              </a:rPr>
              <a:t>Share with </a:t>
            </a:r>
            <a:r>
              <a:rPr lang="en-US" u="sng" dirty="0">
                <a:solidFill>
                  <a:schemeClr val="tx1"/>
                </a:solidFill>
                <a:hlinkClick r:id="rId6"/>
              </a:rPr>
              <a:t>attribution</a:t>
            </a:r>
            <a:r>
              <a:rPr lang="en-US" dirty="0">
                <a:solidFill>
                  <a:schemeClr val="tx1"/>
                </a:solidFill>
              </a:rPr>
              <a:t>: Name of lead author </a:t>
            </a:r>
            <a:r>
              <a:rPr lang="en-US" i="1" dirty="0">
                <a:solidFill>
                  <a:schemeClr val="tx1"/>
                </a:solidFill>
              </a:rPr>
              <a:t>et al.</a:t>
            </a:r>
            <a:r>
              <a:rPr lang="en-US" dirty="0">
                <a:solidFill>
                  <a:schemeClr val="tx1"/>
                </a:solidFill>
              </a:rPr>
              <a:t>, “</a:t>
            </a:r>
            <a:r>
              <a:rPr lang="en-US" u="sng" dirty="0">
                <a:solidFill>
                  <a:schemeClr val="tx1"/>
                </a:solidFill>
              </a:rPr>
              <a:t>Title of the deck [linked to website]</a:t>
            </a:r>
            <a:r>
              <a:rPr lang="en-US" dirty="0">
                <a:solidFill>
                  <a:schemeClr val="tx1"/>
                </a:solidFill>
              </a:rPr>
              <a:t>” (Day Month [spelled out] Year).​</a:t>
            </a:r>
          </a:p>
        </p:txBody>
      </p:sp>
      <p:sp>
        <p:nvSpPr>
          <p:cNvPr id="6" name="Text Placeholder 6">
            <a:extLst>
              <a:ext uri="{FF2B5EF4-FFF2-40B4-BE49-F238E27FC236}">
                <a16:creationId xmlns:a16="http://schemas.microsoft.com/office/drawing/2014/main" id="{7B0532E4-3B5D-F9C8-81C4-3E089BD7EF1F}"/>
              </a:ext>
            </a:extLst>
          </p:cNvPr>
          <p:cNvSpPr>
            <a:spLocks noGrp="1"/>
          </p:cNvSpPr>
          <p:nvPr>
            <p:ph type="body" sz="quarter" idx="13" hasCustomPrompt="1"/>
          </p:nvPr>
        </p:nvSpPr>
        <p:spPr>
          <a:xfrm>
            <a:off x="329184" y="1498005"/>
            <a:ext cx="8705088" cy="548640"/>
          </a:xfrm>
          <a:prstGeom prst="rect">
            <a:avLst/>
          </a:prstGeom>
        </p:spPr>
        <p:txBody>
          <a:bodyPr anchor="b"/>
          <a:lstStyle>
            <a:lvl1pPr marL="0" indent="0">
              <a:spcBef>
                <a:spcPts val="0"/>
              </a:spcBef>
              <a:buNone/>
              <a:defRPr sz="1600" b="1"/>
            </a:lvl1pPr>
            <a:lvl2pPr>
              <a:buNone/>
              <a:defRPr sz="1600" b="1"/>
            </a:lvl2pPr>
            <a:lvl3pPr>
              <a:buNone/>
              <a:defRPr sz="1600" b="1"/>
            </a:lvl3pPr>
            <a:lvl4pPr>
              <a:buNone/>
              <a:defRPr sz="1600" b="1"/>
            </a:lvl4pPr>
            <a:lvl5pPr>
              <a:buNone/>
              <a:defRPr sz="1600" b="1"/>
            </a:lvl5pPr>
          </a:lstStyle>
          <a:p>
            <a:pPr lvl="0"/>
            <a:r>
              <a:rPr lang="en-US" dirty="0"/>
              <a:t>Week of [insert date]</a:t>
            </a:r>
          </a:p>
        </p:txBody>
      </p:sp>
      <p:cxnSp>
        <p:nvCxnSpPr>
          <p:cNvPr id="9" name="btfpColumnHeaderBoxLine984923">
            <a:extLst>
              <a:ext uri="{FF2B5EF4-FFF2-40B4-BE49-F238E27FC236}">
                <a16:creationId xmlns:a16="http://schemas.microsoft.com/office/drawing/2014/main" id="{C98100D3-07F0-A4A3-F359-C34DFF8A2942}"/>
              </a:ext>
            </a:extLst>
          </p:cNvPr>
          <p:cNvCxnSpPr>
            <a:cxnSpLocks/>
          </p:cNvCxnSpPr>
          <p:nvPr userDrawn="1"/>
        </p:nvCxnSpPr>
        <p:spPr bwMode="gray">
          <a:xfrm flipV="1">
            <a:off x="323332" y="2046377"/>
            <a:ext cx="8705088" cy="268"/>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930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tags" Target="../tags/tag12.xml"/><Relationship Id="rId3" Type="http://schemas.openxmlformats.org/officeDocument/2006/relationships/slideLayout" Target="../slideLayouts/slideLayout10.xml"/><Relationship Id="rId21" Type="http://schemas.openxmlformats.org/officeDocument/2006/relationships/image" Target="../media/image7.png"/><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tags" Target="../tags/tag11.xml"/><Relationship Id="rId2" Type="http://schemas.openxmlformats.org/officeDocument/2006/relationships/slideLayout" Target="../slideLayouts/slideLayout9.xml"/><Relationship Id="rId16" Type="http://schemas.openxmlformats.org/officeDocument/2006/relationships/theme" Target="../theme/theme2.xml"/><Relationship Id="rId20" Type="http://schemas.openxmlformats.org/officeDocument/2006/relationships/image" Target="../media/image1.emf"/><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hyperlink" Target="https://business.columbia.edu/insights/climate/cki" TargetMode="External"/><Relationship Id="rId10" Type="http://schemas.openxmlformats.org/officeDocument/2006/relationships/slideLayout" Target="../slideLayouts/slideLayout17.xml"/><Relationship Id="rId19" Type="http://schemas.openxmlformats.org/officeDocument/2006/relationships/oleObject" Target="../embeddings/oleObject9.bin"/><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hyperlink" Target="https://business.columbia.edu/faculty/people/gernot-wagner"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3EEFE3C-04B9-AB3C-EAE9-80904F3FD8AA}"/>
              </a:ext>
            </a:extLst>
          </p:cNvPr>
          <p:cNvGraphicFramePr>
            <a:graphicFrameLocks/>
          </p:cNvGraphicFramePr>
          <p:nvPr userDrawn="1">
            <p:custDataLst>
              <p:tags r:id="rId10"/>
            </p:custDataLst>
            <p:extLst>
              <p:ext uri="{D42A27DB-BD31-4B8C-83A1-F6EECF244321}">
                <p14:modId xmlns:p14="http://schemas.microsoft.com/office/powerpoint/2010/main" val="2946353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03" imgH="503" progId="TCLayout.ActiveDocument.1">
                  <p:embed/>
                </p:oleObj>
              </mc:Choice>
              <mc:Fallback>
                <p:oleObj name="think-cell Slide" r:id="rId11" imgW="503" imgH="503" progId="TCLayout.ActiveDocument.1">
                  <p:embed/>
                  <p:pic>
                    <p:nvPicPr>
                      <p:cNvPr id="3" name="think-cell data - do not delete" hidden="1">
                        <a:extLst>
                          <a:ext uri="{FF2B5EF4-FFF2-40B4-BE49-F238E27FC236}">
                            <a16:creationId xmlns:a16="http://schemas.microsoft.com/office/drawing/2014/main" id="{C3EEFE3C-04B9-AB3C-EAE9-80904F3FD8AA}"/>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5" name="BtfpConfiguration" hidden="1"/>
          <p:cNvSpPr txBox="1"/>
          <p:nvPr userDrawn="1"/>
        </p:nvSpPr>
        <p:spPr bwMode="hidden">
          <a:xfrm>
            <a:off x="0" y="0"/>
            <a:ext cx="36000" cy="36000"/>
          </a:xfrm>
          <a:prstGeom prst="rect">
            <a:avLst/>
          </a:prstGeom>
          <a:noFill/>
        </p:spPr>
        <p:txBody>
          <a:bodyPr wrap="none" lIns="0" tIns="0" rIns="0" bIns="0" rtlCol="0">
            <a:noAutofit/>
          </a:bodyPr>
          <a:lstStyle/>
          <a:p>
            <a:pPr marL="0" indent="0">
              <a:buNone/>
            </a:pPr>
            <a:r>
              <a:rPr lang="en-US" sz="100">
                <a:solidFill>
                  <a:schemeClr val="bg1">
                    <a:alpha val="0"/>
                  </a:schemeClr>
                </a:solidFill>
              </a:rPr>
              <a:t>&lt;btfp&gt;</a:t>
            </a:r>
          </a:p>
          <a:p>
            <a:pPr marL="0" indent="0">
              <a:buNone/>
            </a:pPr>
            <a:r>
              <a:rPr lang="en-US" sz="100">
                <a:solidFill>
                  <a:schemeClr val="bg1">
                    <a:alpha val="0"/>
                  </a:schemeClr>
                </a:solidFill>
              </a:rPr>
              <a:t>  &lt;template version="2.3.3" type="branded" pageSize="widescreen" /&gt;</a:t>
            </a:r>
          </a:p>
          <a:p>
            <a:pPr marL="0" indent="0">
              <a:buNone/>
            </a:pPr>
            <a:r>
              <a:rPr lang="en-US" sz="100">
                <a:solidFill>
                  <a:schemeClr val="bg1">
                    <a:alpha val="0"/>
                  </a:schemeClr>
                </a:solidFill>
              </a:rPr>
              <a:t>  &lt;!--BTFPCONFIGURATION:3C627466703E0D0A20203C74656D706C6174652076657273696F6E3D22322E332E342220747970653D226272616E64656422207061676553697A653D227769646573637265656E22202F3E0D0A3C2F627466703E--&gt;</a:t>
            </a:r>
          </a:p>
          <a:p>
            <a:pPr marL="0" indent="0">
              <a:buNone/>
            </a:pPr>
            <a:r>
              <a:rPr lang="en-US" sz="100">
                <a:solidFill>
                  <a:schemeClr val="bg1">
                    <a:alpha val="0"/>
                  </a:schemeClr>
                </a:solidFill>
              </a:rPr>
              <a:t>&lt;/btfp&gt;</a:t>
            </a:r>
            <a:endParaRPr lang="en-US" sz="100" dirty="0">
              <a:solidFill>
                <a:schemeClr val="bg1">
                  <a:alpha val="0"/>
                </a:schemeClr>
              </a:solidFill>
            </a:endParaRPr>
          </a:p>
        </p:txBody>
      </p:sp>
      <p:sp>
        <p:nvSpPr>
          <p:cNvPr id="8" name="CreatedFooter"/>
          <p:cNvSpPr/>
          <p:nvPr userDrawn="1"/>
        </p:nvSpPr>
        <p:spPr>
          <a:xfrm>
            <a:off x="8263033" y="6642830"/>
            <a:ext cx="1368171" cy="165036"/>
          </a:xfrm>
          <a:prstGeom prst="rect">
            <a:avLst/>
          </a:prstGeom>
        </p:spPr>
        <p:txBody>
          <a:bodyPr wrap="square" lIns="36000" tIns="36000" rIns="36000" bIns="36000">
            <a:spAutoFit/>
          </a:bodyPr>
          <a:lstStyle/>
          <a:p>
            <a:pPr marL="0" indent="0" algn="ctr" defTabSz="711200" rtl="0" eaLnBrk="1" latinLnBrk="0" hangingPunct="1">
              <a:spcBef>
                <a:spcPts val="1200"/>
              </a:spcBef>
              <a:buNone/>
            </a:pPr>
            <a:r>
              <a:rPr lang="en-US" sz="600">
                <a:solidFill>
                  <a:srgbClr val="FFFFFF"/>
                </a:solidFill>
              </a:rPr>
              <a:t>CKI Steel Background v231101-GF</a:t>
            </a:r>
            <a:endParaRPr lang="en-US" sz="600" dirty="0">
              <a:solidFill>
                <a:srgbClr val="FFFFFF"/>
              </a:solidFill>
            </a:endParaRPr>
          </a:p>
        </p:txBody>
      </p:sp>
      <p:sp>
        <p:nvSpPr>
          <p:cNvPr id="7" name="OfficeCode"/>
          <p:cNvSpPr/>
          <p:nvPr userDrawn="1"/>
        </p:nvSpPr>
        <p:spPr>
          <a:xfrm>
            <a:off x="7348519" y="6642830"/>
            <a:ext cx="288036" cy="165036"/>
          </a:xfrm>
          <a:prstGeom prst="rect">
            <a:avLst/>
          </a:prstGeom>
        </p:spPr>
        <p:txBody>
          <a:bodyPr wrap="square" lIns="36000" tIns="36000" rIns="36000" bIns="36000">
            <a:spAutoFit/>
          </a:bodyPr>
          <a:lstStyle/>
          <a:p>
            <a:pPr marL="0" indent="0" algn="ctr" defTabSz="711200" rtl="0" eaLnBrk="1" latinLnBrk="0" hangingPunct="1">
              <a:spcBef>
                <a:spcPts val="1200"/>
              </a:spcBef>
              <a:buNone/>
            </a:pPr>
            <a:r>
              <a:rPr lang="en-US" sz="600" dirty="0">
                <a:solidFill>
                  <a:srgbClr val="FFFFFF"/>
                </a:solidFill>
              </a:rPr>
              <a:t>BOS</a:t>
            </a:r>
          </a:p>
        </p:txBody>
      </p:sp>
      <p:sp>
        <p:nvSpPr>
          <p:cNvPr id="2" name="Text Placeholder 10">
            <a:extLst>
              <a:ext uri="{FF2B5EF4-FFF2-40B4-BE49-F238E27FC236}">
                <a16:creationId xmlns:a16="http://schemas.microsoft.com/office/drawing/2014/main" id="{6F76E689-2599-906D-6418-FF0DB8B678E4}"/>
              </a:ext>
            </a:extLst>
          </p:cNvPr>
          <p:cNvSpPr>
            <a:spLocks noGrp="1"/>
          </p:cNvSpPr>
          <p:nvPr>
            <p:ph type="body" idx="1"/>
          </p:nvPr>
        </p:nvSpPr>
        <p:spPr>
          <a:xfrm>
            <a:off x="334963" y="1825625"/>
            <a:ext cx="11522075" cy="4351338"/>
          </a:xfrm>
          <a:prstGeom prst="rect">
            <a:avLst/>
          </a:prstGeom>
        </p:spPr>
        <p:txBody>
          <a:bodyPr vert="horz" lIns="91440" tIns="45720" rIns="91440" bIns="45720" rtlCol="0">
            <a:noAutofit/>
          </a:bodyPr>
          <a:lstStyle/>
          <a:p>
            <a:pPr lvl="0"/>
            <a:r>
              <a:rPr lang="en-US" dirty="0"/>
              <a:t> Click to edit Master text styles</a:t>
            </a:r>
          </a:p>
          <a:p>
            <a:pPr lvl="1"/>
            <a:r>
              <a:rPr lang="en-US" dirty="0"/>
              <a:t> Second level</a:t>
            </a:r>
          </a:p>
          <a:p>
            <a:pPr lvl="2"/>
            <a:r>
              <a:rPr lang="en-US" dirty="0"/>
              <a:t>Third level</a:t>
            </a:r>
          </a:p>
          <a:p>
            <a:pPr lvl="3"/>
            <a:r>
              <a:rPr lang="en-US" dirty="0"/>
              <a:t>Fourth level</a:t>
            </a:r>
          </a:p>
          <a:p>
            <a:pPr lvl="4"/>
            <a:r>
              <a:rPr lang="en-US" dirty="0"/>
              <a:t>Fifth level</a:t>
            </a:r>
          </a:p>
        </p:txBody>
      </p:sp>
    </p:spTree>
    <p:custDataLst>
      <p:tags r:id="rId9"/>
    </p:custDataLst>
    <p:extLst>
      <p:ext uri="{BB962C8B-B14F-4D97-AF65-F5344CB8AC3E}">
        <p14:creationId xmlns:p14="http://schemas.microsoft.com/office/powerpoint/2010/main" val="411175702"/>
      </p:ext>
    </p:extLst>
  </p:cSld>
  <p:clrMap bg1="lt1" tx1="dk1" bg2="lt2" tx2="dk2" accent1="accent1" accent2="accent2" accent3="accent3" accent4="accent4" accent5="accent5" accent6="accent6" hlink="hlink" folHlink="folHlink"/>
  <p:sldLayoutIdLst>
    <p:sldLayoutId id="2147483682" r:id="rId1"/>
    <p:sldLayoutId id="2147483685" r:id="rId2"/>
    <p:sldLayoutId id="2147483686" r:id="rId3"/>
    <p:sldLayoutId id="2147483710" r:id="rId4"/>
    <p:sldLayoutId id="2147483761" r:id="rId5"/>
    <p:sldLayoutId id="2147483760" r:id="rId6"/>
    <p:sldLayoutId id="2147483759" r:id="rId7"/>
  </p:sldLayoutIdLst>
  <p:hf hdr="0" dt="0"/>
  <p:txStyles>
    <p:titleStyle>
      <a:lvl1pPr algn="l" defTabSz="711200" rtl="0" eaLnBrk="1" latinLnBrk="0" hangingPunct="1">
        <a:lnSpc>
          <a:spcPct val="100000"/>
        </a:lnSpc>
        <a:spcBef>
          <a:spcPct val="0"/>
        </a:spcBef>
        <a:buNone/>
        <a:defRPr sz="3600" b="1" kern="1200">
          <a:solidFill>
            <a:schemeClr val="tx1"/>
          </a:solidFill>
          <a:latin typeface="+mj-lt"/>
          <a:ea typeface="+mj-ea"/>
          <a:cs typeface="+mj-cs"/>
        </a:defRPr>
      </a:lvl1pPr>
    </p:titleStyle>
    <p:bodyStyle>
      <a:lvl1pPr marL="180975" indent="-180975" algn="l" defTabSz="914354"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1pPr>
      <a:lvl2pPr marL="361950"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2pPr>
      <a:lvl3pPr marL="534988" indent="-173038"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3pPr>
      <a:lvl4pPr marL="715963"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4pPr>
      <a:lvl5pPr marL="898525" indent="-182563"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177800" indent="-177800" algn="l" defTabSz="711200" rtl="0" eaLnBrk="1" latinLnBrk="0" hangingPunct="1">
        <a:spcBef>
          <a:spcPts val="1200"/>
        </a:spcBef>
        <a:buChar char="•"/>
        <a:defRPr sz="1600" kern="1200">
          <a:solidFill>
            <a:schemeClr val="tx1"/>
          </a:solidFill>
          <a:latin typeface="+mn-lt"/>
          <a:ea typeface="+mn-ea"/>
          <a:cs typeface="+mn-cs"/>
        </a:defRPr>
      </a:lvl1pPr>
      <a:lvl2pPr marL="355600" indent="-177800" algn="l" defTabSz="711200" rtl="0" eaLnBrk="1" latinLnBrk="0" hangingPunct="1">
        <a:spcBef>
          <a:spcPts val="600"/>
        </a:spcBef>
        <a:buChar char="–"/>
        <a:defRPr sz="1400" kern="1200">
          <a:solidFill>
            <a:schemeClr val="tx1"/>
          </a:solidFill>
          <a:latin typeface="+mn-lt"/>
          <a:ea typeface="+mn-ea"/>
          <a:cs typeface="+mn-cs"/>
        </a:defRPr>
      </a:lvl2pPr>
      <a:lvl3pPr marL="533400" indent="-177800" algn="l" defTabSz="711200" rtl="0" eaLnBrk="1" latinLnBrk="0" hangingPunct="1">
        <a:spcBef>
          <a:spcPts val="600"/>
        </a:spcBef>
        <a:buChar char="&gt;"/>
        <a:defRPr sz="1400" kern="1200">
          <a:solidFill>
            <a:schemeClr val="tx1"/>
          </a:solidFill>
          <a:latin typeface="+mn-lt"/>
          <a:ea typeface="+mn-ea"/>
          <a:cs typeface="+mn-cs"/>
        </a:defRPr>
      </a:lvl3pPr>
      <a:lvl4pPr marL="711200" indent="-177800" algn="l" defTabSz="711200" rtl="0" eaLnBrk="1" latinLnBrk="0" hangingPunct="1">
        <a:spcBef>
          <a:spcPts val="600"/>
        </a:spcBef>
        <a:buChar char="–"/>
        <a:defRPr sz="1400" kern="1200">
          <a:solidFill>
            <a:schemeClr val="tx1"/>
          </a:solidFill>
          <a:latin typeface="+mn-lt"/>
          <a:ea typeface="+mn-ea"/>
          <a:cs typeface="+mn-cs"/>
        </a:defRPr>
      </a:lvl4pPr>
      <a:lvl5pPr marL="889000" indent="-177800" algn="l" defTabSz="711200" rtl="0" eaLnBrk="1" latinLnBrk="0" hangingPunct="1">
        <a:spcBef>
          <a:spcPts val="600"/>
        </a:spcBef>
        <a:buChar char="&gt;"/>
        <a:defRPr sz="1400" kern="1200">
          <a:solidFill>
            <a:schemeClr val="tx1"/>
          </a:solidFill>
          <a:latin typeface="+mn-lt"/>
          <a:ea typeface="+mn-ea"/>
          <a:cs typeface="+mn-cs"/>
        </a:defRPr>
      </a:lvl5pPr>
      <a:lvl6pPr marL="1066800" algn="l" defTabSz="711200" rtl="0" eaLnBrk="1" latinLnBrk="0" hangingPunct="1">
        <a:defRPr sz="1400" kern="1200">
          <a:solidFill>
            <a:schemeClr val="tx1"/>
          </a:solidFill>
          <a:latin typeface="+mn-lt"/>
          <a:ea typeface="+mn-ea"/>
          <a:cs typeface="+mn-cs"/>
        </a:defRPr>
      </a:lvl6pPr>
      <a:lvl7pPr marL="1244600" algn="l" defTabSz="711200" rtl="0" eaLnBrk="1" latinLnBrk="0" hangingPunct="1">
        <a:defRPr sz="1400" kern="1200">
          <a:solidFill>
            <a:schemeClr val="tx1"/>
          </a:solidFill>
          <a:latin typeface="+mn-lt"/>
          <a:ea typeface="+mn-ea"/>
          <a:cs typeface="+mn-cs"/>
        </a:defRPr>
      </a:lvl7pPr>
      <a:lvl8pPr marL="1422400" algn="l" defTabSz="711200" rtl="0" eaLnBrk="1" latinLnBrk="0" hangingPunct="1">
        <a:defRPr sz="1400" kern="1200">
          <a:solidFill>
            <a:schemeClr val="tx1"/>
          </a:solidFill>
          <a:latin typeface="+mn-lt"/>
          <a:ea typeface="+mn-ea"/>
          <a:cs typeface="+mn-cs"/>
        </a:defRPr>
      </a:lvl8pPr>
      <a:lvl9pPr marL="1600200" algn="l" defTabSz="7112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0">
          <p15:clr>
            <a:srgbClr val="D1D1D1"/>
          </p15:clr>
        </p15:guide>
        <p15:guide id="2" pos="211">
          <p15:clr>
            <a:srgbClr val="D1D1D1"/>
          </p15:clr>
        </p15:guide>
        <p15:guide id="4" orient="horz" pos="799">
          <p15:clr>
            <a:srgbClr val="D1D1D1"/>
          </p15:clr>
        </p15:guide>
        <p15:guide id="7" orient="horz" pos="4133">
          <p15:clr>
            <a:srgbClr val="D1D1D1"/>
          </p15:clr>
        </p15:guide>
        <p15:guide id="8" pos="7469">
          <p15:clr>
            <a:srgbClr val="D1D1D1"/>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3EEFE3C-04B9-AB3C-EAE9-80904F3FD8AA}"/>
              </a:ext>
            </a:extLst>
          </p:cNvPr>
          <p:cNvGraphicFramePr>
            <a:graphicFrameLocks/>
          </p:cNvGraphicFramePr>
          <p:nvPr userDrawn="1">
            <p:custDataLst>
              <p:tags r:id="rId18"/>
            </p:custDataLst>
            <p:extLst>
              <p:ext uri="{D42A27DB-BD31-4B8C-83A1-F6EECF244321}">
                <p14:modId xmlns:p14="http://schemas.microsoft.com/office/powerpoint/2010/main" val="35613333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503" imgH="503" progId="TCLayout.ActiveDocument.1">
                  <p:embed/>
                </p:oleObj>
              </mc:Choice>
              <mc:Fallback>
                <p:oleObj name="think-cell Slide" r:id="rId19" imgW="503" imgH="503" progId="TCLayout.ActiveDocument.1">
                  <p:embed/>
                  <p:pic>
                    <p:nvPicPr>
                      <p:cNvPr id="3" name="think-cell data - do not delete" hidden="1">
                        <a:extLst>
                          <a:ext uri="{FF2B5EF4-FFF2-40B4-BE49-F238E27FC236}">
                            <a16:creationId xmlns:a16="http://schemas.microsoft.com/office/drawing/2014/main" id="{C3EEFE3C-04B9-AB3C-EAE9-80904F3FD8AA}"/>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5" name="BtfpConfiguration" hidden="1"/>
          <p:cNvSpPr txBox="1"/>
          <p:nvPr userDrawn="1"/>
        </p:nvSpPr>
        <p:spPr bwMode="hidden">
          <a:xfrm>
            <a:off x="0" y="0"/>
            <a:ext cx="36000" cy="36000"/>
          </a:xfrm>
          <a:prstGeom prst="rect">
            <a:avLst/>
          </a:prstGeom>
          <a:noFill/>
        </p:spPr>
        <p:txBody>
          <a:bodyPr wrap="none" lIns="0" tIns="0" rIns="0" bIns="0" rtlCol="0">
            <a:noAutofit/>
          </a:bodyPr>
          <a:lstStyle/>
          <a:p>
            <a:pPr marL="0" indent="0">
              <a:buNone/>
            </a:pPr>
            <a:r>
              <a:rPr lang="en-US" sz="100">
                <a:solidFill>
                  <a:schemeClr val="bg1">
                    <a:alpha val="0"/>
                  </a:schemeClr>
                </a:solidFill>
              </a:rPr>
              <a:t>&lt;btfp&gt;</a:t>
            </a:r>
          </a:p>
          <a:p>
            <a:pPr marL="0" indent="0">
              <a:buNone/>
            </a:pPr>
            <a:r>
              <a:rPr lang="en-US" sz="100">
                <a:solidFill>
                  <a:schemeClr val="bg1">
                    <a:alpha val="0"/>
                  </a:schemeClr>
                </a:solidFill>
              </a:rPr>
              <a:t>  &lt;template version="2.3.3" type="branded" pageSize="widescreen" /&gt;</a:t>
            </a:r>
          </a:p>
          <a:p>
            <a:pPr marL="0" indent="0">
              <a:buNone/>
            </a:pPr>
            <a:r>
              <a:rPr lang="en-US" sz="100">
                <a:solidFill>
                  <a:schemeClr val="bg1">
                    <a:alpha val="0"/>
                  </a:schemeClr>
                </a:solidFill>
              </a:rPr>
              <a:t>  &lt;!--BTFPCONFIGURATION:3C627466703E0D0A20203C74656D706C6174652076657273696F6E3D22322E332E342220747970653D226272616E64656422207061676553697A653D227769646573637265656E22202F3E0D0A3C2F627466703E--&gt;</a:t>
            </a:r>
          </a:p>
          <a:p>
            <a:pPr marL="0" indent="0">
              <a:buNone/>
            </a:pPr>
            <a:r>
              <a:rPr lang="en-US" sz="100">
                <a:solidFill>
                  <a:schemeClr val="bg1">
                    <a:alpha val="0"/>
                  </a:schemeClr>
                </a:solidFill>
              </a:rPr>
              <a:t>&lt;/btfp&gt;</a:t>
            </a:r>
            <a:endParaRPr lang="en-US" sz="100" dirty="0">
              <a:solidFill>
                <a:schemeClr val="bg1">
                  <a:alpha val="0"/>
                </a:schemeClr>
              </a:solidFill>
            </a:endParaRPr>
          </a:p>
        </p:txBody>
      </p:sp>
      <p:sp>
        <p:nvSpPr>
          <p:cNvPr id="7" name="OfficeCode"/>
          <p:cNvSpPr/>
          <p:nvPr userDrawn="1"/>
        </p:nvSpPr>
        <p:spPr>
          <a:xfrm>
            <a:off x="7348519" y="6642830"/>
            <a:ext cx="288036" cy="165036"/>
          </a:xfrm>
          <a:prstGeom prst="rect">
            <a:avLst/>
          </a:prstGeom>
        </p:spPr>
        <p:txBody>
          <a:bodyPr wrap="square" lIns="36000" tIns="36000" rIns="36000" bIns="36000">
            <a:spAutoFit/>
          </a:bodyPr>
          <a:lstStyle/>
          <a:p>
            <a:pPr marL="0" indent="0" algn="ctr" defTabSz="711200" rtl="0" eaLnBrk="1" latinLnBrk="0" hangingPunct="1">
              <a:spcBef>
                <a:spcPts val="1200"/>
              </a:spcBef>
              <a:buNone/>
            </a:pPr>
            <a:r>
              <a:rPr lang="en-US" sz="600" dirty="0">
                <a:solidFill>
                  <a:srgbClr val="FFFFFF"/>
                </a:solidFill>
              </a:rPr>
              <a:t>BOS</a:t>
            </a:r>
          </a:p>
        </p:txBody>
      </p:sp>
      <p:sp>
        <p:nvSpPr>
          <p:cNvPr id="15" name="Text Placeholder 10">
            <a:extLst>
              <a:ext uri="{FF2B5EF4-FFF2-40B4-BE49-F238E27FC236}">
                <a16:creationId xmlns:a16="http://schemas.microsoft.com/office/drawing/2014/main" id="{115DFB91-512B-3844-A114-92FBEDCA92F2}"/>
              </a:ext>
            </a:extLst>
          </p:cNvPr>
          <p:cNvSpPr>
            <a:spLocks noGrp="1"/>
          </p:cNvSpPr>
          <p:nvPr>
            <p:ph type="body" idx="1"/>
          </p:nvPr>
        </p:nvSpPr>
        <p:spPr>
          <a:xfrm>
            <a:off x="334963" y="1825625"/>
            <a:ext cx="11522075" cy="4351338"/>
          </a:xfrm>
          <a:prstGeom prst="rect">
            <a:avLst/>
          </a:prstGeom>
        </p:spPr>
        <p:txBody>
          <a:bodyPr vert="horz" lIns="91440" tIns="45720" rIns="91440" bIns="45720" rtlCol="0">
            <a:noAutofit/>
          </a:bodyPr>
          <a:lstStyle/>
          <a:p>
            <a:pPr lvl="0"/>
            <a:r>
              <a:rPr lang="en-US" dirty="0"/>
              <a:t> Click to edit Master text styles</a:t>
            </a:r>
          </a:p>
          <a:p>
            <a:pPr lvl="1"/>
            <a:r>
              <a:rPr lang="en-US" dirty="0"/>
              <a:t> 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7395F338-471E-FA38-41D0-3375145984BA}"/>
              </a:ext>
            </a:extLst>
          </p:cNvPr>
          <p:cNvCxnSpPr/>
          <p:nvPr userDrawn="1"/>
        </p:nvCxnSpPr>
        <p:spPr>
          <a:xfrm>
            <a:off x="0" y="513379"/>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81021E2-9353-F5D6-4831-71C13B1AC983}"/>
              </a:ext>
            </a:extLst>
          </p:cNvPr>
          <p:cNvSpPr txBox="1"/>
          <p:nvPr userDrawn="1"/>
        </p:nvSpPr>
        <p:spPr bwMode="gray">
          <a:xfrm>
            <a:off x="10777929" y="272597"/>
            <a:ext cx="1079110" cy="215444"/>
          </a:xfrm>
          <a:prstGeom prst="rect">
            <a:avLst/>
          </a:prstGeom>
          <a:noFill/>
        </p:spPr>
        <p:txBody>
          <a:bodyPr wrap="square" lIns="91440" tIns="45720" rIns="91440" bIns="45720" rtlCol="0" anchor="ctr">
            <a:spAutoFit/>
          </a:bodyPr>
          <a:lstStyle/>
          <a:p>
            <a:pPr marL="0" indent="0" algn="r">
              <a:spcBef>
                <a:spcPts val="600"/>
              </a:spcBef>
              <a:spcAft>
                <a:spcPts val="600"/>
              </a:spcAft>
              <a:buNone/>
            </a:pPr>
            <a:fld id="{DBBFD4BF-CE92-6F42-B836-6FA9C3EC13F8}" type="slidenum">
              <a:rPr lang="en-US" sz="800" b="0" smtClean="0">
                <a:latin typeface="+mn-lt"/>
              </a:rPr>
              <a:pPr marL="0" indent="0" algn="r">
                <a:spcBef>
                  <a:spcPts val="600"/>
                </a:spcBef>
                <a:spcAft>
                  <a:spcPts val="600"/>
                </a:spcAft>
                <a:buNone/>
              </a:pPr>
              <a:t>‹#›</a:t>
            </a:fld>
            <a:r>
              <a:rPr lang="en-US" sz="800" b="0" dirty="0">
                <a:latin typeface="+mn-lt"/>
              </a:rPr>
              <a:t> of 46</a:t>
            </a:r>
          </a:p>
        </p:txBody>
      </p:sp>
      <p:pic>
        <p:nvPicPr>
          <p:cNvPr id="12" name="Picture 11"/>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9559473" y="6392206"/>
            <a:ext cx="2302327" cy="385640"/>
          </a:xfrm>
          <a:prstGeom prst="rect">
            <a:avLst/>
          </a:prstGeom>
        </p:spPr>
      </p:pic>
      <p:sp>
        <p:nvSpPr>
          <p:cNvPr id="4" name="Footer Placeholder 4">
            <a:extLst>
              <a:ext uri="{FF2B5EF4-FFF2-40B4-BE49-F238E27FC236}">
                <a16:creationId xmlns:a16="http://schemas.microsoft.com/office/drawing/2014/main" id="{81ECB5BF-3801-F73D-99D7-E439D56BCDFD}"/>
              </a:ext>
            </a:extLst>
          </p:cNvPr>
          <p:cNvSpPr>
            <a:spLocks noGrp="1"/>
          </p:cNvSpPr>
          <p:nvPr>
            <p:ph type="ftr" sz="quarter" idx="3"/>
          </p:nvPr>
        </p:nvSpPr>
        <p:spPr>
          <a:xfrm>
            <a:off x="334962" y="6344432"/>
            <a:ext cx="9147241" cy="216706"/>
          </a:xfrm>
          <a:prstGeom prst="rect">
            <a:avLst/>
          </a:prstGeom>
        </p:spPr>
        <p:txBody>
          <a:bodyPr vert="horz" lIns="0" tIns="0" rIns="0" bIns="0" rtlCol="0" anchor="t"/>
          <a:lstStyle>
            <a:lvl1pPr algn="l">
              <a:defRPr sz="800">
                <a:solidFill>
                  <a:schemeClr val="tx1">
                    <a:tint val="82000"/>
                  </a:schemeClr>
                </a:solidFill>
              </a:defRPr>
            </a:lvl1pPr>
          </a:lstStyle>
          <a:p>
            <a:r>
              <a:rPr lang="en-US" dirty="0">
                <a:solidFill>
                  <a:srgbClr val="000000"/>
                </a:solidFill>
              </a:rPr>
              <a:t>Sources: Source title [with link] (Source name, year); Source title [with link] (Source name, year).</a:t>
            </a:r>
          </a:p>
          <a:p>
            <a:r>
              <a:rPr lang="en-US" dirty="0">
                <a:solidFill>
                  <a:srgbClr val="000000"/>
                </a:solidFill>
              </a:rPr>
              <a:t>Credit: Names, and </a:t>
            </a:r>
            <a:r>
              <a:rPr lang="en-US" u="sng" dirty="0">
                <a:hlinkClick r:id="rId22"/>
              </a:rPr>
              <a:t>Gernot Wagner</a:t>
            </a:r>
            <a:r>
              <a:rPr lang="en-US" dirty="0"/>
              <a:t>. </a:t>
            </a:r>
            <a:r>
              <a:rPr lang="en-US" dirty="0">
                <a:solidFill>
                  <a:schemeClr val="tx1"/>
                </a:solidFill>
              </a:rPr>
              <a:t>Share with </a:t>
            </a:r>
            <a:r>
              <a:rPr lang="en-US" u="sng" dirty="0">
                <a:solidFill>
                  <a:schemeClr val="tx1"/>
                </a:solidFill>
                <a:hlinkClick r:id="rId23"/>
              </a:rPr>
              <a:t>attribution</a:t>
            </a:r>
            <a:r>
              <a:rPr lang="en-US" dirty="0">
                <a:solidFill>
                  <a:schemeClr val="tx1"/>
                </a:solidFill>
              </a:rPr>
              <a:t>: Name of lead author </a:t>
            </a:r>
            <a:r>
              <a:rPr lang="en-US" i="1" dirty="0">
                <a:solidFill>
                  <a:schemeClr val="tx1"/>
                </a:solidFill>
              </a:rPr>
              <a:t>et al.</a:t>
            </a:r>
            <a:r>
              <a:rPr lang="en-US" dirty="0">
                <a:solidFill>
                  <a:schemeClr val="tx1"/>
                </a:solidFill>
              </a:rPr>
              <a:t>, “</a:t>
            </a:r>
            <a:r>
              <a:rPr lang="en-US" u="sng" dirty="0">
                <a:solidFill>
                  <a:schemeClr val="tx1"/>
                </a:solidFill>
              </a:rPr>
              <a:t>Title of the deck [linked to website]</a:t>
            </a:r>
            <a:r>
              <a:rPr lang="en-US" dirty="0">
                <a:solidFill>
                  <a:schemeClr val="tx1"/>
                </a:solidFill>
              </a:rPr>
              <a:t>” (Day Month [spelled out] Year).​</a:t>
            </a:r>
          </a:p>
        </p:txBody>
      </p:sp>
    </p:spTree>
    <p:custDataLst>
      <p:tags r:id="rId17"/>
    </p:custDataLst>
    <p:extLst>
      <p:ext uri="{BB962C8B-B14F-4D97-AF65-F5344CB8AC3E}">
        <p14:creationId xmlns:p14="http://schemas.microsoft.com/office/powerpoint/2010/main" val="1428718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50" r:id="rId3"/>
    <p:sldLayoutId id="2147483738" r:id="rId4"/>
    <p:sldLayoutId id="2147483652" r:id="rId5"/>
    <p:sldLayoutId id="2147483740" r:id="rId6"/>
    <p:sldLayoutId id="2147483756" r:id="rId7"/>
    <p:sldLayoutId id="2147483744" r:id="rId8"/>
    <p:sldLayoutId id="2147483757" r:id="rId9"/>
    <p:sldLayoutId id="2147483749" r:id="rId10"/>
    <p:sldLayoutId id="2147483741" r:id="rId11"/>
    <p:sldLayoutId id="2147483742" r:id="rId12"/>
    <p:sldLayoutId id="2147483743" r:id="rId13"/>
    <p:sldLayoutId id="2147483762" r:id="rId14"/>
    <p:sldLayoutId id="2147483763" r:id="rId15"/>
  </p:sldLayoutIdLst>
  <p:hf hdr="0" dt="0"/>
  <p:txStyles>
    <p:titleStyle>
      <a:lvl1pPr algn="l" defTabSz="711200" rtl="0" eaLnBrk="1" latinLnBrk="0" hangingPunct="1">
        <a:lnSpc>
          <a:spcPct val="100000"/>
        </a:lnSpc>
        <a:spcBef>
          <a:spcPct val="0"/>
        </a:spcBef>
        <a:buNone/>
        <a:defRPr sz="3600" b="1" kern="1200">
          <a:solidFill>
            <a:schemeClr val="tx1"/>
          </a:solidFill>
          <a:latin typeface="+mj-lt"/>
          <a:ea typeface="+mj-ea"/>
          <a:cs typeface="+mj-cs"/>
        </a:defRPr>
      </a:lvl1pPr>
    </p:titleStyle>
    <p:bodyStyle>
      <a:lvl1pPr marL="180975" indent="-180975" algn="l" defTabSz="914354"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1pPr>
      <a:lvl2pPr marL="361950"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2pPr>
      <a:lvl3pPr marL="534988" indent="-173038"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3pPr>
      <a:lvl4pPr marL="715963"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4pPr>
      <a:lvl5pPr marL="898525" indent="-182563"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177800" indent="-177800" algn="l" defTabSz="711200" rtl="0" eaLnBrk="1" latinLnBrk="0" hangingPunct="1">
        <a:spcBef>
          <a:spcPts val="1200"/>
        </a:spcBef>
        <a:buChar char="•"/>
        <a:defRPr sz="1600" kern="1200">
          <a:solidFill>
            <a:schemeClr val="tx1"/>
          </a:solidFill>
          <a:latin typeface="+mn-lt"/>
          <a:ea typeface="+mn-ea"/>
          <a:cs typeface="+mn-cs"/>
        </a:defRPr>
      </a:lvl1pPr>
      <a:lvl2pPr marL="355600" indent="-177800" algn="l" defTabSz="711200" rtl="0" eaLnBrk="1" latinLnBrk="0" hangingPunct="1">
        <a:spcBef>
          <a:spcPts val="600"/>
        </a:spcBef>
        <a:buChar char="–"/>
        <a:defRPr sz="1400" kern="1200">
          <a:solidFill>
            <a:schemeClr val="tx1"/>
          </a:solidFill>
          <a:latin typeface="+mn-lt"/>
          <a:ea typeface="+mn-ea"/>
          <a:cs typeface="+mn-cs"/>
        </a:defRPr>
      </a:lvl2pPr>
      <a:lvl3pPr marL="533400" indent="-177800" algn="l" defTabSz="711200" rtl="0" eaLnBrk="1" latinLnBrk="0" hangingPunct="1">
        <a:spcBef>
          <a:spcPts val="600"/>
        </a:spcBef>
        <a:buChar char="&gt;"/>
        <a:defRPr sz="1400" kern="1200">
          <a:solidFill>
            <a:schemeClr val="tx1"/>
          </a:solidFill>
          <a:latin typeface="+mn-lt"/>
          <a:ea typeface="+mn-ea"/>
          <a:cs typeface="+mn-cs"/>
        </a:defRPr>
      </a:lvl3pPr>
      <a:lvl4pPr marL="711200" indent="-177800" algn="l" defTabSz="711200" rtl="0" eaLnBrk="1" latinLnBrk="0" hangingPunct="1">
        <a:spcBef>
          <a:spcPts val="600"/>
        </a:spcBef>
        <a:buChar char="–"/>
        <a:defRPr sz="1400" kern="1200">
          <a:solidFill>
            <a:schemeClr val="tx1"/>
          </a:solidFill>
          <a:latin typeface="+mn-lt"/>
          <a:ea typeface="+mn-ea"/>
          <a:cs typeface="+mn-cs"/>
        </a:defRPr>
      </a:lvl4pPr>
      <a:lvl5pPr marL="889000" indent="-177800" algn="l" defTabSz="711200" rtl="0" eaLnBrk="1" latinLnBrk="0" hangingPunct="1">
        <a:spcBef>
          <a:spcPts val="600"/>
        </a:spcBef>
        <a:buChar char="&gt;"/>
        <a:defRPr sz="1400" kern="1200">
          <a:solidFill>
            <a:schemeClr val="tx1"/>
          </a:solidFill>
          <a:latin typeface="+mn-lt"/>
          <a:ea typeface="+mn-ea"/>
          <a:cs typeface="+mn-cs"/>
        </a:defRPr>
      </a:lvl5pPr>
      <a:lvl6pPr marL="1066800" algn="l" defTabSz="711200" rtl="0" eaLnBrk="1" latinLnBrk="0" hangingPunct="1">
        <a:defRPr sz="1400" kern="1200">
          <a:solidFill>
            <a:schemeClr val="tx1"/>
          </a:solidFill>
          <a:latin typeface="+mn-lt"/>
          <a:ea typeface="+mn-ea"/>
          <a:cs typeface="+mn-cs"/>
        </a:defRPr>
      </a:lvl6pPr>
      <a:lvl7pPr marL="1244600" algn="l" defTabSz="711200" rtl="0" eaLnBrk="1" latinLnBrk="0" hangingPunct="1">
        <a:defRPr sz="1400" kern="1200">
          <a:solidFill>
            <a:schemeClr val="tx1"/>
          </a:solidFill>
          <a:latin typeface="+mn-lt"/>
          <a:ea typeface="+mn-ea"/>
          <a:cs typeface="+mn-cs"/>
        </a:defRPr>
      </a:lvl7pPr>
      <a:lvl8pPr marL="1422400" algn="l" defTabSz="711200" rtl="0" eaLnBrk="1" latinLnBrk="0" hangingPunct="1">
        <a:defRPr sz="1400" kern="1200">
          <a:solidFill>
            <a:schemeClr val="tx1"/>
          </a:solidFill>
          <a:latin typeface="+mn-lt"/>
          <a:ea typeface="+mn-ea"/>
          <a:cs typeface="+mn-cs"/>
        </a:defRPr>
      </a:lvl8pPr>
      <a:lvl9pPr marL="1600200" algn="l" defTabSz="7112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0">
          <p15:clr>
            <a:srgbClr val="D1D1D1"/>
          </p15:clr>
        </p15:guide>
        <p15:guide id="2" pos="192" userDrawn="1">
          <p15:clr>
            <a:srgbClr val="D1D1D1"/>
          </p15:clr>
        </p15:guide>
        <p15:guide id="4" orient="horz" pos="799">
          <p15:clr>
            <a:srgbClr val="D1D1D1"/>
          </p15:clr>
        </p15:guide>
        <p15:guide id="7" orient="horz" pos="4133">
          <p15:clr>
            <a:srgbClr val="D1D1D1"/>
          </p15:clr>
        </p15:guide>
        <p15:guide id="8" pos="7469">
          <p15:clr>
            <a:srgbClr val="D1D1D1"/>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tags" Target="../tags/tag28.xml"/><Relationship Id="rId4" Type="http://schemas.openxmlformats.org/officeDocument/2006/relationships/image" Target="../media/image14.emf"/></Relationships>
</file>

<file path=ppt/slides/_rels/slide10.xml.rels><?xml version="1.0" encoding="UTF-8" standalone="yes"?>
<Relationships xmlns="http://schemas.openxmlformats.org/package/2006/relationships"><Relationship Id="rId13" Type="http://schemas.openxmlformats.org/officeDocument/2006/relationships/tags" Target="../tags/tag357.xml"/><Relationship Id="rId18" Type="http://schemas.openxmlformats.org/officeDocument/2006/relationships/tags" Target="../tags/tag362.xml"/><Relationship Id="rId26" Type="http://schemas.openxmlformats.org/officeDocument/2006/relationships/tags" Target="../tags/tag370.xml"/><Relationship Id="rId39" Type="http://schemas.openxmlformats.org/officeDocument/2006/relationships/chart" Target="../charts/chart15.xml"/><Relationship Id="rId21" Type="http://schemas.openxmlformats.org/officeDocument/2006/relationships/tags" Target="../tags/tag365.xml"/><Relationship Id="rId34" Type="http://schemas.openxmlformats.org/officeDocument/2006/relationships/hyperlink" Target="https://www.cruxinvestor.com/posts/copper-market-outlook-2024-sparse-discoveries-looming-supply-deficit-signal-investment-opportunities" TargetMode="External"/><Relationship Id="rId7" Type="http://schemas.openxmlformats.org/officeDocument/2006/relationships/tags" Target="../tags/tag351.xml"/><Relationship Id="rId12" Type="http://schemas.openxmlformats.org/officeDocument/2006/relationships/tags" Target="../tags/tag356.xml"/><Relationship Id="rId17" Type="http://schemas.openxmlformats.org/officeDocument/2006/relationships/tags" Target="../tags/tag361.xml"/><Relationship Id="rId25" Type="http://schemas.openxmlformats.org/officeDocument/2006/relationships/tags" Target="../tags/tag369.xml"/><Relationship Id="rId33" Type="http://schemas.openxmlformats.org/officeDocument/2006/relationships/hyperlink" Target="https://iea.blob.core.windows.net/assets/ef5e9b70-3374-4caa-ba9d-19c72253bfc4/GlobalCriticalMineralsOutlook2025.pdf" TargetMode="External"/><Relationship Id="rId38" Type="http://schemas.openxmlformats.org/officeDocument/2006/relationships/chart" Target="../charts/chart14.xml"/><Relationship Id="rId2" Type="http://schemas.openxmlformats.org/officeDocument/2006/relationships/tags" Target="../tags/tag346.xml"/><Relationship Id="rId16" Type="http://schemas.openxmlformats.org/officeDocument/2006/relationships/tags" Target="../tags/tag360.xml"/><Relationship Id="rId20" Type="http://schemas.openxmlformats.org/officeDocument/2006/relationships/tags" Target="../tags/tag364.xml"/><Relationship Id="rId29" Type="http://schemas.openxmlformats.org/officeDocument/2006/relationships/slideLayout" Target="../slideLayouts/slideLayout14.xml"/><Relationship Id="rId1" Type="http://schemas.openxmlformats.org/officeDocument/2006/relationships/tags" Target="../tags/tag345.xml"/><Relationship Id="rId6" Type="http://schemas.openxmlformats.org/officeDocument/2006/relationships/tags" Target="../tags/tag350.xml"/><Relationship Id="rId11" Type="http://schemas.openxmlformats.org/officeDocument/2006/relationships/tags" Target="../tags/tag355.xml"/><Relationship Id="rId24" Type="http://schemas.openxmlformats.org/officeDocument/2006/relationships/tags" Target="../tags/tag368.xml"/><Relationship Id="rId32" Type="http://schemas.openxmlformats.org/officeDocument/2006/relationships/hyperlink" Target="https://www.wsj.com/finance/commodities-futures/mining-megadeal-shows-the-world-is-crazy-for-copper-3829316f?gaa_at=eafs&amp;gaa_n=ASWzDAjq1oDDkNc6MbEZjGYgYVl5zN1jpT0DVrqau5WcWJkrGbzDQoBAzoD42V5AOJE%3D&amp;gaa_ts=68d990a9&amp;gaa_sig=zlRyfsUwLSiL_1KXzx3F00uQvfWKc8R5V3wKfrW_EA0vySHniokSGXefj0Im6N7JMbXcw3PVmTwnBr_1tMTzHA%3D%3D&amp;isGaa=true" TargetMode="External"/><Relationship Id="rId37" Type="http://schemas.openxmlformats.org/officeDocument/2006/relationships/hyperlink" Target="https://business.columbia.edu/insights/climate/cki" TargetMode="External"/><Relationship Id="rId5" Type="http://schemas.openxmlformats.org/officeDocument/2006/relationships/tags" Target="../tags/tag349.xml"/><Relationship Id="rId15" Type="http://schemas.openxmlformats.org/officeDocument/2006/relationships/tags" Target="../tags/tag359.xml"/><Relationship Id="rId23" Type="http://schemas.openxmlformats.org/officeDocument/2006/relationships/tags" Target="../tags/tag367.xml"/><Relationship Id="rId28" Type="http://schemas.openxmlformats.org/officeDocument/2006/relationships/tags" Target="../tags/tag372.xml"/><Relationship Id="rId36" Type="http://schemas.openxmlformats.org/officeDocument/2006/relationships/hyperlink" Target="https://business.columbia.edu/faculty/people/gernot-wagner" TargetMode="External"/><Relationship Id="rId10" Type="http://schemas.openxmlformats.org/officeDocument/2006/relationships/tags" Target="../tags/tag354.xml"/><Relationship Id="rId19" Type="http://schemas.openxmlformats.org/officeDocument/2006/relationships/tags" Target="../tags/tag363.xml"/><Relationship Id="rId31" Type="http://schemas.openxmlformats.org/officeDocument/2006/relationships/image" Target="../media/image26.emf"/><Relationship Id="rId4" Type="http://schemas.openxmlformats.org/officeDocument/2006/relationships/tags" Target="../tags/tag348.xml"/><Relationship Id="rId9" Type="http://schemas.openxmlformats.org/officeDocument/2006/relationships/tags" Target="../tags/tag353.xml"/><Relationship Id="rId14" Type="http://schemas.openxmlformats.org/officeDocument/2006/relationships/tags" Target="../tags/tag358.xml"/><Relationship Id="rId22" Type="http://schemas.openxmlformats.org/officeDocument/2006/relationships/tags" Target="../tags/tag366.xml"/><Relationship Id="rId27" Type="http://schemas.openxmlformats.org/officeDocument/2006/relationships/tags" Target="../tags/tag371.xml"/><Relationship Id="rId30" Type="http://schemas.openxmlformats.org/officeDocument/2006/relationships/oleObject" Target="../embeddings/oleObject33.bin"/><Relationship Id="rId35" Type="http://schemas.openxmlformats.org/officeDocument/2006/relationships/hyperlink" Target="https://sprott.com/insights/us-electricity-grid-remakes-itself/" TargetMode="External"/><Relationship Id="rId8" Type="http://schemas.openxmlformats.org/officeDocument/2006/relationships/tags" Target="../tags/tag352.xml"/><Relationship Id="rId3" Type="http://schemas.openxmlformats.org/officeDocument/2006/relationships/tags" Target="../tags/tag347.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ags" Target="../tags/tag373.xml"/><Relationship Id="rId5" Type="http://schemas.openxmlformats.org/officeDocument/2006/relationships/image" Target="../media/image16.emf"/><Relationship Id="rId4" Type="http://schemas.openxmlformats.org/officeDocument/2006/relationships/oleObject" Target="../embeddings/oleObject34.bin"/></Relationships>
</file>

<file path=ppt/slides/_rels/slide12.xml.rels><?xml version="1.0" encoding="UTF-8" standalone="yes"?>
<Relationships xmlns="http://schemas.openxmlformats.org/package/2006/relationships"><Relationship Id="rId26" Type="http://schemas.openxmlformats.org/officeDocument/2006/relationships/tags" Target="../tags/tag399.xml"/><Relationship Id="rId21" Type="http://schemas.openxmlformats.org/officeDocument/2006/relationships/tags" Target="../tags/tag394.xml"/><Relationship Id="rId42" Type="http://schemas.openxmlformats.org/officeDocument/2006/relationships/tags" Target="../tags/tag415.xml"/><Relationship Id="rId47" Type="http://schemas.openxmlformats.org/officeDocument/2006/relationships/tags" Target="../tags/tag420.xml"/><Relationship Id="rId63" Type="http://schemas.openxmlformats.org/officeDocument/2006/relationships/tags" Target="../tags/tag436.xml"/><Relationship Id="rId68" Type="http://schemas.openxmlformats.org/officeDocument/2006/relationships/tags" Target="../tags/tag441.xml"/><Relationship Id="rId84" Type="http://schemas.openxmlformats.org/officeDocument/2006/relationships/tags" Target="../tags/tag457.xml"/><Relationship Id="rId89" Type="http://schemas.openxmlformats.org/officeDocument/2006/relationships/tags" Target="../tags/tag462.xml"/><Relationship Id="rId16" Type="http://schemas.openxmlformats.org/officeDocument/2006/relationships/tags" Target="../tags/tag389.xml"/><Relationship Id="rId11" Type="http://schemas.openxmlformats.org/officeDocument/2006/relationships/tags" Target="../tags/tag384.xml"/><Relationship Id="rId32" Type="http://schemas.openxmlformats.org/officeDocument/2006/relationships/tags" Target="../tags/tag405.xml"/><Relationship Id="rId37" Type="http://schemas.openxmlformats.org/officeDocument/2006/relationships/tags" Target="../tags/tag410.xml"/><Relationship Id="rId53" Type="http://schemas.openxmlformats.org/officeDocument/2006/relationships/tags" Target="../tags/tag426.xml"/><Relationship Id="rId58" Type="http://schemas.openxmlformats.org/officeDocument/2006/relationships/tags" Target="../tags/tag431.xml"/><Relationship Id="rId74" Type="http://schemas.openxmlformats.org/officeDocument/2006/relationships/tags" Target="../tags/tag447.xml"/><Relationship Id="rId79" Type="http://schemas.openxmlformats.org/officeDocument/2006/relationships/tags" Target="../tags/tag452.xml"/><Relationship Id="rId102" Type="http://schemas.openxmlformats.org/officeDocument/2006/relationships/chart" Target="../charts/chart21.xml"/><Relationship Id="rId5" Type="http://schemas.openxmlformats.org/officeDocument/2006/relationships/tags" Target="../tags/tag378.xml"/><Relationship Id="rId90" Type="http://schemas.openxmlformats.org/officeDocument/2006/relationships/slideLayout" Target="../slideLayouts/slideLayout14.xml"/><Relationship Id="rId95" Type="http://schemas.openxmlformats.org/officeDocument/2006/relationships/hyperlink" Target="https://business.columbia.edu/faculty/people/gernot-wagner" TargetMode="External"/><Relationship Id="rId22" Type="http://schemas.openxmlformats.org/officeDocument/2006/relationships/tags" Target="../tags/tag395.xml"/><Relationship Id="rId27" Type="http://schemas.openxmlformats.org/officeDocument/2006/relationships/tags" Target="../tags/tag400.xml"/><Relationship Id="rId43" Type="http://schemas.openxmlformats.org/officeDocument/2006/relationships/tags" Target="../tags/tag416.xml"/><Relationship Id="rId48" Type="http://schemas.openxmlformats.org/officeDocument/2006/relationships/tags" Target="../tags/tag421.xml"/><Relationship Id="rId64" Type="http://schemas.openxmlformats.org/officeDocument/2006/relationships/tags" Target="../tags/tag437.xml"/><Relationship Id="rId69" Type="http://schemas.openxmlformats.org/officeDocument/2006/relationships/tags" Target="../tags/tag442.xml"/><Relationship Id="rId80" Type="http://schemas.openxmlformats.org/officeDocument/2006/relationships/tags" Target="../tags/tag453.xml"/><Relationship Id="rId85" Type="http://schemas.openxmlformats.org/officeDocument/2006/relationships/tags" Target="../tags/tag458.xml"/><Relationship Id="rId12" Type="http://schemas.openxmlformats.org/officeDocument/2006/relationships/tags" Target="../tags/tag385.xml"/><Relationship Id="rId17" Type="http://schemas.openxmlformats.org/officeDocument/2006/relationships/tags" Target="../tags/tag390.xml"/><Relationship Id="rId25" Type="http://schemas.openxmlformats.org/officeDocument/2006/relationships/tags" Target="../tags/tag398.xml"/><Relationship Id="rId33" Type="http://schemas.openxmlformats.org/officeDocument/2006/relationships/tags" Target="../tags/tag406.xml"/><Relationship Id="rId38" Type="http://schemas.openxmlformats.org/officeDocument/2006/relationships/tags" Target="../tags/tag411.xml"/><Relationship Id="rId46" Type="http://schemas.openxmlformats.org/officeDocument/2006/relationships/tags" Target="../tags/tag419.xml"/><Relationship Id="rId59" Type="http://schemas.openxmlformats.org/officeDocument/2006/relationships/tags" Target="../tags/tag432.xml"/><Relationship Id="rId67" Type="http://schemas.openxmlformats.org/officeDocument/2006/relationships/tags" Target="../tags/tag440.xml"/><Relationship Id="rId103" Type="http://schemas.openxmlformats.org/officeDocument/2006/relationships/chart" Target="../charts/chart22.xml"/><Relationship Id="rId20" Type="http://schemas.openxmlformats.org/officeDocument/2006/relationships/tags" Target="../tags/tag393.xml"/><Relationship Id="rId41" Type="http://schemas.openxmlformats.org/officeDocument/2006/relationships/tags" Target="../tags/tag414.xml"/><Relationship Id="rId54" Type="http://schemas.openxmlformats.org/officeDocument/2006/relationships/tags" Target="../tags/tag427.xml"/><Relationship Id="rId62" Type="http://schemas.openxmlformats.org/officeDocument/2006/relationships/tags" Target="../tags/tag435.xml"/><Relationship Id="rId70" Type="http://schemas.openxmlformats.org/officeDocument/2006/relationships/tags" Target="../tags/tag443.xml"/><Relationship Id="rId75" Type="http://schemas.openxmlformats.org/officeDocument/2006/relationships/tags" Target="../tags/tag448.xml"/><Relationship Id="rId83" Type="http://schemas.openxmlformats.org/officeDocument/2006/relationships/tags" Target="../tags/tag456.xml"/><Relationship Id="rId88" Type="http://schemas.openxmlformats.org/officeDocument/2006/relationships/tags" Target="../tags/tag461.xml"/><Relationship Id="rId91" Type="http://schemas.openxmlformats.org/officeDocument/2006/relationships/oleObject" Target="../embeddings/oleObject35.bin"/><Relationship Id="rId96" Type="http://schemas.openxmlformats.org/officeDocument/2006/relationships/hyperlink" Target="https://business.columbia.edu/insights/climate/cki" TargetMode="External"/><Relationship Id="rId1" Type="http://schemas.openxmlformats.org/officeDocument/2006/relationships/tags" Target="../tags/tag374.xml"/><Relationship Id="rId6" Type="http://schemas.openxmlformats.org/officeDocument/2006/relationships/tags" Target="../tags/tag379.xml"/><Relationship Id="rId15" Type="http://schemas.openxmlformats.org/officeDocument/2006/relationships/tags" Target="../tags/tag388.xml"/><Relationship Id="rId23" Type="http://schemas.openxmlformats.org/officeDocument/2006/relationships/tags" Target="../tags/tag396.xml"/><Relationship Id="rId28" Type="http://schemas.openxmlformats.org/officeDocument/2006/relationships/tags" Target="../tags/tag401.xml"/><Relationship Id="rId36" Type="http://schemas.openxmlformats.org/officeDocument/2006/relationships/tags" Target="../tags/tag409.xml"/><Relationship Id="rId49" Type="http://schemas.openxmlformats.org/officeDocument/2006/relationships/tags" Target="../tags/tag422.xml"/><Relationship Id="rId57" Type="http://schemas.openxmlformats.org/officeDocument/2006/relationships/tags" Target="../tags/tag430.xml"/><Relationship Id="rId10" Type="http://schemas.openxmlformats.org/officeDocument/2006/relationships/tags" Target="../tags/tag383.xml"/><Relationship Id="rId31" Type="http://schemas.openxmlformats.org/officeDocument/2006/relationships/tags" Target="../tags/tag404.xml"/><Relationship Id="rId44" Type="http://schemas.openxmlformats.org/officeDocument/2006/relationships/tags" Target="../tags/tag417.xml"/><Relationship Id="rId52" Type="http://schemas.openxmlformats.org/officeDocument/2006/relationships/tags" Target="../tags/tag425.xml"/><Relationship Id="rId60" Type="http://schemas.openxmlformats.org/officeDocument/2006/relationships/tags" Target="../tags/tag433.xml"/><Relationship Id="rId65" Type="http://schemas.openxmlformats.org/officeDocument/2006/relationships/tags" Target="../tags/tag438.xml"/><Relationship Id="rId73" Type="http://schemas.openxmlformats.org/officeDocument/2006/relationships/tags" Target="../tags/tag446.xml"/><Relationship Id="rId78" Type="http://schemas.openxmlformats.org/officeDocument/2006/relationships/tags" Target="../tags/tag451.xml"/><Relationship Id="rId81" Type="http://schemas.openxmlformats.org/officeDocument/2006/relationships/tags" Target="../tags/tag454.xml"/><Relationship Id="rId86" Type="http://schemas.openxmlformats.org/officeDocument/2006/relationships/tags" Target="../tags/tag459.xml"/><Relationship Id="rId94" Type="http://schemas.openxmlformats.org/officeDocument/2006/relationships/hyperlink" Target="https://iea.blob.core.windows.net/assets/ef5e9b70-3374-4caa-ba9d-19c72253bfc4/GlobalCriticalMineralsOutlook2025.pdf" TargetMode="External"/><Relationship Id="rId99" Type="http://schemas.openxmlformats.org/officeDocument/2006/relationships/chart" Target="../charts/chart18.xml"/><Relationship Id="rId101" Type="http://schemas.openxmlformats.org/officeDocument/2006/relationships/chart" Target="../charts/chart20.xml"/><Relationship Id="rId4" Type="http://schemas.openxmlformats.org/officeDocument/2006/relationships/tags" Target="../tags/tag377.xml"/><Relationship Id="rId9" Type="http://schemas.openxmlformats.org/officeDocument/2006/relationships/tags" Target="../tags/tag382.xml"/><Relationship Id="rId13" Type="http://schemas.openxmlformats.org/officeDocument/2006/relationships/tags" Target="../tags/tag386.xml"/><Relationship Id="rId18" Type="http://schemas.openxmlformats.org/officeDocument/2006/relationships/tags" Target="../tags/tag391.xml"/><Relationship Id="rId39" Type="http://schemas.openxmlformats.org/officeDocument/2006/relationships/tags" Target="../tags/tag412.xml"/><Relationship Id="rId34" Type="http://schemas.openxmlformats.org/officeDocument/2006/relationships/tags" Target="../tags/tag407.xml"/><Relationship Id="rId50" Type="http://schemas.openxmlformats.org/officeDocument/2006/relationships/tags" Target="../tags/tag423.xml"/><Relationship Id="rId55" Type="http://schemas.openxmlformats.org/officeDocument/2006/relationships/tags" Target="../tags/tag428.xml"/><Relationship Id="rId76" Type="http://schemas.openxmlformats.org/officeDocument/2006/relationships/tags" Target="../tags/tag449.xml"/><Relationship Id="rId97" Type="http://schemas.openxmlformats.org/officeDocument/2006/relationships/chart" Target="../charts/chart16.xml"/><Relationship Id="rId7" Type="http://schemas.openxmlformats.org/officeDocument/2006/relationships/tags" Target="../tags/tag380.xml"/><Relationship Id="rId71" Type="http://schemas.openxmlformats.org/officeDocument/2006/relationships/tags" Target="../tags/tag444.xml"/><Relationship Id="rId92" Type="http://schemas.openxmlformats.org/officeDocument/2006/relationships/image" Target="../media/image28.emf"/><Relationship Id="rId2" Type="http://schemas.openxmlformats.org/officeDocument/2006/relationships/tags" Target="../tags/tag375.xml"/><Relationship Id="rId29" Type="http://schemas.openxmlformats.org/officeDocument/2006/relationships/tags" Target="../tags/tag402.xml"/><Relationship Id="rId24" Type="http://schemas.openxmlformats.org/officeDocument/2006/relationships/tags" Target="../tags/tag397.xml"/><Relationship Id="rId40" Type="http://schemas.openxmlformats.org/officeDocument/2006/relationships/tags" Target="../tags/tag413.xml"/><Relationship Id="rId45" Type="http://schemas.openxmlformats.org/officeDocument/2006/relationships/tags" Target="../tags/tag418.xml"/><Relationship Id="rId66" Type="http://schemas.openxmlformats.org/officeDocument/2006/relationships/tags" Target="../tags/tag439.xml"/><Relationship Id="rId87" Type="http://schemas.openxmlformats.org/officeDocument/2006/relationships/tags" Target="../tags/tag460.xml"/><Relationship Id="rId61" Type="http://schemas.openxmlformats.org/officeDocument/2006/relationships/tags" Target="../tags/tag434.xml"/><Relationship Id="rId82" Type="http://schemas.openxmlformats.org/officeDocument/2006/relationships/tags" Target="../tags/tag455.xml"/><Relationship Id="rId19" Type="http://schemas.openxmlformats.org/officeDocument/2006/relationships/tags" Target="../tags/tag392.xml"/><Relationship Id="rId14" Type="http://schemas.openxmlformats.org/officeDocument/2006/relationships/tags" Target="../tags/tag387.xml"/><Relationship Id="rId30" Type="http://schemas.openxmlformats.org/officeDocument/2006/relationships/tags" Target="../tags/tag403.xml"/><Relationship Id="rId35" Type="http://schemas.openxmlformats.org/officeDocument/2006/relationships/tags" Target="../tags/tag408.xml"/><Relationship Id="rId56" Type="http://schemas.openxmlformats.org/officeDocument/2006/relationships/tags" Target="../tags/tag429.xml"/><Relationship Id="rId77" Type="http://schemas.openxmlformats.org/officeDocument/2006/relationships/tags" Target="../tags/tag450.xml"/><Relationship Id="rId100" Type="http://schemas.openxmlformats.org/officeDocument/2006/relationships/chart" Target="../charts/chart19.xml"/><Relationship Id="rId8" Type="http://schemas.openxmlformats.org/officeDocument/2006/relationships/tags" Target="../tags/tag381.xml"/><Relationship Id="rId51" Type="http://schemas.openxmlformats.org/officeDocument/2006/relationships/tags" Target="../tags/tag424.xml"/><Relationship Id="rId72" Type="http://schemas.openxmlformats.org/officeDocument/2006/relationships/tags" Target="../tags/tag445.xml"/><Relationship Id="rId93" Type="http://schemas.openxmlformats.org/officeDocument/2006/relationships/hyperlink" Target="https://pubs.usgs.gov/periodicals/mcs2025/mcs2025.pdf" TargetMode="External"/><Relationship Id="rId98" Type="http://schemas.openxmlformats.org/officeDocument/2006/relationships/chart" Target="../charts/chart17.xml"/><Relationship Id="rId3" Type="http://schemas.openxmlformats.org/officeDocument/2006/relationships/tags" Target="../tags/tag376.xml"/></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oleObject" Target="../embeddings/oleObject36.bin"/><Relationship Id="rId7" Type="http://schemas.openxmlformats.org/officeDocument/2006/relationships/hyperlink" Target="https://business.columbia.edu/insights/climate/cki" TargetMode="External"/><Relationship Id="rId2" Type="http://schemas.openxmlformats.org/officeDocument/2006/relationships/slideLayout" Target="../slideLayouts/slideLayout13.xml"/><Relationship Id="rId1" Type="http://schemas.openxmlformats.org/officeDocument/2006/relationships/tags" Target="../tags/tag463.xml"/><Relationship Id="rId6" Type="http://schemas.openxmlformats.org/officeDocument/2006/relationships/hyperlink" Target="https://business.columbia.edu/faculty/people/gernot-wagner" TargetMode="External"/><Relationship Id="rId5" Type="http://schemas.openxmlformats.org/officeDocument/2006/relationships/hyperlink" Target="https://www.usgs.gov/publications/mineral-commodity-summaries-2024" TargetMode="External"/><Relationship Id="rId4" Type="http://schemas.openxmlformats.org/officeDocument/2006/relationships/image" Target="../media/image29.emf"/></Relationships>
</file>

<file path=ppt/slides/_rels/slide14.xml.rels><?xml version="1.0" encoding="UTF-8" standalone="yes"?>
<Relationships xmlns="http://schemas.openxmlformats.org/package/2006/relationships"><Relationship Id="rId8" Type="http://schemas.openxmlformats.org/officeDocument/2006/relationships/hyperlink" Target="https://business.columbia.edu/insights/climate/cki" TargetMode="External"/><Relationship Id="rId3" Type="http://schemas.openxmlformats.org/officeDocument/2006/relationships/oleObject" Target="../embeddings/oleObject37.bin"/><Relationship Id="rId7" Type="http://schemas.openxmlformats.org/officeDocument/2006/relationships/hyperlink" Target="https://business.columbia.edu/faculty/people/gernot-wagner" TargetMode="External"/><Relationship Id="rId2" Type="http://schemas.openxmlformats.org/officeDocument/2006/relationships/slideLayout" Target="../slideLayouts/slideLayout13.xml"/><Relationship Id="rId1" Type="http://schemas.openxmlformats.org/officeDocument/2006/relationships/tags" Target="../tags/tag464.xml"/><Relationship Id="rId6" Type="http://schemas.openxmlformats.org/officeDocument/2006/relationships/hyperlink" Target="https://atlasinstitute.org/the-5-3-trillion-question-how-south-china-sea-tensions-are-rewriting-global-trade-rules/" TargetMode="External"/><Relationship Id="rId5" Type="http://schemas.openxmlformats.org/officeDocument/2006/relationships/hyperlink" Target="https://sdgpulse.unctad.org/critical-minerals/#Ref_YTKLGAWY" TargetMode="External"/><Relationship Id="rId4" Type="http://schemas.openxmlformats.org/officeDocument/2006/relationships/image" Target="../media/image31.emf"/></Relationships>
</file>

<file path=ppt/slides/_rels/slide15.xml.rels><?xml version="1.0" encoding="UTF-8" standalone="yes"?>
<Relationships xmlns="http://schemas.openxmlformats.org/package/2006/relationships"><Relationship Id="rId13" Type="http://schemas.openxmlformats.org/officeDocument/2006/relationships/tags" Target="../tags/tag477.xml"/><Relationship Id="rId18" Type="http://schemas.openxmlformats.org/officeDocument/2006/relationships/tags" Target="../tags/tag482.xml"/><Relationship Id="rId26" Type="http://schemas.openxmlformats.org/officeDocument/2006/relationships/tags" Target="../tags/tag490.xml"/><Relationship Id="rId39" Type="http://schemas.openxmlformats.org/officeDocument/2006/relationships/tags" Target="../tags/tag503.xml"/><Relationship Id="rId21" Type="http://schemas.openxmlformats.org/officeDocument/2006/relationships/tags" Target="../tags/tag485.xml"/><Relationship Id="rId34" Type="http://schemas.openxmlformats.org/officeDocument/2006/relationships/tags" Target="../tags/tag498.xml"/><Relationship Id="rId42" Type="http://schemas.openxmlformats.org/officeDocument/2006/relationships/slideLayout" Target="../slideLayouts/slideLayout14.xml"/><Relationship Id="rId47" Type="http://schemas.openxmlformats.org/officeDocument/2006/relationships/hyperlink" Target="https://www.rusi.org/explore-our-research/publications/commentary/japans-responses-chinas-supply-chain-dominance" TargetMode="External"/><Relationship Id="rId50" Type="http://schemas.openxmlformats.org/officeDocument/2006/relationships/hyperlink" Target="https://business.columbia.edu/faculty/people/gernot-wagner" TargetMode="External"/><Relationship Id="rId7" Type="http://schemas.openxmlformats.org/officeDocument/2006/relationships/tags" Target="../tags/tag471.xml"/><Relationship Id="rId2" Type="http://schemas.openxmlformats.org/officeDocument/2006/relationships/tags" Target="../tags/tag466.xml"/><Relationship Id="rId16" Type="http://schemas.openxmlformats.org/officeDocument/2006/relationships/tags" Target="../tags/tag480.xml"/><Relationship Id="rId29" Type="http://schemas.openxmlformats.org/officeDocument/2006/relationships/tags" Target="../tags/tag493.xml"/><Relationship Id="rId11" Type="http://schemas.openxmlformats.org/officeDocument/2006/relationships/tags" Target="../tags/tag475.xml"/><Relationship Id="rId24" Type="http://schemas.openxmlformats.org/officeDocument/2006/relationships/tags" Target="../tags/tag488.xml"/><Relationship Id="rId32" Type="http://schemas.openxmlformats.org/officeDocument/2006/relationships/tags" Target="../tags/tag496.xml"/><Relationship Id="rId37" Type="http://schemas.openxmlformats.org/officeDocument/2006/relationships/tags" Target="../tags/tag501.xml"/><Relationship Id="rId40" Type="http://schemas.openxmlformats.org/officeDocument/2006/relationships/tags" Target="../tags/tag504.xml"/><Relationship Id="rId45" Type="http://schemas.openxmlformats.org/officeDocument/2006/relationships/hyperlink" Target="https://iea.blob.core.windows.net/assets/ee01701d-1d5c-4ba8-9df6-abeeac9de99a/GlobalCriticalMineralsOutlook2024.pdf" TargetMode="External"/><Relationship Id="rId53" Type="http://schemas.openxmlformats.org/officeDocument/2006/relationships/chart" Target="../charts/chart24.xml"/><Relationship Id="rId5" Type="http://schemas.openxmlformats.org/officeDocument/2006/relationships/tags" Target="../tags/tag469.xml"/><Relationship Id="rId10" Type="http://schemas.openxmlformats.org/officeDocument/2006/relationships/tags" Target="../tags/tag474.xml"/><Relationship Id="rId19" Type="http://schemas.openxmlformats.org/officeDocument/2006/relationships/tags" Target="../tags/tag483.xml"/><Relationship Id="rId31" Type="http://schemas.openxmlformats.org/officeDocument/2006/relationships/tags" Target="../tags/tag495.xml"/><Relationship Id="rId44" Type="http://schemas.openxmlformats.org/officeDocument/2006/relationships/image" Target="../media/image32.emf"/><Relationship Id="rId52" Type="http://schemas.openxmlformats.org/officeDocument/2006/relationships/chart" Target="../charts/chart23.xml"/><Relationship Id="rId4" Type="http://schemas.openxmlformats.org/officeDocument/2006/relationships/tags" Target="../tags/tag468.xml"/><Relationship Id="rId9" Type="http://schemas.openxmlformats.org/officeDocument/2006/relationships/tags" Target="../tags/tag473.xml"/><Relationship Id="rId14" Type="http://schemas.openxmlformats.org/officeDocument/2006/relationships/tags" Target="../tags/tag478.xml"/><Relationship Id="rId22" Type="http://schemas.openxmlformats.org/officeDocument/2006/relationships/tags" Target="../tags/tag486.xml"/><Relationship Id="rId27" Type="http://schemas.openxmlformats.org/officeDocument/2006/relationships/tags" Target="../tags/tag491.xml"/><Relationship Id="rId30" Type="http://schemas.openxmlformats.org/officeDocument/2006/relationships/tags" Target="../tags/tag494.xml"/><Relationship Id="rId35" Type="http://schemas.openxmlformats.org/officeDocument/2006/relationships/tags" Target="../tags/tag499.xml"/><Relationship Id="rId43" Type="http://schemas.openxmlformats.org/officeDocument/2006/relationships/oleObject" Target="../embeddings/oleObject38.bin"/><Relationship Id="rId48" Type="http://schemas.openxmlformats.org/officeDocument/2006/relationships/hyperlink" Target="https://www.reuters.com/markets/commodities/namibia-bans-export-unprocessed-critical-minerals-2023-06-08/" TargetMode="External"/><Relationship Id="rId8" Type="http://schemas.openxmlformats.org/officeDocument/2006/relationships/tags" Target="../tags/tag472.xml"/><Relationship Id="rId51" Type="http://schemas.openxmlformats.org/officeDocument/2006/relationships/hyperlink" Target="https://business.columbia.edu/insights/climate/cki" TargetMode="External"/><Relationship Id="rId3" Type="http://schemas.openxmlformats.org/officeDocument/2006/relationships/tags" Target="../tags/tag467.xml"/><Relationship Id="rId12" Type="http://schemas.openxmlformats.org/officeDocument/2006/relationships/tags" Target="../tags/tag476.xml"/><Relationship Id="rId17" Type="http://schemas.openxmlformats.org/officeDocument/2006/relationships/tags" Target="../tags/tag481.xml"/><Relationship Id="rId25" Type="http://schemas.openxmlformats.org/officeDocument/2006/relationships/tags" Target="../tags/tag489.xml"/><Relationship Id="rId33" Type="http://schemas.openxmlformats.org/officeDocument/2006/relationships/tags" Target="../tags/tag497.xml"/><Relationship Id="rId38" Type="http://schemas.openxmlformats.org/officeDocument/2006/relationships/tags" Target="../tags/tag502.xml"/><Relationship Id="rId46" Type="http://schemas.openxmlformats.org/officeDocument/2006/relationships/hyperlink" Target="https://iea.blob.core.windows.net/assets/ef5e9b70-3374-4caa-ba9d-19c72253bfc4/GlobalCriticalMineralsOutlook2025.pdf" TargetMode="External"/><Relationship Id="rId20" Type="http://schemas.openxmlformats.org/officeDocument/2006/relationships/tags" Target="../tags/tag484.xml"/><Relationship Id="rId41" Type="http://schemas.openxmlformats.org/officeDocument/2006/relationships/tags" Target="../tags/tag505.xml"/><Relationship Id="rId1" Type="http://schemas.openxmlformats.org/officeDocument/2006/relationships/tags" Target="../tags/tag465.xml"/><Relationship Id="rId6" Type="http://schemas.openxmlformats.org/officeDocument/2006/relationships/tags" Target="../tags/tag470.xml"/><Relationship Id="rId15" Type="http://schemas.openxmlformats.org/officeDocument/2006/relationships/tags" Target="../tags/tag479.xml"/><Relationship Id="rId23" Type="http://schemas.openxmlformats.org/officeDocument/2006/relationships/tags" Target="../tags/tag487.xml"/><Relationship Id="rId28" Type="http://schemas.openxmlformats.org/officeDocument/2006/relationships/tags" Target="../tags/tag492.xml"/><Relationship Id="rId36" Type="http://schemas.openxmlformats.org/officeDocument/2006/relationships/tags" Target="../tags/tag500.xml"/><Relationship Id="rId49" Type="http://schemas.openxmlformats.org/officeDocument/2006/relationships/hyperlink" Target="https://www.reuters.com/world/africa/zimbabwe-bans-raw-lithium-exports-curb-artisanal-mining-2022-12-21/" TargetMode="External"/></Relationships>
</file>

<file path=ppt/slides/_rels/slide16.xml.rels><?xml version="1.0" encoding="UTF-8" standalone="yes"?>
<Relationships xmlns="http://schemas.openxmlformats.org/package/2006/relationships"><Relationship Id="rId13" Type="http://schemas.openxmlformats.org/officeDocument/2006/relationships/tags" Target="../tags/tag518.xml"/><Relationship Id="rId18" Type="http://schemas.openxmlformats.org/officeDocument/2006/relationships/tags" Target="../tags/tag523.xml"/><Relationship Id="rId26" Type="http://schemas.openxmlformats.org/officeDocument/2006/relationships/hyperlink" Target="https://www.bgs.ac.uk/mineralsuk/statistics/world-mineral-statistics/world-mineral-statistics-data-download/world-mineral-statistics-data/" TargetMode="External"/><Relationship Id="rId39" Type="http://schemas.openxmlformats.org/officeDocument/2006/relationships/hyperlink" Target="https://business.columbia.edu/insights/climate/cki" TargetMode="External"/><Relationship Id="rId21" Type="http://schemas.openxmlformats.org/officeDocument/2006/relationships/image" Target="../media/image33.emf"/><Relationship Id="rId34" Type="http://schemas.openxmlformats.org/officeDocument/2006/relationships/hyperlink" Target="https://asm-au.com/interactive-critical-minerals-prospectus-showcases-the-dubbo-project/" TargetMode="External"/><Relationship Id="rId7" Type="http://schemas.openxmlformats.org/officeDocument/2006/relationships/tags" Target="../tags/tag512.xml"/><Relationship Id="rId12" Type="http://schemas.openxmlformats.org/officeDocument/2006/relationships/tags" Target="../tags/tag517.xml"/><Relationship Id="rId17" Type="http://schemas.openxmlformats.org/officeDocument/2006/relationships/tags" Target="../tags/tag522.xml"/><Relationship Id="rId25" Type="http://schemas.openxmlformats.org/officeDocument/2006/relationships/hyperlink" Target="https://d9-wret.s3.us-west-2.amazonaws.com/assets/palladium/production/atoms/files/myb3-2017-18-ch.pdf" TargetMode="External"/><Relationship Id="rId33" Type="http://schemas.openxmlformats.org/officeDocument/2006/relationships/hyperlink" Target="https://www.rff.org/publications/reports/mineral-security-policy-for-electric-vehicle-battery-minerals/" TargetMode="External"/><Relationship Id="rId38" Type="http://schemas.openxmlformats.org/officeDocument/2006/relationships/hyperlink" Target="https://business.columbia.edu/faculty/people/gernot-wagner" TargetMode="External"/><Relationship Id="rId2" Type="http://schemas.openxmlformats.org/officeDocument/2006/relationships/tags" Target="../tags/tag507.xml"/><Relationship Id="rId16" Type="http://schemas.openxmlformats.org/officeDocument/2006/relationships/tags" Target="../tags/tag521.xml"/><Relationship Id="rId20" Type="http://schemas.openxmlformats.org/officeDocument/2006/relationships/oleObject" Target="../embeddings/oleObject39.bin"/><Relationship Id="rId29" Type="http://schemas.openxmlformats.org/officeDocument/2006/relationships/hyperlink" Target="https://www.sciencedirect.com/science/article/pii/S2666916124000057" TargetMode="External"/><Relationship Id="rId1" Type="http://schemas.openxmlformats.org/officeDocument/2006/relationships/tags" Target="../tags/tag506.xml"/><Relationship Id="rId6" Type="http://schemas.openxmlformats.org/officeDocument/2006/relationships/tags" Target="../tags/tag511.xml"/><Relationship Id="rId11" Type="http://schemas.openxmlformats.org/officeDocument/2006/relationships/tags" Target="../tags/tag516.xml"/><Relationship Id="rId24" Type="http://schemas.openxmlformats.org/officeDocument/2006/relationships/hyperlink" Target="https://pubs.usgs.gov/myb/vol3/2022/myb3-2022-china.pdf" TargetMode="External"/><Relationship Id="rId32" Type="http://schemas.openxmlformats.org/officeDocument/2006/relationships/hyperlink" Target="https://iea.blob.core.windows.net/assets/ee01701d-1d5c-4ba8-9df6-abeeac9de99a/GlobalCriticalMineralsOutlook2024.pdf" TargetMode="External"/><Relationship Id="rId37" Type="http://schemas.openxmlformats.org/officeDocument/2006/relationships/hyperlink" Target="https://www.csis.org/analysis/trump-strikes-deal-restore-rare-earths-access" TargetMode="External"/><Relationship Id="rId40" Type="http://schemas.openxmlformats.org/officeDocument/2006/relationships/chart" Target="../charts/chart25.xml"/><Relationship Id="rId5" Type="http://schemas.openxmlformats.org/officeDocument/2006/relationships/tags" Target="../tags/tag510.xml"/><Relationship Id="rId15" Type="http://schemas.openxmlformats.org/officeDocument/2006/relationships/tags" Target="../tags/tag520.xml"/><Relationship Id="rId23" Type="http://schemas.openxmlformats.org/officeDocument/2006/relationships/hyperlink" Target="https://pubs.usgs.gov/periodicals/mcs2025/mcs2025.pdf" TargetMode="External"/><Relationship Id="rId28" Type="http://schemas.openxmlformats.org/officeDocument/2006/relationships/hyperlink" Target="https://www.manganese.org/sites/default/files/2024-12/AR_2024-EN-lighter.pdf" TargetMode="External"/><Relationship Id="rId36" Type="http://schemas.openxmlformats.org/officeDocument/2006/relationships/hyperlink" Target="https://www.csis.org/analysis/developing-rare-earth-processing-hubs-analytical-approach" TargetMode="External"/><Relationship Id="rId10" Type="http://schemas.openxmlformats.org/officeDocument/2006/relationships/tags" Target="../tags/tag515.xml"/><Relationship Id="rId19" Type="http://schemas.openxmlformats.org/officeDocument/2006/relationships/slideLayout" Target="../slideLayouts/slideLayout15.xml"/><Relationship Id="rId31" Type="http://schemas.openxmlformats.org/officeDocument/2006/relationships/hyperlink" Target="https://iea.blob.core.windows.net/assets/ef5e9b70-3374-4caa-ba9d-19c72253bfc4/GlobalCriticalMineralsOutlook2025.pdf" TargetMode="External"/><Relationship Id="rId4" Type="http://schemas.openxmlformats.org/officeDocument/2006/relationships/tags" Target="../tags/tag509.xml"/><Relationship Id="rId9" Type="http://schemas.openxmlformats.org/officeDocument/2006/relationships/tags" Target="../tags/tag514.xml"/><Relationship Id="rId14" Type="http://schemas.openxmlformats.org/officeDocument/2006/relationships/tags" Target="../tags/tag519.xml"/><Relationship Id="rId22" Type="http://schemas.openxmlformats.org/officeDocument/2006/relationships/hyperlink" Target="https://www.usgs.gov/centers/national-minerals-information-center/mineral-industry-surveys" TargetMode="External"/><Relationship Id="rId27" Type="http://schemas.openxmlformats.org/officeDocument/2006/relationships/hyperlink" Target="https://ourworldindata.org/countries-critical-minerals-needed-energy-transition" TargetMode="External"/><Relationship Id="rId30" Type="http://schemas.openxmlformats.org/officeDocument/2006/relationships/hyperlink" Target="https://docs.aiddata.org/reports/china-transition-minerals-2025/FULL_REPORT_Power_Playbook.pdf" TargetMode="External"/><Relationship Id="rId35" Type="http://schemas.openxmlformats.org/officeDocument/2006/relationships/hyperlink" Target="https://bipartisanpolicy.org/blog/dod-bets-big-on-rare-earth-elements/" TargetMode="External"/><Relationship Id="rId8" Type="http://schemas.openxmlformats.org/officeDocument/2006/relationships/tags" Target="../tags/tag513.xml"/><Relationship Id="rId3" Type="http://schemas.openxmlformats.org/officeDocument/2006/relationships/tags" Target="../tags/tag508.xml"/></Relationships>
</file>

<file path=ppt/slides/_rels/slide17.xml.rels><?xml version="1.0" encoding="UTF-8" standalone="yes"?>
<Relationships xmlns="http://schemas.openxmlformats.org/package/2006/relationships"><Relationship Id="rId117" Type="http://schemas.openxmlformats.org/officeDocument/2006/relationships/tags" Target="../tags/tag640.xml"/><Relationship Id="rId21" Type="http://schemas.openxmlformats.org/officeDocument/2006/relationships/tags" Target="../tags/tag544.xml"/><Relationship Id="rId42" Type="http://schemas.openxmlformats.org/officeDocument/2006/relationships/tags" Target="../tags/tag565.xml"/><Relationship Id="rId63" Type="http://schemas.openxmlformats.org/officeDocument/2006/relationships/tags" Target="../tags/tag586.xml"/><Relationship Id="rId84" Type="http://schemas.openxmlformats.org/officeDocument/2006/relationships/tags" Target="../tags/tag607.xml"/><Relationship Id="rId138" Type="http://schemas.openxmlformats.org/officeDocument/2006/relationships/tags" Target="../tags/tag661.xml"/><Relationship Id="rId159" Type="http://schemas.openxmlformats.org/officeDocument/2006/relationships/hyperlink" Target="https://d9-wret.s3.us-west-2.amazonaws.com/assets/palladium/production/atoms/files/myb3-2017-18-ch.pdf" TargetMode="External"/><Relationship Id="rId170" Type="http://schemas.openxmlformats.org/officeDocument/2006/relationships/hyperlink" Target="https://business.columbia.edu/insights/climate/cki" TargetMode="External"/><Relationship Id="rId107" Type="http://schemas.openxmlformats.org/officeDocument/2006/relationships/tags" Target="../tags/tag630.xml"/><Relationship Id="rId11" Type="http://schemas.openxmlformats.org/officeDocument/2006/relationships/tags" Target="../tags/tag534.xml"/><Relationship Id="rId32" Type="http://schemas.openxmlformats.org/officeDocument/2006/relationships/tags" Target="../tags/tag555.xml"/><Relationship Id="rId53" Type="http://schemas.openxmlformats.org/officeDocument/2006/relationships/tags" Target="../tags/tag576.xml"/><Relationship Id="rId74" Type="http://schemas.openxmlformats.org/officeDocument/2006/relationships/tags" Target="../tags/tag597.xml"/><Relationship Id="rId128" Type="http://schemas.openxmlformats.org/officeDocument/2006/relationships/tags" Target="../tags/tag651.xml"/><Relationship Id="rId149" Type="http://schemas.openxmlformats.org/officeDocument/2006/relationships/tags" Target="../tags/tag672.xml"/><Relationship Id="rId5" Type="http://schemas.openxmlformats.org/officeDocument/2006/relationships/tags" Target="../tags/tag528.xml"/><Relationship Id="rId95" Type="http://schemas.openxmlformats.org/officeDocument/2006/relationships/tags" Target="../tags/tag618.xml"/><Relationship Id="rId160" Type="http://schemas.openxmlformats.org/officeDocument/2006/relationships/hyperlink" Target="https://www.bgs.ac.uk/mineralsuk/statistics/world-mineral-statistics/world-mineral-statistics-data-download/world-mineral-statistics-data/" TargetMode="External"/><Relationship Id="rId181" Type="http://schemas.openxmlformats.org/officeDocument/2006/relationships/chart" Target="../charts/chart36.xml"/><Relationship Id="rId22" Type="http://schemas.openxmlformats.org/officeDocument/2006/relationships/tags" Target="../tags/tag545.xml"/><Relationship Id="rId43" Type="http://schemas.openxmlformats.org/officeDocument/2006/relationships/tags" Target="../tags/tag566.xml"/><Relationship Id="rId64" Type="http://schemas.openxmlformats.org/officeDocument/2006/relationships/tags" Target="../tags/tag587.xml"/><Relationship Id="rId118" Type="http://schemas.openxmlformats.org/officeDocument/2006/relationships/tags" Target="../tags/tag641.xml"/><Relationship Id="rId139" Type="http://schemas.openxmlformats.org/officeDocument/2006/relationships/tags" Target="../tags/tag662.xml"/><Relationship Id="rId85" Type="http://schemas.openxmlformats.org/officeDocument/2006/relationships/tags" Target="../tags/tag608.xml"/><Relationship Id="rId150" Type="http://schemas.openxmlformats.org/officeDocument/2006/relationships/tags" Target="../tags/tag673.xml"/><Relationship Id="rId171" Type="http://schemas.openxmlformats.org/officeDocument/2006/relationships/chart" Target="../charts/chart26.xml"/><Relationship Id="rId12" Type="http://schemas.openxmlformats.org/officeDocument/2006/relationships/tags" Target="../tags/tag535.xml"/><Relationship Id="rId33" Type="http://schemas.openxmlformats.org/officeDocument/2006/relationships/tags" Target="../tags/tag556.xml"/><Relationship Id="rId108" Type="http://schemas.openxmlformats.org/officeDocument/2006/relationships/tags" Target="../tags/tag631.xml"/><Relationship Id="rId129" Type="http://schemas.openxmlformats.org/officeDocument/2006/relationships/tags" Target="../tags/tag652.xml"/><Relationship Id="rId54" Type="http://schemas.openxmlformats.org/officeDocument/2006/relationships/tags" Target="../tags/tag577.xml"/><Relationship Id="rId75" Type="http://schemas.openxmlformats.org/officeDocument/2006/relationships/tags" Target="../tags/tag598.xml"/><Relationship Id="rId96" Type="http://schemas.openxmlformats.org/officeDocument/2006/relationships/tags" Target="../tags/tag619.xml"/><Relationship Id="rId140" Type="http://schemas.openxmlformats.org/officeDocument/2006/relationships/tags" Target="../tags/tag663.xml"/><Relationship Id="rId161" Type="http://schemas.openxmlformats.org/officeDocument/2006/relationships/hyperlink" Target="https://ourworldindata.org/countries-critical-minerals-needed-energy-transition" TargetMode="External"/><Relationship Id="rId182" Type="http://schemas.openxmlformats.org/officeDocument/2006/relationships/chart" Target="../charts/chart37.xml"/><Relationship Id="rId6" Type="http://schemas.openxmlformats.org/officeDocument/2006/relationships/tags" Target="../tags/tag529.xml"/><Relationship Id="rId23" Type="http://schemas.openxmlformats.org/officeDocument/2006/relationships/tags" Target="../tags/tag546.xml"/><Relationship Id="rId119" Type="http://schemas.openxmlformats.org/officeDocument/2006/relationships/tags" Target="../tags/tag642.xml"/><Relationship Id="rId44" Type="http://schemas.openxmlformats.org/officeDocument/2006/relationships/tags" Target="../tags/tag567.xml"/><Relationship Id="rId65" Type="http://schemas.openxmlformats.org/officeDocument/2006/relationships/tags" Target="../tags/tag588.xml"/><Relationship Id="rId86" Type="http://schemas.openxmlformats.org/officeDocument/2006/relationships/tags" Target="../tags/tag609.xml"/><Relationship Id="rId130" Type="http://schemas.openxmlformats.org/officeDocument/2006/relationships/tags" Target="../tags/tag653.xml"/><Relationship Id="rId151" Type="http://schemas.openxmlformats.org/officeDocument/2006/relationships/tags" Target="../tags/tag674.xml"/><Relationship Id="rId172" Type="http://schemas.openxmlformats.org/officeDocument/2006/relationships/chart" Target="../charts/chart27.xml"/><Relationship Id="rId13" Type="http://schemas.openxmlformats.org/officeDocument/2006/relationships/tags" Target="../tags/tag536.xml"/><Relationship Id="rId18" Type="http://schemas.openxmlformats.org/officeDocument/2006/relationships/tags" Target="../tags/tag541.xml"/><Relationship Id="rId39" Type="http://schemas.openxmlformats.org/officeDocument/2006/relationships/tags" Target="../tags/tag562.xml"/><Relationship Id="rId109" Type="http://schemas.openxmlformats.org/officeDocument/2006/relationships/tags" Target="../tags/tag632.xml"/><Relationship Id="rId34" Type="http://schemas.openxmlformats.org/officeDocument/2006/relationships/tags" Target="../tags/tag557.xml"/><Relationship Id="rId50" Type="http://schemas.openxmlformats.org/officeDocument/2006/relationships/tags" Target="../tags/tag573.xml"/><Relationship Id="rId55" Type="http://schemas.openxmlformats.org/officeDocument/2006/relationships/tags" Target="../tags/tag578.xml"/><Relationship Id="rId76" Type="http://schemas.openxmlformats.org/officeDocument/2006/relationships/tags" Target="../tags/tag599.xml"/><Relationship Id="rId97" Type="http://schemas.openxmlformats.org/officeDocument/2006/relationships/tags" Target="../tags/tag620.xml"/><Relationship Id="rId104" Type="http://schemas.openxmlformats.org/officeDocument/2006/relationships/tags" Target="../tags/tag627.xml"/><Relationship Id="rId120" Type="http://schemas.openxmlformats.org/officeDocument/2006/relationships/tags" Target="../tags/tag643.xml"/><Relationship Id="rId125" Type="http://schemas.openxmlformats.org/officeDocument/2006/relationships/tags" Target="../tags/tag648.xml"/><Relationship Id="rId141" Type="http://schemas.openxmlformats.org/officeDocument/2006/relationships/tags" Target="../tags/tag664.xml"/><Relationship Id="rId146" Type="http://schemas.openxmlformats.org/officeDocument/2006/relationships/tags" Target="../tags/tag669.xml"/><Relationship Id="rId167" Type="http://schemas.openxmlformats.org/officeDocument/2006/relationships/hyperlink" Target="https://www.mining-technology.com/analysis/can-the-west-loosen-chinas-grip-on-graphite/?cf-view" TargetMode="External"/><Relationship Id="rId7" Type="http://schemas.openxmlformats.org/officeDocument/2006/relationships/tags" Target="../tags/tag530.xml"/><Relationship Id="rId71" Type="http://schemas.openxmlformats.org/officeDocument/2006/relationships/tags" Target="../tags/tag594.xml"/><Relationship Id="rId92" Type="http://schemas.openxmlformats.org/officeDocument/2006/relationships/tags" Target="../tags/tag615.xml"/><Relationship Id="rId162" Type="http://schemas.openxmlformats.org/officeDocument/2006/relationships/hyperlink" Target="https://www.manganese.org/sites/default/files/2024-12/AR_2024-EN-lighter.pdf" TargetMode="External"/><Relationship Id="rId183" Type="http://schemas.openxmlformats.org/officeDocument/2006/relationships/chart" Target="../charts/chart38.xml"/><Relationship Id="rId2" Type="http://schemas.openxmlformats.org/officeDocument/2006/relationships/tags" Target="../tags/tag525.xml"/><Relationship Id="rId29" Type="http://schemas.openxmlformats.org/officeDocument/2006/relationships/tags" Target="../tags/tag552.xml"/><Relationship Id="rId24" Type="http://schemas.openxmlformats.org/officeDocument/2006/relationships/tags" Target="../tags/tag547.xml"/><Relationship Id="rId40" Type="http://schemas.openxmlformats.org/officeDocument/2006/relationships/tags" Target="../tags/tag563.xml"/><Relationship Id="rId45" Type="http://schemas.openxmlformats.org/officeDocument/2006/relationships/tags" Target="../tags/tag568.xml"/><Relationship Id="rId66" Type="http://schemas.openxmlformats.org/officeDocument/2006/relationships/tags" Target="../tags/tag589.xml"/><Relationship Id="rId87" Type="http://schemas.openxmlformats.org/officeDocument/2006/relationships/tags" Target="../tags/tag610.xml"/><Relationship Id="rId110" Type="http://schemas.openxmlformats.org/officeDocument/2006/relationships/tags" Target="../tags/tag633.xml"/><Relationship Id="rId115" Type="http://schemas.openxmlformats.org/officeDocument/2006/relationships/tags" Target="../tags/tag638.xml"/><Relationship Id="rId131" Type="http://schemas.openxmlformats.org/officeDocument/2006/relationships/tags" Target="../tags/tag654.xml"/><Relationship Id="rId136" Type="http://schemas.openxmlformats.org/officeDocument/2006/relationships/tags" Target="../tags/tag659.xml"/><Relationship Id="rId157" Type="http://schemas.openxmlformats.org/officeDocument/2006/relationships/hyperlink" Target="https://pubs.usgs.gov/periodicals/mcs2025/mcs2025.pdf" TargetMode="External"/><Relationship Id="rId178" Type="http://schemas.openxmlformats.org/officeDocument/2006/relationships/chart" Target="../charts/chart33.xml"/><Relationship Id="rId61" Type="http://schemas.openxmlformats.org/officeDocument/2006/relationships/tags" Target="../tags/tag584.xml"/><Relationship Id="rId82" Type="http://schemas.openxmlformats.org/officeDocument/2006/relationships/tags" Target="../tags/tag605.xml"/><Relationship Id="rId152" Type="http://schemas.openxmlformats.org/officeDocument/2006/relationships/tags" Target="../tags/tag675.xml"/><Relationship Id="rId173" Type="http://schemas.openxmlformats.org/officeDocument/2006/relationships/chart" Target="../charts/chart28.xml"/><Relationship Id="rId19" Type="http://schemas.openxmlformats.org/officeDocument/2006/relationships/tags" Target="../tags/tag542.xml"/><Relationship Id="rId14" Type="http://schemas.openxmlformats.org/officeDocument/2006/relationships/tags" Target="../tags/tag537.xml"/><Relationship Id="rId30" Type="http://schemas.openxmlformats.org/officeDocument/2006/relationships/tags" Target="../tags/tag553.xml"/><Relationship Id="rId35" Type="http://schemas.openxmlformats.org/officeDocument/2006/relationships/tags" Target="../tags/tag558.xml"/><Relationship Id="rId56" Type="http://schemas.openxmlformats.org/officeDocument/2006/relationships/tags" Target="../tags/tag579.xml"/><Relationship Id="rId77" Type="http://schemas.openxmlformats.org/officeDocument/2006/relationships/tags" Target="../tags/tag600.xml"/><Relationship Id="rId100" Type="http://schemas.openxmlformats.org/officeDocument/2006/relationships/tags" Target="../tags/tag623.xml"/><Relationship Id="rId105" Type="http://schemas.openxmlformats.org/officeDocument/2006/relationships/tags" Target="../tags/tag628.xml"/><Relationship Id="rId126" Type="http://schemas.openxmlformats.org/officeDocument/2006/relationships/tags" Target="../tags/tag649.xml"/><Relationship Id="rId147" Type="http://schemas.openxmlformats.org/officeDocument/2006/relationships/tags" Target="../tags/tag670.xml"/><Relationship Id="rId168" Type="http://schemas.openxmlformats.org/officeDocument/2006/relationships/hyperlink" Target="https://www.intereconomics.eu/contents/year/2019/number/6/article/rare-earths-in-the-trade-dispute-between-the-us-and-china-a-deja-vu.html" TargetMode="External"/><Relationship Id="rId8" Type="http://schemas.openxmlformats.org/officeDocument/2006/relationships/tags" Target="../tags/tag531.xml"/><Relationship Id="rId51" Type="http://schemas.openxmlformats.org/officeDocument/2006/relationships/tags" Target="../tags/tag574.xml"/><Relationship Id="rId72" Type="http://schemas.openxmlformats.org/officeDocument/2006/relationships/tags" Target="../tags/tag595.xml"/><Relationship Id="rId93" Type="http://schemas.openxmlformats.org/officeDocument/2006/relationships/tags" Target="../tags/tag616.xml"/><Relationship Id="rId98" Type="http://schemas.openxmlformats.org/officeDocument/2006/relationships/tags" Target="../tags/tag621.xml"/><Relationship Id="rId121" Type="http://schemas.openxmlformats.org/officeDocument/2006/relationships/tags" Target="../tags/tag644.xml"/><Relationship Id="rId142" Type="http://schemas.openxmlformats.org/officeDocument/2006/relationships/tags" Target="../tags/tag665.xml"/><Relationship Id="rId163" Type="http://schemas.openxmlformats.org/officeDocument/2006/relationships/hyperlink" Target="https://www.sciencedirect.com/science/article/pii/S2666916124000057" TargetMode="External"/><Relationship Id="rId184" Type="http://schemas.openxmlformats.org/officeDocument/2006/relationships/chart" Target="../charts/chart39.xml"/><Relationship Id="rId3" Type="http://schemas.openxmlformats.org/officeDocument/2006/relationships/tags" Target="../tags/tag526.xml"/><Relationship Id="rId25" Type="http://schemas.openxmlformats.org/officeDocument/2006/relationships/tags" Target="../tags/tag548.xml"/><Relationship Id="rId46" Type="http://schemas.openxmlformats.org/officeDocument/2006/relationships/tags" Target="../tags/tag569.xml"/><Relationship Id="rId67" Type="http://schemas.openxmlformats.org/officeDocument/2006/relationships/tags" Target="../tags/tag590.xml"/><Relationship Id="rId116" Type="http://schemas.openxmlformats.org/officeDocument/2006/relationships/tags" Target="../tags/tag639.xml"/><Relationship Id="rId137" Type="http://schemas.openxmlformats.org/officeDocument/2006/relationships/tags" Target="../tags/tag660.xml"/><Relationship Id="rId158" Type="http://schemas.openxmlformats.org/officeDocument/2006/relationships/hyperlink" Target="https://pubs.usgs.gov/myb/vol3/2022/myb3-2022-china.pdf" TargetMode="External"/><Relationship Id="rId20" Type="http://schemas.openxmlformats.org/officeDocument/2006/relationships/tags" Target="../tags/tag543.xml"/><Relationship Id="rId41" Type="http://schemas.openxmlformats.org/officeDocument/2006/relationships/tags" Target="../tags/tag564.xml"/><Relationship Id="rId62" Type="http://schemas.openxmlformats.org/officeDocument/2006/relationships/tags" Target="../tags/tag585.xml"/><Relationship Id="rId83" Type="http://schemas.openxmlformats.org/officeDocument/2006/relationships/tags" Target="../tags/tag606.xml"/><Relationship Id="rId88" Type="http://schemas.openxmlformats.org/officeDocument/2006/relationships/tags" Target="../tags/tag611.xml"/><Relationship Id="rId111" Type="http://schemas.openxmlformats.org/officeDocument/2006/relationships/tags" Target="../tags/tag634.xml"/><Relationship Id="rId132" Type="http://schemas.openxmlformats.org/officeDocument/2006/relationships/tags" Target="../tags/tag655.xml"/><Relationship Id="rId153" Type="http://schemas.openxmlformats.org/officeDocument/2006/relationships/slideLayout" Target="../slideLayouts/slideLayout11.xml"/><Relationship Id="rId174" Type="http://schemas.openxmlformats.org/officeDocument/2006/relationships/chart" Target="../charts/chart29.xml"/><Relationship Id="rId179" Type="http://schemas.openxmlformats.org/officeDocument/2006/relationships/chart" Target="../charts/chart34.xml"/><Relationship Id="rId15" Type="http://schemas.openxmlformats.org/officeDocument/2006/relationships/tags" Target="../tags/tag538.xml"/><Relationship Id="rId36" Type="http://schemas.openxmlformats.org/officeDocument/2006/relationships/tags" Target="../tags/tag559.xml"/><Relationship Id="rId57" Type="http://schemas.openxmlformats.org/officeDocument/2006/relationships/tags" Target="../tags/tag580.xml"/><Relationship Id="rId106" Type="http://schemas.openxmlformats.org/officeDocument/2006/relationships/tags" Target="../tags/tag629.xml"/><Relationship Id="rId127" Type="http://schemas.openxmlformats.org/officeDocument/2006/relationships/tags" Target="../tags/tag650.xml"/><Relationship Id="rId10" Type="http://schemas.openxmlformats.org/officeDocument/2006/relationships/tags" Target="../tags/tag533.xml"/><Relationship Id="rId31" Type="http://schemas.openxmlformats.org/officeDocument/2006/relationships/tags" Target="../tags/tag554.xml"/><Relationship Id="rId52" Type="http://schemas.openxmlformats.org/officeDocument/2006/relationships/tags" Target="../tags/tag575.xml"/><Relationship Id="rId73" Type="http://schemas.openxmlformats.org/officeDocument/2006/relationships/tags" Target="../tags/tag596.xml"/><Relationship Id="rId78" Type="http://schemas.openxmlformats.org/officeDocument/2006/relationships/tags" Target="../tags/tag601.xml"/><Relationship Id="rId94" Type="http://schemas.openxmlformats.org/officeDocument/2006/relationships/tags" Target="../tags/tag617.xml"/><Relationship Id="rId99" Type="http://schemas.openxmlformats.org/officeDocument/2006/relationships/tags" Target="../tags/tag622.xml"/><Relationship Id="rId101" Type="http://schemas.openxmlformats.org/officeDocument/2006/relationships/tags" Target="../tags/tag624.xml"/><Relationship Id="rId122" Type="http://schemas.openxmlformats.org/officeDocument/2006/relationships/tags" Target="../tags/tag645.xml"/><Relationship Id="rId143" Type="http://schemas.openxmlformats.org/officeDocument/2006/relationships/tags" Target="../tags/tag666.xml"/><Relationship Id="rId148" Type="http://schemas.openxmlformats.org/officeDocument/2006/relationships/tags" Target="../tags/tag671.xml"/><Relationship Id="rId164" Type="http://schemas.openxmlformats.org/officeDocument/2006/relationships/hyperlink" Target="https://www.cobaltinstitute.org/wp-content/uploads/2025/05/Cobalt-Market-Report-2024.pdf" TargetMode="External"/><Relationship Id="rId169" Type="http://schemas.openxmlformats.org/officeDocument/2006/relationships/hyperlink" Target="https://business.columbia.edu/faculty/people/gernot-wagner" TargetMode="External"/><Relationship Id="rId185" Type="http://schemas.openxmlformats.org/officeDocument/2006/relationships/image" Target="../media/image34.png"/><Relationship Id="rId4" Type="http://schemas.openxmlformats.org/officeDocument/2006/relationships/tags" Target="../tags/tag527.xml"/><Relationship Id="rId9" Type="http://schemas.openxmlformats.org/officeDocument/2006/relationships/tags" Target="../tags/tag532.xml"/><Relationship Id="rId180" Type="http://schemas.openxmlformats.org/officeDocument/2006/relationships/chart" Target="../charts/chart35.xml"/><Relationship Id="rId26" Type="http://schemas.openxmlformats.org/officeDocument/2006/relationships/tags" Target="../tags/tag549.xml"/><Relationship Id="rId47" Type="http://schemas.openxmlformats.org/officeDocument/2006/relationships/tags" Target="../tags/tag570.xml"/><Relationship Id="rId68" Type="http://schemas.openxmlformats.org/officeDocument/2006/relationships/tags" Target="../tags/tag591.xml"/><Relationship Id="rId89" Type="http://schemas.openxmlformats.org/officeDocument/2006/relationships/tags" Target="../tags/tag612.xml"/><Relationship Id="rId112" Type="http://schemas.openxmlformats.org/officeDocument/2006/relationships/tags" Target="../tags/tag635.xml"/><Relationship Id="rId133" Type="http://schemas.openxmlformats.org/officeDocument/2006/relationships/tags" Target="../tags/tag656.xml"/><Relationship Id="rId154" Type="http://schemas.openxmlformats.org/officeDocument/2006/relationships/oleObject" Target="../embeddings/oleObject40.bin"/><Relationship Id="rId175" Type="http://schemas.openxmlformats.org/officeDocument/2006/relationships/chart" Target="../charts/chart30.xml"/><Relationship Id="rId16" Type="http://schemas.openxmlformats.org/officeDocument/2006/relationships/tags" Target="../tags/tag539.xml"/><Relationship Id="rId37" Type="http://schemas.openxmlformats.org/officeDocument/2006/relationships/tags" Target="../tags/tag560.xml"/><Relationship Id="rId58" Type="http://schemas.openxmlformats.org/officeDocument/2006/relationships/tags" Target="../tags/tag581.xml"/><Relationship Id="rId79" Type="http://schemas.openxmlformats.org/officeDocument/2006/relationships/tags" Target="../tags/tag602.xml"/><Relationship Id="rId102" Type="http://schemas.openxmlformats.org/officeDocument/2006/relationships/tags" Target="../tags/tag625.xml"/><Relationship Id="rId123" Type="http://schemas.openxmlformats.org/officeDocument/2006/relationships/tags" Target="../tags/tag646.xml"/><Relationship Id="rId144" Type="http://schemas.openxmlformats.org/officeDocument/2006/relationships/tags" Target="../tags/tag667.xml"/><Relationship Id="rId90" Type="http://schemas.openxmlformats.org/officeDocument/2006/relationships/tags" Target="../tags/tag613.xml"/><Relationship Id="rId165" Type="http://schemas.openxmlformats.org/officeDocument/2006/relationships/hyperlink" Target="https://chinaglobalsouth.com/analysis/chinas-expanding-copper-influence-forces-strategic-calculations-in-the-global-south/" TargetMode="External"/><Relationship Id="rId186" Type="http://schemas.openxmlformats.org/officeDocument/2006/relationships/image" Target="../media/image35.png"/><Relationship Id="rId27" Type="http://schemas.openxmlformats.org/officeDocument/2006/relationships/tags" Target="../tags/tag550.xml"/><Relationship Id="rId48" Type="http://schemas.openxmlformats.org/officeDocument/2006/relationships/tags" Target="../tags/tag571.xml"/><Relationship Id="rId69" Type="http://schemas.openxmlformats.org/officeDocument/2006/relationships/tags" Target="../tags/tag592.xml"/><Relationship Id="rId113" Type="http://schemas.openxmlformats.org/officeDocument/2006/relationships/tags" Target="../tags/tag636.xml"/><Relationship Id="rId134" Type="http://schemas.openxmlformats.org/officeDocument/2006/relationships/tags" Target="../tags/tag657.xml"/><Relationship Id="rId80" Type="http://schemas.openxmlformats.org/officeDocument/2006/relationships/tags" Target="../tags/tag603.xml"/><Relationship Id="rId155" Type="http://schemas.openxmlformats.org/officeDocument/2006/relationships/image" Target="../media/image33.emf"/><Relationship Id="rId176" Type="http://schemas.openxmlformats.org/officeDocument/2006/relationships/chart" Target="../charts/chart31.xml"/><Relationship Id="rId17" Type="http://schemas.openxmlformats.org/officeDocument/2006/relationships/tags" Target="../tags/tag540.xml"/><Relationship Id="rId38" Type="http://schemas.openxmlformats.org/officeDocument/2006/relationships/tags" Target="../tags/tag561.xml"/><Relationship Id="rId59" Type="http://schemas.openxmlformats.org/officeDocument/2006/relationships/tags" Target="../tags/tag582.xml"/><Relationship Id="rId103" Type="http://schemas.openxmlformats.org/officeDocument/2006/relationships/tags" Target="../tags/tag626.xml"/><Relationship Id="rId124" Type="http://schemas.openxmlformats.org/officeDocument/2006/relationships/tags" Target="../tags/tag647.xml"/><Relationship Id="rId70" Type="http://schemas.openxmlformats.org/officeDocument/2006/relationships/tags" Target="../tags/tag593.xml"/><Relationship Id="rId91" Type="http://schemas.openxmlformats.org/officeDocument/2006/relationships/tags" Target="../tags/tag614.xml"/><Relationship Id="rId145" Type="http://schemas.openxmlformats.org/officeDocument/2006/relationships/tags" Target="../tags/tag668.xml"/><Relationship Id="rId166" Type="http://schemas.openxmlformats.org/officeDocument/2006/relationships/hyperlink" Target="https://investornews.com/critical-minerals-rare-earths/nickel-mining-in-north-america-its-a-us-national-security-issue/#:~:text=Trump%20making%20mining%20great%20again&amp;text=Donald%20Trump%20has%20said%20he,the%20northern%20state%20of%20Minnesota" TargetMode="External"/><Relationship Id="rId1" Type="http://schemas.openxmlformats.org/officeDocument/2006/relationships/tags" Target="../tags/tag524.xml"/><Relationship Id="rId28" Type="http://schemas.openxmlformats.org/officeDocument/2006/relationships/tags" Target="../tags/tag551.xml"/><Relationship Id="rId49" Type="http://schemas.openxmlformats.org/officeDocument/2006/relationships/tags" Target="../tags/tag572.xml"/><Relationship Id="rId114" Type="http://schemas.openxmlformats.org/officeDocument/2006/relationships/tags" Target="../tags/tag637.xml"/><Relationship Id="rId60" Type="http://schemas.openxmlformats.org/officeDocument/2006/relationships/tags" Target="../tags/tag583.xml"/><Relationship Id="rId81" Type="http://schemas.openxmlformats.org/officeDocument/2006/relationships/tags" Target="../tags/tag604.xml"/><Relationship Id="rId135" Type="http://schemas.openxmlformats.org/officeDocument/2006/relationships/tags" Target="../tags/tag658.xml"/><Relationship Id="rId156" Type="http://schemas.openxmlformats.org/officeDocument/2006/relationships/hyperlink" Target="https://www.usgs.gov/centers/national-minerals-information-center/mineral-industry-surveys" TargetMode="External"/><Relationship Id="rId177" Type="http://schemas.openxmlformats.org/officeDocument/2006/relationships/chart" Target="../charts/chart32.xml"/></Relationships>
</file>

<file path=ppt/slides/_rels/slide18.xml.rels><?xml version="1.0" encoding="UTF-8" standalone="yes"?>
<Relationships xmlns="http://schemas.openxmlformats.org/package/2006/relationships"><Relationship Id="rId26" Type="http://schemas.openxmlformats.org/officeDocument/2006/relationships/tags" Target="../tags/tag701.xml"/><Relationship Id="rId21" Type="http://schemas.openxmlformats.org/officeDocument/2006/relationships/tags" Target="../tags/tag696.xml"/><Relationship Id="rId42" Type="http://schemas.openxmlformats.org/officeDocument/2006/relationships/tags" Target="../tags/tag717.xml"/><Relationship Id="rId47" Type="http://schemas.openxmlformats.org/officeDocument/2006/relationships/tags" Target="../tags/tag722.xml"/><Relationship Id="rId63" Type="http://schemas.openxmlformats.org/officeDocument/2006/relationships/hyperlink" Target="https://iea.blob.core.windows.net/assets/ee01701d-1d5c-4ba8-9df6-abeeac9de99a/GlobalCriticalMineralsOutlook2024.pdf" TargetMode="External"/><Relationship Id="rId68" Type="http://schemas.openxmlformats.org/officeDocument/2006/relationships/hyperlink" Target="https://business.columbia.edu/insights/climate/cki" TargetMode="External"/><Relationship Id="rId2" Type="http://schemas.openxmlformats.org/officeDocument/2006/relationships/tags" Target="../tags/tag677.xml"/><Relationship Id="rId16" Type="http://schemas.openxmlformats.org/officeDocument/2006/relationships/tags" Target="../tags/tag691.xml"/><Relationship Id="rId29" Type="http://schemas.openxmlformats.org/officeDocument/2006/relationships/tags" Target="../tags/tag704.xml"/><Relationship Id="rId11" Type="http://schemas.openxmlformats.org/officeDocument/2006/relationships/tags" Target="../tags/tag686.xml"/><Relationship Id="rId24" Type="http://schemas.openxmlformats.org/officeDocument/2006/relationships/tags" Target="../tags/tag699.xml"/><Relationship Id="rId32" Type="http://schemas.openxmlformats.org/officeDocument/2006/relationships/tags" Target="../tags/tag707.xml"/><Relationship Id="rId37" Type="http://schemas.openxmlformats.org/officeDocument/2006/relationships/tags" Target="../tags/tag712.xml"/><Relationship Id="rId40" Type="http://schemas.openxmlformats.org/officeDocument/2006/relationships/tags" Target="../tags/tag715.xml"/><Relationship Id="rId45" Type="http://schemas.openxmlformats.org/officeDocument/2006/relationships/tags" Target="../tags/tag720.xml"/><Relationship Id="rId53" Type="http://schemas.openxmlformats.org/officeDocument/2006/relationships/tags" Target="../tags/tag728.xml"/><Relationship Id="rId58" Type="http://schemas.openxmlformats.org/officeDocument/2006/relationships/tags" Target="../tags/tag733.xml"/><Relationship Id="rId66" Type="http://schemas.openxmlformats.org/officeDocument/2006/relationships/hyperlink" Target="https://desapublications.un.org/sites/default/files/publications/2025-01/WESP%202025_Harnessing%20the%20Potential%20of%20Critical%20Minerals%20for%20Sustainable%20Development_WEB.pdf" TargetMode="External"/><Relationship Id="rId74" Type="http://schemas.openxmlformats.org/officeDocument/2006/relationships/chart" Target="../charts/chart45.xml"/><Relationship Id="rId5" Type="http://schemas.openxmlformats.org/officeDocument/2006/relationships/tags" Target="../tags/tag680.xml"/><Relationship Id="rId61" Type="http://schemas.openxmlformats.org/officeDocument/2006/relationships/oleObject" Target="../embeddings/oleObject41.bin"/><Relationship Id="rId19" Type="http://schemas.openxmlformats.org/officeDocument/2006/relationships/tags" Target="../tags/tag694.xml"/><Relationship Id="rId14" Type="http://schemas.openxmlformats.org/officeDocument/2006/relationships/tags" Target="../tags/tag689.xml"/><Relationship Id="rId22" Type="http://schemas.openxmlformats.org/officeDocument/2006/relationships/tags" Target="../tags/tag697.xml"/><Relationship Id="rId27" Type="http://schemas.openxmlformats.org/officeDocument/2006/relationships/tags" Target="../tags/tag702.xml"/><Relationship Id="rId30" Type="http://schemas.openxmlformats.org/officeDocument/2006/relationships/tags" Target="../tags/tag705.xml"/><Relationship Id="rId35" Type="http://schemas.openxmlformats.org/officeDocument/2006/relationships/tags" Target="../tags/tag710.xml"/><Relationship Id="rId43" Type="http://schemas.openxmlformats.org/officeDocument/2006/relationships/tags" Target="../tags/tag718.xml"/><Relationship Id="rId48" Type="http://schemas.openxmlformats.org/officeDocument/2006/relationships/tags" Target="../tags/tag723.xml"/><Relationship Id="rId56" Type="http://schemas.openxmlformats.org/officeDocument/2006/relationships/tags" Target="../tags/tag731.xml"/><Relationship Id="rId64" Type="http://schemas.openxmlformats.org/officeDocument/2006/relationships/hyperlink" Target="https://iea.blob.core.windows.net/assets/ef5e9b70-3374-4caa-ba9d-19c72253bfc4/GlobalCriticalMineralsOutlook2025.pdf" TargetMode="External"/><Relationship Id="rId69" Type="http://schemas.openxmlformats.org/officeDocument/2006/relationships/chart" Target="../charts/chart40.xml"/><Relationship Id="rId8" Type="http://schemas.openxmlformats.org/officeDocument/2006/relationships/tags" Target="../tags/tag683.xml"/><Relationship Id="rId51" Type="http://schemas.openxmlformats.org/officeDocument/2006/relationships/tags" Target="../tags/tag726.xml"/><Relationship Id="rId72" Type="http://schemas.openxmlformats.org/officeDocument/2006/relationships/chart" Target="../charts/chart43.xml"/><Relationship Id="rId3" Type="http://schemas.openxmlformats.org/officeDocument/2006/relationships/tags" Target="../tags/tag678.xml"/><Relationship Id="rId12" Type="http://schemas.openxmlformats.org/officeDocument/2006/relationships/tags" Target="../tags/tag687.xml"/><Relationship Id="rId17" Type="http://schemas.openxmlformats.org/officeDocument/2006/relationships/tags" Target="../tags/tag692.xml"/><Relationship Id="rId25" Type="http://schemas.openxmlformats.org/officeDocument/2006/relationships/tags" Target="../tags/tag700.xml"/><Relationship Id="rId33" Type="http://schemas.openxmlformats.org/officeDocument/2006/relationships/tags" Target="../tags/tag708.xml"/><Relationship Id="rId38" Type="http://schemas.openxmlformats.org/officeDocument/2006/relationships/tags" Target="../tags/tag713.xml"/><Relationship Id="rId46" Type="http://schemas.openxmlformats.org/officeDocument/2006/relationships/tags" Target="../tags/tag721.xml"/><Relationship Id="rId59" Type="http://schemas.openxmlformats.org/officeDocument/2006/relationships/tags" Target="../tags/tag734.xml"/><Relationship Id="rId67" Type="http://schemas.openxmlformats.org/officeDocument/2006/relationships/hyperlink" Target="https://business.columbia.edu/faculty/people/gernot-wagner" TargetMode="External"/><Relationship Id="rId20" Type="http://schemas.openxmlformats.org/officeDocument/2006/relationships/tags" Target="../tags/tag695.xml"/><Relationship Id="rId41" Type="http://schemas.openxmlformats.org/officeDocument/2006/relationships/tags" Target="../tags/tag716.xml"/><Relationship Id="rId54" Type="http://schemas.openxmlformats.org/officeDocument/2006/relationships/tags" Target="../tags/tag729.xml"/><Relationship Id="rId62" Type="http://schemas.openxmlformats.org/officeDocument/2006/relationships/image" Target="../media/image33.emf"/><Relationship Id="rId70" Type="http://schemas.openxmlformats.org/officeDocument/2006/relationships/chart" Target="../charts/chart41.xml"/><Relationship Id="rId75" Type="http://schemas.openxmlformats.org/officeDocument/2006/relationships/chart" Target="../charts/chart46.xml"/><Relationship Id="rId1" Type="http://schemas.openxmlformats.org/officeDocument/2006/relationships/tags" Target="../tags/tag676.xml"/><Relationship Id="rId6" Type="http://schemas.openxmlformats.org/officeDocument/2006/relationships/tags" Target="../tags/tag681.xml"/><Relationship Id="rId15" Type="http://schemas.openxmlformats.org/officeDocument/2006/relationships/tags" Target="../tags/tag690.xml"/><Relationship Id="rId23" Type="http://schemas.openxmlformats.org/officeDocument/2006/relationships/tags" Target="../tags/tag698.xml"/><Relationship Id="rId28" Type="http://schemas.openxmlformats.org/officeDocument/2006/relationships/tags" Target="../tags/tag703.xml"/><Relationship Id="rId36" Type="http://schemas.openxmlformats.org/officeDocument/2006/relationships/tags" Target="../tags/tag711.xml"/><Relationship Id="rId49" Type="http://schemas.openxmlformats.org/officeDocument/2006/relationships/tags" Target="../tags/tag724.xml"/><Relationship Id="rId57" Type="http://schemas.openxmlformats.org/officeDocument/2006/relationships/tags" Target="../tags/tag732.xml"/><Relationship Id="rId10" Type="http://schemas.openxmlformats.org/officeDocument/2006/relationships/tags" Target="../tags/tag685.xml"/><Relationship Id="rId31" Type="http://schemas.openxmlformats.org/officeDocument/2006/relationships/tags" Target="../tags/tag706.xml"/><Relationship Id="rId44" Type="http://schemas.openxmlformats.org/officeDocument/2006/relationships/tags" Target="../tags/tag719.xml"/><Relationship Id="rId52" Type="http://schemas.openxmlformats.org/officeDocument/2006/relationships/tags" Target="../tags/tag727.xml"/><Relationship Id="rId60" Type="http://schemas.openxmlformats.org/officeDocument/2006/relationships/slideLayout" Target="../slideLayouts/slideLayout13.xml"/><Relationship Id="rId65" Type="http://schemas.openxmlformats.org/officeDocument/2006/relationships/hyperlink" Target="https://unctad.org/news/critical-minerals-boom-global-energy-shift-brings-opportunities-and-risks-developing-countries" TargetMode="External"/><Relationship Id="rId73" Type="http://schemas.openxmlformats.org/officeDocument/2006/relationships/chart" Target="../charts/chart44.xml"/><Relationship Id="rId4" Type="http://schemas.openxmlformats.org/officeDocument/2006/relationships/tags" Target="../tags/tag679.xml"/><Relationship Id="rId9" Type="http://schemas.openxmlformats.org/officeDocument/2006/relationships/tags" Target="../tags/tag684.xml"/><Relationship Id="rId13" Type="http://schemas.openxmlformats.org/officeDocument/2006/relationships/tags" Target="../tags/tag688.xml"/><Relationship Id="rId18" Type="http://schemas.openxmlformats.org/officeDocument/2006/relationships/tags" Target="../tags/tag693.xml"/><Relationship Id="rId39" Type="http://schemas.openxmlformats.org/officeDocument/2006/relationships/tags" Target="../tags/tag714.xml"/><Relationship Id="rId34" Type="http://schemas.openxmlformats.org/officeDocument/2006/relationships/tags" Target="../tags/tag709.xml"/><Relationship Id="rId50" Type="http://schemas.openxmlformats.org/officeDocument/2006/relationships/tags" Target="../tags/tag725.xml"/><Relationship Id="rId55" Type="http://schemas.openxmlformats.org/officeDocument/2006/relationships/tags" Target="../tags/tag730.xml"/><Relationship Id="rId76" Type="http://schemas.openxmlformats.org/officeDocument/2006/relationships/chart" Target="../charts/chart47.xml"/><Relationship Id="rId7" Type="http://schemas.openxmlformats.org/officeDocument/2006/relationships/tags" Target="../tags/tag682.xml"/><Relationship Id="rId71" Type="http://schemas.openxmlformats.org/officeDocument/2006/relationships/chart" Target="../charts/chart42.xml"/></Relationships>
</file>

<file path=ppt/slides/_rels/slide19.xml.rels><?xml version="1.0" encoding="UTF-8" standalone="yes"?>
<Relationships xmlns="http://schemas.openxmlformats.org/package/2006/relationships"><Relationship Id="rId26" Type="http://schemas.openxmlformats.org/officeDocument/2006/relationships/tags" Target="../tags/tag760.xml"/><Relationship Id="rId21" Type="http://schemas.openxmlformats.org/officeDocument/2006/relationships/tags" Target="../tags/tag755.xml"/><Relationship Id="rId42" Type="http://schemas.openxmlformats.org/officeDocument/2006/relationships/tags" Target="../tags/tag776.xml"/><Relationship Id="rId47" Type="http://schemas.openxmlformats.org/officeDocument/2006/relationships/tags" Target="../tags/tag781.xml"/><Relationship Id="rId63" Type="http://schemas.openxmlformats.org/officeDocument/2006/relationships/hyperlink" Target="https://business.columbia.edu/insights/climate/cki" TargetMode="External"/><Relationship Id="rId68" Type="http://schemas.openxmlformats.org/officeDocument/2006/relationships/image" Target="../media/image37.jpeg"/><Relationship Id="rId84" Type="http://schemas.openxmlformats.org/officeDocument/2006/relationships/chart" Target="../charts/chart53.xml"/><Relationship Id="rId16" Type="http://schemas.openxmlformats.org/officeDocument/2006/relationships/tags" Target="../tags/tag750.xml"/><Relationship Id="rId11" Type="http://schemas.openxmlformats.org/officeDocument/2006/relationships/tags" Target="../tags/tag745.xml"/><Relationship Id="rId32" Type="http://schemas.openxmlformats.org/officeDocument/2006/relationships/tags" Target="../tags/tag766.xml"/><Relationship Id="rId37" Type="http://schemas.openxmlformats.org/officeDocument/2006/relationships/tags" Target="../tags/tag771.xml"/><Relationship Id="rId53" Type="http://schemas.openxmlformats.org/officeDocument/2006/relationships/tags" Target="../tags/tag787.xml"/><Relationship Id="rId58" Type="http://schemas.openxmlformats.org/officeDocument/2006/relationships/hyperlink" Target="https://pubs.usgs.gov/periodicals/mcs2022/mcs2022.pdf" TargetMode="External"/><Relationship Id="rId74" Type="http://schemas.openxmlformats.org/officeDocument/2006/relationships/image" Target="../media/image43.jpeg"/><Relationship Id="rId79" Type="http://schemas.openxmlformats.org/officeDocument/2006/relationships/image" Target="../media/image48.png"/><Relationship Id="rId5" Type="http://schemas.openxmlformats.org/officeDocument/2006/relationships/tags" Target="../tags/tag739.xml"/><Relationship Id="rId19" Type="http://schemas.openxmlformats.org/officeDocument/2006/relationships/tags" Target="../tags/tag753.xml"/><Relationship Id="rId14" Type="http://schemas.openxmlformats.org/officeDocument/2006/relationships/tags" Target="../tags/tag748.xml"/><Relationship Id="rId22" Type="http://schemas.openxmlformats.org/officeDocument/2006/relationships/tags" Target="../tags/tag756.xml"/><Relationship Id="rId27" Type="http://schemas.openxmlformats.org/officeDocument/2006/relationships/tags" Target="../tags/tag761.xml"/><Relationship Id="rId30" Type="http://schemas.openxmlformats.org/officeDocument/2006/relationships/tags" Target="../tags/tag764.xml"/><Relationship Id="rId35" Type="http://schemas.openxmlformats.org/officeDocument/2006/relationships/tags" Target="../tags/tag769.xml"/><Relationship Id="rId43" Type="http://schemas.openxmlformats.org/officeDocument/2006/relationships/tags" Target="../tags/tag777.xml"/><Relationship Id="rId48" Type="http://schemas.openxmlformats.org/officeDocument/2006/relationships/tags" Target="../tags/tag782.xml"/><Relationship Id="rId56" Type="http://schemas.openxmlformats.org/officeDocument/2006/relationships/image" Target="../media/image33.emf"/><Relationship Id="rId64" Type="http://schemas.openxmlformats.org/officeDocument/2006/relationships/chart" Target="../charts/chart48.xml"/><Relationship Id="rId69" Type="http://schemas.openxmlformats.org/officeDocument/2006/relationships/image" Target="../media/image38.png"/><Relationship Id="rId77" Type="http://schemas.openxmlformats.org/officeDocument/2006/relationships/image" Target="../media/image46.png"/><Relationship Id="rId8" Type="http://schemas.openxmlformats.org/officeDocument/2006/relationships/tags" Target="../tags/tag742.xml"/><Relationship Id="rId51" Type="http://schemas.openxmlformats.org/officeDocument/2006/relationships/tags" Target="../tags/tag785.xml"/><Relationship Id="rId72" Type="http://schemas.openxmlformats.org/officeDocument/2006/relationships/image" Target="../media/image41.png"/><Relationship Id="rId80" Type="http://schemas.openxmlformats.org/officeDocument/2006/relationships/image" Target="../media/image49.png"/><Relationship Id="rId85" Type="http://schemas.openxmlformats.org/officeDocument/2006/relationships/chart" Target="../charts/chart54.xml"/><Relationship Id="rId3" Type="http://schemas.openxmlformats.org/officeDocument/2006/relationships/tags" Target="../tags/tag737.xml"/><Relationship Id="rId12" Type="http://schemas.openxmlformats.org/officeDocument/2006/relationships/tags" Target="../tags/tag746.xml"/><Relationship Id="rId17" Type="http://schemas.openxmlformats.org/officeDocument/2006/relationships/tags" Target="../tags/tag751.xml"/><Relationship Id="rId25" Type="http://schemas.openxmlformats.org/officeDocument/2006/relationships/tags" Target="../tags/tag759.xml"/><Relationship Id="rId33" Type="http://schemas.openxmlformats.org/officeDocument/2006/relationships/tags" Target="../tags/tag767.xml"/><Relationship Id="rId38" Type="http://schemas.openxmlformats.org/officeDocument/2006/relationships/tags" Target="../tags/tag772.xml"/><Relationship Id="rId46" Type="http://schemas.openxmlformats.org/officeDocument/2006/relationships/tags" Target="../tags/tag780.xml"/><Relationship Id="rId59" Type="http://schemas.openxmlformats.org/officeDocument/2006/relationships/hyperlink" Target="https://www.benchmarkminerals.com/" TargetMode="External"/><Relationship Id="rId67" Type="http://schemas.openxmlformats.org/officeDocument/2006/relationships/image" Target="../media/image36.png"/><Relationship Id="rId20" Type="http://schemas.openxmlformats.org/officeDocument/2006/relationships/tags" Target="../tags/tag754.xml"/><Relationship Id="rId41" Type="http://schemas.openxmlformats.org/officeDocument/2006/relationships/tags" Target="../tags/tag775.xml"/><Relationship Id="rId54" Type="http://schemas.openxmlformats.org/officeDocument/2006/relationships/slideLayout" Target="../slideLayouts/slideLayout10.xml"/><Relationship Id="rId62" Type="http://schemas.openxmlformats.org/officeDocument/2006/relationships/hyperlink" Target="https://business.columbia.edu/faculty/people/gernot-wagner" TargetMode="External"/><Relationship Id="rId70" Type="http://schemas.openxmlformats.org/officeDocument/2006/relationships/image" Target="../media/image39.png"/><Relationship Id="rId75" Type="http://schemas.openxmlformats.org/officeDocument/2006/relationships/image" Target="../media/image44.png"/><Relationship Id="rId83" Type="http://schemas.openxmlformats.org/officeDocument/2006/relationships/chart" Target="../charts/chart52.xml"/><Relationship Id="rId1" Type="http://schemas.openxmlformats.org/officeDocument/2006/relationships/tags" Target="../tags/tag735.xml"/><Relationship Id="rId6" Type="http://schemas.openxmlformats.org/officeDocument/2006/relationships/tags" Target="../tags/tag740.xml"/><Relationship Id="rId15" Type="http://schemas.openxmlformats.org/officeDocument/2006/relationships/tags" Target="../tags/tag749.xml"/><Relationship Id="rId23" Type="http://schemas.openxmlformats.org/officeDocument/2006/relationships/tags" Target="../tags/tag757.xml"/><Relationship Id="rId28" Type="http://schemas.openxmlformats.org/officeDocument/2006/relationships/tags" Target="../tags/tag762.xml"/><Relationship Id="rId36" Type="http://schemas.openxmlformats.org/officeDocument/2006/relationships/tags" Target="../tags/tag770.xml"/><Relationship Id="rId49" Type="http://schemas.openxmlformats.org/officeDocument/2006/relationships/tags" Target="../tags/tag783.xml"/><Relationship Id="rId57" Type="http://schemas.openxmlformats.org/officeDocument/2006/relationships/hyperlink" Target="https://iea.blob.core.windows.net/assets/ee01701d-1d5c-4ba8-9df6-abeeac9de99a/GlobalCriticalMineralsOutlook2024.pdf" TargetMode="External"/><Relationship Id="rId10" Type="http://schemas.openxmlformats.org/officeDocument/2006/relationships/tags" Target="../tags/tag744.xml"/><Relationship Id="rId31" Type="http://schemas.openxmlformats.org/officeDocument/2006/relationships/tags" Target="../tags/tag765.xml"/><Relationship Id="rId44" Type="http://schemas.openxmlformats.org/officeDocument/2006/relationships/tags" Target="../tags/tag778.xml"/><Relationship Id="rId52" Type="http://schemas.openxmlformats.org/officeDocument/2006/relationships/tags" Target="../tags/tag786.xml"/><Relationship Id="rId60" Type="http://schemas.openxmlformats.org/officeDocument/2006/relationships/hyperlink" Target="https://about.bnef.com/" TargetMode="External"/><Relationship Id="rId65" Type="http://schemas.openxmlformats.org/officeDocument/2006/relationships/chart" Target="../charts/chart49.xml"/><Relationship Id="rId73" Type="http://schemas.openxmlformats.org/officeDocument/2006/relationships/image" Target="../media/image42.png"/><Relationship Id="rId78" Type="http://schemas.openxmlformats.org/officeDocument/2006/relationships/image" Target="../media/image47.jpeg"/><Relationship Id="rId81" Type="http://schemas.openxmlformats.org/officeDocument/2006/relationships/image" Target="../media/image50.png"/><Relationship Id="rId86" Type="http://schemas.openxmlformats.org/officeDocument/2006/relationships/chart" Target="../charts/chart55.xml"/><Relationship Id="rId4" Type="http://schemas.openxmlformats.org/officeDocument/2006/relationships/tags" Target="../tags/tag738.xml"/><Relationship Id="rId9" Type="http://schemas.openxmlformats.org/officeDocument/2006/relationships/tags" Target="../tags/tag743.xml"/><Relationship Id="rId13" Type="http://schemas.openxmlformats.org/officeDocument/2006/relationships/tags" Target="../tags/tag747.xml"/><Relationship Id="rId18" Type="http://schemas.openxmlformats.org/officeDocument/2006/relationships/tags" Target="../tags/tag752.xml"/><Relationship Id="rId39" Type="http://schemas.openxmlformats.org/officeDocument/2006/relationships/tags" Target="../tags/tag773.xml"/><Relationship Id="rId34" Type="http://schemas.openxmlformats.org/officeDocument/2006/relationships/tags" Target="../tags/tag768.xml"/><Relationship Id="rId50" Type="http://schemas.openxmlformats.org/officeDocument/2006/relationships/tags" Target="../tags/tag784.xml"/><Relationship Id="rId55" Type="http://schemas.openxmlformats.org/officeDocument/2006/relationships/oleObject" Target="../embeddings/oleObject42.bin"/><Relationship Id="rId76" Type="http://schemas.openxmlformats.org/officeDocument/2006/relationships/image" Target="../media/image45.jpeg"/><Relationship Id="rId7" Type="http://schemas.openxmlformats.org/officeDocument/2006/relationships/tags" Target="../tags/tag741.xml"/><Relationship Id="rId71" Type="http://schemas.openxmlformats.org/officeDocument/2006/relationships/image" Target="../media/image40.png"/><Relationship Id="rId2" Type="http://schemas.openxmlformats.org/officeDocument/2006/relationships/tags" Target="../tags/tag736.xml"/><Relationship Id="rId29" Type="http://schemas.openxmlformats.org/officeDocument/2006/relationships/tags" Target="../tags/tag763.xml"/><Relationship Id="rId24" Type="http://schemas.openxmlformats.org/officeDocument/2006/relationships/tags" Target="../tags/tag758.xml"/><Relationship Id="rId40" Type="http://schemas.openxmlformats.org/officeDocument/2006/relationships/tags" Target="../tags/tag774.xml"/><Relationship Id="rId45" Type="http://schemas.openxmlformats.org/officeDocument/2006/relationships/tags" Target="../tags/tag779.xml"/><Relationship Id="rId66" Type="http://schemas.openxmlformats.org/officeDocument/2006/relationships/chart" Target="../charts/chart50.xml"/><Relationship Id="rId61" Type="http://schemas.openxmlformats.org/officeDocument/2006/relationships/hyperlink" Target="https://www.spglobal.com/en" TargetMode="External"/><Relationship Id="rId82" Type="http://schemas.openxmlformats.org/officeDocument/2006/relationships/chart" Target="../charts/chart51.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16.emf"/><Relationship Id="rId4" Type="http://schemas.openxmlformats.org/officeDocument/2006/relationships/oleObject" Target="../embeddings/oleObject25.bin"/></Relationships>
</file>

<file path=ppt/slides/_rels/slide20.xml.rels><?xml version="1.0" encoding="UTF-8" standalone="yes"?>
<Relationships xmlns="http://schemas.openxmlformats.org/package/2006/relationships"><Relationship Id="rId26" Type="http://schemas.openxmlformats.org/officeDocument/2006/relationships/tags" Target="../tags/tag813.xml"/><Relationship Id="rId21" Type="http://schemas.openxmlformats.org/officeDocument/2006/relationships/tags" Target="../tags/tag808.xml"/><Relationship Id="rId42" Type="http://schemas.openxmlformats.org/officeDocument/2006/relationships/tags" Target="../tags/tag829.xml"/><Relationship Id="rId47" Type="http://schemas.openxmlformats.org/officeDocument/2006/relationships/tags" Target="../tags/tag834.xml"/><Relationship Id="rId63" Type="http://schemas.openxmlformats.org/officeDocument/2006/relationships/tags" Target="../tags/tag850.xml"/><Relationship Id="rId68" Type="http://schemas.openxmlformats.org/officeDocument/2006/relationships/tags" Target="../tags/tag855.xml"/><Relationship Id="rId84" Type="http://schemas.openxmlformats.org/officeDocument/2006/relationships/hyperlink" Target="https://unctad.org/system/files/non-official-document/suc2017d8_en.pdf" TargetMode="External"/><Relationship Id="rId89" Type="http://schemas.openxmlformats.org/officeDocument/2006/relationships/chart" Target="../charts/chart57.xml"/><Relationship Id="rId16" Type="http://schemas.openxmlformats.org/officeDocument/2006/relationships/tags" Target="../tags/tag803.xml"/><Relationship Id="rId11" Type="http://schemas.openxmlformats.org/officeDocument/2006/relationships/tags" Target="../tags/tag798.xml"/><Relationship Id="rId32" Type="http://schemas.openxmlformats.org/officeDocument/2006/relationships/tags" Target="../tags/tag819.xml"/><Relationship Id="rId37" Type="http://schemas.openxmlformats.org/officeDocument/2006/relationships/tags" Target="../tags/tag824.xml"/><Relationship Id="rId53" Type="http://schemas.openxmlformats.org/officeDocument/2006/relationships/tags" Target="../tags/tag840.xml"/><Relationship Id="rId58" Type="http://schemas.openxmlformats.org/officeDocument/2006/relationships/tags" Target="../tags/tag845.xml"/><Relationship Id="rId74" Type="http://schemas.openxmlformats.org/officeDocument/2006/relationships/tags" Target="../tags/tag861.xml"/><Relationship Id="rId79" Type="http://schemas.openxmlformats.org/officeDocument/2006/relationships/hyperlink" Target="https://www.iea.org/policies/16084-prohibition-of-the-export-of-nickel-ore" TargetMode="External"/><Relationship Id="rId5" Type="http://schemas.openxmlformats.org/officeDocument/2006/relationships/tags" Target="../tags/tag792.xml"/><Relationship Id="rId14" Type="http://schemas.openxmlformats.org/officeDocument/2006/relationships/tags" Target="../tags/tag801.xml"/><Relationship Id="rId22" Type="http://schemas.openxmlformats.org/officeDocument/2006/relationships/tags" Target="../tags/tag809.xml"/><Relationship Id="rId27" Type="http://schemas.openxmlformats.org/officeDocument/2006/relationships/tags" Target="../tags/tag814.xml"/><Relationship Id="rId30" Type="http://schemas.openxmlformats.org/officeDocument/2006/relationships/tags" Target="../tags/tag817.xml"/><Relationship Id="rId35" Type="http://schemas.openxmlformats.org/officeDocument/2006/relationships/tags" Target="../tags/tag822.xml"/><Relationship Id="rId43" Type="http://schemas.openxmlformats.org/officeDocument/2006/relationships/tags" Target="../tags/tag830.xml"/><Relationship Id="rId48" Type="http://schemas.openxmlformats.org/officeDocument/2006/relationships/tags" Target="../tags/tag835.xml"/><Relationship Id="rId56" Type="http://schemas.openxmlformats.org/officeDocument/2006/relationships/tags" Target="../tags/tag843.xml"/><Relationship Id="rId64" Type="http://schemas.openxmlformats.org/officeDocument/2006/relationships/tags" Target="../tags/tag851.xml"/><Relationship Id="rId69" Type="http://schemas.openxmlformats.org/officeDocument/2006/relationships/tags" Target="../tags/tag856.xml"/><Relationship Id="rId77" Type="http://schemas.openxmlformats.org/officeDocument/2006/relationships/oleObject" Target="../embeddings/oleObject43.bin"/><Relationship Id="rId8" Type="http://schemas.openxmlformats.org/officeDocument/2006/relationships/tags" Target="../tags/tag795.xml"/><Relationship Id="rId51" Type="http://schemas.openxmlformats.org/officeDocument/2006/relationships/tags" Target="../tags/tag838.xml"/><Relationship Id="rId72" Type="http://schemas.openxmlformats.org/officeDocument/2006/relationships/tags" Target="../tags/tag859.xml"/><Relationship Id="rId80" Type="http://schemas.openxmlformats.org/officeDocument/2006/relationships/hyperlink" Target="https://unctad.org/system/files/official-document/c1mem2d61_en.pdf" TargetMode="External"/><Relationship Id="rId85" Type="http://schemas.openxmlformats.org/officeDocument/2006/relationships/hyperlink" Target="https://business.columbia.edu/faculty/people/gernot-wagner" TargetMode="External"/><Relationship Id="rId3" Type="http://schemas.openxmlformats.org/officeDocument/2006/relationships/tags" Target="../tags/tag790.xml"/><Relationship Id="rId12" Type="http://schemas.openxmlformats.org/officeDocument/2006/relationships/tags" Target="../tags/tag799.xml"/><Relationship Id="rId17" Type="http://schemas.openxmlformats.org/officeDocument/2006/relationships/tags" Target="../tags/tag804.xml"/><Relationship Id="rId25" Type="http://schemas.openxmlformats.org/officeDocument/2006/relationships/tags" Target="../tags/tag812.xml"/><Relationship Id="rId33" Type="http://schemas.openxmlformats.org/officeDocument/2006/relationships/tags" Target="../tags/tag820.xml"/><Relationship Id="rId38" Type="http://schemas.openxmlformats.org/officeDocument/2006/relationships/tags" Target="../tags/tag825.xml"/><Relationship Id="rId46" Type="http://schemas.openxmlformats.org/officeDocument/2006/relationships/tags" Target="../tags/tag833.xml"/><Relationship Id="rId59" Type="http://schemas.openxmlformats.org/officeDocument/2006/relationships/tags" Target="../tags/tag846.xml"/><Relationship Id="rId67" Type="http://schemas.openxmlformats.org/officeDocument/2006/relationships/tags" Target="../tags/tag854.xml"/><Relationship Id="rId20" Type="http://schemas.openxmlformats.org/officeDocument/2006/relationships/tags" Target="../tags/tag807.xml"/><Relationship Id="rId41" Type="http://schemas.openxmlformats.org/officeDocument/2006/relationships/tags" Target="../tags/tag828.xml"/><Relationship Id="rId54" Type="http://schemas.openxmlformats.org/officeDocument/2006/relationships/tags" Target="../tags/tag841.xml"/><Relationship Id="rId62" Type="http://schemas.openxmlformats.org/officeDocument/2006/relationships/tags" Target="../tags/tag849.xml"/><Relationship Id="rId70" Type="http://schemas.openxmlformats.org/officeDocument/2006/relationships/tags" Target="../tags/tag857.xml"/><Relationship Id="rId75" Type="http://schemas.openxmlformats.org/officeDocument/2006/relationships/tags" Target="../tags/tag862.xml"/><Relationship Id="rId83" Type="http://schemas.openxmlformats.org/officeDocument/2006/relationships/hyperlink" Target="https://me.smenet.org/new-mining-rules-in-indonesia-relax-ban-on-mineral-exports/" TargetMode="External"/><Relationship Id="rId88" Type="http://schemas.openxmlformats.org/officeDocument/2006/relationships/chart" Target="../charts/chart56.xml"/><Relationship Id="rId1" Type="http://schemas.openxmlformats.org/officeDocument/2006/relationships/tags" Target="../tags/tag788.xml"/><Relationship Id="rId6" Type="http://schemas.openxmlformats.org/officeDocument/2006/relationships/tags" Target="../tags/tag793.xml"/><Relationship Id="rId15" Type="http://schemas.openxmlformats.org/officeDocument/2006/relationships/tags" Target="../tags/tag802.xml"/><Relationship Id="rId23" Type="http://schemas.openxmlformats.org/officeDocument/2006/relationships/tags" Target="../tags/tag810.xml"/><Relationship Id="rId28" Type="http://schemas.openxmlformats.org/officeDocument/2006/relationships/tags" Target="../tags/tag815.xml"/><Relationship Id="rId36" Type="http://schemas.openxmlformats.org/officeDocument/2006/relationships/tags" Target="../tags/tag823.xml"/><Relationship Id="rId49" Type="http://schemas.openxmlformats.org/officeDocument/2006/relationships/tags" Target="../tags/tag836.xml"/><Relationship Id="rId57" Type="http://schemas.openxmlformats.org/officeDocument/2006/relationships/tags" Target="../tags/tag844.xml"/><Relationship Id="rId10" Type="http://schemas.openxmlformats.org/officeDocument/2006/relationships/tags" Target="../tags/tag797.xml"/><Relationship Id="rId31" Type="http://schemas.openxmlformats.org/officeDocument/2006/relationships/tags" Target="../tags/tag818.xml"/><Relationship Id="rId44" Type="http://schemas.openxmlformats.org/officeDocument/2006/relationships/tags" Target="../tags/tag831.xml"/><Relationship Id="rId52" Type="http://schemas.openxmlformats.org/officeDocument/2006/relationships/tags" Target="../tags/tag839.xml"/><Relationship Id="rId60" Type="http://schemas.openxmlformats.org/officeDocument/2006/relationships/tags" Target="../tags/tag847.xml"/><Relationship Id="rId65" Type="http://schemas.openxmlformats.org/officeDocument/2006/relationships/tags" Target="../tags/tag852.xml"/><Relationship Id="rId73" Type="http://schemas.openxmlformats.org/officeDocument/2006/relationships/tags" Target="../tags/tag860.xml"/><Relationship Id="rId78" Type="http://schemas.openxmlformats.org/officeDocument/2006/relationships/image" Target="../media/image51.emf"/><Relationship Id="rId81" Type="http://schemas.openxmlformats.org/officeDocument/2006/relationships/hyperlink" Target="https://desapublications.un.org/sites/default/files/publications/2025-01/WESP%202025_Harnessing%20the%20Potential%20of%20Critical%20Minerals%20for%20Sustainable%20Development_WEB.pdf" TargetMode="External"/><Relationship Id="rId86" Type="http://schemas.openxmlformats.org/officeDocument/2006/relationships/hyperlink" Target="https://business.columbia.edu/insights/climate/cki" TargetMode="External"/><Relationship Id="rId4" Type="http://schemas.openxmlformats.org/officeDocument/2006/relationships/tags" Target="../tags/tag791.xml"/><Relationship Id="rId9" Type="http://schemas.openxmlformats.org/officeDocument/2006/relationships/tags" Target="../tags/tag796.xml"/><Relationship Id="rId13" Type="http://schemas.openxmlformats.org/officeDocument/2006/relationships/tags" Target="../tags/tag800.xml"/><Relationship Id="rId18" Type="http://schemas.openxmlformats.org/officeDocument/2006/relationships/tags" Target="../tags/tag805.xml"/><Relationship Id="rId39" Type="http://schemas.openxmlformats.org/officeDocument/2006/relationships/tags" Target="../tags/tag826.xml"/><Relationship Id="rId34" Type="http://schemas.openxmlformats.org/officeDocument/2006/relationships/tags" Target="../tags/tag821.xml"/><Relationship Id="rId50" Type="http://schemas.openxmlformats.org/officeDocument/2006/relationships/tags" Target="../tags/tag837.xml"/><Relationship Id="rId55" Type="http://schemas.openxmlformats.org/officeDocument/2006/relationships/tags" Target="../tags/tag842.xml"/><Relationship Id="rId76" Type="http://schemas.openxmlformats.org/officeDocument/2006/relationships/slideLayout" Target="../slideLayouts/slideLayout13.xml"/><Relationship Id="rId7" Type="http://schemas.openxmlformats.org/officeDocument/2006/relationships/tags" Target="../tags/tag794.xml"/><Relationship Id="rId71" Type="http://schemas.openxmlformats.org/officeDocument/2006/relationships/tags" Target="../tags/tag858.xml"/><Relationship Id="rId2" Type="http://schemas.openxmlformats.org/officeDocument/2006/relationships/tags" Target="../tags/tag789.xml"/><Relationship Id="rId29" Type="http://schemas.openxmlformats.org/officeDocument/2006/relationships/tags" Target="../tags/tag816.xml"/><Relationship Id="rId24" Type="http://schemas.openxmlformats.org/officeDocument/2006/relationships/tags" Target="../tags/tag811.xml"/><Relationship Id="rId40" Type="http://schemas.openxmlformats.org/officeDocument/2006/relationships/tags" Target="../tags/tag827.xml"/><Relationship Id="rId45" Type="http://schemas.openxmlformats.org/officeDocument/2006/relationships/tags" Target="../tags/tag832.xml"/><Relationship Id="rId66" Type="http://schemas.openxmlformats.org/officeDocument/2006/relationships/tags" Target="../tags/tag853.xml"/><Relationship Id="rId87" Type="http://schemas.openxmlformats.org/officeDocument/2006/relationships/image" Target="../media/image52.png"/><Relationship Id="rId61" Type="http://schemas.openxmlformats.org/officeDocument/2006/relationships/tags" Target="../tags/tag848.xml"/><Relationship Id="rId82" Type="http://schemas.openxmlformats.org/officeDocument/2006/relationships/hyperlink" Target="https://unctad.org/news/critical-minerals-boom-global-energy-shift-brings-opportunities-and-risks-developing-countries" TargetMode="External"/><Relationship Id="rId19" Type="http://schemas.openxmlformats.org/officeDocument/2006/relationships/tags" Target="../tags/tag806.xml"/></Relationships>
</file>

<file path=ppt/slides/_rels/slide21.xml.rels><?xml version="1.0" encoding="UTF-8" standalone="yes"?>
<Relationships xmlns="http://schemas.openxmlformats.org/package/2006/relationships"><Relationship Id="rId8" Type="http://schemas.openxmlformats.org/officeDocument/2006/relationships/hyperlink" Target="https://www.aljazeera.com/news/2025/2/28/mapping-ukraines-rare-earth-and-critical-minerals" TargetMode="External"/><Relationship Id="rId13" Type="http://schemas.openxmlformats.org/officeDocument/2006/relationships/image" Target="../media/image54.png"/><Relationship Id="rId18" Type="http://schemas.openxmlformats.org/officeDocument/2006/relationships/image" Target="../media/image59.svg"/><Relationship Id="rId3" Type="http://schemas.openxmlformats.org/officeDocument/2006/relationships/oleObject" Target="../embeddings/oleObject44.bin"/><Relationship Id="rId21" Type="http://schemas.openxmlformats.org/officeDocument/2006/relationships/image" Target="../media/image62.png"/><Relationship Id="rId7" Type="http://schemas.openxmlformats.org/officeDocument/2006/relationships/hyperlink" Target="https://www.nytimes.com/2025/06/27/world/europe/ukraine-minerals-lithium-russia-donetsk.html" TargetMode="External"/><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slideLayout" Target="../slideLayouts/slideLayout12.xml"/><Relationship Id="rId16" Type="http://schemas.openxmlformats.org/officeDocument/2006/relationships/image" Target="../media/image57.svg"/><Relationship Id="rId20" Type="http://schemas.openxmlformats.org/officeDocument/2006/relationships/image" Target="../media/image61.svg"/><Relationship Id="rId1" Type="http://schemas.openxmlformats.org/officeDocument/2006/relationships/tags" Target="../tags/tag863.xml"/><Relationship Id="rId6" Type="http://schemas.openxmlformats.org/officeDocument/2006/relationships/hyperlink" Target="https://www.bbc.com/news/articles/cn527pz54neo" TargetMode="External"/><Relationship Id="rId11" Type="http://schemas.openxmlformats.org/officeDocument/2006/relationships/hyperlink" Target="https://business.columbia.edu/insights/climate/cki" TargetMode="External"/><Relationship Id="rId24" Type="http://schemas.openxmlformats.org/officeDocument/2006/relationships/image" Target="../media/image52.png"/><Relationship Id="rId5" Type="http://schemas.openxmlformats.org/officeDocument/2006/relationships/hyperlink" Target="https://carnegieendowment.org/videos/2025/06/how-the-us-ukraine-critical-minerals-deal-will-shape-future-partnerships?lang=en" TargetMode="External"/><Relationship Id="rId15" Type="http://schemas.openxmlformats.org/officeDocument/2006/relationships/image" Target="../media/image56.png"/><Relationship Id="rId23" Type="http://schemas.openxmlformats.org/officeDocument/2006/relationships/image" Target="../media/image64.png"/><Relationship Id="rId10" Type="http://schemas.openxmlformats.org/officeDocument/2006/relationships/hyperlink" Target="https://business.columbia.edu/faculty/people/gernot-wagner" TargetMode="External"/><Relationship Id="rId19" Type="http://schemas.openxmlformats.org/officeDocument/2006/relationships/image" Target="../media/image60.png"/><Relationship Id="rId4" Type="http://schemas.openxmlformats.org/officeDocument/2006/relationships/image" Target="../media/image51.emf"/><Relationship Id="rId9" Type="http://schemas.openxmlformats.org/officeDocument/2006/relationships/hyperlink" Target="https://www.bbc.com/news/articles/c20le8jn282o" TargetMode="External"/><Relationship Id="rId14" Type="http://schemas.openxmlformats.org/officeDocument/2006/relationships/image" Target="../media/image55.svg"/><Relationship Id="rId22" Type="http://schemas.openxmlformats.org/officeDocument/2006/relationships/image" Target="../media/image63.png"/></Relationships>
</file>

<file path=ppt/slides/_rels/slide22.xml.rels><?xml version="1.0" encoding="UTF-8" standalone="yes"?>
<Relationships xmlns="http://schemas.openxmlformats.org/package/2006/relationships"><Relationship Id="rId13" Type="http://schemas.openxmlformats.org/officeDocument/2006/relationships/tags" Target="../tags/tag876.xml"/><Relationship Id="rId18" Type="http://schemas.openxmlformats.org/officeDocument/2006/relationships/tags" Target="../tags/tag881.xml"/><Relationship Id="rId26" Type="http://schemas.openxmlformats.org/officeDocument/2006/relationships/tags" Target="../tags/tag889.xml"/><Relationship Id="rId39" Type="http://schemas.openxmlformats.org/officeDocument/2006/relationships/hyperlink" Target="https://www.marketwatch.com/investing/stock/tmc" TargetMode="External"/><Relationship Id="rId21" Type="http://schemas.openxmlformats.org/officeDocument/2006/relationships/tags" Target="../tags/tag884.xml"/><Relationship Id="rId34" Type="http://schemas.openxmlformats.org/officeDocument/2006/relationships/oleObject" Target="../embeddings/oleObject45.bin"/><Relationship Id="rId7" Type="http://schemas.openxmlformats.org/officeDocument/2006/relationships/tags" Target="../tags/tag870.xml"/><Relationship Id="rId2" Type="http://schemas.openxmlformats.org/officeDocument/2006/relationships/tags" Target="../tags/tag865.xml"/><Relationship Id="rId16" Type="http://schemas.openxmlformats.org/officeDocument/2006/relationships/tags" Target="../tags/tag879.xml"/><Relationship Id="rId20" Type="http://schemas.openxmlformats.org/officeDocument/2006/relationships/tags" Target="../tags/tag883.xml"/><Relationship Id="rId29" Type="http://schemas.openxmlformats.org/officeDocument/2006/relationships/tags" Target="../tags/tag892.xml"/><Relationship Id="rId41" Type="http://schemas.openxmlformats.org/officeDocument/2006/relationships/hyperlink" Target="https://business.columbia.edu/insights/climate/cki" TargetMode="External"/><Relationship Id="rId1" Type="http://schemas.openxmlformats.org/officeDocument/2006/relationships/tags" Target="../tags/tag864.xml"/><Relationship Id="rId6" Type="http://schemas.openxmlformats.org/officeDocument/2006/relationships/tags" Target="../tags/tag869.xml"/><Relationship Id="rId11" Type="http://schemas.openxmlformats.org/officeDocument/2006/relationships/tags" Target="../tags/tag874.xml"/><Relationship Id="rId24" Type="http://schemas.openxmlformats.org/officeDocument/2006/relationships/tags" Target="../tags/tag887.xml"/><Relationship Id="rId32" Type="http://schemas.openxmlformats.org/officeDocument/2006/relationships/tags" Target="../tags/tag895.xml"/><Relationship Id="rId37" Type="http://schemas.openxmlformats.org/officeDocument/2006/relationships/image" Target="../media/image52.png"/><Relationship Id="rId40" Type="http://schemas.openxmlformats.org/officeDocument/2006/relationships/hyperlink" Target="https://business.columbia.edu/faculty/people/gernot-wagner" TargetMode="External"/><Relationship Id="rId5" Type="http://schemas.openxmlformats.org/officeDocument/2006/relationships/tags" Target="../tags/tag868.xml"/><Relationship Id="rId15" Type="http://schemas.openxmlformats.org/officeDocument/2006/relationships/tags" Target="../tags/tag878.xml"/><Relationship Id="rId23" Type="http://schemas.openxmlformats.org/officeDocument/2006/relationships/tags" Target="../tags/tag886.xml"/><Relationship Id="rId28" Type="http://schemas.openxmlformats.org/officeDocument/2006/relationships/tags" Target="../tags/tag891.xml"/><Relationship Id="rId36" Type="http://schemas.openxmlformats.org/officeDocument/2006/relationships/chart" Target="../charts/chart58.xml"/><Relationship Id="rId10" Type="http://schemas.openxmlformats.org/officeDocument/2006/relationships/tags" Target="../tags/tag873.xml"/><Relationship Id="rId19" Type="http://schemas.openxmlformats.org/officeDocument/2006/relationships/tags" Target="../tags/tag882.xml"/><Relationship Id="rId31" Type="http://schemas.openxmlformats.org/officeDocument/2006/relationships/tags" Target="../tags/tag894.xml"/><Relationship Id="rId4" Type="http://schemas.openxmlformats.org/officeDocument/2006/relationships/tags" Target="../tags/tag867.xml"/><Relationship Id="rId9" Type="http://schemas.openxmlformats.org/officeDocument/2006/relationships/tags" Target="../tags/tag872.xml"/><Relationship Id="rId14" Type="http://schemas.openxmlformats.org/officeDocument/2006/relationships/tags" Target="../tags/tag877.xml"/><Relationship Id="rId22" Type="http://schemas.openxmlformats.org/officeDocument/2006/relationships/tags" Target="../tags/tag885.xml"/><Relationship Id="rId27" Type="http://schemas.openxmlformats.org/officeDocument/2006/relationships/tags" Target="../tags/tag890.xml"/><Relationship Id="rId30" Type="http://schemas.openxmlformats.org/officeDocument/2006/relationships/tags" Target="../tags/tag893.xml"/><Relationship Id="rId35" Type="http://schemas.openxmlformats.org/officeDocument/2006/relationships/image" Target="../media/image51.emf"/><Relationship Id="rId8" Type="http://schemas.openxmlformats.org/officeDocument/2006/relationships/tags" Target="../tags/tag871.xml"/><Relationship Id="rId3" Type="http://schemas.openxmlformats.org/officeDocument/2006/relationships/tags" Target="../tags/tag866.xml"/><Relationship Id="rId12" Type="http://schemas.openxmlformats.org/officeDocument/2006/relationships/tags" Target="../tags/tag875.xml"/><Relationship Id="rId17" Type="http://schemas.openxmlformats.org/officeDocument/2006/relationships/tags" Target="../tags/tag880.xml"/><Relationship Id="rId25" Type="http://schemas.openxmlformats.org/officeDocument/2006/relationships/tags" Target="../tags/tag888.xml"/><Relationship Id="rId33" Type="http://schemas.openxmlformats.org/officeDocument/2006/relationships/slideLayout" Target="../slideLayouts/slideLayout10.xml"/><Relationship Id="rId38" Type="http://schemas.openxmlformats.org/officeDocument/2006/relationships/hyperlink" Target="https://www.whitehouse.gov/presidential-actions/2025/04/unleashing-americas-offshore-critical-minerals-and-resource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21.xml"/><Relationship Id="rId1" Type="http://schemas.openxmlformats.org/officeDocument/2006/relationships/tags" Target="../tags/tag896.xml"/><Relationship Id="rId5" Type="http://schemas.openxmlformats.org/officeDocument/2006/relationships/image" Target="../media/image33.emf"/><Relationship Id="rId4" Type="http://schemas.openxmlformats.org/officeDocument/2006/relationships/oleObject" Target="../embeddings/oleObject46.bin"/></Relationships>
</file>

<file path=ppt/slides/_rels/slide24.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oleObject" Target="../embeddings/oleObject47.bin"/><Relationship Id="rId7" Type="http://schemas.openxmlformats.org/officeDocument/2006/relationships/hyperlink" Target="https://www.mckinsey.com/capabilities/sustainability/our-insights/climate-risk-and-decarbonization-what-every-mining-ceo-needs-to-know" TargetMode="External"/><Relationship Id="rId12" Type="http://schemas.openxmlformats.org/officeDocument/2006/relationships/hyperlink" Target="https://business.columbia.edu/insights/climate/cki" TargetMode="External"/><Relationship Id="rId2" Type="http://schemas.openxmlformats.org/officeDocument/2006/relationships/slideLayout" Target="../slideLayouts/slideLayout14.xml"/><Relationship Id="rId1" Type="http://schemas.openxmlformats.org/officeDocument/2006/relationships/tags" Target="../tags/tag897.xml"/><Relationship Id="rId6" Type="http://schemas.openxmlformats.org/officeDocument/2006/relationships/image" Target="../media/image68.png"/><Relationship Id="rId11" Type="http://schemas.openxmlformats.org/officeDocument/2006/relationships/hyperlink" Target="https://business.columbia.edu/faculty/people/gernot-wagner" TargetMode="External"/><Relationship Id="rId5" Type="http://schemas.openxmlformats.org/officeDocument/2006/relationships/image" Target="../media/image67.png"/><Relationship Id="rId10" Type="http://schemas.openxmlformats.org/officeDocument/2006/relationships/hyperlink" Target="https://www.theguardian.com/global-development/2025/jul/17/green-transition-water-chile-atacama-desalination-plants-lithium-copper-mining" TargetMode="External"/><Relationship Id="rId4" Type="http://schemas.openxmlformats.org/officeDocument/2006/relationships/image" Target="../media/image66.emf"/><Relationship Id="rId9" Type="http://schemas.openxmlformats.org/officeDocument/2006/relationships/hyperlink" Target="https://www.mining.com/worst-drought-in-years-pushes-anglo-to-sign-water-deal-with-codelco/" TargetMode="External"/></Relationships>
</file>

<file path=ppt/slides/_rels/slide25.xml.rels><?xml version="1.0" encoding="UTF-8" standalone="yes"?>
<Relationships xmlns="http://schemas.openxmlformats.org/package/2006/relationships"><Relationship Id="rId13" Type="http://schemas.openxmlformats.org/officeDocument/2006/relationships/tags" Target="../tags/tag910.xml"/><Relationship Id="rId18" Type="http://schemas.openxmlformats.org/officeDocument/2006/relationships/tags" Target="../tags/tag915.xml"/><Relationship Id="rId26" Type="http://schemas.openxmlformats.org/officeDocument/2006/relationships/tags" Target="../tags/tag923.xml"/><Relationship Id="rId39" Type="http://schemas.openxmlformats.org/officeDocument/2006/relationships/hyperlink" Target="https://business.columbia.edu/insights/climate/cki" TargetMode="External"/><Relationship Id="rId21" Type="http://schemas.openxmlformats.org/officeDocument/2006/relationships/tags" Target="../tags/tag918.xml"/><Relationship Id="rId34" Type="http://schemas.openxmlformats.org/officeDocument/2006/relationships/chart" Target="../charts/chart62.xml"/><Relationship Id="rId7" Type="http://schemas.openxmlformats.org/officeDocument/2006/relationships/tags" Target="../tags/tag904.xml"/><Relationship Id="rId12" Type="http://schemas.openxmlformats.org/officeDocument/2006/relationships/tags" Target="../tags/tag909.xml"/><Relationship Id="rId17" Type="http://schemas.openxmlformats.org/officeDocument/2006/relationships/tags" Target="../tags/tag914.xml"/><Relationship Id="rId25" Type="http://schemas.openxmlformats.org/officeDocument/2006/relationships/tags" Target="../tags/tag922.xml"/><Relationship Id="rId33" Type="http://schemas.openxmlformats.org/officeDocument/2006/relationships/chart" Target="../charts/chart61.xml"/><Relationship Id="rId38" Type="http://schemas.openxmlformats.org/officeDocument/2006/relationships/hyperlink" Target="https://business.columbia.edu/faculty/people/gernot-wagner" TargetMode="External"/><Relationship Id="rId2" Type="http://schemas.openxmlformats.org/officeDocument/2006/relationships/tags" Target="../tags/tag899.xml"/><Relationship Id="rId16" Type="http://schemas.openxmlformats.org/officeDocument/2006/relationships/tags" Target="../tags/tag913.xml"/><Relationship Id="rId20" Type="http://schemas.openxmlformats.org/officeDocument/2006/relationships/tags" Target="../tags/tag917.xml"/><Relationship Id="rId29" Type="http://schemas.openxmlformats.org/officeDocument/2006/relationships/oleObject" Target="../embeddings/oleObject48.bin"/><Relationship Id="rId1" Type="http://schemas.openxmlformats.org/officeDocument/2006/relationships/tags" Target="../tags/tag898.xml"/><Relationship Id="rId6" Type="http://schemas.openxmlformats.org/officeDocument/2006/relationships/tags" Target="../tags/tag903.xml"/><Relationship Id="rId11" Type="http://schemas.openxmlformats.org/officeDocument/2006/relationships/tags" Target="../tags/tag908.xml"/><Relationship Id="rId24" Type="http://schemas.openxmlformats.org/officeDocument/2006/relationships/tags" Target="../tags/tag921.xml"/><Relationship Id="rId32" Type="http://schemas.openxmlformats.org/officeDocument/2006/relationships/chart" Target="../charts/chart60.xml"/><Relationship Id="rId37" Type="http://schemas.openxmlformats.org/officeDocument/2006/relationships/hyperlink" Target="https://www.fastmarkets.com/insights/base-metals-miners-continue-to-fight-against-inflationary-pressures/#:~:text=Lower%20ore%20grades%20affect%20costs,%2C%20Duncan%20Hobbs%2C%20told%20Fastmarkets" TargetMode="External"/><Relationship Id="rId5" Type="http://schemas.openxmlformats.org/officeDocument/2006/relationships/tags" Target="../tags/tag902.xml"/><Relationship Id="rId15" Type="http://schemas.openxmlformats.org/officeDocument/2006/relationships/tags" Target="../tags/tag912.xml"/><Relationship Id="rId23" Type="http://schemas.openxmlformats.org/officeDocument/2006/relationships/tags" Target="../tags/tag920.xml"/><Relationship Id="rId28" Type="http://schemas.openxmlformats.org/officeDocument/2006/relationships/slideLayout" Target="../slideLayouts/slideLayout12.xml"/><Relationship Id="rId36" Type="http://schemas.openxmlformats.org/officeDocument/2006/relationships/hyperlink" Target="https://www.bhp.com/news/bhp-insights/2024/09/how-copper-will-shape-our-future" TargetMode="External"/><Relationship Id="rId10" Type="http://schemas.openxmlformats.org/officeDocument/2006/relationships/tags" Target="../tags/tag907.xml"/><Relationship Id="rId19" Type="http://schemas.openxmlformats.org/officeDocument/2006/relationships/tags" Target="../tags/tag916.xml"/><Relationship Id="rId31" Type="http://schemas.openxmlformats.org/officeDocument/2006/relationships/chart" Target="../charts/chart59.xml"/><Relationship Id="rId4" Type="http://schemas.openxmlformats.org/officeDocument/2006/relationships/tags" Target="../tags/tag901.xml"/><Relationship Id="rId9" Type="http://schemas.openxmlformats.org/officeDocument/2006/relationships/tags" Target="../tags/tag906.xml"/><Relationship Id="rId14" Type="http://schemas.openxmlformats.org/officeDocument/2006/relationships/tags" Target="../tags/tag911.xml"/><Relationship Id="rId22" Type="http://schemas.openxmlformats.org/officeDocument/2006/relationships/tags" Target="../tags/tag919.xml"/><Relationship Id="rId27" Type="http://schemas.openxmlformats.org/officeDocument/2006/relationships/tags" Target="../tags/tag924.xml"/><Relationship Id="rId30" Type="http://schemas.openxmlformats.org/officeDocument/2006/relationships/image" Target="../media/image70.emf"/><Relationship Id="rId35" Type="http://schemas.openxmlformats.org/officeDocument/2006/relationships/hyperlink" Target="https://www.mdpi.com/2079-9276/5/4/36" TargetMode="External"/><Relationship Id="rId8" Type="http://schemas.openxmlformats.org/officeDocument/2006/relationships/tags" Target="../tags/tag905.xml"/><Relationship Id="rId3" Type="http://schemas.openxmlformats.org/officeDocument/2006/relationships/tags" Target="../tags/tag900.xml"/></Relationships>
</file>

<file path=ppt/slides/_rels/slide26.xml.rels><?xml version="1.0" encoding="UTF-8" standalone="yes"?>
<Relationships xmlns="http://schemas.openxmlformats.org/package/2006/relationships"><Relationship Id="rId8" Type="http://schemas.openxmlformats.org/officeDocument/2006/relationships/tags" Target="../tags/tag932.xml"/><Relationship Id="rId13" Type="http://schemas.openxmlformats.org/officeDocument/2006/relationships/slideLayout" Target="../slideLayouts/slideLayout14.xml"/><Relationship Id="rId18" Type="http://schemas.openxmlformats.org/officeDocument/2006/relationships/hyperlink" Target="https://wwfint.awsassets.panda.org/downloads/irena_geopolitics_energy_transition_critical_materials_2023_1.pdf" TargetMode="External"/><Relationship Id="rId3" Type="http://schemas.openxmlformats.org/officeDocument/2006/relationships/tags" Target="../tags/tag927.xml"/><Relationship Id="rId21" Type="http://schemas.openxmlformats.org/officeDocument/2006/relationships/hyperlink" Target="https://mw-1.itrcweb.org/project-summaries-and-case-studies/?" TargetMode="External"/><Relationship Id="rId7" Type="http://schemas.openxmlformats.org/officeDocument/2006/relationships/tags" Target="../tags/tag931.xml"/><Relationship Id="rId12" Type="http://schemas.openxmlformats.org/officeDocument/2006/relationships/tags" Target="../tags/tag936.xml"/><Relationship Id="rId17" Type="http://schemas.openxmlformats.org/officeDocument/2006/relationships/hyperlink" Target="https://www.energy-transitions.org/wp-content/uploads/2023/08/ETC-Materials-Report_highres-1.pdf" TargetMode="External"/><Relationship Id="rId2" Type="http://schemas.openxmlformats.org/officeDocument/2006/relationships/tags" Target="../tags/tag926.xml"/><Relationship Id="rId16" Type="http://schemas.openxmlformats.org/officeDocument/2006/relationships/chart" Target="../charts/chart63.xml"/><Relationship Id="rId20" Type="http://schemas.openxmlformats.org/officeDocument/2006/relationships/hyperlink" Target="https://www.doi.gov/pressreleases/department-interior-launches-effort-unlock-critical-minerals-mine-waste" TargetMode="External"/><Relationship Id="rId1" Type="http://schemas.openxmlformats.org/officeDocument/2006/relationships/tags" Target="../tags/tag925.xml"/><Relationship Id="rId6" Type="http://schemas.openxmlformats.org/officeDocument/2006/relationships/tags" Target="../tags/tag930.xml"/><Relationship Id="rId11" Type="http://schemas.openxmlformats.org/officeDocument/2006/relationships/tags" Target="../tags/tag935.xml"/><Relationship Id="rId5" Type="http://schemas.openxmlformats.org/officeDocument/2006/relationships/tags" Target="../tags/tag929.xml"/><Relationship Id="rId15" Type="http://schemas.openxmlformats.org/officeDocument/2006/relationships/image" Target="../media/image71.emf"/><Relationship Id="rId23" Type="http://schemas.openxmlformats.org/officeDocument/2006/relationships/hyperlink" Target="https://business.columbia.edu/insights/climate/cki" TargetMode="External"/><Relationship Id="rId10" Type="http://schemas.openxmlformats.org/officeDocument/2006/relationships/tags" Target="../tags/tag934.xml"/><Relationship Id="rId19" Type="http://schemas.openxmlformats.org/officeDocument/2006/relationships/hyperlink" Target="https://www.iea.org/policies/25196-eu-directive-on-the-management-of-waste-from-extractive-industries" TargetMode="External"/><Relationship Id="rId4" Type="http://schemas.openxmlformats.org/officeDocument/2006/relationships/tags" Target="../tags/tag928.xml"/><Relationship Id="rId9" Type="http://schemas.openxmlformats.org/officeDocument/2006/relationships/tags" Target="../tags/tag933.xml"/><Relationship Id="rId14" Type="http://schemas.openxmlformats.org/officeDocument/2006/relationships/oleObject" Target="../embeddings/oleObject49.bin"/><Relationship Id="rId22" Type="http://schemas.openxmlformats.org/officeDocument/2006/relationships/hyperlink" Target="https://business.columbia.edu/faculty/people/gernot-wagner" TargetMode="External"/></Relationships>
</file>

<file path=ppt/slides/_rels/slide27.xml.rels><?xml version="1.0" encoding="UTF-8" standalone="yes"?>
<Relationships xmlns="http://schemas.openxmlformats.org/package/2006/relationships"><Relationship Id="rId13" Type="http://schemas.openxmlformats.org/officeDocument/2006/relationships/tags" Target="../tags/tag949.xml"/><Relationship Id="rId18" Type="http://schemas.openxmlformats.org/officeDocument/2006/relationships/tags" Target="../tags/tag954.xml"/><Relationship Id="rId26" Type="http://schemas.openxmlformats.org/officeDocument/2006/relationships/tags" Target="../tags/tag962.xml"/><Relationship Id="rId39" Type="http://schemas.openxmlformats.org/officeDocument/2006/relationships/tags" Target="../tags/tag975.xml"/><Relationship Id="rId21" Type="http://schemas.openxmlformats.org/officeDocument/2006/relationships/tags" Target="../tags/tag957.xml"/><Relationship Id="rId34" Type="http://schemas.openxmlformats.org/officeDocument/2006/relationships/tags" Target="../tags/tag970.xml"/><Relationship Id="rId42" Type="http://schemas.openxmlformats.org/officeDocument/2006/relationships/tags" Target="../tags/tag978.xml"/><Relationship Id="rId47" Type="http://schemas.openxmlformats.org/officeDocument/2006/relationships/tags" Target="../tags/tag983.xml"/><Relationship Id="rId50" Type="http://schemas.openxmlformats.org/officeDocument/2006/relationships/image" Target="../media/image72.emf"/><Relationship Id="rId55" Type="http://schemas.openxmlformats.org/officeDocument/2006/relationships/hyperlink" Target="https://environmentamerica.org/center/articles/how-copper-mines-pollute/" TargetMode="External"/><Relationship Id="rId7" Type="http://schemas.openxmlformats.org/officeDocument/2006/relationships/tags" Target="../tags/tag943.xml"/><Relationship Id="rId2" Type="http://schemas.openxmlformats.org/officeDocument/2006/relationships/tags" Target="../tags/tag938.xml"/><Relationship Id="rId16" Type="http://schemas.openxmlformats.org/officeDocument/2006/relationships/tags" Target="../tags/tag952.xml"/><Relationship Id="rId29" Type="http://schemas.openxmlformats.org/officeDocument/2006/relationships/tags" Target="../tags/tag965.xml"/><Relationship Id="rId11" Type="http://schemas.openxmlformats.org/officeDocument/2006/relationships/tags" Target="../tags/tag947.xml"/><Relationship Id="rId24" Type="http://schemas.openxmlformats.org/officeDocument/2006/relationships/tags" Target="../tags/tag960.xml"/><Relationship Id="rId32" Type="http://schemas.openxmlformats.org/officeDocument/2006/relationships/tags" Target="../tags/tag968.xml"/><Relationship Id="rId37" Type="http://schemas.openxmlformats.org/officeDocument/2006/relationships/tags" Target="../tags/tag973.xml"/><Relationship Id="rId40" Type="http://schemas.openxmlformats.org/officeDocument/2006/relationships/tags" Target="../tags/tag976.xml"/><Relationship Id="rId45" Type="http://schemas.openxmlformats.org/officeDocument/2006/relationships/tags" Target="../tags/tag981.xml"/><Relationship Id="rId53" Type="http://schemas.openxmlformats.org/officeDocument/2006/relationships/hyperlink" Target="https://eurometaux.eu/media/jmxf2qm0/metals-for-clean-energy.pdf" TargetMode="External"/><Relationship Id="rId58" Type="http://schemas.openxmlformats.org/officeDocument/2006/relationships/hyperlink" Target="https://business.columbia.edu/insights/climate/cki" TargetMode="External"/><Relationship Id="rId5" Type="http://schemas.openxmlformats.org/officeDocument/2006/relationships/tags" Target="../tags/tag941.xml"/><Relationship Id="rId19" Type="http://schemas.openxmlformats.org/officeDocument/2006/relationships/tags" Target="../tags/tag955.xml"/><Relationship Id="rId4" Type="http://schemas.openxmlformats.org/officeDocument/2006/relationships/tags" Target="../tags/tag940.xml"/><Relationship Id="rId9" Type="http://schemas.openxmlformats.org/officeDocument/2006/relationships/tags" Target="../tags/tag945.xml"/><Relationship Id="rId14" Type="http://schemas.openxmlformats.org/officeDocument/2006/relationships/tags" Target="../tags/tag950.xml"/><Relationship Id="rId22" Type="http://schemas.openxmlformats.org/officeDocument/2006/relationships/tags" Target="../tags/tag958.xml"/><Relationship Id="rId27" Type="http://schemas.openxmlformats.org/officeDocument/2006/relationships/tags" Target="../tags/tag963.xml"/><Relationship Id="rId30" Type="http://schemas.openxmlformats.org/officeDocument/2006/relationships/tags" Target="../tags/tag966.xml"/><Relationship Id="rId35" Type="http://schemas.openxmlformats.org/officeDocument/2006/relationships/tags" Target="../tags/tag971.xml"/><Relationship Id="rId43" Type="http://schemas.openxmlformats.org/officeDocument/2006/relationships/tags" Target="../tags/tag979.xml"/><Relationship Id="rId48" Type="http://schemas.openxmlformats.org/officeDocument/2006/relationships/slideLayout" Target="../slideLayouts/slideLayout14.xml"/><Relationship Id="rId56" Type="http://schemas.openxmlformats.org/officeDocument/2006/relationships/hyperlink" Target="https://www.spglobal.com/esg/insights/featured/special-editorial/rocks-and-hard-places-the-ecosystem-risks-of-mining-for-energy-transition-minerals" TargetMode="External"/><Relationship Id="rId8" Type="http://schemas.openxmlformats.org/officeDocument/2006/relationships/tags" Target="../tags/tag944.xml"/><Relationship Id="rId51" Type="http://schemas.openxmlformats.org/officeDocument/2006/relationships/chart" Target="../charts/chart64.xml"/><Relationship Id="rId3" Type="http://schemas.openxmlformats.org/officeDocument/2006/relationships/tags" Target="../tags/tag939.xml"/><Relationship Id="rId12" Type="http://schemas.openxmlformats.org/officeDocument/2006/relationships/tags" Target="../tags/tag948.xml"/><Relationship Id="rId17" Type="http://schemas.openxmlformats.org/officeDocument/2006/relationships/tags" Target="../tags/tag953.xml"/><Relationship Id="rId25" Type="http://schemas.openxmlformats.org/officeDocument/2006/relationships/tags" Target="../tags/tag961.xml"/><Relationship Id="rId33" Type="http://schemas.openxmlformats.org/officeDocument/2006/relationships/tags" Target="../tags/tag969.xml"/><Relationship Id="rId38" Type="http://schemas.openxmlformats.org/officeDocument/2006/relationships/tags" Target="../tags/tag974.xml"/><Relationship Id="rId46" Type="http://schemas.openxmlformats.org/officeDocument/2006/relationships/tags" Target="../tags/tag982.xml"/><Relationship Id="rId20" Type="http://schemas.openxmlformats.org/officeDocument/2006/relationships/tags" Target="../tags/tag956.xml"/><Relationship Id="rId41" Type="http://schemas.openxmlformats.org/officeDocument/2006/relationships/tags" Target="../tags/tag977.xml"/><Relationship Id="rId54" Type="http://schemas.openxmlformats.org/officeDocument/2006/relationships/hyperlink" Target="https://www.statista.com/statistics/1351000/global-graphite-production-emissions/" TargetMode="External"/><Relationship Id="rId1" Type="http://schemas.openxmlformats.org/officeDocument/2006/relationships/tags" Target="../tags/tag937.xml"/><Relationship Id="rId6" Type="http://schemas.openxmlformats.org/officeDocument/2006/relationships/tags" Target="../tags/tag942.xml"/><Relationship Id="rId15" Type="http://schemas.openxmlformats.org/officeDocument/2006/relationships/tags" Target="../tags/tag951.xml"/><Relationship Id="rId23" Type="http://schemas.openxmlformats.org/officeDocument/2006/relationships/tags" Target="../tags/tag959.xml"/><Relationship Id="rId28" Type="http://schemas.openxmlformats.org/officeDocument/2006/relationships/tags" Target="../tags/tag964.xml"/><Relationship Id="rId36" Type="http://schemas.openxmlformats.org/officeDocument/2006/relationships/tags" Target="../tags/tag972.xml"/><Relationship Id="rId49" Type="http://schemas.openxmlformats.org/officeDocument/2006/relationships/oleObject" Target="../embeddings/oleObject50.bin"/><Relationship Id="rId57" Type="http://schemas.openxmlformats.org/officeDocument/2006/relationships/hyperlink" Target="https://business.columbia.edu/faculty/people/gernot-wagner" TargetMode="External"/><Relationship Id="rId10" Type="http://schemas.openxmlformats.org/officeDocument/2006/relationships/tags" Target="../tags/tag946.xml"/><Relationship Id="rId31" Type="http://schemas.openxmlformats.org/officeDocument/2006/relationships/tags" Target="../tags/tag967.xml"/><Relationship Id="rId44" Type="http://schemas.openxmlformats.org/officeDocument/2006/relationships/tags" Target="../tags/tag980.xml"/><Relationship Id="rId52" Type="http://schemas.openxmlformats.org/officeDocument/2006/relationships/chart" Target="../charts/chart65.xml"/></Relationships>
</file>

<file path=ppt/slides/_rels/slide28.xml.rels><?xml version="1.0" encoding="UTF-8" standalone="yes"?>
<Relationships xmlns="http://schemas.openxmlformats.org/package/2006/relationships"><Relationship Id="rId13" Type="http://schemas.openxmlformats.org/officeDocument/2006/relationships/hyperlink" Target="https://www.mckinsey.com/industries/metals-and-mining/our-insights/lithium-mining-how-new-production-technologies-could-fuel-the-global-ev-revolution" TargetMode="External"/><Relationship Id="rId18" Type="http://schemas.openxmlformats.org/officeDocument/2006/relationships/hyperlink" Target="https://www.hidrocarburos.gob.bo/2023/12/13/ylb-y-la-rusa-uranium-one-group-firman-convenio-para-construir-una-planta-piloto-de-carbonato-de-litio-en-uyuni/?utm" TargetMode="External"/><Relationship Id="rId26" Type="http://schemas.openxmlformats.org/officeDocument/2006/relationships/image" Target="../media/image76.png"/><Relationship Id="rId3" Type="http://schemas.openxmlformats.org/officeDocument/2006/relationships/tags" Target="../tags/tag986.xml"/><Relationship Id="rId21" Type="http://schemas.openxmlformats.org/officeDocument/2006/relationships/hyperlink" Target="https://www.cruxinvestor.com/posts/cerro-de-pasco-resources-extracting-critical-metals-from-historic-tailings-at-fraction-of-traditional-mining-costs" TargetMode="External"/><Relationship Id="rId7" Type="http://schemas.openxmlformats.org/officeDocument/2006/relationships/image" Target="../media/image73.emf"/><Relationship Id="rId12" Type="http://schemas.openxmlformats.org/officeDocument/2006/relationships/hyperlink" Target="https://investingnews.com/dle-lithium-stocks/" TargetMode="External"/><Relationship Id="rId17" Type="http://schemas.openxmlformats.org/officeDocument/2006/relationships/hyperlink" Target="https://www.albemarle.com/us/en/magnolia-site/magnolia-production-extraction" TargetMode="External"/><Relationship Id="rId25" Type="http://schemas.openxmlformats.org/officeDocument/2006/relationships/image" Target="../media/image75.png"/><Relationship Id="rId33" Type="http://schemas.openxmlformats.org/officeDocument/2006/relationships/image" Target="../media/image83.png"/><Relationship Id="rId2" Type="http://schemas.openxmlformats.org/officeDocument/2006/relationships/tags" Target="../tags/tag985.xml"/><Relationship Id="rId16" Type="http://schemas.openxmlformats.org/officeDocument/2006/relationships/hyperlink" Target="https://www.antofagasta.co.uk/media/articles/cuprochlor-t-an-innovation-with-potential-industry-wide-implications/" TargetMode="External"/><Relationship Id="rId20" Type="http://schemas.openxmlformats.org/officeDocument/2006/relationships/hyperlink" Target="https://discoveryalert.com.au/news/ai-powered-gmd-copilot-boosts-mining-efficiency-2025/" TargetMode="External"/><Relationship Id="rId29" Type="http://schemas.openxmlformats.org/officeDocument/2006/relationships/image" Target="../media/image79.jpeg"/><Relationship Id="rId1" Type="http://schemas.openxmlformats.org/officeDocument/2006/relationships/tags" Target="../tags/tag984.xml"/><Relationship Id="rId6" Type="http://schemas.openxmlformats.org/officeDocument/2006/relationships/oleObject" Target="../embeddings/oleObject51.bin"/><Relationship Id="rId11" Type="http://schemas.openxmlformats.org/officeDocument/2006/relationships/hyperlink" Target="https://www.iea.org/reports/energy-technology-perspectives-2023" TargetMode="External"/><Relationship Id="rId24" Type="http://schemas.openxmlformats.org/officeDocument/2006/relationships/image" Target="../media/image74.png"/><Relationship Id="rId32" Type="http://schemas.openxmlformats.org/officeDocument/2006/relationships/image" Target="../media/image82.png"/><Relationship Id="rId5" Type="http://schemas.openxmlformats.org/officeDocument/2006/relationships/notesSlide" Target="../notesSlides/notesSlide1.xml"/><Relationship Id="rId15" Type="http://schemas.openxmlformats.org/officeDocument/2006/relationships/hyperlink" Target="https://www.newmont.com/investors/news-release/news-details/2023/Newmont-Partners-with-the-NREL-to-Research-the-Use-of-Mine-Tailings-in-Conducting-Direct-Air-Capture-of-CO2/default.aspx?utm" TargetMode="External"/><Relationship Id="rId23" Type="http://schemas.openxmlformats.org/officeDocument/2006/relationships/hyperlink" Target="https://business.columbia.edu/insights/climate/cki" TargetMode="External"/><Relationship Id="rId28" Type="http://schemas.openxmlformats.org/officeDocument/2006/relationships/image" Target="../media/image78.png"/><Relationship Id="rId10" Type="http://schemas.openxmlformats.org/officeDocument/2006/relationships/hyperlink" Target="https://www.sigmathermal.com/industries/mining-minerals-process-heating/#:~:text=Sigma%20Thermal%20offers%20all%20of,mining%20and%20minerals%20industry%20needs." TargetMode="External"/><Relationship Id="rId19" Type="http://schemas.openxmlformats.org/officeDocument/2006/relationships/hyperlink" Target="https://www.icmm.com/en-gb/case-studies/2024/exploring-innovative-technologies-mine-tailings" TargetMode="External"/><Relationship Id="rId31" Type="http://schemas.openxmlformats.org/officeDocument/2006/relationships/image" Target="../media/image81.png"/><Relationship Id="rId4" Type="http://schemas.openxmlformats.org/officeDocument/2006/relationships/slideLayout" Target="../slideLayouts/slideLayout22.xml"/><Relationship Id="rId9" Type="http://schemas.openxmlformats.org/officeDocument/2006/relationships/hyperlink" Target="https://www.atlascopco.com/en-us/construction-equipment/resources/blog/the-journey-of-electric-submersible-dewatering-pumps-in-mining#:~:text=An%20important%20trend%20in%20all,compared%20to%20dry%2Dinstalled%20pumps." TargetMode="External"/><Relationship Id="rId14" Type="http://schemas.openxmlformats.org/officeDocument/2006/relationships/hyperlink" Target="https://discoveryalert.com.au/news/water-management-critical-mining-2025/" TargetMode="External"/><Relationship Id="rId22" Type="http://schemas.openxmlformats.org/officeDocument/2006/relationships/hyperlink" Target="https://business.columbia.edu/faculty/people/gernot-wagner" TargetMode="External"/><Relationship Id="rId27" Type="http://schemas.openxmlformats.org/officeDocument/2006/relationships/image" Target="../media/image77.png"/><Relationship Id="rId30" Type="http://schemas.openxmlformats.org/officeDocument/2006/relationships/image" Target="../media/image80.png"/><Relationship Id="rId8" Type="http://schemas.openxmlformats.org/officeDocument/2006/relationships/hyperlink" Target="https://www.mckinsey.com/capabilities/sustainability/our-insights/climate-risk-and-decarbonization-what-every-mining-ceo-needs-to-know?utm_medium=email&amp;_hsmi=232636813&amp;_hsenc=p2ANqtz-9nEZYgBzIGCahnO0Zdj_TYZHo5ctKZM9uBJ6q9jv9wu1wNRvBHa1c5T6Qu195m41ijTWoJhHceae3TcFHin2px83JKmpfGYf-GpL8U94kjN9dRoPE&amp;utm_content=232636813&amp;utm_source=hs_email" TargetMode="External"/></Relationships>
</file>

<file path=ppt/slides/_rels/slide29.xml.rels><?xml version="1.0" encoding="UTF-8" standalone="yes"?>
<Relationships xmlns="http://schemas.openxmlformats.org/package/2006/relationships"><Relationship Id="rId26" Type="http://schemas.openxmlformats.org/officeDocument/2006/relationships/tags" Target="../tags/tag1012.xml"/><Relationship Id="rId21" Type="http://schemas.openxmlformats.org/officeDocument/2006/relationships/tags" Target="../tags/tag1007.xml"/><Relationship Id="rId42" Type="http://schemas.openxmlformats.org/officeDocument/2006/relationships/tags" Target="../tags/tag1028.xml"/><Relationship Id="rId47" Type="http://schemas.openxmlformats.org/officeDocument/2006/relationships/tags" Target="../tags/tag1033.xml"/><Relationship Id="rId63" Type="http://schemas.openxmlformats.org/officeDocument/2006/relationships/tags" Target="../tags/tag1049.xml"/><Relationship Id="rId68" Type="http://schemas.openxmlformats.org/officeDocument/2006/relationships/tags" Target="../tags/tag1054.xml"/><Relationship Id="rId84" Type="http://schemas.openxmlformats.org/officeDocument/2006/relationships/tags" Target="../tags/tag1070.xml"/><Relationship Id="rId89" Type="http://schemas.openxmlformats.org/officeDocument/2006/relationships/tags" Target="../tags/tag1075.xml"/><Relationship Id="rId112" Type="http://schemas.openxmlformats.org/officeDocument/2006/relationships/chart" Target="../charts/chart68.xml"/><Relationship Id="rId16" Type="http://schemas.openxmlformats.org/officeDocument/2006/relationships/tags" Target="../tags/tag1002.xml"/><Relationship Id="rId107" Type="http://schemas.openxmlformats.org/officeDocument/2006/relationships/hyperlink" Target="https://docs.nrel.gov/docs/fy24osti/87372.pdf" TargetMode="External"/><Relationship Id="rId11" Type="http://schemas.openxmlformats.org/officeDocument/2006/relationships/tags" Target="../tags/tag997.xml"/><Relationship Id="rId32" Type="http://schemas.openxmlformats.org/officeDocument/2006/relationships/tags" Target="../tags/tag1018.xml"/><Relationship Id="rId37" Type="http://schemas.openxmlformats.org/officeDocument/2006/relationships/tags" Target="../tags/tag1023.xml"/><Relationship Id="rId53" Type="http://schemas.openxmlformats.org/officeDocument/2006/relationships/tags" Target="../tags/tag1039.xml"/><Relationship Id="rId58" Type="http://schemas.openxmlformats.org/officeDocument/2006/relationships/tags" Target="../tags/tag1044.xml"/><Relationship Id="rId74" Type="http://schemas.openxmlformats.org/officeDocument/2006/relationships/tags" Target="../tags/tag1060.xml"/><Relationship Id="rId79" Type="http://schemas.openxmlformats.org/officeDocument/2006/relationships/tags" Target="../tags/tag1065.xml"/><Relationship Id="rId102" Type="http://schemas.openxmlformats.org/officeDocument/2006/relationships/hyperlink" Target="https://environmentamerica.org/center/articles/how-copper-mines-pollute/" TargetMode="External"/><Relationship Id="rId5" Type="http://schemas.openxmlformats.org/officeDocument/2006/relationships/tags" Target="../tags/tag991.xml"/><Relationship Id="rId90" Type="http://schemas.openxmlformats.org/officeDocument/2006/relationships/tags" Target="../tags/tag1076.xml"/><Relationship Id="rId95" Type="http://schemas.openxmlformats.org/officeDocument/2006/relationships/tags" Target="../tags/tag1081.xml"/><Relationship Id="rId22" Type="http://schemas.openxmlformats.org/officeDocument/2006/relationships/tags" Target="../tags/tag1008.xml"/><Relationship Id="rId27" Type="http://schemas.openxmlformats.org/officeDocument/2006/relationships/tags" Target="../tags/tag1013.xml"/><Relationship Id="rId43" Type="http://schemas.openxmlformats.org/officeDocument/2006/relationships/tags" Target="../tags/tag1029.xml"/><Relationship Id="rId48" Type="http://schemas.openxmlformats.org/officeDocument/2006/relationships/tags" Target="../tags/tag1034.xml"/><Relationship Id="rId64" Type="http://schemas.openxmlformats.org/officeDocument/2006/relationships/tags" Target="../tags/tag1050.xml"/><Relationship Id="rId69" Type="http://schemas.openxmlformats.org/officeDocument/2006/relationships/tags" Target="../tags/tag1055.xml"/><Relationship Id="rId80" Type="http://schemas.openxmlformats.org/officeDocument/2006/relationships/tags" Target="../tags/tag1066.xml"/><Relationship Id="rId85" Type="http://schemas.openxmlformats.org/officeDocument/2006/relationships/tags" Target="../tags/tag1071.xml"/><Relationship Id="rId12" Type="http://schemas.openxmlformats.org/officeDocument/2006/relationships/tags" Target="../tags/tag998.xml"/><Relationship Id="rId17" Type="http://schemas.openxmlformats.org/officeDocument/2006/relationships/tags" Target="../tags/tag1003.xml"/><Relationship Id="rId33" Type="http://schemas.openxmlformats.org/officeDocument/2006/relationships/tags" Target="../tags/tag1019.xml"/><Relationship Id="rId38" Type="http://schemas.openxmlformats.org/officeDocument/2006/relationships/tags" Target="../tags/tag1024.xml"/><Relationship Id="rId59" Type="http://schemas.openxmlformats.org/officeDocument/2006/relationships/tags" Target="../tags/tag1045.xml"/><Relationship Id="rId103" Type="http://schemas.openxmlformats.org/officeDocument/2006/relationships/hyperlink" Target="https://www.spglobal.com/esg/insights/featured/special-editorial/rocks-and-hard-places-the-ecosystem-risks-of-mining-for-energy-transition-minerals" TargetMode="External"/><Relationship Id="rId108" Type="http://schemas.openxmlformats.org/officeDocument/2006/relationships/hyperlink" Target="https://business.columbia.edu/faculty/people/gernot-wagner" TargetMode="External"/><Relationship Id="rId54" Type="http://schemas.openxmlformats.org/officeDocument/2006/relationships/tags" Target="../tags/tag1040.xml"/><Relationship Id="rId70" Type="http://schemas.openxmlformats.org/officeDocument/2006/relationships/tags" Target="../tags/tag1056.xml"/><Relationship Id="rId75" Type="http://schemas.openxmlformats.org/officeDocument/2006/relationships/tags" Target="../tags/tag1061.xml"/><Relationship Id="rId91" Type="http://schemas.openxmlformats.org/officeDocument/2006/relationships/tags" Target="../tags/tag1077.xml"/><Relationship Id="rId96" Type="http://schemas.openxmlformats.org/officeDocument/2006/relationships/tags" Target="../tags/tag1082.xml"/><Relationship Id="rId1" Type="http://schemas.openxmlformats.org/officeDocument/2006/relationships/tags" Target="../tags/tag987.xml"/><Relationship Id="rId6" Type="http://schemas.openxmlformats.org/officeDocument/2006/relationships/tags" Target="../tags/tag992.xml"/><Relationship Id="rId15" Type="http://schemas.openxmlformats.org/officeDocument/2006/relationships/tags" Target="../tags/tag1001.xml"/><Relationship Id="rId23" Type="http://schemas.openxmlformats.org/officeDocument/2006/relationships/tags" Target="../tags/tag1009.xml"/><Relationship Id="rId28" Type="http://schemas.openxmlformats.org/officeDocument/2006/relationships/tags" Target="../tags/tag1014.xml"/><Relationship Id="rId36" Type="http://schemas.openxmlformats.org/officeDocument/2006/relationships/tags" Target="../tags/tag1022.xml"/><Relationship Id="rId49" Type="http://schemas.openxmlformats.org/officeDocument/2006/relationships/tags" Target="../tags/tag1035.xml"/><Relationship Id="rId57" Type="http://schemas.openxmlformats.org/officeDocument/2006/relationships/tags" Target="../tags/tag1043.xml"/><Relationship Id="rId106" Type="http://schemas.openxmlformats.org/officeDocument/2006/relationships/hyperlink" Target="https://www.energy-transitions.org/wp-content/uploads/2023/08/ETC-Materials-Report_highres-1.pdf" TargetMode="External"/><Relationship Id="rId10" Type="http://schemas.openxmlformats.org/officeDocument/2006/relationships/tags" Target="../tags/tag996.xml"/><Relationship Id="rId31" Type="http://schemas.openxmlformats.org/officeDocument/2006/relationships/tags" Target="../tags/tag1017.xml"/><Relationship Id="rId44" Type="http://schemas.openxmlformats.org/officeDocument/2006/relationships/tags" Target="../tags/tag1030.xml"/><Relationship Id="rId52" Type="http://schemas.openxmlformats.org/officeDocument/2006/relationships/tags" Target="../tags/tag1038.xml"/><Relationship Id="rId60" Type="http://schemas.openxmlformats.org/officeDocument/2006/relationships/tags" Target="../tags/tag1046.xml"/><Relationship Id="rId65" Type="http://schemas.openxmlformats.org/officeDocument/2006/relationships/tags" Target="../tags/tag1051.xml"/><Relationship Id="rId73" Type="http://schemas.openxmlformats.org/officeDocument/2006/relationships/tags" Target="../tags/tag1059.xml"/><Relationship Id="rId78" Type="http://schemas.openxmlformats.org/officeDocument/2006/relationships/tags" Target="../tags/tag1064.xml"/><Relationship Id="rId81" Type="http://schemas.openxmlformats.org/officeDocument/2006/relationships/tags" Target="../tags/tag1067.xml"/><Relationship Id="rId86" Type="http://schemas.openxmlformats.org/officeDocument/2006/relationships/tags" Target="../tags/tag1072.xml"/><Relationship Id="rId94" Type="http://schemas.openxmlformats.org/officeDocument/2006/relationships/tags" Target="../tags/tag1080.xml"/><Relationship Id="rId99" Type="http://schemas.openxmlformats.org/officeDocument/2006/relationships/image" Target="../media/image84.emf"/><Relationship Id="rId101" Type="http://schemas.openxmlformats.org/officeDocument/2006/relationships/hyperlink" Target="https://www.statista.com/statistics/1351000/global-graphite-production-emissions/" TargetMode="External"/><Relationship Id="rId4" Type="http://schemas.openxmlformats.org/officeDocument/2006/relationships/tags" Target="../tags/tag990.xml"/><Relationship Id="rId9" Type="http://schemas.openxmlformats.org/officeDocument/2006/relationships/tags" Target="../tags/tag995.xml"/><Relationship Id="rId13" Type="http://schemas.openxmlformats.org/officeDocument/2006/relationships/tags" Target="../tags/tag999.xml"/><Relationship Id="rId18" Type="http://schemas.openxmlformats.org/officeDocument/2006/relationships/tags" Target="../tags/tag1004.xml"/><Relationship Id="rId39" Type="http://schemas.openxmlformats.org/officeDocument/2006/relationships/tags" Target="../tags/tag1025.xml"/><Relationship Id="rId109" Type="http://schemas.openxmlformats.org/officeDocument/2006/relationships/hyperlink" Target="https://business.columbia.edu/insights/climate/cki" TargetMode="External"/><Relationship Id="rId34" Type="http://schemas.openxmlformats.org/officeDocument/2006/relationships/tags" Target="../tags/tag1020.xml"/><Relationship Id="rId50" Type="http://schemas.openxmlformats.org/officeDocument/2006/relationships/tags" Target="../tags/tag1036.xml"/><Relationship Id="rId55" Type="http://schemas.openxmlformats.org/officeDocument/2006/relationships/tags" Target="../tags/tag1041.xml"/><Relationship Id="rId76" Type="http://schemas.openxmlformats.org/officeDocument/2006/relationships/tags" Target="../tags/tag1062.xml"/><Relationship Id="rId97" Type="http://schemas.openxmlformats.org/officeDocument/2006/relationships/slideLayout" Target="../slideLayouts/slideLayout16.xml"/><Relationship Id="rId104" Type="http://schemas.openxmlformats.org/officeDocument/2006/relationships/hyperlink" Target="https://iea.blob.core.windows.net/assets/c3de5e13-26e8-4e52-8a67-b97aba17f0a2/Sustainable_Recovery.pdf" TargetMode="External"/><Relationship Id="rId7" Type="http://schemas.openxmlformats.org/officeDocument/2006/relationships/tags" Target="../tags/tag993.xml"/><Relationship Id="rId71" Type="http://schemas.openxmlformats.org/officeDocument/2006/relationships/tags" Target="../tags/tag1057.xml"/><Relationship Id="rId92" Type="http://schemas.openxmlformats.org/officeDocument/2006/relationships/tags" Target="../tags/tag1078.xml"/><Relationship Id="rId2" Type="http://schemas.openxmlformats.org/officeDocument/2006/relationships/tags" Target="../tags/tag988.xml"/><Relationship Id="rId29" Type="http://schemas.openxmlformats.org/officeDocument/2006/relationships/tags" Target="../tags/tag1015.xml"/><Relationship Id="rId24" Type="http://schemas.openxmlformats.org/officeDocument/2006/relationships/tags" Target="../tags/tag1010.xml"/><Relationship Id="rId40" Type="http://schemas.openxmlformats.org/officeDocument/2006/relationships/tags" Target="../tags/tag1026.xml"/><Relationship Id="rId45" Type="http://schemas.openxmlformats.org/officeDocument/2006/relationships/tags" Target="../tags/tag1031.xml"/><Relationship Id="rId66" Type="http://schemas.openxmlformats.org/officeDocument/2006/relationships/tags" Target="../tags/tag1052.xml"/><Relationship Id="rId87" Type="http://schemas.openxmlformats.org/officeDocument/2006/relationships/tags" Target="../tags/tag1073.xml"/><Relationship Id="rId110" Type="http://schemas.openxmlformats.org/officeDocument/2006/relationships/chart" Target="../charts/chart66.xml"/><Relationship Id="rId61" Type="http://schemas.openxmlformats.org/officeDocument/2006/relationships/tags" Target="../tags/tag1047.xml"/><Relationship Id="rId82" Type="http://schemas.openxmlformats.org/officeDocument/2006/relationships/tags" Target="../tags/tag1068.xml"/><Relationship Id="rId19" Type="http://schemas.openxmlformats.org/officeDocument/2006/relationships/tags" Target="../tags/tag1005.xml"/><Relationship Id="rId14" Type="http://schemas.openxmlformats.org/officeDocument/2006/relationships/tags" Target="../tags/tag1000.xml"/><Relationship Id="rId30" Type="http://schemas.openxmlformats.org/officeDocument/2006/relationships/tags" Target="../tags/tag1016.xml"/><Relationship Id="rId35" Type="http://schemas.openxmlformats.org/officeDocument/2006/relationships/tags" Target="../tags/tag1021.xml"/><Relationship Id="rId56" Type="http://schemas.openxmlformats.org/officeDocument/2006/relationships/tags" Target="../tags/tag1042.xml"/><Relationship Id="rId77" Type="http://schemas.openxmlformats.org/officeDocument/2006/relationships/tags" Target="../tags/tag1063.xml"/><Relationship Id="rId100" Type="http://schemas.openxmlformats.org/officeDocument/2006/relationships/hyperlink" Target="https://eurometaux.eu/media/jmxf2qm0/metals-for-clean-energy.pdf" TargetMode="External"/><Relationship Id="rId105" Type="http://schemas.openxmlformats.org/officeDocument/2006/relationships/hyperlink" Target="https://documents1.worldbank.org/curated/en/099052423172525564/pdf/P16627806f5aa400508f8c0bdcba0878a3e.pdf" TargetMode="External"/><Relationship Id="rId8" Type="http://schemas.openxmlformats.org/officeDocument/2006/relationships/tags" Target="../tags/tag994.xml"/><Relationship Id="rId51" Type="http://schemas.openxmlformats.org/officeDocument/2006/relationships/tags" Target="../tags/tag1037.xml"/><Relationship Id="rId72" Type="http://schemas.openxmlformats.org/officeDocument/2006/relationships/tags" Target="../tags/tag1058.xml"/><Relationship Id="rId93" Type="http://schemas.openxmlformats.org/officeDocument/2006/relationships/tags" Target="../tags/tag1079.xml"/><Relationship Id="rId98" Type="http://schemas.openxmlformats.org/officeDocument/2006/relationships/oleObject" Target="../embeddings/oleObject52.bin"/><Relationship Id="rId3" Type="http://schemas.openxmlformats.org/officeDocument/2006/relationships/tags" Target="../tags/tag989.xml"/><Relationship Id="rId25" Type="http://schemas.openxmlformats.org/officeDocument/2006/relationships/tags" Target="../tags/tag1011.xml"/><Relationship Id="rId46" Type="http://schemas.openxmlformats.org/officeDocument/2006/relationships/tags" Target="../tags/tag1032.xml"/><Relationship Id="rId67" Type="http://schemas.openxmlformats.org/officeDocument/2006/relationships/tags" Target="../tags/tag1053.xml"/><Relationship Id="rId20" Type="http://schemas.openxmlformats.org/officeDocument/2006/relationships/tags" Target="../tags/tag1006.xml"/><Relationship Id="rId41" Type="http://schemas.openxmlformats.org/officeDocument/2006/relationships/tags" Target="../tags/tag1027.xml"/><Relationship Id="rId62" Type="http://schemas.openxmlformats.org/officeDocument/2006/relationships/tags" Target="../tags/tag1048.xml"/><Relationship Id="rId83" Type="http://schemas.openxmlformats.org/officeDocument/2006/relationships/tags" Target="../tags/tag1069.xml"/><Relationship Id="rId88" Type="http://schemas.openxmlformats.org/officeDocument/2006/relationships/tags" Target="../tags/tag1074.xml"/><Relationship Id="rId111" Type="http://schemas.openxmlformats.org/officeDocument/2006/relationships/chart" Target="../charts/chart6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6.bin"/><Relationship Id="rId7" Type="http://schemas.openxmlformats.org/officeDocument/2006/relationships/hyperlink" Target="https://business.columbia.edu/insights/climate/cki" TargetMode="External"/><Relationship Id="rId2" Type="http://schemas.openxmlformats.org/officeDocument/2006/relationships/slideLayout" Target="../slideLayouts/slideLayout8.xml"/><Relationship Id="rId1" Type="http://schemas.openxmlformats.org/officeDocument/2006/relationships/tags" Target="../tags/tag30.xml"/><Relationship Id="rId6" Type="http://schemas.openxmlformats.org/officeDocument/2006/relationships/hyperlink" Target="https://business.columbia.edu/faculty/people/gernot-wagner" TargetMode="External"/><Relationship Id="rId5" Type="http://schemas.openxmlformats.org/officeDocument/2006/relationships/image" Target="../media/image18.jpeg"/><Relationship Id="rId4" Type="http://schemas.openxmlformats.org/officeDocument/2006/relationships/image" Target="../media/image17.emf"/></Relationships>
</file>

<file path=ppt/slides/_rels/slide30.xml.rels><?xml version="1.0" encoding="UTF-8" standalone="yes"?>
<Relationships xmlns="http://schemas.openxmlformats.org/package/2006/relationships"><Relationship Id="rId26" Type="http://schemas.openxmlformats.org/officeDocument/2006/relationships/tags" Target="../tags/tag1108.xml"/><Relationship Id="rId21" Type="http://schemas.openxmlformats.org/officeDocument/2006/relationships/tags" Target="../tags/tag1103.xml"/><Relationship Id="rId42" Type="http://schemas.openxmlformats.org/officeDocument/2006/relationships/tags" Target="../tags/tag1124.xml"/><Relationship Id="rId47" Type="http://schemas.openxmlformats.org/officeDocument/2006/relationships/tags" Target="../tags/tag1129.xml"/><Relationship Id="rId63" Type="http://schemas.openxmlformats.org/officeDocument/2006/relationships/tags" Target="../tags/tag1145.xml"/><Relationship Id="rId68" Type="http://schemas.openxmlformats.org/officeDocument/2006/relationships/tags" Target="../tags/tag1150.xml"/><Relationship Id="rId84" Type="http://schemas.openxmlformats.org/officeDocument/2006/relationships/chart" Target="../charts/chart71.xml"/><Relationship Id="rId16" Type="http://schemas.openxmlformats.org/officeDocument/2006/relationships/tags" Target="../tags/tag1098.xml"/><Relationship Id="rId11" Type="http://schemas.openxmlformats.org/officeDocument/2006/relationships/tags" Target="../tags/tag1093.xml"/><Relationship Id="rId32" Type="http://schemas.openxmlformats.org/officeDocument/2006/relationships/tags" Target="../tags/tag1114.xml"/><Relationship Id="rId37" Type="http://schemas.openxmlformats.org/officeDocument/2006/relationships/tags" Target="../tags/tag1119.xml"/><Relationship Id="rId53" Type="http://schemas.openxmlformats.org/officeDocument/2006/relationships/tags" Target="../tags/tag1135.xml"/><Relationship Id="rId58" Type="http://schemas.openxmlformats.org/officeDocument/2006/relationships/tags" Target="../tags/tag1140.xml"/><Relationship Id="rId74" Type="http://schemas.openxmlformats.org/officeDocument/2006/relationships/tags" Target="../tags/tag1156.xml"/><Relationship Id="rId79" Type="http://schemas.openxmlformats.org/officeDocument/2006/relationships/hyperlink" Target="https://iea.blob.core.windows.net/assets/ffd2a83b-8c30-4e9d-980a-52b6d9a86fdc/TheRoleofCriticalMineralsinCleanEnergyTransitions.pdf" TargetMode="External"/><Relationship Id="rId5" Type="http://schemas.openxmlformats.org/officeDocument/2006/relationships/tags" Target="../tags/tag1087.xml"/><Relationship Id="rId61" Type="http://schemas.openxmlformats.org/officeDocument/2006/relationships/tags" Target="../tags/tag1143.xml"/><Relationship Id="rId82" Type="http://schemas.openxmlformats.org/officeDocument/2006/relationships/chart" Target="../charts/chart69.xml"/><Relationship Id="rId19" Type="http://schemas.openxmlformats.org/officeDocument/2006/relationships/tags" Target="../tags/tag1101.xml"/><Relationship Id="rId14" Type="http://schemas.openxmlformats.org/officeDocument/2006/relationships/tags" Target="../tags/tag1096.xml"/><Relationship Id="rId22" Type="http://schemas.openxmlformats.org/officeDocument/2006/relationships/tags" Target="../tags/tag1104.xml"/><Relationship Id="rId27" Type="http://schemas.openxmlformats.org/officeDocument/2006/relationships/tags" Target="../tags/tag1109.xml"/><Relationship Id="rId30" Type="http://schemas.openxmlformats.org/officeDocument/2006/relationships/tags" Target="../tags/tag1112.xml"/><Relationship Id="rId35" Type="http://schemas.openxmlformats.org/officeDocument/2006/relationships/tags" Target="../tags/tag1117.xml"/><Relationship Id="rId43" Type="http://schemas.openxmlformats.org/officeDocument/2006/relationships/tags" Target="../tags/tag1125.xml"/><Relationship Id="rId48" Type="http://schemas.openxmlformats.org/officeDocument/2006/relationships/tags" Target="../tags/tag1130.xml"/><Relationship Id="rId56" Type="http://schemas.openxmlformats.org/officeDocument/2006/relationships/tags" Target="../tags/tag1138.xml"/><Relationship Id="rId64" Type="http://schemas.openxmlformats.org/officeDocument/2006/relationships/tags" Target="../tags/tag1146.xml"/><Relationship Id="rId69" Type="http://schemas.openxmlformats.org/officeDocument/2006/relationships/tags" Target="../tags/tag1151.xml"/><Relationship Id="rId77" Type="http://schemas.openxmlformats.org/officeDocument/2006/relationships/image" Target="../media/image85.emf"/><Relationship Id="rId8" Type="http://schemas.openxmlformats.org/officeDocument/2006/relationships/tags" Target="../tags/tag1090.xml"/><Relationship Id="rId51" Type="http://schemas.openxmlformats.org/officeDocument/2006/relationships/tags" Target="../tags/tag1133.xml"/><Relationship Id="rId72" Type="http://schemas.openxmlformats.org/officeDocument/2006/relationships/tags" Target="../tags/tag1154.xml"/><Relationship Id="rId80" Type="http://schemas.openxmlformats.org/officeDocument/2006/relationships/hyperlink" Target="https://business.columbia.edu/faculty/people/gernot-wagner" TargetMode="External"/><Relationship Id="rId3" Type="http://schemas.openxmlformats.org/officeDocument/2006/relationships/tags" Target="../tags/tag1085.xml"/><Relationship Id="rId12" Type="http://schemas.openxmlformats.org/officeDocument/2006/relationships/tags" Target="../tags/tag1094.xml"/><Relationship Id="rId17" Type="http://schemas.openxmlformats.org/officeDocument/2006/relationships/tags" Target="../tags/tag1099.xml"/><Relationship Id="rId25" Type="http://schemas.openxmlformats.org/officeDocument/2006/relationships/tags" Target="../tags/tag1107.xml"/><Relationship Id="rId33" Type="http://schemas.openxmlformats.org/officeDocument/2006/relationships/tags" Target="../tags/tag1115.xml"/><Relationship Id="rId38" Type="http://schemas.openxmlformats.org/officeDocument/2006/relationships/tags" Target="../tags/tag1120.xml"/><Relationship Id="rId46" Type="http://schemas.openxmlformats.org/officeDocument/2006/relationships/tags" Target="../tags/tag1128.xml"/><Relationship Id="rId59" Type="http://schemas.openxmlformats.org/officeDocument/2006/relationships/tags" Target="../tags/tag1141.xml"/><Relationship Id="rId67" Type="http://schemas.openxmlformats.org/officeDocument/2006/relationships/tags" Target="../tags/tag1149.xml"/><Relationship Id="rId20" Type="http://schemas.openxmlformats.org/officeDocument/2006/relationships/tags" Target="../tags/tag1102.xml"/><Relationship Id="rId41" Type="http://schemas.openxmlformats.org/officeDocument/2006/relationships/tags" Target="../tags/tag1123.xml"/><Relationship Id="rId54" Type="http://schemas.openxmlformats.org/officeDocument/2006/relationships/tags" Target="../tags/tag1136.xml"/><Relationship Id="rId62" Type="http://schemas.openxmlformats.org/officeDocument/2006/relationships/tags" Target="../tags/tag1144.xml"/><Relationship Id="rId70" Type="http://schemas.openxmlformats.org/officeDocument/2006/relationships/tags" Target="../tags/tag1152.xml"/><Relationship Id="rId75" Type="http://schemas.openxmlformats.org/officeDocument/2006/relationships/slideLayout" Target="../slideLayouts/slideLayout15.xml"/><Relationship Id="rId83" Type="http://schemas.openxmlformats.org/officeDocument/2006/relationships/chart" Target="../charts/chart70.xml"/><Relationship Id="rId1" Type="http://schemas.openxmlformats.org/officeDocument/2006/relationships/tags" Target="../tags/tag1083.xml"/><Relationship Id="rId6" Type="http://schemas.openxmlformats.org/officeDocument/2006/relationships/tags" Target="../tags/tag1088.xml"/><Relationship Id="rId15" Type="http://schemas.openxmlformats.org/officeDocument/2006/relationships/tags" Target="../tags/tag1097.xml"/><Relationship Id="rId23" Type="http://schemas.openxmlformats.org/officeDocument/2006/relationships/tags" Target="../tags/tag1105.xml"/><Relationship Id="rId28" Type="http://schemas.openxmlformats.org/officeDocument/2006/relationships/tags" Target="../tags/tag1110.xml"/><Relationship Id="rId36" Type="http://schemas.openxmlformats.org/officeDocument/2006/relationships/tags" Target="../tags/tag1118.xml"/><Relationship Id="rId49" Type="http://schemas.openxmlformats.org/officeDocument/2006/relationships/tags" Target="../tags/tag1131.xml"/><Relationship Id="rId57" Type="http://schemas.openxmlformats.org/officeDocument/2006/relationships/tags" Target="../tags/tag1139.xml"/><Relationship Id="rId10" Type="http://schemas.openxmlformats.org/officeDocument/2006/relationships/tags" Target="../tags/tag1092.xml"/><Relationship Id="rId31" Type="http://schemas.openxmlformats.org/officeDocument/2006/relationships/tags" Target="../tags/tag1113.xml"/><Relationship Id="rId44" Type="http://schemas.openxmlformats.org/officeDocument/2006/relationships/tags" Target="../tags/tag1126.xml"/><Relationship Id="rId52" Type="http://schemas.openxmlformats.org/officeDocument/2006/relationships/tags" Target="../tags/tag1134.xml"/><Relationship Id="rId60" Type="http://schemas.openxmlformats.org/officeDocument/2006/relationships/tags" Target="../tags/tag1142.xml"/><Relationship Id="rId65" Type="http://schemas.openxmlformats.org/officeDocument/2006/relationships/tags" Target="../tags/tag1147.xml"/><Relationship Id="rId73" Type="http://schemas.openxmlformats.org/officeDocument/2006/relationships/tags" Target="../tags/tag1155.xml"/><Relationship Id="rId78" Type="http://schemas.openxmlformats.org/officeDocument/2006/relationships/hyperlink" Target="file:///\\https:\sgp.fas.org\crs\misc\R46420.pdf" TargetMode="External"/><Relationship Id="rId81" Type="http://schemas.openxmlformats.org/officeDocument/2006/relationships/hyperlink" Target="https://business.columbia.edu/insights/climate/cki" TargetMode="External"/><Relationship Id="rId4" Type="http://schemas.openxmlformats.org/officeDocument/2006/relationships/tags" Target="../tags/tag1086.xml"/><Relationship Id="rId9" Type="http://schemas.openxmlformats.org/officeDocument/2006/relationships/tags" Target="../tags/tag1091.xml"/><Relationship Id="rId13" Type="http://schemas.openxmlformats.org/officeDocument/2006/relationships/tags" Target="../tags/tag1095.xml"/><Relationship Id="rId18" Type="http://schemas.openxmlformats.org/officeDocument/2006/relationships/tags" Target="../tags/tag1100.xml"/><Relationship Id="rId39" Type="http://schemas.openxmlformats.org/officeDocument/2006/relationships/tags" Target="../tags/tag1121.xml"/><Relationship Id="rId34" Type="http://schemas.openxmlformats.org/officeDocument/2006/relationships/tags" Target="../tags/tag1116.xml"/><Relationship Id="rId50" Type="http://schemas.openxmlformats.org/officeDocument/2006/relationships/tags" Target="../tags/tag1132.xml"/><Relationship Id="rId55" Type="http://schemas.openxmlformats.org/officeDocument/2006/relationships/tags" Target="../tags/tag1137.xml"/><Relationship Id="rId76" Type="http://schemas.openxmlformats.org/officeDocument/2006/relationships/oleObject" Target="../embeddings/oleObject53.bin"/><Relationship Id="rId7" Type="http://schemas.openxmlformats.org/officeDocument/2006/relationships/tags" Target="../tags/tag1089.xml"/><Relationship Id="rId71" Type="http://schemas.openxmlformats.org/officeDocument/2006/relationships/tags" Target="../tags/tag1153.xml"/><Relationship Id="rId2" Type="http://schemas.openxmlformats.org/officeDocument/2006/relationships/tags" Target="../tags/tag1084.xml"/><Relationship Id="rId29" Type="http://schemas.openxmlformats.org/officeDocument/2006/relationships/tags" Target="../tags/tag1111.xml"/><Relationship Id="rId24" Type="http://schemas.openxmlformats.org/officeDocument/2006/relationships/tags" Target="../tags/tag1106.xml"/><Relationship Id="rId40" Type="http://schemas.openxmlformats.org/officeDocument/2006/relationships/tags" Target="../tags/tag1122.xml"/><Relationship Id="rId45" Type="http://schemas.openxmlformats.org/officeDocument/2006/relationships/tags" Target="../tags/tag1127.xml"/><Relationship Id="rId66" Type="http://schemas.openxmlformats.org/officeDocument/2006/relationships/tags" Target="../tags/tag1148.xml"/></Relationships>
</file>

<file path=ppt/slides/_rels/slide3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slideLayout" Target="../slideLayouts/slideLayout21.xml"/><Relationship Id="rId1" Type="http://schemas.openxmlformats.org/officeDocument/2006/relationships/tags" Target="../tags/tag1157.xml"/><Relationship Id="rId5" Type="http://schemas.openxmlformats.org/officeDocument/2006/relationships/image" Target="../media/image33.emf"/><Relationship Id="rId4" Type="http://schemas.openxmlformats.org/officeDocument/2006/relationships/oleObject" Target="../embeddings/oleObject54.bin"/></Relationships>
</file>

<file path=ppt/slides/_rels/slide32.xml.rels><?xml version="1.0" encoding="UTF-8" standalone="yes"?>
<Relationships xmlns="http://schemas.openxmlformats.org/package/2006/relationships"><Relationship Id="rId13" Type="http://schemas.openxmlformats.org/officeDocument/2006/relationships/tags" Target="../tags/tag1170.xml"/><Relationship Id="rId18" Type="http://schemas.openxmlformats.org/officeDocument/2006/relationships/tags" Target="../tags/tag1175.xml"/><Relationship Id="rId26" Type="http://schemas.openxmlformats.org/officeDocument/2006/relationships/tags" Target="../tags/tag1183.xml"/><Relationship Id="rId39" Type="http://schemas.openxmlformats.org/officeDocument/2006/relationships/tags" Target="../tags/tag1196.xml"/><Relationship Id="rId21" Type="http://schemas.openxmlformats.org/officeDocument/2006/relationships/tags" Target="../tags/tag1178.xml"/><Relationship Id="rId34" Type="http://schemas.openxmlformats.org/officeDocument/2006/relationships/tags" Target="../tags/tag1191.xml"/><Relationship Id="rId42" Type="http://schemas.openxmlformats.org/officeDocument/2006/relationships/slideLayout" Target="../slideLayouts/slideLayout16.xml"/><Relationship Id="rId47" Type="http://schemas.openxmlformats.org/officeDocument/2006/relationships/hyperlink" Target="https://iea.blob.core.windows.net/assets/ef5e9b70-3374-4caa-ba9d-19c72253bfc4/GlobalCriticalMineralsOutlook2025.pdf" TargetMode="External"/><Relationship Id="rId50" Type="http://schemas.openxmlformats.org/officeDocument/2006/relationships/hyperlink" Target="https://business.columbia.edu/insights/climate/cki" TargetMode="External"/><Relationship Id="rId7" Type="http://schemas.openxmlformats.org/officeDocument/2006/relationships/tags" Target="../tags/tag1164.xml"/><Relationship Id="rId2" Type="http://schemas.openxmlformats.org/officeDocument/2006/relationships/tags" Target="../tags/tag1159.xml"/><Relationship Id="rId16" Type="http://schemas.openxmlformats.org/officeDocument/2006/relationships/tags" Target="../tags/tag1173.xml"/><Relationship Id="rId29" Type="http://schemas.openxmlformats.org/officeDocument/2006/relationships/tags" Target="../tags/tag1186.xml"/><Relationship Id="rId11" Type="http://schemas.openxmlformats.org/officeDocument/2006/relationships/tags" Target="../tags/tag1168.xml"/><Relationship Id="rId24" Type="http://schemas.openxmlformats.org/officeDocument/2006/relationships/tags" Target="../tags/tag1181.xml"/><Relationship Id="rId32" Type="http://schemas.openxmlformats.org/officeDocument/2006/relationships/tags" Target="../tags/tag1189.xml"/><Relationship Id="rId37" Type="http://schemas.openxmlformats.org/officeDocument/2006/relationships/tags" Target="../tags/tag1194.xml"/><Relationship Id="rId40" Type="http://schemas.openxmlformats.org/officeDocument/2006/relationships/tags" Target="../tags/tag1197.xml"/><Relationship Id="rId45" Type="http://schemas.openxmlformats.org/officeDocument/2006/relationships/chart" Target="../charts/chart72.xml"/><Relationship Id="rId53" Type="http://schemas.openxmlformats.org/officeDocument/2006/relationships/chart" Target="../charts/chart75.xml"/><Relationship Id="rId5" Type="http://schemas.openxmlformats.org/officeDocument/2006/relationships/tags" Target="../tags/tag1162.xml"/><Relationship Id="rId10" Type="http://schemas.openxmlformats.org/officeDocument/2006/relationships/tags" Target="../tags/tag1167.xml"/><Relationship Id="rId19" Type="http://schemas.openxmlformats.org/officeDocument/2006/relationships/tags" Target="../tags/tag1176.xml"/><Relationship Id="rId31" Type="http://schemas.openxmlformats.org/officeDocument/2006/relationships/tags" Target="../tags/tag1188.xml"/><Relationship Id="rId44" Type="http://schemas.openxmlformats.org/officeDocument/2006/relationships/image" Target="../media/image87.emf"/><Relationship Id="rId52" Type="http://schemas.openxmlformats.org/officeDocument/2006/relationships/chart" Target="../charts/chart74.xml"/><Relationship Id="rId4" Type="http://schemas.openxmlformats.org/officeDocument/2006/relationships/tags" Target="../tags/tag1161.xml"/><Relationship Id="rId9" Type="http://schemas.openxmlformats.org/officeDocument/2006/relationships/tags" Target="../tags/tag1166.xml"/><Relationship Id="rId14" Type="http://schemas.openxmlformats.org/officeDocument/2006/relationships/tags" Target="../tags/tag1171.xml"/><Relationship Id="rId22" Type="http://schemas.openxmlformats.org/officeDocument/2006/relationships/tags" Target="../tags/tag1179.xml"/><Relationship Id="rId27" Type="http://schemas.openxmlformats.org/officeDocument/2006/relationships/tags" Target="../tags/tag1184.xml"/><Relationship Id="rId30" Type="http://schemas.openxmlformats.org/officeDocument/2006/relationships/tags" Target="../tags/tag1187.xml"/><Relationship Id="rId35" Type="http://schemas.openxmlformats.org/officeDocument/2006/relationships/tags" Target="../tags/tag1192.xml"/><Relationship Id="rId43" Type="http://schemas.openxmlformats.org/officeDocument/2006/relationships/oleObject" Target="../embeddings/oleObject55.bin"/><Relationship Id="rId48" Type="http://schemas.openxmlformats.org/officeDocument/2006/relationships/hyperlink" Target="https://www.weforum.org/stories/2024/04/what-we-can-learn-on-critical-metals-circularity-from-the-platinum-metals-group-industry" TargetMode="External"/><Relationship Id="rId8" Type="http://schemas.openxmlformats.org/officeDocument/2006/relationships/tags" Target="../tags/tag1165.xml"/><Relationship Id="rId51" Type="http://schemas.openxmlformats.org/officeDocument/2006/relationships/chart" Target="../charts/chart73.xml"/><Relationship Id="rId3" Type="http://schemas.openxmlformats.org/officeDocument/2006/relationships/tags" Target="../tags/tag1160.xml"/><Relationship Id="rId12" Type="http://schemas.openxmlformats.org/officeDocument/2006/relationships/tags" Target="../tags/tag1169.xml"/><Relationship Id="rId17" Type="http://schemas.openxmlformats.org/officeDocument/2006/relationships/tags" Target="../tags/tag1174.xml"/><Relationship Id="rId25" Type="http://schemas.openxmlformats.org/officeDocument/2006/relationships/tags" Target="../tags/tag1182.xml"/><Relationship Id="rId33" Type="http://schemas.openxmlformats.org/officeDocument/2006/relationships/tags" Target="../tags/tag1190.xml"/><Relationship Id="rId38" Type="http://schemas.openxmlformats.org/officeDocument/2006/relationships/tags" Target="../tags/tag1195.xml"/><Relationship Id="rId46" Type="http://schemas.openxmlformats.org/officeDocument/2006/relationships/hyperlink" Target="https://iea.blob.core.windows.net/assets/3af7fda6-8fd9-46b7-bede-395f7f8f9943/RecyclingofCriticalMinerals.pdf" TargetMode="External"/><Relationship Id="rId20" Type="http://schemas.openxmlformats.org/officeDocument/2006/relationships/tags" Target="../tags/tag1177.xml"/><Relationship Id="rId41" Type="http://schemas.openxmlformats.org/officeDocument/2006/relationships/tags" Target="../tags/tag1198.xml"/><Relationship Id="rId54" Type="http://schemas.openxmlformats.org/officeDocument/2006/relationships/chart" Target="../charts/chart76.xml"/><Relationship Id="rId1" Type="http://schemas.openxmlformats.org/officeDocument/2006/relationships/tags" Target="../tags/tag1158.xml"/><Relationship Id="rId6" Type="http://schemas.openxmlformats.org/officeDocument/2006/relationships/tags" Target="../tags/tag1163.xml"/><Relationship Id="rId15" Type="http://schemas.openxmlformats.org/officeDocument/2006/relationships/tags" Target="../tags/tag1172.xml"/><Relationship Id="rId23" Type="http://schemas.openxmlformats.org/officeDocument/2006/relationships/tags" Target="../tags/tag1180.xml"/><Relationship Id="rId28" Type="http://schemas.openxmlformats.org/officeDocument/2006/relationships/tags" Target="../tags/tag1185.xml"/><Relationship Id="rId36" Type="http://schemas.openxmlformats.org/officeDocument/2006/relationships/tags" Target="../tags/tag1193.xml"/><Relationship Id="rId49" Type="http://schemas.openxmlformats.org/officeDocument/2006/relationships/hyperlink" Target="https://business.columbia.edu/faculty/people/gernot-wagner" TargetMode="External"/></Relationships>
</file>

<file path=ppt/slides/_rels/slide33.xml.rels><?xml version="1.0" encoding="UTF-8" standalone="yes"?>
<Relationships xmlns="http://schemas.openxmlformats.org/package/2006/relationships"><Relationship Id="rId13" Type="http://schemas.openxmlformats.org/officeDocument/2006/relationships/tags" Target="../tags/tag1211.xml"/><Relationship Id="rId18" Type="http://schemas.openxmlformats.org/officeDocument/2006/relationships/tags" Target="../tags/tag1216.xml"/><Relationship Id="rId26" Type="http://schemas.openxmlformats.org/officeDocument/2006/relationships/tags" Target="../tags/tag1224.xml"/><Relationship Id="rId39" Type="http://schemas.openxmlformats.org/officeDocument/2006/relationships/image" Target="../media/image88.emf"/><Relationship Id="rId21" Type="http://schemas.openxmlformats.org/officeDocument/2006/relationships/tags" Target="../tags/tag1219.xml"/><Relationship Id="rId34" Type="http://schemas.openxmlformats.org/officeDocument/2006/relationships/tags" Target="../tags/tag1232.xml"/><Relationship Id="rId42" Type="http://schemas.openxmlformats.org/officeDocument/2006/relationships/hyperlink" Target="https://www.mckinsey.com/industries/automotive-and-assembly/our-insights/the-battery-cell-component-opportunity-in-europe-and-north-america?" TargetMode="External"/><Relationship Id="rId47" Type="http://schemas.openxmlformats.org/officeDocument/2006/relationships/hyperlink" Target="https://www.systemiq.earth/wp-content/uploads/2023/11/Systemiq_Sustainable_Battery_Recycling_Full_Study_WEB-1.pdf" TargetMode="External"/><Relationship Id="rId50" Type="http://schemas.openxmlformats.org/officeDocument/2006/relationships/chart" Target="../charts/chart77.xml"/><Relationship Id="rId7" Type="http://schemas.openxmlformats.org/officeDocument/2006/relationships/tags" Target="../tags/tag1205.xml"/><Relationship Id="rId2" Type="http://schemas.openxmlformats.org/officeDocument/2006/relationships/tags" Target="../tags/tag1200.xml"/><Relationship Id="rId16" Type="http://schemas.openxmlformats.org/officeDocument/2006/relationships/tags" Target="../tags/tag1214.xml"/><Relationship Id="rId29" Type="http://schemas.openxmlformats.org/officeDocument/2006/relationships/tags" Target="../tags/tag1227.xml"/><Relationship Id="rId11" Type="http://schemas.openxmlformats.org/officeDocument/2006/relationships/tags" Target="../tags/tag1209.xml"/><Relationship Id="rId24" Type="http://schemas.openxmlformats.org/officeDocument/2006/relationships/tags" Target="../tags/tag1222.xml"/><Relationship Id="rId32" Type="http://schemas.openxmlformats.org/officeDocument/2006/relationships/tags" Target="../tags/tag1230.xml"/><Relationship Id="rId37" Type="http://schemas.openxmlformats.org/officeDocument/2006/relationships/slideLayout" Target="../slideLayouts/slideLayout11.xml"/><Relationship Id="rId40" Type="http://schemas.openxmlformats.org/officeDocument/2006/relationships/hyperlink" Target="https://iea.blob.core.windows.net/assets/3af7fda6-8fd9-46b7-bede-395f7f8f9943/RecyclingofCriticalMinerals.pdf" TargetMode="External"/><Relationship Id="rId45" Type="http://schemas.openxmlformats.org/officeDocument/2006/relationships/hyperlink" Target="https://www.sae.org/blog/ev-battery-tracking-lauren-roman-guest-post" TargetMode="External"/><Relationship Id="rId5" Type="http://schemas.openxmlformats.org/officeDocument/2006/relationships/tags" Target="../tags/tag1203.xml"/><Relationship Id="rId15" Type="http://schemas.openxmlformats.org/officeDocument/2006/relationships/tags" Target="../tags/tag1213.xml"/><Relationship Id="rId23" Type="http://schemas.openxmlformats.org/officeDocument/2006/relationships/tags" Target="../tags/tag1221.xml"/><Relationship Id="rId28" Type="http://schemas.openxmlformats.org/officeDocument/2006/relationships/tags" Target="../tags/tag1226.xml"/><Relationship Id="rId36" Type="http://schemas.openxmlformats.org/officeDocument/2006/relationships/tags" Target="../tags/tag1234.xml"/><Relationship Id="rId49" Type="http://schemas.openxmlformats.org/officeDocument/2006/relationships/hyperlink" Target="https://business.columbia.edu/insights/climate/cki" TargetMode="External"/><Relationship Id="rId10" Type="http://schemas.openxmlformats.org/officeDocument/2006/relationships/tags" Target="../tags/tag1208.xml"/><Relationship Id="rId19" Type="http://schemas.openxmlformats.org/officeDocument/2006/relationships/tags" Target="../tags/tag1217.xml"/><Relationship Id="rId31" Type="http://schemas.openxmlformats.org/officeDocument/2006/relationships/tags" Target="../tags/tag1229.xml"/><Relationship Id="rId44" Type="http://schemas.openxmlformats.org/officeDocument/2006/relationships/hyperlink" Target="https://web.cas.org/marketing/pdf/INSGENENGBRO102412-CAS-Insights-Lithium-Ion-Full-Report-Digital.pdf" TargetMode="External"/><Relationship Id="rId52" Type="http://schemas.openxmlformats.org/officeDocument/2006/relationships/chart" Target="../charts/chart79.xml"/><Relationship Id="rId4" Type="http://schemas.openxmlformats.org/officeDocument/2006/relationships/tags" Target="../tags/tag1202.xml"/><Relationship Id="rId9" Type="http://schemas.openxmlformats.org/officeDocument/2006/relationships/tags" Target="../tags/tag1207.xml"/><Relationship Id="rId14" Type="http://schemas.openxmlformats.org/officeDocument/2006/relationships/tags" Target="../tags/tag1212.xml"/><Relationship Id="rId22" Type="http://schemas.openxmlformats.org/officeDocument/2006/relationships/tags" Target="../tags/tag1220.xml"/><Relationship Id="rId27" Type="http://schemas.openxmlformats.org/officeDocument/2006/relationships/tags" Target="../tags/tag1225.xml"/><Relationship Id="rId30" Type="http://schemas.openxmlformats.org/officeDocument/2006/relationships/tags" Target="../tags/tag1228.xml"/><Relationship Id="rId35" Type="http://schemas.openxmlformats.org/officeDocument/2006/relationships/tags" Target="../tags/tag1233.xml"/><Relationship Id="rId43" Type="http://schemas.openxmlformats.org/officeDocument/2006/relationships/hyperlink" Target="https://wedocs.unep.org/handle/20.500.11822/46623" TargetMode="External"/><Relationship Id="rId48" Type="http://schemas.openxmlformats.org/officeDocument/2006/relationships/hyperlink" Target="https://business.columbia.edu/faculty/people/gernot-wagner" TargetMode="External"/><Relationship Id="rId8" Type="http://schemas.openxmlformats.org/officeDocument/2006/relationships/tags" Target="../tags/tag1206.xml"/><Relationship Id="rId51" Type="http://schemas.openxmlformats.org/officeDocument/2006/relationships/chart" Target="../charts/chart78.xml"/><Relationship Id="rId3" Type="http://schemas.openxmlformats.org/officeDocument/2006/relationships/tags" Target="../tags/tag1201.xml"/><Relationship Id="rId12" Type="http://schemas.openxmlformats.org/officeDocument/2006/relationships/tags" Target="../tags/tag1210.xml"/><Relationship Id="rId17" Type="http://schemas.openxmlformats.org/officeDocument/2006/relationships/tags" Target="../tags/tag1215.xml"/><Relationship Id="rId25" Type="http://schemas.openxmlformats.org/officeDocument/2006/relationships/tags" Target="../tags/tag1223.xml"/><Relationship Id="rId33" Type="http://schemas.openxmlformats.org/officeDocument/2006/relationships/tags" Target="../tags/tag1231.xml"/><Relationship Id="rId38" Type="http://schemas.openxmlformats.org/officeDocument/2006/relationships/oleObject" Target="../embeddings/oleObject56.bin"/><Relationship Id="rId46" Type="http://schemas.openxmlformats.org/officeDocument/2006/relationships/hyperlink" Target="https://reports.weforum.org/docs/WEF_Powering_the_Future_2025.pdf" TargetMode="External"/><Relationship Id="rId20" Type="http://schemas.openxmlformats.org/officeDocument/2006/relationships/tags" Target="../tags/tag1218.xml"/><Relationship Id="rId41" Type="http://schemas.openxmlformats.org/officeDocument/2006/relationships/hyperlink" Target="https://iea.blob.core.windows.net/assets/0aa4762f-c1cb-4495-987a-25945d6de5e8/GlobalEVOutlook2025.pdf" TargetMode="External"/><Relationship Id="rId1" Type="http://schemas.openxmlformats.org/officeDocument/2006/relationships/tags" Target="../tags/tag1199.xml"/><Relationship Id="rId6" Type="http://schemas.openxmlformats.org/officeDocument/2006/relationships/tags" Target="../tags/tag1204.xml"/></Relationships>
</file>

<file path=ppt/slides/_rels/slide34.xml.rels><?xml version="1.0" encoding="UTF-8" standalone="yes"?>
<Relationships xmlns="http://schemas.openxmlformats.org/package/2006/relationships"><Relationship Id="rId8" Type="http://schemas.openxmlformats.org/officeDocument/2006/relationships/hyperlink" Target="https://www.businesschemistry.org/article/4899-2/" TargetMode="External"/><Relationship Id="rId13" Type="http://schemas.openxmlformats.org/officeDocument/2006/relationships/hyperlink" Target="https://www.duesenfeld.com/comparison_recycling.html" TargetMode="External"/><Relationship Id="rId3" Type="http://schemas.openxmlformats.org/officeDocument/2006/relationships/oleObject" Target="../embeddings/oleObject57.bin"/><Relationship Id="rId7" Type="http://schemas.openxmlformats.org/officeDocument/2006/relationships/hyperlink" Target="https://www.mdpi.com/2313-0105/11/3/94" TargetMode="External"/><Relationship Id="rId12" Type="http://schemas.openxmlformats.org/officeDocument/2006/relationships/hyperlink" Target="https://pmc.ncbi.nlm.nih.gov/articles/PMC11243651/" TargetMode="External"/><Relationship Id="rId2" Type="http://schemas.openxmlformats.org/officeDocument/2006/relationships/slideLayout" Target="../slideLayouts/slideLayout10.xml"/><Relationship Id="rId1" Type="http://schemas.openxmlformats.org/officeDocument/2006/relationships/tags" Target="../tags/tag1235.xml"/><Relationship Id="rId6" Type="http://schemas.openxmlformats.org/officeDocument/2006/relationships/hyperlink" Target="https://web.cas.org/marketing/pdf/INSGENENGBRO102412-CAS-Insights-Lithium-Ion-Full-Report-Digital.pdf" TargetMode="External"/><Relationship Id="rId11" Type="http://schemas.openxmlformats.org/officeDocument/2006/relationships/hyperlink" Target="https://www.sciencedirect.com/science/article/pii/S2542435120304979" TargetMode="External"/><Relationship Id="rId5" Type="http://schemas.openxmlformats.org/officeDocument/2006/relationships/hyperlink" Target="https://iea.blob.core.windows.net/assets/3af7fda6-8fd9-46b7-bede-395f7f8f9943/RecyclingofCriticalMinerals.pdf" TargetMode="External"/><Relationship Id="rId15" Type="http://schemas.openxmlformats.org/officeDocument/2006/relationships/hyperlink" Target="https://business.columbia.edu/insights/climate/cki" TargetMode="External"/><Relationship Id="rId10" Type="http://schemas.openxmlformats.org/officeDocument/2006/relationships/hyperlink" Target="https://www.mdpi.com/2227-9717/12/10/2203" TargetMode="External"/><Relationship Id="rId4" Type="http://schemas.openxmlformats.org/officeDocument/2006/relationships/image" Target="../media/image89.emf"/><Relationship Id="rId9" Type="http://schemas.openxmlformats.org/officeDocument/2006/relationships/hyperlink" Target="https://onlinelibrary.wiley.com/doi/full/10.1002/cey2.492" TargetMode="External"/><Relationship Id="rId14" Type="http://schemas.openxmlformats.org/officeDocument/2006/relationships/hyperlink" Target="https://business.columbia.edu/faculty/people/gernot-wagner" TargetMode="External"/></Relationships>
</file>

<file path=ppt/slides/_rels/slide35.xml.rels><?xml version="1.0" encoding="UTF-8" standalone="yes"?>
<Relationships xmlns="http://schemas.openxmlformats.org/package/2006/relationships"><Relationship Id="rId13" Type="http://schemas.openxmlformats.org/officeDocument/2006/relationships/tags" Target="../tags/tag1248.xml"/><Relationship Id="rId18" Type="http://schemas.openxmlformats.org/officeDocument/2006/relationships/tags" Target="../tags/tag1253.xml"/><Relationship Id="rId26" Type="http://schemas.openxmlformats.org/officeDocument/2006/relationships/tags" Target="../tags/tag1261.xml"/><Relationship Id="rId39" Type="http://schemas.openxmlformats.org/officeDocument/2006/relationships/oleObject" Target="../embeddings/oleObject58.bin"/><Relationship Id="rId21" Type="http://schemas.openxmlformats.org/officeDocument/2006/relationships/tags" Target="../tags/tag1256.xml"/><Relationship Id="rId34" Type="http://schemas.openxmlformats.org/officeDocument/2006/relationships/tags" Target="../tags/tag1269.xml"/><Relationship Id="rId42" Type="http://schemas.openxmlformats.org/officeDocument/2006/relationships/hyperlink" Target="https://www.mckinsey.com/industries/automotive-and-assembly/our-insights/battery-recycling-takes-the-drivers-seat#/" TargetMode="External"/><Relationship Id="rId47" Type="http://schemas.openxmlformats.org/officeDocument/2006/relationships/chart" Target="../charts/chart81.xml"/><Relationship Id="rId7" Type="http://schemas.openxmlformats.org/officeDocument/2006/relationships/tags" Target="../tags/tag1242.xml"/><Relationship Id="rId2" Type="http://schemas.openxmlformats.org/officeDocument/2006/relationships/tags" Target="../tags/tag1237.xml"/><Relationship Id="rId16" Type="http://schemas.openxmlformats.org/officeDocument/2006/relationships/tags" Target="../tags/tag1251.xml"/><Relationship Id="rId29" Type="http://schemas.openxmlformats.org/officeDocument/2006/relationships/tags" Target="../tags/tag1264.xml"/><Relationship Id="rId11" Type="http://schemas.openxmlformats.org/officeDocument/2006/relationships/tags" Target="../tags/tag1246.xml"/><Relationship Id="rId24" Type="http://schemas.openxmlformats.org/officeDocument/2006/relationships/tags" Target="../tags/tag1259.xml"/><Relationship Id="rId32" Type="http://schemas.openxmlformats.org/officeDocument/2006/relationships/tags" Target="../tags/tag1267.xml"/><Relationship Id="rId37" Type="http://schemas.openxmlformats.org/officeDocument/2006/relationships/tags" Target="../tags/tag1272.xml"/><Relationship Id="rId40" Type="http://schemas.openxmlformats.org/officeDocument/2006/relationships/image" Target="../media/image90.emf"/><Relationship Id="rId45" Type="http://schemas.openxmlformats.org/officeDocument/2006/relationships/hyperlink" Target="https://business.columbia.edu/insights/climate/cki" TargetMode="External"/><Relationship Id="rId5" Type="http://schemas.openxmlformats.org/officeDocument/2006/relationships/tags" Target="../tags/tag1240.xml"/><Relationship Id="rId15" Type="http://schemas.openxmlformats.org/officeDocument/2006/relationships/tags" Target="../tags/tag1250.xml"/><Relationship Id="rId23" Type="http://schemas.openxmlformats.org/officeDocument/2006/relationships/tags" Target="../tags/tag1258.xml"/><Relationship Id="rId28" Type="http://schemas.openxmlformats.org/officeDocument/2006/relationships/tags" Target="../tags/tag1263.xml"/><Relationship Id="rId36" Type="http://schemas.openxmlformats.org/officeDocument/2006/relationships/tags" Target="../tags/tag1271.xml"/><Relationship Id="rId49" Type="http://schemas.openxmlformats.org/officeDocument/2006/relationships/chart" Target="../charts/chart83.xml"/><Relationship Id="rId10" Type="http://schemas.openxmlformats.org/officeDocument/2006/relationships/tags" Target="../tags/tag1245.xml"/><Relationship Id="rId19" Type="http://schemas.openxmlformats.org/officeDocument/2006/relationships/tags" Target="../tags/tag1254.xml"/><Relationship Id="rId31" Type="http://schemas.openxmlformats.org/officeDocument/2006/relationships/tags" Target="../tags/tag1266.xml"/><Relationship Id="rId44" Type="http://schemas.openxmlformats.org/officeDocument/2006/relationships/hyperlink" Target="https://business.columbia.edu/faculty/people/gernot-wagner" TargetMode="External"/><Relationship Id="rId4" Type="http://schemas.openxmlformats.org/officeDocument/2006/relationships/tags" Target="../tags/tag1239.xml"/><Relationship Id="rId9" Type="http://schemas.openxmlformats.org/officeDocument/2006/relationships/tags" Target="../tags/tag1244.xml"/><Relationship Id="rId14" Type="http://schemas.openxmlformats.org/officeDocument/2006/relationships/tags" Target="../tags/tag1249.xml"/><Relationship Id="rId22" Type="http://schemas.openxmlformats.org/officeDocument/2006/relationships/tags" Target="../tags/tag1257.xml"/><Relationship Id="rId27" Type="http://schemas.openxmlformats.org/officeDocument/2006/relationships/tags" Target="../tags/tag1262.xml"/><Relationship Id="rId30" Type="http://schemas.openxmlformats.org/officeDocument/2006/relationships/tags" Target="../tags/tag1265.xml"/><Relationship Id="rId35" Type="http://schemas.openxmlformats.org/officeDocument/2006/relationships/tags" Target="../tags/tag1270.xml"/><Relationship Id="rId43" Type="http://schemas.openxmlformats.org/officeDocument/2006/relationships/hyperlink" Target="https://www.latitudemedia.com/news/catalyst-understanding-the-growing-world-of-battery-recycling" TargetMode="External"/><Relationship Id="rId48" Type="http://schemas.openxmlformats.org/officeDocument/2006/relationships/chart" Target="../charts/chart82.xml"/><Relationship Id="rId8" Type="http://schemas.openxmlformats.org/officeDocument/2006/relationships/tags" Target="../tags/tag1243.xml"/><Relationship Id="rId3" Type="http://schemas.openxmlformats.org/officeDocument/2006/relationships/tags" Target="../tags/tag1238.xml"/><Relationship Id="rId12" Type="http://schemas.openxmlformats.org/officeDocument/2006/relationships/tags" Target="../tags/tag1247.xml"/><Relationship Id="rId17" Type="http://schemas.openxmlformats.org/officeDocument/2006/relationships/tags" Target="../tags/tag1252.xml"/><Relationship Id="rId25" Type="http://schemas.openxmlformats.org/officeDocument/2006/relationships/tags" Target="../tags/tag1260.xml"/><Relationship Id="rId33" Type="http://schemas.openxmlformats.org/officeDocument/2006/relationships/tags" Target="../tags/tag1268.xml"/><Relationship Id="rId38" Type="http://schemas.openxmlformats.org/officeDocument/2006/relationships/slideLayout" Target="../slideLayouts/slideLayout16.xml"/><Relationship Id="rId46" Type="http://schemas.openxmlformats.org/officeDocument/2006/relationships/chart" Target="../charts/chart80.xml"/><Relationship Id="rId20" Type="http://schemas.openxmlformats.org/officeDocument/2006/relationships/tags" Target="../tags/tag1255.xml"/><Relationship Id="rId41" Type="http://schemas.openxmlformats.org/officeDocument/2006/relationships/hyperlink" Target="https://www.bcg.com/publications/2023/striking-gold-with-ev-battery-recycling" TargetMode="External"/><Relationship Id="rId1" Type="http://schemas.openxmlformats.org/officeDocument/2006/relationships/tags" Target="../tags/tag1236.xml"/><Relationship Id="rId6" Type="http://schemas.openxmlformats.org/officeDocument/2006/relationships/tags" Target="../tags/tag1241.xml"/></Relationships>
</file>

<file path=ppt/slides/_rels/slide36.xml.rels><?xml version="1.0" encoding="UTF-8" standalone="yes"?>
<Relationships xmlns="http://schemas.openxmlformats.org/package/2006/relationships"><Relationship Id="rId8" Type="http://schemas.openxmlformats.org/officeDocument/2006/relationships/tags" Target="../tags/tag1280.xml"/><Relationship Id="rId13" Type="http://schemas.openxmlformats.org/officeDocument/2006/relationships/tags" Target="../tags/tag1285.xml"/><Relationship Id="rId18" Type="http://schemas.openxmlformats.org/officeDocument/2006/relationships/image" Target="../media/image91.emf"/><Relationship Id="rId26" Type="http://schemas.openxmlformats.org/officeDocument/2006/relationships/chart" Target="../charts/chart85.xml"/><Relationship Id="rId3" Type="http://schemas.openxmlformats.org/officeDocument/2006/relationships/tags" Target="../tags/tag1275.xml"/><Relationship Id="rId21" Type="http://schemas.openxmlformats.org/officeDocument/2006/relationships/hyperlink" Target="https://www.seccw.com/document/detail/id/29752.html" TargetMode="External"/><Relationship Id="rId7" Type="http://schemas.openxmlformats.org/officeDocument/2006/relationships/tags" Target="../tags/tag1279.xml"/><Relationship Id="rId12" Type="http://schemas.openxmlformats.org/officeDocument/2006/relationships/tags" Target="../tags/tag1284.xml"/><Relationship Id="rId17" Type="http://schemas.openxmlformats.org/officeDocument/2006/relationships/oleObject" Target="../embeddings/oleObject59.bin"/><Relationship Id="rId25" Type="http://schemas.openxmlformats.org/officeDocument/2006/relationships/chart" Target="../charts/chart84.xml"/><Relationship Id="rId2" Type="http://schemas.openxmlformats.org/officeDocument/2006/relationships/tags" Target="../tags/tag1274.xml"/><Relationship Id="rId16" Type="http://schemas.openxmlformats.org/officeDocument/2006/relationships/slideLayout" Target="../slideLayouts/slideLayout14.xml"/><Relationship Id="rId20" Type="http://schemas.openxmlformats.org/officeDocument/2006/relationships/hyperlink" Target="https://www.spglobal.com/commodityinsights/en/market-insights/latest-news/metals/081624-china-unveils-new-used-ev-power-batteries-rules-recycling-market-remains-gloomy" TargetMode="External"/><Relationship Id="rId1" Type="http://schemas.openxmlformats.org/officeDocument/2006/relationships/tags" Target="../tags/tag1273.xml"/><Relationship Id="rId6" Type="http://schemas.openxmlformats.org/officeDocument/2006/relationships/tags" Target="../tags/tag1278.xml"/><Relationship Id="rId11" Type="http://schemas.openxmlformats.org/officeDocument/2006/relationships/tags" Target="../tags/tag1283.xml"/><Relationship Id="rId24" Type="http://schemas.openxmlformats.org/officeDocument/2006/relationships/hyperlink" Target="https://business.columbia.edu/insights/climate/cki" TargetMode="External"/><Relationship Id="rId5" Type="http://schemas.openxmlformats.org/officeDocument/2006/relationships/tags" Target="../tags/tag1277.xml"/><Relationship Id="rId15" Type="http://schemas.openxmlformats.org/officeDocument/2006/relationships/tags" Target="../tags/tag1287.xml"/><Relationship Id="rId23" Type="http://schemas.openxmlformats.org/officeDocument/2006/relationships/hyperlink" Target="https://business.columbia.edu/faculty/people/gernot-wagner" TargetMode="External"/><Relationship Id="rId10" Type="http://schemas.openxmlformats.org/officeDocument/2006/relationships/tags" Target="../tags/tag1282.xml"/><Relationship Id="rId19" Type="http://schemas.openxmlformats.org/officeDocument/2006/relationships/hyperlink" Target="https://dialogue.earth/en/pollution/how-can-china-address-its-ev-battery-recycling-challenge/" TargetMode="External"/><Relationship Id="rId4" Type="http://schemas.openxmlformats.org/officeDocument/2006/relationships/tags" Target="../tags/tag1276.xml"/><Relationship Id="rId9" Type="http://schemas.openxmlformats.org/officeDocument/2006/relationships/tags" Target="../tags/tag1281.xml"/><Relationship Id="rId14" Type="http://schemas.openxmlformats.org/officeDocument/2006/relationships/tags" Target="../tags/tag1286.xml"/><Relationship Id="rId22" Type="http://schemas.openxmlformats.org/officeDocument/2006/relationships/hyperlink" Target="https://www.stcn.com/article/detail/849202.html"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96.svg"/><Relationship Id="rId13" Type="http://schemas.openxmlformats.org/officeDocument/2006/relationships/hyperlink" Target="https://cmp.smu.edu.sg/ami/issues/volume-09-issue-1/case-point/nios-battery-service-strategy" TargetMode="External"/><Relationship Id="rId18" Type="http://schemas.openxmlformats.org/officeDocument/2006/relationships/hyperlink" Target="https://business.columbia.edu/insights/climate/cki" TargetMode="External"/><Relationship Id="rId3" Type="http://schemas.openxmlformats.org/officeDocument/2006/relationships/oleObject" Target="../embeddings/oleObject60.bin"/><Relationship Id="rId7" Type="http://schemas.openxmlformats.org/officeDocument/2006/relationships/image" Target="../media/image95.png"/><Relationship Id="rId12" Type="http://schemas.openxmlformats.org/officeDocument/2006/relationships/hyperlink" Target="https://www.nio.com/news/20250702001" TargetMode="External"/><Relationship Id="rId17" Type="http://schemas.openxmlformats.org/officeDocument/2006/relationships/hyperlink" Target="https://business.columbia.edu/faculty/people/gernot-wagner" TargetMode="External"/><Relationship Id="rId2" Type="http://schemas.openxmlformats.org/officeDocument/2006/relationships/slideLayout" Target="../slideLayouts/slideLayout13.xml"/><Relationship Id="rId16" Type="http://schemas.openxmlformats.org/officeDocument/2006/relationships/hyperlink" Target="https://knowledge.insead.edu/strategy/chinese-ev-company-made-battery-swapping-work" TargetMode="External"/><Relationship Id="rId1" Type="http://schemas.openxmlformats.org/officeDocument/2006/relationships/tags" Target="../tags/tag1288.xml"/><Relationship Id="rId6" Type="http://schemas.openxmlformats.org/officeDocument/2006/relationships/image" Target="../media/image94.svg"/><Relationship Id="rId11" Type="http://schemas.openxmlformats.org/officeDocument/2006/relationships/hyperlink" Target="https://www.nio.ae/en/news/first-power-swap-station" TargetMode="External"/><Relationship Id="rId5" Type="http://schemas.openxmlformats.org/officeDocument/2006/relationships/image" Target="../media/image93.png"/><Relationship Id="rId15" Type="http://schemas.openxmlformats.org/officeDocument/2006/relationships/hyperlink" Target="https://www.marketbeat.com/originals/nios-big-play-how-battery-swapping-stations-can-drive-growth/" TargetMode="External"/><Relationship Id="rId10" Type="http://schemas.openxmlformats.org/officeDocument/2006/relationships/image" Target="../media/image98.png"/><Relationship Id="rId4" Type="http://schemas.openxmlformats.org/officeDocument/2006/relationships/image" Target="../media/image92.emf"/><Relationship Id="rId9" Type="http://schemas.openxmlformats.org/officeDocument/2006/relationships/image" Target="../media/image97.png"/><Relationship Id="rId14" Type="http://schemas.openxmlformats.org/officeDocument/2006/relationships/hyperlink" Target="https://www.transportation.gov/rural/ev/toolkit/ev-basics/charging-speeds"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nthcycle.com/news/nth-cycle-receives-7-2m-48c-tax-credit-allocation-from-u-s-department-of-energy-for-groundbreaking-critical-metal-refining-facility-in-fairfield-oh/" TargetMode="External"/><Relationship Id="rId13" Type="http://schemas.openxmlformats.org/officeDocument/2006/relationships/hyperlink" Target="https://business.columbia.edu/insights/climate/cki" TargetMode="External"/><Relationship Id="rId3" Type="http://schemas.openxmlformats.org/officeDocument/2006/relationships/oleObject" Target="../embeddings/oleObject61.bin"/><Relationship Id="rId7" Type="http://schemas.openxmlformats.org/officeDocument/2006/relationships/hyperlink" Target="https://nthcycle.com/news/nth-cycle-begins-operations-of-first-domestic-commercial-scale-nickel-and-cobalt-scrap-refining-system-in-fairfield-ohio/" TargetMode="External"/><Relationship Id="rId12" Type="http://schemas.openxmlformats.org/officeDocument/2006/relationships/hyperlink" Target="https://business.columbia.edu/faculty/people/gernot-wagner" TargetMode="External"/><Relationship Id="rId2" Type="http://schemas.openxmlformats.org/officeDocument/2006/relationships/slideLayout" Target="../slideLayouts/slideLayout13.xml"/><Relationship Id="rId1" Type="http://schemas.openxmlformats.org/officeDocument/2006/relationships/tags" Target="../tags/tag1289.xml"/><Relationship Id="rId6" Type="http://schemas.openxmlformats.org/officeDocument/2006/relationships/hyperlink" Target="https://nthcycle.com/technology/" TargetMode="External"/><Relationship Id="rId11" Type="http://schemas.openxmlformats.org/officeDocument/2006/relationships/hyperlink" Target="https://nthcycle.com/video/nth-cycle-secures-12-5-million-in-series-a-financing-to-scale-clean-critical-mineral-recycling-mining-technology/" TargetMode="External"/><Relationship Id="rId5" Type="http://schemas.openxmlformats.org/officeDocument/2006/relationships/image" Target="../media/image99.png"/><Relationship Id="rId10" Type="http://schemas.openxmlformats.org/officeDocument/2006/relationships/hyperlink" Target="https://nthcycle.com/news/nth-cycle-secures-3-2-million-in-seed-funding-to-scale-technology-for-battery-recycling-sustainable-mining/" TargetMode="External"/><Relationship Id="rId4" Type="http://schemas.openxmlformats.org/officeDocument/2006/relationships/image" Target="../media/image92.emf"/><Relationship Id="rId9" Type="http://schemas.openxmlformats.org/officeDocument/2006/relationships/hyperlink" Target="https://nthcycle.com/news/nth-cycle-closes-44-million-in-series-b-and-non-dilutive-financing-to-scale-clean-critical-metal-refining-technology/" TargetMode="External"/><Relationship Id="rId14" Type="http://schemas.openxmlformats.org/officeDocument/2006/relationships/image" Target="../media/image100.png"/></Relationships>
</file>

<file path=ppt/slides/_rels/slide39.xml.rels><?xml version="1.0" encoding="UTF-8" standalone="yes"?>
<Relationships xmlns="http://schemas.openxmlformats.org/package/2006/relationships"><Relationship Id="rId13" Type="http://schemas.openxmlformats.org/officeDocument/2006/relationships/oleObject" Target="../embeddings/oleObject62.bin"/><Relationship Id="rId18" Type="http://schemas.openxmlformats.org/officeDocument/2006/relationships/hyperlink" Target="https://www.energy.gov/mesc/battery-manufacturing-and-recycling-grants" TargetMode="External"/><Relationship Id="rId26" Type="http://schemas.openxmlformats.org/officeDocument/2006/relationships/hyperlink" Target="https://www.zemo.org.uk/assets/presentations/3_EV%20Battery_Recycling_23Mar22_CES_(compressed).pdf" TargetMode="External"/><Relationship Id="rId3" Type="http://schemas.openxmlformats.org/officeDocument/2006/relationships/tags" Target="../tags/tag1292.xml"/><Relationship Id="rId21" Type="http://schemas.openxmlformats.org/officeDocument/2006/relationships/hyperlink" Target="127.0.0.1:6463/rpc?v=1&amp;payload=%7B%22cmd%22%3A%22BROWSER_HANDOFF%22%2C%22args%22%3A%7B%22handoffToken%22%3A%22MTIzNTk1NTQ3MjIyNjMyMDQwNA.Z-SdRw.dE1RArUyBb31bHaPsnAQ309gsS4%22%2C%22fingerprint%22%3Anull%7D%2C%22nonce%22%3A%22c21e977c-0d08-442f-babe-0971e12f01c3%22%7D&amp;callback=https%3A%2F%2Fdiscord.com%2Fhandoff%3Fdone%3Dtrue" TargetMode="External"/><Relationship Id="rId34" Type="http://schemas.openxmlformats.org/officeDocument/2006/relationships/chart" Target="../charts/chart91.xml"/><Relationship Id="rId7" Type="http://schemas.openxmlformats.org/officeDocument/2006/relationships/tags" Target="../tags/tag1296.xml"/><Relationship Id="rId12" Type="http://schemas.openxmlformats.org/officeDocument/2006/relationships/slideLayout" Target="../slideLayouts/slideLayout11.xml"/><Relationship Id="rId17" Type="http://schemas.openxmlformats.org/officeDocument/2006/relationships/hyperlink" Target="https://www.energy.gov/mesc/battery-and-critical-mineral-recycling" TargetMode="External"/><Relationship Id="rId25" Type="http://schemas.openxmlformats.org/officeDocument/2006/relationships/hyperlink" Target="https://www.iea.org/data-and-statistics/charts/expected-battery-recycling-capacity-by-region-based-on-current-announcements-2023-2030" TargetMode="External"/><Relationship Id="rId33" Type="http://schemas.openxmlformats.org/officeDocument/2006/relationships/chart" Target="../charts/chart90.xml"/><Relationship Id="rId2" Type="http://schemas.openxmlformats.org/officeDocument/2006/relationships/tags" Target="../tags/tag1291.xml"/><Relationship Id="rId16" Type="http://schemas.openxmlformats.org/officeDocument/2006/relationships/hyperlink" Target="https://www.iea.org/policies/25069-plan-for-the-implementation-of-the-extended-producer-responsibility-system" TargetMode="External"/><Relationship Id="rId20" Type="http://schemas.openxmlformats.org/officeDocument/2006/relationships/hyperlink" Target="https://www.fastmarkets.com/insights/critical-minerals-funding-obb/" TargetMode="External"/><Relationship Id="rId29" Type="http://schemas.openxmlformats.org/officeDocument/2006/relationships/chart" Target="../charts/chart86.xml"/><Relationship Id="rId1" Type="http://schemas.openxmlformats.org/officeDocument/2006/relationships/tags" Target="../tags/tag1290.xml"/><Relationship Id="rId6" Type="http://schemas.openxmlformats.org/officeDocument/2006/relationships/tags" Target="../tags/tag1295.xml"/><Relationship Id="rId11" Type="http://schemas.openxmlformats.org/officeDocument/2006/relationships/tags" Target="../tags/tag1300.xml"/><Relationship Id="rId24" Type="http://schemas.openxmlformats.org/officeDocument/2006/relationships/hyperlink" Target="https://www.mayerbrown.com/en/insights/publications/2024/11/treasury-and-irs-issue-final-regulations-on-section-45x" TargetMode="External"/><Relationship Id="rId32" Type="http://schemas.openxmlformats.org/officeDocument/2006/relationships/chart" Target="../charts/chart89.xml"/><Relationship Id="rId5" Type="http://schemas.openxmlformats.org/officeDocument/2006/relationships/tags" Target="../tags/tag1294.xml"/><Relationship Id="rId15" Type="http://schemas.openxmlformats.org/officeDocument/2006/relationships/hyperlink" Target="https://iea.blob.core.windows.net/assets/3af7fda6-8fd9-46b7-bede-395f7f8f9943/RecyclingofCriticalMinerals.pdf" TargetMode="External"/><Relationship Id="rId23" Type="http://schemas.openxmlformats.org/officeDocument/2006/relationships/hyperlink" Target="https://eridirect.com/sustainability/us-legislation/" TargetMode="External"/><Relationship Id="rId28" Type="http://schemas.openxmlformats.org/officeDocument/2006/relationships/hyperlink" Target="https://business.columbia.edu/insights/climate/cki" TargetMode="External"/><Relationship Id="rId10" Type="http://schemas.openxmlformats.org/officeDocument/2006/relationships/tags" Target="../tags/tag1299.xml"/><Relationship Id="rId19" Type="http://schemas.openxmlformats.org/officeDocument/2006/relationships/hyperlink" Target="https://unece.org/media/news/391440" TargetMode="External"/><Relationship Id="rId31" Type="http://schemas.openxmlformats.org/officeDocument/2006/relationships/chart" Target="../charts/chart88.xml"/><Relationship Id="rId4" Type="http://schemas.openxmlformats.org/officeDocument/2006/relationships/tags" Target="../tags/tag1293.xml"/><Relationship Id="rId9" Type="http://schemas.openxmlformats.org/officeDocument/2006/relationships/tags" Target="../tags/tag1298.xml"/><Relationship Id="rId14" Type="http://schemas.openxmlformats.org/officeDocument/2006/relationships/image" Target="../media/image101.emf"/><Relationship Id="rId22" Type="http://schemas.openxmlformats.org/officeDocument/2006/relationships/hyperlink" Target="https://rhomotion.com/news/china-releases-proposed-standards-for-battery-recycling-industry-update/" TargetMode="External"/><Relationship Id="rId27" Type="http://schemas.openxmlformats.org/officeDocument/2006/relationships/hyperlink" Target="https://business.columbia.edu/faculty/people/gernot-wagner" TargetMode="External"/><Relationship Id="rId30" Type="http://schemas.openxmlformats.org/officeDocument/2006/relationships/chart" Target="../charts/chart87.xml"/><Relationship Id="rId8" Type="http://schemas.openxmlformats.org/officeDocument/2006/relationships/tags" Target="../tags/tag1297.xml"/></Relationships>
</file>

<file path=ppt/slides/_rels/slide4.xml.rels><?xml version="1.0" encoding="UTF-8" standalone="yes"?>
<Relationships xmlns="http://schemas.openxmlformats.org/package/2006/relationships"><Relationship Id="rId8" Type="http://schemas.openxmlformats.org/officeDocument/2006/relationships/hyperlink" Target="https://www.consilium.europa.eu/en/infographics/critical-raw-materials/#:~:text=Aluminium/Bauxite/alumina,solely%20dependent%20on%20one%20country:" TargetMode="External"/><Relationship Id="rId3" Type="http://schemas.openxmlformats.org/officeDocument/2006/relationships/oleObject" Target="../embeddings/oleObject27.bin"/><Relationship Id="rId7" Type="http://schemas.openxmlformats.org/officeDocument/2006/relationships/hyperlink" Target="https://www.federalregister.gov/documents/2022/02/24/2022-04027/2022-final-list-of-critical-minerals" TargetMode="External"/><Relationship Id="rId2" Type="http://schemas.openxmlformats.org/officeDocument/2006/relationships/slideLayout" Target="../slideLayouts/slideLayout13.xml"/><Relationship Id="rId1" Type="http://schemas.openxmlformats.org/officeDocument/2006/relationships/tags" Target="../tags/tag31.xml"/><Relationship Id="rId6" Type="http://schemas.openxmlformats.org/officeDocument/2006/relationships/hyperlink" Target="https://www.iisd.org/system/files/2023-09/critical-minerals-primer-en.pdf" TargetMode="External"/><Relationship Id="rId5" Type="http://schemas.openxmlformats.org/officeDocument/2006/relationships/image" Target="../media/image20.png"/><Relationship Id="rId10" Type="http://schemas.openxmlformats.org/officeDocument/2006/relationships/hyperlink" Target="https://business.columbia.edu/insights/climate/cki" TargetMode="External"/><Relationship Id="rId4" Type="http://schemas.openxmlformats.org/officeDocument/2006/relationships/image" Target="../media/image19.emf"/><Relationship Id="rId9" Type="http://schemas.openxmlformats.org/officeDocument/2006/relationships/hyperlink" Target="https://business.columbia.edu/faculty/people/gernot-wagner" TargetMode="External"/></Relationships>
</file>

<file path=ppt/slides/_rels/slide40.xml.rels><?xml version="1.0" encoding="UTF-8" standalone="yes"?>
<Relationships xmlns="http://schemas.openxmlformats.org/package/2006/relationships"><Relationship Id="rId13" Type="http://schemas.openxmlformats.org/officeDocument/2006/relationships/tags" Target="../tags/tag1313.xml"/><Relationship Id="rId18" Type="http://schemas.openxmlformats.org/officeDocument/2006/relationships/tags" Target="../tags/tag1318.xml"/><Relationship Id="rId26" Type="http://schemas.openxmlformats.org/officeDocument/2006/relationships/tags" Target="../tags/tag1326.xml"/><Relationship Id="rId39" Type="http://schemas.openxmlformats.org/officeDocument/2006/relationships/tags" Target="../tags/tag1339.xml"/><Relationship Id="rId21" Type="http://schemas.openxmlformats.org/officeDocument/2006/relationships/tags" Target="../tags/tag1321.xml"/><Relationship Id="rId34" Type="http://schemas.openxmlformats.org/officeDocument/2006/relationships/tags" Target="../tags/tag1334.xml"/><Relationship Id="rId42" Type="http://schemas.openxmlformats.org/officeDocument/2006/relationships/tags" Target="../tags/tag1342.xml"/><Relationship Id="rId47" Type="http://schemas.openxmlformats.org/officeDocument/2006/relationships/tags" Target="../tags/tag1347.xml"/><Relationship Id="rId50" Type="http://schemas.openxmlformats.org/officeDocument/2006/relationships/image" Target="../media/image102.emf"/><Relationship Id="rId55" Type="http://schemas.openxmlformats.org/officeDocument/2006/relationships/hyperlink" Target="https://investingnews.com/dle-lithium-stocks/" TargetMode="External"/><Relationship Id="rId63" Type="http://schemas.openxmlformats.org/officeDocument/2006/relationships/chart" Target="../charts/chart95.xml"/><Relationship Id="rId7" Type="http://schemas.openxmlformats.org/officeDocument/2006/relationships/tags" Target="../tags/tag1307.xml"/><Relationship Id="rId2" Type="http://schemas.openxmlformats.org/officeDocument/2006/relationships/tags" Target="../tags/tag1302.xml"/><Relationship Id="rId16" Type="http://schemas.openxmlformats.org/officeDocument/2006/relationships/tags" Target="../tags/tag1316.xml"/><Relationship Id="rId29" Type="http://schemas.openxmlformats.org/officeDocument/2006/relationships/tags" Target="../tags/tag1329.xml"/><Relationship Id="rId11" Type="http://schemas.openxmlformats.org/officeDocument/2006/relationships/tags" Target="../tags/tag1311.xml"/><Relationship Id="rId24" Type="http://schemas.openxmlformats.org/officeDocument/2006/relationships/tags" Target="../tags/tag1324.xml"/><Relationship Id="rId32" Type="http://schemas.openxmlformats.org/officeDocument/2006/relationships/tags" Target="../tags/tag1332.xml"/><Relationship Id="rId37" Type="http://schemas.openxmlformats.org/officeDocument/2006/relationships/tags" Target="../tags/tag1337.xml"/><Relationship Id="rId40" Type="http://schemas.openxmlformats.org/officeDocument/2006/relationships/tags" Target="../tags/tag1340.xml"/><Relationship Id="rId45" Type="http://schemas.openxmlformats.org/officeDocument/2006/relationships/tags" Target="../tags/tag1345.xml"/><Relationship Id="rId53" Type="http://schemas.openxmlformats.org/officeDocument/2006/relationships/hyperlink" Target="https://www.sigmathermal.com/industries/mining-minerals-process-heating/#:~:text=Sigma%20Thermal%20offers%20all%20of,mining%20and%20minerals%20industry%20needs." TargetMode="External"/><Relationship Id="rId58" Type="http://schemas.openxmlformats.org/officeDocument/2006/relationships/hyperlink" Target="https://business.columbia.edu/faculty/people/gernot-wagner" TargetMode="External"/><Relationship Id="rId5" Type="http://schemas.openxmlformats.org/officeDocument/2006/relationships/tags" Target="../tags/tag1305.xml"/><Relationship Id="rId61" Type="http://schemas.openxmlformats.org/officeDocument/2006/relationships/chart" Target="../charts/chart93.xml"/><Relationship Id="rId19" Type="http://schemas.openxmlformats.org/officeDocument/2006/relationships/tags" Target="../tags/tag1319.xml"/><Relationship Id="rId14" Type="http://schemas.openxmlformats.org/officeDocument/2006/relationships/tags" Target="../tags/tag1314.xml"/><Relationship Id="rId22" Type="http://schemas.openxmlformats.org/officeDocument/2006/relationships/tags" Target="../tags/tag1322.xml"/><Relationship Id="rId27" Type="http://schemas.openxmlformats.org/officeDocument/2006/relationships/tags" Target="../tags/tag1327.xml"/><Relationship Id="rId30" Type="http://schemas.openxmlformats.org/officeDocument/2006/relationships/tags" Target="../tags/tag1330.xml"/><Relationship Id="rId35" Type="http://schemas.openxmlformats.org/officeDocument/2006/relationships/tags" Target="../tags/tag1335.xml"/><Relationship Id="rId43" Type="http://schemas.openxmlformats.org/officeDocument/2006/relationships/tags" Target="../tags/tag1343.xml"/><Relationship Id="rId48" Type="http://schemas.openxmlformats.org/officeDocument/2006/relationships/slideLayout" Target="../slideLayouts/slideLayout15.xml"/><Relationship Id="rId56" Type="http://schemas.openxmlformats.org/officeDocument/2006/relationships/hyperlink" Target="https://www.mckinsey.com/industries/metals-and-mining/our-insights/lithium-mining-how-new-production-technologies-could-fuel-the-global-ev-revolution" TargetMode="External"/><Relationship Id="rId64" Type="http://schemas.openxmlformats.org/officeDocument/2006/relationships/chart" Target="../charts/chart96.xml"/><Relationship Id="rId8" Type="http://schemas.openxmlformats.org/officeDocument/2006/relationships/tags" Target="../tags/tag1308.xml"/><Relationship Id="rId51" Type="http://schemas.openxmlformats.org/officeDocument/2006/relationships/hyperlink" Target="https://www.mckinsey.com/capabilities/sustainability/our-insights/climate-risk-and-decarbonization-what-every-mining-ceo-needs-to-know?utm_medium=email&amp;_hsmi=232636813&amp;_hsenc=p2ANqtz-9nEZYgBzIGCahnO0Zdj_TYZHo5ctKZM9uBJ6q9jv9wu1wNRvBHa1c5T6Qu195m41ijTWoJhHceae3TcFHin2px83JKmpfGYf-GpL8U94kjN9dRoPE&amp;utm_content=232636813&amp;utm_source=hs_email" TargetMode="External"/><Relationship Id="rId3" Type="http://schemas.openxmlformats.org/officeDocument/2006/relationships/tags" Target="../tags/tag1303.xml"/><Relationship Id="rId12" Type="http://schemas.openxmlformats.org/officeDocument/2006/relationships/tags" Target="../tags/tag1312.xml"/><Relationship Id="rId17" Type="http://schemas.openxmlformats.org/officeDocument/2006/relationships/tags" Target="../tags/tag1317.xml"/><Relationship Id="rId25" Type="http://schemas.openxmlformats.org/officeDocument/2006/relationships/tags" Target="../tags/tag1325.xml"/><Relationship Id="rId33" Type="http://schemas.openxmlformats.org/officeDocument/2006/relationships/tags" Target="../tags/tag1333.xml"/><Relationship Id="rId38" Type="http://schemas.openxmlformats.org/officeDocument/2006/relationships/tags" Target="../tags/tag1338.xml"/><Relationship Id="rId46" Type="http://schemas.openxmlformats.org/officeDocument/2006/relationships/tags" Target="../tags/tag1346.xml"/><Relationship Id="rId59" Type="http://schemas.openxmlformats.org/officeDocument/2006/relationships/hyperlink" Target="https://business.columbia.edu/insights/climate/cki" TargetMode="External"/><Relationship Id="rId20" Type="http://schemas.openxmlformats.org/officeDocument/2006/relationships/tags" Target="../tags/tag1320.xml"/><Relationship Id="rId41" Type="http://schemas.openxmlformats.org/officeDocument/2006/relationships/tags" Target="../tags/tag1341.xml"/><Relationship Id="rId54" Type="http://schemas.openxmlformats.org/officeDocument/2006/relationships/hyperlink" Target="https://www.iea.org/reports/energy-technology-perspectives-2023" TargetMode="External"/><Relationship Id="rId62" Type="http://schemas.openxmlformats.org/officeDocument/2006/relationships/chart" Target="../charts/chart94.xml"/><Relationship Id="rId1" Type="http://schemas.openxmlformats.org/officeDocument/2006/relationships/tags" Target="../tags/tag1301.xml"/><Relationship Id="rId6" Type="http://schemas.openxmlformats.org/officeDocument/2006/relationships/tags" Target="../tags/tag1306.xml"/><Relationship Id="rId15" Type="http://schemas.openxmlformats.org/officeDocument/2006/relationships/tags" Target="../tags/tag1315.xml"/><Relationship Id="rId23" Type="http://schemas.openxmlformats.org/officeDocument/2006/relationships/tags" Target="../tags/tag1323.xml"/><Relationship Id="rId28" Type="http://schemas.openxmlformats.org/officeDocument/2006/relationships/tags" Target="../tags/tag1328.xml"/><Relationship Id="rId36" Type="http://schemas.openxmlformats.org/officeDocument/2006/relationships/tags" Target="../tags/tag1336.xml"/><Relationship Id="rId49" Type="http://schemas.openxmlformats.org/officeDocument/2006/relationships/oleObject" Target="../embeddings/oleObject63.bin"/><Relationship Id="rId57" Type="http://schemas.openxmlformats.org/officeDocument/2006/relationships/hyperlink" Target="https://ccsi.columbia.edu/sites/ccsi.columbia.edu/files/content/docs/publications/ccsi-net-zero-roadmap-copper-nickel.pdf" TargetMode="External"/><Relationship Id="rId10" Type="http://schemas.openxmlformats.org/officeDocument/2006/relationships/tags" Target="../tags/tag1310.xml"/><Relationship Id="rId31" Type="http://schemas.openxmlformats.org/officeDocument/2006/relationships/tags" Target="../tags/tag1331.xml"/><Relationship Id="rId44" Type="http://schemas.openxmlformats.org/officeDocument/2006/relationships/tags" Target="../tags/tag1344.xml"/><Relationship Id="rId52" Type="http://schemas.openxmlformats.org/officeDocument/2006/relationships/hyperlink" Target="https://www.atlascopco.com/en-us/construction-equipment/resources/blog/the-journey-of-electric-submersible-dewatering-pumps-in-mining#:~:text=An%20important%20trend%20in%20all,compared%20to%20dry%2Dinstalled%20pumps." TargetMode="External"/><Relationship Id="rId60" Type="http://schemas.openxmlformats.org/officeDocument/2006/relationships/chart" Target="../charts/chart92.xml"/><Relationship Id="rId4" Type="http://schemas.openxmlformats.org/officeDocument/2006/relationships/tags" Target="../tags/tag1304.xml"/><Relationship Id="rId9" Type="http://schemas.openxmlformats.org/officeDocument/2006/relationships/tags" Target="../tags/tag1309.xml"/></Relationships>
</file>

<file path=ppt/slides/_rels/slide41.xml.rels><?xml version="1.0" encoding="UTF-8" standalone="yes"?>
<Relationships xmlns="http://schemas.openxmlformats.org/package/2006/relationships"><Relationship Id="rId13" Type="http://schemas.openxmlformats.org/officeDocument/2006/relationships/tags" Target="../tags/tag1360.xml"/><Relationship Id="rId18" Type="http://schemas.openxmlformats.org/officeDocument/2006/relationships/tags" Target="../tags/tag1365.xml"/><Relationship Id="rId26" Type="http://schemas.openxmlformats.org/officeDocument/2006/relationships/tags" Target="../tags/tag1373.xml"/><Relationship Id="rId39" Type="http://schemas.openxmlformats.org/officeDocument/2006/relationships/chart" Target="../charts/chart99.xml"/><Relationship Id="rId21" Type="http://schemas.openxmlformats.org/officeDocument/2006/relationships/tags" Target="../tags/tag1368.xml"/><Relationship Id="rId34" Type="http://schemas.openxmlformats.org/officeDocument/2006/relationships/hyperlink" Target="https://www.mckinsey.com/capabilities/sustainability/our-insights/climate-risk-and-decarbonization-what-every-mining-ceo-needs-to-know?utm_medium=email&amp;_hsmi=232636813&amp;_hsenc=p2ANqtz-9nEZYgBzIGCahnO0Zdj_TYZHo5ctKZM9uBJ6q9jv9wu1wNRvBHa1c5T6Qu195m41ijTWoJhHceae3TcFHin2px83JKmpfGYf-GpL8U94kjN9dRoPE&amp;utm_content=232636813&amp;utm_source=hs_email" TargetMode="External"/><Relationship Id="rId42" Type="http://schemas.openxmlformats.org/officeDocument/2006/relationships/image" Target="../media/image106.png"/><Relationship Id="rId47" Type="http://schemas.openxmlformats.org/officeDocument/2006/relationships/image" Target="../media/image111.png"/><Relationship Id="rId7" Type="http://schemas.openxmlformats.org/officeDocument/2006/relationships/tags" Target="../tags/tag1354.xml"/><Relationship Id="rId2" Type="http://schemas.openxmlformats.org/officeDocument/2006/relationships/tags" Target="../tags/tag1349.xml"/><Relationship Id="rId16" Type="http://schemas.openxmlformats.org/officeDocument/2006/relationships/tags" Target="../tags/tag1363.xml"/><Relationship Id="rId29" Type="http://schemas.openxmlformats.org/officeDocument/2006/relationships/tags" Target="../tags/tag1376.xml"/><Relationship Id="rId11" Type="http://schemas.openxmlformats.org/officeDocument/2006/relationships/tags" Target="../tags/tag1358.xml"/><Relationship Id="rId24" Type="http://schemas.openxmlformats.org/officeDocument/2006/relationships/tags" Target="../tags/tag1371.xml"/><Relationship Id="rId32" Type="http://schemas.openxmlformats.org/officeDocument/2006/relationships/oleObject" Target="../embeddings/oleObject64.bin"/><Relationship Id="rId37" Type="http://schemas.openxmlformats.org/officeDocument/2006/relationships/chart" Target="../charts/chart97.xml"/><Relationship Id="rId40" Type="http://schemas.openxmlformats.org/officeDocument/2006/relationships/image" Target="../media/image104.png"/><Relationship Id="rId45" Type="http://schemas.openxmlformats.org/officeDocument/2006/relationships/image" Target="../media/image109.png"/><Relationship Id="rId5" Type="http://schemas.openxmlformats.org/officeDocument/2006/relationships/tags" Target="../tags/tag1352.xml"/><Relationship Id="rId15" Type="http://schemas.openxmlformats.org/officeDocument/2006/relationships/tags" Target="../tags/tag1362.xml"/><Relationship Id="rId23" Type="http://schemas.openxmlformats.org/officeDocument/2006/relationships/tags" Target="../tags/tag1370.xml"/><Relationship Id="rId28" Type="http://schemas.openxmlformats.org/officeDocument/2006/relationships/tags" Target="../tags/tag1375.xml"/><Relationship Id="rId36" Type="http://schemas.openxmlformats.org/officeDocument/2006/relationships/hyperlink" Target="https://business.columbia.edu/insights/climate/cki" TargetMode="External"/><Relationship Id="rId49" Type="http://schemas.openxmlformats.org/officeDocument/2006/relationships/image" Target="../media/image113.png"/><Relationship Id="rId10" Type="http://schemas.openxmlformats.org/officeDocument/2006/relationships/tags" Target="../tags/tag1357.xml"/><Relationship Id="rId19" Type="http://schemas.openxmlformats.org/officeDocument/2006/relationships/tags" Target="../tags/tag1366.xml"/><Relationship Id="rId31" Type="http://schemas.openxmlformats.org/officeDocument/2006/relationships/slideLayout" Target="../slideLayouts/slideLayout10.xml"/><Relationship Id="rId44" Type="http://schemas.openxmlformats.org/officeDocument/2006/relationships/image" Target="../media/image108.png"/><Relationship Id="rId4" Type="http://schemas.openxmlformats.org/officeDocument/2006/relationships/tags" Target="../tags/tag1351.xml"/><Relationship Id="rId9" Type="http://schemas.openxmlformats.org/officeDocument/2006/relationships/tags" Target="../tags/tag1356.xml"/><Relationship Id="rId14" Type="http://schemas.openxmlformats.org/officeDocument/2006/relationships/tags" Target="../tags/tag1361.xml"/><Relationship Id="rId22" Type="http://schemas.openxmlformats.org/officeDocument/2006/relationships/tags" Target="../tags/tag1369.xml"/><Relationship Id="rId27" Type="http://schemas.openxmlformats.org/officeDocument/2006/relationships/tags" Target="../tags/tag1374.xml"/><Relationship Id="rId30" Type="http://schemas.openxmlformats.org/officeDocument/2006/relationships/tags" Target="../tags/tag1377.xml"/><Relationship Id="rId35" Type="http://schemas.openxmlformats.org/officeDocument/2006/relationships/hyperlink" Target="https://business.columbia.edu/faculty/people/gernot-wagner" TargetMode="External"/><Relationship Id="rId43" Type="http://schemas.openxmlformats.org/officeDocument/2006/relationships/image" Target="../media/image107.png"/><Relationship Id="rId48" Type="http://schemas.openxmlformats.org/officeDocument/2006/relationships/image" Target="../media/image112.png"/><Relationship Id="rId8" Type="http://schemas.openxmlformats.org/officeDocument/2006/relationships/tags" Target="../tags/tag1355.xml"/><Relationship Id="rId3" Type="http://schemas.openxmlformats.org/officeDocument/2006/relationships/tags" Target="../tags/tag1350.xml"/><Relationship Id="rId12" Type="http://schemas.openxmlformats.org/officeDocument/2006/relationships/tags" Target="../tags/tag1359.xml"/><Relationship Id="rId17" Type="http://schemas.openxmlformats.org/officeDocument/2006/relationships/tags" Target="../tags/tag1364.xml"/><Relationship Id="rId25" Type="http://schemas.openxmlformats.org/officeDocument/2006/relationships/tags" Target="../tags/tag1372.xml"/><Relationship Id="rId33" Type="http://schemas.openxmlformats.org/officeDocument/2006/relationships/image" Target="../media/image103.emf"/><Relationship Id="rId38" Type="http://schemas.openxmlformats.org/officeDocument/2006/relationships/chart" Target="../charts/chart98.xml"/><Relationship Id="rId46" Type="http://schemas.openxmlformats.org/officeDocument/2006/relationships/image" Target="../media/image110.png"/><Relationship Id="rId20" Type="http://schemas.openxmlformats.org/officeDocument/2006/relationships/tags" Target="../tags/tag1367.xml"/><Relationship Id="rId41" Type="http://schemas.openxmlformats.org/officeDocument/2006/relationships/image" Target="../media/image105.png"/><Relationship Id="rId1" Type="http://schemas.openxmlformats.org/officeDocument/2006/relationships/tags" Target="../tags/tag1348.xml"/><Relationship Id="rId6" Type="http://schemas.openxmlformats.org/officeDocument/2006/relationships/tags" Target="../tags/tag1353.xml"/></Relationships>
</file>

<file path=ppt/slides/_rels/slide42.xml.rels><?xml version="1.0" encoding="UTF-8" standalone="yes"?>
<Relationships xmlns="http://schemas.openxmlformats.org/package/2006/relationships"><Relationship Id="rId8" Type="http://schemas.openxmlformats.org/officeDocument/2006/relationships/hyperlink" Target="https://www.cnbc.com/2025/07/10/pentagon-to-become-largest-shareholder-in-rare-earth-magnet-maker-mp-materials.html#:~:text=This%20manufacturing%20capacity%20is%20enough,separation%20capabilities%20at%20Mountain%20Pass." TargetMode="External"/><Relationship Id="rId13" Type="http://schemas.openxmlformats.org/officeDocument/2006/relationships/image" Target="../media/image117.png"/><Relationship Id="rId3" Type="http://schemas.openxmlformats.org/officeDocument/2006/relationships/oleObject" Target="../embeddings/oleObject65.bin"/><Relationship Id="rId7" Type="http://schemas.openxmlformats.org/officeDocument/2006/relationships/hyperlink" Target="https://im-mining.com/2024/11/23/verai-exploration-tech-uncovers-ree-potential-at-sheep-creek/" TargetMode="External"/><Relationship Id="rId12" Type="http://schemas.openxmlformats.org/officeDocument/2006/relationships/image" Target="../media/image116.png"/><Relationship Id="rId2" Type="http://schemas.openxmlformats.org/officeDocument/2006/relationships/slideLayout" Target="../slideLayouts/slideLayout10.xml"/><Relationship Id="rId16" Type="http://schemas.openxmlformats.org/officeDocument/2006/relationships/image" Target="../media/image120.png"/><Relationship Id="rId1" Type="http://schemas.openxmlformats.org/officeDocument/2006/relationships/tags" Target="../tags/tag1378.xml"/><Relationship Id="rId6" Type="http://schemas.openxmlformats.org/officeDocument/2006/relationships/hyperlink" Target="https://www.globalminingreview.com/mining/15052025/rare-high-grade-indium-find-validates-earth-ais-exploration-technology/" TargetMode="External"/><Relationship Id="rId11" Type="http://schemas.openxmlformats.org/officeDocument/2006/relationships/image" Target="../media/image115.png"/><Relationship Id="rId5" Type="http://schemas.openxmlformats.org/officeDocument/2006/relationships/hyperlink" Target="https://www.mining.com/subscribe-login/?id=1168911" TargetMode="External"/><Relationship Id="rId15" Type="http://schemas.openxmlformats.org/officeDocument/2006/relationships/image" Target="../media/image119.png"/><Relationship Id="rId10" Type="http://schemas.openxmlformats.org/officeDocument/2006/relationships/hyperlink" Target="https://business.columbia.edu/insights/climate/cki" TargetMode="External"/><Relationship Id="rId4" Type="http://schemas.openxmlformats.org/officeDocument/2006/relationships/image" Target="../media/image114.emf"/><Relationship Id="rId9" Type="http://schemas.openxmlformats.org/officeDocument/2006/relationships/hyperlink" Target="https://business.columbia.edu/faculty/people/gernot-wagner" TargetMode="External"/><Relationship Id="rId14" Type="http://schemas.openxmlformats.org/officeDocument/2006/relationships/image" Target="../media/image118.png"/></Relationships>
</file>

<file path=ppt/slides/_rels/slide43.xml.rels><?xml version="1.0" encoding="UTF-8" standalone="yes"?>
<Relationships xmlns="http://schemas.openxmlformats.org/package/2006/relationships"><Relationship Id="rId8" Type="http://schemas.openxmlformats.org/officeDocument/2006/relationships/hyperlink" Target="http://lmg2257@columbia.edu" TargetMode="External"/><Relationship Id="rId3" Type="http://schemas.openxmlformats.org/officeDocument/2006/relationships/oleObject" Target="../embeddings/oleObject66.bin"/><Relationship Id="rId7" Type="http://schemas.openxmlformats.org/officeDocument/2006/relationships/image" Target="../media/image124.png"/><Relationship Id="rId12" Type="http://schemas.openxmlformats.org/officeDocument/2006/relationships/hyperlink" Target="http://zt2326@columbia.edu" TargetMode="External"/><Relationship Id="rId2" Type="http://schemas.openxmlformats.org/officeDocument/2006/relationships/slideLayout" Target="../slideLayouts/slideLayout5.xml"/><Relationship Id="rId1" Type="http://schemas.openxmlformats.org/officeDocument/2006/relationships/tags" Target="../tags/tag1379.xml"/><Relationship Id="rId6" Type="http://schemas.openxmlformats.org/officeDocument/2006/relationships/image" Target="../media/image123.png"/><Relationship Id="rId11" Type="http://schemas.openxmlformats.org/officeDocument/2006/relationships/hyperlink" Target="http://kjf2153@columbia.edu" TargetMode="External"/><Relationship Id="rId5" Type="http://schemas.openxmlformats.org/officeDocument/2006/relationships/image" Target="../media/image122.jpeg"/><Relationship Id="rId10" Type="http://schemas.openxmlformats.org/officeDocument/2006/relationships/image" Target="../media/image125.jpeg"/><Relationship Id="rId4" Type="http://schemas.openxmlformats.org/officeDocument/2006/relationships/image" Target="../media/image121.emf"/><Relationship Id="rId9" Type="http://schemas.openxmlformats.org/officeDocument/2006/relationships/hyperlink" Target="http://brr2135@columbia.edu"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hyperlink" Target="mailto:hk2901@Columbia.edu"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1381.xml"/><Relationship Id="rId1" Type="http://schemas.openxmlformats.org/officeDocument/2006/relationships/tags" Target="../tags/tag1380.xml"/><Relationship Id="rId6" Type="http://schemas.openxmlformats.org/officeDocument/2006/relationships/image" Target="../media/image127.emf"/><Relationship Id="rId5" Type="http://schemas.openxmlformats.org/officeDocument/2006/relationships/oleObject" Target="../embeddings/oleObject67.bin"/><Relationship Id="rId4" Type="http://schemas.openxmlformats.org/officeDocument/2006/relationships/notesSlide" Target="../notesSlides/notesSlide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1383.xml"/><Relationship Id="rId1" Type="http://schemas.openxmlformats.org/officeDocument/2006/relationships/tags" Target="../tags/tag1382.xml"/><Relationship Id="rId6" Type="http://schemas.openxmlformats.org/officeDocument/2006/relationships/image" Target="../media/image127.emf"/><Relationship Id="rId5" Type="http://schemas.openxmlformats.org/officeDocument/2006/relationships/oleObject" Target="../embeddings/oleObject68.bin"/><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26" Type="http://schemas.openxmlformats.org/officeDocument/2006/relationships/tags" Target="../tags/tag57.xml"/><Relationship Id="rId21" Type="http://schemas.openxmlformats.org/officeDocument/2006/relationships/tags" Target="../tags/tag52.xml"/><Relationship Id="rId42" Type="http://schemas.openxmlformats.org/officeDocument/2006/relationships/tags" Target="../tags/tag73.xml"/><Relationship Id="rId47" Type="http://schemas.openxmlformats.org/officeDocument/2006/relationships/tags" Target="../tags/tag78.xml"/><Relationship Id="rId63" Type="http://schemas.openxmlformats.org/officeDocument/2006/relationships/tags" Target="../tags/tag94.xml"/><Relationship Id="rId68" Type="http://schemas.openxmlformats.org/officeDocument/2006/relationships/tags" Target="../tags/tag99.xml"/><Relationship Id="rId16" Type="http://schemas.openxmlformats.org/officeDocument/2006/relationships/tags" Target="../tags/tag47.xml"/><Relationship Id="rId11" Type="http://schemas.openxmlformats.org/officeDocument/2006/relationships/tags" Target="../tags/tag42.xml"/><Relationship Id="rId32" Type="http://schemas.openxmlformats.org/officeDocument/2006/relationships/tags" Target="../tags/tag63.xml"/><Relationship Id="rId37" Type="http://schemas.openxmlformats.org/officeDocument/2006/relationships/tags" Target="../tags/tag68.xml"/><Relationship Id="rId53" Type="http://schemas.openxmlformats.org/officeDocument/2006/relationships/tags" Target="../tags/tag84.xml"/><Relationship Id="rId58" Type="http://schemas.openxmlformats.org/officeDocument/2006/relationships/tags" Target="../tags/tag89.xml"/><Relationship Id="rId74" Type="http://schemas.openxmlformats.org/officeDocument/2006/relationships/oleObject" Target="../embeddings/oleObject28.bin"/><Relationship Id="rId79" Type="http://schemas.openxmlformats.org/officeDocument/2006/relationships/hyperlink" Target="https://business.columbia.edu/faculty/people/gernot-wagner" TargetMode="External"/><Relationship Id="rId5" Type="http://schemas.openxmlformats.org/officeDocument/2006/relationships/tags" Target="../tags/tag36.xml"/><Relationship Id="rId61" Type="http://schemas.openxmlformats.org/officeDocument/2006/relationships/tags" Target="../tags/tag92.xml"/><Relationship Id="rId82" Type="http://schemas.openxmlformats.org/officeDocument/2006/relationships/chart" Target="../charts/chart2.xml"/><Relationship Id="rId19" Type="http://schemas.openxmlformats.org/officeDocument/2006/relationships/tags" Target="../tags/tag50.xml"/><Relationship Id="rId14" Type="http://schemas.openxmlformats.org/officeDocument/2006/relationships/tags" Target="../tags/tag45.xml"/><Relationship Id="rId22" Type="http://schemas.openxmlformats.org/officeDocument/2006/relationships/tags" Target="../tags/tag53.xml"/><Relationship Id="rId27" Type="http://schemas.openxmlformats.org/officeDocument/2006/relationships/tags" Target="../tags/tag58.xml"/><Relationship Id="rId30" Type="http://schemas.openxmlformats.org/officeDocument/2006/relationships/tags" Target="../tags/tag61.xml"/><Relationship Id="rId35" Type="http://schemas.openxmlformats.org/officeDocument/2006/relationships/tags" Target="../tags/tag66.xml"/><Relationship Id="rId43" Type="http://schemas.openxmlformats.org/officeDocument/2006/relationships/tags" Target="../tags/tag74.xml"/><Relationship Id="rId48" Type="http://schemas.openxmlformats.org/officeDocument/2006/relationships/tags" Target="../tags/tag79.xml"/><Relationship Id="rId56" Type="http://schemas.openxmlformats.org/officeDocument/2006/relationships/tags" Target="../tags/tag87.xml"/><Relationship Id="rId64" Type="http://schemas.openxmlformats.org/officeDocument/2006/relationships/tags" Target="../tags/tag95.xml"/><Relationship Id="rId69" Type="http://schemas.openxmlformats.org/officeDocument/2006/relationships/tags" Target="../tags/tag100.xml"/><Relationship Id="rId77" Type="http://schemas.openxmlformats.org/officeDocument/2006/relationships/hyperlink" Target="https://www.sciencedirect.com/science/article/pii/S0959652621019168" TargetMode="External"/><Relationship Id="rId8" Type="http://schemas.openxmlformats.org/officeDocument/2006/relationships/tags" Target="../tags/tag39.xml"/><Relationship Id="rId51" Type="http://schemas.openxmlformats.org/officeDocument/2006/relationships/tags" Target="../tags/tag82.xml"/><Relationship Id="rId72" Type="http://schemas.openxmlformats.org/officeDocument/2006/relationships/tags" Target="../tags/tag103.xml"/><Relationship Id="rId80" Type="http://schemas.openxmlformats.org/officeDocument/2006/relationships/hyperlink" Target="https://business.columbia.edu/insights/climate/cki" TargetMode="External"/><Relationship Id="rId3" Type="http://schemas.openxmlformats.org/officeDocument/2006/relationships/tags" Target="../tags/tag34.xml"/><Relationship Id="rId12" Type="http://schemas.openxmlformats.org/officeDocument/2006/relationships/tags" Target="../tags/tag43.xml"/><Relationship Id="rId17" Type="http://schemas.openxmlformats.org/officeDocument/2006/relationships/tags" Target="../tags/tag48.xml"/><Relationship Id="rId25" Type="http://schemas.openxmlformats.org/officeDocument/2006/relationships/tags" Target="../tags/tag56.xml"/><Relationship Id="rId33" Type="http://schemas.openxmlformats.org/officeDocument/2006/relationships/tags" Target="../tags/tag64.xml"/><Relationship Id="rId38" Type="http://schemas.openxmlformats.org/officeDocument/2006/relationships/tags" Target="../tags/tag69.xml"/><Relationship Id="rId46" Type="http://schemas.openxmlformats.org/officeDocument/2006/relationships/tags" Target="../tags/tag77.xml"/><Relationship Id="rId59" Type="http://schemas.openxmlformats.org/officeDocument/2006/relationships/tags" Target="../tags/tag90.xml"/><Relationship Id="rId67" Type="http://schemas.openxmlformats.org/officeDocument/2006/relationships/tags" Target="../tags/tag98.xml"/><Relationship Id="rId20" Type="http://schemas.openxmlformats.org/officeDocument/2006/relationships/tags" Target="../tags/tag51.xml"/><Relationship Id="rId41" Type="http://schemas.openxmlformats.org/officeDocument/2006/relationships/tags" Target="../tags/tag72.xml"/><Relationship Id="rId54" Type="http://schemas.openxmlformats.org/officeDocument/2006/relationships/tags" Target="../tags/tag85.xml"/><Relationship Id="rId62" Type="http://schemas.openxmlformats.org/officeDocument/2006/relationships/tags" Target="../tags/tag93.xml"/><Relationship Id="rId70" Type="http://schemas.openxmlformats.org/officeDocument/2006/relationships/tags" Target="../tags/tag101.xml"/><Relationship Id="rId75" Type="http://schemas.openxmlformats.org/officeDocument/2006/relationships/image" Target="../media/image21.emf"/><Relationship Id="rId83" Type="http://schemas.openxmlformats.org/officeDocument/2006/relationships/chart" Target="../charts/chart3.xml"/><Relationship Id="rId1" Type="http://schemas.openxmlformats.org/officeDocument/2006/relationships/tags" Target="../tags/tag32.xml"/><Relationship Id="rId6" Type="http://schemas.openxmlformats.org/officeDocument/2006/relationships/tags" Target="../tags/tag37.xml"/><Relationship Id="rId15" Type="http://schemas.openxmlformats.org/officeDocument/2006/relationships/tags" Target="../tags/tag46.xml"/><Relationship Id="rId23" Type="http://schemas.openxmlformats.org/officeDocument/2006/relationships/tags" Target="../tags/tag54.xml"/><Relationship Id="rId28" Type="http://schemas.openxmlformats.org/officeDocument/2006/relationships/tags" Target="../tags/tag59.xml"/><Relationship Id="rId36" Type="http://schemas.openxmlformats.org/officeDocument/2006/relationships/tags" Target="../tags/tag67.xml"/><Relationship Id="rId49" Type="http://schemas.openxmlformats.org/officeDocument/2006/relationships/tags" Target="../tags/tag80.xml"/><Relationship Id="rId57" Type="http://schemas.openxmlformats.org/officeDocument/2006/relationships/tags" Target="../tags/tag88.xml"/><Relationship Id="rId10" Type="http://schemas.openxmlformats.org/officeDocument/2006/relationships/tags" Target="../tags/tag41.xml"/><Relationship Id="rId31" Type="http://schemas.openxmlformats.org/officeDocument/2006/relationships/tags" Target="../tags/tag62.xml"/><Relationship Id="rId44" Type="http://schemas.openxmlformats.org/officeDocument/2006/relationships/tags" Target="../tags/tag75.xml"/><Relationship Id="rId52" Type="http://schemas.openxmlformats.org/officeDocument/2006/relationships/tags" Target="../tags/tag83.xml"/><Relationship Id="rId60" Type="http://schemas.openxmlformats.org/officeDocument/2006/relationships/tags" Target="../tags/tag91.xml"/><Relationship Id="rId65" Type="http://schemas.openxmlformats.org/officeDocument/2006/relationships/tags" Target="../tags/tag96.xml"/><Relationship Id="rId73" Type="http://schemas.openxmlformats.org/officeDocument/2006/relationships/slideLayout" Target="../slideLayouts/slideLayout15.xml"/><Relationship Id="rId78" Type="http://schemas.openxmlformats.org/officeDocument/2006/relationships/hyperlink" Target="https://iea.blob.core.windows.net/assets/9753df19-0a71-422a-b725-012c555763b3/WorldEnergyOutlook2025.pdf" TargetMode="External"/><Relationship Id="rId81" Type="http://schemas.openxmlformats.org/officeDocument/2006/relationships/chart" Target="../charts/chart1.xml"/><Relationship Id="rId4" Type="http://schemas.openxmlformats.org/officeDocument/2006/relationships/tags" Target="../tags/tag35.xml"/><Relationship Id="rId9" Type="http://schemas.openxmlformats.org/officeDocument/2006/relationships/tags" Target="../tags/tag40.xml"/><Relationship Id="rId13" Type="http://schemas.openxmlformats.org/officeDocument/2006/relationships/tags" Target="../tags/tag44.xml"/><Relationship Id="rId18" Type="http://schemas.openxmlformats.org/officeDocument/2006/relationships/tags" Target="../tags/tag49.xml"/><Relationship Id="rId39" Type="http://schemas.openxmlformats.org/officeDocument/2006/relationships/tags" Target="../tags/tag70.xml"/><Relationship Id="rId34" Type="http://schemas.openxmlformats.org/officeDocument/2006/relationships/tags" Target="../tags/tag65.xml"/><Relationship Id="rId50" Type="http://schemas.openxmlformats.org/officeDocument/2006/relationships/tags" Target="../tags/tag81.xml"/><Relationship Id="rId55" Type="http://schemas.openxmlformats.org/officeDocument/2006/relationships/tags" Target="../tags/tag86.xml"/><Relationship Id="rId76" Type="http://schemas.openxmlformats.org/officeDocument/2006/relationships/hyperlink" Target="https://peter-wurmsdobler.medium.com/mineral-resource-usage-for-the-renewable-energy-transition-829a4dd85d6d" TargetMode="External"/><Relationship Id="rId7" Type="http://schemas.openxmlformats.org/officeDocument/2006/relationships/tags" Target="../tags/tag38.xml"/><Relationship Id="rId71" Type="http://schemas.openxmlformats.org/officeDocument/2006/relationships/tags" Target="../tags/tag102.xml"/><Relationship Id="rId2" Type="http://schemas.openxmlformats.org/officeDocument/2006/relationships/tags" Target="../tags/tag33.xml"/><Relationship Id="rId29" Type="http://schemas.openxmlformats.org/officeDocument/2006/relationships/tags" Target="../tags/tag60.xml"/><Relationship Id="rId24" Type="http://schemas.openxmlformats.org/officeDocument/2006/relationships/tags" Target="../tags/tag55.xml"/><Relationship Id="rId40" Type="http://schemas.openxmlformats.org/officeDocument/2006/relationships/tags" Target="../tags/tag71.xml"/><Relationship Id="rId45" Type="http://schemas.openxmlformats.org/officeDocument/2006/relationships/tags" Target="../tags/tag76.xml"/><Relationship Id="rId66" Type="http://schemas.openxmlformats.org/officeDocument/2006/relationships/tags" Target="../tags/tag97.xml"/></Relationships>
</file>

<file path=ppt/slides/_rels/slide6.xml.rels><?xml version="1.0" encoding="UTF-8" standalone="yes"?>
<Relationships xmlns="http://schemas.openxmlformats.org/package/2006/relationships"><Relationship Id="rId8" Type="http://schemas.openxmlformats.org/officeDocument/2006/relationships/hyperlink" Target="https://www.energy.gov/fecm/articles/doe-invests-over-32-million-increase-efficiency-us-critical-minerals-production#:~:text=According%20to%20the%20U.S.%20Geological,come%20exclusively%20from%20foreign%20sources." TargetMode="External"/><Relationship Id="rId13" Type="http://schemas.openxmlformats.org/officeDocument/2006/relationships/hyperlink" Target="https://www.gmiresearch.com/report/renewable-energy-market/" TargetMode="External"/><Relationship Id="rId3" Type="http://schemas.openxmlformats.org/officeDocument/2006/relationships/oleObject" Target="../embeddings/oleObject29.bin"/><Relationship Id="rId7" Type="http://schemas.openxmlformats.org/officeDocument/2006/relationships/hyperlink" Target="https://kpmg.com/us/en/articles/2023/medical-devices-2030.html#:~:text=The%20medical%20device%20industry%20is%20poised%20for,reach%20nearly%20US$800%20billion%20by%202030%20" TargetMode="External"/><Relationship Id="rId12" Type="http://schemas.openxmlformats.org/officeDocument/2006/relationships/hyperlink" Target="https://www.biospace.com/press-releases/medical-devices-market-size-to-hit-usd-1-146-95-bn-by-2034" TargetMode="External"/><Relationship Id="rId17" Type="http://schemas.openxmlformats.org/officeDocument/2006/relationships/hyperlink" Target="https://business.columbia.edu/insights/climate/cki" TargetMode="External"/><Relationship Id="rId2" Type="http://schemas.openxmlformats.org/officeDocument/2006/relationships/slideLayout" Target="../slideLayouts/slideLayout11.xml"/><Relationship Id="rId16" Type="http://schemas.openxmlformats.org/officeDocument/2006/relationships/hyperlink" Target="https://business.columbia.edu/faculty/people/gernot-wagner" TargetMode="External"/><Relationship Id="rId1" Type="http://schemas.openxmlformats.org/officeDocument/2006/relationships/tags" Target="../tags/tag104.xml"/><Relationship Id="rId6" Type="http://schemas.openxmlformats.org/officeDocument/2006/relationships/hyperlink" Target="https://www.iea.org/news/massive-global-growth-of-renewables-to-2030-is-set-to-match-entire-power-capacity-of-major-economies-today-moving-world-closer-to-tripling-goal" TargetMode="External"/><Relationship Id="rId11" Type="http://schemas.openxmlformats.org/officeDocument/2006/relationships/hyperlink" Target="https://www.mckinsey.com/industries/semiconductors/our-insights/new-silicon-carbide-prospects-emerge-as-market-adapts-to-ev-expansion" TargetMode="External"/><Relationship Id="rId5" Type="http://schemas.openxmlformats.org/officeDocument/2006/relationships/hyperlink" Target="https://www.mckinsey.com/featured-insights/mckinsey-explainers/what-is-an-ev" TargetMode="External"/><Relationship Id="rId15" Type="http://schemas.openxmlformats.org/officeDocument/2006/relationships/hyperlink" Target="https://www.thebusinessresearchcompany.com/report/defense-global-market-report" TargetMode="External"/><Relationship Id="rId10" Type="http://schemas.openxmlformats.org/officeDocument/2006/relationships/hyperlink" Target="https://www.deloitte.com/us/en/insights/topics/future-of-mobility/electric-vehicle-trends-2030.html" TargetMode="External"/><Relationship Id="rId4" Type="http://schemas.openxmlformats.org/officeDocument/2006/relationships/image" Target="../media/image22.emf"/><Relationship Id="rId9" Type="http://schemas.openxmlformats.org/officeDocument/2006/relationships/hyperlink" Target="https://www.business-reporter.com/digital-transformation/global-tech-spend-to-surpass-49-trillion-in-2025" TargetMode="External"/><Relationship Id="rId14" Type="http://schemas.openxmlformats.org/officeDocument/2006/relationships/hyperlink" Target="https://www.transparencymarketresearch.com/renewable-energy-market.html?" TargetMode="External"/></Relationships>
</file>

<file path=ppt/slides/_rels/slide7.xml.rels><?xml version="1.0" encoding="UTF-8" standalone="yes"?>
<Relationships xmlns="http://schemas.openxmlformats.org/package/2006/relationships"><Relationship Id="rId26" Type="http://schemas.openxmlformats.org/officeDocument/2006/relationships/tags" Target="../tags/tag130.xml"/><Relationship Id="rId21" Type="http://schemas.openxmlformats.org/officeDocument/2006/relationships/tags" Target="../tags/tag125.xml"/><Relationship Id="rId42" Type="http://schemas.openxmlformats.org/officeDocument/2006/relationships/tags" Target="../tags/tag146.xml"/><Relationship Id="rId47" Type="http://schemas.openxmlformats.org/officeDocument/2006/relationships/tags" Target="../tags/tag151.xml"/><Relationship Id="rId63" Type="http://schemas.openxmlformats.org/officeDocument/2006/relationships/tags" Target="../tags/tag167.xml"/><Relationship Id="rId68" Type="http://schemas.openxmlformats.org/officeDocument/2006/relationships/tags" Target="../tags/tag172.xml"/><Relationship Id="rId84" Type="http://schemas.openxmlformats.org/officeDocument/2006/relationships/tags" Target="../tags/tag188.xml"/><Relationship Id="rId89" Type="http://schemas.openxmlformats.org/officeDocument/2006/relationships/tags" Target="../tags/tag193.xml"/><Relationship Id="rId16" Type="http://schemas.openxmlformats.org/officeDocument/2006/relationships/tags" Target="../tags/tag120.xml"/><Relationship Id="rId107" Type="http://schemas.openxmlformats.org/officeDocument/2006/relationships/hyperlink" Target="https://business.columbia.edu/faculty/people/gernot-wagner" TargetMode="External"/><Relationship Id="rId11" Type="http://schemas.openxmlformats.org/officeDocument/2006/relationships/tags" Target="../tags/tag115.xml"/><Relationship Id="rId32" Type="http://schemas.openxmlformats.org/officeDocument/2006/relationships/tags" Target="../tags/tag136.xml"/><Relationship Id="rId37" Type="http://schemas.openxmlformats.org/officeDocument/2006/relationships/tags" Target="../tags/tag141.xml"/><Relationship Id="rId53" Type="http://schemas.openxmlformats.org/officeDocument/2006/relationships/tags" Target="../tags/tag157.xml"/><Relationship Id="rId58" Type="http://schemas.openxmlformats.org/officeDocument/2006/relationships/tags" Target="../tags/tag162.xml"/><Relationship Id="rId74" Type="http://schemas.openxmlformats.org/officeDocument/2006/relationships/tags" Target="../tags/tag178.xml"/><Relationship Id="rId79" Type="http://schemas.openxmlformats.org/officeDocument/2006/relationships/tags" Target="../tags/tag183.xml"/><Relationship Id="rId102" Type="http://schemas.openxmlformats.org/officeDocument/2006/relationships/image" Target="../media/image23.emf"/><Relationship Id="rId5" Type="http://schemas.openxmlformats.org/officeDocument/2006/relationships/tags" Target="../tags/tag109.xml"/><Relationship Id="rId90" Type="http://schemas.openxmlformats.org/officeDocument/2006/relationships/tags" Target="../tags/tag194.xml"/><Relationship Id="rId95" Type="http://schemas.openxmlformats.org/officeDocument/2006/relationships/tags" Target="../tags/tag199.xml"/><Relationship Id="rId22" Type="http://schemas.openxmlformats.org/officeDocument/2006/relationships/tags" Target="../tags/tag126.xml"/><Relationship Id="rId27" Type="http://schemas.openxmlformats.org/officeDocument/2006/relationships/tags" Target="../tags/tag131.xml"/><Relationship Id="rId43" Type="http://schemas.openxmlformats.org/officeDocument/2006/relationships/tags" Target="../tags/tag147.xml"/><Relationship Id="rId48" Type="http://schemas.openxmlformats.org/officeDocument/2006/relationships/tags" Target="../tags/tag152.xml"/><Relationship Id="rId64" Type="http://schemas.openxmlformats.org/officeDocument/2006/relationships/tags" Target="../tags/tag168.xml"/><Relationship Id="rId69" Type="http://schemas.openxmlformats.org/officeDocument/2006/relationships/tags" Target="../tags/tag173.xml"/><Relationship Id="rId80" Type="http://schemas.openxmlformats.org/officeDocument/2006/relationships/tags" Target="../tags/tag184.xml"/><Relationship Id="rId85" Type="http://schemas.openxmlformats.org/officeDocument/2006/relationships/tags" Target="../tags/tag189.xml"/><Relationship Id="rId12" Type="http://schemas.openxmlformats.org/officeDocument/2006/relationships/tags" Target="../tags/tag116.xml"/><Relationship Id="rId17" Type="http://schemas.openxmlformats.org/officeDocument/2006/relationships/tags" Target="../tags/tag121.xml"/><Relationship Id="rId33" Type="http://schemas.openxmlformats.org/officeDocument/2006/relationships/tags" Target="../tags/tag137.xml"/><Relationship Id="rId38" Type="http://schemas.openxmlformats.org/officeDocument/2006/relationships/tags" Target="../tags/tag142.xml"/><Relationship Id="rId59" Type="http://schemas.openxmlformats.org/officeDocument/2006/relationships/tags" Target="../tags/tag163.xml"/><Relationship Id="rId103" Type="http://schemas.openxmlformats.org/officeDocument/2006/relationships/hyperlink" Target="https://www.iea.org/data-and-statistics/data-tools/critical-minerals-data-explorer" TargetMode="External"/><Relationship Id="rId108" Type="http://schemas.openxmlformats.org/officeDocument/2006/relationships/hyperlink" Target="https://business.columbia.edu/insights/climate/cki" TargetMode="External"/><Relationship Id="rId54" Type="http://schemas.openxmlformats.org/officeDocument/2006/relationships/tags" Target="../tags/tag158.xml"/><Relationship Id="rId70" Type="http://schemas.openxmlformats.org/officeDocument/2006/relationships/tags" Target="../tags/tag174.xml"/><Relationship Id="rId75" Type="http://schemas.openxmlformats.org/officeDocument/2006/relationships/tags" Target="../tags/tag179.xml"/><Relationship Id="rId91" Type="http://schemas.openxmlformats.org/officeDocument/2006/relationships/tags" Target="../tags/tag195.xml"/><Relationship Id="rId96" Type="http://schemas.openxmlformats.org/officeDocument/2006/relationships/tags" Target="../tags/tag200.xml"/><Relationship Id="rId1" Type="http://schemas.openxmlformats.org/officeDocument/2006/relationships/tags" Target="../tags/tag105.xml"/><Relationship Id="rId6" Type="http://schemas.openxmlformats.org/officeDocument/2006/relationships/tags" Target="../tags/tag110.xml"/><Relationship Id="rId15" Type="http://schemas.openxmlformats.org/officeDocument/2006/relationships/tags" Target="../tags/tag119.xml"/><Relationship Id="rId23" Type="http://schemas.openxmlformats.org/officeDocument/2006/relationships/tags" Target="../tags/tag127.xml"/><Relationship Id="rId28" Type="http://schemas.openxmlformats.org/officeDocument/2006/relationships/tags" Target="../tags/tag132.xml"/><Relationship Id="rId36" Type="http://schemas.openxmlformats.org/officeDocument/2006/relationships/tags" Target="../tags/tag140.xml"/><Relationship Id="rId49" Type="http://schemas.openxmlformats.org/officeDocument/2006/relationships/tags" Target="../tags/tag153.xml"/><Relationship Id="rId57" Type="http://schemas.openxmlformats.org/officeDocument/2006/relationships/tags" Target="../tags/tag161.xml"/><Relationship Id="rId106" Type="http://schemas.openxmlformats.org/officeDocument/2006/relationships/hyperlink" Target="https://docs.nrel.gov/docs/fy23osti/81483.pdf" TargetMode="External"/><Relationship Id="rId10" Type="http://schemas.openxmlformats.org/officeDocument/2006/relationships/tags" Target="../tags/tag114.xml"/><Relationship Id="rId31" Type="http://schemas.openxmlformats.org/officeDocument/2006/relationships/tags" Target="../tags/tag135.xml"/><Relationship Id="rId44" Type="http://schemas.openxmlformats.org/officeDocument/2006/relationships/tags" Target="../tags/tag148.xml"/><Relationship Id="rId52" Type="http://schemas.openxmlformats.org/officeDocument/2006/relationships/tags" Target="../tags/tag156.xml"/><Relationship Id="rId60" Type="http://schemas.openxmlformats.org/officeDocument/2006/relationships/tags" Target="../tags/tag164.xml"/><Relationship Id="rId65" Type="http://schemas.openxmlformats.org/officeDocument/2006/relationships/tags" Target="../tags/tag169.xml"/><Relationship Id="rId73" Type="http://schemas.openxmlformats.org/officeDocument/2006/relationships/tags" Target="../tags/tag177.xml"/><Relationship Id="rId78" Type="http://schemas.openxmlformats.org/officeDocument/2006/relationships/tags" Target="../tags/tag182.xml"/><Relationship Id="rId81" Type="http://schemas.openxmlformats.org/officeDocument/2006/relationships/tags" Target="../tags/tag185.xml"/><Relationship Id="rId86" Type="http://schemas.openxmlformats.org/officeDocument/2006/relationships/tags" Target="../tags/tag190.xml"/><Relationship Id="rId94" Type="http://schemas.openxmlformats.org/officeDocument/2006/relationships/tags" Target="../tags/tag198.xml"/><Relationship Id="rId99" Type="http://schemas.openxmlformats.org/officeDocument/2006/relationships/tags" Target="../tags/tag203.xml"/><Relationship Id="rId101" Type="http://schemas.openxmlformats.org/officeDocument/2006/relationships/oleObject" Target="../embeddings/oleObject30.bin"/><Relationship Id="rId4" Type="http://schemas.openxmlformats.org/officeDocument/2006/relationships/tags" Target="../tags/tag108.xml"/><Relationship Id="rId9" Type="http://schemas.openxmlformats.org/officeDocument/2006/relationships/tags" Target="../tags/tag113.xml"/><Relationship Id="rId13" Type="http://schemas.openxmlformats.org/officeDocument/2006/relationships/tags" Target="../tags/tag117.xml"/><Relationship Id="rId18" Type="http://schemas.openxmlformats.org/officeDocument/2006/relationships/tags" Target="../tags/tag122.xml"/><Relationship Id="rId39" Type="http://schemas.openxmlformats.org/officeDocument/2006/relationships/tags" Target="../tags/tag143.xml"/><Relationship Id="rId109" Type="http://schemas.openxmlformats.org/officeDocument/2006/relationships/chart" Target="../charts/chart4.xml"/><Relationship Id="rId34" Type="http://schemas.openxmlformats.org/officeDocument/2006/relationships/tags" Target="../tags/tag138.xml"/><Relationship Id="rId50" Type="http://schemas.openxmlformats.org/officeDocument/2006/relationships/tags" Target="../tags/tag154.xml"/><Relationship Id="rId55" Type="http://schemas.openxmlformats.org/officeDocument/2006/relationships/tags" Target="../tags/tag159.xml"/><Relationship Id="rId76" Type="http://schemas.openxmlformats.org/officeDocument/2006/relationships/tags" Target="../tags/tag180.xml"/><Relationship Id="rId97" Type="http://schemas.openxmlformats.org/officeDocument/2006/relationships/tags" Target="../tags/tag201.xml"/><Relationship Id="rId104" Type="http://schemas.openxmlformats.org/officeDocument/2006/relationships/hyperlink" Target="https://www.iea.org/data-and-statistics/charts/global-copper-demand-in-the-net-zero-scenario-2023-2040-5856" TargetMode="External"/><Relationship Id="rId7" Type="http://schemas.openxmlformats.org/officeDocument/2006/relationships/tags" Target="../tags/tag111.xml"/><Relationship Id="rId71" Type="http://schemas.openxmlformats.org/officeDocument/2006/relationships/tags" Target="../tags/tag175.xml"/><Relationship Id="rId92" Type="http://schemas.openxmlformats.org/officeDocument/2006/relationships/tags" Target="../tags/tag196.xml"/><Relationship Id="rId2" Type="http://schemas.openxmlformats.org/officeDocument/2006/relationships/tags" Target="../tags/tag106.xml"/><Relationship Id="rId29" Type="http://schemas.openxmlformats.org/officeDocument/2006/relationships/tags" Target="../tags/tag133.xml"/><Relationship Id="rId24" Type="http://schemas.openxmlformats.org/officeDocument/2006/relationships/tags" Target="../tags/tag128.xml"/><Relationship Id="rId40" Type="http://schemas.openxmlformats.org/officeDocument/2006/relationships/tags" Target="../tags/tag144.xml"/><Relationship Id="rId45" Type="http://schemas.openxmlformats.org/officeDocument/2006/relationships/tags" Target="../tags/tag149.xml"/><Relationship Id="rId66" Type="http://schemas.openxmlformats.org/officeDocument/2006/relationships/tags" Target="../tags/tag170.xml"/><Relationship Id="rId87" Type="http://schemas.openxmlformats.org/officeDocument/2006/relationships/tags" Target="../tags/tag191.xml"/><Relationship Id="rId110" Type="http://schemas.openxmlformats.org/officeDocument/2006/relationships/chart" Target="../charts/chart5.xml"/><Relationship Id="rId61" Type="http://schemas.openxmlformats.org/officeDocument/2006/relationships/tags" Target="../tags/tag165.xml"/><Relationship Id="rId82" Type="http://schemas.openxmlformats.org/officeDocument/2006/relationships/tags" Target="../tags/tag186.xml"/><Relationship Id="rId19" Type="http://schemas.openxmlformats.org/officeDocument/2006/relationships/tags" Target="../tags/tag123.xml"/><Relationship Id="rId14" Type="http://schemas.openxmlformats.org/officeDocument/2006/relationships/tags" Target="../tags/tag118.xml"/><Relationship Id="rId30" Type="http://schemas.openxmlformats.org/officeDocument/2006/relationships/tags" Target="../tags/tag134.xml"/><Relationship Id="rId35" Type="http://schemas.openxmlformats.org/officeDocument/2006/relationships/tags" Target="../tags/tag139.xml"/><Relationship Id="rId56" Type="http://schemas.openxmlformats.org/officeDocument/2006/relationships/tags" Target="../tags/tag160.xml"/><Relationship Id="rId77" Type="http://schemas.openxmlformats.org/officeDocument/2006/relationships/tags" Target="../tags/tag181.xml"/><Relationship Id="rId100" Type="http://schemas.openxmlformats.org/officeDocument/2006/relationships/slideLayout" Target="../slideLayouts/slideLayout14.xml"/><Relationship Id="rId105" Type="http://schemas.openxmlformats.org/officeDocument/2006/relationships/hyperlink" Target="https://www.oecd.org/content/dam/oecd/en/publications/reports/2022/08/special-report-on-solar-pv-global-supply-chains_f884fe79/9e8b0121-en.pdf" TargetMode="External"/><Relationship Id="rId8" Type="http://schemas.openxmlformats.org/officeDocument/2006/relationships/tags" Target="../tags/tag112.xml"/><Relationship Id="rId51" Type="http://schemas.openxmlformats.org/officeDocument/2006/relationships/tags" Target="../tags/tag155.xml"/><Relationship Id="rId72" Type="http://schemas.openxmlformats.org/officeDocument/2006/relationships/tags" Target="../tags/tag176.xml"/><Relationship Id="rId93" Type="http://schemas.openxmlformats.org/officeDocument/2006/relationships/tags" Target="../tags/tag197.xml"/><Relationship Id="rId98" Type="http://schemas.openxmlformats.org/officeDocument/2006/relationships/tags" Target="../tags/tag202.xml"/><Relationship Id="rId3" Type="http://schemas.openxmlformats.org/officeDocument/2006/relationships/tags" Target="../tags/tag107.xml"/><Relationship Id="rId25" Type="http://schemas.openxmlformats.org/officeDocument/2006/relationships/tags" Target="../tags/tag129.xml"/><Relationship Id="rId46" Type="http://schemas.openxmlformats.org/officeDocument/2006/relationships/tags" Target="../tags/tag150.xml"/><Relationship Id="rId67" Type="http://schemas.openxmlformats.org/officeDocument/2006/relationships/tags" Target="../tags/tag171.xml"/><Relationship Id="rId20" Type="http://schemas.openxmlformats.org/officeDocument/2006/relationships/tags" Target="../tags/tag124.xml"/><Relationship Id="rId41" Type="http://schemas.openxmlformats.org/officeDocument/2006/relationships/tags" Target="../tags/tag145.xml"/><Relationship Id="rId62" Type="http://schemas.openxmlformats.org/officeDocument/2006/relationships/tags" Target="../tags/tag166.xml"/><Relationship Id="rId83" Type="http://schemas.openxmlformats.org/officeDocument/2006/relationships/tags" Target="../tags/tag187.xml"/><Relationship Id="rId88" Type="http://schemas.openxmlformats.org/officeDocument/2006/relationships/tags" Target="../tags/tag192.xml"/></Relationships>
</file>

<file path=ppt/slides/_rels/slide8.xml.rels><?xml version="1.0" encoding="UTF-8" standalone="yes"?>
<Relationships xmlns="http://schemas.openxmlformats.org/package/2006/relationships"><Relationship Id="rId13" Type="http://schemas.openxmlformats.org/officeDocument/2006/relationships/tags" Target="../tags/tag216.xml"/><Relationship Id="rId18" Type="http://schemas.openxmlformats.org/officeDocument/2006/relationships/tags" Target="../tags/tag221.xml"/><Relationship Id="rId26" Type="http://schemas.openxmlformats.org/officeDocument/2006/relationships/tags" Target="../tags/tag229.xml"/><Relationship Id="rId39" Type="http://schemas.openxmlformats.org/officeDocument/2006/relationships/slideLayout" Target="../slideLayouts/slideLayout13.xml"/><Relationship Id="rId21" Type="http://schemas.openxmlformats.org/officeDocument/2006/relationships/tags" Target="../tags/tag224.xml"/><Relationship Id="rId34" Type="http://schemas.openxmlformats.org/officeDocument/2006/relationships/tags" Target="../tags/tag237.xml"/><Relationship Id="rId42" Type="http://schemas.openxmlformats.org/officeDocument/2006/relationships/hyperlink" Target="https://www.statista.com/statistics/1202364/ev-global-market-share/" TargetMode="External"/><Relationship Id="rId7" Type="http://schemas.openxmlformats.org/officeDocument/2006/relationships/tags" Target="../tags/tag210.xml"/><Relationship Id="rId2" Type="http://schemas.openxmlformats.org/officeDocument/2006/relationships/tags" Target="../tags/tag205.xml"/><Relationship Id="rId16" Type="http://schemas.openxmlformats.org/officeDocument/2006/relationships/tags" Target="../tags/tag219.xml"/><Relationship Id="rId29" Type="http://schemas.openxmlformats.org/officeDocument/2006/relationships/tags" Target="../tags/tag232.xml"/><Relationship Id="rId1" Type="http://schemas.openxmlformats.org/officeDocument/2006/relationships/tags" Target="../tags/tag204.xml"/><Relationship Id="rId6" Type="http://schemas.openxmlformats.org/officeDocument/2006/relationships/tags" Target="../tags/tag209.xml"/><Relationship Id="rId11" Type="http://schemas.openxmlformats.org/officeDocument/2006/relationships/tags" Target="../tags/tag214.xml"/><Relationship Id="rId24" Type="http://schemas.openxmlformats.org/officeDocument/2006/relationships/tags" Target="../tags/tag227.xml"/><Relationship Id="rId32" Type="http://schemas.openxmlformats.org/officeDocument/2006/relationships/tags" Target="../tags/tag235.xml"/><Relationship Id="rId37" Type="http://schemas.openxmlformats.org/officeDocument/2006/relationships/tags" Target="../tags/tag240.xml"/><Relationship Id="rId40" Type="http://schemas.openxmlformats.org/officeDocument/2006/relationships/oleObject" Target="../embeddings/oleObject31.bin"/><Relationship Id="rId45" Type="http://schemas.openxmlformats.org/officeDocument/2006/relationships/hyperlink" Target="https://business.columbia.edu/insights/climate/cki" TargetMode="External"/><Relationship Id="rId5" Type="http://schemas.openxmlformats.org/officeDocument/2006/relationships/tags" Target="../tags/tag208.xml"/><Relationship Id="rId15" Type="http://schemas.openxmlformats.org/officeDocument/2006/relationships/tags" Target="../tags/tag218.xml"/><Relationship Id="rId23" Type="http://schemas.openxmlformats.org/officeDocument/2006/relationships/tags" Target="../tags/tag226.xml"/><Relationship Id="rId28" Type="http://schemas.openxmlformats.org/officeDocument/2006/relationships/tags" Target="../tags/tag231.xml"/><Relationship Id="rId36" Type="http://schemas.openxmlformats.org/officeDocument/2006/relationships/tags" Target="../tags/tag239.xml"/><Relationship Id="rId10" Type="http://schemas.openxmlformats.org/officeDocument/2006/relationships/tags" Target="../tags/tag213.xml"/><Relationship Id="rId19" Type="http://schemas.openxmlformats.org/officeDocument/2006/relationships/tags" Target="../tags/tag222.xml"/><Relationship Id="rId31" Type="http://schemas.openxmlformats.org/officeDocument/2006/relationships/tags" Target="../tags/tag234.xml"/><Relationship Id="rId44" Type="http://schemas.openxmlformats.org/officeDocument/2006/relationships/hyperlink" Target="https://business.columbia.edu/faculty/people/gernot-wagner" TargetMode="External"/><Relationship Id="rId4" Type="http://schemas.openxmlformats.org/officeDocument/2006/relationships/tags" Target="../tags/tag207.xml"/><Relationship Id="rId9" Type="http://schemas.openxmlformats.org/officeDocument/2006/relationships/tags" Target="../tags/tag212.xml"/><Relationship Id="rId14" Type="http://schemas.openxmlformats.org/officeDocument/2006/relationships/tags" Target="../tags/tag217.xml"/><Relationship Id="rId22" Type="http://schemas.openxmlformats.org/officeDocument/2006/relationships/tags" Target="../tags/tag225.xml"/><Relationship Id="rId27" Type="http://schemas.openxmlformats.org/officeDocument/2006/relationships/tags" Target="../tags/tag230.xml"/><Relationship Id="rId30" Type="http://schemas.openxmlformats.org/officeDocument/2006/relationships/tags" Target="../tags/tag233.xml"/><Relationship Id="rId35" Type="http://schemas.openxmlformats.org/officeDocument/2006/relationships/tags" Target="../tags/tag238.xml"/><Relationship Id="rId43" Type="http://schemas.openxmlformats.org/officeDocument/2006/relationships/hyperlink" Target="https://iea.blob.core.windows.net/assets/ef5e9b70-3374-4caa-ba9d-19c72253bfc4/GlobalCriticalMineralsOutlook2025.pdf" TargetMode="External"/><Relationship Id="rId8" Type="http://schemas.openxmlformats.org/officeDocument/2006/relationships/tags" Target="../tags/tag211.xml"/><Relationship Id="rId3" Type="http://schemas.openxmlformats.org/officeDocument/2006/relationships/tags" Target="../tags/tag206.xml"/><Relationship Id="rId12" Type="http://schemas.openxmlformats.org/officeDocument/2006/relationships/tags" Target="../tags/tag215.xml"/><Relationship Id="rId17" Type="http://schemas.openxmlformats.org/officeDocument/2006/relationships/tags" Target="../tags/tag220.xml"/><Relationship Id="rId25" Type="http://schemas.openxmlformats.org/officeDocument/2006/relationships/tags" Target="../tags/tag228.xml"/><Relationship Id="rId33" Type="http://schemas.openxmlformats.org/officeDocument/2006/relationships/tags" Target="../tags/tag236.xml"/><Relationship Id="rId38" Type="http://schemas.openxmlformats.org/officeDocument/2006/relationships/tags" Target="../tags/tag241.xml"/><Relationship Id="rId46" Type="http://schemas.openxmlformats.org/officeDocument/2006/relationships/chart" Target="../charts/chart6.xml"/><Relationship Id="rId20" Type="http://schemas.openxmlformats.org/officeDocument/2006/relationships/tags" Target="../tags/tag223.xml"/><Relationship Id="rId41" Type="http://schemas.openxmlformats.org/officeDocument/2006/relationships/image" Target="../media/image24.emf"/></Relationships>
</file>

<file path=ppt/slides/_rels/slide9.xml.rels><?xml version="1.0" encoding="UTF-8" standalone="yes"?>
<Relationships xmlns="http://schemas.openxmlformats.org/package/2006/relationships"><Relationship Id="rId26" Type="http://schemas.openxmlformats.org/officeDocument/2006/relationships/tags" Target="../tags/tag267.xml"/><Relationship Id="rId117" Type="http://schemas.openxmlformats.org/officeDocument/2006/relationships/chart" Target="../charts/chart12.xml"/><Relationship Id="rId21" Type="http://schemas.openxmlformats.org/officeDocument/2006/relationships/tags" Target="../tags/tag262.xml"/><Relationship Id="rId42" Type="http://schemas.openxmlformats.org/officeDocument/2006/relationships/tags" Target="../tags/tag283.xml"/><Relationship Id="rId47" Type="http://schemas.openxmlformats.org/officeDocument/2006/relationships/tags" Target="../tags/tag288.xml"/><Relationship Id="rId63" Type="http://schemas.openxmlformats.org/officeDocument/2006/relationships/tags" Target="../tags/tag304.xml"/><Relationship Id="rId68" Type="http://schemas.openxmlformats.org/officeDocument/2006/relationships/tags" Target="../tags/tag309.xml"/><Relationship Id="rId84" Type="http://schemas.openxmlformats.org/officeDocument/2006/relationships/tags" Target="../tags/tag325.xml"/><Relationship Id="rId89" Type="http://schemas.openxmlformats.org/officeDocument/2006/relationships/tags" Target="../tags/tag330.xml"/><Relationship Id="rId112" Type="http://schemas.openxmlformats.org/officeDocument/2006/relationships/chart" Target="../charts/chart7.xml"/><Relationship Id="rId16" Type="http://schemas.openxmlformats.org/officeDocument/2006/relationships/tags" Target="../tags/tag257.xml"/><Relationship Id="rId107" Type="http://schemas.openxmlformats.org/officeDocument/2006/relationships/hyperlink" Target="https://www.iea.org/data-and-statistics/data-tools/critical-minerals-data-explorer" TargetMode="External"/><Relationship Id="rId11" Type="http://schemas.openxmlformats.org/officeDocument/2006/relationships/tags" Target="../tags/tag252.xml"/><Relationship Id="rId32" Type="http://schemas.openxmlformats.org/officeDocument/2006/relationships/tags" Target="../tags/tag273.xml"/><Relationship Id="rId37" Type="http://schemas.openxmlformats.org/officeDocument/2006/relationships/tags" Target="../tags/tag278.xml"/><Relationship Id="rId53" Type="http://schemas.openxmlformats.org/officeDocument/2006/relationships/tags" Target="../tags/tag294.xml"/><Relationship Id="rId58" Type="http://schemas.openxmlformats.org/officeDocument/2006/relationships/tags" Target="../tags/tag299.xml"/><Relationship Id="rId74" Type="http://schemas.openxmlformats.org/officeDocument/2006/relationships/tags" Target="../tags/tag315.xml"/><Relationship Id="rId79" Type="http://schemas.openxmlformats.org/officeDocument/2006/relationships/tags" Target="../tags/tag320.xml"/><Relationship Id="rId102" Type="http://schemas.openxmlformats.org/officeDocument/2006/relationships/tags" Target="../tags/tag343.xml"/><Relationship Id="rId5" Type="http://schemas.openxmlformats.org/officeDocument/2006/relationships/tags" Target="../tags/tag246.xml"/><Relationship Id="rId90" Type="http://schemas.openxmlformats.org/officeDocument/2006/relationships/tags" Target="../tags/tag331.xml"/><Relationship Id="rId95" Type="http://schemas.openxmlformats.org/officeDocument/2006/relationships/tags" Target="../tags/tag336.xml"/><Relationship Id="rId22" Type="http://schemas.openxmlformats.org/officeDocument/2006/relationships/tags" Target="../tags/tag263.xml"/><Relationship Id="rId27" Type="http://schemas.openxmlformats.org/officeDocument/2006/relationships/tags" Target="../tags/tag268.xml"/><Relationship Id="rId43" Type="http://schemas.openxmlformats.org/officeDocument/2006/relationships/tags" Target="../tags/tag284.xml"/><Relationship Id="rId48" Type="http://schemas.openxmlformats.org/officeDocument/2006/relationships/tags" Target="../tags/tag289.xml"/><Relationship Id="rId64" Type="http://schemas.openxmlformats.org/officeDocument/2006/relationships/tags" Target="../tags/tag305.xml"/><Relationship Id="rId69" Type="http://schemas.openxmlformats.org/officeDocument/2006/relationships/tags" Target="../tags/tag310.xml"/><Relationship Id="rId113" Type="http://schemas.openxmlformats.org/officeDocument/2006/relationships/chart" Target="../charts/chart8.xml"/><Relationship Id="rId118" Type="http://schemas.openxmlformats.org/officeDocument/2006/relationships/chart" Target="../charts/chart13.xml"/><Relationship Id="rId80" Type="http://schemas.openxmlformats.org/officeDocument/2006/relationships/tags" Target="../tags/tag321.xml"/><Relationship Id="rId85" Type="http://schemas.openxmlformats.org/officeDocument/2006/relationships/tags" Target="../tags/tag326.xml"/><Relationship Id="rId12" Type="http://schemas.openxmlformats.org/officeDocument/2006/relationships/tags" Target="../tags/tag253.xml"/><Relationship Id="rId17" Type="http://schemas.openxmlformats.org/officeDocument/2006/relationships/tags" Target="../tags/tag258.xml"/><Relationship Id="rId33" Type="http://schemas.openxmlformats.org/officeDocument/2006/relationships/tags" Target="../tags/tag274.xml"/><Relationship Id="rId38" Type="http://schemas.openxmlformats.org/officeDocument/2006/relationships/tags" Target="../tags/tag279.xml"/><Relationship Id="rId59" Type="http://schemas.openxmlformats.org/officeDocument/2006/relationships/tags" Target="../tags/tag300.xml"/><Relationship Id="rId103" Type="http://schemas.openxmlformats.org/officeDocument/2006/relationships/tags" Target="../tags/tag344.xml"/><Relationship Id="rId108" Type="http://schemas.openxmlformats.org/officeDocument/2006/relationships/hyperlink" Target="https://www.iea.org/data-and-statistics/charts/global-copper-demand-in-the-net-zero-scenario-2023-2040-5856" TargetMode="External"/><Relationship Id="rId54" Type="http://schemas.openxmlformats.org/officeDocument/2006/relationships/tags" Target="../tags/tag295.xml"/><Relationship Id="rId70" Type="http://schemas.openxmlformats.org/officeDocument/2006/relationships/tags" Target="../tags/tag311.xml"/><Relationship Id="rId75" Type="http://schemas.openxmlformats.org/officeDocument/2006/relationships/tags" Target="../tags/tag316.xml"/><Relationship Id="rId91" Type="http://schemas.openxmlformats.org/officeDocument/2006/relationships/tags" Target="../tags/tag332.xml"/><Relationship Id="rId96" Type="http://schemas.openxmlformats.org/officeDocument/2006/relationships/tags" Target="../tags/tag337.xml"/><Relationship Id="rId1" Type="http://schemas.openxmlformats.org/officeDocument/2006/relationships/tags" Target="../tags/tag242.xml"/><Relationship Id="rId6" Type="http://schemas.openxmlformats.org/officeDocument/2006/relationships/tags" Target="../tags/tag247.xml"/><Relationship Id="rId23" Type="http://schemas.openxmlformats.org/officeDocument/2006/relationships/tags" Target="../tags/tag264.xml"/><Relationship Id="rId28" Type="http://schemas.openxmlformats.org/officeDocument/2006/relationships/tags" Target="../tags/tag269.xml"/><Relationship Id="rId49" Type="http://schemas.openxmlformats.org/officeDocument/2006/relationships/tags" Target="../tags/tag290.xml"/><Relationship Id="rId114" Type="http://schemas.openxmlformats.org/officeDocument/2006/relationships/chart" Target="../charts/chart9.xml"/><Relationship Id="rId10" Type="http://schemas.openxmlformats.org/officeDocument/2006/relationships/tags" Target="../tags/tag251.xml"/><Relationship Id="rId31" Type="http://schemas.openxmlformats.org/officeDocument/2006/relationships/tags" Target="../tags/tag272.xml"/><Relationship Id="rId44" Type="http://schemas.openxmlformats.org/officeDocument/2006/relationships/tags" Target="../tags/tag285.xml"/><Relationship Id="rId52" Type="http://schemas.openxmlformats.org/officeDocument/2006/relationships/tags" Target="../tags/tag293.xml"/><Relationship Id="rId60" Type="http://schemas.openxmlformats.org/officeDocument/2006/relationships/tags" Target="../tags/tag301.xml"/><Relationship Id="rId65" Type="http://schemas.openxmlformats.org/officeDocument/2006/relationships/tags" Target="../tags/tag306.xml"/><Relationship Id="rId73" Type="http://schemas.openxmlformats.org/officeDocument/2006/relationships/tags" Target="../tags/tag314.xml"/><Relationship Id="rId78" Type="http://schemas.openxmlformats.org/officeDocument/2006/relationships/tags" Target="../tags/tag319.xml"/><Relationship Id="rId81" Type="http://schemas.openxmlformats.org/officeDocument/2006/relationships/tags" Target="../tags/tag322.xml"/><Relationship Id="rId86" Type="http://schemas.openxmlformats.org/officeDocument/2006/relationships/tags" Target="../tags/tag327.xml"/><Relationship Id="rId94" Type="http://schemas.openxmlformats.org/officeDocument/2006/relationships/tags" Target="../tags/tag335.xml"/><Relationship Id="rId99" Type="http://schemas.openxmlformats.org/officeDocument/2006/relationships/tags" Target="../tags/tag340.xml"/><Relationship Id="rId101" Type="http://schemas.openxmlformats.org/officeDocument/2006/relationships/tags" Target="../tags/tag342.xml"/><Relationship Id="rId4" Type="http://schemas.openxmlformats.org/officeDocument/2006/relationships/tags" Target="../tags/tag245.xml"/><Relationship Id="rId9" Type="http://schemas.openxmlformats.org/officeDocument/2006/relationships/tags" Target="../tags/tag250.xml"/><Relationship Id="rId13" Type="http://schemas.openxmlformats.org/officeDocument/2006/relationships/tags" Target="../tags/tag254.xml"/><Relationship Id="rId18" Type="http://schemas.openxmlformats.org/officeDocument/2006/relationships/tags" Target="../tags/tag259.xml"/><Relationship Id="rId39" Type="http://schemas.openxmlformats.org/officeDocument/2006/relationships/tags" Target="../tags/tag280.xml"/><Relationship Id="rId109" Type="http://schemas.openxmlformats.org/officeDocument/2006/relationships/hyperlink" Target="https://www.oecd.org/content/dam/oecd/en/publications/reports/2022/08/special-report-on-solar-pv-global-supply-chains_f884fe79/9e8b0121-en.pdf" TargetMode="External"/><Relationship Id="rId34" Type="http://schemas.openxmlformats.org/officeDocument/2006/relationships/tags" Target="../tags/tag275.xml"/><Relationship Id="rId50" Type="http://schemas.openxmlformats.org/officeDocument/2006/relationships/tags" Target="../tags/tag291.xml"/><Relationship Id="rId55" Type="http://schemas.openxmlformats.org/officeDocument/2006/relationships/tags" Target="../tags/tag296.xml"/><Relationship Id="rId76" Type="http://schemas.openxmlformats.org/officeDocument/2006/relationships/tags" Target="../tags/tag317.xml"/><Relationship Id="rId97" Type="http://schemas.openxmlformats.org/officeDocument/2006/relationships/tags" Target="../tags/tag338.xml"/><Relationship Id="rId104" Type="http://schemas.openxmlformats.org/officeDocument/2006/relationships/slideLayout" Target="../slideLayouts/slideLayout14.xml"/><Relationship Id="rId7" Type="http://schemas.openxmlformats.org/officeDocument/2006/relationships/tags" Target="../tags/tag248.xml"/><Relationship Id="rId71" Type="http://schemas.openxmlformats.org/officeDocument/2006/relationships/tags" Target="../tags/tag312.xml"/><Relationship Id="rId92" Type="http://schemas.openxmlformats.org/officeDocument/2006/relationships/tags" Target="../tags/tag333.xml"/><Relationship Id="rId2" Type="http://schemas.openxmlformats.org/officeDocument/2006/relationships/tags" Target="../tags/tag243.xml"/><Relationship Id="rId29" Type="http://schemas.openxmlformats.org/officeDocument/2006/relationships/tags" Target="../tags/tag270.xml"/><Relationship Id="rId24" Type="http://schemas.openxmlformats.org/officeDocument/2006/relationships/tags" Target="../tags/tag265.xml"/><Relationship Id="rId40" Type="http://schemas.openxmlformats.org/officeDocument/2006/relationships/tags" Target="../tags/tag281.xml"/><Relationship Id="rId45" Type="http://schemas.openxmlformats.org/officeDocument/2006/relationships/tags" Target="../tags/tag286.xml"/><Relationship Id="rId66" Type="http://schemas.openxmlformats.org/officeDocument/2006/relationships/tags" Target="../tags/tag307.xml"/><Relationship Id="rId87" Type="http://schemas.openxmlformats.org/officeDocument/2006/relationships/tags" Target="../tags/tag328.xml"/><Relationship Id="rId110" Type="http://schemas.openxmlformats.org/officeDocument/2006/relationships/hyperlink" Target="https://business.columbia.edu/faculty/people/gernot-wagner" TargetMode="External"/><Relationship Id="rId115" Type="http://schemas.openxmlformats.org/officeDocument/2006/relationships/chart" Target="../charts/chart10.xml"/><Relationship Id="rId61" Type="http://schemas.openxmlformats.org/officeDocument/2006/relationships/tags" Target="../tags/tag302.xml"/><Relationship Id="rId82" Type="http://schemas.openxmlformats.org/officeDocument/2006/relationships/tags" Target="../tags/tag323.xml"/><Relationship Id="rId19" Type="http://schemas.openxmlformats.org/officeDocument/2006/relationships/tags" Target="../tags/tag260.xml"/><Relationship Id="rId14" Type="http://schemas.openxmlformats.org/officeDocument/2006/relationships/tags" Target="../tags/tag255.xml"/><Relationship Id="rId30" Type="http://schemas.openxmlformats.org/officeDocument/2006/relationships/tags" Target="../tags/tag271.xml"/><Relationship Id="rId35" Type="http://schemas.openxmlformats.org/officeDocument/2006/relationships/tags" Target="../tags/tag276.xml"/><Relationship Id="rId56" Type="http://schemas.openxmlformats.org/officeDocument/2006/relationships/tags" Target="../tags/tag297.xml"/><Relationship Id="rId77" Type="http://schemas.openxmlformats.org/officeDocument/2006/relationships/tags" Target="../tags/tag318.xml"/><Relationship Id="rId100" Type="http://schemas.openxmlformats.org/officeDocument/2006/relationships/tags" Target="../tags/tag341.xml"/><Relationship Id="rId105" Type="http://schemas.openxmlformats.org/officeDocument/2006/relationships/oleObject" Target="../embeddings/oleObject32.bin"/><Relationship Id="rId8" Type="http://schemas.openxmlformats.org/officeDocument/2006/relationships/tags" Target="../tags/tag249.xml"/><Relationship Id="rId51" Type="http://schemas.openxmlformats.org/officeDocument/2006/relationships/tags" Target="../tags/tag292.xml"/><Relationship Id="rId72" Type="http://schemas.openxmlformats.org/officeDocument/2006/relationships/tags" Target="../tags/tag313.xml"/><Relationship Id="rId93" Type="http://schemas.openxmlformats.org/officeDocument/2006/relationships/tags" Target="../tags/tag334.xml"/><Relationship Id="rId98" Type="http://schemas.openxmlformats.org/officeDocument/2006/relationships/tags" Target="../tags/tag339.xml"/><Relationship Id="rId3" Type="http://schemas.openxmlformats.org/officeDocument/2006/relationships/tags" Target="../tags/tag244.xml"/><Relationship Id="rId25" Type="http://schemas.openxmlformats.org/officeDocument/2006/relationships/tags" Target="../tags/tag266.xml"/><Relationship Id="rId46" Type="http://schemas.openxmlformats.org/officeDocument/2006/relationships/tags" Target="../tags/tag287.xml"/><Relationship Id="rId67" Type="http://schemas.openxmlformats.org/officeDocument/2006/relationships/tags" Target="../tags/tag308.xml"/><Relationship Id="rId116" Type="http://schemas.openxmlformats.org/officeDocument/2006/relationships/chart" Target="../charts/chart11.xml"/><Relationship Id="rId20" Type="http://schemas.openxmlformats.org/officeDocument/2006/relationships/tags" Target="../tags/tag261.xml"/><Relationship Id="rId41" Type="http://schemas.openxmlformats.org/officeDocument/2006/relationships/tags" Target="../tags/tag282.xml"/><Relationship Id="rId62" Type="http://schemas.openxmlformats.org/officeDocument/2006/relationships/tags" Target="../tags/tag303.xml"/><Relationship Id="rId83" Type="http://schemas.openxmlformats.org/officeDocument/2006/relationships/tags" Target="../tags/tag324.xml"/><Relationship Id="rId88" Type="http://schemas.openxmlformats.org/officeDocument/2006/relationships/tags" Target="../tags/tag329.xml"/><Relationship Id="rId111" Type="http://schemas.openxmlformats.org/officeDocument/2006/relationships/hyperlink" Target="https://business.columbia.edu/insights/climate/cki" TargetMode="External"/><Relationship Id="rId15" Type="http://schemas.openxmlformats.org/officeDocument/2006/relationships/tags" Target="../tags/tag256.xml"/><Relationship Id="rId36" Type="http://schemas.openxmlformats.org/officeDocument/2006/relationships/tags" Target="../tags/tag277.xml"/><Relationship Id="rId57" Type="http://schemas.openxmlformats.org/officeDocument/2006/relationships/tags" Target="../tags/tag298.xml"/><Relationship Id="rId106" Type="http://schemas.openxmlformats.org/officeDocument/2006/relationships/image" Target="../media/image2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D221D12-7C5E-743B-3687-45B08352BED0}"/>
              </a:ext>
            </a:extLst>
          </p:cNvPr>
          <p:cNvGraphicFramePr>
            <a:graphicFrameLocks/>
          </p:cNvGraphicFramePr>
          <p:nvPr>
            <p:custDataLst>
              <p:tags r:id="rId1"/>
            </p:custDataLst>
            <p:extLst>
              <p:ext uri="{D42A27DB-BD31-4B8C-83A1-F6EECF244321}">
                <p14:modId xmlns:p14="http://schemas.microsoft.com/office/powerpoint/2010/main" val="10333362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07EC354-38E9-4DED-48C4-48D598B803AB}"/>
              </a:ext>
            </a:extLst>
          </p:cNvPr>
          <p:cNvSpPr>
            <a:spLocks noGrp="1"/>
          </p:cNvSpPr>
          <p:nvPr>
            <p:ph type="title"/>
          </p:nvPr>
        </p:nvSpPr>
        <p:spPr/>
        <p:txBody>
          <a:bodyPr vert="horz"/>
          <a:lstStyle/>
          <a:p>
            <a:r>
              <a:rPr lang="en-US" dirty="0"/>
              <a:t>Mining for the Energy Transition</a:t>
            </a:r>
          </a:p>
        </p:txBody>
      </p:sp>
      <p:sp>
        <p:nvSpPr>
          <p:cNvPr id="3" name="Text Placeholder 2">
            <a:extLst>
              <a:ext uri="{FF2B5EF4-FFF2-40B4-BE49-F238E27FC236}">
                <a16:creationId xmlns:a16="http://schemas.microsoft.com/office/drawing/2014/main" id="{5B40E160-7B8B-76C6-0F5A-A2BD9ABF0AEC}"/>
              </a:ext>
            </a:extLst>
          </p:cNvPr>
          <p:cNvSpPr>
            <a:spLocks noGrp="1"/>
          </p:cNvSpPr>
          <p:nvPr>
            <p:ph type="body" sz="quarter" idx="10"/>
          </p:nvPr>
        </p:nvSpPr>
        <p:spPr/>
        <p:txBody>
          <a:bodyPr/>
          <a:lstStyle/>
          <a:p>
            <a:r>
              <a:rPr lang="en-US" dirty="0"/>
              <a:t>Gernot Wagner, </a:t>
            </a:r>
            <a:r>
              <a:rPr lang="en-US" dirty="0" err="1"/>
              <a:t>Ariela</a:t>
            </a:r>
            <a:r>
              <a:rPr lang="en-US" dirty="0"/>
              <a:t> </a:t>
            </a:r>
            <a:r>
              <a:rPr lang="en-US" dirty="0" err="1"/>
              <a:t>Farchi</a:t>
            </a:r>
            <a:r>
              <a:rPr lang="en-US" dirty="0"/>
              <a:t>, Isabel Hoyos, Pia Doris Morrow, </a:t>
            </a:r>
            <a:r>
              <a:rPr lang="en-US" dirty="0" err="1"/>
              <a:t>Khande</a:t>
            </a:r>
            <a:r>
              <a:rPr lang="en-US" dirty="0"/>
              <a:t> Jae Fisher, Leo Gordon, </a:t>
            </a:r>
            <a:r>
              <a:rPr lang="en-US" dirty="0" err="1"/>
              <a:t>Hyae</a:t>
            </a:r>
            <a:r>
              <a:rPr lang="en-US" dirty="0"/>
              <a:t> Ryung Kim, Brenda Rain, and Zacharia Thurston</a:t>
            </a:r>
          </a:p>
          <a:p>
            <a:endParaRPr lang="en-US" dirty="0"/>
          </a:p>
        </p:txBody>
      </p:sp>
      <p:sp>
        <p:nvSpPr>
          <p:cNvPr id="4" name="Text Placeholder 3">
            <a:extLst>
              <a:ext uri="{FF2B5EF4-FFF2-40B4-BE49-F238E27FC236}">
                <a16:creationId xmlns:a16="http://schemas.microsoft.com/office/drawing/2014/main" id="{71C47325-2F2F-5430-B712-A3503A5B9A3F}"/>
              </a:ext>
            </a:extLst>
          </p:cNvPr>
          <p:cNvSpPr>
            <a:spLocks noGrp="1"/>
          </p:cNvSpPr>
          <p:nvPr>
            <p:ph type="body" sz="quarter" idx="12"/>
          </p:nvPr>
        </p:nvSpPr>
        <p:spPr/>
        <p:txBody>
          <a:bodyPr/>
          <a:lstStyle/>
          <a:p>
            <a:r>
              <a:rPr lang="en-US" dirty="0"/>
              <a:t>10 April 2026</a:t>
            </a:r>
          </a:p>
        </p:txBody>
      </p:sp>
      <p:sp>
        <p:nvSpPr>
          <p:cNvPr id="5" name="Text Placeholder 4">
            <a:extLst>
              <a:ext uri="{FF2B5EF4-FFF2-40B4-BE49-F238E27FC236}">
                <a16:creationId xmlns:a16="http://schemas.microsoft.com/office/drawing/2014/main" id="{D14B7EC9-9D5C-9A61-33C9-D88CBF62C7B4}"/>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a16="http://schemas.microsoft.com/office/drawing/2014/main" id="{83D79695-76EE-B49F-23F2-E177250755CD}"/>
              </a:ext>
            </a:extLst>
          </p:cNvPr>
          <p:cNvSpPr>
            <a:spLocks noGrp="1"/>
          </p:cNvSpPr>
          <p:nvPr>
            <p:ph type="body" sz="quarter" idx="14"/>
          </p:nvPr>
        </p:nvSpPr>
        <p:spPr/>
        <p:txBody>
          <a:bodyPr/>
          <a:lstStyle/>
          <a:p>
            <a:r>
              <a:rPr lang="en-US" dirty="0"/>
              <a:t>Cite as: Wagner et al. “Mining for the Energy Transition,” Columbia Business School Climate Knowledge Initiative (10 April 2026).</a:t>
            </a:r>
          </a:p>
        </p:txBody>
      </p:sp>
    </p:spTree>
    <p:extLst>
      <p:ext uri="{BB962C8B-B14F-4D97-AF65-F5344CB8AC3E}">
        <p14:creationId xmlns:p14="http://schemas.microsoft.com/office/powerpoint/2010/main" val="1037456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BE960483-D4F7-2633-9B9C-CD0888A43732}"/>
              </a:ext>
            </a:extLst>
          </p:cNvPr>
          <p:cNvGraphicFramePr>
            <a:graphicFrameLocks/>
          </p:cNvGraphicFramePr>
          <p:nvPr>
            <p:custDataLst>
              <p:tags r:id="rId1"/>
            </p:custDataLst>
            <p:extLst>
              <p:ext uri="{D42A27DB-BD31-4B8C-83A1-F6EECF244321}">
                <p14:modId xmlns:p14="http://schemas.microsoft.com/office/powerpoint/2010/main" val="340304751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0" imgW="7772400" imgH="10058400" progId="TCLayout.ActiveDocument.1">
                  <p:embed/>
                </p:oleObj>
              </mc:Choice>
              <mc:Fallback>
                <p:oleObj name="think-cell Slide" r:id="rId30" imgW="7772400" imgH="10058400" progId="TCLayout.ActiveDocument.1">
                  <p:embed/>
                  <p:pic>
                    <p:nvPicPr>
                      <p:cNvPr id="0" name=""/>
                      <p:cNvPicPr/>
                      <p:nvPr/>
                    </p:nvPicPr>
                    <p:blipFill>
                      <a:blip r:embed="rId31"/>
                      <a:stretch>
                        <a:fillRect/>
                      </a:stretch>
                    </p:blipFill>
                    <p:spPr>
                      <a:xfrm>
                        <a:off x="1588" y="1588"/>
                        <a:ext cx="1227"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2D2443E4-3612-59CB-68B4-66E9BF72FFD8}"/>
              </a:ext>
            </a:extLst>
          </p:cNvPr>
          <p:cNvSpPr>
            <a:spLocks noGrp="1"/>
          </p:cNvSpPr>
          <p:nvPr>
            <p:ph type="title"/>
          </p:nvPr>
        </p:nvSpPr>
        <p:spPr>
          <a:xfrm>
            <a:off x="334962" y="513568"/>
            <a:ext cx="11857038" cy="754846"/>
          </a:xfrm>
        </p:spPr>
        <p:txBody>
          <a:bodyPr vert="horz"/>
          <a:lstStyle/>
          <a:p>
            <a:r>
              <a:rPr lang="en-US" dirty="0"/>
              <a:t>Increasing demand expected to drive Cu deficit by 2035, with supply facing increased climate risks</a:t>
            </a:r>
            <a:endParaRPr lang="en-GB" dirty="0"/>
          </a:p>
        </p:txBody>
      </p:sp>
      <p:sp>
        <p:nvSpPr>
          <p:cNvPr id="5" name="Footer Placeholder 4">
            <a:extLst>
              <a:ext uri="{FF2B5EF4-FFF2-40B4-BE49-F238E27FC236}">
                <a16:creationId xmlns:a16="http://schemas.microsoft.com/office/drawing/2014/main" id="{13388A38-CD24-3A14-37E6-AB4F3DEFE54B}"/>
              </a:ext>
            </a:extLst>
          </p:cNvPr>
          <p:cNvSpPr>
            <a:spLocks noGrp="1"/>
          </p:cNvSpPr>
          <p:nvPr>
            <p:ph type="ftr" sz="quarter" idx="3"/>
          </p:nvPr>
        </p:nvSpPr>
        <p:spPr/>
        <p:txBody>
          <a:bodyPr/>
          <a:lstStyle/>
          <a:p>
            <a:r>
              <a:rPr lang="en-US" dirty="0">
                <a:solidFill>
                  <a:srgbClr val="000000"/>
                </a:solidFill>
              </a:rPr>
              <a:t>Sources: </a:t>
            </a:r>
            <a:r>
              <a:rPr lang="en-US" dirty="0">
                <a:solidFill>
                  <a:srgbClr val="000000"/>
                </a:solidFill>
                <a:hlinkClick r:id="rId32"/>
              </a:rPr>
              <a:t>Mining megadeal shows the world is crazy for copper</a:t>
            </a:r>
            <a:r>
              <a:rPr lang="en-US" dirty="0">
                <a:solidFill>
                  <a:srgbClr val="000000"/>
                </a:solidFill>
              </a:rPr>
              <a:t> (The Wall Street Journal, 2025); </a:t>
            </a:r>
            <a:r>
              <a:rPr lang="en-US" dirty="0">
                <a:solidFill>
                  <a:srgbClr val="000000"/>
                </a:solidFill>
                <a:hlinkClick r:id="rId33"/>
              </a:rPr>
              <a:t>Global Critical Minerals Outlook</a:t>
            </a:r>
            <a:r>
              <a:rPr lang="en-US" dirty="0">
                <a:solidFill>
                  <a:srgbClr val="000000"/>
                </a:solidFill>
              </a:rPr>
              <a:t> (IEA, 2025); </a:t>
            </a:r>
            <a:r>
              <a:rPr lang="en-US" dirty="0">
                <a:solidFill>
                  <a:srgbClr val="000000"/>
                </a:solidFill>
                <a:hlinkClick r:id="rId34"/>
              </a:rPr>
              <a:t>Copper Market Outlook</a:t>
            </a:r>
            <a:r>
              <a:rPr lang="en-US" dirty="0">
                <a:solidFill>
                  <a:srgbClr val="000000"/>
                </a:solidFill>
              </a:rPr>
              <a:t> (Crux Investor, 2024); </a:t>
            </a:r>
            <a:r>
              <a:rPr lang="en-US" dirty="0">
                <a:solidFill>
                  <a:srgbClr val="000000"/>
                </a:solidFill>
                <a:hlinkClick r:id="rId35"/>
              </a:rPr>
              <a:t>US Electricity Grid Remakes Itself to Meet Surging AI-Led Power Demand</a:t>
            </a:r>
            <a:r>
              <a:rPr lang="en-US" dirty="0">
                <a:solidFill>
                  <a:srgbClr val="000000"/>
                </a:solidFill>
              </a:rPr>
              <a:t> (</a:t>
            </a:r>
            <a:r>
              <a:rPr lang="en-US" dirty="0" err="1">
                <a:solidFill>
                  <a:srgbClr val="000000"/>
                </a:solidFill>
              </a:rPr>
              <a:t>Sprott</a:t>
            </a:r>
            <a:r>
              <a:rPr lang="en-US" dirty="0">
                <a:solidFill>
                  <a:srgbClr val="000000"/>
                </a:solidFill>
              </a:rPr>
              <a:t>, 2024).</a:t>
            </a:r>
          </a:p>
          <a:p>
            <a:r>
              <a:rPr lang="en-US" dirty="0">
                <a:solidFill>
                  <a:srgbClr val="000000"/>
                </a:solidFill>
              </a:rPr>
              <a:t>Credit: </a:t>
            </a:r>
            <a:r>
              <a:rPr lang="en-US" dirty="0" err="1">
                <a:solidFill>
                  <a:srgbClr val="000000"/>
                </a:solidFill>
              </a:rPr>
              <a:t>Khande</a:t>
            </a:r>
            <a:r>
              <a:rPr lang="en-US" dirty="0">
                <a:solidFill>
                  <a:srgbClr val="000000"/>
                </a:solidFill>
              </a:rPr>
              <a:t>-Jae Fisher, Isabel Hoyos, </a:t>
            </a:r>
            <a:r>
              <a:rPr lang="en-US" dirty="0" err="1">
                <a:solidFill>
                  <a:srgbClr val="000000"/>
                </a:solidFill>
              </a:rPr>
              <a:t>Ariela</a:t>
            </a:r>
            <a:r>
              <a:rPr lang="en-US" dirty="0">
                <a:solidFill>
                  <a:srgbClr val="000000"/>
                </a:solidFill>
              </a:rPr>
              <a:t> </a:t>
            </a:r>
            <a:r>
              <a:rPr lang="en-US" dirty="0" err="1">
                <a:solidFill>
                  <a:srgbClr val="000000"/>
                </a:solidFill>
              </a:rPr>
              <a:t>Farchi</a:t>
            </a:r>
            <a:r>
              <a:rPr lang="en-US" dirty="0">
                <a:solidFill>
                  <a:srgbClr val="000000"/>
                </a:solidFill>
              </a:rPr>
              <a:t>, </a:t>
            </a:r>
            <a:r>
              <a:rPr lang="en-US" dirty="0" err="1">
                <a:solidFill>
                  <a:srgbClr val="000000"/>
                </a:solidFill>
              </a:rPr>
              <a:t>Hyae</a:t>
            </a:r>
            <a:r>
              <a:rPr lang="en-US" dirty="0">
                <a:solidFill>
                  <a:srgbClr val="000000"/>
                </a:solidFill>
              </a:rPr>
              <a:t> Ryung Kim, and</a:t>
            </a:r>
            <a:r>
              <a:rPr lang="en-US" dirty="0"/>
              <a:t> </a:t>
            </a:r>
            <a:r>
              <a:rPr lang="en-US" dirty="0">
                <a:solidFill>
                  <a:srgbClr val="000000"/>
                </a:solidFill>
                <a:hlinkClick r:id="rId36"/>
              </a:rPr>
              <a:t>Gernot Wagner</a:t>
            </a:r>
            <a:r>
              <a:rPr lang="en-US" dirty="0">
                <a:solidFill>
                  <a:srgbClr val="000000"/>
                </a:solidFill>
              </a:rPr>
              <a:t>. </a:t>
            </a:r>
            <a:r>
              <a:rPr lang="en-US" dirty="0">
                <a:solidFill>
                  <a:srgbClr val="000000"/>
                </a:solidFill>
                <a:hlinkClick r:id="rId37"/>
              </a:rPr>
              <a:t>Share with attribution</a:t>
            </a:r>
            <a:r>
              <a:rPr lang="en-US" dirty="0">
                <a:solidFill>
                  <a:srgbClr val="000000"/>
                </a:solidFill>
              </a:rPr>
              <a:t>: Wagner et al., "Mining for the Energy Transition" (10 April 2026).</a:t>
            </a:r>
          </a:p>
          <a:p>
            <a:endParaRPr lang="en-US" dirty="0">
              <a:solidFill>
                <a:schemeClr val="tx1"/>
              </a:solidFill>
            </a:endParaRPr>
          </a:p>
        </p:txBody>
      </p:sp>
      <p:sp>
        <p:nvSpPr>
          <p:cNvPr id="6" name="Text Placeholder 5">
            <a:extLst>
              <a:ext uri="{FF2B5EF4-FFF2-40B4-BE49-F238E27FC236}">
                <a16:creationId xmlns:a16="http://schemas.microsoft.com/office/drawing/2014/main" id="{3B4FCF29-2530-F4C8-36EC-22EDFD3E52C6}"/>
              </a:ext>
            </a:extLst>
          </p:cNvPr>
          <p:cNvSpPr>
            <a:spLocks noGrp="1"/>
          </p:cNvSpPr>
          <p:nvPr>
            <p:ph type="body" sz="quarter" idx="13"/>
          </p:nvPr>
        </p:nvSpPr>
        <p:spPr/>
        <p:txBody>
          <a:bodyPr/>
          <a:lstStyle/>
          <a:p>
            <a:r>
              <a:rPr lang="en-US" sz="1400" dirty="0"/>
              <a:t>Cu deficit projected to reach ~7M metric tons by 2035, growing ~300% from 2027 to 2035</a:t>
            </a:r>
          </a:p>
        </p:txBody>
      </p:sp>
      <p:sp>
        <p:nvSpPr>
          <p:cNvPr id="7" name="Text Placeholder 6">
            <a:extLst>
              <a:ext uri="{FF2B5EF4-FFF2-40B4-BE49-F238E27FC236}">
                <a16:creationId xmlns:a16="http://schemas.microsoft.com/office/drawing/2014/main" id="{9CE53696-1EF0-ACE0-206E-78F08A7C921A}"/>
              </a:ext>
            </a:extLst>
          </p:cNvPr>
          <p:cNvSpPr>
            <a:spLocks noGrp="1"/>
          </p:cNvSpPr>
          <p:nvPr>
            <p:ph type="body" sz="quarter" idx="19"/>
          </p:nvPr>
        </p:nvSpPr>
        <p:spPr/>
        <p:txBody>
          <a:bodyPr/>
          <a:lstStyle/>
          <a:p>
            <a:r>
              <a:rPr lang="en-US" sz="1400" dirty="0"/>
              <a:t>Global Cu supply will grow only 2% by 2030 in face of high flood and drought risks</a:t>
            </a:r>
          </a:p>
        </p:txBody>
      </p:sp>
      <p:sp>
        <p:nvSpPr>
          <p:cNvPr id="8" name="Text Placeholder 7">
            <a:extLst>
              <a:ext uri="{FF2B5EF4-FFF2-40B4-BE49-F238E27FC236}">
                <a16:creationId xmlns:a16="http://schemas.microsoft.com/office/drawing/2014/main" id="{A96989F1-2A84-408B-CCD4-2A2E254E1993}"/>
              </a:ext>
            </a:extLst>
          </p:cNvPr>
          <p:cNvSpPr>
            <a:spLocks noGrp="1"/>
          </p:cNvSpPr>
          <p:nvPr>
            <p:ph type="body" sz="quarter" idx="14"/>
          </p:nvPr>
        </p:nvSpPr>
        <p:spPr/>
        <p:txBody>
          <a:bodyPr/>
          <a:lstStyle/>
          <a:p>
            <a:pPr marL="0" indent="0">
              <a:buNone/>
            </a:pPr>
            <a:r>
              <a:rPr lang="en-US" b="1" dirty="0"/>
              <a:t>Observations</a:t>
            </a:r>
          </a:p>
          <a:p>
            <a:pPr marL="173736" indent="-173736">
              <a:spcBef>
                <a:spcPts val="600"/>
              </a:spcBef>
            </a:pPr>
            <a:r>
              <a:rPr lang="en-US" sz="1050" dirty="0"/>
              <a:t>Cu demand for electricity networks, electricity generation, and electric vehicles is set to rise by 49%, 51%, and 555%, respectively; data centers will require more than 4.3 million metric tons by 2035.</a:t>
            </a:r>
          </a:p>
          <a:p>
            <a:pPr marL="173736" indent="-173736">
              <a:spcBef>
                <a:spcPts val="600"/>
              </a:spcBef>
            </a:pPr>
            <a:r>
              <a:rPr lang="en-US" sz="1050" dirty="0"/>
              <a:t>Fewer mine discoveries, declining ore grades, and disaster risks limit Cu supply production.</a:t>
            </a:r>
          </a:p>
          <a:p>
            <a:pPr marL="355600" lvl="1" indent="-177800" defTabSz="711200">
              <a:spcBef>
                <a:spcPts val="600"/>
              </a:spcBef>
              <a:buFontTx/>
              <a:buChar char="–"/>
              <a:defRPr/>
            </a:pPr>
            <a:r>
              <a:rPr lang="en-US" dirty="0"/>
              <a:t>Cu ore grade has drastically declined by </a:t>
            </a:r>
            <a:r>
              <a:rPr lang="en-US" b="1" dirty="0"/>
              <a:t>~40% since 1991</a:t>
            </a:r>
          </a:p>
          <a:p>
            <a:pPr marL="355600" lvl="1" indent="-177800" defTabSz="711200">
              <a:spcBef>
                <a:spcPts val="600"/>
              </a:spcBef>
              <a:buFontTx/>
              <a:buChar char="–"/>
              <a:defRPr/>
            </a:pPr>
            <a:r>
              <a:rPr lang="en-US" dirty="0"/>
              <a:t>Average lead times from discovery to production increased from 12.7 to 17.9 years; only four new sites were discovered between 2019 and 2023</a:t>
            </a:r>
          </a:p>
          <a:p>
            <a:pPr marL="355600" lvl="1" indent="-177800" defTabSz="711200">
              <a:spcBef>
                <a:spcPts val="600"/>
              </a:spcBef>
              <a:buFontTx/>
              <a:buChar char="–"/>
              <a:defRPr/>
            </a:pPr>
            <a:r>
              <a:rPr lang="en-US" dirty="0"/>
              <a:t>Over </a:t>
            </a:r>
            <a:r>
              <a:rPr lang="en-US" b="1" dirty="0"/>
              <a:t>50% </a:t>
            </a:r>
            <a:r>
              <a:rPr lang="en-US" dirty="0"/>
              <a:t>of current Cu production occurs in areas with high water stress</a:t>
            </a:r>
            <a:endParaRPr lang="en-US" sz="1050" dirty="0"/>
          </a:p>
          <a:p>
            <a:pPr marL="173736" indent="-173736">
              <a:spcBef>
                <a:spcPts val="600"/>
              </a:spcBef>
            </a:pPr>
            <a:r>
              <a:rPr lang="en-US" sz="1050" dirty="0"/>
              <a:t>Recycling of copper will be necessary: In 2023, secondary sources supplied nearly 20% of copper.</a:t>
            </a:r>
          </a:p>
          <a:p>
            <a:pPr marL="0" indent="0">
              <a:buNone/>
            </a:pPr>
            <a:endParaRPr lang="en-GB" dirty="0"/>
          </a:p>
        </p:txBody>
      </p:sp>
      <p:sp>
        <p:nvSpPr>
          <p:cNvPr id="12" name="btfpColumnHeaderBoxText223027">
            <a:extLst>
              <a:ext uri="{FF2B5EF4-FFF2-40B4-BE49-F238E27FC236}">
                <a16:creationId xmlns:a16="http://schemas.microsoft.com/office/drawing/2014/main" id="{10CF967A-3EBB-5DE9-C81F-C8FA8C0B884C}"/>
              </a:ext>
            </a:extLst>
          </p:cNvPr>
          <p:cNvSpPr txBox="1"/>
          <p:nvPr/>
        </p:nvSpPr>
        <p:spPr bwMode="gray">
          <a:xfrm>
            <a:off x="393982" y="2054751"/>
            <a:ext cx="4010025" cy="257175"/>
          </a:xfrm>
          <a:prstGeom prst="rect">
            <a:avLst/>
          </a:prstGeom>
          <a:noFill/>
        </p:spPr>
        <p:txBody>
          <a:bodyPr vert="horz" wrap="square" lIns="36036" tIns="36036" rIns="36036" bIns="36036" rtlCol="0" anchor="b">
            <a:spAutoFit/>
          </a:bodyPr>
          <a:lstStyle/>
          <a:p>
            <a:r>
              <a:rPr lang="en-US" sz="1200" dirty="0">
                <a:solidFill>
                  <a:srgbClr val="000000"/>
                </a:solidFill>
                <a:cs typeface="Arial"/>
              </a:rPr>
              <a:t>Annual Cu surplus and deficit to 2035, </a:t>
            </a:r>
            <a:r>
              <a:rPr lang="en-US" sz="1200" i="1" dirty="0">
                <a:solidFill>
                  <a:srgbClr val="000000"/>
                </a:solidFill>
                <a:cs typeface="Arial"/>
              </a:rPr>
              <a:t>thousand tons</a:t>
            </a:r>
            <a:endParaRPr lang="en-US" sz="1200" i="1" dirty="0">
              <a:solidFill>
                <a:srgbClr val="FF0000"/>
              </a:solidFill>
              <a:cs typeface="Arial"/>
            </a:endParaRPr>
          </a:p>
        </p:txBody>
      </p:sp>
      <p:sp>
        <p:nvSpPr>
          <p:cNvPr id="13" name="btfpColumnHeaderBoxText223027">
            <a:extLst>
              <a:ext uri="{FF2B5EF4-FFF2-40B4-BE49-F238E27FC236}">
                <a16:creationId xmlns:a16="http://schemas.microsoft.com/office/drawing/2014/main" id="{7752B4EB-D432-E976-BF19-DB9CD91FB861}"/>
              </a:ext>
            </a:extLst>
          </p:cNvPr>
          <p:cNvSpPr txBox="1"/>
          <p:nvPr/>
        </p:nvSpPr>
        <p:spPr bwMode="gray">
          <a:xfrm>
            <a:off x="4864935" y="2046288"/>
            <a:ext cx="4010025" cy="257175"/>
          </a:xfrm>
          <a:prstGeom prst="rect">
            <a:avLst/>
          </a:prstGeom>
          <a:noFill/>
        </p:spPr>
        <p:txBody>
          <a:bodyPr vert="horz" wrap="square" lIns="36036" tIns="36036" rIns="36036" bIns="36036" rtlCol="0" anchor="b">
            <a:spAutoFit/>
          </a:bodyPr>
          <a:lstStyle/>
          <a:p>
            <a:r>
              <a:rPr lang="en-US" sz="1200" dirty="0">
                <a:solidFill>
                  <a:srgbClr val="000000"/>
                </a:solidFill>
                <a:cs typeface="Arial"/>
              </a:rPr>
              <a:t>Share of supply at high risk, </a:t>
            </a:r>
            <a:r>
              <a:rPr lang="en-US" sz="1200" i="1" dirty="0">
                <a:solidFill>
                  <a:srgbClr val="000000"/>
                </a:solidFill>
                <a:cs typeface="Arial"/>
              </a:rPr>
              <a:t>%</a:t>
            </a:r>
            <a:endParaRPr lang="en-US" sz="1200" i="1" dirty="0">
              <a:solidFill>
                <a:srgbClr val="FF0000"/>
              </a:solidFill>
              <a:cs typeface="Arial"/>
            </a:endParaRPr>
          </a:p>
        </p:txBody>
      </p:sp>
      <p:graphicFrame>
        <p:nvGraphicFramePr>
          <p:cNvPr id="46" name="Chart 45">
            <a:extLst>
              <a:ext uri="{FF2B5EF4-FFF2-40B4-BE49-F238E27FC236}">
                <a16:creationId xmlns:a16="http://schemas.microsoft.com/office/drawing/2014/main" id="{E3B882D6-AEA6-5A6C-313A-66EE966E4266}"/>
              </a:ext>
            </a:extLst>
          </p:cNvPr>
          <p:cNvGraphicFramePr/>
          <p:nvPr>
            <p:custDataLst>
              <p:tags r:id="rId2"/>
            </p:custDataLst>
            <p:extLst>
              <p:ext uri="{D42A27DB-BD31-4B8C-83A1-F6EECF244321}">
                <p14:modId xmlns:p14="http://schemas.microsoft.com/office/powerpoint/2010/main" val="434656493"/>
              </p:ext>
            </p:extLst>
          </p:nvPr>
        </p:nvGraphicFramePr>
        <p:xfrm>
          <a:off x="422275" y="2303463"/>
          <a:ext cx="4084638" cy="3735387"/>
        </p:xfrm>
        <a:graphic>
          <a:graphicData uri="http://schemas.openxmlformats.org/drawingml/2006/chart">
            <c:chart xmlns:c="http://schemas.openxmlformats.org/drawingml/2006/chart" xmlns:r="http://schemas.openxmlformats.org/officeDocument/2006/relationships" r:id="rId38"/>
          </a:graphicData>
        </a:graphic>
      </p:graphicFrame>
      <p:cxnSp>
        <p:nvCxnSpPr>
          <p:cNvPr id="15" name="Straight Connector 14">
            <a:extLst>
              <a:ext uri="{FF2B5EF4-FFF2-40B4-BE49-F238E27FC236}">
                <a16:creationId xmlns:a16="http://schemas.microsoft.com/office/drawing/2014/main" id="{6D2D2EB2-2F36-A049-7724-E9F22EC3E486}"/>
              </a:ext>
            </a:extLst>
          </p:cNvPr>
          <p:cNvCxnSpPr/>
          <p:nvPr>
            <p:custDataLst>
              <p:tags r:id="rId3"/>
            </p:custDataLst>
          </p:nvPr>
        </p:nvCxnSpPr>
        <p:spPr bwMode="auto">
          <a:xfrm>
            <a:off x="4262438" y="2744788"/>
            <a:ext cx="0" cy="152400"/>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071B1F09-C748-29AF-8C81-F209BEB556A6}"/>
              </a:ext>
            </a:extLst>
          </p:cNvPr>
          <p:cNvCxnSpPr>
            <a:cxnSpLocks/>
          </p:cNvCxnSpPr>
          <p:nvPr>
            <p:custDataLst>
              <p:tags r:id="rId4"/>
            </p:custDataLst>
          </p:nvPr>
        </p:nvCxnSpPr>
        <p:spPr bwMode="auto">
          <a:xfrm>
            <a:off x="1701800" y="2744788"/>
            <a:ext cx="2560638" cy="0"/>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04596B99-AE3F-C138-4CC6-36F1E6D0CA16}"/>
              </a:ext>
            </a:extLst>
          </p:cNvPr>
          <p:cNvCxnSpPr/>
          <p:nvPr>
            <p:custDataLst>
              <p:tags r:id="rId5"/>
            </p:custDataLst>
          </p:nvPr>
        </p:nvCxnSpPr>
        <p:spPr bwMode="auto">
          <a:xfrm flipV="1">
            <a:off x="1701800" y="2744788"/>
            <a:ext cx="0" cy="152400"/>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18" name="Text Placeholder 10">
            <a:extLst>
              <a:ext uri="{FF2B5EF4-FFF2-40B4-BE49-F238E27FC236}">
                <a16:creationId xmlns:a16="http://schemas.microsoft.com/office/drawing/2014/main" id="{8A132DA9-9CC9-853C-7349-DEDB0CE24971}"/>
              </a:ext>
            </a:extLst>
          </p:cNvPr>
          <p:cNvSpPr txBox="1">
            <a:spLocks/>
          </p:cNvSpPr>
          <p:nvPr>
            <p:custDataLst>
              <p:tags r:id="rId6"/>
            </p:custDataLst>
          </p:nvPr>
        </p:nvSpPr>
        <p:spPr bwMode="auto">
          <a:xfrm>
            <a:off x="2197100" y="59055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E56FEFC0-14CE-4EAA-A4AF-C0019511FC9F}" type="datetime'''''''''''2''''''0''''2''''''''''''''''''''9'''''''''">
              <a:rPr lang="en-GB" altLang="en-US" sz="1000" smtClean="0"/>
              <a:pPr/>
              <a:t>2029</a:t>
            </a:fld>
            <a:endParaRPr lang="en-US" sz="1000">
              <a:ea typeface="+mn-lt"/>
              <a:cs typeface="+mn-lt"/>
              <a:sym typeface="+mn-lt"/>
            </a:endParaRPr>
          </a:p>
        </p:txBody>
      </p:sp>
      <p:sp>
        <p:nvSpPr>
          <p:cNvPr id="19" name="Text Placeholder 10">
            <a:extLst>
              <a:ext uri="{FF2B5EF4-FFF2-40B4-BE49-F238E27FC236}">
                <a16:creationId xmlns:a16="http://schemas.microsoft.com/office/drawing/2014/main" id="{B40C9BAB-245B-2684-EAE8-BAB485840399}"/>
              </a:ext>
            </a:extLst>
          </p:cNvPr>
          <p:cNvSpPr txBox="1">
            <a:spLocks/>
          </p:cNvSpPr>
          <p:nvPr>
            <p:custDataLst>
              <p:tags r:id="rId7"/>
            </p:custDataLst>
          </p:nvPr>
        </p:nvSpPr>
        <p:spPr bwMode="auto">
          <a:xfrm>
            <a:off x="2516188" y="59055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BF49438B-A697-4977-A654-D03775FDA5BF}" type="datetime'''''''''2''''0''''''''3''''''''''''''''''''0'''">
              <a:rPr lang="en-GB" altLang="en-US" sz="1000" smtClean="0"/>
              <a:pPr/>
              <a:t>2030</a:t>
            </a:fld>
            <a:endParaRPr lang="en-US" sz="1000">
              <a:ea typeface="+mn-lt"/>
              <a:cs typeface="+mn-lt"/>
              <a:sym typeface="+mn-lt"/>
            </a:endParaRPr>
          </a:p>
        </p:txBody>
      </p:sp>
      <p:sp>
        <p:nvSpPr>
          <p:cNvPr id="20" name="Text Placeholder 10">
            <a:extLst>
              <a:ext uri="{FF2B5EF4-FFF2-40B4-BE49-F238E27FC236}">
                <a16:creationId xmlns:a16="http://schemas.microsoft.com/office/drawing/2014/main" id="{CF9B9865-3021-31C8-85EE-D0A8BCF7F818}"/>
              </a:ext>
            </a:extLst>
          </p:cNvPr>
          <p:cNvSpPr txBox="1">
            <a:spLocks/>
          </p:cNvSpPr>
          <p:nvPr>
            <p:custDataLst>
              <p:tags r:id="rId8"/>
            </p:custDataLst>
          </p:nvPr>
        </p:nvSpPr>
        <p:spPr bwMode="auto">
          <a:xfrm>
            <a:off x="2836863" y="59055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F11F6102-B00F-40E5-A86D-4595B51165C6}" type="datetime'''''''''''''''''2''''''''03''''''''1'''''''''">
              <a:rPr lang="en-GB" altLang="en-US" sz="1000" smtClean="0"/>
              <a:pPr/>
              <a:t>2031</a:t>
            </a:fld>
            <a:endParaRPr lang="en-US" sz="1000">
              <a:ea typeface="+mn-lt"/>
              <a:cs typeface="+mn-lt"/>
              <a:sym typeface="+mn-lt"/>
            </a:endParaRPr>
          </a:p>
        </p:txBody>
      </p:sp>
      <p:sp>
        <p:nvSpPr>
          <p:cNvPr id="21" name="Text Placeholder 10">
            <a:extLst>
              <a:ext uri="{FF2B5EF4-FFF2-40B4-BE49-F238E27FC236}">
                <a16:creationId xmlns:a16="http://schemas.microsoft.com/office/drawing/2014/main" id="{EB257311-9B09-A162-A4BD-3F5FBF2C8FAC}"/>
              </a:ext>
            </a:extLst>
          </p:cNvPr>
          <p:cNvSpPr txBox="1">
            <a:spLocks/>
          </p:cNvSpPr>
          <p:nvPr>
            <p:custDataLst>
              <p:tags r:id="rId9"/>
            </p:custDataLst>
          </p:nvPr>
        </p:nvSpPr>
        <p:spPr bwMode="auto">
          <a:xfrm>
            <a:off x="3155950" y="59055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34A28568-05B8-4150-9B1E-F578491967FA}" type="datetime'''''''''''''2''''''''''''''''''0''''3''''''''''''''2'''''''''">
              <a:rPr lang="en-GB" altLang="en-US" sz="1000" smtClean="0"/>
              <a:pPr/>
              <a:t>2032</a:t>
            </a:fld>
            <a:endParaRPr lang="en-US" sz="1000">
              <a:ea typeface="+mn-lt"/>
              <a:cs typeface="+mn-lt"/>
              <a:sym typeface="+mn-lt"/>
            </a:endParaRPr>
          </a:p>
        </p:txBody>
      </p:sp>
      <p:sp>
        <p:nvSpPr>
          <p:cNvPr id="22" name="Text Placeholder 10">
            <a:extLst>
              <a:ext uri="{FF2B5EF4-FFF2-40B4-BE49-F238E27FC236}">
                <a16:creationId xmlns:a16="http://schemas.microsoft.com/office/drawing/2014/main" id="{D50E37B5-742F-34A6-B891-FA7363B8B1F0}"/>
              </a:ext>
            </a:extLst>
          </p:cNvPr>
          <p:cNvSpPr txBox="1">
            <a:spLocks/>
          </p:cNvSpPr>
          <p:nvPr>
            <p:custDataLst>
              <p:tags r:id="rId10"/>
            </p:custDataLst>
          </p:nvPr>
        </p:nvSpPr>
        <p:spPr bwMode="auto">
          <a:xfrm>
            <a:off x="915988" y="59055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A6E52928-B9B7-4946-A527-5866C1B8F296}" type="datetime'''2''''''''''''''''''''''''''0''''''2''''''''''''5'''">
              <a:rPr lang="en-GB" altLang="en-US" sz="1000" smtClean="0"/>
              <a:pPr/>
              <a:t>2025</a:t>
            </a:fld>
            <a:endParaRPr lang="en-US" sz="1000">
              <a:ea typeface="+mn-lt"/>
              <a:cs typeface="+mn-lt"/>
              <a:sym typeface="+mn-lt"/>
            </a:endParaRPr>
          </a:p>
        </p:txBody>
      </p:sp>
      <p:sp>
        <p:nvSpPr>
          <p:cNvPr id="23" name="Text Placeholder 10">
            <a:extLst>
              <a:ext uri="{FF2B5EF4-FFF2-40B4-BE49-F238E27FC236}">
                <a16:creationId xmlns:a16="http://schemas.microsoft.com/office/drawing/2014/main" id="{26C9B808-FED3-8CDF-5A6A-FFB5D83A74A7}"/>
              </a:ext>
            </a:extLst>
          </p:cNvPr>
          <p:cNvSpPr txBox="1">
            <a:spLocks/>
          </p:cNvSpPr>
          <p:nvPr>
            <p:custDataLst>
              <p:tags r:id="rId11"/>
            </p:custDataLst>
          </p:nvPr>
        </p:nvSpPr>
        <p:spPr bwMode="auto">
          <a:xfrm>
            <a:off x="3797300" y="59055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06469133-7175-4357-A811-50D954C47ED3}" type="datetime'''''''''''''''''''2''''''''''''''''''''''''0''3''4'''''''''">
              <a:rPr lang="en-GB" altLang="en-US" sz="1000" smtClean="0"/>
              <a:pPr/>
              <a:t>2034</a:t>
            </a:fld>
            <a:endParaRPr lang="en-US" sz="1000">
              <a:ea typeface="+mn-lt"/>
              <a:cs typeface="+mn-lt"/>
              <a:sym typeface="+mn-lt"/>
            </a:endParaRPr>
          </a:p>
        </p:txBody>
      </p:sp>
      <p:sp>
        <p:nvSpPr>
          <p:cNvPr id="24" name="Text Placeholder 10">
            <a:extLst>
              <a:ext uri="{FF2B5EF4-FFF2-40B4-BE49-F238E27FC236}">
                <a16:creationId xmlns:a16="http://schemas.microsoft.com/office/drawing/2014/main" id="{2E5BBFF0-57BD-84F3-4040-D6A085C736A1}"/>
              </a:ext>
            </a:extLst>
          </p:cNvPr>
          <p:cNvSpPr txBox="1">
            <a:spLocks/>
          </p:cNvSpPr>
          <p:nvPr>
            <p:custDataLst>
              <p:tags r:id="rId12"/>
            </p:custDataLst>
          </p:nvPr>
        </p:nvSpPr>
        <p:spPr bwMode="auto">
          <a:xfrm>
            <a:off x="4116388" y="59055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2143D9ED-F96D-4BF5-B6D4-D4ED83A125C7}" type="datetime'''''''''''2''''''''''0''''''''''''''''''''3''''''''5'''''''">
              <a:rPr lang="en-GB" altLang="en-US" sz="1000" smtClean="0"/>
              <a:pPr/>
              <a:t>2035</a:t>
            </a:fld>
            <a:endParaRPr lang="en-US" sz="1000">
              <a:ea typeface="+mn-lt"/>
              <a:cs typeface="+mn-lt"/>
              <a:sym typeface="+mn-lt"/>
            </a:endParaRPr>
          </a:p>
        </p:txBody>
      </p:sp>
      <p:sp>
        <p:nvSpPr>
          <p:cNvPr id="25" name="Text Placeholder 10">
            <a:extLst>
              <a:ext uri="{FF2B5EF4-FFF2-40B4-BE49-F238E27FC236}">
                <a16:creationId xmlns:a16="http://schemas.microsoft.com/office/drawing/2014/main" id="{D9A11A7A-31C8-BEDA-C41B-9C2635A7895F}"/>
              </a:ext>
            </a:extLst>
          </p:cNvPr>
          <p:cNvSpPr txBox="1">
            <a:spLocks/>
          </p:cNvSpPr>
          <p:nvPr>
            <p:custDataLst>
              <p:tags r:id="rId13"/>
            </p:custDataLst>
          </p:nvPr>
        </p:nvSpPr>
        <p:spPr bwMode="auto">
          <a:xfrm>
            <a:off x="3476625" y="59055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2CD9CFB1-16F7-4D74-82CC-4749D392EA55}" type="datetime'''''''20''3''''''''3'''''''''''''">
              <a:rPr lang="en-GB" altLang="en-US" sz="1000" smtClean="0"/>
              <a:pPr/>
              <a:t>2033</a:t>
            </a:fld>
            <a:endParaRPr lang="en-US" sz="1000">
              <a:ea typeface="+mn-lt"/>
              <a:cs typeface="+mn-lt"/>
              <a:sym typeface="+mn-lt"/>
            </a:endParaRPr>
          </a:p>
        </p:txBody>
      </p:sp>
      <p:sp>
        <p:nvSpPr>
          <p:cNvPr id="26" name="Text Placeholder 10">
            <a:extLst>
              <a:ext uri="{FF2B5EF4-FFF2-40B4-BE49-F238E27FC236}">
                <a16:creationId xmlns:a16="http://schemas.microsoft.com/office/drawing/2014/main" id="{E68990FA-F564-2FDA-D883-CB24D18CD57A}"/>
              </a:ext>
            </a:extLst>
          </p:cNvPr>
          <p:cNvSpPr txBox="1">
            <a:spLocks/>
          </p:cNvSpPr>
          <p:nvPr>
            <p:custDataLst>
              <p:tags r:id="rId14"/>
            </p:custDataLst>
          </p:nvPr>
        </p:nvSpPr>
        <p:spPr bwMode="auto">
          <a:xfrm>
            <a:off x="1876425" y="59055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52E4D0D1-FD48-44FC-9164-456A26AD77DB}" type="datetime'2''''0''28'''''''''''''''''''''''''''''''''''">
              <a:rPr lang="en-GB" altLang="en-US" sz="1000" smtClean="0"/>
              <a:pPr/>
              <a:t>2028</a:t>
            </a:fld>
            <a:endParaRPr lang="en-US" sz="1000">
              <a:ea typeface="+mn-lt"/>
              <a:cs typeface="+mn-lt"/>
              <a:sym typeface="+mn-lt"/>
            </a:endParaRPr>
          </a:p>
        </p:txBody>
      </p:sp>
      <p:sp>
        <p:nvSpPr>
          <p:cNvPr id="27" name="Text Placeholder 10">
            <a:extLst>
              <a:ext uri="{FF2B5EF4-FFF2-40B4-BE49-F238E27FC236}">
                <a16:creationId xmlns:a16="http://schemas.microsoft.com/office/drawing/2014/main" id="{809D4544-1877-6656-9B17-4FDC959243ED}"/>
              </a:ext>
            </a:extLst>
          </p:cNvPr>
          <p:cNvSpPr txBox="1">
            <a:spLocks/>
          </p:cNvSpPr>
          <p:nvPr>
            <p:custDataLst>
              <p:tags r:id="rId15"/>
            </p:custDataLst>
          </p:nvPr>
        </p:nvSpPr>
        <p:spPr bwMode="auto">
          <a:xfrm>
            <a:off x="1555750" y="59055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DDD37B5B-0A7B-444D-8AC9-B783C3D1193A}" type="datetime'''2''''''02''7'''''''''''''''''">
              <a:rPr lang="en-GB" altLang="en-US" sz="1000" smtClean="0"/>
              <a:pPr/>
              <a:t>2027</a:t>
            </a:fld>
            <a:endParaRPr lang="en-US" sz="1000">
              <a:ea typeface="+mn-lt"/>
              <a:cs typeface="+mn-lt"/>
              <a:sym typeface="+mn-lt"/>
            </a:endParaRPr>
          </a:p>
        </p:txBody>
      </p:sp>
      <p:sp>
        <p:nvSpPr>
          <p:cNvPr id="28" name="Text Placeholder 10">
            <a:extLst>
              <a:ext uri="{FF2B5EF4-FFF2-40B4-BE49-F238E27FC236}">
                <a16:creationId xmlns:a16="http://schemas.microsoft.com/office/drawing/2014/main" id="{E6CEE0A7-28C4-79AD-332A-7E80C4AD077A}"/>
              </a:ext>
            </a:extLst>
          </p:cNvPr>
          <p:cNvSpPr txBox="1">
            <a:spLocks/>
          </p:cNvSpPr>
          <p:nvPr>
            <p:custDataLst>
              <p:tags r:id="rId16"/>
            </p:custDataLst>
          </p:nvPr>
        </p:nvSpPr>
        <p:spPr bwMode="auto">
          <a:xfrm>
            <a:off x="1236663" y="59055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AF70E018-ADBD-48F5-BFA6-9D2537592679}" type="datetime'2''''0''''''''''''''''''''''''''''''26'''''''">
              <a:rPr lang="en-GB" altLang="en-US" sz="1000" smtClean="0"/>
              <a:pPr/>
              <a:t>2026</a:t>
            </a:fld>
            <a:endParaRPr lang="en-US" sz="1000">
              <a:ea typeface="+mn-lt"/>
              <a:cs typeface="+mn-lt"/>
              <a:sym typeface="+mn-lt"/>
            </a:endParaRPr>
          </a:p>
        </p:txBody>
      </p:sp>
      <p:sp>
        <p:nvSpPr>
          <p:cNvPr id="29" name="Text Placeholder 10">
            <a:extLst>
              <a:ext uri="{FF2B5EF4-FFF2-40B4-BE49-F238E27FC236}">
                <a16:creationId xmlns:a16="http://schemas.microsoft.com/office/drawing/2014/main" id="{E5EB0515-5E0E-F092-FC06-EF6755B03FA0}"/>
              </a:ext>
            </a:extLst>
          </p:cNvPr>
          <p:cNvSpPr txBox="1">
            <a:spLocks/>
          </p:cNvSpPr>
          <p:nvPr>
            <p:custDataLst>
              <p:tags r:id="rId17"/>
            </p:custDataLst>
          </p:nvPr>
        </p:nvSpPr>
        <p:spPr bwMode="auto">
          <a:xfrm>
            <a:off x="2808288" y="2636838"/>
            <a:ext cx="346075" cy="215900"/>
          </a:xfrm>
          <a:prstGeom prst="ellipse">
            <a:avLst/>
          </a:prstGeom>
          <a:solidFill>
            <a:schemeClr val="bg1"/>
          </a:solidFill>
          <a:ln w="9525" cmpd="sng">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000" b="1">
                <a:effectLst/>
                <a:ea typeface="+mn-lt"/>
                <a:cs typeface="+mn-lt"/>
                <a:sym typeface="+mn-lt"/>
              </a:rPr>
              <a:t>2.9x</a:t>
            </a:r>
            <a:endParaRPr lang="en-US" sz="1000" b="1">
              <a:ea typeface="+mn-lt"/>
              <a:cs typeface="+mn-lt"/>
              <a:sym typeface="+mn-lt"/>
            </a:endParaRPr>
          </a:p>
        </p:txBody>
      </p:sp>
      <p:sp>
        <p:nvSpPr>
          <p:cNvPr id="42" name="TextBox 41">
            <a:extLst>
              <a:ext uri="{FF2B5EF4-FFF2-40B4-BE49-F238E27FC236}">
                <a16:creationId xmlns:a16="http://schemas.microsoft.com/office/drawing/2014/main" id="{49F7A3E1-F20A-B9C8-D6A8-4B9B273EB3D2}"/>
              </a:ext>
            </a:extLst>
          </p:cNvPr>
          <p:cNvSpPr txBox="1"/>
          <p:nvPr/>
        </p:nvSpPr>
        <p:spPr bwMode="gray">
          <a:xfrm rot="16200000">
            <a:off x="-258923" y="4078356"/>
            <a:ext cx="1320490" cy="169863"/>
          </a:xfrm>
          <a:prstGeom prst="rect">
            <a:avLst/>
          </a:prstGeom>
          <a:noFill/>
        </p:spPr>
        <p:txBody>
          <a:bodyPr wrap="square" lIns="0" tIns="0" rIns="0" bIns="0" rtlCol="0" anchor="t">
            <a:spAutoFit/>
          </a:bodyPr>
          <a:lstStyle/>
          <a:p>
            <a:pPr algn="ctr"/>
            <a:r>
              <a:rPr lang="en-US" sz="1100" b="1" dirty="0"/>
              <a:t>Thousand tons</a:t>
            </a:r>
          </a:p>
        </p:txBody>
      </p:sp>
      <p:graphicFrame>
        <p:nvGraphicFramePr>
          <p:cNvPr id="81" name="Chart 80">
            <a:extLst>
              <a:ext uri="{FF2B5EF4-FFF2-40B4-BE49-F238E27FC236}">
                <a16:creationId xmlns:a16="http://schemas.microsoft.com/office/drawing/2014/main" id="{C2B5146A-9D9C-A34C-2A95-7D8151E5B37B}"/>
              </a:ext>
            </a:extLst>
          </p:cNvPr>
          <p:cNvGraphicFramePr/>
          <p:nvPr>
            <p:custDataLst>
              <p:tags r:id="rId18"/>
            </p:custDataLst>
            <p:extLst>
              <p:ext uri="{D42A27DB-BD31-4B8C-83A1-F6EECF244321}">
                <p14:modId xmlns:p14="http://schemas.microsoft.com/office/powerpoint/2010/main" val="465683614"/>
              </p:ext>
            </p:extLst>
          </p:nvPr>
        </p:nvGraphicFramePr>
        <p:xfrm>
          <a:off x="5114925" y="2325688"/>
          <a:ext cx="3959225" cy="3713162"/>
        </p:xfrm>
        <a:graphic>
          <a:graphicData uri="http://schemas.openxmlformats.org/drawingml/2006/chart">
            <c:chart xmlns:c="http://schemas.openxmlformats.org/drawingml/2006/chart" xmlns:r="http://schemas.openxmlformats.org/officeDocument/2006/relationships" r:id="rId39"/>
          </a:graphicData>
        </a:graphic>
      </p:graphicFrame>
      <p:sp>
        <p:nvSpPr>
          <p:cNvPr id="48" name="Text Placeholder 10">
            <a:extLst>
              <a:ext uri="{FF2B5EF4-FFF2-40B4-BE49-F238E27FC236}">
                <a16:creationId xmlns:a16="http://schemas.microsoft.com/office/drawing/2014/main" id="{FDD25A0A-35D2-28DA-98E6-A474ACFF62B9}"/>
              </a:ext>
            </a:extLst>
          </p:cNvPr>
          <p:cNvSpPr txBox="1">
            <a:spLocks/>
          </p:cNvSpPr>
          <p:nvPr>
            <p:custDataLst>
              <p:tags r:id="rId19"/>
            </p:custDataLst>
          </p:nvPr>
        </p:nvSpPr>
        <p:spPr bwMode="auto">
          <a:xfrm>
            <a:off x="6108700" y="5856288"/>
            <a:ext cx="5048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A241478C-4720-4040-B687-792448A33327}" type="datetime'''''''''''''''A''''u''''''''''s''''''''''''t''ral''i''a'''''">
              <a:rPr lang="en-US" altLang="en-US" sz="1000" smtClean="0"/>
              <a:pPr/>
              <a:t>Australia</a:t>
            </a:fld>
            <a:endParaRPr lang="en-US" sz="1000" dirty="0">
              <a:sym typeface="+mn-lt"/>
            </a:endParaRPr>
          </a:p>
        </p:txBody>
      </p:sp>
      <p:sp>
        <p:nvSpPr>
          <p:cNvPr id="49" name="Text Placeholder 10">
            <a:extLst>
              <a:ext uri="{FF2B5EF4-FFF2-40B4-BE49-F238E27FC236}">
                <a16:creationId xmlns:a16="http://schemas.microsoft.com/office/drawing/2014/main" id="{048653AE-E7F5-A2CC-D792-10675CCED8A2}"/>
              </a:ext>
            </a:extLst>
          </p:cNvPr>
          <p:cNvSpPr txBox="1">
            <a:spLocks/>
          </p:cNvSpPr>
          <p:nvPr>
            <p:custDataLst>
              <p:tags r:id="rId20"/>
            </p:custDataLst>
          </p:nvPr>
        </p:nvSpPr>
        <p:spPr bwMode="auto">
          <a:xfrm>
            <a:off x="6553200" y="5856288"/>
            <a:ext cx="784225"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000" dirty="0">
                <a:sym typeface="+mn-lt"/>
              </a:rPr>
              <a:t>Central/South America</a:t>
            </a:r>
            <a:endParaRPr lang="en-US" sz="1000" dirty="0">
              <a:sym typeface="+mn-lt"/>
            </a:endParaRPr>
          </a:p>
        </p:txBody>
      </p:sp>
      <p:sp>
        <p:nvSpPr>
          <p:cNvPr id="50" name="Text Placeholder 10">
            <a:extLst>
              <a:ext uri="{FF2B5EF4-FFF2-40B4-BE49-F238E27FC236}">
                <a16:creationId xmlns:a16="http://schemas.microsoft.com/office/drawing/2014/main" id="{CB75B572-4DC3-8A9C-8C31-91F2C306B608}"/>
              </a:ext>
            </a:extLst>
          </p:cNvPr>
          <p:cNvSpPr txBox="1">
            <a:spLocks/>
          </p:cNvSpPr>
          <p:nvPr>
            <p:custDataLst>
              <p:tags r:id="rId21"/>
            </p:custDataLst>
          </p:nvPr>
        </p:nvSpPr>
        <p:spPr bwMode="auto">
          <a:xfrm>
            <a:off x="5588000" y="5856288"/>
            <a:ext cx="3778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E7679B3D-FAEE-4A46-89C9-2E04186741B5}" type="datetime'''G''''''''''''''l''''''''o''''''b''''a''''''''l'''''''''''''">
              <a:rPr lang="en-US" altLang="en-US" sz="1000" smtClean="0"/>
              <a:pPr/>
              <a:t>Global</a:t>
            </a:fld>
            <a:endParaRPr lang="en-US" sz="1000">
              <a:sym typeface="+mn-lt"/>
            </a:endParaRPr>
          </a:p>
        </p:txBody>
      </p:sp>
      <p:sp>
        <p:nvSpPr>
          <p:cNvPr id="51" name="Text Placeholder 10">
            <a:extLst>
              <a:ext uri="{FF2B5EF4-FFF2-40B4-BE49-F238E27FC236}">
                <a16:creationId xmlns:a16="http://schemas.microsoft.com/office/drawing/2014/main" id="{646DEA49-C841-F46A-9AC1-89C7BD9E4328}"/>
              </a:ext>
            </a:extLst>
          </p:cNvPr>
          <p:cNvSpPr txBox="1">
            <a:spLocks/>
          </p:cNvSpPr>
          <p:nvPr>
            <p:custDataLst>
              <p:tags r:id="rId22"/>
            </p:custDataLst>
          </p:nvPr>
        </p:nvSpPr>
        <p:spPr bwMode="auto">
          <a:xfrm>
            <a:off x="7985125" y="5856288"/>
            <a:ext cx="2587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22F427EA-C266-4E50-B48E-EDD76884B03B}" type="datetime'A''''''''''''''''''''''''''''s''i''''''''''a'''''''''">
              <a:rPr lang="en-US" altLang="en-US" sz="1000" smtClean="0"/>
              <a:pPr/>
              <a:t>Asia</a:t>
            </a:fld>
            <a:endParaRPr lang="en-US" sz="1000">
              <a:sym typeface="+mn-lt"/>
            </a:endParaRPr>
          </a:p>
        </p:txBody>
      </p:sp>
      <p:sp>
        <p:nvSpPr>
          <p:cNvPr id="52" name="Text Placeholder 10">
            <a:extLst>
              <a:ext uri="{FF2B5EF4-FFF2-40B4-BE49-F238E27FC236}">
                <a16:creationId xmlns:a16="http://schemas.microsoft.com/office/drawing/2014/main" id="{1D383666-E351-6576-3598-F3173A4F76FC}"/>
              </a:ext>
            </a:extLst>
          </p:cNvPr>
          <p:cNvSpPr txBox="1">
            <a:spLocks/>
          </p:cNvSpPr>
          <p:nvPr>
            <p:custDataLst>
              <p:tags r:id="rId23"/>
            </p:custDataLst>
          </p:nvPr>
        </p:nvSpPr>
        <p:spPr bwMode="auto">
          <a:xfrm>
            <a:off x="8529638" y="5856288"/>
            <a:ext cx="336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BFD93804-EDB5-448E-9E4A-419B07A7CC25}" type="datetime'''''''''''A''''''''''''''''''''''f''''r''''''''''''''ic''''a'">
              <a:rPr lang="en-US" altLang="en-US" sz="1000" smtClean="0"/>
              <a:pPr/>
              <a:t>Africa</a:t>
            </a:fld>
            <a:endParaRPr lang="en-US" sz="1000">
              <a:sym typeface="+mn-lt"/>
            </a:endParaRPr>
          </a:p>
        </p:txBody>
      </p:sp>
      <p:sp>
        <p:nvSpPr>
          <p:cNvPr id="53" name="Text Placeholder 10">
            <a:extLst>
              <a:ext uri="{FF2B5EF4-FFF2-40B4-BE49-F238E27FC236}">
                <a16:creationId xmlns:a16="http://schemas.microsoft.com/office/drawing/2014/main" id="{20A81091-9AF0-B34B-9AB4-CC7C8D4511A9}"/>
              </a:ext>
            </a:extLst>
          </p:cNvPr>
          <p:cNvSpPr txBox="1">
            <a:spLocks/>
          </p:cNvSpPr>
          <p:nvPr>
            <p:custDataLst>
              <p:tags r:id="rId24"/>
            </p:custDataLst>
          </p:nvPr>
        </p:nvSpPr>
        <p:spPr bwMode="auto">
          <a:xfrm>
            <a:off x="7291388" y="5856288"/>
            <a:ext cx="477838"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000" dirty="0">
                <a:sym typeface="+mn-lt"/>
              </a:rPr>
              <a:t>North America</a:t>
            </a:r>
            <a:endParaRPr lang="en-US" sz="1000" dirty="0">
              <a:sym typeface="+mn-lt"/>
            </a:endParaRPr>
          </a:p>
        </p:txBody>
      </p:sp>
      <p:sp>
        <p:nvSpPr>
          <p:cNvPr id="54" name="TextBox 53">
            <a:extLst>
              <a:ext uri="{FF2B5EF4-FFF2-40B4-BE49-F238E27FC236}">
                <a16:creationId xmlns:a16="http://schemas.microsoft.com/office/drawing/2014/main" id="{3C96B4B3-972B-8DF2-72FE-70F3843B1C7E}"/>
              </a:ext>
            </a:extLst>
          </p:cNvPr>
          <p:cNvSpPr txBox="1"/>
          <p:nvPr/>
        </p:nvSpPr>
        <p:spPr bwMode="gray">
          <a:xfrm>
            <a:off x="7219950" y="3257550"/>
            <a:ext cx="1317625" cy="676275"/>
          </a:xfrm>
          <a:prstGeom prst="rect">
            <a:avLst/>
          </a:prstGeom>
          <a:solidFill>
            <a:schemeClr val="bg2">
              <a:lumMod val="20000"/>
              <a:lumOff val="80000"/>
            </a:schemeClr>
          </a:solidFill>
        </p:spPr>
        <p:txBody>
          <a:bodyPr wrap="square" lIns="0" tIns="0" rIns="0" bIns="0" rtlCol="0" anchor="t">
            <a:spAutoFit/>
          </a:bodyPr>
          <a:lstStyle/>
          <a:p>
            <a:pPr algn="ctr"/>
            <a:r>
              <a:rPr lang="en-US" sz="1100" b="1" dirty="0"/>
              <a:t>~25% </a:t>
            </a:r>
            <a:r>
              <a:rPr lang="en-US" sz="1100" dirty="0"/>
              <a:t>of total Cu supply to be at some level of low to high risk by 2030.</a:t>
            </a:r>
          </a:p>
        </p:txBody>
      </p:sp>
      <p:sp>
        <p:nvSpPr>
          <p:cNvPr id="55" name="Rectangle 54">
            <a:extLst>
              <a:ext uri="{FF2B5EF4-FFF2-40B4-BE49-F238E27FC236}">
                <a16:creationId xmlns:a16="http://schemas.microsoft.com/office/drawing/2014/main" id="{D5237D12-0125-C062-4DCD-2F08EAAD9673}"/>
              </a:ext>
            </a:extLst>
          </p:cNvPr>
          <p:cNvSpPr/>
          <p:nvPr>
            <p:custDataLst>
              <p:tags r:id="rId25"/>
            </p:custDataLst>
          </p:nvPr>
        </p:nvSpPr>
        <p:spPr bwMode="auto">
          <a:xfrm>
            <a:off x="8431213" y="2606674"/>
            <a:ext cx="179388" cy="133350"/>
          </a:xfrm>
          <a:prstGeom prst="rect">
            <a:avLst/>
          </a:prstGeom>
          <a:solidFill>
            <a:schemeClr val="accent6"/>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6" name="Rectangle 55">
            <a:extLst>
              <a:ext uri="{FF2B5EF4-FFF2-40B4-BE49-F238E27FC236}">
                <a16:creationId xmlns:a16="http://schemas.microsoft.com/office/drawing/2014/main" id="{5648D936-F4C3-8103-1D1A-54E90EA4716A}"/>
              </a:ext>
            </a:extLst>
          </p:cNvPr>
          <p:cNvSpPr/>
          <p:nvPr>
            <p:custDataLst>
              <p:tags r:id="rId26"/>
            </p:custDataLst>
          </p:nvPr>
        </p:nvSpPr>
        <p:spPr bwMode="auto">
          <a:xfrm>
            <a:off x="8431213" y="2809874"/>
            <a:ext cx="179388" cy="133350"/>
          </a:xfrm>
          <a:prstGeom prst="rect">
            <a:avLst/>
          </a:prstGeom>
          <a:solidFill>
            <a:schemeClr val="accent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7" name="Text Placeholder 10">
            <a:extLst>
              <a:ext uri="{FF2B5EF4-FFF2-40B4-BE49-F238E27FC236}">
                <a16:creationId xmlns:a16="http://schemas.microsoft.com/office/drawing/2014/main" id="{23E7BF1D-6567-04DE-3B60-CD3EA27428FB}"/>
              </a:ext>
            </a:extLst>
          </p:cNvPr>
          <p:cNvSpPr txBox="1">
            <a:spLocks/>
          </p:cNvSpPr>
          <p:nvPr>
            <p:custDataLst>
              <p:tags r:id="rId27"/>
            </p:custDataLst>
          </p:nvPr>
        </p:nvSpPr>
        <p:spPr bwMode="auto">
          <a:xfrm>
            <a:off x="8661400" y="26019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1C27ADA9-B951-44A4-98BA-65C99E2CB74B}" type="datetime'''''''''2''''''''''''''''''''0''''''2''''''''4'''''''''''''''">
              <a:rPr lang="en-GB" altLang="en-US" sz="1000" smtClean="0"/>
              <a:pPr/>
              <a:t>2024</a:t>
            </a:fld>
            <a:endParaRPr lang="en-US" sz="1000">
              <a:sym typeface="+mn-lt"/>
            </a:endParaRPr>
          </a:p>
        </p:txBody>
      </p:sp>
      <p:sp>
        <p:nvSpPr>
          <p:cNvPr id="58" name="Text Placeholder 10">
            <a:extLst>
              <a:ext uri="{FF2B5EF4-FFF2-40B4-BE49-F238E27FC236}">
                <a16:creationId xmlns:a16="http://schemas.microsoft.com/office/drawing/2014/main" id="{03B1D06D-061E-0AD8-8589-0293CAB3F3CD}"/>
              </a:ext>
            </a:extLst>
          </p:cNvPr>
          <p:cNvSpPr txBox="1">
            <a:spLocks/>
          </p:cNvSpPr>
          <p:nvPr>
            <p:custDataLst>
              <p:tags r:id="rId28"/>
            </p:custDataLst>
          </p:nvPr>
        </p:nvSpPr>
        <p:spPr bwMode="auto">
          <a:xfrm>
            <a:off x="8661400" y="28051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ABFA6149-7920-4098-AD48-07AD186B2BF4}" type="datetime'''''2''0''''''''''''''3''0'''''''''''''''">
              <a:rPr lang="en-GB" altLang="en-US" sz="1000" smtClean="0"/>
              <a:pPr/>
              <a:t>2030</a:t>
            </a:fld>
            <a:endParaRPr lang="en-US" sz="1000">
              <a:sym typeface="+mn-lt"/>
            </a:endParaRPr>
          </a:p>
        </p:txBody>
      </p:sp>
      <p:sp>
        <p:nvSpPr>
          <p:cNvPr id="82" name="TextBox 81">
            <a:extLst>
              <a:ext uri="{FF2B5EF4-FFF2-40B4-BE49-F238E27FC236}">
                <a16:creationId xmlns:a16="http://schemas.microsoft.com/office/drawing/2014/main" id="{8FC1DB8D-FE34-91C8-33AF-DBACC248B3D1}"/>
              </a:ext>
            </a:extLst>
          </p:cNvPr>
          <p:cNvSpPr txBox="1"/>
          <p:nvPr/>
        </p:nvSpPr>
        <p:spPr bwMode="gray">
          <a:xfrm rot="16200000">
            <a:off x="4113640" y="4110607"/>
            <a:ext cx="1754037" cy="169863"/>
          </a:xfrm>
          <a:prstGeom prst="rect">
            <a:avLst/>
          </a:prstGeom>
          <a:noFill/>
        </p:spPr>
        <p:txBody>
          <a:bodyPr wrap="square" lIns="0" tIns="0" rIns="0" bIns="0" rtlCol="0" anchor="t">
            <a:spAutoFit/>
          </a:bodyPr>
          <a:lstStyle/>
          <a:p>
            <a:pPr algn="ctr"/>
            <a:r>
              <a:rPr lang="en-US" sz="1100" b="1" dirty="0"/>
              <a:t>% of supply at high risk </a:t>
            </a:r>
          </a:p>
        </p:txBody>
      </p:sp>
    </p:spTree>
    <p:extLst>
      <p:ext uri="{BB962C8B-B14F-4D97-AF65-F5344CB8AC3E}">
        <p14:creationId xmlns:p14="http://schemas.microsoft.com/office/powerpoint/2010/main" val="3040053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D54B3B7-4C68-1459-238C-4CD00D391F4F}"/>
              </a:ext>
            </a:extLst>
          </p:cNvPr>
          <p:cNvGraphicFramePr>
            <a:graphicFrameLocks/>
          </p:cNvGraphicFramePr>
          <p:nvPr>
            <p:custDataLst>
              <p:tags r:id="rId1"/>
            </p:custDataLst>
            <p:extLst>
              <p:ext uri="{D42A27DB-BD31-4B8C-83A1-F6EECF244321}">
                <p14:modId xmlns:p14="http://schemas.microsoft.com/office/powerpoint/2010/main" val="388290090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0" name=""/>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6E55ED2-58F1-DF67-B03C-0884274E0AD8}"/>
              </a:ext>
            </a:extLst>
          </p:cNvPr>
          <p:cNvSpPr>
            <a:spLocks noGrp="1"/>
          </p:cNvSpPr>
          <p:nvPr>
            <p:ph type="title"/>
          </p:nvPr>
        </p:nvSpPr>
        <p:spPr/>
        <p:txBody>
          <a:bodyPr vert="horz" rIns="91440"/>
          <a:lstStyle/>
          <a:p>
            <a:pPr algn="r"/>
            <a:r>
              <a:rPr lang="en-US" dirty="0"/>
              <a:t>Supply Outlook</a:t>
            </a:r>
            <a:endParaRPr lang="en-GB" dirty="0"/>
          </a:p>
        </p:txBody>
      </p:sp>
    </p:spTree>
    <p:extLst>
      <p:ext uri="{BB962C8B-B14F-4D97-AF65-F5344CB8AC3E}">
        <p14:creationId xmlns:p14="http://schemas.microsoft.com/office/powerpoint/2010/main" val="276285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1684FD3D-1166-6B76-AFE7-2A7DA8345F6F}"/>
              </a:ext>
            </a:extLst>
          </p:cNvPr>
          <p:cNvGraphicFramePr>
            <a:graphicFrameLocks/>
          </p:cNvGraphicFramePr>
          <p:nvPr>
            <p:custDataLst>
              <p:tags r:id="rId1"/>
            </p:custDataLst>
            <p:extLst>
              <p:ext uri="{D42A27DB-BD31-4B8C-83A1-F6EECF244321}">
                <p14:modId xmlns:p14="http://schemas.microsoft.com/office/powerpoint/2010/main" val="372199587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91" imgW="7772400" imgH="10058400" progId="TCLayout.ActiveDocument.1">
                  <p:embed/>
                </p:oleObj>
              </mc:Choice>
              <mc:Fallback>
                <p:oleObj name="think-cell Slide" r:id="rId91" imgW="7772400" imgH="10058400" progId="TCLayout.ActiveDocument.1">
                  <p:embed/>
                  <p:pic>
                    <p:nvPicPr>
                      <p:cNvPr id="0" name=""/>
                      <p:cNvPicPr/>
                      <p:nvPr/>
                    </p:nvPicPr>
                    <p:blipFill>
                      <a:blip r:embed="rId92"/>
                      <a:stretch>
                        <a:fillRect/>
                      </a:stretch>
                    </p:blipFill>
                    <p:spPr>
                      <a:xfrm>
                        <a:off x="1588" y="1588"/>
                        <a:ext cx="1227"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C8C643C0-B87E-F7A3-DA28-B82745799F5E}"/>
              </a:ext>
            </a:extLst>
          </p:cNvPr>
          <p:cNvSpPr>
            <a:spLocks noGrp="1"/>
          </p:cNvSpPr>
          <p:nvPr>
            <p:ph type="title"/>
          </p:nvPr>
        </p:nvSpPr>
        <p:spPr/>
        <p:txBody>
          <a:bodyPr vert="horz" rIns="91440"/>
          <a:lstStyle/>
          <a:p>
            <a:r>
              <a:rPr lang="en-US" dirty="0"/>
              <a:t>Existing reserves of all critical minerals fulfill projected clean tech needs through 2050, despite growing pressure on lithium supply</a:t>
            </a:r>
            <a:endParaRPr lang="en-GB" dirty="0"/>
          </a:p>
        </p:txBody>
      </p:sp>
      <p:sp>
        <p:nvSpPr>
          <p:cNvPr id="5" name="Footer Placeholder 4">
            <a:extLst>
              <a:ext uri="{FF2B5EF4-FFF2-40B4-BE49-F238E27FC236}">
                <a16:creationId xmlns:a16="http://schemas.microsoft.com/office/drawing/2014/main" id="{C0164A81-581D-6E78-004F-5359CDCE1500}"/>
              </a:ext>
            </a:extLst>
          </p:cNvPr>
          <p:cNvSpPr>
            <a:spLocks noGrp="1"/>
          </p:cNvSpPr>
          <p:nvPr>
            <p:ph type="ftr" sz="quarter" idx="3"/>
          </p:nvPr>
        </p:nvSpPr>
        <p:spPr/>
        <p:txBody>
          <a:bodyPr/>
          <a:lstStyle/>
          <a:p>
            <a:r>
              <a:rPr lang="en-US" dirty="0">
                <a:solidFill>
                  <a:schemeClr val="tx1"/>
                </a:solidFill>
              </a:rPr>
              <a:t>1) Scenarios refer to Announced Pledges Scenario (APS), Stated Policies Scenario (STEPS), and Net Zero Emissions by 2050 Scenario (NZE); 2) Clean technologies include renewable generation from wind and solar PV and other sources of low-emissions power generation, electricity networks, electric vehicles; battery storage. </a:t>
            </a:r>
          </a:p>
          <a:p>
            <a:r>
              <a:rPr lang="en-US" dirty="0">
                <a:solidFill>
                  <a:srgbClr val="000000"/>
                </a:solidFill>
              </a:rPr>
              <a:t>Sources: </a:t>
            </a:r>
            <a:r>
              <a:rPr lang="en-US" dirty="0">
                <a:solidFill>
                  <a:srgbClr val="000000"/>
                </a:solidFill>
                <a:hlinkClick r:id="rId93"/>
              </a:rPr>
              <a:t>Mineral commodity summaries 2025</a:t>
            </a:r>
            <a:r>
              <a:rPr lang="en-US" dirty="0">
                <a:solidFill>
                  <a:srgbClr val="000000"/>
                </a:solidFill>
              </a:rPr>
              <a:t> (USGS, 2025); </a:t>
            </a:r>
            <a:r>
              <a:rPr lang="en-US" dirty="0">
                <a:solidFill>
                  <a:srgbClr val="000000"/>
                </a:solidFill>
                <a:hlinkClick r:id="rId94"/>
              </a:rPr>
              <a:t>Global critical minerals outlook 2025</a:t>
            </a:r>
            <a:r>
              <a:rPr lang="en-US" dirty="0">
                <a:solidFill>
                  <a:srgbClr val="000000"/>
                </a:solidFill>
              </a:rPr>
              <a:t> (IEA, 2025). </a:t>
            </a:r>
          </a:p>
          <a:p>
            <a:r>
              <a:rPr lang="en-US" dirty="0">
                <a:solidFill>
                  <a:srgbClr val="000000"/>
                </a:solidFill>
              </a:rPr>
              <a:t>Credit: Brenda Rain, Isabel Hoyos, </a:t>
            </a:r>
            <a:r>
              <a:rPr lang="en-US" dirty="0" err="1">
                <a:solidFill>
                  <a:srgbClr val="000000"/>
                </a:solidFill>
              </a:rPr>
              <a:t>Hyae</a:t>
            </a:r>
            <a:r>
              <a:rPr lang="en-US" dirty="0">
                <a:solidFill>
                  <a:srgbClr val="000000"/>
                </a:solidFill>
              </a:rPr>
              <a:t> Ryung Kim, and</a:t>
            </a:r>
            <a:r>
              <a:rPr lang="en-US" dirty="0"/>
              <a:t> </a:t>
            </a:r>
            <a:r>
              <a:rPr lang="en-US" dirty="0">
                <a:solidFill>
                  <a:srgbClr val="000000"/>
                </a:solidFill>
                <a:hlinkClick r:id="rId95"/>
              </a:rPr>
              <a:t>Gernot Wagner</a:t>
            </a:r>
            <a:r>
              <a:rPr lang="en-US" dirty="0">
                <a:solidFill>
                  <a:srgbClr val="000000"/>
                </a:solidFill>
              </a:rPr>
              <a:t>. </a:t>
            </a:r>
            <a:r>
              <a:rPr lang="en-US" dirty="0">
                <a:solidFill>
                  <a:srgbClr val="000000"/>
                </a:solidFill>
                <a:hlinkClick r:id="rId96"/>
              </a:rPr>
              <a:t>Share with attribution</a:t>
            </a:r>
            <a:r>
              <a:rPr lang="en-US" dirty="0">
                <a:solidFill>
                  <a:srgbClr val="000000"/>
                </a:solidFill>
              </a:rPr>
              <a:t>: Wagner et al., "Mining for the Energy Transition" (10 April 2026).</a:t>
            </a:r>
          </a:p>
        </p:txBody>
      </p:sp>
      <p:sp>
        <p:nvSpPr>
          <p:cNvPr id="6" name="Text Placeholder 5">
            <a:extLst>
              <a:ext uri="{FF2B5EF4-FFF2-40B4-BE49-F238E27FC236}">
                <a16:creationId xmlns:a16="http://schemas.microsoft.com/office/drawing/2014/main" id="{0196A003-B9BF-8A1A-6EA1-D498C7F190F4}"/>
              </a:ext>
            </a:extLst>
          </p:cNvPr>
          <p:cNvSpPr>
            <a:spLocks noGrp="1"/>
          </p:cNvSpPr>
          <p:nvPr>
            <p:ph type="body" sz="quarter" idx="13"/>
          </p:nvPr>
        </p:nvSpPr>
        <p:spPr/>
        <p:txBody>
          <a:bodyPr/>
          <a:lstStyle/>
          <a:p>
            <a:r>
              <a:rPr lang="en-US" sz="1400" dirty="0"/>
              <a:t>Current reserves and resources far outnumber production, particularly for copper</a:t>
            </a:r>
            <a:endParaRPr lang="en-US" sz="1400" i="1" dirty="0"/>
          </a:p>
        </p:txBody>
      </p:sp>
      <p:sp>
        <p:nvSpPr>
          <p:cNvPr id="7" name="Text Placeholder 6">
            <a:extLst>
              <a:ext uri="{FF2B5EF4-FFF2-40B4-BE49-F238E27FC236}">
                <a16:creationId xmlns:a16="http://schemas.microsoft.com/office/drawing/2014/main" id="{21B4754F-F439-463F-617F-A00B1121CAFD}"/>
              </a:ext>
            </a:extLst>
          </p:cNvPr>
          <p:cNvSpPr>
            <a:spLocks noGrp="1"/>
          </p:cNvSpPr>
          <p:nvPr>
            <p:ph type="body" sz="quarter" idx="19"/>
          </p:nvPr>
        </p:nvSpPr>
        <p:spPr/>
        <p:txBody>
          <a:bodyPr/>
          <a:lstStyle/>
          <a:p>
            <a:r>
              <a:rPr lang="en-US" sz="1400" dirty="0"/>
              <a:t>Across scenarios, production is projected to meet demand for minerals, except for lithium</a:t>
            </a:r>
          </a:p>
        </p:txBody>
      </p:sp>
      <p:sp>
        <p:nvSpPr>
          <p:cNvPr id="8" name="Text Placeholder 7">
            <a:extLst>
              <a:ext uri="{FF2B5EF4-FFF2-40B4-BE49-F238E27FC236}">
                <a16:creationId xmlns:a16="http://schemas.microsoft.com/office/drawing/2014/main" id="{AFD3E009-4E7A-F0D6-04E6-7F63F3565A48}"/>
              </a:ext>
            </a:extLst>
          </p:cNvPr>
          <p:cNvSpPr>
            <a:spLocks noGrp="1"/>
          </p:cNvSpPr>
          <p:nvPr>
            <p:ph type="body" sz="quarter" idx="14"/>
          </p:nvPr>
        </p:nvSpPr>
        <p:spPr/>
        <p:txBody>
          <a:bodyPr/>
          <a:lstStyle/>
          <a:p>
            <a:pPr marL="0" indent="0">
              <a:spcBef>
                <a:spcPts val="1200"/>
              </a:spcBef>
              <a:spcAft>
                <a:spcPts val="600"/>
              </a:spcAft>
              <a:buNone/>
            </a:pPr>
            <a:r>
              <a:rPr lang="en-US" b="1" dirty="0"/>
              <a:t>Observations</a:t>
            </a:r>
            <a:endParaRPr lang="en-US" dirty="0">
              <a:solidFill>
                <a:srgbClr val="000000"/>
              </a:solidFill>
              <a:cs typeface="Arial"/>
            </a:endParaRPr>
          </a:p>
          <a:p>
            <a:pPr marL="171450" indent="-171450">
              <a:spcBef>
                <a:spcPts val="600"/>
              </a:spcBef>
              <a:defRPr/>
            </a:pPr>
            <a:r>
              <a:rPr lang="en-US" sz="1050" dirty="0">
                <a:solidFill>
                  <a:srgbClr val="000000"/>
                </a:solidFill>
                <a:cs typeface="Arial"/>
              </a:rPr>
              <a:t>Overall, critical minerals </a:t>
            </a:r>
            <a:r>
              <a:rPr lang="en-US" sz="1050" b="1" dirty="0">
                <a:solidFill>
                  <a:srgbClr val="000000"/>
                </a:solidFill>
                <a:cs typeface="Arial"/>
              </a:rPr>
              <a:t>market gaps are the result of long lead times</a:t>
            </a:r>
            <a:r>
              <a:rPr lang="en-US" sz="1050" dirty="0">
                <a:solidFill>
                  <a:srgbClr val="000000"/>
                </a:solidFill>
                <a:cs typeface="Arial"/>
              </a:rPr>
              <a:t> and </a:t>
            </a:r>
            <a:r>
              <a:rPr lang="en-US" sz="1050" b="1" dirty="0">
                <a:solidFill>
                  <a:srgbClr val="000000"/>
                </a:solidFill>
                <a:cs typeface="Arial"/>
              </a:rPr>
              <a:t>permitting issues </a:t>
            </a:r>
            <a:r>
              <a:rPr lang="en-US" sz="1050" dirty="0">
                <a:solidFill>
                  <a:srgbClr val="000000"/>
                </a:solidFill>
                <a:cs typeface="Arial"/>
              </a:rPr>
              <a:t>around opening new mines and extending current capacity.</a:t>
            </a:r>
          </a:p>
          <a:p>
            <a:pPr marL="171450" indent="-171450">
              <a:spcBef>
                <a:spcPts val="600"/>
              </a:spcBef>
              <a:defRPr/>
            </a:pPr>
            <a:r>
              <a:rPr lang="en-US" sz="1050" b="1" dirty="0">
                <a:solidFill>
                  <a:srgbClr val="000000"/>
                </a:solidFill>
                <a:cs typeface="Arial"/>
              </a:rPr>
              <a:t>For lithium, beyond production increased 35% from 2023 to 2024</a:t>
            </a:r>
            <a:r>
              <a:rPr lang="en-US" sz="1050" dirty="0">
                <a:solidFill>
                  <a:srgbClr val="000000"/>
                </a:solidFill>
                <a:cs typeface="Arial"/>
              </a:rPr>
              <a:t>,</a:t>
            </a:r>
            <a:r>
              <a:rPr lang="en-US" sz="1050" b="1" dirty="0">
                <a:solidFill>
                  <a:srgbClr val="000000"/>
                </a:solidFill>
                <a:cs typeface="Arial"/>
              </a:rPr>
              <a:t> </a:t>
            </a:r>
            <a:r>
              <a:rPr lang="en-US" sz="1050" dirty="0">
                <a:solidFill>
                  <a:srgbClr val="000000"/>
                </a:solidFill>
                <a:cs typeface="Arial"/>
              </a:rPr>
              <a:t>dr</a:t>
            </a:r>
            <a:r>
              <a:rPr lang="en-US" sz="1050" b="1" dirty="0">
                <a:solidFill>
                  <a:srgbClr val="000000"/>
                </a:solidFill>
                <a:cs typeface="Arial"/>
              </a:rPr>
              <a:t>i</a:t>
            </a:r>
            <a:r>
              <a:rPr lang="en-US" sz="1050" dirty="0">
                <a:solidFill>
                  <a:srgbClr val="000000"/>
                </a:solidFill>
                <a:cs typeface="Arial"/>
              </a:rPr>
              <a:t>ven by the growing demand of EVs.</a:t>
            </a:r>
          </a:p>
          <a:p>
            <a:pPr marL="171450" indent="-171450">
              <a:spcBef>
                <a:spcPts val="600"/>
              </a:spcBef>
              <a:defRPr/>
            </a:pPr>
            <a:r>
              <a:rPr lang="en-US" sz="1050" dirty="0"/>
              <a:t>The gap between base case supply of lithium and climate-aligned demand calls attention to the </a:t>
            </a:r>
            <a:r>
              <a:rPr lang="en-US" sz="1050" b="1" dirty="0"/>
              <a:t>need for refining capacity additions.</a:t>
            </a:r>
          </a:p>
          <a:p>
            <a:pPr marL="0" indent="0">
              <a:buNone/>
            </a:pPr>
            <a:endParaRPr lang="en-GB" dirty="0"/>
          </a:p>
        </p:txBody>
      </p:sp>
      <p:graphicFrame>
        <p:nvGraphicFramePr>
          <p:cNvPr id="152" name="Chart 151">
            <a:extLst>
              <a:ext uri="{FF2B5EF4-FFF2-40B4-BE49-F238E27FC236}">
                <a16:creationId xmlns:a16="http://schemas.microsoft.com/office/drawing/2014/main" id="{776F417F-07C2-8969-929F-9E0AE8F6448F}"/>
              </a:ext>
            </a:extLst>
          </p:cNvPr>
          <p:cNvGraphicFramePr/>
          <p:nvPr>
            <p:custDataLst>
              <p:tags r:id="rId2"/>
            </p:custDataLst>
            <p:extLst>
              <p:ext uri="{D42A27DB-BD31-4B8C-83A1-F6EECF244321}">
                <p14:modId xmlns:p14="http://schemas.microsoft.com/office/powerpoint/2010/main" val="3412497099"/>
              </p:ext>
            </p:extLst>
          </p:nvPr>
        </p:nvGraphicFramePr>
        <p:xfrm>
          <a:off x="285750" y="2681288"/>
          <a:ext cx="4017963" cy="3473450"/>
        </p:xfrm>
        <a:graphic>
          <a:graphicData uri="http://schemas.openxmlformats.org/drawingml/2006/chart">
            <c:chart xmlns:c="http://schemas.openxmlformats.org/drawingml/2006/chart" xmlns:r="http://schemas.openxmlformats.org/officeDocument/2006/relationships" r:id="rId97"/>
          </a:graphicData>
        </a:graphic>
      </p:graphicFrame>
      <p:cxnSp>
        <p:nvCxnSpPr>
          <p:cNvPr id="22" name="Straight Connector 21">
            <a:extLst>
              <a:ext uri="{FF2B5EF4-FFF2-40B4-BE49-F238E27FC236}">
                <a16:creationId xmlns:a16="http://schemas.microsoft.com/office/drawing/2014/main" id="{F6093A45-93E2-C505-4AB8-C39E24FAE0E1}"/>
              </a:ext>
            </a:extLst>
          </p:cNvPr>
          <p:cNvCxnSpPr/>
          <p:nvPr>
            <p:custDataLst>
              <p:tags r:id="rId3"/>
            </p:custDataLst>
          </p:nvPr>
        </p:nvCxnSpPr>
        <p:spPr bwMode="auto">
          <a:xfrm>
            <a:off x="1069975" y="2690813"/>
            <a:ext cx="0" cy="173038"/>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DBC337CB-42FB-9FAD-E582-DC830FDEC360}"/>
              </a:ext>
            </a:extLst>
          </p:cNvPr>
          <p:cNvCxnSpPr/>
          <p:nvPr>
            <p:custDataLst>
              <p:tags r:id="rId4"/>
            </p:custDataLst>
          </p:nvPr>
        </p:nvCxnSpPr>
        <p:spPr bwMode="auto">
          <a:xfrm>
            <a:off x="1069975" y="3000375"/>
            <a:ext cx="0" cy="2747963"/>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3823BFF1-2DE5-6B05-E845-32DE8BF76675}"/>
              </a:ext>
            </a:extLst>
          </p:cNvPr>
          <p:cNvCxnSpPr/>
          <p:nvPr>
            <p:custDataLst>
              <p:tags r:id="rId5"/>
            </p:custDataLst>
          </p:nvPr>
        </p:nvCxnSpPr>
        <p:spPr bwMode="auto">
          <a:xfrm flipV="1">
            <a:off x="1220788" y="2690813"/>
            <a:ext cx="0" cy="3221038"/>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F48D033-9D70-8AD0-BD7D-1BFF33795F14}"/>
              </a:ext>
            </a:extLst>
          </p:cNvPr>
          <p:cNvCxnSpPr>
            <a:cxnSpLocks/>
          </p:cNvCxnSpPr>
          <p:nvPr>
            <p:custDataLst>
              <p:tags r:id="rId6"/>
            </p:custDataLst>
          </p:nvPr>
        </p:nvCxnSpPr>
        <p:spPr bwMode="auto">
          <a:xfrm flipH="1">
            <a:off x="1069975" y="2690813"/>
            <a:ext cx="150813" cy="0"/>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966A7E69-351B-FCF6-7AE0-9E364EF15377}"/>
              </a:ext>
            </a:extLst>
          </p:cNvPr>
          <p:cNvCxnSpPr/>
          <p:nvPr>
            <p:custDataLst>
              <p:tags r:id="rId7"/>
            </p:custDataLst>
          </p:nvPr>
        </p:nvCxnSpPr>
        <p:spPr bwMode="auto">
          <a:xfrm>
            <a:off x="1643063" y="4500563"/>
            <a:ext cx="0" cy="858838"/>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3C0F0E2A-3F39-9409-EA65-0B017A73BAE7}"/>
              </a:ext>
            </a:extLst>
          </p:cNvPr>
          <p:cNvCxnSpPr>
            <a:cxnSpLocks/>
          </p:cNvCxnSpPr>
          <p:nvPr>
            <p:custDataLst>
              <p:tags r:id="rId8"/>
            </p:custDataLst>
          </p:nvPr>
        </p:nvCxnSpPr>
        <p:spPr bwMode="auto">
          <a:xfrm flipV="1">
            <a:off x="1793875" y="5534025"/>
            <a:ext cx="0" cy="214313"/>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644427A7-0ECF-3D52-CECD-56CDF05937FF}"/>
              </a:ext>
            </a:extLst>
          </p:cNvPr>
          <p:cNvCxnSpPr>
            <a:cxnSpLocks/>
          </p:cNvCxnSpPr>
          <p:nvPr>
            <p:custDataLst>
              <p:tags r:id="rId9"/>
            </p:custDataLst>
          </p:nvPr>
        </p:nvCxnSpPr>
        <p:spPr bwMode="auto">
          <a:xfrm flipV="1">
            <a:off x="1793875" y="4500563"/>
            <a:ext cx="0" cy="896938"/>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295DFE27-CDD4-1FF2-C3D6-88A0F50E7E1F}"/>
              </a:ext>
            </a:extLst>
          </p:cNvPr>
          <p:cNvCxnSpPr/>
          <p:nvPr>
            <p:custDataLst>
              <p:tags r:id="rId10"/>
            </p:custDataLst>
          </p:nvPr>
        </p:nvCxnSpPr>
        <p:spPr bwMode="auto">
          <a:xfrm flipH="1">
            <a:off x="1643063" y="4500563"/>
            <a:ext cx="150813" cy="0"/>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53639844-B39A-5459-7240-595F767B5545}"/>
              </a:ext>
            </a:extLst>
          </p:cNvPr>
          <p:cNvCxnSpPr>
            <a:cxnSpLocks/>
          </p:cNvCxnSpPr>
          <p:nvPr>
            <p:custDataLst>
              <p:tags r:id="rId11"/>
            </p:custDataLst>
          </p:nvPr>
        </p:nvCxnSpPr>
        <p:spPr bwMode="auto">
          <a:xfrm flipH="1">
            <a:off x="2216150" y="5176838"/>
            <a:ext cx="150813" cy="0"/>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0A128B9A-0733-F8AF-F548-AC1FE68A3DC0}"/>
              </a:ext>
            </a:extLst>
          </p:cNvPr>
          <p:cNvCxnSpPr/>
          <p:nvPr>
            <p:custDataLst>
              <p:tags r:id="rId12"/>
            </p:custDataLst>
          </p:nvPr>
        </p:nvCxnSpPr>
        <p:spPr bwMode="auto">
          <a:xfrm>
            <a:off x="2216150" y="5176838"/>
            <a:ext cx="0" cy="392113"/>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E6AFF0DA-C4A7-C4E7-8DEF-9EE1781A080D}"/>
              </a:ext>
            </a:extLst>
          </p:cNvPr>
          <p:cNvCxnSpPr/>
          <p:nvPr>
            <p:custDataLst>
              <p:tags r:id="rId13"/>
            </p:custDataLst>
          </p:nvPr>
        </p:nvCxnSpPr>
        <p:spPr bwMode="auto">
          <a:xfrm flipV="1">
            <a:off x="2366963" y="5176838"/>
            <a:ext cx="0" cy="392113"/>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3C18DE6A-25EB-75A4-8854-21259F23B0D4}"/>
              </a:ext>
            </a:extLst>
          </p:cNvPr>
          <p:cNvCxnSpPr/>
          <p:nvPr>
            <p:custDataLst>
              <p:tags r:id="rId14"/>
            </p:custDataLst>
          </p:nvPr>
        </p:nvCxnSpPr>
        <p:spPr bwMode="auto">
          <a:xfrm flipV="1">
            <a:off x="2940050" y="5770563"/>
            <a:ext cx="0" cy="141288"/>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2762E8A2-5784-B827-22EE-C1F15F61F40B}"/>
              </a:ext>
            </a:extLst>
          </p:cNvPr>
          <p:cNvCxnSpPr>
            <a:cxnSpLocks/>
          </p:cNvCxnSpPr>
          <p:nvPr>
            <p:custDataLst>
              <p:tags r:id="rId15"/>
            </p:custDataLst>
          </p:nvPr>
        </p:nvCxnSpPr>
        <p:spPr bwMode="auto">
          <a:xfrm flipV="1">
            <a:off x="2940050" y="4906963"/>
            <a:ext cx="0" cy="727075"/>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1554A0C9-8F7C-7D02-72C9-0D3AE79FA4F5}"/>
              </a:ext>
            </a:extLst>
          </p:cNvPr>
          <p:cNvCxnSpPr/>
          <p:nvPr>
            <p:custDataLst>
              <p:tags r:id="rId16"/>
            </p:custDataLst>
          </p:nvPr>
        </p:nvCxnSpPr>
        <p:spPr bwMode="auto">
          <a:xfrm flipH="1">
            <a:off x="2789238" y="4906963"/>
            <a:ext cx="150813" cy="0"/>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3DDAE1CF-D2E8-ACDD-E031-F5E8E23D397B}"/>
              </a:ext>
            </a:extLst>
          </p:cNvPr>
          <p:cNvCxnSpPr/>
          <p:nvPr>
            <p:custDataLst>
              <p:tags r:id="rId17"/>
            </p:custDataLst>
          </p:nvPr>
        </p:nvCxnSpPr>
        <p:spPr bwMode="auto">
          <a:xfrm>
            <a:off x="2789238" y="4906963"/>
            <a:ext cx="0" cy="688975"/>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4262705D-06A9-5837-1B46-573306B0C96B}"/>
              </a:ext>
            </a:extLst>
          </p:cNvPr>
          <p:cNvCxnSpPr/>
          <p:nvPr>
            <p:custDataLst>
              <p:tags r:id="rId18"/>
            </p:custDataLst>
          </p:nvPr>
        </p:nvCxnSpPr>
        <p:spPr bwMode="auto">
          <a:xfrm flipV="1">
            <a:off x="3513138" y="5461000"/>
            <a:ext cx="0" cy="450850"/>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6A0892F6-2A2C-6909-D134-33CBB62C500E}"/>
              </a:ext>
            </a:extLst>
          </p:cNvPr>
          <p:cNvCxnSpPr/>
          <p:nvPr>
            <p:custDataLst>
              <p:tags r:id="rId19"/>
            </p:custDataLst>
          </p:nvPr>
        </p:nvCxnSpPr>
        <p:spPr bwMode="auto">
          <a:xfrm flipH="1">
            <a:off x="3362325" y="5461000"/>
            <a:ext cx="150813" cy="0"/>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7C9DC8A1-C8E9-4156-E20D-FBCBD3E7BA86}"/>
              </a:ext>
            </a:extLst>
          </p:cNvPr>
          <p:cNvCxnSpPr>
            <a:cxnSpLocks/>
          </p:cNvCxnSpPr>
          <p:nvPr>
            <p:custDataLst>
              <p:tags r:id="rId20"/>
            </p:custDataLst>
          </p:nvPr>
        </p:nvCxnSpPr>
        <p:spPr bwMode="auto">
          <a:xfrm>
            <a:off x="3362325" y="5461000"/>
            <a:ext cx="0" cy="249238"/>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6F926CCC-0E63-1075-903A-189F74BE09FA}"/>
              </a:ext>
            </a:extLst>
          </p:cNvPr>
          <p:cNvCxnSpPr/>
          <p:nvPr>
            <p:custDataLst>
              <p:tags r:id="rId21"/>
            </p:custDataLst>
          </p:nvPr>
        </p:nvCxnSpPr>
        <p:spPr bwMode="auto">
          <a:xfrm flipV="1">
            <a:off x="4086225" y="5191125"/>
            <a:ext cx="0" cy="720725"/>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A5E4FDAC-3A23-E0B8-09F3-B59BAEED0004}"/>
              </a:ext>
            </a:extLst>
          </p:cNvPr>
          <p:cNvCxnSpPr>
            <a:cxnSpLocks/>
          </p:cNvCxnSpPr>
          <p:nvPr>
            <p:custDataLst>
              <p:tags r:id="rId22"/>
            </p:custDataLst>
          </p:nvPr>
        </p:nvCxnSpPr>
        <p:spPr bwMode="auto">
          <a:xfrm flipH="1">
            <a:off x="3935413" y="5191125"/>
            <a:ext cx="150813" cy="0"/>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619CC703-E87F-A784-E8C2-507A32438008}"/>
              </a:ext>
            </a:extLst>
          </p:cNvPr>
          <p:cNvCxnSpPr/>
          <p:nvPr>
            <p:custDataLst>
              <p:tags r:id="rId23"/>
            </p:custDataLst>
          </p:nvPr>
        </p:nvCxnSpPr>
        <p:spPr bwMode="auto">
          <a:xfrm>
            <a:off x="3935413" y="5191125"/>
            <a:ext cx="0" cy="542925"/>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43" name="Text Placeholder 10">
            <a:extLst>
              <a:ext uri="{FF2B5EF4-FFF2-40B4-BE49-F238E27FC236}">
                <a16:creationId xmlns:a16="http://schemas.microsoft.com/office/drawing/2014/main" id="{E9F57DE6-A47C-13F2-F318-017834E75C8B}"/>
              </a:ext>
            </a:extLst>
          </p:cNvPr>
          <p:cNvSpPr>
            <a:spLocks/>
          </p:cNvSpPr>
          <p:nvPr>
            <p:custDataLst>
              <p:tags r:id="rId24"/>
            </p:custDataLst>
          </p:nvPr>
        </p:nvSpPr>
        <p:spPr bwMode="auto">
          <a:xfrm>
            <a:off x="1416050" y="5988050"/>
            <a:ext cx="4508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E80648E-CA78-421A-896F-12D1507E6DC9}" type="datetime'G''''r''''a''''''''''''''''''''''p''''''''''''hit''''''''e'">
              <a:rPr lang="en-US" altLang="en-US" sz="900" smtClean="0"/>
              <a:pPr marL="0" lvl="0" indent="0" algn="ctr">
                <a:spcBef>
                  <a:spcPct val="0"/>
                </a:spcBef>
                <a:spcAft>
                  <a:spcPct val="0"/>
                </a:spcAft>
                <a:buNone/>
              </a:pPr>
              <a:t>Graphite</a:t>
            </a:fld>
            <a:endParaRPr lang="en-US" sz="900">
              <a:ea typeface="+mn-lt"/>
              <a:cs typeface="+mn-lt"/>
              <a:sym typeface="+mn-lt"/>
            </a:endParaRPr>
          </a:p>
        </p:txBody>
      </p:sp>
      <p:sp>
        <p:nvSpPr>
          <p:cNvPr id="44" name="Text Placeholder 10">
            <a:extLst>
              <a:ext uri="{FF2B5EF4-FFF2-40B4-BE49-F238E27FC236}">
                <a16:creationId xmlns:a16="http://schemas.microsoft.com/office/drawing/2014/main" id="{A2E65A32-C621-03D0-40A3-732BD0FACA6F}"/>
              </a:ext>
            </a:extLst>
          </p:cNvPr>
          <p:cNvSpPr>
            <a:spLocks/>
          </p:cNvSpPr>
          <p:nvPr>
            <p:custDataLst>
              <p:tags r:id="rId25"/>
            </p:custDataLst>
          </p:nvPr>
        </p:nvSpPr>
        <p:spPr bwMode="auto">
          <a:xfrm>
            <a:off x="2052638" y="5988050"/>
            <a:ext cx="3238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B94ABA9-D383-45CF-AB01-BFC79CA40279}" type="datetime'''''''N''''''''i''''c''''''''''k''''e''l'''">
              <a:rPr lang="en-US" altLang="en-US" sz="900" smtClean="0"/>
              <a:pPr marL="0" lvl="0" indent="0" algn="ctr">
                <a:spcBef>
                  <a:spcPct val="0"/>
                </a:spcBef>
                <a:spcAft>
                  <a:spcPct val="0"/>
                </a:spcAft>
                <a:buNone/>
              </a:pPr>
              <a:t>Nickel</a:t>
            </a:fld>
            <a:endParaRPr lang="en-US" sz="900">
              <a:ea typeface="+mn-lt"/>
              <a:cs typeface="+mn-lt"/>
              <a:sym typeface="+mn-lt"/>
            </a:endParaRPr>
          </a:p>
        </p:txBody>
      </p:sp>
      <p:sp>
        <p:nvSpPr>
          <p:cNvPr id="48" name="Text Placeholder 10">
            <a:extLst>
              <a:ext uri="{FF2B5EF4-FFF2-40B4-BE49-F238E27FC236}">
                <a16:creationId xmlns:a16="http://schemas.microsoft.com/office/drawing/2014/main" id="{00FC56E0-9AFD-2ABA-FC8D-9FAB034FF096}"/>
              </a:ext>
            </a:extLst>
          </p:cNvPr>
          <p:cNvSpPr>
            <a:spLocks/>
          </p:cNvSpPr>
          <p:nvPr>
            <p:custDataLst>
              <p:tags r:id="rId26"/>
            </p:custDataLst>
          </p:nvPr>
        </p:nvSpPr>
        <p:spPr bwMode="auto">
          <a:xfrm>
            <a:off x="2622550" y="5988050"/>
            <a:ext cx="33020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en-US" sz="900" dirty="0">
                <a:ea typeface="+mn-lt"/>
                <a:cs typeface="+mn-lt"/>
                <a:sym typeface="+mn-lt"/>
              </a:rPr>
              <a:t>Rare earths</a:t>
            </a:r>
            <a:endParaRPr lang="en-US" sz="900" dirty="0">
              <a:ea typeface="+mn-lt"/>
              <a:cs typeface="+mn-lt"/>
              <a:sym typeface="+mn-lt"/>
            </a:endParaRPr>
          </a:p>
        </p:txBody>
      </p:sp>
      <p:sp>
        <p:nvSpPr>
          <p:cNvPr id="49" name="Text Placeholder 10">
            <a:extLst>
              <a:ext uri="{FF2B5EF4-FFF2-40B4-BE49-F238E27FC236}">
                <a16:creationId xmlns:a16="http://schemas.microsoft.com/office/drawing/2014/main" id="{1DFC5C33-3342-D310-D3D6-3393F15045A9}"/>
              </a:ext>
            </a:extLst>
          </p:cNvPr>
          <p:cNvSpPr>
            <a:spLocks/>
          </p:cNvSpPr>
          <p:nvPr>
            <p:custDataLst>
              <p:tags r:id="rId27"/>
            </p:custDataLst>
          </p:nvPr>
        </p:nvSpPr>
        <p:spPr bwMode="auto">
          <a:xfrm>
            <a:off x="3170238" y="5988050"/>
            <a:ext cx="3810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3E010E5-865F-4F02-9FDF-DC97ED8E9140}" type="datetime'''''L''i''t''''''''h''''''''''''''''''''''''i''''u''''''''''m'">
              <a:rPr lang="en-US" altLang="en-US" sz="900" smtClean="0"/>
              <a:pPr marL="0" lvl="0" indent="0" algn="ctr">
                <a:spcBef>
                  <a:spcPct val="0"/>
                </a:spcBef>
                <a:spcAft>
                  <a:spcPct val="0"/>
                </a:spcAft>
                <a:buNone/>
              </a:pPr>
              <a:t>Lithium</a:t>
            </a:fld>
            <a:endParaRPr lang="en-US" sz="900">
              <a:ea typeface="+mn-lt"/>
              <a:cs typeface="+mn-lt"/>
              <a:sym typeface="+mn-lt"/>
            </a:endParaRPr>
          </a:p>
        </p:txBody>
      </p:sp>
      <p:sp>
        <p:nvSpPr>
          <p:cNvPr id="47" name="Text Placeholder 10">
            <a:extLst>
              <a:ext uri="{FF2B5EF4-FFF2-40B4-BE49-F238E27FC236}">
                <a16:creationId xmlns:a16="http://schemas.microsoft.com/office/drawing/2014/main" id="{CB56BF45-B59C-D242-C0BF-B5C56ECF20A6}"/>
              </a:ext>
            </a:extLst>
          </p:cNvPr>
          <p:cNvSpPr>
            <a:spLocks/>
          </p:cNvSpPr>
          <p:nvPr>
            <p:custDataLst>
              <p:tags r:id="rId28"/>
            </p:custDataLst>
          </p:nvPr>
        </p:nvSpPr>
        <p:spPr bwMode="auto">
          <a:xfrm>
            <a:off x="3762375" y="5988050"/>
            <a:ext cx="3429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1067C1E-EB1A-4939-98D7-362C20748051}" type="datetime'''Co''''''b''a''l''''''''''t'">
              <a:rPr lang="en-US" altLang="en-US" sz="900" smtClean="0"/>
              <a:pPr marL="0" lvl="0" indent="0" algn="ctr">
                <a:spcBef>
                  <a:spcPct val="0"/>
                </a:spcBef>
                <a:spcAft>
                  <a:spcPct val="0"/>
                </a:spcAft>
                <a:buNone/>
              </a:pPr>
              <a:t>Cobalt</a:t>
            </a:fld>
            <a:endParaRPr lang="en-US" sz="900">
              <a:ea typeface="+mn-lt"/>
              <a:cs typeface="+mn-lt"/>
              <a:sym typeface="+mn-lt"/>
            </a:endParaRPr>
          </a:p>
        </p:txBody>
      </p:sp>
      <p:sp>
        <p:nvSpPr>
          <p:cNvPr id="45" name="Text Placeholder 10">
            <a:extLst>
              <a:ext uri="{FF2B5EF4-FFF2-40B4-BE49-F238E27FC236}">
                <a16:creationId xmlns:a16="http://schemas.microsoft.com/office/drawing/2014/main" id="{9C22512E-48DF-E899-F2B8-B27C178E7579}"/>
              </a:ext>
            </a:extLst>
          </p:cNvPr>
          <p:cNvSpPr>
            <a:spLocks/>
          </p:cNvSpPr>
          <p:nvPr>
            <p:custDataLst>
              <p:tags r:id="rId29"/>
            </p:custDataLst>
          </p:nvPr>
        </p:nvSpPr>
        <p:spPr bwMode="gray">
          <a:xfrm>
            <a:off x="1020763" y="5786438"/>
            <a:ext cx="95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4AF09A3-E7B7-4ECD-A949-96498BDB4E0B}" type="datetime'''''''''''''''''''''''''''''''''1'''''''''''''''''">
              <a:rPr lang="en-GB" altLang="en-US" sz="900" smtClean="0"/>
              <a:pPr marL="0" lvl="0" indent="0" algn="ctr">
                <a:spcBef>
                  <a:spcPct val="0"/>
                </a:spcBef>
                <a:spcAft>
                  <a:spcPct val="0"/>
                </a:spcAft>
                <a:buNone/>
              </a:pPr>
              <a:t>1</a:t>
            </a:fld>
            <a:endParaRPr lang="en-US" sz="900">
              <a:ea typeface="+mn-lt"/>
              <a:cs typeface="+mn-lt"/>
              <a:sym typeface="+mn-lt"/>
            </a:endParaRPr>
          </a:p>
        </p:txBody>
      </p:sp>
      <p:sp>
        <p:nvSpPr>
          <p:cNvPr id="46" name="Text Placeholder 10">
            <a:extLst>
              <a:ext uri="{FF2B5EF4-FFF2-40B4-BE49-F238E27FC236}">
                <a16:creationId xmlns:a16="http://schemas.microsoft.com/office/drawing/2014/main" id="{6C6A478C-0761-BD79-860B-2992591EC2D2}"/>
              </a:ext>
            </a:extLst>
          </p:cNvPr>
          <p:cNvSpPr txBox="1">
            <a:spLocks/>
          </p:cNvSpPr>
          <p:nvPr>
            <p:custDataLst>
              <p:tags r:id="rId30"/>
            </p:custDataLst>
          </p:nvPr>
        </p:nvSpPr>
        <p:spPr bwMode="gray">
          <a:xfrm>
            <a:off x="1744663" y="5786438"/>
            <a:ext cx="95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2323B043-D963-4A13-AB91-43D3DAA9F35E}" type="datetime'''''''''''''''''2'''''''''''''''''">
              <a:rPr lang="en-GB" altLang="en-US" sz="900" b="1" smtClean="0"/>
              <a:pPr marL="0" indent="0" algn="ctr">
                <a:spcBef>
                  <a:spcPct val="0"/>
                </a:spcBef>
                <a:spcAft>
                  <a:spcPct val="0"/>
                </a:spcAft>
                <a:buNone/>
              </a:pPr>
              <a:t>2</a:t>
            </a:fld>
            <a:endParaRPr lang="en-US" sz="900" b="1" dirty="0">
              <a:ea typeface="+mn-lt"/>
              <a:cs typeface="+mn-lt"/>
              <a:sym typeface="+mn-lt"/>
            </a:endParaRPr>
          </a:p>
        </p:txBody>
      </p:sp>
      <p:sp>
        <p:nvSpPr>
          <p:cNvPr id="42" name="Text Placeholder 10">
            <a:extLst>
              <a:ext uri="{FF2B5EF4-FFF2-40B4-BE49-F238E27FC236}">
                <a16:creationId xmlns:a16="http://schemas.microsoft.com/office/drawing/2014/main" id="{E258FB52-6BE7-33C9-ADFF-7D4B9685E54F}"/>
              </a:ext>
            </a:extLst>
          </p:cNvPr>
          <p:cNvSpPr>
            <a:spLocks/>
          </p:cNvSpPr>
          <p:nvPr>
            <p:custDataLst>
              <p:tags r:id="rId31"/>
            </p:custDataLst>
          </p:nvPr>
        </p:nvSpPr>
        <p:spPr bwMode="auto">
          <a:xfrm>
            <a:off x="874713" y="5988050"/>
            <a:ext cx="3873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1A53DA0-ACDF-4AEB-A4AA-781CADF26189}" type="datetime'''''''''''''''''C''''o''''''''''''''''''''''''''''ppe''r'''''">
              <a:rPr lang="en-US" altLang="en-US" sz="900" smtClean="0"/>
              <a:pPr marL="0" lvl="0" indent="0" algn="ctr">
                <a:spcBef>
                  <a:spcPct val="0"/>
                </a:spcBef>
                <a:spcAft>
                  <a:spcPct val="0"/>
                </a:spcAft>
                <a:buNone/>
              </a:pPr>
              <a:t>Copper</a:t>
            </a:fld>
            <a:endParaRPr lang="en-US" sz="900">
              <a:ea typeface="+mn-lt"/>
              <a:cs typeface="+mn-lt"/>
              <a:sym typeface="+mn-lt"/>
            </a:endParaRPr>
          </a:p>
        </p:txBody>
      </p:sp>
      <p:sp>
        <p:nvSpPr>
          <p:cNvPr id="50" name="Text Placeholder 10">
            <a:extLst>
              <a:ext uri="{FF2B5EF4-FFF2-40B4-BE49-F238E27FC236}">
                <a16:creationId xmlns:a16="http://schemas.microsoft.com/office/drawing/2014/main" id="{21B3341E-1369-3A0C-8A83-0EFCE9A7D510}"/>
              </a:ext>
            </a:extLst>
          </p:cNvPr>
          <p:cNvSpPr>
            <a:spLocks/>
          </p:cNvSpPr>
          <p:nvPr>
            <p:custDataLst>
              <p:tags r:id="rId32"/>
            </p:custDataLst>
          </p:nvPr>
        </p:nvSpPr>
        <p:spPr bwMode="auto">
          <a:xfrm>
            <a:off x="823913" y="2593975"/>
            <a:ext cx="642938" cy="193675"/>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en-US" sz="900" b="1" dirty="0">
                <a:effectLst/>
              </a:rPr>
              <a:t>+3,600%</a:t>
            </a:r>
            <a:endParaRPr lang="en-US" sz="900" b="1" dirty="0">
              <a:ea typeface="+mn-lt"/>
              <a:cs typeface="+mn-lt"/>
              <a:sym typeface="+mn-lt"/>
            </a:endParaRPr>
          </a:p>
        </p:txBody>
      </p:sp>
      <p:sp>
        <p:nvSpPr>
          <p:cNvPr id="51" name="Text Placeholder 10">
            <a:extLst>
              <a:ext uri="{FF2B5EF4-FFF2-40B4-BE49-F238E27FC236}">
                <a16:creationId xmlns:a16="http://schemas.microsoft.com/office/drawing/2014/main" id="{92D4AD99-1A0D-1826-7997-BAB9A2E6A288}"/>
              </a:ext>
            </a:extLst>
          </p:cNvPr>
          <p:cNvSpPr>
            <a:spLocks/>
          </p:cNvSpPr>
          <p:nvPr>
            <p:custDataLst>
              <p:tags r:id="rId33"/>
            </p:custDataLst>
          </p:nvPr>
        </p:nvSpPr>
        <p:spPr bwMode="auto">
          <a:xfrm>
            <a:off x="1350963" y="4403725"/>
            <a:ext cx="733425" cy="193675"/>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973A07F-2C69-48E8-BE5D-C66CE3F9C7BF}" type="datetime'+''''''17'''',''''''''4''0''''''''''0''''''%'''''''">
              <a:rPr lang="en-US" altLang="en-US" sz="900" b="1" smtClean="0">
                <a:effectLst/>
              </a:rPr>
              <a:pPr marL="0" lvl="0" indent="0" algn="ctr">
                <a:spcBef>
                  <a:spcPct val="0"/>
                </a:spcBef>
                <a:spcAft>
                  <a:spcPct val="0"/>
                </a:spcAft>
                <a:buNone/>
              </a:pPr>
              <a:t>+17,400%</a:t>
            </a:fld>
            <a:endParaRPr lang="en-US" sz="900" b="1" dirty="0">
              <a:ea typeface="+mn-lt"/>
              <a:cs typeface="+mn-lt"/>
              <a:sym typeface="+mn-lt"/>
            </a:endParaRPr>
          </a:p>
        </p:txBody>
      </p:sp>
      <p:sp>
        <p:nvSpPr>
          <p:cNvPr id="52" name="Text Placeholder 10">
            <a:extLst>
              <a:ext uri="{FF2B5EF4-FFF2-40B4-BE49-F238E27FC236}">
                <a16:creationId xmlns:a16="http://schemas.microsoft.com/office/drawing/2014/main" id="{05D2A2C8-DAC3-6AF9-9140-ED881D6679DD}"/>
              </a:ext>
            </a:extLst>
          </p:cNvPr>
          <p:cNvSpPr>
            <a:spLocks/>
          </p:cNvSpPr>
          <p:nvPr>
            <p:custDataLst>
              <p:tags r:id="rId34"/>
            </p:custDataLst>
          </p:nvPr>
        </p:nvSpPr>
        <p:spPr bwMode="auto">
          <a:xfrm>
            <a:off x="1970088" y="5080000"/>
            <a:ext cx="642938" cy="193675"/>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en-US" sz="900" b="1" dirty="0">
                <a:effectLst/>
              </a:rPr>
              <a:t>+3,500%</a:t>
            </a:r>
            <a:endParaRPr lang="en-US" sz="900" b="1" dirty="0">
              <a:ea typeface="+mn-lt"/>
              <a:cs typeface="+mn-lt"/>
              <a:sym typeface="+mn-lt"/>
            </a:endParaRPr>
          </a:p>
        </p:txBody>
      </p:sp>
      <p:sp>
        <p:nvSpPr>
          <p:cNvPr id="53" name="Text Placeholder 10">
            <a:extLst>
              <a:ext uri="{FF2B5EF4-FFF2-40B4-BE49-F238E27FC236}">
                <a16:creationId xmlns:a16="http://schemas.microsoft.com/office/drawing/2014/main" id="{CC3371D0-40F3-6E33-986C-C21A1E6B30A4}"/>
              </a:ext>
            </a:extLst>
          </p:cNvPr>
          <p:cNvSpPr>
            <a:spLocks/>
          </p:cNvSpPr>
          <p:nvPr>
            <p:custDataLst>
              <p:tags r:id="rId35"/>
            </p:custDataLst>
          </p:nvPr>
        </p:nvSpPr>
        <p:spPr bwMode="auto">
          <a:xfrm>
            <a:off x="2497138" y="4810125"/>
            <a:ext cx="733425" cy="193675"/>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en-US" sz="900" b="1" dirty="0">
                <a:effectLst/>
              </a:rPr>
              <a:t>+31,300%</a:t>
            </a:r>
            <a:endParaRPr lang="en-US" sz="900" b="1" dirty="0">
              <a:ea typeface="+mn-lt"/>
              <a:cs typeface="+mn-lt"/>
              <a:sym typeface="+mn-lt"/>
            </a:endParaRPr>
          </a:p>
        </p:txBody>
      </p:sp>
      <p:sp>
        <p:nvSpPr>
          <p:cNvPr id="54" name="Text Placeholder 10">
            <a:extLst>
              <a:ext uri="{FF2B5EF4-FFF2-40B4-BE49-F238E27FC236}">
                <a16:creationId xmlns:a16="http://schemas.microsoft.com/office/drawing/2014/main" id="{B9BF83EC-6A2E-12E9-3029-95B6D5DD8D2F}"/>
              </a:ext>
            </a:extLst>
          </p:cNvPr>
          <p:cNvSpPr>
            <a:spLocks/>
          </p:cNvSpPr>
          <p:nvPr>
            <p:custDataLst>
              <p:tags r:id="rId36"/>
            </p:custDataLst>
          </p:nvPr>
        </p:nvSpPr>
        <p:spPr bwMode="auto">
          <a:xfrm>
            <a:off x="3070225" y="5364163"/>
            <a:ext cx="733425" cy="193675"/>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en-US" sz="900" b="1" dirty="0">
                <a:effectLst/>
              </a:rPr>
              <a:t>+15,500%</a:t>
            </a:r>
            <a:endParaRPr lang="en-US" sz="900" b="1" dirty="0">
              <a:ea typeface="+mn-lt"/>
              <a:cs typeface="+mn-lt"/>
              <a:sym typeface="+mn-lt"/>
            </a:endParaRPr>
          </a:p>
        </p:txBody>
      </p:sp>
      <p:sp>
        <p:nvSpPr>
          <p:cNvPr id="55" name="Text Placeholder 10">
            <a:extLst>
              <a:ext uri="{FF2B5EF4-FFF2-40B4-BE49-F238E27FC236}">
                <a16:creationId xmlns:a16="http://schemas.microsoft.com/office/drawing/2014/main" id="{6BFBED25-0540-B24F-0A86-F0F1563F38D5}"/>
              </a:ext>
            </a:extLst>
          </p:cNvPr>
          <p:cNvSpPr>
            <a:spLocks/>
          </p:cNvSpPr>
          <p:nvPr>
            <p:custDataLst>
              <p:tags r:id="rId37"/>
            </p:custDataLst>
          </p:nvPr>
        </p:nvSpPr>
        <p:spPr bwMode="auto">
          <a:xfrm>
            <a:off x="3689350" y="5094288"/>
            <a:ext cx="642938" cy="193675"/>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en-US" sz="900" b="1" dirty="0">
                <a:effectLst/>
              </a:rPr>
              <a:t>+4,700%</a:t>
            </a:r>
            <a:endParaRPr lang="en-US" sz="900" b="1" dirty="0">
              <a:ea typeface="+mn-lt"/>
              <a:cs typeface="+mn-lt"/>
              <a:sym typeface="+mn-lt"/>
            </a:endParaRPr>
          </a:p>
        </p:txBody>
      </p:sp>
      <p:sp>
        <p:nvSpPr>
          <p:cNvPr id="56" name="Rectangle 55">
            <a:extLst>
              <a:ext uri="{FF2B5EF4-FFF2-40B4-BE49-F238E27FC236}">
                <a16:creationId xmlns:a16="http://schemas.microsoft.com/office/drawing/2014/main" id="{C8222C2F-557C-AF3B-37D4-261E4B11EB15}"/>
              </a:ext>
            </a:extLst>
          </p:cNvPr>
          <p:cNvSpPr/>
          <p:nvPr>
            <p:custDataLst>
              <p:tags r:id="rId38"/>
            </p:custDataLst>
          </p:nvPr>
        </p:nvSpPr>
        <p:spPr bwMode="auto">
          <a:xfrm>
            <a:off x="1697038" y="2514600"/>
            <a:ext cx="179388" cy="133350"/>
          </a:xfrm>
          <a:prstGeom prst="rect">
            <a:avLst/>
          </a:prstGeom>
          <a:solidFill>
            <a:schemeClr val="accent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7" name="Rectangle 56">
            <a:extLst>
              <a:ext uri="{FF2B5EF4-FFF2-40B4-BE49-F238E27FC236}">
                <a16:creationId xmlns:a16="http://schemas.microsoft.com/office/drawing/2014/main" id="{B88CE2CF-4C00-96D8-0A67-2FDD7E6C314D}"/>
              </a:ext>
            </a:extLst>
          </p:cNvPr>
          <p:cNvSpPr/>
          <p:nvPr>
            <p:custDataLst>
              <p:tags r:id="rId39"/>
            </p:custDataLst>
          </p:nvPr>
        </p:nvSpPr>
        <p:spPr bwMode="auto">
          <a:xfrm>
            <a:off x="2633663" y="2514600"/>
            <a:ext cx="179388" cy="133350"/>
          </a:xfrm>
          <a:prstGeom prst="rect">
            <a:avLst/>
          </a:prstGeom>
          <a:solidFill>
            <a:schemeClr val="accent3"/>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8" name="Rectangle 57">
            <a:extLst>
              <a:ext uri="{FF2B5EF4-FFF2-40B4-BE49-F238E27FC236}">
                <a16:creationId xmlns:a16="http://schemas.microsoft.com/office/drawing/2014/main" id="{91FD580C-313D-A98B-E065-F43CD1700380}"/>
              </a:ext>
            </a:extLst>
          </p:cNvPr>
          <p:cNvSpPr/>
          <p:nvPr>
            <p:custDataLst>
              <p:tags r:id="rId40"/>
            </p:custDataLst>
          </p:nvPr>
        </p:nvSpPr>
        <p:spPr bwMode="auto">
          <a:xfrm>
            <a:off x="3500438" y="2514600"/>
            <a:ext cx="179388" cy="133350"/>
          </a:xfrm>
          <a:prstGeom prst="rect">
            <a:avLst/>
          </a:prstGeom>
          <a:solidFill>
            <a:schemeClr val="accent1"/>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9" name="Text Placeholder 10">
            <a:extLst>
              <a:ext uri="{FF2B5EF4-FFF2-40B4-BE49-F238E27FC236}">
                <a16:creationId xmlns:a16="http://schemas.microsoft.com/office/drawing/2014/main" id="{5FD58CC8-D64C-A1DB-2A16-B93B53D718A5}"/>
              </a:ext>
            </a:extLst>
          </p:cNvPr>
          <p:cNvSpPr>
            <a:spLocks/>
          </p:cNvSpPr>
          <p:nvPr>
            <p:custDataLst>
              <p:tags r:id="rId41"/>
            </p:custDataLst>
          </p:nvPr>
        </p:nvSpPr>
        <p:spPr bwMode="auto">
          <a:xfrm>
            <a:off x="1927225" y="2509838"/>
            <a:ext cx="6048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FDA858F5-AF83-4AFB-A66F-95E14DB5C4D9}" type="datetime'''''''''''''''Re''''''''''sou''''''''''''''''''''''''rces'''''">
              <a:rPr lang="en-US" altLang="en-US" sz="1000" smtClean="0"/>
              <a:pPr/>
              <a:t>Resources</a:t>
            </a:fld>
            <a:endParaRPr lang="en-US" sz="1000" dirty="0">
              <a:ea typeface="+mn-lt"/>
              <a:cs typeface="+mn-lt"/>
              <a:sym typeface="+mn-lt"/>
            </a:endParaRPr>
          </a:p>
        </p:txBody>
      </p:sp>
      <p:sp>
        <p:nvSpPr>
          <p:cNvPr id="60" name="Text Placeholder 10">
            <a:extLst>
              <a:ext uri="{FF2B5EF4-FFF2-40B4-BE49-F238E27FC236}">
                <a16:creationId xmlns:a16="http://schemas.microsoft.com/office/drawing/2014/main" id="{D0DDAABF-31D9-A845-FD44-9771F1EBCB48}"/>
              </a:ext>
            </a:extLst>
          </p:cNvPr>
          <p:cNvSpPr>
            <a:spLocks/>
          </p:cNvSpPr>
          <p:nvPr>
            <p:custDataLst>
              <p:tags r:id="rId42"/>
            </p:custDataLst>
          </p:nvPr>
        </p:nvSpPr>
        <p:spPr bwMode="auto">
          <a:xfrm>
            <a:off x="2863850" y="2509838"/>
            <a:ext cx="5349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40B324CB-BCA7-4D2D-8A64-C9A7FF07A22A}" type="datetime'''''''''''R''''''''e''s''e''rv''''''''''''es'''''''">
              <a:rPr lang="en-US" altLang="en-US" sz="1000" smtClean="0"/>
              <a:pPr/>
              <a:t>Reserves</a:t>
            </a:fld>
            <a:endParaRPr lang="en-US" sz="1000" dirty="0">
              <a:ea typeface="+mn-lt"/>
              <a:cs typeface="+mn-lt"/>
              <a:sym typeface="+mn-lt"/>
            </a:endParaRPr>
          </a:p>
        </p:txBody>
      </p:sp>
      <p:sp>
        <p:nvSpPr>
          <p:cNvPr id="61" name="Text Placeholder 10">
            <a:extLst>
              <a:ext uri="{FF2B5EF4-FFF2-40B4-BE49-F238E27FC236}">
                <a16:creationId xmlns:a16="http://schemas.microsoft.com/office/drawing/2014/main" id="{4DE3F91F-DEF0-2067-F84E-BE62172642DF}"/>
              </a:ext>
            </a:extLst>
          </p:cNvPr>
          <p:cNvSpPr>
            <a:spLocks/>
          </p:cNvSpPr>
          <p:nvPr>
            <p:custDataLst>
              <p:tags r:id="rId43"/>
            </p:custDataLst>
          </p:nvPr>
        </p:nvSpPr>
        <p:spPr bwMode="auto">
          <a:xfrm>
            <a:off x="3730625" y="2509838"/>
            <a:ext cx="603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B06A004B-AD45-4EA7-8773-C71FEDDD5DB5}" type="datetime'''''''Pr''''o''''''d''uc''''t''i''''o''n'''''''''''''''''''''">
              <a:rPr lang="en-US" altLang="en-US" sz="1000" smtClean="0"/>
              <a:pPr/>
              <a:t>Production</a:t>
            </a:fld>
            <a:endParaRPr lang="en-US" sz="1000" dirty="0">
              <a:ea typeface="+mn-lt"/>
              <a:cs typeface="+mn-lt"/>
              <a:sym typeface="+mn-lt"/>
            </a:endParaRPr>
          </a:p>
        </p:txBody>
      </p:sp>
      <p:sp>
        <p:nvSpPr>
          <p:cNvPr id="62" name="TextBox 61">
            <a:extLst>
              <a:ext uri="{FF2B5EF4-FFF2-40B4-BE49-F238E27FC236}">
                <a16:creationId xmlns:a16="http://schemas.microsoft.com/office/drawing/2014/main" id="{A8599A28-DD90-25D7-E129-178DEB08F71A}"/>
              </a:ext>
            </a:extLst>
          </p:cNvPr>
          <p:cNvSpPr txBox="1"/>
          <p:nvPr>
            <p:custDataLst>
              <p:tags r:id="rId44"/>
            </p:custDataLst>
          </p:nvPr>
        </p:nvSpPr>
        <p:spPr bwMode="gray">
          <a:xfrm>
            <a:off x="3236913" y="5724525"/>
            <a:ext cx="869950" cy="414338"/>
          </a:xfrm>
          <a:prstGeom prst="rect">
            <a:avLst/>
          </a:prstGeom>
          <a:noFill/>
        </p:spPr>
        <p:txBody>
          <a:bodyPr wrap="square" lIns="137160" tIns="137160" rIns="274320" bIns="137160" rtlCol="0">
            <a:spAutoFit/>
          </a:bodyPr>
          <a:lstStyle/>
          <a:p>
            <a:pPr marL="0" indent="0" algn="l">
              <a:spcBef>
                <a:spcPts val="600"/>
              </a:spcBef>
              <a:spcAft>
                <a:spcPts val="600"/>
              </a:spcAft>
              <a:buNone/>
            </a:pPr>
            <a:r>
              <a:rPr lang="en-US" sz="900" b="1"/>
              <a:t>0.018</a:t>
            </a:r>
          </a:p>
        </p:txBody>
      </p:sp>
      <p:sp>
        <p:nvSpPr>
          <p:cNvPr id="63" name="TextBox 62">
            <a:extLst>
              <a:ext uri="{FF2B5EF4-FFF2-40B4-BE49-F238E27FC236}">
                <a16:creationId xmlns:a16="http://schemas.microsoft.com/office/drawing/2014/main" id="{A8617C95-2B4A-D598-DCCB-51160FEB627A}"/>
              </a:ext>
            </a:extLst>
          </p:cNvPr>
          <p:cNvSpPr txBox="1"/>
          <p:nvPr>
            <p:custDataLst>
              <p:tags r:id="rId45"/>
            </p:custDataLst>
          </p:nvPr>
        </p:nvSpPr>
        <p:spPr bwMode="gray">
          <a:xfrm>
            <a:off x="2573338" y="5732463"/>
            <a:ext cx="814388" cy="414338"/>
          </a:xfrm>
          <a:prstGeom prst="rect">
            <a:avLst/>
          </a:prstGeom>
          <a:noFill/>
        </p:spPr>
        <p:txBody>
          <a:bodyPr wrap="square" lIns="137160" tIns="137160" rIns="274320" bIns="137160" rtlCol="0">
            <a:spAutoFit/>
          </a:bodyPr>
          <a:lstStyle/>
          <a:p>
            <a:pPr marL="0" indent="0" algn="l">
              <a:spcBef>
                <a:spcPts val="600"/>
              </a:spcBef>
              <a:spcAft>
                <a:spcPts val="600"/>
              </a:spcAft>
              <a:buNone/>
            </a:pPr>
            <a:r>
              <a:rPr lang="en-US" sz="900" b="1" dirty="0"/>
              <a:t>0.35</a:t>
            </a:r>
          </a:p>
        </p:txBody>
      </p:sp>
      <p:sp>
        <p:nvSpPr>
          <p:cNvPr id="64" name="Content Placeholder 2">
            <a:extLst>
              <a:ext uri="{FF2B5EF4-FFF2-40B4-BE49-F238E27FC236}">
                <a16:creationId xmlns:a16="http://schemas.microsoft.com/office/drawing/2014/main" id="{533FCA9B-61C5-922A-A145-FFB371A1C334}"/>
              </a:ext>
            </a:extLst>
          </p:cNvPr>
          <p:cNvSpPr txBox="1">
            <a:spLocks/>
          </p:cNvSpPr>
          <p:nvPr/>
        </p:nvSpPr>
        <p:spPr>
          <a:xfrm>
            <a:off x="360900" y="2041525"/>
            <a:ext cx="3908425" cy="476250"/>
          </a:xfrm>
          <a:prstGeom prst="rect">
            <a:avLst/>
          </a:prstGeom>
        </p:spPr>
        <p:txBody>
          <a:bodyPr vert="horz" lIns="36576" tIns="36576" rIns="36576" bIns="36576"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Resources and reserves vs. global production of critical minerals, </a:t>
            </a:r>
            <a:r>
              <a:rPr lang="en-US" sz="1200" i="1" dirty="0"/>
              <a:t>Mt 2023</a:t>
            </a:r>
          </a:p>
        </p:txBody>
      </p:sp>
      <p:graphicFrame>
        <p:nvGraphicFramePr>
          <p:cNvPr id="153" name="Chart 152">
            <a:extLst>
              <a:ext uri="{FF2B5EF4-FFF2-40B4-BE49-F238E27FC236}">
                <a16:creationId xmlns:a16="http://schemas.microsoft.com/office/drawing/2014/main" id="{24967129-8A2B-6D0F-8CFB-F310EE31DD0F}"/>
              </a:ext>
            </a:extLst>
          </p:cNvPr>
          <p:cNvGraphicFramePr/>
          <p:nvPr>
            <p:custDataLst>
              <p:tags r:id="rId46"/>
            </p:custDataLst>
            <p:extLst>
              <p:ext uri="{D42A27DB-BD31-4B8C-83A1-F6EECF244321}">
                <p14:modId xmlns:p14="http://schemas.microsoft.com/office/powerpoint/2010/main" val="812276487"/>
              </p:ext>
            </p:extLst>
          </p:nvPr>
        </p:nvGraphicFramePr>
        <p:xfrm>
          <a:off x="4808538" y="2620963"/>
          <a:ext cx="1579562" cy="1081087"/>
        </p:xfrm>
        <a:graphic>
          <a:graphicData uri="http://schemas.openxmlformats.org/drawingml/2006/chart">
            <c:chart xmlns:c="http://schemas.openxmlformats.org/drawingml/2006/chart" xmlns:r="http://schemas.openxmlformats.org/officeDocument/2006/relationships" r:id="rId98"/>
          </a:graphicData>
        </a:graphic>
      </p:graphicFrame>
      <p:sp>
        <p:nvSpPr>
          <p:cNvPr id="74" name="Text Placeholder 10">
            <a:extLst>
              <a:ext uri="{FF2B5EF4-FFF2-40B4-BE49-F238E27FC236}">
                <a16:creationId xmlns:a16="http://schemas.microsoft.com/office/drawing/2014/main" id="{AD96E832-FEED-B87E-B23A-AD3090DC5066}"/>
              </a:ext>
            </a:extLst>
          </p:cNvPr>
          <p:cNvSpPr>
            <a:spLocks/>
          </p:cNvSpPr>
          <p:nvPr>
            <p:custDataLst>
              <p:tags r:id="rId47"/>
            </p:custDataLst>
          </p:nvPr>
        </p:nvSpPr>
        <p:spPr bwMode="auto">
          <a:xfrm>
            <a:off x="4668838" y="2700338"/>
            <a:ext cx="1412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r>
              <a:rPr lang="en-US" altLang="en-US" sz="1000">
                <a:effectLst/>
                <a:ea typeface="+mn-lt"/>
                <a:cs typeface="+mn-lt"/>
                <a:sym typeface="+mn-lt"/>
              </a:rPr>
              <a:t>Mt</a:t>
            </a:r>
            <a:endParaRPr lang="en-US" sz="1000">
              <a:ea typeface="+mn-lt"/>
              <a:cs typeface="+mn-lt"/>
              <a:sym typeface="+mn-lt"/>
            </a:endParaRPr>
          </a:p>
        </p:txBody>
      </p:sp>
      <p:sp>
        <p:nvSpPr>
          <p:cNvPr id="75" name="Text Placeholder 10">
            <a:extLst>
              <a:ext uri="{FF2B5EF4-FFF2-40B4-BE49-F238E27FC236}">
                <a16:creationId xmlns:a16="http://schemas.microsoft.com/office/drawing/2014/main" id="{593ECD0C-13A6-ECAE-8B26-3451F5447C39}"/>
              </a:ext>
            </a:extLst>
          </p:cNvPr>
          <p:cNvSpPr>
            <a:spLocks/>
          </p:cNvSpPr>
          <p:nvPr>
            <p:custDataLst>
              <p:tags r:id="rId48"/>
            </p:custDataLst>
          </p:nvPr>
        </p:nvSpPr>
        <p:spPr bwMode="auto">
          <a:xfrm>
            <a:off x="5064125" y="35893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5FBDDBD-792E-4CAD-B39F-93F17997464E}" type="datetime'''''''''''2''''''''0''''''2''''''''''''''''''4'''''''''">
              <a:rPr lang="en-GB" altLang="en-US" sz="1000" smtClean="0"/>
              <a:pPr marL="0" lvl="0" indent="0" algn="ctr">
                <a:spcBef>
                  <a:spcPct val="0"/>
                </a:spcBef>
                <a:spcAft>
                  <a:spcPct val="0"/>
                </a:spcAft>
                <a:buNone/>
              </a:pPr>
              <a:t>2024</a:t>
            </a:fld>
            <a:endParaRPr lang="en-US" sz="1000">
              <a:ea typeface="+mn-lt"/>
              <a:cs typeface="+mn-lt"/>
              <a:sym typeface="+mn-lt"/>
            </a:endParaRPr>
          </a:p>
        </p:txBody>
      </p:sp>
      <p:sp>
        <p:nvSpPr>
          <p:cNvPr id="76" name="Text Placeholder 10">
            <a:extLst>
              <a:ext uri="{FF2B5EF4-FFF2-40B4-BE49-F238E27FC236}">
                <a16:creationId xmlns:a16="http://schemas.microsoft.com/office/drawing/2014/main" id="{D6E41381-DF27-0939-39C9-C2EC336934DC}"/>
              </a:ext>
            </a:extLst>
          </p:cNvPr>
          <p:cNvSpPr>
            <a:spLocks/>
          </p:cNvSpPr>
          <p:nvPr>
            <p:custDataLst>
              <p:tags r:id="rId49"/>
            </p:custDataLst>
          </p:nvPr>
        </p:nvSpPr>
        <p:spPr bwMode="auto">
          <a:xfrm>
            <a:off x="5462588" y="35893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C093DD8-8864-4EBF-BD2E-AFDE1A045CD5}" type="datetime'''2''''''''''''0''''''3''''''''''''5'''''''''''''''''''">
              <a:rPr lang="en-GB" altLang="en-US" sz="1000" smtClean="0"/>
              <a:pPr marL="0" lvl="0" indent="0" algn="ctr">
                <a:spcBef>
                  <a:spcPct val="0"/>
                </a:spcBef>
                <a:spcAft>
                  <a:spcPct val="0"/>
                </a:spcAft>
                <a:buNone/>
              </a:pPr>
              <a:t>2035</a:t>
            </a:fld>
            <a:endParaRPr lang="en-US" sz="1000">
              <a:ea typeface="+mn-lt"/>
              <a:cs typeface="+mn-lt"/>
              <a:sym typeface="+mn-lt"/>
            </a:endParaRPr>
          </a:p>
        </p:txBody>
      </p:sp>
      <p:sp>
        <p:nvSpPr>
          <p:cNvPr id="77" name="Text Placeholder 10">
            <a:extLst>
              <a:ext uri="{FF2B5EF4-FFF2-40B4-BE49-F238E27FC236}">
                <a16:creationId xmlns:a16="http://schemas.microsoft.com/office/drawing/2014/main" id="{0E10D01A-22AF-FAE0-3002-D003D9406611}"/>
              </a:ext>
            </a:extLst>
          </p:cNvPr>
          <p:cNvSpPr>
            <a:spLocks/>
          </p:cNvSpPr>
          <p:nvPr>
            <p:custDataLst>
              <p:tags r:id="rId50"/>
            </p:custDataLst>
          </p:nvPr>
        </p:nvSpPr>
        <p:spPr bwMode="auto">
          <a:xfrm>
            <a:off x="5861050" y="35893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1F91B56-A3E4-4547-9C44-85EF8B3A230F}" type="datetime'''''''''''2''04''''''''''''''5'''''''''''">
              <a:rPr lang="en-GB" altLang="en-US" sz="1000" smtClean="0"/>
              <a:pPr marL="0" lvl="0" indent="0" algn="ctr">
                <a:spcBef>
                  <a:spcPct val="0"/>
                </a:spcBef>
                <a:spcAft>
                  <a:spcPct val="0"/>
                </a:spcAft>
                <a:buNone/>
              </a:pPr>
              <a:t>2045</a:t>
            </a:fld>
            <a:endParaRPr lang="en-US" sz="1000">
              <a:ea typeface="+mn-lt"/>
              <a:cs typeface="+mn-lt"/>
              <a:sym typeface="+mn-lt"/>
            </a:endParaRPr>
          </a:p>
        </p:txBody>
      </p:sp>
      <p:graphicFrame>
        <p:nvGraphicFramePr>
          <p:cNvPr id="154" name="Chart 153">
            <a:extLst>
              <a:ext uri="{FF2B5EF4-FFF2-40B4-BE49-F238E27FC236}">
                <a16:creationId xmlns:a16="http://schemas.microsoft.com/office/drawing/2014/main" id="{06A228FF-49E2-7792-019E-6769663AF434}"/>
              </a:ext>
            </a:extLst>
          </p:cNvPr>
          <p:cNvGraphicFramePr/>
          <p:nvPr>
            <p:custDataLst>
              <p:tags r:id="rId51"/>
            </p:custDataLst>
            <p:extLst>
              <p:ext uri="{D42A27DB-BD31-4B8C-83A1-F6EECF244321}">
                <p14:modId xmlns:p14="http://schemas.microsoft.com/office/powerpoint/2010/main" val="220199122"/>
              </p:ext>
            </p:extLst>
          </p:nvPr>
        </p:nvGraphicFramePr>
        <p:xfrm>
          <a:off x="4827588" y="5176838"/>
          <a:ext cx="1560512" cy="1036637"/>
        </p:xfrm>
        <a:graphic>
          <a:graphicData uri="http://schemas.openxmlformats.org/drawingml/2006/chart">
            <c:chart xmlns:c="http://schemas.openxmlformats.org/drawingml/2006/chart" xmlns:r="http://schemas.openxmlformats.org/officeDocument/2006/relationships" r:id="rId99"/>
          </a:graphicData>
        </a:graphic>
      </p:graphicFrame>
      <p:sp>
        <p:nvSpPr>
          <p:cNvPr id="79" name="Text Placeholder 10">
            <a:extLst>
              <a:ext uri="{FF2B5EF4-FFF2-40B4-BE49-F238E27FC236}">
                <a16:creationId xmlns:a16="http://schemas.microsoft.com/office/drawing/2014/main" id="{4A833B5D-72F2-A0BA-65E4-9AC6BF315399}"/>
              </a:ext>
            </a:extLst>
          </p:cNvPr>
          <p:cNvSpPr>
            <a:spLocks/>
          </p:cNvSpPr>
          <p:nvPr>
            <p:custDataLst>
              <p:tags r:id="rId52"/>
            </p:custDataLst>
          </p:nvPr>
        </p:nvSpPr>
        <p:spPr bwMode="auto">
          <a:xfrm>
            <a:off x="4687888" y="5256213"/>
            <a:ext cx="1412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r>
              <a:rPr lang="en-US" altLang="en-US" sz="1000">
                <a:effectLst/>
                <a:ea typeface="+mn-lt"/>
                <a:cs typeface="+mn-lt"/>
                <a:sym typeface="+mn-lt"/>
              </a:rPr>
              <a:t>Mt</a:t>
            </a:r>
            <a:endParaRPr lang="en-US" sz="1000">
              <a:ea typeface="+mn-lt"/>
              <a:cs typeface="+mn-lt"/>
              <a:sym typeface="+mn-lt"/>
            </a:endParaRPr>
          </a:p>
        </p:txBody>
      </p:sp>
      <p:sp>
        <p:nvSpPr>
          <p:cNvPr id="80" name="Text Placeholder 10">
            <a:extLst>
              <a:ext uri="{FF2B5EF4-FFF2-40B4-BE49-F238E27FC236}">
                <a16:creationId xmlns:a16="http://schemas.microsoft.com/office/drawing/2014/main" id="{3EF103C2-72FF-D020-6D77-5D685BC0C39F}"/>
              </a:ext>
            </a:extLst>
          </p:cNvPr>
          <p:cNvSpPr>
            <a:spLocks/>
          </p:cNvSpPr>
          <p:nvPr>
            <p:custDataLst>
              <p:tags r:id="rId53"/>
            </p:custDataLst>
          </p:nvPr>
        </p:nvSpPr>
        <p:spPr bwMode="auto">
          <a:xfrm>
            <a:off x="5080000" y="61007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4F12A52-0D92-4862-A63A-36537A19BB92}" type="datetime'2''''''''''''''''''''''''0''''''''''''''2''4'''''''''''''">
              <a:rPr lang="en-GB" altLang="en-US" sz="1000" smtClean="0"/>
              <a:pPr marL="0" lvl="0" indent="0" algn="ctr">
                <a:spcBef>
                  <a:spcPct val="0"/>
                </a:spcBef>
                <a:spcAft>
                  <a:spcPct val="0"/>
                </a:spcAft>
                <a:buNone/>
              </a:pPr>
              <a:t>2024</a:t>
            </a:fld>
            <a:endParaRPr lang="en-US" sz="1000">
              <a:ea typeface="+mn-lt"/>
              <a:cs typeface="+mn-lt"/>
              <a:sym typeface="+mn-lt"/>
            </a:endParaRPr>
          </a:p>
        </p:txBody>
      </p:sp>
      <p:sp>
        <p:nvSpPr>
          <p:cNvPr id="81" name="Text Placeholder 10">
            <a:extLst>
              <a:ext uri="{FF2B5EF4-FFF2-40B4-BE49-F238E27FC236}">
                <a16:creationId xmlns:a16="http://schemas.microsoft.com/office/drawing/2014/main" id="{D80FA6FC-F367-F330-B814-7A3E39C22E7A}"/>
              </a:ext>
            </a:extLst>
          </p:cNvPr>
          <p:cNvSpPr>
            <a:spLocks/>
          </p:cNvSpPr>
          <p:nvPr>
            <p:custDataLst>
              <p:tags r:id="rId54"/>
            </p:custDataLst>
          </p:nvPr>
        </p:nvSpPr>
        <p:spPr bwMode="auto">
          <a:xfrm>
            <a:off x="5472113" y="61007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6DD2AB7-DC61-47FB-A361-4A719E7448A1}" type="datetime'''''''''''''2''''''0''''''''''''''''''''''''3''5'">
              <a:rPr lang="en-GB" altLang="en-US" sz="1000" smtClean="0"/>
              <a:pPr marL="0" lvl="0" indent="0" algn="ctr">
                <a:spcBef>
                  <a:spcPct val="0"/>
                </a:spcBef>
                <a:spcAft>
                  <a:spcPct val="0"/>
                </a:spcAft>
                <a:buNone/>
              </a:pPr>
              <a:t>2035</a:t>
            </a:fld>
            <a:endParaRPr lang="en-US" sz="1000">
              <a:ea typeface="+mn-lt"/>
              <a:cs typeface="+mn-lt"/>
              <a:sym typeface="+mn-lt"/>
            </a:endParaRPr>
          </a:p>
        </p:txBody>
      </p:sp>
      <p:sp>
        <p:nvSpPr>
          <p:cNvPr id="82" name="Text Placeholder 10">
            <a:extLst>
              <a:ext uri="{FF2B5EF4-FFF2-40B4-BE49-F238E27FC236}">
                <a16:creationId xmlns:a16="http://schemas.microsoft.com/office/drawing/2014/main" id="{7531B2C2-4B09-0A7B-ABD9-1AE7333CF10F}"/>
              </a:ext>
            </a:extLst>
          </p:cNvPr>
          <p:cNvSpPr>
            <a:spLocks/>
          </p:cNvSpPr>
          <p:nvPr>
            <p:custDataLst>
              <p:tags r:id="rId55"/>
            </p:custDataLst>
          </p:nvPr>
        </p:nvSpPr>
        <p:spPr bwMode="auto">
          <a:xfrm>
            <a:off x="5864225" y="61007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5CE7B8C-A020-4FE9-9CDB-8CEFC2EFBA0F}" type="datetime'''2''''''''''0''''''''''''''''''''''4''''''5'''''''''''''''">
              <a:rPr lang="en-GB" altLang="en-US" sz="1000" smtClean="0"/>
              <a:pPr marL="0" lvl="0" indent="0" algn="ctr">
                <a:spcBef>
                  <a:spcPct val="0"/>
                </a:spcBef>
                <a:spcAft>
                  <a:spcPct val="0"/>
                </a:spcAft>
                <a:buNone/>
              </a:pPr>
              <a:t>2045</a:t>
            </a:fld>
            <a:endParaRPr lang="en-US" sz="1000">
              <a:ea typeface="+mn-lt"/>
              <a:cs typeface="+mn-lt"/>
              <a:sym typeface="+mn-lt"/>
            </a:endParaRPr>
          </a:p>
        </p:txBody>
      </p:sp>
      <p:graphicFrame>
        <p:nvGraphicFramePr>
          <p:cNvPr id="162" name="Chart 161">
            <a:extLst>
              <a:ext uri="{FF2B5EF4-FFF2-40B4-BE49-F238E27FC236}">
                <a16:creationId xmlns:a16="http://schemas.microsoft.com/office/drawing/2014/main" id="{A8E7260E-740E-ED47-CBAA-9F4B2BD89C3C}"/>
              </a:ext>
            </a:extLst>
          </p:cNvPr>
          <p:cNvGraphicFramePr/>
          <p:nvPr>
            <p:custDataLst>
              <p:tags r:id="rId56"/>
            </p:custDataLst>
            <p:extLst>
              <p:ext uri="{D42A27DB-BD31-4B8C-83A1-F6EECF244321}">
                <p14:modId xmlns:p14="http://schemas.microsoft.com/office/powerpoint/2010/main" val="4220705615"/>
              </p:ext>
            </p:extLst>
          </p:nvPr>
        </p:nvGraphicFramePr>
        <p:xfrm>
          <a:off x="4652963" y="3871913"/>
          <a:ext cx="1735137" cy="1135062"/>
        </p:xfrm>
        <a:graphic>
          <a:graphicData uri="http://schemas.openxmlformats.org/drawingml/2006/chart">
            <c:chart xmlns:c="http://schemas.openxmlformats.org/drawingml/2006/chart" xmlns:r="http://schemas.openxmlformats.org/officeDocument/2006/relationships" r:id="rId100"/>
          </a:graphicData>
        </a:graphic>
      </p:graphicFrame>
      <p:sp>
        <p:nvSpPr>
          <p:cNvPr id="84" name="Text Placeholder 10">
            <a:extLst>
              <a:ext uri="{FF2B5EF4-FFF2-40B4-BE49-F238E27FC236}">
                <a16:creationId xmlns:a16="http://schemas.microsoft.com/office/drawing/2014/main" id="{8C85E8B1-970B-5054-BDFE-DD326FA557AB}"/>
              </a:ext>
            </a:extLst>
          </p:cNvPr>
          <p:cNvSpPr>
            <a:spLocks/>
          </p:cNvSpPr>
          <p:nvPr>
            <p:custDataLst>
              <p:tags r:id="rId57"/>
            </p:custDataLst>
          </p:nvPr>
        </p:nvSpPr>
        <p:spPr bwMode="auto">
          <a:xfrm>
            <a:off x="4513263" y="3951288"/>
            <a:ext cx="1412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r>
              <a:rPr lang="en-US" altLang="en-US" sz="1000">
                <a:effectLst/>
                <a:ea typeface="+mn-lt"/>
                <a:cs typeface="+mn-lt"/>
                <a:sym typeface="+mn-lt"/>
              </a:rPr>
              <a:t>Mt</a:t>
            </a:r>
            <a:endParaRPr lang="en-US" sz="1000">
              <a:ea typeface="+mn-lt"/>
              <a:cs typeface="+mn-lt"/>
              <a:sym typeface="+mn-lt"/>
            </a:endParaRPr>
          </a:p>
        </p:txBody>
      </p:sp>
      <p:sp>
        <p:nvSpPr>
          <p:cNvPr id="85" name="Text Placeholder 10">
            <a:extLst>
              <a:ext uri="{FF2B5EF4-FFF2-40B4-BE49-F238E27FC236}">
                <a16:creationId xmlns:a16="http://schemas.microsoft.com/office/drawing/2014/main" id="{457582D9-18A0-5B94-29BC-209163DD9D54}"/>
              </a:ext>
            </a:extLst>
          </p:cNvPr>
          <p:cNvSpPr>
            <a:spLocks/>
          </p:cNvSpPr>
          <p:nvPr>
            <p:custDataLst>
              <p:tags r:id="rId58"/>
            </p:custDataLst>
          </p:nvPr>
        </p:nvSpPr>
        <p:spPr bwMode="auto">
          <a:xfrm>
            <a:off x="5080000" y="48942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1CA2B81-912E-4B5D-9ED2-D2DC27067F39}" type="datetime'''''''''''''''2''''''''''''0''''''''''2''''''''''''4'">
              <a:rPr lang="en-GB" altLang="en-US" sz="1000" smtClean="0"/>
              <a:pPr marL="0" lvl="0" indent="0" algn="ctr">
                <a:spcBef>
                  <a:spcPct val="0"/>
                </a:spcBef>
                <a:spcAft>
                  <a:spcPct val="0"/>
                </a:spcAft>
                <a:buNone/>
              </a:pPr>
              <a:t>2024</a:t>
            </a:fld>
            <a:endParaRPr lang="en-US" sz="1000">
              <a:ea typeface="+mn-lt"/>
              <a:cs typeface="+mn-lt"/>
              <a:sym typeface="+mn-lt"/>
            </a:endParaRPr>
          </a:p>
        </p:txBody>
      </p:sp>
      <p:sp>
        <p:nvSpPr>
          <p:cNvPr id="86" name="Text Placeholder 10">
            <a:extLst>
              <a:ext uri="{FF2B5EF4-FFF2-40B4-BE49-F238E27FC236}">
                <a16:creationId xmlns:a16="http://schemas.microsoft.com/office/drawing/2014/main" id="{903BE1DA-5AF9-F49A-E99D-8A1A9A1998F9}"/>
              </a:ext>
            </a:extLst>
          </p:cNvPr>
          <p:cNvSpPr>
            <a:spLocks/>
          </p:cNvSpPr>
          <p:nvPr>
            <p:custDataLst>
              <p:tags r:id="rId59"/>
            </p:custDataLst>
          </p:nvPr>
        </p:nvSpPr>
        <p:spPr bwMode="auto">
          <a:xfrm>
            <a:off x="5472113" y="48942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ABC581F-82D4-4C8A-8D98-D7BAF4D14D5C}" type="datetime'2''0''3''''''''''''5'''''''''''''''''''''''''''''''''''''''">
              <a:rPr lang="en-GB" altLang="en-US" sz="1000" smtClean="0"/>
              <a:pPr marL="0" lvl="0" indent="0" algn="ctr">
                <a:spcBef>
                  <a:spcPct val="0"/>
                </a:spcBef>
                <a:spcAft>
                  <a:spcPct val="0"/>
                </a:spcAft>
                <a:buNone/>
              </a:pPr>
              <a:t>2035</a:t>
            </a:fld>
            <a:endParaRPr lang="en-US" sz="1000">
              <a:ea typeface="+mn-lt"/>
              <a:cs typeface="+mn-lt"/>
              <a:sym typeface="+mn-lt"/>
            </a:endParaRPr>
          </a:p>
        </p:txBody>
      </p:sp>
      <p:sp>
        <p:nvSpPr>
          <p:cNvPr id="87" name="Text Placeholder 10">
            <a:extLst>
              <a:ext uri="{FF2B5EF4-FFF2-40B4-BE49-F238E27FC236}">
                <a16:creationId xmlns:a16="http://schemas.microsoft.com/office/drawing/2014/main" id="{6B0748E3-0644-956F-AEE7-2899409C7902}"/>
              </a:ext>
            </a:extLst>
          </p:cNvPr>
          <p:cNvSpPr>
            <a:spLocks/>
          </p:cNvSpPr>
          <p:nvPr>
            <p:custDataLst>
              <p:tags r:id="rId60"/>
            </p:custDataLst>
          </p:nvPr>
        </p:nvSpPr>
        <p:spPr bwMode="auto">
          <a:xfrm>
            <a:off x="5864225" y="48942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23780D3-8FD1-4C66-AC9A-4AB89B7F423C}" type="datetime'''2''''0''''4''''''''''''''''5'''''''''''''''''">
              <a:rPr lang="en-GB" altLang="en-US" sz="1000" smtClean="0"/>
              <a:pPr marL="0" lvl="0" indent="0" algn="ctr">
                <a:spcBef>
                  <a:spcPct val="0"/>
                </a:spcBef>
                <a:spcAft>
                  <a:spcPct val="0"/>
                </a:spcAft>
                <a:buNone/>
              </a:pPr>
              <a:t>2045</a:t>
            </a:fld>
            <a:endParaRPr lang="en-US" sz="1000">
              <a:ea typeface="+mn-lt"/>
              <a:cs typeface="+mn-lt"/>
              <a:sym typeface="+mn-lt"/>
            </a:endParaRPr>
          </a:p>
        </p:txBody>
      </p:sp>
      <p:graphicFrame>
        <p:nvGraphicFramePr>
          <p:cNvPr id="156" name="Chart 155">
            <a:extLst>
              <a:ext uri="{FF2B5EF4-FFF2-40B4-BE49-F238E27FC236}">
                <a16:creationId xmlns:a16="http://schemas.microsoft.com/office/drawing/2014/main" id="{F55F9651-B1AB-4AE5-E9BC-06ED1C86712E}"/>
              </a:ext>
            </a:extLst>
          </p:cNvPr>
          <p:cNvGraphicFramePr/>
          <p:nvPr>
            <p:custDataLst>
              <p:tags r:id="rId61"/>
            </p:custDataLst>
            <p:extLst>
              <p:ext uri="{D42A27DB-BD31-4B8C-83A1-F6EECF244321}">
                <p14:modId xmlns:p14="http://schemas.microsoft.com/office/powerpoint/2010/main" val="4264915615"/>
              </p:ext>
            </p:extLst>
          </p:nvPr>
        </p:nvGraphicFramePr>
        <p:xfrm>
          <a:off x="6718300" y="5176838"/>
          <a:ext cx="1727200" cy="1036637"/>
        </p:xfrm>
        <a:graphic>
          <a:graphicData uri="http://schemas.openxmlformats.org/drawingml/2006/chart">
            <c:chart xmlns:c="http://schemas.openxmlformats.org/drawingml/2006/chart" xmlns:r="http://schemas.openxmlformats.org/officeDocument/2006/relationships" r:id="rId101"/>
          </a:graphicData>
        </a:graphic>
      </p:graphicFrame>
      <p:sp>
        <p:nvSpPr>
          <p:cNvPr id="89" name="Text Placeholder 10">
            <a:extLst>
              <a:ext uri="{FF2B5EF4-FFF2-40B4-BE49-F238E27FC236}">
                <a16:creationId xmlns:a16="http://schemas.microsoft.com/office/drawing/2014/main" id="{8E4620DD-1445-F6EE-379E-4EA7CBBB330B}"/>
              </a:ext>
            </a:extLst>
          </p:cNvPr>
          <p:cNvSpPr>
            <a:spLocks/>
          </p:cNvSpPr>
          <p:nvPr>
            <p:custDataLst>
              <p:tags r:id="rId62"/>
            </p:custDataLst>
          </p:nvPr>
        </p:nvSpPr>
        <p:spPr bwMode="auto">
          <a:xfrm>
            <a:off x="6578600" y="5256213"/>
            <a:ext cx="1412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r>
              <a:rPr lang="en-US" altLang="en-US" sz="1000">
                <a:effectLst/>
                <a:ea typeface="+mn-lt"/>
                <a:cs typeface="+mn-lt"/>
                <a:sym typeface="+mn-lt"/>
              </a:rPr>
              <a:t>Mt</a:t>
            </a:r>
            <a:endParaRPr lang="en-US" sz="1000">
              <a:ea typeface="+mn-lt"/>
              <a:cs typeface="+mn-lt"/>
              <a:sym typeface="+mn-lt"/>
            </a:endParaRPr>
          </a:p>
        </p:txBody>
      </p:sp>
      <p:sp>
        <p:nvSpPr>
          <p:cNvPr id="90" name="Text Placeholder 10">
            <a:extLst>
              <a:ext uri="{FF2B5EF4-FFF2-40B4-BE49-F238E27FC236}">
                <a16:creationId xmlns:a16="http://schemas.microsoft.com/office/drawing/2014/main" id="{6DC153E6-818A-B33E-3034-3159E5BBD703}"/>
              </a:ext>
            </a:extLst>
          </p:cNvPr>
          <p:cNvSpPr>
            <a:spLocks/>
          </p:cNvSpPr>
          <p:nvPr>
            <p:custDataLst>
              <p:tags r:id="rId63"/>
            </p:custDataLst>
          </p:nvPr>
        </p:nvSpPr>
        <p:spPr bwMode="auto">
          <a:xfrm>
            <a:off x="7080250" y="61007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844946C-E944-402D-A63B-0C9D7A19210E}" type="datetime'''2''''''''''''''''''''''''''''''''''''''''0''''''''2''4'''''">
              <a:rPr lang="en-GB" altLang="en-US" sz="1000" smtClean="0"/>
              <a:pPr marL="0" lvl="0" indent="0" algn="ctr">
                <a:spcBef>
                  <a:spcPct val="0"/>
                </a:spcBef>
                <a:spcAft>
                  <a:spcPct val="0"/>
                </a:spcAft>
                <a:buNone/>
              </a:pPr>
              <a:t>2024</a:t>
            </a:fld>
            <a:endParaRPr lang="en-US" sz="1000">
              <a:ea typeface="+mn-lt"/>
              <a:cs typeface="+mn-lt"/>
              <a:sym typeface="+mn-lt"/>
            </a:endParaRPr>
          </a:p>
        </p:txBody>
      </p:sp>
      <p:sp>
        <p:nvSpPr>
          <p:cNvPr id="91" name="Text Placeholder 10">
            <a:extLst>
              <a:ext uri="{FF2B5EF4-FFF2-40B4-BE49-F238E27FC236}">
                <a16:creationId xmlns:a16="http://schemas.microsoft.com/office/drawing/2014/main" id="{A3CEE1C6-27B8-F89B-8E8C-876A1888685A}"/>
              </a:ext>
            </a:extLst>
          </p:cNvPr>
          <p:cNvSpPr>
            <a:spLocks/>
          </p:cNvSpPr>
          <p:nvPr>
            <p:custDataLst>
              <p:tags r:id="rId64"/>
            </p:custDataLst>
          </p:nvPr>
        </p:nvSpPr>
        <p:spPr bwMode="auto">
          <a:xfrm>
            <a:off x="7493000" y="61007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699BDAA-D9AE-4939-B9A7-B53129DEC0F3}" type="datetime'''2''''''''0''''''''''''''''''''''''''35'''''''''''''">
              <a:rPr lang="en-GB" altLang="en-US" sz="1000" smtClean="0"/>
              <a:pPr marL="0" lvl="0" indent="0" algn="ctr">
                <a:spcBef>
                  <a:spcPct val="0"/>
                </a:spcBef>
                <a:spcAft>
                  <a:spcPct val="0"/>
                </a:spcAft>
                <a:buNone/>
              </a:pPr>
              <a:t>2035</a:t>
            </a:fld>
            <a:endParaRPr lang="en-US" sz="1000">
              <a:ea typeface="+mn-lt"/>
              <a:cs typeface="+mn-lt"/>
              <a:sym typeface="+mn-lt"/>
            </a:endParaRPr>
          </a:p>
        </p:txBody>
      </p:sp>
      <p:sp>
        <p:nvSpPr>
          <p:cNvPr id="92" name="Text Placeholder 10">
            <a:extLst>
              <a:ext uri="{FF2B5EF4-FFF2-40B4-BE49-F238E27FC236}">
                <a16:creationId xmlns:a16="http://schemas.microsoft.com/office/drawing/2014/main" id="{480FAEAB-E338-050F-1852-286E2D23268D}"/>
              </a:ext>
            </a:extLst>
          </p:cNvPr>
          <p:cNvSpPr>
            <a:spLocks/>
          </p:cNvSpPr>
          <p:nvPr>
            <p:custDataLst>
              <p:tags r:id="rId65"/>
            </p:custDataLst>
          </p:nvPr>
        </p:nvSpPr>
        <p:spPr bwMode="auto">
          <a:xfrm>
            <a:off x="7905750" y="61007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6D3C9E2-4BDE-49F5-8A62-97795D13963D}" type="datetime'''2''''''''''''''''''''''''0''''''''''''4''5'''''''''''">
              <a:rPr lang="en-GB" altLang="en-US" sz="1000" smtClean="0"/>
              <a:pPr marL="0" lvl="0" indent="0" algn="ctr">
                <a:spcBef>
                  <a:spcPct val="0"/>
                </a:spcBef>
                <a:spcAft>
                  <a:spcPct val="0"/>
                </a:spcAft>
                <a:buNone/>
              </a:pPr>
              <a:t>2045</a:t>
            </a:fld>
            <a:endParaRPr lang="en-US" sz="1000">
              <a:ea typeface="+mn-lt"/>
              <a:cs typeface="+mn-lt"/>
              <a:sym typeface="+mn-lt"/>
            </a:endParaRPr>
          </a:p>
        </p:txBody>
      </p:sp>
      <p:graphicFrame>
        <p:nvGraphicFramePr>
          <p:cNvPr id="157" name="Chart 156">
            <a:extLst>
              <a:ext uri="{FF2B5EF4-FFF2-40B4-BE49-F238E27FC236}">
                <a16:creationId xmlns:a16="http://schemas.microsoft.com/office/drawing/2014/main" id="{74FFAEC2-3CD8-E65B-B560-2C9773C99C0B}"/>
              </a:ext>
            </a:extLst>
          </p:cNvPr>
          <p:cNvGraphicFramePr/>
          <p:nvPr>
            <p:custDataLst>
              <p:tags r:id="rId66"/>
            </p:custDataLst>
            <p:extLst>
              <p:ext uri="{D42A27DB-BD31-4B8C-83A1-F6EECF244321}">
                <p14:modId xmlns:p14="http://schemas.microsoft.com/office/powerpoint/2010/main" val="3152169997"/>
              </p:ext>
            </p:extLst>
          </p:nvPr>
        </p:nvGraphicFramePr>
        <p:xfrm>
          <a:off x="6718300" y="2620963"/>
          <a:ext cx="1727200" cy="1082675"/>
        </p:xfrm>
        <a:graphic>
          <a:graphicData uri="http://schemas.openxmlformats.org/drawingml/2006/chart">
            <c:chart xmlns:c="http://schemas.openxmlformats.org/drawingml/2006/chart" xmlns:r="http://schemas.openxmlformats.org/officeDocument/2006/relationships" r:id="rId102"/>
          </a:graphicData>
        </a:graphic>
      </p:graphicFrame>
      <p:sp>
        <p:nvSpPr>
          <p:cNvPr id="94" name="Text Placeholder 10">
            <a:extLst>
              <a:ext uri="{FF2B5EF4-FFF2-40B4-BE49-F238E27FC236}">
                <a16:creationId xmlns:a16="http://schemas.microsoft.com/office/drawing/2014/main" id="{2BD461A9-022E-0840-6205-8F2D53932108}"/>
              </a:ext>
            </a:extLst>
          </p:cNvPr>
          <p:cNvSpPr>
            <a:spLocks/>
          </p:cNvSpPr>
          <p:nvPr>
            <p:custDataLst>
              <p:tags r:id="rId67"/>
            </p:custDataLst>
          </p:nvPr>
        </p:nvSpPr>
        <p:spPr bwMode="auto">
          <a:xfrm>
            <a:off x="6578600" y="2700338"/>
            <a:ext cx="1412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r>
              <a:rPr lang="en-US" altLang="en-US" sz="1000">
                <a:effectLst/>
                <a:ea typeface="+mn-lt"/>
                <a:cs typeface="+mn-lt"/>
                <a:sym typeface="+mn-lt"/>
              </a:rPr>
              <a:t>Mt</a:t>
            </a:r>
            <a:endParaRPr lang="en-US" sz="1000">
              <a:ea typeface="+mn-lt"/>
              <a:cs typeface="+mn-lt"/>
              <a:sym typeface="+mn-lt"/>
            </a:endParaRPr>
          </a:p>
        </p:txBody>
      </p:sp>
      <p:sp>
        <p:nvSpPr>
          <p:cNvPr id="95" name="Text Placeholder 10">
            <a:extLst>
              <a:ext uri="{FF2B5EF4-FFF2-40B4-BE49-F238E27FC236}">
                <a16:creationId xmlns:a16="http://schemas.microsoft.com/office/drawing/2014/main" id="{0E1E858B-B2ED-1E15-9DB6-2B412A6BA262}"/>
              </a:ext>
            </a:extLst>
          </p:cNvPr>
          <p:cNvSpPr>
            <a:spLocks/>
          </p:cNvSpPr>
          <p:nvPr>
            <p:custDataLst>
              <p:tags r:id="rId68"/>
            </p:custDataLst>
          </p:nvPr>
        </p:nvSpPr>
        <p:spPr bwMode="auto">
          <a:xfrm>
            <a:off x="7080250" y="3590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A30CC67-15B1-4425-A111-99DA66B5B8D6}" type="datetime'''''''2''''''''''''0''2''''''''''''''''''''''4'''''">
              <a:rPr lang="en-GB" altLang="en-US" sz="1000" smtClean="0"/>
              <a:pPr marL="0" lvl="0" indent="0" algn="ctr">
                <a:spcBef>
                  <a:spcPct val="0"/>
                </a:spcBef>
                <a:spcAft>
                  <a:spcPct val="0"/>
                </a:spcAft>
                <a:buNone/>
              </a:pPr>
              <a:t>2024</a:t>
            </a:fld>
            <a:endParaRPr lang="en-US" sz="1000">
              <a:ea typeface="+mn-lt"/>
              <a:cs typeface="+mn-lt"/>
              <a:sym typeface="+mn-lt"/>
            </a:endParaRPr>
          </a:p>
        </p:txBody>
      </p:sp>
      <p:sp>
        <p:nvSpPr>
          <p:cNvPr id="96" name="Text Placeholder 10">
            <a:extLst>
              <a:ext uri="{FF2B5EF4-FFF2-40B4-BE49-F238E27FC236}">
                <a16:creationId xmlns:a16="http://schemas.microsoft.com/office/drawing/2014/main" id="{59B57A24-C1D6-8207-EACB-B53556681CF1}"/>
              </a:ext>
            </a:extLst>
          </p:cNvPr>
          <p:cNvSpPr>
            <a:spLocks/>
          </p:cNvSpPr>
          <p:nvPr>
            <p:custDataLst>
              <p:tags r:id="rId69"/>
            </p:custDataLst>
          </p:nvPr>
        </p:nvSpPr>
        <p:spPr bwMode="auto">
          <a:xfrm>
            <a:off x="7493000" y="3590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77954FB-9A67-481C-BF24-AFF2F10B5FCA}" type="datetime'''''''''''''''''2''0''''''''''3''5'''''''''''''''''''''''''''">
              <a:rPr lang="en-GB" altLang="en-US" sz="1000" smtClean="0"/>
              <a:pPr marL="0" lvl="0" indent="0" algn="ctr">
                <a:spcBef>
                  <a:spcPct val="0"/>
                </a:spcBef>
                <a:spcAft>
                  <a:spcPct val="0"/>
                </a:spcAft>
                <a:buNone/>
              </a:pPr>
              <a:t>2035</a:t>
            </a:fld>
            <a:endParaRPr lang="en-US" sz="1000">
              <a:ea typeface="+mn-lt"/>
              <a:cs typeface="+mn-lt"/>
              <a:sym typeface="+mn-lt"/>
            </a:endParaRPr>
          </a:p>
        </p:txBody>
      </p:sp>
      <p:sp>
        <p:nvSpPr>
          <p:cNvPr id="97" name="Text Placeholder 10">
            <a:extLst>
              <a:ext uri="{FF2B5EF4-FFF2-40B4-BE49-F238E27FC236}">
                <a16:creationId xmlns:a16="http://schemas.microsoft.com/office/drawing/2014/main" id="{E0FB603C-9858-788F-4298-0CBC36496E12}"/>
              </a:ext>
            </a:extLst>
          </p:cNvPr>
          <p:cNvSpPr>
            <a:spLocks/>
          </p:cNvSpPr>
          <p:nvPr>
            <p:custDataLst>
              <p:tags r:id="rId70"/>
            </p:custDataLst>
          </p:nvPr>
        </p:nvSpPr>
        <p:spPr bwMode="auto">
          <a:xfrm>
            <a:off x="7905750" y="3590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C7F5C55-6799-4477-886C-5FAE75EA9B73}" type="datetime'''2''''''0''''''''''''4''''''''''''5'''''''''''''''''''''''">
              <a:rPr lang="en-GB" altLang="en-US" sz="1000" smtClean="0"/>
              <a:pPr marL="0" lvl="0" indent="0" algn="ctr">
                <a:spcBef>
                  <a:spcPct val="0"/>
                </a:spcBef>
                <a:spcAft>
                  <a:spcPct val="0"/>
                </a:spcAft>
                <a:buNone/>
              </a:pPr>
              <a:t>2045</a:t>
            </a:fld>
            <a:endParaRPr lang="en-US" sz="1000">
              <a:ea typeface="+mn-lt"/>
              <a:cs typeface="+mn-lt"/>
              <a:sym typeface="+mn-lt"/>
            </a:endParaRPr>
          </a:p>
        </p:txBody>
      </p:sp>
      <p:graphicFrame>
        <p:nvGraphicFramePr>
          <p:cNvPr id="158" name="Chart 157">
            <a:extLst>
              <a:ext uri="{FF2B5EF4-FFF2-40B4-BE49-F238E27FC236}">
                <a16:creationId xmlns:a16="http://schemas.microsoft.com/office/drawing/2014/main" id="{38E7F381-019B-9FCF-7783-96FBC8AA134B}"/>
              </a:ext>
            </a:extLst>
          </p:cNvPr>
          <p:cNvGraphicFramePr/>
          <p:nvPr>
            <p:custDataLst>
              <p:tags r:id="rId71"/>
            </p:custDataLst>
            <p:extLst>
              <p:ext uri="{D42A27DB-BD31-4B8C-83A1-F6EECF244321}">
                <p14:modId xmlns:p14="http://schemas.microsoft.com/office/powerpoint/2010/main" val="3577584254"/>
              </p:ext>
            </p:extLst>
          </p:nvPr>
        </p:nvGraphicFramePr>
        <p:xfrm>
          <a:off x="6753225" y="3871913"/>
          <a:ext cx="1692275" cy="1135062"/>
        </p:xfrm>
        <a:graphic>
          <a:graphicData uri="http://schemas.openxmlformats.org/drawingml/2006/chart">
            <c:chart xmlns:c="http://schemas.openxmlformats.org/drawingml/2006/chart" xmlns:r="http://schemas.openxmlformats.org/officeDocument/2006/relationships" r:id="rId103"/>
          </a:graphicData>
        </a:graphic>
      </p:graphicFrame>
      <p:sp>
        <p:nvSpPr>
          <p:cNvPr id="99" name="Text Placeholder 10">
            <a:extLst>
              <a:ext uri="{FF2B5EF4-FFF2-40B4-BE49-F238E27FC236}">
                <a16:creationId xmlns:a16="http://schemas.microsoft.com/office/drawing/2014/main" id="{92FCBD00-2A37-CD15-AA6D-24E8C7B88D9C}"/>
              </a:ext>
            </a:extLst>
          </p:cNvPr>
          <p:cNvSpPr>
            <a:spLocks/>
          </p:cNvSpPr>
          <p:nvPr>
            <p:custDataLst>
              <p:tags r:id="rId72"/>
            </p:custDataLst>
          </p:nvPr>
        </p:nvSpPr>
        <p:spPr bwMode="auto">
          <a:xfrm>
            <a:off x="6613525" y="3951288"/>
            <a:ext cx="1412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r>
              <a:rPr lang="en-US" altLang="en-US" sz="1000">
                <a:effectLst/>
                <a:ea typeface="+mn-lt"/>
                <a:cs typeface="+mn-lt"/>
                <a:sym typeface="+mn-lt"/>
              </a:rPr>
              <a:t>Mt</a:t>
            </a:r>
            <a:endParaRPr lang="en-US" sz="1000">
              <a:ea typeface="+mn-lt"/>
              <a:cs typeface="+mn-lt"/>
              <a:sym typeface="+mn-lt"/>
            </a:endParaRPr>
          </a:p>
        </p:txBody>
      </p:sp>
      <p:sp>
        <p:nvSpPr>
          <p:cNvPr id="100" name="Text Placeholder 10">
            <a:extLst>
              <a:ext uri="{FF2B5EF4-FFF2-40B4-BE49-F238E27FC236}">
                <a16:creationId xmlns:a16="http://schemas.microsoft.com/office/drawing/2014/main" id="{B6183BAC-A320-FC08-D766-8132AAB1E9DC}"/>
              </a:ext>
            </a:extLst>
          </p:cNvPr>
          <p:cNvSpPr>
            <a:spLocks/>
          </p:cNvSpPr>
          <p:nvPr>
            <p:custDataLst>
              <p:tags r:id="rId73"/>
            </p:custDataLst>
          </p:nvPr>
        </p:nvSpPr>
        <p:spPr bwMode="auto">
          <a:xfrm>
            <a:off x="7080250" y="48942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86C1518-149C-4B02-B976-E2AE4119E248}" type="datetime'''''''2''''''''''0''''''''''''''2''''''''''''''''4'''''">
              <a:rPr lang="en-GB" altLang="en-US" sz="1000" smtClean="0"/>
              <a:pPr marL="0" lvl="0" indent="0" algn="ctr">
                <a:spcBef>
                  <a:spcPct val="0"/>
                </a:spcBef>
                <a:spcAft>
                  <a:spcPct val="0"/>
                </a:spcAft>
                <a:buNone/>
              </a:pPr>
              <a:t>2024</a:t>
            </a:fld>
            <a:endParaRPr lang="en-US" sz="1000">
              <a:ea typeface="+mn-lt"/>
              <a:cs typeface="+mn-lt"/>
              <a:sym typeface="+mn-lt"/>
            </a:endParaRPr>
          </a:p>
        </p:txBody>
      </p:sp>
      <p:sp>
        <p:nvSpPr>
          <p:cNvPr id="101" name="Text Placeholder 10">
            <a:extLst>
              <a:ext uri="{FF2B5EF4-FFF2-40B4-BE49-F238E27FC236}">
                <a16:creationId xmlns:a16="http://schemas.microsoft.com/office/drawing/2014/main" id="{676620BF-8E57-547C-36CA-A43A7DE50206}"/>
              </a:ext>
            </a:extLst>
          </p:cNvPr>
          <p:cNvSpPr>
            <a:spLocks/>
          </p:cNvSpPr>
          <p:nvPr>
            <p:custDataLst>
              <p:tags r:id="rId74"/>
            </p:custDataLst>
          </p:nvPr>
        </p:nvSpPr>
        <p:spPr bwMode="auto">
          <a:xfrm>
            <a:off x="7493000" y="48942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B21FB48-7E2B-4BFC-9B76-63737F99112A}" type="datetime'''''''''''''20''''''''''3''''''''''''''''''''''''5'''''">
              <a:rPr lang="en-GB" altLang="en-US" sz="1000" smtClean="0"/>
              <a:pPr marL="0" lvl="0" indent="0" algn="ctr">
                <a:spcBef>
                  <a:spcPct val="0"/>
                </a:spcBef>
                <a:spcAft>
                  <a:spcPct val="0"/>
                </a:spcAft>
                <a:buNone/>
              </a:pPr>
              <a:t>2035</a:t>
            </a:fld>
            <a:endParaRPr lang="en-US" sz="1000">
              <a:ea typeface="+mn-lt"/>
              <a:cs typeface="+mn-lt"/>
              <a:sym typeface="+mn-lt"/>
            </a:endParaRPr>
          </a:p>
        </p:txBody>
      </p:sp>
      <p:sp>
        <p:nvSpPr>
          <p:cNvPr id="102" name="Text Placeholder 10">
            <a:extLst>
              <a:ext uri="{FF2B5EF4-FFF2-40B4-BE49-F238E27FC236}">
                <a16:creationId xmlns:a16="http://schemas.microsoft.com/office/drawing/2014/main" id="{5E2F8FDD-6822-7AFD-D416-7BE4330310DC}"/>
              </a:ext>
            </a:extLst>
          </p:cNvPr>
          <p:cNvSpPr>
            <a:spLocks/>
          </p:cNvSpPr>
          <p:nvPr>
            <p:custDataLst>
              <p:tags r:id="rId75"/>
            </p:custDataLst>
          </p:nvPr>
        </p:nvSpPr>
        <p:spPr bwMode="auto">
          <a:xfrm>
            <a:off x="7905750" y="48942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0129CB8-28EF-4B53-9538-1EBABBD3C626}" type="datetime'2''''0''''''4''''''''''''''''''''''''''''''''5'''''''''''''">
              <a:rPr lang="en-GB" altLang="en-US" sz="1000" smtClean="0"/>
              <a:pPr marL="0" lvl="0" indent="0" algn="ctr">
                <a:spcBef>
                  <a:spcPct val="0"/>
                </a:spcBef>
                <a:spcAft>
                  <a:spcPct val="0"/>
                </a:spcAft>
                <a:buNone/>
              </a:pPr>
              <a:t>2045</a:t>
            </a:fld>
            <a:endParaRPr lang="en-US" sz="1000">
              <a:ea typeface="+mn-lt"/>
              <a:cs typeface="+mn-lt"/>
              <a:sym typeface="+mn-lt"/>
            </a:endParaRPr>
          </a:p>
        </p:txBody>
      </p:sp>
      <p:sp>
        <p:nvSpPr>
          <p:cNvPr id="103" name="TextBox 102">
            <a:extLst>
              <a:ext uri="{FF2B5EF4-FFF2-40B4-BE49-F238E27FC236}">
                <a16:creationId xmlns:a16="http://schemas.microsoft.com/office/drawing/2014/main" id="{EDA6F5E8-1A96-16B4-CE6F-6A2365A4E9D4}"/>
              </a:ext>
            </a:extLst>
          </p:cNvPr>
          <p:cNvSpPr txBox="1"/>
          <p:nvPr>
            <p:custDataLst>
              <p:tags r:id="rId76"/>
            </p:custDataLst>
          </p:nvPr>
        </p:nvSpPr>
        <p:spPr bwMode="gray">
          <a:xfrm>
            <a:off x="7300118" y="3740150"/>
            <a:ext cx="922338" cy="430213"/>
          </a:xfrm>
          <a:prstGeom prst="rect">
            <a:avLst/>
          </a:prstGeom>
          <a:noFill/>
          <a:ln>
            <a:noFill/>
          </a:ln>
        </p:spPr>
        <p:txBody>
          <a:bodyPr wrap="square" lIns="137160" tIns="137160" rIns="274320" bIns="137160" rtlCol="0">
            <a:spAutoFit/>
          </a:bodyPr>
          <a:lstStyle/>
          <a:p>
            <a:pPr marL="0" indent="0" algn="ctr">
              <a:spcBef>
                <a:spcPts val="600"/>
              </a:spcBef>
              <a:spcAft>
                <a:spcPts val="600"/>
              </a:spcAft>
              <a:buNone/>
            </a:pPr>
            <a:r>
              <a:rPr lang="en-US" sz="1000" dirty="0"/>
              <a:t>Copper</a:t>
            </a:r>
          </a:p>
        </p:txBody>
      </p:sp>
      <p:sp>
        <p:nvSpPr>
          <p:cNvPr id="104" name="TextBox 103">
            <a:extLst>
              <a:ext uri="{FF2B5EF4-FFF2-40B4-BE49-F238E27FC236}">
                <a16:creationId xmlns:a16="http://schemas.microsoft.com/office/drawing/2014/main" id="{BDEEC24E-38F3-5FE9-1877-6EFA0704E725}"/>
              </a:ext>
            </a:extLst>
          </p:cNvPr>
          <p:cNvSpPr txBox="1"/>
          <p:nvPr>
            <p:custDataLst>
              <p:tags r:id="rId77"/>
            </p:custDataLst>
          </p:nvPr>
        </p:nvSpPr>
        <p:spPr bwMode="gray">
          <a:xfrm>
            <a:off x="7300912" y="5033963"/>
            <a:ext cx="920750" cy="431800"/>
          </a:xfrm>
          <a:prstGeom prst="rect">
            <a:avLst/>
          </a:prstGeom>
          <a:noFill/>
          <a:ln>
            <a:noFill/>
          </a:ln>
        </p:spPr>
        <p:txBody>
          <a:bodyPr wrap="square" lIns="137160" tIns="137160" rIns="274320" bIns="137160" rtlCol="0">
            <a:spAutoFit/>
          </a:bodyPr>
          <a:lstStyle/>
          <a:p>
            <a:pPr marL="0" indent="0" algn="ctr">
              <a:spcBef>
                <a:spcPts val="600"/>
              </a:spcBef>
              <a:spcAft>
                <a:spcPts val="600"/>
              </a:spcAft>
              <a:buNone/>
            </a:pPr>
            <a:r>
              <a:rPr lang="en-US" sz="1000" dirty="0"/>
              <a:t>Cobalt</a:t>
            </a:r>
          </a:p>
        </p:txBody>
      </p:sp>
      <p:sp>
        <p:nvSpPr>
          <p:cNvPr id="105" name="TextBox 104">
            <a:extLst>
              <a:ext uri="{FF2B5EF4-FFF2-40B4-BE49-F238E27FC236}">
                <a16:creationId xmlns:a16="http://schemas.microsoft.com/office/drawing/2014/main" id="{F08AA1D1-7B9E-7BE1-97EE-9AF75BC84751}"/>
              </a:ext>
            </a:extLst>
          </p:cNvPr>
          <p:cNvSpPr txBox="1"/>
          <p:nvPr>
            <p:custDataLst>
              <p:tags r:id="rId78"/>
            </p:custDataLst>
          </p:nvPr>
        </p:nvSpPr>
        <p:spPr bwMode="gray">
          <a:xfrm>
            <a:off x="7273787" y="2451100"/>
            <a:ext cx="923925" cy="430213"/>
          </a:xfrm>
          <a:prstGeom prst="rect">
            <a:avLst/>
          </a:prstGeom>
          <a:noFill/>
          <a:ln>
            <a:noFill/>
          </a:ln>
        </p:spPr>
        <p:txBody>
          <a:bodyPr wrap="square" lIns="137160" tIns="137160" rIns="274320" bIns="137160" rtlCol="0">
            <a:spAutoFit/>
          </a:bodyPr>
          <a:lstStyle/>
          <a:p>
            <a:pPr marL="0" indent="0" algn="ctr">
              <a:spcBef>
                <a:spcPts val="600"/>
              </a:spcBef>
              <a:spcAft>
                <a:spcPts val="600"/>
              </a:spcAft>
              <a:buNone/>
            </a:pPr>
            <a:r>
              <a:rPr lang="en-US" sz="1000" dirty="0"/>
              <a:t>Lithium</a:t>
            </a:r>
          </a:p>
        </p:txBody>
      </p:sp>
      <p:sp>
        <p:nvSpPr>
          <p:cNvPr id="107" name="btfpCallout843070">
            <a:extLst>
              <a:ext uri="{FF2B5EF4-FFF2-40B4-BE49-F238E27FC236}">
                <a16:creationId xmlns:a16="http://schemas.microsoft.com/office/drawing/2014/main" id="{134388A1-389E-BC3C-5566-65EFFB752E1B}"/>
              </a:ext>
            </a:extLst>
          </p:cNvPr>
          <p:cNvSpPr/>
          <p:nvPr/>
        </p:nvSpPr>
        <p:spPr bwMode="gray">
          <a:xfrm>
            <a:off x="8417885" y="3460750"/>
            <a:ext cx="779130" cy="1222375"/>
          </a:xfrm>
          <a:prstGeom prst="wedgeRectCallout">
            <a:avLst>
              <a:gd name="adj1" fmla="val -65492"/>
              <a:gd name="adj2" fmla="val -67419"/>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spAutoFit/>
          </a:bodyPr>
          <a:lstStyle/>
          <a:p>
            <a:pPr marL="0" marR="0" lvl="0" indent="0" defTabSz="711200" rtl="0" eaLnBrk="1" fontAlgn="auto" latinLnBrk="0" hangingPunct="1">
              <a:lnSpc>
                <a:spcPct val="100000"/>
              </a:lnSpc>
              <a:spcBef>
                <a:spcPts val="1800"/>
              </a:spcBef>
              <a:spcAft>
                <a:spcPts val="0"/>
              </a:spcAft>
              <a:buClrTx/>
              <a:buSzTx/>
              <a:buFontTx/>
              <a:buNone/>
              <a:tabLst/>
              <a:defRPr/>
            </a:pPr>
            <a:r>
              <a:rPr kumimoji="0" lang="en-US" sz="1000" i="0" u="none" strike="noStrike" kern="1200" cap="none" spc="0" normalizeH="0" baseline="0" noProof="0" dirty="0">
                <a:ln>
                  <a:noFill/>
                </a:ln>
                <a:solidFill>
                  <a:schemeClr val="bg1"/>
                </a:solidFill>
                <a:effectLst/>
                <a:uLnTx/>
                <a:uFillTx/>
                <a:ea typeface="+mn-ea"/>
                <a:cs typeface="Arial"/>
              </a:rPr>
              <a:t>Lithium demand is projected to outgrow supply by 2035 in all scenarios</a:t>
            </a:r>
          </a:p>
        </p:txBody>
      </p:sp>
      <p:sp>
        <p:nvSpPr>
          <p:cNvPr id="108" name="TextBox 107">
            <a:extLst>
              <a:ext uri="{FF2B5EF4-FFF2-40B4-BE49-F238E27FC236}">
                <a16:creationId xmlns:a16="http://schemas.microsoft.com/office/drawing/2014/main" id="{AE1CA1B9-8F6F-620E-0842-FE30A554BD70}"/>
              </a:ext>
            </a:extLst>
          </p:cNvPr>
          <p:cNvSpPr txBox="1"/>
          <p:nvPr>
            <p:custDataLst>
              <p:tags r:id="rId79"/>
            </p:custDataLst>
          </p:nvPr>
        </p:nvSpPr>
        <p:spPr bwMode="gray">
          <a:xfrm>
            <a:off x="5293519" y="2451100"/>
            <a:ext cx="922338" cy="430213"/>
          </a:xfrm>
          <a:prstGeom prst="rect">
            <a:avLst/>
          </a:prstGeom>
          <a:noFill/>
          <a:ln>
            <a:noFill/>
          </a:ln>
        </p:spPr>
        <p:txBody>
          <a:bodyPr wrap="square" lIns="137160" tIns="137160" rIns="274320" bIns="137160" rtlCol="0">
            <a:spAutoFit/>
          </a:bodyPr>
          <a:lstStyle/>
          <a:p>
            <a:pPr marL="0" indent="0" algn="ctr">
              <a:spcBef>
                <a:spcPts val="600"/>
              </a:spcBef>
              <a:spcAft>
                <a:spcPts val="600"/>
              </a:spcAft>
              <a:buNone/>
            </a:pPr>
            <a:r>
              <a:rPr lang="en-US" sz="1000" dirty="0"/>
              <a:t>Graphite</a:t>
            </a:r>
          </a:p>
        </p:txBody>
      </p:sp>
      <p:sp>
        <p:nvSpPr>
          <p:cNvPr id="109" name="TextBox 108">
            <a:extLst>
              <a:ext uri="{FF2B5EF4-FFF2-40B4-BE49-F238E27FC236}">
                <a16:creationId xmlns:a16="http://schemas.microsoft.com/office/drawing/2014/main" id="{87D4E60E-70DB-222F-D999-3C86698B6CD3}"/>
              </a:ext>
            </a:extLst>
          </p:cNvPr>
          <p:cNvSpPr txBox="1"/>
          <p:nvPr>
            <p:custDataLst>
              <p:tags r:id="rId80"/>
            </p:custDataLst>
          </p:nvPr>
        </p:nvSpPr>
        <p:spPr bwMode="gray">
          <a:xfrm>
            <a:off x="5384006" y="5035550"/>
            <a:ext cx="922338" cy="430213"/>
          </a:xfrm>
          <a:prstGeom prst="rect">
            <a:avLst/>
          </a:prstGeom>
          <a:noFill/>
          <a:ln>
            <a:solidFill>
              <a:schemeClr val="bg1"/>
            </a:solidFill>
          </a:ln>
        </p:spPr>
        <p:txBody>
          <a:bodyPr wrap="square" lIns="137160" tIns="137160" rIns="274320" bIns="137160" rtlCol="0">
            <a:spAutoFit/>
          </a:bodyPr>
          <a:lstStyle/>
          <a:p>
            <a:pPr marL="0" indent="0" algn="ctr">
              <a:spcBef>
                <a:spcPts val="600"/>
              </a:spcBef>
              <a:spcAft>
                <a:spcPts val="600"/>
              </a:spcAft>
              <a:buNone/>
            </a:pPr>
            <a:r>
              <a:rPr lang="en-US" sz="1000" dirty="0"/>
              <a:t>Nickel</a:t>
            </a:r>
          </a:p>
        </p:txBody>
      </p:sp>
      <p:sp>
        <p:nvSpPr>
          <p:cNvPr id="110" name="TextBox 109">
            <a:extLst>
              <a:ext uri="{FF2B5EF4-FFF2-40B4-BE49-F238E27FC236}">
                <a16:creationId xmlns:a16="http://schemas.microsoft.com/office/drawing/2014/main" id="{4D70C791-E7E4-C954-5DB4-E87394B45F98}"/>
              </a:ext>
            </a:extLst>
          </p:cNvPr>
          <p:cNvSpPr txBox="1"/>
          <p:nvPr>
            <p:custDataLst>
              <p:tags r:id="rId81"/>
            </p:custDataLst>
          </p:nvPr>
        </p:nvSpPr>
        <p:spPr bwMode="gray">
          <a:xfrm>
            <a:off x="5284788" y="3740150"/>
            <a:ext cx="1120775" cy="430213"/>
          </a:xfrm>
          <a:prstGeom prst="rect">
            <a:avLst/>
          </a:prstGeom>
          <a:noFill/>
          <a:ln>
            <a:solidFill>
              <a:schemeClr val="bg1"/>
            </a:solidFill>
          </a:ln>
        </p:spPr>
        <p:txBody>
          <a:bodyPr wrap="square" lIns="137160" tIns="137160" rIns="274320" bIns="137160" rtlCol="0">
            <a:spAutoFit/>
          </a:bodyPr>
          <a:lstStyle/>
          <a:p>
            <a:pPr marL="0" indent="0" algn="ctr">
              <a:spcBef>
                <a:spcPts val="600"/>
              </a:spcBef>
              <a:spcAft>
                <a:spcPts val="600"/>
              </a:spcAft>
              <a:buNone/>
            </a:pPr>
            <a:r>
              <a:rPr lang="en-US" sz="1000" dirty="0"/>
              <a:t>Rare earths</a:t>
            </a:r>
          </a:p>
        </p:txBody>
      </p:sp>
      <p:cxnSp>
        <p:nvCxnSpPr>
          <p:cNvPr id="112" name="Straight Connector 111">
            <a:extLst>
              <a:ext uri="{FF2B5EF4-FFF2-40B4-BE49-F238E27FC236}">
                <a16:creationId xmlns:a16="http://schemas.microsoft.com/office/drawing/2014/main" id="{05CF220B-A644-7BE7-DD8B-3991459C8130}"/>
              </a:ext>
            </a:extLst>
          </p:cNvPr>
          <p:cNvCxnSpPr/>
          <p:nvPr>
            <p:custDataLst>
              <p:tags r:id="rId82"/>
            </p:custDataLst>
          </p:nvPr>
        </p:nvCxnSpPr>
        <p:spPr bwMode="gray">
          <a:xfrm>
            <a:off x="8453438" y="2163763"/>
            <a:ext cx="160338" cy="0"/>
          </a:xfrm>
          <a:prstGeom prst="line">
            <a:avLst/>
          </a:prstGeom>
          <a:ln w="19050" cap="rnd" cmpd="sng" algn="ctr">
            <a:solidFill>
              <a:schemeClr val="accent5"/>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A2160045-A983-668D-4864-C5EC378B83FC}"/>
              </a:ext>
            </a:extLst>
          </p:cNvPr>
          <p:cNvCxnSpPr/>
          <p:nvPr>
            <p:custDataLst>
              <p:tags r:id="rId83"/>
            </p:custDataLst>
          </p:nvPr>
        </p:nvCxnSpPr>
        <p:spPr bwMode="gray">
          <a:xfrm>
            <a:off x="8453438" y="2366963"/>
            <a:ext cx="160338" cy="0"/>
          </a:xfrm>
          <a:prstGeom prst="line">
            <a:avLst/>
          </a:prstGeom>
          <a:ln w="19050" cap="rnd" cmpd="sng" algn="ctr">
            <a:solidFill>
              <a:schemeClr val="accent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20A3C7D9-0C88-99CE-3BEC-7ACCCABDFF4C}"/>
              </a:ext>
            </a:extLst>
          </p:cNvPr>
          <p:cNvCxnSpPr/>
          <p:nvPr>
            <p:custDataLst>
              <p:tags r:id="rId84"/>
            </p:custDataLst>
          </p:nvPr>
        </p:nvCxnSpPr>
        <p:spPr bwMode="gray">
          <a:xfrm>
            <a:off x="8453438" y="2570163"/>
            <a:ext cx="160338" cy="0"/>
          </a:xfrm>
          <a:prstGeom prst="line">
            <a:avLst/>
          </a:prstGeom>
          <a:ln w="19050" cap="rnd" cmpd="sng" algn="ctr">
            <a:solidFill>
              <a:schemeClr val="accent3"/>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111" name="Rectangle 110">
            <a:extLst>
              <a:ext uri="{FF2B5EF4-FFF2-40B4-BE49-F238E27FC236}">
                <a16:creationId xmlns:a16="http://schemas.microsoft.com/office/drawing/2014/main" id="{DBF977F2-7632-8BF6-3497-C9C1D72B0DFB}"/>
              </a:ext>
            </a:extLst>
          </p:cNvPr>
          <p:cNvSpPr/>
          <p:nvPr>
            <p:custDataLst>
              <p:tags r:id="rId85"/>
            </p:custDataLst>
          </p:nvPr>
        </p:nvSpPr>
        <p:spPr bwMode="auto">
          <a:xfrm>
            <a:off x="8443913" y="2706688"/>
            <a:ext cx="179388" cy="133350"/>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15" name="Text Placeholder 10">
            <a:extLst>
              <a:ext uri="{FF2B5EF4-FFF2-40B4-BE49-F238E27FC236}">
                <a16:creationId xmlns:a16="http://schemas.microsoft.com/office/drawing/2014/main" id="{6A072CFE-3ADD-1098-5209-73270A9F36A0}"/>
              </a:ext>
            </a:extLst>
          </p:cNvPr>
          <p:cNvSpPr>
            <a:spLocks/>
          </p:cNvSpPr>
          <p:nvPr>
            <p:custDataLst>
              <p:tags r:id="rId86"/>
            </p:custDataLst>
          </p:nvPr>
        </p:nvSpPr>
        <p:spPr bwMode="auto">
          <a:xfrm>
            <a:off x="8674100" y="2092325"/>
            <a:ext cx="2524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4FBE0389-5826-4892-9410-760AE960BC08}" type="datetime'''''''''A''''P''''''''''''''''''S'''''''''''''''''''''''''''">
              <a:rPr lang="en-US" altLang="en-US" sz="1000" smtClean="0"/>
              <a:pPr/>
              <a:t>APS</a:t>
            </a:fld>
            <a:endParaRPr lang="en-US" sz="1000">
              <a:sym typeface="+mn-lt"/>
            </a:endParaRPr>
          </a:p>
        </p:txBody>
      </p:sp>
      <p:sp>
        <p:nvSpPr>
          <p:cNvPr id="116" name="Text Placeholder 10">
            <a:extLst>
              <a:ext uri="{FF2B5EF4-FFF2-40B4-BE49-F238E27FC236}">
                <a16:creationId xmlns:a16="http://schemas.microsoft.com/office/drawing/2014/main" id="{5163E61B-9050-576E-8B93-50D42E17FF63}"/>
              </a:ext>
            </a:extLst>
          </p:cNvPr>
          <p:cNvSpPr>
            <a:spLocks/>
          </p:cNvSpPr>
          <p:nvPr>
            <p:custDataLst>
              <p:tags r:id="rId87"/>
            </p:custDataLst>
          </p:nvPr>
        </p:nvSpPr>
        <p:spPr bwMode="auto">
          <a:xfrm>
            <a:off x="8674100" y="2295525"/>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000">
                <a:sym typeface="+mn-lt"/>
              </a:rPr>
              <a:t>NZE</a:t>
            </a:r>
            <a:endParaRPr lang="en-US" sz="1000">
              <a:sym typeface="+mn-lt"/>
            </a:endParaRPr>
          </a:p>
        </p:txBody>
      </p:sp>
      <p:sp>
        <p:nvSpPr>
          <p:cNvPr id="118" name="Text Placeholder 10">
            <a:extLst>
              <a:ext uri="{FF2B5EF4-FFF2-40B4-BE49-F238E27FC236}">
                <a16:creationId xmlns:a16="http://schemas.microsoft.com/office/drawing/2014/main" id="{1533DEF5-C711-6910-8479-8C21DB432520}"/>
              </a:ext>
            </a:extLst>
          </p:cNvPr>
          <p:cNvSpPr>
            <a:spLocks/>
          </p:cNvSpPr>
          <p:nvPr>
            <p:custDataLst>
              <p:tags r:id="rId88"/>
            </p:custDataLst>
          </p:nvPr>
        </p:nvSpPr>
        <p:spPr bwMode="auto">
          <a:xfrm>
            <a:off x="8674100" y="2498725"/>
            <a:ext cx="414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B17E1D8F-CAFE-4F9E-B0EA-577F7FC0D5AC}" type="datetime'''S''''T''E''''''''''''''''''P''''''S'''''''''''''''''">
              <a:rPr lang="en-US" altLang="en-US" sz="1000" smtClean="0"/>
              <a:pPr/>
              <a:t>STEPS</a:t>
            </a:fld>
            <a:endParaRPr lang="en-US" sz="1000">
              <a:sym typeface="+mn-lt"/>
            </a:endParaRPr>
          </a:p>
        </p:txBody>
      </p:sp>
      <p:sp>
        <p:nvSpPr>
          <p:cNvPr id="117" name="Text Placeholder 10">
            <a:extLst>
              <a:ext uri="{FF2B5EF4-FFF2-40B4-BE49-F238E27FC236}">
                <a16:creationId xmlns:a16="http://schemas.microsoft.com/office/drawing/2014/main" id="{4826A1BC-AC16-5B78-46C2-46833F6CF70B}"/>
              </a:ext>
            </a:extLst>
          </p:cNvPr>
          <p:cNvSpPr>
            <a:spLocks/>
          </p:cNvSpPr>
          <p:nvPr>
            <p:custDataLst>
              <p:tags r:id="rId89"/>
            </p:custDataLst>
          </p:nvPr>
        </p:nvSpPr>
        <p:spPr bwMode="auto">
          <a:xfrm>
            <a:off x="8674100" y="2701925"/>
            <a:ext cx="4206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000" dirty="0">
                <a:effectLst/>
                <a:sym typeface="+mn-lt"/>
              </a:rPr>
              <a:t>Supply </a:t>
            </a:r>
            <a:endParaRPr lang="en-US" sz="1000" dirty="0">
              <a:sym typeface="+mn-lt"/>
            </a:endParaRPr>
          </a:p>
        </p:txBody>
      </p:sp>
      <p:sp>
        <p:nvSpPr>
          <p:cNvPr id="119" name="Content Placeholder 2">
            <a:extLst>
              <a:ext uri="{FF2B5EF4-FFF2-40B4-BE49-F238E27FC236}">
                <a16:creationId xmlns:a16="http://schemas.microsoft.com/office/drawing/2014/main" id="{1C13998F-02CC-4DF5-83AD-98312737768C}"/>
              </a:ext>
            </a:extLst>
          </p:cNvPr>
          <p:cNvSpPr txBox="1">
            <a:spLocks/>
          </p:cNvSpPr>
          <p:nvPr/>
        </p:nvSpPr>
        <p:spPr>
          <a:xfrm>
            <a:off x="4868859" y="2052143"/>
            <a:ext cx="3955550" cy="327660"/>
          </a:xfrm>
          <a:prstGeom prst="rect">
            <a:avLst/>
          </a:prstGeom>
        </p:spPr>
        <p:txBody>
          <a:bodyPr vert="horz" lIns="36576" tIns="36576" rIns="36576" bIns="36576" rtlCol="0">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Projected demand vs. supply scenarios</a:t>
            </a:r>
            <a:r>
              <a:rPr lang="en-US" sz="1200" baseline="30000" dirty="0"/>
              <a:t>1</a:t>
            </a:r>
            <a:r>
              <a:rPr lang="en-US" sz="1200" dirty="0"/>
              <a:t> for critical minerals used in clean tech</a:t>
            </a:r>
            <a:r>
              <a:rPr lang="en-US" sz="1200" baseline="30000" dirty="0"/>
              <a:t>2</a:t>
            </a:r>
            <a:r>
              <a:rPr lang="en-US" sz="1200" dirty="0"/>
              <a:t>, </a:t>
            </a:r>
            <a:r>
              <a:rPr lang="en-US" sz="1200" i="1" dirty="0"/>
              <a:t>Mt</a:t>
            </a:r>
          </a:p>
        </p:txBody>
      </p:sp>
    </p:spTree>
    <p:extLst>
      <p:ext uri="{BB962C8B-B14F-4D97-AF65-F5344CB8AC3E}">
        <p14:creationId xmlns:p14="http://schemas.microsoft.com/office/powerpoint/2010/main" val="2579335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83852A6A-4144-B8BB-9B77-A528148B9118}"/>
              </a:ext>
            </a:extLst>
          </p:cNvPr>
          <p:cNvGraphicFramePr>
            <a:graphicFrameLocks/>
          </p:cNvGraphicFramePr>
          <p:nvPr>
            <p:custDataLst>
              <p:tags r:id="rId1"/>
            </p:custDataLst>
            <p:extLst>
              <p:ext uri="{D42A27DB-BD31-4B8C-83A1-F6EECF244321}">
                <p14:modId xmlns:p14="http://schemas.microsoft.com/office/powerpoint/2010/main" val="225726409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049FFB6D-F39D-4408-61C8-F801D659E186}"/>
              </a:ext>
            </a:extLst>
          </p:cNvPr>
          <p:cNvSpPr>
            <a:spLocks noGrp="1"/>
          </p:cNvSpPr>
          <p:nvPr>
            <p:ph type="body" sz="quarter" idx="14"/>
          </p:nvPr>
        </p:nvSpPr>
        <p:spPr/>
        <p:txBody>
          <a:bodyPr/>
          <a:lstStyle/>
          <a:p>
            <a:pPr marL="0" indent="0">
              <a:spcAft>
                <a:spcPts val="600"/>
              </a:spcAft>
              <a:buNone/>
            </a:pPr>
            <a:r>
              <a:rPr lang="en-US" b="1" dirty="0"/>
              <a:t>Observations </a:t>
            </a:r>
            <a:endParaRPr lang="en-US" dirty="0"/>
          </a:p>
          <a:p>
            <a:pPr marL="171450" indent="-171450">
              <a:spcAft>
                <a:spcPts val="600"/>
              </a:spcAft>
            </a:pPr>
            <a:r>
              <a:rPr lang="en-US" sz="1050" b="1" dirty="0"/>
              <a:t>97% </a:t>
            </a:r>
            <a:r>
              <a:rPr lang="en-US" sz="1050" dirty="0"/>
              <a:t>of </a:t>
            </a:r>
            <a:r>
              <a:rPr lang="en-US" sz="1050" b="1" dirty="0"/>
              <a:t>global lithium reserves </a:t>
            </a:r>
            <a:r>
              <a:rPr lang="en-US" sz="1050" dirty="0"/>
              <a:t>can be found in seven countries; </a:t>
            </a:r>
            <a:r>
              <a:rPr lang="en-US" sz="1050" b="1" dirty="0"/>
              <a:t>Chile (31%) </a:t>
            </a:r>
            <a:r>
              <a:rPr lang="en-US" sz="1050" dirty="0"/>
              <a:t>and </a:t>
            </a:r>
            <a:r>
              <a:rPr lang="en-US" sz="1050" b="1" dirty="0"/>
              <a:t>Australia (23%)</a:t>
            </a:r>
            <a:r>
              <a:rPr lang="en-US" sz="1050" dirty="0"/>
              <a:t> have the largest reserves.</a:t>
            </a:r>
            <a:endParaRPr lang="en-US" sz="1050" dirty="0">
              <a:cs typeface="Arial"/>
            </a:endParaRPr>
          </a:p>
          <a:p>
            <a:pPr marL="171450" indent="-171450">
              <a:spcAft>
                <a:spcPts val="600"/>
              </a:spcAft>
            </a:pPr>
            <a:r>
              <a:rPr lang="en-US" sz="1050" b="1" dirty="0"/>
              <a:t>Rare earth reserves are 3.2x </a:t>
            </a:r>
            <a:r>
              <a:rPr lang="en-US" sz="1050" dirty="0"/>
              <a:t>more abundant </a:t>
            </a:r>
            <a:r>
              <a:rPr lang="en-US" sz="1050" b="1" dirty="0"/>
              <a:t>than lithium</a:t>
            </a:r>
            <a:r>
              <a:rPr lang="en-US" sz="1050" dirty="0"/>
              <a:t>, but </a:t>
            </a:r>
            <a:r>
              <a:rPr lang="en-US" sz="1050" b="1" dirty="0"/>
              <a:t>45% of reserves are in China; 42% of nickel reserves</a:t>
            </a:r>
            <a:r>
              <a:rPr lang="en-US" sz="1050" dirty="0"/>
              <a:t> are in </a:t>
            </a:r>
            <a:r>
              <a:rPr lang="en-US" sz="1050" b="1" dirty="0"/>
              <a:t>Indonesia and 56% of cobalt reserves are in DRC.</a:t>
            </a:r>
          </a:p>
          <a:p>
            <a:pPr marL="171450" indent="-171450">
              <a:spcAft>
                <a:spcPts val="600"/>
              </a:spcAft>
            </a:pPr>
            <a:r>
              <a:rPr lang="en-US" sz="1050" dirty="0"/>
              <a:t>These countries have </a:t>
            </a:r>
            <a:r>
              <a:rPr lang="en-US" sz="1050" b="1" dirty="0"/>
              <a:t>significant influence </a:t>
            </a:r>
            <a:r>
              <a:rPr lang="en-US" sz="1050" dirty="0"/>
              <a:t>in the </a:t>
            </a:r>
            <a:r>
              <a:rPr lang="en-US" sz="1050" b="1" dirty="0"/>
              <a:t>NCX battery market. </a:t>
            </a:r>
            <a:r>
              <a:rPr lang="en-US" sz="1050" dirty="0"/>
              <a:t>The concentration influences</a:t>
            </a:r>
            <a:r>
              <a:rPr lang="en-US" sz="1050" b="1" dirty="0"/>
              <a:t> strategic investment decisions by major EV producers </a:t>
            </a:r>
            <a:r>
              <a:rPr lang="en-US" sz="1050" dirty="0"/>
              <a:t>in China looking to diversify their supply chain by investing in </a:t>
            </a:r>
            <a:r>
              <a:rPr lang="en-US" sz="1050" b="1" dirty="0"/>
              <a:t>mining assets across Africa and Latin America</a:t>
            </a:r>
            <a:r>
              <a:rPr lang="en-US" sz="1050" dirty="0"/>
              <a:t>, and even </a:t>
            </a:r>
            <a:r>
              <a:rPr lang="en-US" sz="1050" b="1" dirty="0"/>
              <a:t>overseas facilities for refining and downstream processing.</a:t>
            </a:r>
            <a:endParaRPr lang="en-US" sz="1050" dirty="0"/>
          </a:p>
          <a:p>
            <a:pPr marL="0" indent="0">
              <a:buNone/>
            </a:pPr>
            <a:endParaRPr lang="en-GB" dirty="0"/>
          </a:p>
        </p:txBody>
      </p:sp>
      <p:sp>
        <p:nvSpPr>
          <p:cNvPr id="3" name="Title 2">
            <a:extLst>
              <a:ext uri="{FF2B5EF4-FFF2-40B4-BE49-F238E27FC236}">
                <a16:creationId xmlns:a16="http://schemas.microsoft.com/office/drawing/2014/main" id="{8F2A49D1-9AD6-7349-060D-C30C1844D598}"/>
              </a:ext>
            </a:extLst>
          </p:cNvPr>
          <p:cNvSpPr>
            <a:spLocks noGrp="1"/>
          </p:cNvSpPr>
          <p:nvPr>
            <p:ph type="title"/>
          </p:nvPr>
        </p:nvSpPr>
        <p:spPr/>
        <p:txBody>
          <a:bodyPr vert="horz"/>
          <a:lstStyle/>
          <a:p>
            <a:r>
              <a:rPr lang="en-US" dirty="0"/>
              <a:t>Among minerals for batteries, reserves of nickel and rare earths are the most regionally concentrated; lithium more diversified</a:t>
            </a:r>
            <a:br>
              <a:rPr lang="en-US" dirty="0"/>
            </a:br>
            <a:endParaRPr lang="en-GB" dirty="0"/>
          </a:p>
        </p:txBody>
      </p:sp>
      <p:sp>
        <p:nvSpPr>
          <p:cNvPr id="4" name="Footer Placeholder 3">
            <a:extLst>
              <a:ext uri="{FF2B5EF4-FFF2-40B4-BE49-F238E27FC236}">
                <a16:creationId xmlns:a16="http://schemas.microsoft.com/office/drawing/2014/main" id="{FD872545-F61D-F0BC-04AA-24C8D2BDA5AA}"/>
              </a:ext>
            </a:extLst>
          </p:cNvPr>
          <p:cNvSpPr>
            <a:spLocks noGrp="1"/>
          </p:cNvSpPr>
          <p:nvPr>
            <p:ph type="ftr" sz="quarter" idx="3"/>
          </p:nvPr>
        </p:nvSpPr>
        <p:spPr>
          <a:xfrm>
            <a:off x="329184" y="6352899"/>
            <a:ext cx="9147241" cy="216706"/>
          </a:xfrm>
        </p:spPr>
        <p:txBody>
          <a:bodyPr/>
          <a:lstStyle/>
          <a:p>
            <a:r>
              <a:rPr lang="en-US" dirty="0">
                <a:solidFill>
                  <a:schemeClr val="tx1"/>
                </a:solidFill>
              </a:rPr>
              <a:t>1) Part of the reserve base that could be economically extracted or produced at the time of determination. The term </a:t>
            </a:r>
            <a:r>
              <a:rPr lang="en-US" i="1" dirty="0">
                <a:solidFill>
                  <a:schemeClr val="tx1"/>
                </a:solidFill>
              </a:rPr>
              <a:t>reserves</a:t>
            </a:r>
            <a:r>
              <a:rPr lang="en-US" dirty="0">
                <a:solidFill>
                  <a:schemeClr val="tx1"/>
                </a:solidFill>
              </a:rPr>
              <a:t> need not signify that extraction facilities are in place and operative. Reserves include only recoverable materials</a:t>
            </a:r>
            <a:r>
              <a:rPr lang="en-US" dirty="0"/>
              <a:t>..</a:t>
            </a:r>
          </a:p>
          <a:p>
            <a:r>
              <a:rPr lang="en-US" dirty="0">
                <a:solidFill>
                  <a:srgbClr val="000000"/>
                </a:solidFill>
              </a:rPr>
              <a:t>Source: </a:t>
            </a:r>
            <a:r>
              <a:rPr lang="en-US" dirty="0">
                <a:solidFill>
                  <a:srgbClr val="000000"/>
                </a:solidFill>
                <a:hlinkClick r:id="rId5"/>
              </a:rPr>
              <a:t>Mineral commodity summaries</a:t>
            </a:r>
            <a:r>
              <a:rPr lang="en-US" dirty="0">
                <a:solidFill>
                  <a:srgbClr val="000000"/>
                </a:solidFill>
              </a:rPr>
              <a:t> (USGS, 2024).</a:t>
            </a:r>
          </a:p>
          <a:p>
            <a:r>
              <a:rPr lang="en-US" dirty="0">
                <a:solidFill>
                  <a:srgbClr val="000000"/>
                </a:solidFill>
              </a:rPr>
              <a:t>Credit: Brenda Rain, </a:t>
            </a:r>
            <a:r>
              <a:rPr lang="en-US" dirty="0" err="1">
                <a:solidFill>
                  <a:srgbClr val="000000"/>
                </a:solidFill>
              </a:rPr>
              <a:t>Hyae</a:t>
            </a:r>
            <a:r>
              <a:rPr lang="en-US" dirty="0">
                <a:solidFill>
                  <a:srgbClr val="000000"/>
                </a:solidFill>
              </a:rPr>
              <a:t> Ryung Kim, and </a:t>
            </a:r>
            <a:r>
              <a:rPr lang="en-US" dirty="0">
                <a:solidFill>
                  <a:srgbClr val="000000"/>
                </a:solidFill>
                <a:hlinkClick r:id="rId6"/>
              </a:rPr>
              <a:t>Gernot Wagner</a:t>
            </a:r>
            <a:r>
              <a:rPr lang="en-US" dirty="0">
                <a:solidFill>
                  <a:srgbClr val="000000"/>
                </a:solidFill>
              </a:rPr>
              <a:t>. </a:t>
            </a:r>
            <a:r>
              <a:rPr lang="en-US" dirty="0">
                <a:solidFill>
                  <a:srgbClr val="000000"/>
                </a:solidFill>
                <a:hlinkClick r:id="rId7"/>
              </a:rPr>
              <a:t>Share with attribution</a:t>
            </a:r>
            <a:r>
              <a:rPr lang="en-US" dirty="0">
                <a:solidFill>
                  <a:srgbClr val="000000"/>
                </a:solidFill>
              </a:rPr>
              <a:t>: Wagner et al., "Mining for the Energy Transition" (10 April 2026).</a:t>
            </a:r>
            <a:endParaRPr lang="en-US" dirty="0"/>
          </a:p>
          <a:p>
            <a:endParaRPr lang="en-US" dirty="0">
              <a:solidFill>
                <a:schemeClr val="tx1"/>
              </a:solidFill>
            </a:endParaRPr>
          </a:p>
        </p:txBody>
      </p:sp>
      <p:sp>
        <p:nvSpPr>
          <p:cNvPr id="5" name="Text Placeholder 4">
            <a:extLst>
              <a:ext uri="{FF2B5EF4-FFF2-40B4-BE49-F238E27FC236}">
                <a16:creationId xmlns:a16="http://schemas.microsoft.com/office/drawing/2014/main" id="{263DDE21-7C5A-F7F1-EA4D-D421FBE43DAB}"/>
              </a:ext>
            </a:extLst>
          </p:cNvPr>
          <p:cNvSpPr>
            <a:spLocks noGrp="1"/>
          </p:cNvSpPr>
          <p:nvPr>
            <p:ph type="body" sz="quarter" idx="13"/>
          </p:nvPr>
        </p:nvSpPr>
        <p:spPr/>
        <p:txBody>
          <a:bodyPr/>
          <a:lstStyle/>
          <a:p>
            <a:r>
              <a:rPr lang="en-US" dirty="0"/>
              <a:t>Global reserves</a:t>
            </a:r>
            <a:r>
              <a:rPr lang="en-US" baseline="30000" dirty="0"/>
              <a:t>1</a:t>
            </a:r>
            <a:r>
              <a:rPr lang="en-US" dirty="0"/>
              <a:t> distribution of battery’s critical minerals in 2024 </a:t>
            </a:r>
          </a:p>
        </p:txBody>
      </p:sp>
      <p:pic>
        <p:nvPicPr>
          <p:cNvPr id="10" name="Picture 9" descr="A screenshot of a graph&#10;&#10;AI-generated content may be incorrect.">
            <a:extLst>
              <a:ext uri="{FF2B5EF4-FFF2-40B4-BE49-F238E27FC236}">
                <a16:creationId xmlns:a16="http://schemas.microsoft.com/office/drawing/2014/main" id="{4BCAED16-EA36-1C82-B02D-687D58023BD1}"/>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a:xfrm>
            <a:off x="673565" y="2055112"/>
            <a:ext cx="8016326" cy="4250683"/>
          </a:xfrm>
          <a:prstGeom prst="rect">
            <a:avLst/>
          </a:prstGeom>
        </p:spPr>
      </p:pic>
    </p:spTree>
    <p:extLst>
      <p:ext uri="{BB962C8B-B14F-4D97-AF65-F5344CB8AC3E}">
        <p14:creationId xmlns:p14="http://schemas.microsoft.com/office/powerpoint/2010/main" val="1546440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C7565E13-8ADE-7EB1-DAAE-17FFF95B6AB3}"/>
              </a:ext>
            </a:extLst>
          </p:cNvPr>
          <p:cNvGraphicFramePr>
            <a:graphicFrameLocks/>
          </p:cNvGraphicFramePr>
          <p:nvPr>
            <p:custDataLst>
              <p:tags r:id="rId1"/>
            </p:custDataLst>
            <p:extLst>
              <p:ext uri="{D42A27DB-BD31-4B8C-83A1-F6EECF244321}">
                <p14:modId xmlns:p14="http://schemas.microsoft.com/office/powerpoint/2010/main" val="161244474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E0222F9-1F5A-31AF-9531-C5DF76CAF297}"/>
              </a:ext>
            </a:extLst>
          </p:cNvPr>
          <p:cNvSpPr>
            <a:spLocks noGrp="1"/>
          </p:cNvSpPr>
          <p:nvPr>
            <p:ph type="title"/>
          </p:nvPr>
        </p:nvSpPr>
        <p:spPr/>
        <p:txBody>
          <a:bodyPr vert="horz"/>
          <a:lstStyle/>
          <a:p>
            <a:r>
              <a:rPr lang="en-US" dirty="0"/>
              <a:t>China largest critical mineral importer of semi-processed and raw materials, Australia and Chile key trading partners</a:t>
            </a:r>
            <a:endParaRPr lang="en-GB" dirty="0"/>
          </a:p>
        </p:txBody>
      </p:sp>
      <p:sp>
        <p:nvSpPr>
          <p:cNvPr id="4" name="Footer Placeholder 3">
            <a:extLst>
              <a:ext uri="{FF2B5EF4-FFF2-40B4-BE49-F238E27FC236}">
                <a16:creationId xmlns:a16="http://schemas.microsoft.com/office/drawing/2014/main" id="{26847964-BDDF-E517-2AFE-E0B95D1369D3}"/>
              </a:ext>
            </a:extLst>
          </p:cNvPr>
          <p:cNvSpPr>
            <a:spLocks noGrp="1"/>
          </p:cNvSpPr>
          <p:nvPr>
            <p:ph type="ftr" sz="quarter" idx="3"/>
          </p:nvPr>
        </p:nvSpPr>
        <p:spPr>
          <a:xfrm>
            <a:off x="334962" y="6280037"/>
            <a:ext cx="9147241" cy="475994"/>
          </a:xfrm>
        </p:spPr>
        <p:txBody>
          <a:bodyPr/>
          <a:lstStyle/>
          <a:p>
            <a:r>
              <a:rPr lang="en-US" dirty="0">
                <a:solidFill>
                  <a:srgbClr val="000000"/>
                </a:solidFill>
                <a:cs typeface="Arial" panose="020B0604020202020204" pitchFamily="34" charset="0"/>
              </a:rPr>
              <a:t>1) Analysis excludes regional flows within Europe; based on UNCTAD’s classification standards of 60 critical minerals.</a:t>
            </a:r>
            <a:br>
              <a:rPr lang="en-US" dirty="0">
                <a:solidFill>
                  <a:srgbClr val="000000"/>
                </a:solidFill>
                <a:cs typeface="Arial" panose="020B0604020202020204" pitchFamily="34" charset="0"/>
              </a:rPr>
            </a:br>
            <a:r>
              <a:rPr lang="en-US" dirty="0">
                <a:solidFill>
                  <a:srgbClr val="000000"/>
                </a:solidFill>
                <a:cs typeface="Arial" panose="020B0604020202020204" pitchFamily="34" charset="0"/>
              </a:rPr>
              <a:t>Sources: </a:t>
            </a:r>
            <a:r>
              <a:rPr lang="en-US" dirty="0">
                <a:solidFill>
                  <a:srgbClr val="000000"/>
                </a:solidFill>
                <a:cs typeface="Arial" panose="020B0604020202020204" pitchFamily="34" charset="0"/>
                <a:hlinkClick r:id="rId5"/>
              </a:rPr>
              <a:t>Trade in critical mineral shapes energy transition</a:t>
            </a:r>
            <a:r>
              <a:rPr lang="en-US" dirty="0">
                <a:solidFill>
                  <a:srgbClr val="000000"/>
                </a:solidFill>
                <a:cs typeface="Arial" panose="020B0604020202020204" pitchFamily="34" charset="0"/>
              </a:rPr>
              <a:t> (UNCTAD, 2025); </a:t>
            </a:r>
            <a:r>
              <a:rPr lang="en-US" dirty="0">
                <a:solidFill>
                  <a:srgbClr val="000000"/>
                </a:solidFill>
                <a:cs typeface="Arial" panose="020B0604020202020204" pitchFamily="34" charset="0"/>
                <a:hlinkClick r:id="rId6"/>
              </a:rPr>
              <a:t>How South China Sea Tensions are rewriting global trade rules</a:t>
            </a:r>
            <a:r>
              <a:rPr lang="en-US" dirty="0">
                <a:solidFill>
                  <a:srgbClr val="000000"/>
                </a:solidFill>
                <a:cs typeface="Arial" panose="020B0604020202020204" pitchFamily="34" charset="0"/>
              </a:rPr>
              <a:t> (Atlas Institute, 2025).</a:t>
            </a:r>
            <a:br>
              <a:rPr lang="en-US" dirty="0">
                <a:solidFill>
                  <a:srgbClr val="000000"/>
                </a:solidFill>
                <a:cs typeface="Arial" panose="020B0604020202020204" pitchFamily="34" charset="0"/>
              </a:rPr>
            </a:br>
            <a:r>
              <a:rPr lang="en-US" dirty="0">
                <a:solidFill>
                  <a:srgbClr val="000000"/>
                </a:solidFill>
                <a:cs typeface="Arial" panose="020B0604020202020204" pitchFamily="34" charset="0"/>
              </a:rPr>
              <a:t>Credit: </a:t>
            </a:r>
            <a:r>
              <a:rPr lang="en-US" dirty="0" err="1">
                <a:solidFill>
                  <a:srgbClr val="000000"/>
                </a:solidFill>
                <a:cs typeface="Arial" panose="020B0604020202020204" pitchFamily="34" charset="0"/>
              </a:rPr>
              <a:t>Khande</a:t>
            </a:r>
            <a:r>
              <a:rPr lang="en-US" dirty="0">
                <a:solidFill>
                  <a:srgbClr val="000000"/>
                </a:solidFill>
                <a:cs typeface="Arial" panose="020B0604020202020204" pitchFamily="34" charset="0"/>
              </a:rPr>
              <a:t>-Jae Fisher, Isabel Hoyos, </a:t>
            </a:r>
            <a:r>
              <a:rPr lang="en-US" dirty="0" err="1">
                <a:solidFill>
                  <a:srgbClr val="000000"/>
                </a:solidFill>
                <a:cs typeface="Arial" panose="020B0604020202020204" pitchFamily="34" charset="0"/>
              </a:rPr>
              <a:t>Hyae</a:t>
            </a:r>
            <a:r>
              <a:rPr lang="en-US" dirty="0">
                <a:solidFill>
                  <a:srgbClr val="000000"/>
                </a:solidFill>
                <a:cs typeface="Arial" panose="020B0604020202020204" pitchFamily="34" charset="0"/>
              </a:rPr>
              <a:t> Ryung Kim, and</a:t>
            </a:r>
            <a:r>
              <a:rPr lang="en-US" dirty="0">
                <a:cs typeface="Arial" panose="020B0604020202020204" pitchFamily="34" charset="0"/>
              </a:rPr>
              <a:t> </a:t>
            </a:r>
            <a:r>
              <a:rPr lang="en-US" dirty="0">
                <a:solidFill>
                  <a:srgbClr val="000000"/>
                </a:solidFill>
                <a:cs typeface="Arial" panose="020B0604020202020204" pitchFamily="34" charset="0"/>
                <a:hlinkClick r:id="rId7"/>
              </a:rPr>
              <a:t>Gernot Wagner</a:t>
            </a:r>
            <a:r>
              <a:rPr lang="en-US" dirty="0">
                <a:solidFill>
                  <a:srgbClr val="000000"/>
                </a:solidFill>
                <a:cs typeface="Arial" panose="020B0604020202020204" pitchFamily="34" charset="0"/>
              </a:rPr>
              <a:t>. </a:t>
            </a:r>
            <a:r>
              <a:rPr lang="en-US" dirty="0">
                <a:solidFill>
                  <a:srgbClr val="000000"/>
                </a:solidFill>
                <a:cs typeface="Arial" panose="020B0604020202020204" pitchFamily="34" charset="0"/>
                <a:hlinkClick r:id="rId8"/>
              </a:rPr>
              <a:t>Share with attribution</a:t>
            </a:r>
            <a:r>
              <a:rPr lang="en-US" dirty="0">
                <a:solidFill>
                  <a:srgbClr val="000000"/>
                </a:solidFill>
                <a:cs typeface="Arial" panose="020B0604020202020204" pitchFamily="34" charset="0"/>
              </a:rPr>
              <a:t>: Wagner et al., "Mining for the Energy Transition" (10 April 2026).</a:t>
            </a:r>
          </a:p>
        </p:txBody>
      </p:sp>
      <p:sp>
        <p:nvSpPr>
          <p:cNvPr id="5" name="Text Placeholder 4">
            <a:extLst>
              <a:ext uri="{FF2B5EF4-FFF2-40B4-BE49-F238E27FC236}">
                <a16:creationId xmlns:a16="http://schemas.microsoft.com/office/drawing/2014/main" id="{1BE9A281-DC6D-3B6A-364E-66C61DA82036}"/>
              </a:ext>
            </a:extLst>
          </p:cNvPr>
          <p:cNvSpPr>
            <a:spLocks noGrp="1"/>
          </p:cNvSpPr>
          <p:nvPr>
            <p:ph type="body" sz="quarter" idx="13"/>
          </p:nvPr>
        </p:nvSpPr>
        <p:spPr/>
        <p:txBody>
          <a:bodyPr/>
          <a:lstStyle/>
          <a:p>
            <a:r>
              <a:rPr lang="en-US" dirty="0"/>
              <a:t>Global trade flows</a:t>
            </a:r>
            <a:r>
              <a:rPr lang="en-US" baseline="30000" dirty="0"/>
              <a:t>1</a:t>
            </a:r>
            <a:r>
              <a:rPr lang="en-US" dirty="0"/>
              <a:t> of material in 2023</a:t>
            </a:r>
          </a:p>
        </p:txBody>
      </p:sp>
      <p:grpSp>
        <p:nvGrpSpPr>
          <p:cNvPr id="474" name="Group 473">
            <a:extLst>
              <a:ext uri="{FF2B5EF4-FFF2-40B4-BE49-F238E27FC236}">
                <a16:creationId xmlns:a16="http://schemas.microsoft.com/office/drawing/2014/main" id="{715341CF-4914-9617-1163-9C44DC2511D3}"/>
              </a:ext>
            </a:extLst>
          </p:cNvPr>
          <p:cNvGrpSpPr/>
          <p:nvPr/>
        </p:nvGrpSpPr>
        <p:grpSpPr>
          <a:xfrm>
            <a:off x="5545130" y="2392167"/>
            <a:ext cx="3383717" cy="2465178"/>
            <a:chOff x="6486733" y="1321315"/>
            <a:chExt cx="4288232" cy="3302175"/>
          </a:xfrm>
          <a:solidFill>
            <a:schemeClr val="tx2">
              <a:lumMod val="90000"/>
            </a:schemeClr>
          </a:solidFill>
        </p:grpSpPr>
        <p:sp>
          <p:nvSpPr>
            <p:cNvPr id="817" name="Freeform 681">
              <a:extLst>
                <a:ext uri="{FF2B5EF4-FFF2-40B4-BE49-F238E27FC236}">
                  <a16:creationId xmlns:a16="http://schemas.microsoft.com/office/drawing/2014/main" id="{EC81B220-B43C-3B85-30A6-7C1217D5FCAD}"/>
                </a:ext>
              </a:extLst>
            </p:cNvPr>
            <p:cNvSpPr>
              <a:spLocks/>
            </p:cNvSpPr>
            <p:nvPr/>
          </p:nvSpPr>
          <p:spPr bwMode="auto">
            <a:xfrm>
              <a:off x="6733514" y="3240170"/>
              <a:ext cx="182402" cy="149496"/>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18" name="Freeform 688">
              <a:extLst>
                <a:ext uri="{FF2B5EF4-FFF2-40B4-BE49-F238E27FC236}">
                  <a16:creationId xmlns:a16="http://schemas.microsoft.com/office/drawing/2014/main" id="{38BF7D0D-D58D-94CE-5AC0-BA497B76D6BD}"/>
                </a:ext>
              </a:extLst>
            </p:cNvPr>
            <p:cNvSpPr>
              <a:spLocks/>
            </p:cNvSpPr>
            <p:nvPr/>
          </p:nvSpPr>
          <p:spPr bwMode="auto">
            <a:xfrm>
              <a:off x="6701324" y="3361280"/>
              <a:ext cx="42917" cy="145713"/>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19" name="Freeform 683">
              <a:extLst>
                <a:ext uri="{FF2B5EF4-FFF2-40B4-BE49-F238E27FC236}">
                  <a16:creationId xmlns:a16="http://schemas.microsoft.com/office/drawing/2014/main" id="{44B926E5-AA76-78D7-3477-A527773FE8F5}"/>
                </a:ext>
              </a:extLst>
            </p:cNvPr>
            <p:cNvSpPr>
              <a:spLocks/>
            </p:cNvSpPr>
            <p:nvPr/>
          </p:nvSpPr>
          <p:spPr bwMode="auto">
            <a:xfrm>
              <a:off x="6486733" y="3077428"/>
              <a:ext cx="497134" cy="200590"/>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20" name="Freeform 686">
              <a:extLst>
                <a:ext uri="{FF2B5EF4-FFF2-40B4-BE49-F238E27FC236}">
                  <a16:creationId xmlns:a16="http://schemas.microsoft.com/office/drawing/2014/main" id="{8843BB78-FDAA-CD41-132A-9D6BC4714060}"/>
                </a:ext>
              </a:extLst>
            </p:cNvPr>
            <p:cNvSpPr>
              <a:spLocks/>
            </p:cNvSpPr>
            <p:nvPr/>
          </p:nvSpPr>
          <p:spPr bwMode="auto">
            <a:xfrm>
              <a:off x="6728148" y="3317758"/>
              <a:ext cx="41131" cy="49203"/>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21" name="Freeform 720">
              <a:extLst>
                <a:ext uri="{FF2B5EF4-FFF2-40B4-BE49-F238E27FC236}">
                  <a16:creationId xmlns:a16="http://schemas.microsoft.com/office/drawing/2014/main" id="{F20D9E2D-B786-3B82-3851-2182C3E0008B}"/>
                </a:ext>
              </a:extLst>
            </p:cNvPr>
            <p:cNvSpPr>
              <a:spLocks noEditPoints="1"/>
            </p:cNvSpPr>
            <p:nvPr/>
          </p:nvSpPr>
          <p:spPr bwMode="auto">
            <a:xfrm>
              <a:off x="6527862" y="1544612"/>
              <a:ext cx="4247103" cy="1566878"/>
            </a:xfrm>
            <a:custGeom>
              <a:avLst/>
              <a:gdLst>
                <a:gd name="T0" fmla="*/ 785 w 810"/>
                <a:gd name="T1" fmla="*/ 109 h 282"/>
                <a:gd name="T2" fmla="*/ 725 w 810"/>
                <a:gd name="T3" fmla="*/ 77 h 282"/>
                <a:gd name="T4" fmla="*/ 665 w 810"/>
                <a:gd name="T5" fmla="*/ 80 h 282"/>
                <a:gd name="T6" fmla="*/ 607 w 810"/>
                <a:gd name="T7" fmla="*/ 65 h 282"/>
                <a:gd name="T8" fmla="*/ 578 w 810"/>
                <a:gd name="T9" fmla="*/ 56 h 282"/>
                <a:gd name="T10" fmla="*/ 555 w 810"/>
                <a:gd name="T11" fmla="*/ 61 h 282"/>
                <a:gd name="T12" fmla="*/ 521 w 810"/>
                <a:gd name="T13" fmla="*/ 59 h 282"/>
                <a:gd name="T14" fmla="*/ 495 w 810"/>
                <a:gd name="T15" fmla="*/ 44 h 282"/>
                <a:gd name="T16" fmla="*/ 469 w 810"/>
                <a:gd name="T17" fmla="*/ 49 h 282"/>
                <a:gd name="T18" fmla="*/ 423 w 810"/>
                <a:gd name="T19" fmla="*/ 43 h 282"/>
                <a:gd name="T20" fmla="*/ 383 w 810"/>
                <a:gd name="T21" fmla="*/ 50 h 282"/>
                <a:gd name="T22" fmla="*/ 423 w 810"/>
                <a:gd name="T23" fmla="*/ 17 h 282"/>
                <a:gd name="T24" fmla="*/ 378 w 810"/>
                <a:gd name="T25" fmla="*/ 7 h 282"/>
                <a:gd name="T26" fmla="*/ 355 w 810"/>
                <a:gd name="T27" fmla="*/ 17 h 282"/>
                <a:gd name="T28" fmla="*/ 320 w 810"/>
                <a:gd name="T29" fmla="*/ 22 h 282"/>
                <a:gd name="T30" fmla="*/ 297 w 810"/>
                <a:gd name="T31" fmla="*/ 32 h 282"/>
                <a:gd name="T32" fmla="*/ 269 w 810"/>
                <a:gd name="T33" fmla="*/ 49 h 282"/>
                <a:gd name="T34" fmla="*/ 247 w 810"/>
                <a:gd name="T35" fmla="*/ 58 h 282"/>
                <a:gd name="T36" fmla="*/ 242 w 810"/>
                <a:gd name="T37" fmla="*/ 50 h 282"/>
                <a:gd name="T38" fmla="*/ 259 w 810"/>
                <a:gd name="T39" fmla="*/ 97 h 282"/>
                <a:gd name="T40" fmla="*/ 227 w 810"/>
                <a:gd name="T41" fmla="*/ 107 h 282"/>
                <a:gd name="T42" fmla="*/ 231 w 810"/>
                <a:gd name="T43" fmla="*/ 88 h 282"/>
                <a:gd name="T44" fmla="*/ 206 w 810"/>
                <a:gd name="T45" fmla="*/ 60 h 282"/>
                <a:gd name="T46" fmla="*/ 191 w 810"/>
                <a:gd name="T47" fmla="*/ 83 h 282"/>
                <a:gd name="T48" fmla="*/ 131 w 810"/>
                <a:gd name="T49" fmla="*/ 90 h 282"/>
                <a:gd name="T50" fmla="*/ 92 w 810"/>
                <a:gd name="T51" fmla="*/ 100 h 282"/>
                <a:gd name="T52" fmla="*/ 84 w 810"/>
                <a:gd name="T53" fmla="*/ 107 h 282"/>
                <a:gd name="T54" fmla="*/ 53 w 810"/>
                <a:gd name="T55" fmla="*/ 120 h 282"/>
                <a:gd name="T56" fmla="*/ 31 w 810"/>
                <a:gd name="T57" fmla="*/ 102 h 282"/>
                <a:gd name="T58" fmla="*/ 29 w 810"/>
                <a:gd name="T59" fmla="*/ 84 h 282"/>
                <a:gd name="T60" fmla="*/ 5 w 810"/>
                <a:gd name="T61" fmla="*/ 88 h 282"/>
                <a:gd name="T62" fmla="*/ 7 w 810"/>
                <a:gd name="T63" fmla="*/ 152 h 282"/>
                <a:gd name="T64" fmla="*/ 16 w 810"/>
                <a:gd name="T65" fmla="*/ 187 h 282"/>
                <a:gd name="T66" fmla="*/ 40 w 810"/>
                <a:gd name="T67" fmla="*/ 223 h 282"/>
                <a:gd name="T68" fmla="*/ 53 w 810"/>
                <a:gd name="T69" fmla="*/ 244 h 282"/>
                <a:gd name="T70" fmla="*/ 82 w 810"/>
                <a:gd name="T71" fmla="*/ 272 h 282"/>
                <a:gd name="T72" fmla="*/ 109 w 810"/>
                <a:gd name="T73" fmla="*/ 250 h 282"/>
                <a:gd name="T74" fmla="*/ 108 w 810"/>
                <a:gd name="T75" fmla="*/ 222 h 282"/>
                <a:gd name="T76" fmla="*/ 160 w 810"/>
                <a:gd name="T77" fmla="*/ 223 h 282"/>
                <a:gd name="T78" fmla="*/ 196 w 810"/>
                <a:gd name="T79" fmla="*/ 196 h 282"/>
                <a:gd name="T80" fmla="*/ 252 w 810"/>
                <a:gd name="T81" fmla="*/ 204 h 282"/>
                <a:gd name="T82" fmla="*/ 331 w 810"/>
                <a:gd name="T83" fmla="*/ 226 h 282"/>
                <a:gd name="T84" fmla="*/ 415 w 810"/>
                <a:gd name="T85" fmla="*/ 231 h 282"/>
                <a:gd name="T86" fmla="*/ 483 w 810"/>
                <a:gd name="T87" fmla="*/ 207 h 282"/>
                <a:gd name="T88" fmla="*/ 521 w 810"/>
                <a:gd name="T89" fmla="*/ 258 h 282"/>
                <a:gd name="T90" fmla="*/ 558 w 810"/>
                <a:gd name="T91" fmla="*/ 226 h 282"/>
                <a:gd name="T92" fmla="*/ 543 w 810"/>
                <a:gd name="T93" fmla="*/ 199 h 282"/>
                <a:gd name="T94" fmla="*/ 591 w 810"/>
                <a:gd name="T95" fmla="*/ 162 h 282"/>
                <a:gd name="T96" fmla="*/ 627 w 810"/>
                <a:gd name="T97" fmla="*/ 165 h 282"/>
                <a:gd name="T98" fmla="*/ 657 w 810"/>
                <a:gd name="T99" fmla="*/ 153 h 282"/>
                <a:gd name="T100" fmla="*/ 669 w 810"/>
                <a:gd name="T101" fmla="*/ 154 h 282"/>
                <a:gd name="T102" fmla="*/ 649 w 810"/>
                <a:gd name="T103" fmla="*/ 210 h 282"/>
                <a:gd name="T104" fmla="*/ 667 w 810"/>
                <a:gd name="T105" fmla="*/ 171 h 282"/>
                <a:gd name="T106" fmla="*/ 710 w 810"/>
                <a:gd name="T107" fmla="*/ 156 h 282"/>
                <a:gd name="T108" fmla="*/ 738 w 810"/>
                <a:gd name="T109" fmla="*/ 121 h 282"/>
                <a:gd name="T110" fmla="*/ 765 w 810"/>
                <a:gd name="T111" fmla="*/ 116 h 282"/>
                <a:gd name="T112" fmla="*/ 802 w 810"/>
                <a:gd name="T113" fmla="*/ 115 h 282"/>
                <a:gd name="T114" fmla="*/ 388 w 810"/>
                <a:gd name="T115" fmla="*/ 2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0" h="282">
                  <a:moveTo>
                    <a:pt x="808" y="111"/>
                  </a:moveTo>
                  <a:cubicBezTo>
                    <a:pt x="806" y="109"/>
                    <a:pt x="803" y="108"/>
                    <a:pt x="801" y="106"/>
                  </a:cubicBezTo>
                  <a:cubicBezTo>
                    <a:pt x="800" y="105"/>
                    <a:pt x="799" y="104"/>
                    <a:pt x="797" y="103"/>
                  </a:cubicBezTo>
                  <a:cubicBezTo>
                    <a:pt x="796" y="103"/>
                    <a:pt x="794" y="103"/>
                    <a:pt x="793" y="102"/>
                  </a:cubicBezTo>
                  <a:cubicBezTo>
                    <a:pt x="793" y="103"/>
                    <a:pt x="794" y="103"/>
                    <a:pt x="794" y="103"/>
                  </a:cubicBezTo>
                  <a:cubicBezTo>
                    <a:pt x="795" y="103"/>
                    <a:pt x="792" y="104"/>
                    <a:pt x="791" y="103"/>
                  </a:cubicBezTo>
                  <a:cubicBezTo>
                    <a:pt x="791" y="103"/>
                    <a:pt x="792" y="103"/>
                    <a:pt x="792" y="102"/>
                  </a:cubicBezTo>
                  <a:cubicBezTo>
                    <a:pt x="791" y="101"/>
                    <a:pt x="786" y="103"/>
                    <a:pt x="785" y="102"/>
                  </a:cubicBezTo>
                  <a:cubicBezTo>
                    <a:pt x="787" y="103"/>
                    <a:pt x="787" y="103"/>
                    <a:pt x="787" y="106"/>
                  </a:cubicBezTo>
                  <a:cubicBezTo>
                    <a:pt x="786" y="107"/>
                    <a:pt x="788" y="109"/>
                    <a:pt x="788" y="109"/>
                  </a:cubicBezTo>
                  <a:cubicBezTo>
                    <a:pt x="787" y="109"/>
                    <a:pt x="787" y="108"/>
                    <a:pt x="787" y="108"/>
                  </a:cubicBezTo>
                  <a:cubicBezTo>
                    <a:pt x="786" y="107"/>
                    <a:pt x="786" y="109"/>
                    <a:pt x="785" y="109"/>
                  </a:cubicBezTo>
                  <a:cubicBezTo>
                    <a:pt x="785" y="109"/>
                    <a:pt x="783" y="105"/>
                    <a:pt x="783" y="105"/>
                  </a:cubicBezTo>
                  <a:cubicBezTo>
                    <a:pt x="783" y="104"/>
                    <a:pt x="783" y="104"/>
                    <a:pt x="783" y="104"/>
                  </a:cubicBezTo>
                  <a:cubicBezTo>
                    <a:pt x="783" y="103"/>
                    <a:pt x="782" y="102"/>
                    <a:pt x="783" y="101"/>
                  </a:cubicBezTo>
                  <a:cubicBezTo>
                    <a:pt x="784" y="99"/>
                    <a:pt x="782" y="100"/>
                    <a:pt x="781" y="99"/>
                  </a:cubicBezTo>
                  <a:cubicBezTo>
                    <a:pt x="781" y="98"/>
                    <a:pt x="779" y="97"/>
                    <a:pt x="778" y="97"/>
                  </a:cubicBezTo>
                  <a:cubicBezTo>
                    <a:pt x="771" y="93"/>
                    <a:pt x="765" y="89"/>
                    <a:pt x="758" y="87"/>
                  </a:cubicBezTo>
                  <a:cubicBezTo>
                    <a:pt x="756" y="86"/>
                    <a:pt x="755" y="85"/>
                    <a:pt x="754" y="84"/>
                  </a:cubicBezTo>
                  <a:cubicBezTo>
                    <a:pt x="753" y="83"/>
                    <a:pt x="751" y="82"/>
                    <a:pt x="749" y="82"/>
                  </a:cubicBezTo>
                  <a:cubicBezTo>
                    <a:pt x="746" y="81"/>
                    <a:pt x="743" y="80"/>
                    <a:pt x="739" y="78"/>
                  </a:cubicBezTo>
                  <a:cubicBezTo>
                    <a:pt x="736" y="78"/>
                    <a:pt x="732" y="78"/>
                    <a:pt x="730" y="78"/>
                  </a:cubicBezTo>
                  <a:cubicBezTo>
                    <a:pt x="728" y="78"/>
                    <a:pt x="727" y="78"/>
                    <a:pt x="726" y="78"/>
                  </a:cubicBezTo>
                  <a:cubicBezTo>
                    <a:pt x="726" y="78"/>
                    <a:pt x="725" y="77"/>
                    <a:pt x="725" y="77"/>
                  </a:cubicBezTo>
                  <a:cubicBezTo>
                    <a:pt x="724" y="78"/>
                    <a:pt x="724" y="79"/>
                    <a:pt x="723" y="78"/>
                  </a:cubicBezTo>
                  <a:cubicBezTo>
                    <a:pt x="720" y="78"/>
                    <a:pt x="717" y="77"/>
                    <a:pt x="714" y="76"/>
                  </a:cubicBezTo>
                  <a:cubicBezTo>
                    <a:pt x="713" y="76"/>
                    <a:pt x="710" y="75"/>
                    <a:pt x="710" y="77"/>
                  </a:cubicBezTo>
                  <a:cubicBezTo>
                    <a:pt x="709" y="79"/>
                    <a:pt x="708" y="79"/>
                    <a:pt x="710" y="80"/>
                  </a:cubicBezTo>
                  <a:cubicBezTo>
                    <a:pt x="712" y="82"/>
                    <a:pt x="714" y="86"/>
                    <a:pt x="709" y="87"/>
                  </a:cubicBezTo>
                  <a:cubicBezTo>
                    <a:pt x="708" y="88"/>
                    <a:pt x="705" y="88"/>
                    <a:pt x="704" y="86"/>
                  </a:cubicBezTo>
                  <a:cubicBezTo>
                    <a:pt x="703" y="85"/>
                    <a:pt x="703" y="84"/>
                    <a:pt x="700" y="84"/>
                  </a:cubicBezTo>
                  <a:cubicBezTo>
                    <a:pt x="697" y="83"/>
                    <a:pt x="699" y="82"/>
                    <a:pt x="698" y="81"/>
                  </a:cubicBezTo>
                  <a:cubicBezTo>
                    <a:pt x="698" y="80"/>
                    <a:pt x="695" y="79"/>
                    <a:pt x="694" y="80"/>
                  </a:cubicBezTo>
                  <a:cubicBezTo>
                    <a:pt x="691" y="83"/>
                    <a:pt x="686" y="80"/>
                    <a:pt x="682" y="80"/>
                  </a:cubicBezTo>
                  <a:cubicBezTo>
                    <a:pt x="678" y="80"/>
                    <a:pt x="674" y="79"/>
                    <a:pt x="670" y="79"/>
                  </a:cubicBezTo>
                  <a:cubicBezTo>
                    <a:pt x="668" y="79"/>
                    <a:pt x="667" y="79"/>
                    <a:pt x="665" y="80"/>
                  </a:cubicBezTo>
                  <a:cubicBezTo>
                    <a:pt x="663" y="81"/>
                    <a:pt x="664" y="84"/>
                    <a:pt x="664" y="86"/>
                  </a:cubicBezTo>
                  <a:cubicBezTo>
                    <a:pt x="664" y="86"/>
                    <a:pt x="664" y="86"/>
                    <a:pt x="664" y="86"/>
                  </a:cubicBezTo>
                  <a:cubicBezTo>
                    <a:pt x="663" y="86"/>
                    <a:pt x="662" y="81"/>
                    <a:pt x="661" y="80"/>
                  </a:cubicBezTo>
                  <a:cubicBezTo>
                    <a:pt x="660" y="80"/>
                    <a:pt x="656" y="80"/>
                    <a:pt x="655" y="78"/>
                  </a:cubicBezTo>
                  <a:cubicBezTo>
                    <a:pt x="655" y="75"/>
                    <a:pt x="659" y="74"/>
                    <a:pt x="655" y="71"/>
                  </a:cubicBezTo>
                  <a:cubicBezTo>
                    <a:pt x="653" y="70"/>
                    <a:pt x="651" y="69"/>
                    <a:pt x="648" y="68"/>
                  </a:cubicBezTo>
                  <a:cubicBezTo>
                    <a:pt x="642" y="66"/>
                    <a:pt x="635" y="68"/>
                    <a:pt x="629" y="69"/>
                  </a:cubicBezTo>
                  <a:cubicBezTo>
                    <a:pt x="626" y="69"/>
                    <a:pt x="623" y="69"/>
                    <a:pt x="619" y="69"/>
                  </a:cubicBezTo>
                  <a:cubicBezTo>
                    <a:pt x="618" y="69"/>
                    <a:pt x="618" y="69"/>
                    <a:pt x="617" y="69"/>
                  </a:cubicBezTo>
                  <a:cubicBezTo>
                    <a:pt x="615" y="68"/>
                    <a:pt x="617" y="68"/>
                    <a:pt x="618" y="67"/>
                  </a:cubicBezTo>
                  <a:cubicBezTo>
                    <a:pt x="618" y="66"/>
                    <a:pt x="613" y="65"/>
                    <a:pt x="613" y="65"/>
                  </a:cubicBezTo>
                  <a:cubicBezTo>
                    <a:pt x="612" y="64"/>
                    <a:pt x="608" y="65"/>
                    <a:pt x="607" y="65"/>
                  </a:cubicBezTo>
                  <a:cubicBezTo>
                    <a:pt x="607" y="65"/>
                    <a:pt x="611" y="64"/>
                    <a:pt x="610" y="63"/>
                  </a:cubicBezTo>
                  <a:cubicBezTo>
                    <a:pt x="609" y="63"/>
                    <a:pt x="608" y="64"/>
                    <a:pt x="607" y="64"/>
                  </a:cubicBezTo>
                  <a:cubicBezTo>
                    <a:pt x="606" y="63"/>
                    <a:pt x="604" y="62"/>
                    <a:pt x="604" y="62"/>
                  </a:cubicBezTo>
                  <a:cubicBezTo>
                    <a:pt x="603" y="62"/>
                    <a:pt x="600" y="60"/>
                    <a:pt x="602" y="60"/>
                  </a:cubicBezTo>
                  <a:cubicBezTo>
                    <a:pt x="603" y="60"/>
                    <a:pt x="605" y="60"/>
                    <a:pt x="606" y="60"/>
                  </a:cubicBezTo>
                  <a:cubicBezTo>
                    <a:pt x="609" y="60"/>
                    <a:pt x="605" y="57"/>
                    <a:pt x="604" y="57"/>
                  </a:cubicBezTo>
                  <a:cubicBezTo>
                    <a:pt x="602" y="55"/>
                    <a:pt x="597" y="56"/>
                    <a:pt x="594" y="55"/>
                  </a:cubicBezTo>
                  <a:cubicBezTo>
                    <a:pt x="592" y="55"/>
                    <a:pt x="591" y="57"/>
                    <a:pt x="589" y="59"/>
                  </a:cubicBezTo>
                  <a:cubicBezTo>
                    <a:pt x="589" y="59"/>
                    <a:pt x="582" y="63"/>
                    <a:pt x="582" y="60"/>
                  </a:cubicBezTo>
                  <a:cubicBezTo>
                    <a:pt x="583" y="58"/>
                    <a:pt x="584" y="60"/>
                    <a:pt x="586" y="59"/>
                  </a:cubicBezTo>
                  <a:cubicBezTo>
                    <a:pt x="586" y="59"/>
                    <a:pt x="585" y="56"/>
                    <a:pt x="584" y="56"/>
                  </a:cubicBezTo>
                  <a:cubicBezTo>
                    <a:pt x="584" y="56"/>
                    <a:pt x="578" y="56"/>
                    <a:pt x="578" y="56"/>
                  </a:cubicBezTo>
                  <a:cubicBezTo>
                    <a:pt x="579" y="55"/>
                    <a:pt x="581" y="54"/>
                    <a:pt x="583" y="54"/>
                  </a:cubicBezTo>
                  <a:cubicBezTo>
                    <a:pt x="584" y="55"/>
                    <a:pt x="591" y="55"/>
                    <a:pt x="591" y="55"/>
                  </a:cubicBezTo>
                  <a:cubicBezTo>
                    <a:pt x="591" y="54"/>
                    <a:pt x="585" y="54"/>
                    <a:pt x="584" y="53"/>
                  </a:cubicBezTo>
                  <a:cubicBezTo>
                    <a:pt x="582" y="53"/>
                    <a:pt x="580" y="53"/>
                    <a:pt x="578" y="53"/>
                  </a:cubicBezTo>
                  <a:cubicBezTo>
                    <a:pt x="574" y="52"/>
                    <a:pt x="570" y="52"/>
                    <a:pt x="566" y="51"/>
                  </a:cubicBezTo>
                  <a:cubicBezTo>
                    <a:pt x="565" y="51"/>
                    <a:pt x="561" y="50"/>
                    <a:pt x="561" y="50"/>
                  </a:cubicBezTo>
                  <a:cubicBezTo>
                    <a:pt x="561" y="51"/>
                    <a:pt x="562" y="52"/>
                    <a:pt x="561" y="52"/>
                  </a:cubicBezTo>
                  <a:cubicBezTo>
                    <a:pt x="560" y="53"/>
                    <a:pt x="559" y="53"/>
                    <a:pt x="558" y="53"/>
                  </a:cubicBezTo>
                  <a:cubicBezTo>
                    <a:pt x="557" y="53"/>
                    <a:pt x="552" y="54"/>
                    <a:pt x="553" y="56"/>
                  </a:cubicBezTo>
                  <a:cubicBezTo>
                    <a:pt x="554" y="58"/>
                    <a:pt x="556" y="55"/>
                    <a:pt x="557" y="56"/>
                  </a:cubicBezTo>
                  <a:cubicBezTo>
                    <a:pt x="557" y="56"/>
                    <a:pt x="554" y="57"/>
                    <a:pt x="555" y="59"/>
                  </a:cubicBezTo>
                  <a:cubicBezTo>
                    <a:pt x="556" y="59"/>
                    <a:pt x="555" y="60"/>
                    <a:pt x="555" y="61"/>
                  </a:cubicBezTo>
                  <a:cubicBezTo>
                    <a:pt x="556" y="61"/>
                    <a:pt x="557" y="62"/>
                    <a:pt x="557" y="63"/>
                  </a:cubicBezTo>
                  <a:cubicBezTo>
                    <a:pt x="557" y="63"/>
                    <a:pt x="553" y="63"/>
                    <a:pt x="552" y="63"/>
                  </a:cubicBezTo>
                  <a:cubicBezTo>
                    <a:pt x="550" y="63"/>
                    <a:pt x="552" y="62"/>
                    <a:pt x="552" y="62"/>
                  </a:cubicBezTo>
                  <a:cubicBezTo>
                    <a:pt x="551" y="61"/>
                    <a:pt x="548" y="62"/>
                    <a:pt x="548" y="62"/>
                  </a:cubicBezTo>
                  <a:cubicBezTo>
                    <a:pt x="546" y="63"/>
                    <a:pt x="544" y="62"/>
                    <a:pt x="543" y="62"/>
                  </a:cubicBezTo>
                  <a:cubicBezTo>
                    <a:pt x="542" y="62"/>
                    <a:pt x="546" y="63"/>
                    <a:pt x="546" y="63"/>
                  </a:cubicBezTo>
                  <a:cubicBezTo>
                    <a:pt x="549" y="64"/>
                    <a:pt x="546" y="66"/>
                    <a:pt x="545" y="65"/>
                  </a:cubicBezTo>
                  <a:cubicBezTo>
                    <a:pt x="544" y="65"/>
                    <a:pt x="544" y="64"/>
                    <a:pt x="544" y="63"/>
                  </a:cubicBezTo>
                  <a:cubicBezTo>
                    <a:pt x="543" y="63"/>
                    <a:pt x="542" y="63"/>
                    <a:pt x="541" y="63"/>
                  </a:cubicBezTo>
                  <a:cubicBezTo>
                    <a:pt x="539" y="62"/>
                    <a:pt x="537" y="61"/>
                    <a:pt x="534" y="62"/>
                  </a:cubicBezTo>
                  <a:cubicBezTo>
                    <a:pt x="531" y="62"/>
                    <a:pt x="529" y="65"/>
                    <a:pt x="526" y="63"/>
                  </a:cubicBezTo>
                  <a:cubicBezTo>
                    <a:pt x="524" y="62"/>
                    <a:pt x="522" y="61"/>
                    <a:pt x="521" y="59"/>
                  </a:cubicBezTo>
                  <a:cubicBezTo>
                    <a:pt x="520" y="58"/>
                    <a:pt x="518" y="62"/>
                    <a:pt x="517" y="62"/>
                  </a:cubicBezTo>
                  <a:cubicBezTo>
                    <a:pt x="516" y="64"/>
                    <a:pt x="515" y="70"/>
                    <a:pt x="512" y="69"/>
                  </a:cubicBezTo>
                  <a:cubicBezTo>
                    <a:pt x="510" y="68"/>
                    <a:pt x="508" y="68"/>
                    <a:pt x="506" y="66"/>
                  </a:cubicBezTo>
                  <a:cubicBezTo>
                    <a:pt x="505" y="65"/>
                    <a:pt x="503" y="63"/>
                    <a:pt x="502" y="62"/>
                  </a:cubicBezTo>
                  <a:cubicBezTo>
                    <a:pt x="501" y="60"/>
                    <a:pt x="499" y="59"/>
                    <a:pt x="498" y="58"/>
                  </a:cubicBezTo>
                  <a:cubicBezTo>
                    <a:pt x="496" y="56"/>
                    <a:pt x="500" y="57"/>
                    <a:pt x="501" y="57"/>
                  </a:cubicBezTo>
                  <a:cubicBezTo>
                    <a:pt x="502" y="57"/>
                    <a:pt x="504" y="56"/>
                    <a:pt x="504" y="55"/>
                  </a:cubicBezTo>
                  <a:cubicBezTo>
                    <a:pt x="504" y="55"/>
                    <a:pt x="499" y="52"/>
                    <a:pt x="499" y="52"/>
                  </a:cubicBezTo>
                  <a:cubicBezTo>
                    <a:pt x="499" y="52"/>
                    <a:pt x="502" y="52"/>
                    <a:pt x="502" y="51"/>
                  </a:cubicBezTo>
                  <a:cubicBezTo>
                    <a:pt x="501" y="50"/>
                    <a:pt x="499" y="50"/>
                    <a:pt x="499" y="50"/>
                  </a:cubicBezTo>
                  <a:cubicBezTo>
                    <a:pt x="499" y="48"/>
                    <a:pt x="504" y="47"/>
                    <a:pt x="499" y="46"/>
                  </a:cubicBezTo>
                  <a:cubicBezTo>
                    <a:pt x="498" y="46"/>
                    <a:pt x="497" y="44"/>
                    <a:pt x="495" y="44"/>
                  </a:cubicBezTo>
                  <a:cubicBezTo>
                    <a:pt x="494" y="44"/>
                    <a:pt x="492" y="43"/>
                    <a:pt x="491" y="44"/>
                  </a:cubicBezTo>
                  <a:cubicBezTo>
                    <a:pt x="490" y="44"/>
                    <a:pt x="490" y="45"/>
                    <a:pt x="489" y="45"/>
                  </a:cubicBezTo>
                  <a:cubicBezTo>
                    <a:pt x="488" y="44"/>
                    <a:pt x="488" y="44"/>
                    <a:pt x="487" y="44"/>
                  </a:cubicBezTo>
                  <a:cubicBezTo>
                    <a:pt x="486" y="44"/>
                    <a:pt x="484" y="44"/>
                    <a:pt x="483" y="43"/>
                  </a:cubicBezTo>
                  <a:cubicBezTo>
                    <a:pt x="482" y="43"/>
                    <a:pt x="481" y="43"/>
                    <a:pt x="480" y="41"/>
                  </a:cubicBezTo>
                  <a:cubicBezTo>
                    <a:pt x="479" y="41"/>
                    <a:pt x="480" y="40"/>
                    <a:pt x="478" y="41"/>
                  </a:cubicBezTo>
                  <a:cubicBezTo>
                    <a:pt x="478" y="41"/>
                    <a:pt x="477" y="42"/>
                    <a:pt x="476" y="42"/>
                  </a:cubicBezTo>
                  <a:cubicBezTo>
                    <a:pt x="475" y="42"/>
                    <a:pt x="475" y="41"/>
                    <a:pt x="474" y="42"/>
                  </a:cubicBezTo>
                  <a:cubicBezTo>
                    <a:pt x="474" y="43"/>
                    <a:pt x="473" y="44"/>
                    <a:pt x="473" y="45"/>
                  </a:cubicBezTo>
                  <a:cubicBezTo>
                    <a:pt x="473" y="46"/>
                    <a:pt x="475" y="46"/>
                    <a:pt x="474" y="47"/>
                  </a:cubicBezTo>
                  <a:cubicBezTo>
                    <a:pt x="473" y="48"/>
                    <a:pt x="474" y="48"/>
                    <a:pt x="473" y="48"/>
                  </a:cubicBezTo>
                  <a:cubicBezTo>
                    <a:pt x="472" y="48"/>
                    <a:pt x="470" y="48"/>
                    <a:pt x="469" y="49"/>
                  </a:cubicBezTo>
                  <a:cubicBezTo>
                    <a:pt x="470" y="48"/>
                    <a:pt x="473" y="50"/>
                    <a:pt x="473" y="50"/>
                  </a:cubicBezTo>
                  <a:cubicBezTo>
                    <a:pt x="472" y="51"/>
                    <a:pt x="469" y="49"/>
                    <a:pt x="467" y="49"/>
                  </a:cubicBezTo>
                  <a:cubicBezTo>
                    <a:pt x="465" y="49"/>
                    <a:pt x="462" y="49"/>
                    <a:pt x="459" y="49"/>
                  </a:cubicBezTo>
                  <a:cubicBezTo>
                    <a:pt x="458" y="49"/>
                    <a:pt x="458" y="48"/>
                    <a:pt x="457" y="48"/>
                  </a:cubicBezTo>
                  <a:cubicBezTo>
                    <a:pt x="456" y="47"/>
                    <a:pt x="453" y="48"/>
                    <a:pt x="452" y="48"/>
                  </a:cubicBezTo>
                  <a:cubicBezTo>
                    <a:pt x="451" y="47"/>
                    <a:pt x="449" y="47"/>
                    <a:pt x="448" y="46"/>
                  </a:cubicBezTo>
                  <a:cubicBezTo>
                    <a:pt x="448" y="45"/>
                    <a:pt x="450" y="45"/>
                    <a:pt x="450" y="44"/>
                  </a:cubicBezTo>
                  <a:cubicBezTo>
                    <a:pt x="451" y="43"/>
                    <a:pt x="442" y="43"/>
                    <a:pt x="441" y="43"/>
                  </a:cubicBezTo>
                  <a:cubicBezTo>
                    <a:pt x="436" y="42"/>
                    <a:pt x="432" y="43"/>
                    <a:pt x="427" y="43"/>
                  </a:cubicBezTo>
                  <a:cubicBezTo>
                    <a:pt x="424" y="43"/>
                    <a:pt x="425" y="43"/>
                    <a:pt x="426" y="45"/>
                  </a:cubicBezTo>
                  <a:cubicBezTo>
                    <a:pt x="426" y="46"/>
                    <a:pt x="424" y="45"/>
                    <a:pt x="424" y="45"/>
                  </a:cubicBezTo>
                  <a:cubicBezTo>
                    <a:pt x="422" y="45"/>
                    <a:pt x="423" y="44"/>
                    <a:pt x="423" y="43"/>
                  </a:cubicBezTo>
                  <a:cubicBezTo>
                    <a:pt x="423" y="41"/>
                    <a:pt x="422" y="38"/>
                    <a:pt x="420" y="40"/>
                  </a:cubicBezTo>
                  <a:cubicBezTo>
                    <a:pt x="420" y="42"/>
                    <a:pt x="416" y="42"/>
                    <a:pt x="414" y="41"/>
                  </a:cubicBezTo>
                  <a:cubicBezTo>
                    <a:pt x="413" y="40"/>
                    <a:pt x="415" y="38"/>
                    <a:pt x="411" y="39"/>
                  </a:cubicBezTo>
                  <a:cubicBezTo>
                    <a:pt x="410" y="39"/>
                    <a:pt x="409" y="39"/>
                    <a:pt x="408" y="39"/>
                  </a:cubicBezTo>
                  <a:cubicBezTo>
                    <a:pt x="407" y="38"/>
                    <a:pt x="406" y="39"/>
                    <a:pt x="404" y="40"/>
                  </a:cubicBezTo>
                  <a:cubicBezTo>
                    <a:pt x="402" y="42"/>
                    <a:pt x="407" y="41"/>
                    <a:pt x="407" y="42"/>
                  </a:cubicBezTo>
                  <a:cubicBezTo>
                    <a:pt x="407" y="44"/>
                    <a:pt x="403" y="43"/>
                    <a:pt x="402" y="44"/>
                  </a:cubicBezTo>
                  <a:cubicBezTo>
                    <a:pt x="401" y="45"/>
                    <a:pt x="399" y="45"/>
                    <a:pt x="397" y="46"/>
                  </a:cubicBezTo>
                  <a:cubicBezTo>
                    <a:pt x="395" y="47"/>
                    <a:pt x="393" y="47"/>
                    <a:pt x="390" y="47"/>
                  </a:cubicBezTo>
                  <a:cubicBezTo>
                    <a:pt x="388" y="47"/>
                    <a:pt x="388" y="47"/>
                    <a:pt x="387" y="49"/>
                  </a:cubicBezTo>
                  <a:cubicBezTo>
                    <a:pt x="386" y="50"/>
                    <a:pt x="382" y="51"/>
                    <a:pt x="381" y="51"/>
                  </a:cubicBezTo>
                  <a:cubicBezTo>
                    <a:pt x="381" y="50"/>
                    <a:pt x="383" y="50"/>
                    <a:pt x="383" y="50"/>
                  </a:cubicBezTo>
                  <a:cubicBezTo>
                    <a:pt x="385" y="49"/>
                    <a:pt x="385" y="47"/>
                    <a:pt x="386" y="46"/>
                  </a:cubicBezTo>
                  <a:cubicBezTo>
                    <a:pt x="387" y="44"/>
                    <a:pt x="388" y="46"/>
                    <a:pt x="389" y="45"/>
                  </a:cubicBezTo>
                  <a:cubicBezTo>
                    <a:pt x="390" y="45"/>
                    <a:pt x="390" y="44"/>
                    <a:pt x="391" y="44"/>
                  </a:cubicBezTo>
                  <a:cubicBezTo>
                    <a:pt x="394" y="42"/>
                    <a:pt x="398" y="41"/>
                    <a:pt x="401" y="39"/>
                  </a:cubicBezTo>
                  <a:cubicBezTo>
                    <a:pt x="403" y="38"/>
                    <a:pt x="405" y="37"/>
                    <a:pt x="407" y="36"/>
                  </a:cubicBezTo>
                  <a:cubicBezTo>
                    <a:pt x="411" y="33"/>
                    <a:pt x="416" y="31"/>
                    <a:pt x="420" y="29"/>
                  </a:cubicBezTo>
                  <a:cubicBezTo>
                    <a:pt x="423" y="28"/>
                    <a:pt x="426" y="26"/>
                    <a:pt x="423" y="23"/>
                  </a:cubicBezTo>
                  <a:cubicBezTo>
                    <a:pt x="422" y="22"/>
                    <a:pt x="422" y="24"/>
                    <a:pt x="421" y="23"/>
                  </a:cubicBezTo>
                  <a:cubicBezTo>
                    <a:pt x="420" y="22"/>
                    <a:pt x="419" y="22"/>
                    <a:pt x="418" y="21"/>
                  </a:cubicBezTo>
                  <a:cubicBezTo>
                    <a:pt x="418" y="20"/>
                    <a:pt x="423" y="22"/>
                    <a:pt x="423" y="22"/>
                  </a:cubicBezTo>
                  <a:cubicBezTo>
                    <a:pt x="424" y="22"/>
                    <a:pt x="427" y="22"/>
                    <a:pt x="425" y="20"/>
                  </a:cubicBezTo>
                  <a:cubicBezTo>
                    <a:pt x="424" y="19"/>
                    <a:pt x="424" y="18"/>
                    <a:pt x="423" y="17"/>
                  </a:cubicBezTo>
                  <a:cubicBezTo>
                    <a:pt x="422" y="15"/>
                    <a:pt x="421" y="19"/>
                    <a:pt x="420" y="19"/>
                  </a:cubicBezTo>
                  <a:cubicBezTo>
                    <a:pt x="420" y="18"/>
                    <a:pt x="420" y="17"/>
                    <a:pt x="420" y="17"/>
                  </a:cubicBezTo>
                  <a:cubicBezTo>
                    <a:pt x="420" y="16"/>
                    <a:pt x="420" y="16"/>
                    <a:pt x="419" y="15"/>
                  </a:cubicBezTo>
                  <a:cubicBezTo>
                    <a:pt x="419" y="14"/>
                    <a:pt x="417" y="13"/>
                    <a:pt x="416" y="13"/>
                  </a:cubicBezTo>
                  <a:cubicBezTo>
                    <a:pt x="414" y="12"/>
                    <a:pt x="413" y="12"/>
                    <a:pt x="411" y="11"/>
                  </a:cubicBezTo>
                  <a:cubicBezTo>
                    <a:pt x="409" y="11"/>
                    <a:pt x="409" y="11"/>
                    <a:pt x="406" y="12"/>
                  </a:cubicBezTo>
                  <a:cubicBezTo>
                    <a:pt x="404" y="12"/>
                    <a:pt x="397" y="9"/>
                    <a:pt x="396" y="12"/>
                  </a:cubicBezTo>
                  <a:cubicBezTo>
                    <a:pt x="395" y="13"/>
                    <a:pt x="389" y="14"/>
                    <a:pt x="388" y="13"/>
                  </a:cubicBezTo>
                  <a:cubicBezTo>
                    <a:pt x="388" y="13"/>
                    <a:pt x="394" y="9"/>
                    <a:pt x="392" y="8"/>
                  </a:cubicBezTo>
                  <a:cubicBezTo>
                    <a:pt x="392" y="8"/>
                    <a:pt x="385" y="9"/>
                    <a:pt x="384" y="8"/>
                  </a:cubicBezTo>
                  <a:cubicBezTo>
                    <a:pt x="384" y="7"/>
                    <a:pt x="386" y="7"/>
                    <a:pt x="386" y="7"/>
                  </a:cubicBezTo>
                  <a:cubicBezTo>
                    <a:pt x="386" y="6"/>
                    <a:pt x="378" y="7"/>
                    <a:pt x="378" y="7"/>
                  </a:cubicBezTo>
                  <a:cubicBezTo>
                    <a:pt x="379" y="5"/>
                    <a:pt x="383" y="6"/>
                    <a:pt x="384" y="5"/>
                  </a:cubicBezTo>
                  <a:cubicBezTo>
                    <a:pt x="385" y="4"/>
                    <a:pt x="387" y="5"/>
                    <a:pt x="386" y="4"/>
                  </a:cubicBezTo>
                  <a:cubicBezTo>
                    <a:pt x="386" y="3"/>
                    <a:pt x="386" y="2"/>
                    <a:pt x="385" y="2"/>
                  </a:cubicBezTo>
                  <a:cubicBezTo>
                    <a:pt x="382" y="2"/>
                    <a:pt x="381" y="1"/>
                    <a:pt x="378" y="1"/>
                  </a:cubicBezTo>
                  <a:cubicBezTo>
                    <a:pt x="376" y="0"/>
                    <a:pt x="374" y="1"/>
                    <a:pt x="372" y="2"/>
                  </a:cubicBezTo>
                  <a:cubicBezTo>
                    <a:pt x="368" y="3"/>
                    <a:pt x="364" y="6"/>
                    <a:pt x="362" y="8"/>
                  </a:cubicBezTo>
                  <a:cubicBezTo>
                    <a:pt x="361" y="9"/>
                    <a:pt x="361" y="9"/>
                    <a:pt x="362" y="10"/>
                  </a:cubicBezTo>
                  <a:cubicBezTo>
                    <a:pt x="363" y="10"/>
                    <a:pt x="362" y="11"/>
                    <a:pt x="362" y="12"/>
                  </a:cubicBezTo>
                  <a:cubicBezTo>
                    <a:pt x="362" y="14"/>
                    <a:pt x="366" y="13"/>
                    <a:pt x="366" y="14"/>
                  </a:cubicBezTo>
                  <a:cubicBezTo>
                    <a:pt x="366" y="13"/>
                    <a:pt x="361" y="14"/>
                    <a:pt x="360" y="14"/>
                  </a:cubicBezTo>
                  <a:cubicBezTo>
                    <a:pt x="359" y="14"/>
                    <a:pt x="353" y="13"/>
                    <a:pt x="352" y="14"/>
                  </a:cubicBezTo>
                  <a:cubicBezTo>
                    <a:pt x="352" y="13"/>
                    <a:pt x="355" y="17"/>
                    <a:pt x="355" y="17"/>
                  </a:cubicBezTo>
                  <a:cubicBezTo>
                    <a:pt x="356" y="18"/>
                    <a:pt x="351" y="16"/>
                    <a:pt x="350" y="16"/>
                  </a:cubicBezTo>
                  <a:cubicBezTo>
                    <a:pt x="349" y="16"/>
                    <a:pt x="347" y="17"/>
                    <a:pt x="345" y="18"/>
                  </a:cubicBezTo>
                  <a:cubicBezTo>
                    <a:pt x="345" y="18"/>
                    <a:pt x="345" y="18"/>
                    <a:pt x="344" y="18"/>
                  </a:cubicBezTo>
                  <a:cubicBezTo>
                    <a:pt x="342" y="18"/>
                    <a:pt x="344" y="18"/>
                    <a:pt x="343" y="17"/>
                  </a:cubicBezTo>
                  <a:cubicBezTo>
                    <a:pt x="343" y="18"/>
                    <a:pt x="338" y="20"/>
                    <a:pt x="338" y="20"/>
                  </a:cubicBezTo>
                  <a:cubicBezTo>
                    <a:pt x="338" y="19"/>
                    <a:pt x="340" y="18"/>
                    <a:pt x="340" y="18"/>
                  </a:cubicBezTo>
                  <a:cubicBezTo>
                    <a:pt x="340" y="17"/>
                    <a:pt x="335" y="18"/>
                    <a:pt x="334" y="17"/>
                  </a:cubicBezTo>
                  <a:cubicBezTo>
                    <a:pt x="334" y="17"/>
                    <a:pt x="336" y="16"/>
                    <a:pt x="336" y="16"/>
                  </a:cubicBezTo>
                  <a:cubicBezTo>
                    <a:pt x="335" y="17"/>
                    <a:pt x="330" y="18"/>
                    <a:pt x="328" y="18"/>
                  </a:cubicBezTo>
                  <a:cubicBezTo>
                    <a:pt x="323" y="19"/>
                    <a:pt x="329" y="19"/>
                    <a:pt x="330" y="20"/>
                  </a:cubicBezTo>
                  <a:cubicBezTo>
                    <a:pt x="329" y="19"/>
                    <a:pt x="324" y="21"/>
                    <a:pt x="323" y="21"/>
                  </a:cubicBezTo>
                  <a:cubicBezTo>
                    <a:pt x="322" y="21"/>
                    <a:pt x="321" y="21"/>
                    <a:pt x="320" y="22"/>
                  </a:cubicBezTo>
                  <a:cubicBezTo>
                    <a:pt x="319" y="23"/>
                    <a:pt x="317" y="22"/>
                    <a:pt x="315" y="22"/>
                  </a:cubicBezTo>
                  <a:cubicBezTo>
                    <a:pt x="314" y="22"/>
                    <a:pt x="313" y="24"/>
                    <a:pt x="311" y="24"/>
                  </a:cubicBezTo>
                  <a:cubicBezTo>
                    <a:pt x="309" y="25"/>
                    <a:pt x="308" y="24"/>
                    <a:pt x="307" y="25"/>
                  </a:cubicBezTo>
                  <a:cubicBezTo>
                    <a:pt x="306" y="26"/>
                    <a:pt x="305" y="27"/>
                    <a:pt x="304" y="27"/>
                  </a:cubicBezTo>
                  <a:cubicBezTo>
                    <a:pt x="302" y="27"/>
                    <a:pt x="300" y="27"/>
                    <a:pt x="299" y="27"/>
                  </a:cubicBezTo>
                  <a:cubicBezTo>
                    <a:pt x="299" y="27"/>
                    <a:pt x="302" y="29"/>
                    <a:pt x="302" y="29"/>
                  </a:cubicBezTo>
                  <a:cubicBezTo>
                    <a:pt x="301" y="30"/>
                    <a:pt x="295" y="30"/>
                    <a:pt x="295" y="30"/>
                  </a:cubicBezTo>
                  <a:cubicBezTo>
                    <a:pt x="295" y="30"/>
                    <a:pt x="299" y="30"/>
                    <a:pt x="299" y="30"/>
                  </a:cubicBezTo>
                  <a:cubicBezTo>
                    <a:pt x="299" y="30"/>
                    <a:pt x="297" y="30"/>
                    <a:pt x="296" y="30"/>
                  </a:cubicBezTo>
                  <a:cubicBezTo>
                    <a:pt x="297" y="30"/>
                    <a:pt x="299" y="31"/>
                    <a:pt x="299" y="31"/>
                  </a:cubicBezTo>
                  <a:cubicBezTo>
                    <a:pt x="298" y="31"/>
                    <a:pt x="298" y="31"/>
                    <a:pt x="297" y="31"/>
                  </a:cubicBezTo>
                  <a:cubicBezTo>
                    <a:pt x="298" y="31"/>
                    <a:pt x="297" y="32"/>
                    <a:pt x="297" y="32"/>
                  </a:cubicBezTo>
                  <a:cubicBezTo>
                    <a:pt x="297" y="33"/>
                    <a:pt x="294" y="32"/>
                    <a:pt x="294" y="32"/>
                  </a:cubicBezTo>
                  <a:cubicBezTo>
                    <a:pt x="294" y="33"/>
                    <a:pt x="296" y="33"/>
                    <a:pt x="296" y="34"/>
                  </a:cubicBezTo>
                  <a:cubicBezTo>
                    <a:pt x="297" y="34"/>
                    <a:pt x="295" y="34"/>
                    <a:pt x="295" y="34"/>
                  </a:cubicBezTo>
                  <a:cubicBezTo>
                    <a:pt x="295" y="36"/>
                    <a:pt x="299" y="34"/>
                    <a:pt x="298" y="36"/>
                  </a:cubicBezTo>
                  <a:cubicBezTo>
                    <a:pt x="296" y="38"/>
                    <a:pt x="301" y="39"/>
                    <a:pt x="298" y="40"/>
                  </a:cubicBezTo>
                  <a:cubicBezTo>
                    <a:pt x="296" y="40"/>
                    <a:pt x="294" y="40"/>
                    <a:pt x="292" y="40"/>
                  </a:cubicBezTo>
                  <a:cubicBezTo>
                    <a:pt x="291" y="41"/>
                    <a:pt x="291" y="42"/>
                    <a:pt x="289" y="41"/>
                  </a:cubicBezTo>
                  <a:cubicBezTo>
                    <a:pt x="288" y="41"/>
                    <a:pt x="287" y="41"/>
                    <a:pt x="286" y="41"/>
                  </a:cubicBezTo>
                  <a:cubicBezTo>
                    <a:pt x="282" y="42"/>
                    <a:pt x="278" y="42"/>
                    <a:pt x="274" y="42"/>
                  </a:cubicBezTo>
                  <a:cubicBezTo>
                    <a:pt x="272" y="42"/>
                    <a:pt x="270" y="42"/>
                    <a:pt x="269" y="43"/>
                  </a:cubicBezTo>
                  <a:cubicBezTo>
                    <a:pt x="268" y="44"/>
                    <a:pt x="267" y="45"/>
                    <a:pt x="267" y="46"/>
                  </a:cubicBezTo>
                  <a:cubicBezTo>
                    <a:pt x="267" y="47"/>
                    <a:pt x="269" y="48"/>
                    <a:pt x="269" y="49"/>
                  </a:cubicBezTo>
                  <a:cubicBezTo>
                    <a:pt x="268" y="51"/>
                    <a:pt x="268" y="52"/>
                    <a:pt x="269" y="53"/>
                  </a:cubicBezTo>
                  <a:cubicBezTo>
                    <a:pt x="271" y="55"/>
                    <a:pt x="274" y="54"/>
                    <a:pt x="276" y="56"/>
                  </a:cubicBezTo>
                  <a:cubicBezTo>
                    <a:pt x="276" y="56"/>
                    <a:pt x="278" y="60"/>
                    <a:pt x="278" y="60"/>
                  </a:cubicBezTo>
                  <a:cubicBezTo>
                    <a:pt x="274" y="60"/>
                    <a:pt x="273" y="60"/>
                    <a:pt x="270" y="58"/>
                  </a:cubicBezTo>
                  <a:cubicBezTo>
                    <a:pt x="267" y="56"/>
                    <a:pt x="262" y="54"/>
                    <a:pt x="258" y="54"/>
                  </a:cubicBezTo>
                  <a:cubicBezTo>
                    <a:pt x="256" y="54"/>
                    <a:pt x="257" y="53"/>
                    <a:pt x="255" y="52"/>
                  </a:cubicBezTo>
                  <a:cubicBezTo>
                    <a:pt x="254" y="52"/>
                    <a:pt x="250" y="52"/>
                    <a:pt x="250" y="54"/>
                  </a:cubicBezTo>
                  <a:cubicBezTo>
                    <a:pt x="250" y="55"/>
                    <a:pt x="254" y="55"/>
                    <a:pt x="254" y="55"/>
                  </a:cubicBezTo>
                  <a:cubicBezTo>
                    <a:pt x="254" y="55"/>
                    <a:pt x="251" y="56"/>
                    <a:pt x="252" y="56"/>
                  </a:cubicBezTo>
                  <a:cubicBezTo>
                    <a:pt x="254" y="57"/>
                    <a:pt x="255" y="56"/>
                    <a:pt x="256" y="58"/>
                  </a:cubicBezTo>
                  <a:cubicBezTo>
                    <a:pt x="256" y="60"/>
                    <a:pt x="253" y="59"/>
                    <a:pt x="252" y="59"/>
                  </a:cubicBezTo>
                  <a:cubicBezTo>
                    <a:pt x="250" y="58"/>
                    <a:pt x="249" y="57"/>
                    <a:pt x="247" y="58"/>
                  </a:cubicBezTo>
                  <a:cubicBezTo>
                    <a:pt x="245" y="58"/>
                    <a:pt x="246" y="61"/>
                    <a:pt x="247" y="62"/>
                  </a:cubicBezTo>
                  <a:cubicBezTo>
                    <a:pt x="248" y="63"/>
                    <a:pt x="250" y="63"/>
                    <a:pt x="251" y="63"/>
                  </a:cubicBezTo>
                  <a:cubicBezTo>
                    <a:pt x="253" y="64"/>
                    <a:pt x="255" y="64"/>
                    <a:pt x="256" y="65"/>
                  </a:cubicBezTo>
                  <a:cubicBezTo>
                    <a:pt x="257" y="66"/>
                    <a:pt x="257" y="67"/>
                    <a:pt x="257" y="67"/>
                  </a:cubicBezTo>
                  <a:cubicBezTo>
                    <a:pt x="258" y="67"/>
                    <a:pt x="259" y="67"/>
                    <a:pt x="260" y="67"/>
                  </a:cubicBezTo>
                  <a:cubicBezTo>
                    <a:pt x="260" y="67"/>
                    <a:pt x="257" y="68"/>
                    <a:pt x="257" y="68"/>
                  </a:cubicBezTo>
                  <a:cubicBezTo>
                    <a:pt x="255" y="68"/>
                    <a:pt x="255" y="67"/>
                    <a:pt x="254" y="66"/>
                  </a:cubicBezTo>
                  <a:cubicBezTo>
                    <a:pt x="252" y="65"/>
                    <a:pt x="249" y="65"/>
                    <a:pt x="246" y="65"/>
                  </a:cubicBezTo>
                  <a:cubicBezTo>
                    <a:pt x="245" y="65"/>
                    <a:pt x="240" y="64"/>
                    <a:pt x="242" y="62"/>
                  </a:cubicBezTo>
                  <a:cubicBezTo>
                    <a:pt x="243" y="62"/>
                    <a:pt x="242" y="61"/>
                    <a:pt x="242" y="60"/>
                  </a:cubicBezTo>
                  <a:cubicBezTo>
                    <a:pt x="241" y="59"/>
                    <a:pt x="242" y="58"/>
                    <a:pt x="242" y="57"/>
                  </a:cubicBezTo>
                  <a:cubicBezTo>
                    <a:pt x="243" y="55"/>
                    <a:pt x="244" y="51"/>
                    <a:pt x="242" y="50"/>
                  </a:cubicBezTo>
                  <a:cubicBezTo>
                    <a:pt x="238" y="49"/>
                    <a:pt x="241" y="54"/>
                    <a:pt x="240" y="56"/>
                  </a:cubicBezTo>
                  <a:cubicBezTo>
                    <a:pt x="238" y="58"/>
                    <a:pt x="235" y="59"/>
                    <a:pt x="233" y="61"/>
                  </a:cubicBezTo>
                  <a:cubicBezTo>
                    <a:pt x="230" y="64"/>
                    <a:pt x="231" y="63"/>
                    <a:pt x="233" y="65"/>
                  </a:cubicBezTo>
                  <a:cubicBezTo>
                    <a:pt x="234" y="66"/>
                    <a:pt x="237" y="69"/>
                    <a:pt x="237" y="71"/>
                  </a:cubicBezTo>
                  <a:cubicBezTo>
                    <a:pt x="237" y="71"/>
                    <a:pt x="236" y="73"/>
                    <a:pt x="235" y="73"/>
                  </a:cubicBezTo>
                  <a:cubicBezTo>
                    <a:pt x="234" y="75"/>
                    <a:pt x="233" y="77"/>
                    <a:pt x="233" y="79"/>
                  </a:cubicBezTo>
                  <a:cubicBezTo>
                    <a:pt x="233" y="79"/>
                    <a:pt x="234" y="84"/>
                    <a:pt x="235" y="84"/>
                  </a:cubicBezTo>
                  <a:cubicBezTo>
                    <a:pt x="237" y="84"/>
                    <a:pt x="239" y="84"/>
                    <a:pt x="241" y="83"/>
                  </a:cubicBezTo>
                  <a:cubicBezTo>
                    <a:pt x="243" y="82"/>
                    <a:pt x="246" y="83"/>
                    <a:pt x="248" y="84"/>
                  </a:cubicBezTo>
                  <a:cubicBezTo>
                    <a:pt x="251" y="84"/>
                    <a:pt x="253" y="86"/>
                    <a:pt x="254" y="89"/>
                  </a:cubicBezTo>
                  <a:cubicBezTo>
                    <a:pt x="255" y="91"/>
                    <a:pt x="251" y="94"/>
                    <a:pt x="253" y="95"/>
                  </a:cubicBezTo>
                  <a:cubicBezTo>
                    <a:pt x="253" y="95"/>
                    <a:pt x="259" y="97"/>
                    <a:pt x="259" y="97"/>
                  </a:cubicBezTo>
                  <a:cubicBezTo>
                    <a:pt x="259" y="98"/>
                    <a:pt x="252" y="96"/>
                    <a:pt x="251" y="96"/>
                  </a:cubicBezTo>
                  <a:cubicBezTo>
                    <a:pt x="251" y="96"/>
                    <a:pt x="250" y="93"/>
                    <a:pt x="250" y="93"/>
                  </a:cubicBezTo>
                  <a:cubicBezTo>
                    <a:pt x="251" y="91"/>
                    <a:pt x="252" y="90"/>
                    <a:pt x="250" y="89"/>
                  </a:cubicBezTo>
                  <a:cubicBezTo>
                    <a:pt x="248" y="88"/>
                    <a:pt x="249" y="86"/>
                    <a:pt x="247" y="85"/>
                  </a:cubicBezTo>
                  <a:cubicBezTo>
                    <a:pt x="245" y="85"/>
                    <a:pt x="243" y="86"/>
                    <a:pt x="241" y="86"/>
                  </a:cubicBezTo>
                  <a:cubicBezTo>
                    <a:pt x="241" y="86"/>
                    <a:pt x="237" y="87"/>
                    <a:pt x="237" y="88"/>
                  </a:cubicBezTo>
                  <a:cubicBezTo>
                    <a:pt x="238" y="88"/>
                    <a:pt x="239" y="88"/>
                    <a:pt x="238" y="88"/>
                  </a:cubicBezTo>
                  <a:cubicBezTo>
                    <a:pt x="238" y="89"/>
                    <a:pt x="236" y="90"/>
                    <a:pt x="237" y="91"/>
                  </a:cubicBezTo>
                  <a:cubicBezTo>
                    <a:pt x="241" y="93"/>
                    <a:pt x="238" y="96"/>
                    <a:pt x="236" y="98"/>
                  </a:cubicBezTo>
                  <a:cubicBezTo>
                    <a:pt x="235" y="99"/>
                    <a:pt x="234" y="101"/>
                    <a:pt x="234" y="102"/>
                  </a:cubicBezTo>
                  <a:cubicBezTo>
                    <a:pt x="233" y="103"/>
                    <a:pt x="231" y="104"/>
                    <a:pt x="229" y="104"/>
                  </a:cubicBezTo>
                  <a:cubicBezTo>
                    <a:pt x="228" y="105"/>
                    <a:pt x="227" y="105"/>
                    <a:pt x="227" y="107"/>
                  </a:cubicBezTo>
                  <a:cubicBezTo>
                    <a:pt x="226" y="109"/>
                    <a:pt x="224" y="108"/>
                    <a:pt x="223" y="108"/>
                  </a:cubicBezTo>
                  <a:cubicBezTo>
                    <a:pt x="220" y="107"/>
                    <a:pt x="218" y="108"/>
                    <a:pt x="216" y="107"/>
                  </a:cubicBezTo>
                  <a:cubicBezTo>
                    <a:pt x="215" y="107"/>
                    <a:pt x="214" y="106"/>
                    <a:pt x="213" y="106"/>
                  </a:cubicBezTo>
                  <a:cubicBezTo>
                    <a:pt x="211" y="106"/>
                    <a:pt x="211" y="105"/>
                    <a:pt x="210" y="104"/>
                  </a:cubicBezTo>
                  <a:cubicBezTo>
                    <a:pt x="210" y="104"/>
                    <a:pt x="212" y="103"/>
                    <a:pt x="212" y="104"/>
                  </a:cubicBezTo>
                  <a:cubicBezTo>
                    <a:pt x="213" y="106"/>
                    <a:pt x="215" y="106"/>
                    <a:pt x="215" y="105"/>
                  </a:cubicBezTo>
                  <a:cubicBezTo>
                    <a:pt x="216" y="104"/>
                    <a:pt x="221" y="107"/>
                    <a:pt x="223" y="105"/>
                  </a:cubicBezTo>
                  <a:cubicBezTo>
                    <a:pt x="223" y="104"/>
                    <a:pt x="221" y="103"/>
                    <a:pt x="223" y="103"/>
                  </a:cubicBezTo>
                  <a:cubicBezTo>
                    <a:pt x="224" y="102"/>
                    <a:pt x="226" y="101"/>
                    <a:pt x="227" y="100"/>
                  </a:cubicBezTo>
                  <a:cubicBezTo>
                    <a:pt x="228" y="98"/>
                    <a:pt x="227" y="98"/>
                    <a:pt x="230" y="97"/>
                  </a:cubicBezTo>
                  <a:cubicBezTo>
                    <a:pt x="233" y="95"/>
                    <a:pt x="229" y="93"/>
                    <a:pt x="231" y="91"/>
                  </a:cubicBezTo>
                  <a:cubicBezTo>
                    <a:pt x="233" y="90"/>
                    <a:pt x="233" y="89"/>
                    <a:pt x="231" y="88"/>
                  </a:cubicBezTo>
                  <a:cubicBezTo>
                    <a:pt x="230" y="88"/>
                    <a:pt x="229" y="87"/>
                    <a:pt x="228" y="86"/>
                  </a:cubicBezTo>
                  <a:cubicBezTo>
                    <a:pt x="227" y="84"/>
                    <a:pt x="228" y="81"/>
                    <a:pt x="228" y="79"/>
                  </a:cubicBezTo>
                  <a:cubicBezTo>
                    <a:pt x="228" y="77"/>
                    <a:pt x="227" y="75"/>
                    <a:pt x="228" y="73"/>
                  </a:cubicBezTo>
                  <a:cubicBezTo>
                    <a:pt x="228" y="71"/>
                    <a:pt x="230" y="71"/>
                    <a:pt x="230" y="69"/>
                  </a:cubicBezTo>
                  <a:cubicBezTo>
                    <a:pt x="229" y="67"/>
                    <a:pt x="227" y="66"/>
                    <a:pt x="226" y="65"/>
                  </a:cubicBezTo>
                  <a:cubicBezTo>
                    <a:pt x="225" y="64"/>
                    <a:pt x="224" y="63"/>
                    <a:pt x="225" y="62"/>
                  </a:cubicBezTo>
                  <a:cubicBezTo>
                    <a:pt x="227" y="61"/>
                    <a:pt x="227" y="59"/>
                    <a:pt x="228" y="57"/>
                  </a:cubicBezTo>
                  <a:cubicBezTo>
                    <a:pt x="229" y="56"/>
                    <a:pt x="230" y="53"/>
                    <a:pt x="229" y="52"/>
                  </a:cubicBezTo>
                  <a:cubicBezTo>
                    <a:pt x="229" y="51"/>
                    <a:pt x="225" y="50"/>
                    <a:pt x="223" y="49"/>
                  </a:cubicBezTo>
                  <a:cubicBezTo>
                    <a:pt x="221" y="49"/>
                    <a:pt x="219" y="49"/>
                    <a:pt x="217" y="49"/>
                  </a:cubicBezTo>
                  <a:cubicBezTo>
                    <a:pt x="216" y="49"/>
                    <a:pt x="213" y="48"/>
                    <a:pt x="212" y="49"/>
                  </a:cubicBezTo>
                  <a:cubicBezTo>
                    <a:pt x="209" y="51"/>
                    <a:pt x="209" y="58"/>
                    <a:pt x="206" y="60"/>
                  </a:cubicBezTo>
                  <a:cubicBezTo>
                    <a:pt x="204" y="63"/>
                    <a:pt x="198" y="64"/>
                    <a:pt x="198" y="68"/>
                  </a:cubicBezTo>
                  <a:cubicBezTo>
                    <a:pt x="198" y="69"/>
                    <a:pt x="201" y="68"/>
                    <a:pt x="201" y="68"/>
                  </a:cubicBezTo>
                  <a:cubicBezTo>
                    <a:pt x="202" y="69"/>
                    <a:pt x="201" y="73"/>
                    <a:pt x="201" y="73"/>
                  </a:cubicBezTo>
                  <a:cubicBezTo>
                    <a:pt x="200" y="75"/>
                    <a:pt x="202" y="76"/>
                    <a:pt x="199" y="76"/>
                  </a:cubicBezTo>
                  <a:cubicBezTo>
                    <a:pt x="199" y="77"/>
                    <a:pt x="198" y="77"/>
                    <a:pt x="198" y="78"/>
                  </a:cubicBezTo>
                  <a:cubicBezTo>
                    <a:pt x="199" y="79"/>
                    <a:pt x="200" y="79"/>
                    <a:pt x="201" y="79"/>
                  </a:cubicBezTo>
                  <a:cubicBezTo>
                    <a:pt x="202" y="79"/>
                    <a:pt x="206" y="79"/>
                    <a:pt x="206" y="80"/>
                  </a:cubicBezTo>
                  <a:cubicBezTo>
                    <a:pt x="206" y="82"/>
                    <a:pt x="206" y="84"/>
                    <a:pt x="208" y="85"/>
                  </a:cubicBezTo>
                  <a:cubicBezTo>
                    <a:pt x="210" y="86"/>
                    <a:pt x="212" y="85"/>
                    <a:pt x="210" y="87"/>
                  </a:cubicBezTo>
                  <a:cubicBezTo>
                    <a:pt x="209" y="88"/>
                    <a:pt x="209" y="90"/>
                    <a:pt x="208" y="91"/>
                  </a:cubicBezTo>
                  <a:cubicBezTo>
                    <a:pt x="207" y="93"/>
                    <a:pt x="202" y="88"/>
                    <a:pt x="201" y="87"/>
                  </a:cubicBezTo>
                  <a:cubicBezTo>
                    <a:pt x="198" y="85"/>
                    <a:pt x="194" y="84"/>
                    <a:pt x="191" y="83"/>
                  </a:cubicBezTo>
                  <a:cubicBezTo>
                    <a:pt x="189" y="82"/>
                    <a:pt x="188" y="81"/>
                    <a:pt x="186" y="80"/>
                  </a:cubicBezTo>
                  <a:cubicBezTo>
                    <a:pt x="185" y="80"/>
                    <a:pt x="183" y="79"/>
                    <a:pt x="182" y="79"/>
                  </a:cubicBezTo>
                  <a:cubicBezTo>
                    <a:pt x="179" y="79"/>
                    <a:pt x="176" y="78"/>
                    <a:pt x="173" y="78"/>
                  </a:cubicBezTo>
                  <a:cubicBezTo>
                    <a:pt x="169" y="78"/>
                    <a:pt x="165" y="78"/>
                    <a:pt x="168" y="83"/>
                  </a:cubicBezTo>
                  <a:cubicBezTo>
                    <a:pt x="170" y="84"/>
                    <a:pt x="169" y="86"/>
                    <a:pt x="167" y="87"/>
                  </a:cubicBezTo>
                  <a:cubicBezTo>
                    <a:pt x="166" y="88"/>
                    <a:pt x="163" y="86"/>
                    <a:pt x="164" y="89"/>
                  </a:cubicBezTo>
                  <a:cubicBezTo>
                    <a:pt x="165" y="90"/>
                    <a:pt x="157" y="90"/>
                    <a:pt x="161" y="87"/>
                  </a:cubicBezTo>
                  <a:cubicBezTo>
                    <a:pt x="162" y="86"/>
                    <a:pt x="159" y="84"/>
                    <a:pt x="158" y="85"/>
                  </a:cubicBezTo>
                  <a:cubicBezTo>
                    <a:pt x="156" y="85"/>
                    <a:pt x="154" y="86"/>
                    <a:pt x="153" y="87"/>
                  </a:cubicBezTo>
                  <a:cubicBezTo>
                    <a:pt x="150" y="89"/>
                    <a:pt x="147" y="87"/>
                    <a:pt x="144" y="88"/>
                  </a:cubicBezTo>
                  <a:cubicBezTo>
                    <a:pt x="141" y="89"/>
                    <a:pt x="139" y="91"/>
                    <a:pt x="137" y="91"/>
                  </a:cubicBezTo>
                  <a:cubicBezTo>
                    <a:pt x="136" y="91"/>
                    <a:pt x="130" y="91"/>
                    <a:pt x="131" y="90"/>
                  </a:cubicBezTo>
                  <a:cubicBezTo>
                    <a:pt x="133" y="90"/>
                    <a:pt x="133" y="90"/>
                    <a:pt x="133" y="89"/>
                  </a:cubicBezTo>
                  <a:cubicBezTo>
                    <a:pt x="133" y="86"/>
                    <a:pt x="135" y="87"/>
                    <a:pt x="135" y="85"/>
                  </a:cubicBezTo>
                  <a:cubicBezTo>
                    <a:pt x="136" y="84"/>
                    <a:pt x="129" y="86"/>
                    <a:pt x="129" y="86"/>
                  </a:cubicBezTo>
                  <a:cubicBezTo>
                    <a:pt x="128" y="86"/>
                    <a:pt x="127" y="86"/>
                    <a:pt x="127" y="87"/>
                  </a:cubicBezTo>
                  <a:cubicBezTo>
                    <a:pt x="127" y="88"/>
                    <a:pt x="127" y="89"/>
                    <a:pt x="127" y="90"/>
                  </a:cubicBezTo>
                  <a:cubicBezTo>
                    <a:pt x="126" y="90"/>
                    <a:pt x="124" y="89"/>
                    <a:pt x="123" y="89"/>
                  </a:cubicBezTo>
                  <a:cubicBezTo>
                    <a:pt x="121" y="89"/>
                    <a:pt x="118" y="90"/>
                    <a:pt x="116" y="91"/>
                  </a:cubicBezTo>
                  <a:cubicBezTo>
                    <a:pt x="113" y="92"/>
                    <a:pt x="110" y="94"/>
                    <a:pt x="107" y="95"/>
                  </a:cubicBezTo>
                  <a:cubicBezTo>
                    <a:pt x="105" y="95"/>
                    <a:pt x="104" y="96"/>
                    <a:pt x="103" y="98"/>
                  </a:cubicBezTo>
                  <a:cubicBezTo>
                    <a:pt x="103" y="99"/>
                    <a:pt x="103" y="102"/>
                    <a:pt x="101" y="102"/>
                  </a:cubicBezTo>
                  <a:cubicBezTo>
                    <a:pt x="99" y="102"/>
                    <a:pt x="97" y="103"/>
                    <a:pt x="95" y="103"/>
                  </a:cubicBezTo>
                  <a:cubicBezTo>
                    <a:pt x="94" y="103"/>
                    <a:pt x="93" y="101"/>
                    <a:pt x="92" y="100"/>
                  </a:cubicBezTo>
                  <a:cubicBezTo>
                    <a:pt x="90" y="98"/>
                    <a:pt x="87" y="99"/>
                    <a:pt x="89" y="96"/>
                  </a:cubicBezTo>
                  <a:cubicBezTo>
                    <a:pt x="90" y="94"/>
                    <a:pt x="93" y="95"/>
                    <a:pt x="94" y="94"/>
                  </a:cubicBezTo>
                  <a:cubicBezTo>
                    <a:pt x="96" y="94"/>
                    <a:pt x="98" y="95"/>
                    <a:pt x="97" y="93"/>
                  </a:cubicBezTo>
                  <a:cubicBezTo>
                    <a:pt x="96" y="92"/>
                    <a:pt x="95" y="90"/>
                    <a:pt x="94" y="89"/>
                  </a:cubicBezTo>
                  <a:cubicBezTo>
                    <a:pt x="92" y="87"/>
                    <a:pt x="89" y="88"/>
                    <a:pt x="87" y="88"/>
                  </a:cubicBezTo>
                  <a:cubicBezTo>
                    <a:pt x="86" y="88"/>
                    <a:pt x="80" y="87"/>
                    <a:pt x="80" y="87"/>
                  </a:cubicBezTo>
                  <a:cubicBezTo>
                    <a:pt x="80" y="87"/>
                    <a:pt x="83" y="88"/>
                    <a:pt x="83" y="88"/>
                  </a:cubicBezTo>
                  <a:cubicBezTo>
                    <a:pt x="84" y="89"/>
                    <a:pt x="84" y="90"/>
                    <a:pt x="84" y="91"/>
                  </a:cubicBezTo>
                  <a:cubicBezTo>
                    <a:pt x="84" y="92"/>
                    <a:pt x="84" y="94"/>
                    <a:pt x="84" y="95"/>
                  </a:cubicBezTo>
                  <a:cubicBezTo>
                    <a:pt x="83" y="96"/>
                    <a:pt x="82" y="97"/>
                    <a:pt x="82" y="98"/>
                  </a:cubicBezTo>
                  <a:cubicBezTo>
                    <a:pt x="83" y="100"/>
                    <a:pt x="87" y="100"/>
                    <a:pt x="86" y="103"/>
                  </a:cubicBezTo>
                  <a:cubicBezTo>
                    <a:pt x="85" y="104"/>
                    <a:pt x="84" y="106"/>
                    <a:pt x="84" y="107"/>
                  </a:cubicBezTo>
                  <a:cubicBezTo>
                    <a:pt x="84" y="107"/>
                    <a:pt x="84" y="111"/>
                    <a:pt x="84" y="111"/>
                  </a:cubicBezTo>
                  <a:cubicBezTo>
                    <a:pt x="84" y="111"/>
                    <a:pt x="83" y="108"/>
                    <a:pt x="83" y="108"/>
                  </a:cubicBezTo>
                  <a:cubicBezTo>
                    <a:pt x="82" y="108"/>
                    <a:pt x="81" y="110"/>
                    <a:pt x="80" y="109"/>
                  </a:cubicBezTo>
                  <a:cubicBezTo>
                    <a:pt x="80" y="109"/>
                    <a:pt x="82" y="108"/>
                    <a:pt x="82" y="107"/>
                  </a:cubicBezTo>
                  <a:cubicBezTo>
                    <a:pt x="81" y="106"/>
                    <a:pt x="79" y="106"/>
                    <a:pt x="78" y="106"/>
                  </a:cubicBezTo>
                  <a:cubicBezTo>
                    <a:pt x="77" y="106"/>
                    <a:pt x="76" y="105"/>
                    <a:pt x="75" y="106"/>
                  </a:cubicBezTo>
                  <a:cubicBezTo>
                    <a:pt x="73" y="106"/>
                    <a:pt x="72" y="108"/>
                    <a:pt x="70" y="108"/>
                  </a:cubicBezTo>
                  <a:cubicBezTo>
                    <a:pt x="68" y="110"/>
                    <a:pt x="67" y="110"/>
                    <a:pt x="65" y="112"/>
                  </a:cubicBezTo>
                  <a:cubicBezTo>
                    <a:pt x="63" y="114"/>
                    <a:pt x="61" y="114"/>
                    <a:pt x="64" y="116"/>
                  </a:cubicBezTo>
                  <a:cubicBezTo>
                    <a:pt x="65" y="117"/>
                    <a:pt x="67" y="120"/>
                    <a:pt x="66" y="121"/>
                  </a:cubicBezTo>
                  <a:cubicBezTo>
                    <a:pt x="65" y="122"/>
                    <a:pt x="59" y="120"/>
                    <a:pt x="58" y="120"/>
                  </a:cubicBezTo>
                  <a:cubicBezTo>
                    <a:pt x="57" y="119"/>
                    <a:pt x="54" y="120"/>
                    <a:pt x="53" y="120"/>
                  </a:cubicBezTo>
                  <a:cubicBezTo>
                    <a:pt x="54" y="119"/>
                    <a:pt x="49" y="115"/>
                    <a:pt x="48" y="117"/>
                  </a:cubicBezTo>
                  <a:cubicBezTo>
                    <a:pt x="43" y="121"/>
                    <a:pt x="54" y="122"/>
                    <a:pt x="54" y="124"/>
                  </a:cubicBezTo>
                  <a:cubicBezTo>
                    <a:pt x="53" y="128"/>
                    <a:pt x="50" y="126"/>
                    <a:pt x="47" y="126"/>
                  </a:cubicBezTo>
                  <a:cubicBezTo>
                    <a:pt x="44" y="125"/>
                    <a:pt x="43" y="123"/>
                    <a:pt x="40" y="122"/>
                  </a:cubicBezTo>
                  <a:cubicBezTo>
                    <a:pt x="38" y="121"/>
                    <a:pt x="38" y="120"/>
                    <a:pt x="37" y="118"/>
                  </a:cubicBezTo>
                  <a:cubicBezTo>
                    <a:pt x="37" y="116"/>
                    <a:pt x="36" y="116"/>
                    <a:pt x="35" y="115"/>
                  </a:cubicBezTo>
                  <a:cubicBezTo>
                    <a:pt x="35" y="114"/>
                    <a:pt x="38" y="112"/>
                    <a:pt x="38" y="112"/>
                  </a:cubicBezTo>
                  <a:cubicBezTo>
                    <a:pt x="39" y="109"/>
                    <a:pt x="34" y="107"/>
                    <a:pt x="32" y="107"/>
                  </a:cubicBezTo>
                  <a:cubicBezTo>
                    <a:pt x="30" y="106"/>
                    <a:pt x="30" y="104"/>
                    <a:pt x="28" y="104"/>
                  </a:cubicBezTo>
                  <a:cubicBezTo>
                    <a:pt x="29" y="103"/>
                    <a:pt x="24" y="99"/>
                    <a:pt x="24" y="99"/>
                  </a:cubicBezTo>
                  <a:cubicBezTo>
                    <a:pt x="26" y="98"/>
                    <a:pt x="28" y="101"/>
                    <a:pt x="29" y="102"/>
                  </a:cubicBezTo>
                  <a:cubicBezTo>
                    <a:pt x="30" y="103"/>
                    <a:pt x="31" y="103"/>
                    <a:pt x="31" y="102"/>
                  </a:cubicBezTo>
                  <a:cubicBezTo>
                    <a:pt x="32" y="102"/>
                    <a:pt x="33" y="103"/>
                    <a:pt x="33" y="103"/>
                  </a:cubicBezTo>
                  <a:cubicBezTo>
                    <a:pt x="36" y="104"/>
                    <a:pt x="38" y="105"/>
                    <a:pt x="41" y="105"/>
                  </a:cubicBezTo>
                  <a:cubicBezTo>
                    <a:pt x="43" y="106"/>
                    <a:pt x="46" y="106"/>
                    <a:pt x="49" y="107"/>
                  </a:cubicBezTo>
                  <a:cubicBezTo>
                    <a:pt x="54" y="109"/>
                    <a:pt x="58" y="109"/>
                    <a:pt x="63" y="106"/>
                  </a:cubicBezTo>
                  <a:cubicBezTo>
                    <a:pt x="65" y="105"/>
                    <a:pt x="66" y="104"/>
                    <a:pt x="68" y="103"/>
                  </a:cubicBezTo>
                  <a:cubicBezTo>
                    <a:pt x="71" y="101"/>
                    <a:pt x="69" y="100"/>
                    <a:pt x="69" y="97"/>
                  </a:cubicBezTo>
                  <a:cubicBezTo>
                    <a:pt x="69" y="94"/>
                    <a:pt x="62" y="93"/>
                    <a:pt x="60" y="91"/>
                  </a:cubicBezTo>
                  <a:cubicBezTo>
                    <a:pt x="57" y="89"/>
                    <a:pt x="53" y="87"/>
                    <a:pt x="50" y="86"/>
                  </a:cubicBezTo>
                  <a:cubicBezTo>
                    <a:pt x="47" y="84"/>
                    <a:pt x="43" y="82"/>
                    <a:pt x="40" y="82"/>
                  </a:cubicBezTo>
                  <a:cubicBezTo>
                    <a:pt x="39" y="81"/>
                    <a:pt x="39" y="82"/>
                    <a:pt x="38" y="82"/>
                  </a:cubicBezTo>
                  <a:cubicBezTo>
                    <a:pt x="37" y="82"/>
                    <a:pt x="36" y="81"/>
                    <a:pt x="35" y="81"/>
                  </a:cubicBezTo>
                  <a:cubicBezTo>
                    <a:pt x="33" y="80"/>
                    <a:pt x="31" y="84"/>
                    <a:pt x="29" y="84"/>
                  </a:cubicBezTo>
                  <a:cubicBezTo>
                    <a:pt x="29" y="83"/>
                    <a:pt x="33" y="80"/>
                    <a:pt x="29" y="80"/>
                  </a:cubicBezTo>
                  <a:cubicBezTo>
                    <a:pt x="28" y="80"/>
                    <a:pt x="24" y="78"/>
                    <a:pt x="24" y="78"/>
                  </a:cubicBezTo>
                  <a:cubicBezTo>
                    <a:pt x="25" y="77"/>
                    <a:pt x="29" y="80"/>
                    <a:pt x="29" y="78"/>
                  </a:cubicBezTo>
                  <a:cubicBezTo>
                    <a:pt x="29" y="77"/>
                    <a:pt x="25" y="75"/>
                    <a:pt x="24" y="75"/>
                  </a:cubicBezTo>
                  <a:cubicBezTo>
                    <a:pt x="23" y="76"/>
                    <a:pt x="20" y="78"/>
                    <a:pt x="20" y="78"/>
                  </a:cubicBezTo>
                  <a:cubicBezTo>
                    <a:pt x="20" y="77"/>
                    <a:pt x="20" y="77"/>
                    <a:pt x="19" y="76"/>
                  </a:cubicBezTo>
                  <a:cubicBezTo>
                    <a:pt x="17" y="76"/>
                    <a:pt x="17" y="77"/>
                    <a:pt x="16" y="78"/>
                  </a:cubicBezTo>
                  <a:cubicBezTo>
                    <a:pt x="16" y="78"/>
                    <a:pt x="16" y="78"/>
                    <a:pt x="16" y="77"/>
                  </a:cubicBezTo>
                  <a:cubicBezTo>
                    <a:pt x="15" y="78"/>
                    <a:pt x="14" y="80"/>
                    <a:pt x="13" y="80"/>
                  </a:cubicBezTo>
                  <a:cubicBezTo>
                    <a:pt x="12" y="81"/>
                    <a:pt x="10" y="81"/>
                    <a:pt x="10" y="81"/>
                  </a:cubicBezTo>
                  <a:cubicBezTo>
                    <a:pt x="9" y="83"/>
                    <a:pt x="5" y="83"/>
                    <a:pt x="6" y="85"/>
                  </a:cubicBezTo>
                  <a:cubicBezTo>
                    <a:pt x="9" y="87"/>
                    <a:pt x="5" y="85"/>
                    <a:pt x="5" y="88"/>
                  </a:cubicBezTo>
                  <a:cubicBezTo>
                    <a:pt x="5" y="90"/>
                    <a:pt x="9" y="91"/>
                    <a:pt x="10" y="92"/>
                  </a:cubicBezTo>
                  <a:cubicBezTo>
                    <a:pt x="12" y="93"/>
                    <a:pt x="14" y="95"/>
                    <a:pt x="13" y="97"/>
                  </a:cubicBezTo>
                  <a:cubicBezTo>
                    <a:pt x="12" y="99"/>
                    <a:pt x="9" y="100"/>
                    <a:pt x="9" y="102"/>
                  </a:cubicBezTo>
                  <a:cubicBezTo>
                    <a:pt x="10" y="104"/>
                    <a:pt x="12" y="106"/>
                    <a:pt x="13" y="108"/>
                  </a:cubicBezTo>
                  <a:cubicBezTo>
                    <a:pt x="14" y="110"/>
                    <a:pt x="12" y="110"/>
                    <a:pt x="12" y="112"/>
                  </a:cubicBezTo>
                  <a:cubicBezTo>
                    <a:pt x="12" y="114"/>
                    <a:pt x="15" y="116"/>
                    <a:pt x="13" y="117"/>
                  </a:cubicBezTo>
                  <a:cubicBezTo>
                    <a:pt x="11" y="118"/>
                    <a:pt x="14" y="121"/>
                    <a:pt x="14" y="122"/>
                  </a:cubicBezTo>
                  <a:cubicBezTo>
                    <a:pt x="16" y="124"/>
                    <a:pt x="18" y="124"/>
                    <a:pt x="15" y="126"/>
                  </a:cubicBezTo>
                  <a:cubicBezTo>
                    <a:pt x="13" y="128"/>
                    <a:pt x="14" y="128"/>
                    <a:pt x="15" y="129"/>
                  </a:cubicBezTo>
                  <a:cubicBezTo>
                    <a:pt x="20" y="132"/>
                    <a:pt x="23" y="134"/>
                    <a:pt x="18" y="138"/>
                  </a:cubicBezTo>
                  <a:cubicBezTo>
                    <a:pt x="13" y="143"/>
                    <a:pt x="8" y="147"/>
                    <a:pt x="4" y="152"/>
                  </a:cubicBezTo>
                  <a:cubicBezTo>
                    <a:pt x="6" y="152"/>
                    <a:pt x="6" y="151"/>
                    <a:pt x="7" y="152"/>
                  </a:cubicBezTo>
                  <a:cubicBezTo>
                    <a:pt x="8" y="154"/>
                    <a:pt x="10" y="154"/>
                    <a:pt x="11" y="155"/>
                  </a:cubicBezTo>
                  <a:cubicBezTo>
                    <a:pt x="17" y="157"/>
                    <a:pt x="9" y="157"/>
                    <a:pt x="7" y="157"/>
                  </a:cubicBezTo>
                  <a:cubicBezTo>
                    <a:pt x="5" y="157"/>
                    <a:pt x="4" y="158"/>
                    <a:pt x="4" y="160"/>
                  </a:cubicBezTo>
                  <a:cubicBezTo>
                    <a:pt x="4" y="162"/>
                    <a:pt x="2" y="163"/>
                    <a:pt x="1" y="165"/>
                  </a:cubicBezTo>
                  <a:cubicBezTo>
                    <a:pt x="0" y="166"/>
                    <a:pt x="1" y="168"/>
                    <a:pt x="2" y="170"/>
                  </a:cubicBezTo>
                  <a:cubicBezTo>
                    <a:pt x="2" y="172"/>
                    <a:pt x="0" y="174"/>
                    <a:pt x="1" y="175"/>
                  </a:cubicBezTo>
                  <a:cubicBezTo>
                    <a:pt x="3" y="176"/>
                    <a:pt x="3" y="176"/>
                    <a:pt x="3" y="178"/>
                  </a:cubicBezTo>
                  <a:cubicBezTo>
                    <a:pt x="2" y="180"/>
                    <a:pt x="4" y="181"/>
                    <a:pt x="4" y="183"/>
                  </a:cubicBezTo>
                  <a:cubicBezTo>
                    <a:pt x="4" y="184"/>
                    <a:pt x="7" y="186"/>
                    <a:pt x="8" y="186"/>
                  </a:cubicBezTo>
                  <a:cubicBezTo>
                    <a:pt x="8" y="186"/>
                    <a:pt x="9" y="185"/>
                    <a:pt x="10" y="185"/>
                  </a:cubicBezTo>
                  <a:cubicBezTo>
                    <a:pt x="11" y="185"/>
                    <a:pt x="11" y="187"/>
                    <a:pt x="12" y="187"/>
                  </a:cubicBezTo>
                  <a:cubicBezTo>
                    <a:pt x="14" y="186"/>
                    <a:pt x="14" y="185"/>
                    <a:pt x="16" y="187"/>
                  </a:cubicBezTo>
                  <a:cubicBezTo>
                    <a:pt x="18" y="188"/>
                    <a:pt x="18" y="188"/>
                    <a:pt x="18" y="190"/>
                  </a:cubicBezTo>
                  <a:cubicBezTo>
                    <a:pt x="17" y="195"/>
                    <a:pt x="21" y="199"/>
                    <a:pt x="24" y="201"/>
                  </a:cubicBezTo>
                  <a:cubicBezTo>
                    <a:pt x="26" y="202"/>
                    <a:pt x="27" y="203"/>
                    <a:pt x="25" y="204"/>
                  </a:cubicBezTo>
                  <a:cubicBezTo>
                    <a:pt x="24" y="206"/>
                    <a:pt x="23" y="205"/>
                    <a:pt x="21" y="205"/>
                  </a:cubicBezTo>
                  <a:cubicBezTo>
                    <a:pt x="19" y="205"/>
                    <a:pt x="22" y="214"/>
                    <a:pt x="24" y="213"/>
                  </a:cubicBezTo>
                  <a:cubicBezTo>
                    <a:pt x="25" y="212"/>
                    <a:pt x="26" y="209"/>
                    <a:pt x="27" y="210"/>
                  </a:cubicBezTo>
                  <a:cubicBezTo>
                    <a:pt x="28" y="210"/>
                    <a:pt x="29" y="211"/>
                    <a:pt x="31" y="211"/>
                  </a:cubicBezTo>
                  <a:cubicBezTo>
                    <a:pt x="33" y="211"/>
                    <a:pt x="35" y="212"/>
                    <a:pt x="35" y="214"/>
                  </a:cubicBezTo>
                  <a:cubicBezTo>
                    <a:pt x="35" y="215"/>
                    <a:pt x="34" y="215"/>
                    <a:pt x="34" y="215"/>
                  </a:cubicBezTo>
                  <a:cubicBezTo>
                    <a:pt x="33" y="216"/>
                    <a:pt x="34" y="218"/>
                    <a:pt x="35" y="218"/>
                  </a:cubicBezTo>
                  <a:cubicBezTo>
                    <a:pt x="36" y="219"/>
                    <a:pt x="38" y="218"/>
                    <a:pt x="39" y="219"/>
                  </a:cubicBezTo>
                  <a:cubicBezTo>
                    <a:pt x="40" y="220"/>
                    <a:pt x="40" y="222"/>
                    <a:pt x="40" y="223"/>
                  </a:cubicBezTo>
                  <a:cubicBezTo>
                    <a:pt x="40" y="224"/>
                    <a:pt x="43" y="223"/>
                    <a:pt x="44" y="223"/>
                  </a:cubicBezTo>
                  <a:cubicBezTo>
                    <a:pt x="45" y="224"/>
                    <a:pt x="47" y="227"/>
                    <a:pt x="48" y="225"/>
                  </a:cubicBezTo>
                  <a:cubicBezTo>
                    <a:pt x="49" y="223"/>
                    <a:pt x="50" y="224"/>
                    <a:pt x="51" y="225"/>
                  </a:cubicBezTo>
                  <a:cubicBezTo>
                    <a:pt x="53" y="227"/>
                    <a:pt x="53" y="226"/>
                    <a:pt x="55" y="226"/>
                  </a:cubicBezTo>
                  <a:cubicBezTo>
                    <a:pt x="56" y="226"/>
                    <a:pt x="57" y="229"/>
                    <a:pt x="58" y="228"/>
                  </a:cubicBezTo>
                  <a:cubicBezTo>
                    <a:pt x="60" y="227"/>
                    <a:pt x="62" y="229"/>
                    <a:pt x="63" y="230"/>
                  </a:cubicBezTo>
                  <a:cubicBezTo>
                    <a:pt x="65" y="231"/>
                    <a:pt x="62" y="232"/>
                    <a:pt x="62" y="232"/>
                  </a:cubicBezTo>
                  <a:cubicBezTo>
                    <a:pt x="60" y="233"/>
                    <a:pt x="63" y="234"/>
                    <a:pt x="63" y="234"/>
                  </a:cubicBezTo>
                  <a:cubicBezTo>
                    <a:pt x="63" y="234"/>
                    <a:pt x="60" y="234"/>
                    <a:pt x="61" y="236"/>
                  </a:cubicBezTo>
                  <a:cubicBezTo>
                    <a:pt x="63" y="237"/>
                    <a:pt x="62" y="238"/>
                    <a:pt x="61" y="239"/>
                  </a:cubicBezTo>
                  <a:cubicBezTo>
                    <a:pt x="61" y="240"/>
                    <a:pt x="58" y="240"/>
                    <a:pt x="57" y="240"/>
                  </a:cubicBezTo>
                  <a:cubicBezTo>
                    <a:pt x="55" y="240"/>
                    <a:pt x="54" y="242"/>
                    <a:pt x="53" y="244"/>
                  </a:cubicBezTo>
                  <a:cubicBezTo>
                    <a:pt x="54" y="244"/>
                    <a:pt x="58" y="244"/>
                    <a:pt x="58" y="245"/>
                  </a:cubicBezTo>
                  <a:cubicBezTo>
                    <a:pt x="58" y="246"/>
                    <a:pt x="53" y="247"/>
                    <a:pt x="53" y="248"/>
                  </a:cubicBezTo>
                  <a:cubicBezTo>
                    <a:pt x="53" y="249"/>
                    <a:pt x="55" y="249"/>
                    <a:pt x="55" y="251"/>
                  </a:cubicBezTo>
                  <a:cubicBezTo>
                    <a:pt x="55" y="251"/>
                    <a:pt x="52" y="252"/>
                    <a:pt x="52" y="252"/>
                  </a:cubicBezTo>
                  <a:cubicBezTo>
                    <a:pt x="51" y="253"/>
                    <a:pt x="51" y="254"/>
                    <a:pt x="50" y="255"/>
                  </a:cubicBezTo>
                  <a:cubicBezTo>
                    <a:pt x="50" y="256"/>
                    <a:pt x="48" y="255"/>
                    <a:pt x="48" y="257"/>
                  </a:cubicBezTo>
                  <a:cubicBezTo>
                    <a:pt x="47" y="258"/>
                    <a:pt x="49" y="260"/>
                    <a:pt x="51" y="260"/>
                  </a:cubicBezTo>
                  <a:cubicBezTo>
                    <a:pt x="53" y="261"/>
                    <a:pt x="55" y="262"/>
                    <a:pt x="58" y="264"/>
                  </a:cubicBezTo>
                  <a:cubicBezTo>
                    <a:pt x="59" y="265"/>
                    <a:pt x="60" y="266"/>
                    <a:pt x="61" y="266"/>
                  </a:cubicBezTo>
                  <a:cubicBezTo>
                    <a:pt x="62" y="268"/>
                    <a:pt x="62" y="267"/>
                    <a:pt x="64" y="266"/>
                  </a:cubicBezTo>
                  <a:cubicBezTo>
                    <a:pt x="67" y="266"/>
                    <a:pt x="70" y="269"/>
                    <a:pt x="73" y="269"/>
                  </a:cubicBezTo>
                  <a:cubicBezTo>
                    <a:pt x="76" y="269"/>
                    <a:pt x="79" y="271"/>
                    <a:pt x="82" y="272"/>
                  </a:cubicBezTo>
                  <a:cubicBezTo>
                    <a:pt x="85" y="273"/>
                    <a:pt x="87" y="272"/>
                    <a:pt x="90" y="272"/>
                  </a:cubicBezTo>
                  <a:cubicBezTo>
                    <a:pt x="91" y="273"/>
                    <a:pt x="92" y="274"/>
                    <a:pt x="92" y="275"/>
                  </a:cubicBezTo>
                  <a:cubicBezTo>
                    <a:pt x="92" y="276"/>
                    <a:pt x="93" y="276"/>
                    <a:pt x="94" y="276"/>
                  </a:cubicBezTo>
                  <a:cubicBezTo>
                    <a:pt x="97" y="277"/>
                    <a:pt x="99" y="282"/>
                    <a:pt x="103" y="280"/>
                  </a:cubicBezTo>
                  <a:cubicBezTo>
                    <a:pt x="104" y="279"/>
                    <a:pt x="106" y="278"/>
                    <a:pt x="105" y="277"/>
                  </a:cubicBezTo>
                  <a:cubicBezTo>
                    <a:pt x="104" y="276"/>
                    <a:pt x="103" y="275"/>
                    <a:pt x="102" y="274"/>
                  </a:cubicBezTo>
                  <a:cubicBezTo>
                    <a:pt x="100" y="272"/>
                    <a:pt x="99" y="270"/>
                    <a:pt x="100" y="267"/>
                  </a:cubicBezTo>
                  <a:cubicBezTo>
                    <a:pt x="100" y="265"/>
                    <a:pt x="99" y="263"/>
                    <a:pt x="97" y="262"/>
                  </a:cubicBezTo>
                  <a:cubicBezTo>
                    <a:pt x="95" y="261"/>
                    <a:pt x="98" y="259"/>
                    <a:pt x="99" y="258"/>
                  </a:cubicBezTo>
                  <a:cubicBezTo>
                    <a:pt x="100" y="256"/>
                    <a:pt x="100" y="254"/>
                    <a:pt x="103" y="254"/>
                  </a:cubicBezTo>
                  <a:cubicBezTo>
                    <a:pt x="104" y="254"/>
                    <a:pt x="105" y="253"/>
                    <a:pt x="106" y="252"/>
                  </a:cubicBezTo>
                  <a:cubicBezTo>
                    <a:pt x="107" y="251"/>
                    <a:pt x="108" y="251"/>
                    <a:pt x="109" y="250"/>
                  </a:cubicBezTo>
                  <a:cubicBezTo>
                    <a:pt x="108" y="250"/>
                    <a:pt x="106" y="249"/>
                    <a:pt x="106" y="248"/>
                  </a:cubicBezTo>
                  <a:cubicBezTo>
                    <a:pt x="106" y="247"/>
                    <a:pt x="108" y="248"/>
                    <a:pt x="108" y="248"/>
                  </a:cubicBezTo>
                  <a:cubicBezTo>
                    <a:pt x="108" y="247"/>
                    <a:pt x="106" y="244"/>
                    <a:pt x="105" y="243"/>
                  </a:cubicBezTo>
                  <a:cubicBezTo>
                    <a:pt x="104" y="241"/>
                    <a:pt x="103" y="241"/>
                    <a:pt x="101" y="241"/>
                  </a:cubicBezTo>
                  <a:cubicBezTo>
                    <a:pt x="98" y="241"/>
                    <a:pt x="100" y="239"/>
                    <a:pt x="98" y="238"/>
                  </a:cubicBezTo>
                  <a:cubicBezTo>
                    <a:pt x="97" y="237"/>
                    <a:pt x="94" y="237"/>
                    <a:pt x="96" y="235"/>
                  </a:cubicBezTo>
                  <a:cubicBezTo>
                    <a:pt x="97" y="233"/>
                    <a:pt x="99" y="232"/>
                    <a:pt x="97" y="231"/>
                  </a:cubicBezTo>
                  <a:cubicBezTo>
                    <a:pt x="96" y="229"/>
                    <a:pt x="98" y="228"/>
                    <a:pt x="99" y="227"/>
                  </a:cubicBezTo>
                  <a:cubicBezTo>
                    <a:pt x="99" y="226"/>
                    <a:pt x="101" y="223"/>
                    <a:pt x="101" y="224"/>
                  </a:cubicBezTo>
                  <a:cubicBezTo>
                    <a:pt x="102" y="225"/>
                    <a:pt x="103" y="227"/>
                    <a:pt x="104" y="228"/>
                  </a:cubicBezTo>
                  <a:cubicBezTo>
                    <a:pt x="106" y="228"/>
                    <a:pt x="107" y="227"/>
                    <a:pt x="107" y="226"/>
                  </a:cubicBezTo>
                  <a:cubicBezTo>
                    <a:pt x="106" y="224"/>
                    <a:pt x="106" y="223"/>
                    <a:pt x="108" y="222"/>
                  </a:cubicBezTo>
                  <a:cubicBezTo>
                    <a:pt x="110" y="221"/>
                    <a:pt x="110" y="219"/>
                    <a:pt x="112" y="219"/>
                  </a:cubicBezTo>
                  <a:cubicBezTo>
                    <a:pt x="114" y="218"/>
                    <a:pt x="116" y="215"/>
                    <a:pt x="118" y="216"/>
                  </a:cubicBezTo>
                  <a:cubicBezTo>
                    <a:pt x="120" y="216"/>
                    <a:pt x="120" y="218"/>
                    <a:pt x="122" y="216"/>
                  </a:cubicBezTo>
                  <a:cubicBezTo>
                    <a:pt x="124" y="215"/>
                    <a:pt x="124" y="216"/>
                    <a:pt x="126" y="217"/>
                  </a:cubicBezTo>
                  <a:cubicBezTo>
                    <a:pt x="128" y="217"/>
                    <a:pt x="130" y="217"/>
                    <a:pt x="132" y="218"/>
                  </a:cubicBezTo>
                  <a:cubicBezTo>
                    <a:pt x="134" y="219"/>
                    <a:pt x="134" y="221"/>
                    <a:pt x="136" y="223"/>
                  </a:cubicBezTo>
                  <a:cubicBezTo>
                    <a:pt x="136" y="223"/>
                    <a:pt x="136" y="220"/>
                    <a:pt x="138" y="221"/>
                  </a:cubicBezTo>
                  <a:cubicBezTo>
                    <a:pt x="139" y="221"/>
                    <a:pt x="140" y="223"/>
                    <a:pt x="142" y="223"/>
                  </a:cubicBezTo>
                  <a:cubicBezTo>
                    <a:pt x="143" y="224"/>
                    <a:pt x="144" y="222"/>
                    <a:pt x="145" y="221"/>
                  </a:cubicBezTo>
                  <a:cubicBezTo>
                    <a:pt x="147" y="219"/>
                    <a:pt x="148" y="221"/>
                    <a:pt x="150" y="221"/>
                  </a:cubicBezTo>
                  <a:cubicBezTo>
                    <a:pt x="152" y="221"/>
                    <a:pt x="153" y="219"/>
                    <a:pt x="155" y="220"/>
                  </a:cubicBezTo>
                  <a:cubicBezTo>
                    <a:pt x="157" y="221"/>
                    <a:pt x="158" y="222"/>
                    <a:pt x="160" y="223"/>
                  </a:cubicBezTo>
                  <a:cubicBezTo>
                    <a:pt x="162" y="224"/>
                    <a:pt x="161" y="223"/>
                    <a:pt x="163" y="222"/>
                  </a:cubicBezTo>
                  <a:cubicBezTo>
                    <a:pt x="164" y="221"/>
                    <a:pt x="168" y="222"/>
                    <a:pt x="169" y="222"/>
                  </a:cubicBezTo>
                  <a:cubicBezTo>
                    <a:pt x="170" y="222"/>
                    <a:pt x="172" y="220"/>
                    <a:pt x="172" y="219"/>
                  </a:cubicBezTo>
                  <a:cubicBezTo>
                    <a:pt x="172" y="217"/>
                    <a:pt x="169" y="217"/>
                    <a:pt x="168" y="216"/>
                  </a:cubicBezTo>
                  <a:cubicBezTo>
                    <a:pt x="161" y="213"/>
                    <a:pt x="171" y="214"/>
                    <a:pt x="169" y="210"/>
                  </a:cubicBezTo>
                  <a:cubicBezTo>
                    <a:pt x="168" y="209"/>
                    <a:pt x="166" y="209"/>
                    <a:pt x="169" y="208"/>
                  </a:cubicBezTo>
                  <a:cubicBezTo>
                    <a:pt x="170" y="207"/>
                    <a:pt x="172" y="208"/>
                    <a:pt x="173" y="207"/>
                  </a:cubicBezTo>
                  <a:cubicBezTo>
                    <a:pt x="177" y="207"/>
                    <a:pt x="166" y="202"/>
                    <a:pt x="171" y="200"/>
                  </a:cubicBezTo>
                  <a:cubicBezTo>
                    <a:pt x="172" y="200"/>
                    <a:pt x="174" y="200"/>
                    <a:pt x="175" y="200"/>
                  </a:cubicBezTo>
                  <a:cubicBezTo>
                    <a:pt x="178" y="200"/>
                    <a:pt x="180" y="200"/>
                    <a:pt x="183" y="199"/>
                  </a:cubicBezTo>
                  <a:cubicBezTo>
                    <a:pt x="185" y="198"/>
                    <a:pt x="187" y="198"/>
                    <a:pt x="189" y="198"/>
                  </a:cubicBezTo>
                  <a:cubicBezTo>
                    <a:pt x="191" y="197"/>
                    <a:pt x="193" y="196"/>
                    <a:pt x="196" y="196"/>
                  </a:cubicBezTo>
                  <a:cubicBezTo>
                    <a:pt x="200" y="195"/>
                    <a:pt x="204" y="194"/>
                    <a:pt x="208" y="192"/>
                  </a:cubicBezTo>
                  <a:cubicBezTo>
                    <a:pt x="211" y="190"/>
                    <a:pt x="217" y="190"/>
                    <a:pt x="219" y="194"/>
                  </a:cubicBezTo>
                  <a:cubicBezTo>
                    <a:pt x="220" y="196"/>
                    <a:pt x="219" y="196"/>
                    <a:pt x="220" y="198"/>
                  </a:cubicBezTo>
                  <a:cubicBezTo>
                    <a:pt x="220" y="201"/>
                    <a:pt x="224" y="198"/>
                    <a:pt x="226" y="199"/>
                  </a:cubicBezTo>
                  <a:cubicBezTo>
                    <a:pt x="227" y="199"/>
                    <a:pt x="226" y="200"/>
                    <a:pt x="227" y="200"/>
                  </a:cubicBezTo>
                  <a:cubicBezTo>
                    <a:pt x="228" y="201"/>
                    <a:pt x="228" y="200"/>
                    <a:pt x="228" y="200"/>
                  </a:cubicBezTo>
                  <a:cubicBezTo>
                    <a:pt x="229" y="199"/>
                    <a:pt x="230" y="200"/>
                    <a:pt x="231" y="201"/>
                  </a:cubicBezTo>
                  <a:cubicBezTo>
                    <a:pt x="232" y="201"/>
                    <a:pt x="232" y="201"/>
                    <a:pt x="231" y="202"/>
                  </a:cubicBezTo>
                  <a:cubicBezTo>
                    <a:pt x="230" y="205"/>
                    <a:pt x="237" y="203"/>
                    <a:pt x="239" y="202"/>
                  </a:cubicBezTo>
                  <a:cubicBezTo>
                    <a:pt x="239" y="202"/>
                    <a:pt x="248" y="197"/>
                    <a:pt x="248" y="198"/>
                  </a:cubicBezTo>
                  <a:cubicBezTo>
                    <a:pt x="248" y="199"/>
                    <a:pt x="246" y="201"/>
                    <a:pt x="248" y="202"/>
                  </a:cubicBezTo>
                  <a:cubicBezTo>
                    <a:pt x="250" y="202"/>
                    <a:pt x="251" y="203"/>
                    <a:pt x="252" y="204"/>
                  </a:cubicBezTo>
                  <a:cubicBezTo>
                    <a:pt x="255" y="207"/>
                    <a:pt x="256" y="210"/>
                    <a:pt x="258" y="213"/>
                  </a:cubicBezTo>
                  <a:cubicBezTo>
                    <a:pt x="260" y="216"/>
                    <a:pt x="261" y="219"/>
                    <a:pt x="263" y="221"/>
                  </a:cubicBezTo>
                  <a:cubicBezTo>
                    <a:pt x="266" y="224"/>
                    <a:pt x="266" y="217"/>
                    <a:pt x="269" y="220"/>
                  </a:cubicBezTo>
                  <a:cubicBezTo>
                    <a:pt x="273" y="224"/>
                    <a:pt x="275" y="222"/>
                    <a:pt x="280" y="221"/>
                  </a:cubicBezTo>
                  <a:cubicBezTo>
                    <a:pt x="282" y="220"/>
                    <a:pt x="283" y="223"/>
                    <a:pt x="284" y="224"/>
                  </a:cubicBezTo>
                  <a:cubicBezTo>
                    <a:pt x="285" y="226"/>
                    <a:pt x="287" y="226"/>
                    <a:pt x="288" y="228"/>
                  </a:cubicBezTo>
                  <a:cubicBezTo>
                    <a:pt x="289" y="230"/>
                    <a:pt x="291" y="230"/>
                    <a:pt x="293" y="230"/>
                  </a:cubicBezTo>
                  <a:cubicBezTo>
                    <a:pt x="296" y="229"/>
                    <a:pt x="295" y="230"/>
                    <a:pt x="296" y="231"/>
                  </a:cubicBezTo>
                  <a:cubicBezTo>
                    <a:pt x="298" y="235"/>
                    <a:pt x="304" y="230"/>
                    <a:pt x="307" y="230"/>
                  </a:cubicBezTo>
                  <a:cubicBezTo>
                    <a:pt x="310" y="229"/>
                    <a:pt x="313" y="226"/>
                    <a:pt x="316" y="225"/>
                  </a:cubicBezTo>
                  <a:cubicBezTo>
                    <a:pt x="320" y="222"/>
                    <a:pt x="322" y="222"/>
                    <a:pt x="327" y="223"/>
                  </a:cubicBezTo>
                  <a:cubicBezTo>
                    <a:pt x="329" y="223"/>
                    <a:pt x="329" y="224"/>
                    <a:pt x="331" y="226"/>
                  </a:cubicBezTo>
                  <a:cubicBezTo>
                    <a:pt x="332" y="227"/>
                    <a:pt x="334" y="227"/>
                    <a:pt x="336" y="227"/>
                  </a:cubicBezTo>
                  <a:cubicBezTo>
                    <a:pt x="338" y="227"/>
                    <a:pt x="339" y="228"/>
                    <a:pt x="341" y="228"/>
                  </a:cubicBezTo>
                  <a:cubicBezTo>
                    <a:pt x="343" y="230"/>
                    <a:pt x="344" y="228"/>
                    <a:pt x="346" y="227"/>
                  </a:cubicBezTo>
                  <a:cubicBezTo>
                    <a:pt x="349" y="224"/>
                    <a:pt x="344" y="222"/>
                    <a:pt x="346" y="219"/>
                  </a:cubicBezTo>
                  <a:cubicBezTo>
                    <a:pt x="347" y="217"/>
                    <a:pt x="351" y="213"/>
                    <a:pt x="353" y="214"/>
                  </a:cubicBezTo>
                  <a:cubicBezTo>
                    <a:pt x="357" y="216"/>
                    <a:pt x="362" y="216"/>
                    <a:pt x="366" y="218"/>
                  </a:cubicBezTo>
                  <a:cubicBezTo>
                    <a:pt x="368" y="219"/>
                    <a:pt x="367" y="221"/>
                    <a:pt x="368" y="222"/>
                  </a:cubicBezTo>
                  <a:cubicBezTo>
                    <a:pt x="369" y="225"/>
                    <a:pt x="371" y="225"/>
                    <a:pt x="374" y="226"/>
                  </a:cubicBezTo>
                  <a:cubicBezTo>
                    <a:pt x="378" y="227"/>
                    <a:pt x="382" y="224"/>
                    <a:pt x="386" y="225"/>
                  </a:cubicBezTo>
                  <a:cubicBezTo>
                    <a:pt x="387" y="225"/>
                    <a:pt x="389" y="225"/>
                    <a:pt x="390" y="226"/>
                  </a:cubicBezTo>
                  <a:cubicBezTo>
                    <a:pt x="392" y="227"/>
                    <a:pt x="394" y="227"/>
                    <a:pt x="396" y="229"/>
                  </a:cubicBezTo>
                  <a:cubicBezTo>
                    <a:pt x="401" y="233"/>
                    <a:pt x="409" y="233"/>
                    <a:pt x="415" y="231"/>
                  </a:cubicBezTo>
                  <a:cubicBezTo>
                    <a:pt x="419" y="230"/>
                    <a:pt x="422" y="228"/>
                    <a:pt x="426" y="227"/>
                  </a:cubicBezTo>
                  <a:cubicBezTo>
                    <a:pt x="428" y="225"/>
                    <a:pt x="431" y="227"/>
                    <a:pt x="433" y="227"/>
                  </a:cubicBezTo>
                  <a:cubicBezTo>
                    <a:pt x="435" y="228"/>
                    <a:pt x="436" y="226"/>
                    <a:pt x="438" y="227"/>
                  </a:cubicBezTo>
                  <a:cubicBezTo>
                    <a:pt x="439" y="228"/>
                    <a:pt x="443" y="231"/>
                    <a:pt x="445" y="230"/>
                  </a:cubicBezTo>
                  <a:cubicBezTo>
                    <a:pt x="446" y="230"/>
                    <a:pt x="448" y="229"/>
                    <a:pt x="449" y="228"/>
                  </a:cubicBezTo>
                  <a:cubicBezTo>
                    <a:pt x="452" y="227"/>
                    <a:pt x="453" y="227"/>
                    <a:pt x="453" y="225"/>
                  </a:cubicBezTo>
                  <a:cubicBezTo>
                    <a:pt x="453" y="221"/>
                    <a:pt x="456" y="217"/>
                    <a:pt x="458" y="215"/>
                  </a:cubicBezTo>
                  <a:cubicBezTo>
                    <a:pt x="459" y="214"/>
                    <a:pt x="460" y="212"/>
                    <a:pt x="459" y="211"/>
                  </a:cubicBezTo>
                  <a:cubicBezTo>
                    <a:pt x="458" y="210"/>
                    <a:pt x="455" y="210"/>
                    <a:pt x="457" y="208"/>
                  </a:cubicBezTo>
                  <a:cubicBezTo>
                    <a:pt x="460" y="205"/>
                    <a:pt x="465" y="205"/>
                    <a:pt x="470" y="204"/>
                  </a:cubicBezTo>
                  <a:cubicBezTo>
                    <a:pt x="472" y="204"/>
                    <a:pt x="474" y="204"/>
                    <a:pt x="476" y="205"/>
                  </a:cubicBezTo>
                  <a:cubicBezTo>
                    <a:pt x="478" y="206"/>
                    <a:pt x="481" y="206"/>
                    <a:pt x="483" y="207"/>
                  </a:cubicBezTo>
                  <a:cubicBezTo>
                    <a:pt x="486" y="208"/>
                    <a:pt x="487" y="212"/>
                    <a:pt x="489" y="215"/>
                  </a:cubicBezTo>
                  <a:cubicBezTo>
                    <a:pt x="490" y="218"/>
                    <a:pt x="492" y="221"/>
                    <a:pt x="493" y="224"/>
                  </a:cubicBezTo>
                  <a:cubicBezTo>
                    <a:pt x="493" y="225"/>
                    <a:pt x="493" y="227"/>
                    <a:pt x="494" y="229"/>
                  </a:cubicBezTo>
                  <a:cubicBezTo>
                    <a:pt x="494" y="230"/>
                    <a:pt x="497" y="230"/>
                    <a:pt x="498" y="230"/>
                  </a:cubicBezTo>
                  <a:cubicBezTo>
                    <a:pt x="502" y="231"/>
                    <a:pt x="507" y="233"/>
                    <a:pt x="508" y="237"/>
                  </a:cubicBezTo>
                  <a:cubicBezTo>
                    <a:pt x="509" y="240"/>
                    <a:pt x="510" y="242"/>
                    <a:pt x="514" y="242"/>
                  </a:cubicBezTo>
                  <a:cubicBezTo>
                    <a:pt x="515" y="242"/>
                    <a:pt x="517" y="242"/>
                    <a:pt x="518" y="242"/>
                  </a:cubicBezTo>
                  <a:cubicBezTo>
                    <a:pt x="520" y="242"/>
                    <a:pt x="520" y="240"/>
                    <a:pt x="522" y="240"/>
                  </a:cubicBezTo>
                  <a:cubicBezTo>
                    <a:pt x="525" y="240"/>
                    <a:pt x="528" y="237"/>
                    <a:pt x="530" y="241"/>
                  </a:cubicBezTo>
                  <a:cubicBezTo>
                    <a:pt x="530" y="243"/>
                    <a:pt x="530" y="243"/>
                    <a:pt x="529" y="244"/>
                  </a:cubicBezTo>
                  <a:cubicBezTo>
                    <a:pt x="527" y="246"/>
                    <a:pt x="527" y="247"/>
                    <a:pt x="526" y="249"/>
                  </a:cubicBezTo>
                  <a:cubicBezTo>
                    <a:pt x="525" y="252"/>
                    <a:pt x="523" y="255"/>
                    <a:pt x="521" y="258"/>
                  </a:cubicBezTo>
                  <a:cubicBezTo>
                    <a:pt x="520" y="260"/>
                    <a:pt x="519" y="259"/>
                    <a:pt x="518" y="258"/>
                  </a:cubicBezTo>
                  <a:cubicBezTo>
                    <a:pt x="516" y="257"/>
                    <a:pt x="516" y="258"/>
                    <a:pt x="514" y="259"/>
                  </a:cubicBezTo>
                  <a:cubicBezTo>
                    <a:pt x="513" y="259"/>
                    <a:pt x="511" y="260"/>
                    <a:pt x="511" y="260"/>
                  </a:cubicBezTo>
                  <a:cubicBezTo>
                    <a:pt x="510" y="261"/>
                    <a:pt x="513" y="265"/>
                    <a:pt x="513" y="267"/>
                  </a:cubicBezTo>
                  <a:cubicBezTo>
                    <a:pt x="512" y="268"/>
                    <a:pt x="512" y="270"/>
                    <a:pt x="512" y="271"/>
                  </a:cubicBezTo>
                  <a:cubicBezTo>
                    <a:pt x="511" y="273"/>
                    <a:pt x="509" y="272"/>
                    <a:pt x="509" y="274"/>
                  </a:cubicBezTo>
                  <a:cubicBezTo>
                    <a:pt x="511" y="273"/>
                    <a:pt x="512" y="274"/>
                    <a:pt x="514" y="272"/>
                  </a:cubicBezTo>
                  <a:cubicBezTo>
                    <a:pt x="515" y="270"/>
                    <a:pt x="517" y="272"/>
                    <a:pt x="519" y="272"/>
                  </a:cubicBezTo>
                  <a:cubicBezTo>
                    <a:pt x="523" y="274"/>
                    <a:pt x="527" y="272"/>
                    <a:pt x="531" y="269"/>
                  </a:cubicBezTo>
                  <a:cubicBezTo>
                    <a:pt x="534" y="266"/>
                    <a:pt x="537" y="262"/>
                    <a:pt x="540" y="259"/>
                  </a:cubicBezTo>
                  <a:cubicBezTo>
                    <a:pt x="543" y="255"/>
                    <a:pt x="546" y="251"/>
                    <a:pt x="549" y="247"/>
                  </a:cubicBezTo>
                  <a:cubicBezTo>
                    <a:pt x="554" y="240"/>
                    <a:pt x="559" y="235"/>
                    <a:pt x="558" y="226"/>
                  </a:cubicBezTo>
                  <a:cubicBezTo>
                    <a:pt x="558" y="222"/>
                    <a:pt x="559" y="220"/>
                    <a:pt x="561" y="217"/>
                  </a:cubicBezTo>
                  <a:cubicBezTo>
                    <a:pt x="562" y="215"/>
                    <a:pt x="562" y="214"/>
                    <a:pt x="563" y="212"/>
                  </a:cubicBezTo>
                  <a:cubicBezTo>
                    <a:pt x="563" y="212"/>
                    <a:pt x="563" y="211"/>
                    <a:pt x="563" y="210"/>
                  </a:cubicBezTo>
                  <a:cubicBezTo>
                    <a:pt x="563" y="209"/>
                    <a:pt x="561" y="208"/>
                    <a:pt x="561" y="207"/>
                  </a:cubicBezTo>
                  <a:cubicBezTo>
                    <a:pt x="561" y="207"/>
                    <a:pt x="563" y="208"/>
                    <a:pt x="563" y="207"/>
                  </a:cubicBezTo>
                  <a:cubicBezTo>
                    <a:pt x="562" y="206"/>
                    <a:pt x="562" y="205"/>
                    <a:pt x="561" y="205"/>
                  </a:cubicBezTo>
                  <a:cubicBezTo>
                    <a:pt x="560" y="204"/>
                    <a:pt x="558" y="201"/>
                    <a:pt x="557" y="200"/>
                  </a:cubicBezTo>
                  <a:cubicBezTo>
                    <a:pt x="556" y="200"/>
                    <a:pt x="551" y="198"/>
                    <a:pt x="550" y="199"/>
                  </a:cubicBezTo>
                  <a:cubicBezTo>
                    <a:pt x="550" y="200"/>
                    <a:pt x="551" y="201"/>
                    <a:pt x="550" y="201"/>
                  </a:cubicBezTo>
                  <a:cubicBezTo>
                    <a:pt x="548" y="201"/>
                    <a:pt x="548" y="203"/>
                    <a:pt x="547" y="203"/>
                  </a:cubicBezTo>
                  <a:cubicBezTo>
                    <a:pt x="545" y="205"/>
                    <a:pt x="544" y="202"/>
                    <a:pt x="544" y="201"/>
                  </a:cubicBezTo>
                  <a:cubicBezTo>
                    <a:pt x="544" y="199"/>
                    <a:pt x="546" y="198"/>
                    <a:pt x="543" y="199"/>
                  </a:cubicBezTo>
                  <a:cubicBezTo>
                    <a:pt x="540" y="200"/>
                    <a:pt x="544" y="202"/>
                    <a:pt x="540" y="202"/>
                  </a:cubicBezTo>
                  <a:cubicBezTo>
                    <a:pt x="539" y="202"/>
                    <a:pt x="541" y="197"/>
                    <a:pt x="540" y="196"/>
                  </a:cubicBezTo>
                  <a:cubicBezTo>
                    <a:pt x="540" y="197"/>
                    <a:pt x="529" y="197"/>
                    <a:pt x="534" y="194"/>
                  </a:cubicBezTo>
                  <a:cubicBezTo>
                    <a:pt x="538" y="191"/>
                    <a:pt x="542" y="188"/>
                    <a:pt x="546" y="185"/>
                  </a:cubicBezTo>
                  <a:cubicBezTo>
                    <a:pt x="547" y="184"/>
                    <a:pt x="548" y="182"/>
                    <a:pt x="549" y="181"/>
                  </a:cubicBezTo>
                  <a:cubicBezTo>
                    <a:pt x="552" y="179"/>
                    <a:pt x="555" y="177"/>
                    <a:pt x="557" y="175"/>
                  </a:cubicBezTo>
                  <a:cubicBezTo>
                    <a:pt x="558" y="174"/>
                    <a:pt x="559" y="172"/>
                    <a:pt x="561" y="171"/>
                  </a:cubicBezTo>
                  <a:cubicBezTo>
                    <a:pt x="563" y="169"/>
                    <a:pt x="565" y="167"/>
                    <a:pt x="567" y="165"/>
                  </a:cubicBezTo>
                  <a:cubicBezTo>
                    <a:pt x="571" y="162"/>
                    <a:pt x="577" y="162"/>
                    <a:pt x="582" y="162"/>
                  </a:cubicBezTo>
                  <a:cubicBezTo>
                    <a:pt x="583" y="162"/>
                    <a:pt x="584" y="162"/>
                    <a:pt x="585" y="162"/>
                  </a:cubicBezTo>
                  <a:cubicBezTo>
                    <a:pt x="586" y="163"/>
                    <a:pt x="586" y="164"/>
                    <a:pt x="587" y="164"/>
                  </a:cubicBezTo>
                  <a:cubicBezTo>
                    <a:pt x="588" y="163"/>
                    <a:pt x="590" y="163"/>
                    <a:pt x="591" y="162"/>
                  </a:cubicBezTo>
                  <a:cubicBezTo>
                    <a:pt x="592" y="162"/>
                    <a:pt x="593" y="163"/>
                    <a:pt x="594" y="163"/>
                  </a:cubicBezTo>
                  <a:cubicBezTo>
                    <a:pt x="595" y="163"/>
                    <a:pt x="596" y="163"/>
                    <a:pt x="597" y="163"/>
                  </a:cubicBezTo>
                  <a:cubicBezTo>
                    <a:pt x="597" y="162"/>
                    <a:pt x="598" y="163"/>
                    <a:pt x="599" y="163"/>
                  </a:cubicBezTo>
                  <a:cubicBezTo>
                    <a:pt x="601" y="163"/>
                    <a:pt x="601" y="160"/>
                    <a:pt x="604" y="160"/>
                  </a:cubicBezTo>
                  <a:cubicBezTo>
                    <a:pt x="605" y="160"/>
                    <a:pt x="607" y="160"/>
                    <a:pt x="608" y="160"/>
                  </a:cubicBezTo>
                  <a:cubicBezTo>
                    <a:pt x="609" y="161"/>
                    <a:pt x="610" y="162"/>
                    <a:pt x="611" y="162"/>
                  </a:cubicBezTo>
                  <a:cubicBezTo>
                    <a:pt x="612" y="163"/>
                    <a:pt x="616" y="161"/>
                    <a:pt x="616" y="164"/>
                  </a:cubicBezTo>
                  <a:cubicBezTo>
                    <a:pt x="616" y="164"/>
                    <a:pt x="613" y="164"/>
                    <a:pt x="613" y="165"/>
                  </a:cubicBezTo>
                  <a:cubicBezTo>
                    <a:pt x="612" y="167"/>
                    <a:pt x="616" y="166"/>
                    <a:pt x="616" y="166"/>
                  </a:cubicBezTo>
                  <a:cubicBezTo>
                    <a:pt x="618" y="166"/>
                    <a:pt x="620" y="166"/>
                    <a:pt x="621" y="166"/>
                  </a:cubicBezTo>
                  <a:cubicBezTo>
                    <a:pt x="622" y="165"/>
                    <a:pt x="622" y="165"/>
                    <a:pt x="623" y="164"/>
                  </a:cubicBezTo>
                  <a:cubicBezTo>
                    <a:pt x="624" y="164"/>
                    <a:pt x="625" y="165"/>
                    <a:pt x="627" y="165"/>
                  </a:cubicBezTo>
                  <a:cubicBezTo>
                    <a:pt x="628" y="165"/>
                    <a:pt x="635" y="163"/>
                    <a:pt x="631" y="162"/>
                  </a:cubicBezTo>
                  <a:cubicBezTo>
                    <a:pt x="629" y="162"/>
                    <a:pt x="628" y="163"/>
                    <a:pt x="628" y="160"/>
                  </a:cubicBezTo>
                  <a:cubicBezTo>
                    <a:pt x="628" y="159"/>
                    <a:pt x="630" y="156"/>
                    <a:pt x="631" y="155"/>
                  </a:cubicBezTo>
                  <a:cubicBezTo>
                    <a:pt x="633" y="154"/>
                    <a:pt x="634" y="153"/>
                    <a:pt x="636" y="151"/>
                  </a:cubicBezTo>
                  <a:cubicBezTo>
                    <a:pt x="637" y="150"/>
                    <a:pt x="639" y="150"/>
                    <a:pt x="640" y="148"/>
                  </a:cubicBezTo>
                  <a:cubicBezTo>
                    <a:pt x="641" y="146"/>
                    <a:pt x="642" y="145"/>
                    <a:pt x="644" y="145"/>
                  </a:cubicBezTo>
                  <a:cubicBezTo>
                    <a:pt x="646" y="145"/>
                    <a:pt x="649" y="144"/>
                    <a:pt x="651" y="144"/>
                  </a:cubicBezTo>
                  <a:cubicBezTo>
                    <a:pt x="653" y="144"/>
                    <a:pt x="654" y="146"/>
                    <a:pt x="655" y="146"/>
                  </a:cubicBezTo>
                  <a:cubicBezTo>
                    <a:pt x="656" y="145"/>
                    <a:pt x="657" y="143"/>
                    <a:pt x="658" y="144"/>
                  </a:cubicBezTo>
                  <a:cubicBezTo>
                    <a:pt x="659" y="145"/>
                    <a:pt x="656" y="148"/>
                    <a:pt x="656" y="149"/>
                  </a:cubicBezTo>
                  <a:cubicBezTo>
                    <a:pt x="656" y="151"/>
                    <a:pt x="657" y="149"/>
                    <a:pt x="659" y="150"/>
                  </a:cubicBezTo>
                  <a:cubicBezTo>
                    <a:pt x="659" y="150"/>
                    <a:pt x="657" y="152"/>
                    <a:pt x="657" y="153"/>
                  </a:cubicBezTo>
                  <a:cubicBezTo>
                    <a:pt x="657" y="154"/>
                    <a:pt x="664" y="149"/>
                    <a:pt x="664" y="149"/>
                  </a:cubicBezTo>
                  <a:cubicBezTo>
                    <a:pt x="665" y="148"/>
                    <a:pt x="666" y="147"/>
                    <a:pt x="668" y="146"/>
                  </a:cubicBezTo>
                  <a:cubicBezTo>
                    <a:pt x="669" y="145"/>
                    <a:pt x="672" y="147"/>
                    <a:pt x="672" y="145"/>
                  </a:cubicBezTo>
                  <a:cubicBezTo>
                    <a:pt x="671" y="143"/>
                    <a:pt x="672" y="139"/>
                    <a:pt x="675" y="139"/>
                  </a:cubicBezTo>
                  <a:cubicBezTo>
                    <a:pt x="676" y="138"/>
                    <a:pt x="678" y="137"/>
                    <a:pt x="679" y="138"/>
                  </a:cubicBezTo>
                  <a:cubicBezTo>
                    <a:pt x="680" y="138"/>
                    <a:pt x="682" y="140"/>
                    <a:pt x="683" y="139"/>
                  </a:cubicBezTo>
                  <a:cubicBezTo>
                    <a:pt x="681" y="140"/>
                    <a:pt x="678" y="139"/>
                    <a:pt x="677" y="142"/>
                  </a:cubicBezTo>
                  <a:cubicBezTo>
                    <a:pt x="677" y="143"/>
                    <a:pt x="677" y="144"/>
                    <a:pt x="677" y="145"/>
                  </a:cubicBezTo>
                  <a:cubicBezTo>
                    <a:pt x="677" y="146"/>
                    <a:pt x="675" y="146"/>
                    <a:pt x="676" y="147"/>
                  </a:cubicBezTo>
                  <a:cubicBezTo>
                    <a:pt x="676" y="148"/>
                    <a:pt x="677" y="148"/>
                    <a:pt x="676" y="149"/>
                  </a:cubicBezTo>
                  <a:cubicBezTo>
                    <a:pt x="675" y="149"/>
                    <a:pt x="674" y="150"/>
                    <a:pt x="675" y="151"/>
                  </a:cubicBezTo>
                  <a:cubicBezTo>
                    <a:pt x="675" y="151"/>
                    <a:pt x="669" y="153"/>
                    <a:pt x="669" y="154"/>
                  </a:cubicBezTo>
                  <a:cubicBezTo>
                    <a:pt x="667" y="155"/>
                    <a:pt x="666" y="157"/>
                    <a:pt x="664" y="158"/>
                  </a:cubicBezTo>
                  <a:cubicBezTo>
                    <a:pt x="662" y="160"/>
                    <a:pt x="660" y="161"/>
                    <a:pt x="658" y="163"/>
                  </a:cubicBezTo>
                  <a:cubicBezTo>
                    <a:pt x="654" y="166"/>
                    <a:pt x="651" y="173"/>
                    <a:pt x="646" y="173"/>
                  </a:cubicBezTo>
                  <a:cubicBezTo>
                    <a:pt x="645" y="173"/>
                    <a:pt x="641" y="174"/>
                    <a:pt x="641" y="175"/>
                  </a:cubicBezTo>
                  <a:cubicBezTo>
                    <a:pt x="641" y="178"/>
                    <a:pt x="641" y="179"/>
                    <a:pt x="638" y="181"/>
                  </a:cubicBezTo>
                  <a:cubicBezTo>
                    <a:pt x="634" y="184"/>
                    <a:pt x="634" y="190"/>
                    <a:pt x="635" y="195"/>
                  </a:cubicBezTo>
                  <a:cubicBezTo>
                    <a:pt x="636" y="200"/>
                    <a:pt x="635" y="206"/>
                    <a:pt x="638" y="210"/>
                  </a:cubicBezTo>
                  <a:cubicBezTo>
                    <a:pt x="639" y="212"/>
                    <a:pt x="639" y="215"/>
                    <a:pt x="639" y="217"/>
                  </a:cubicBezTo>
                  <a:cubicBezTo>
                    <a:pt x="639" y="217"/>
                    <a:pt x="639" y="219"/>
                    <a:pt x="640" y="219"/>
                  </a:cubicBezTo>
                  <a:cubicBezTo>
                    <a:pt x="641" y="219"/>
                    <a:pt x="639" y="222"/>
                    <a:pt x="640" y="222"/>
                  </a:cubicBezTo>
                  <a:cubicBezTo>
                    <a:pt x="640" y="222"/>
                    <a:pt x="645" y="218"/>
                    <a:pt x="645" y="217"/>
                  </a:cubicBezTo>
                  <a:cubicBezTo>
                    <a:pt x="647" y="215"/>
                    <a:pt x="648" y="213"/>
                    <a:pt x="649" y="210"/>
                  </a:cubicBezTo>
                  <a:cubicBezTo>
                    <a:pt x="650" y="208"/>
                    <a:pt x="654" y="206"/>
                    <a:pt x="655" y="206"/>
                  </a:cubicBezTo>
                  <a:cubicBezTo>
                    <a:pt x="658" y="208"/>
                    <a:pt x="655" y="202"/>
                    <a:pt x="656" y="201"/>
                  </a:cubicBezTo>
                  <a:cubicBezTo>
                    <a:pt x="658" y="198"/>
                    <a:pt x="659" y="197"/>
                    <a:pt x="662" y="197"/>
                  </a:cubicBezTo>
                  <a:cubicBezTo>
                    <a:pt x="665" y="197"/>
                    <a:pt x="669" y="197"/>
                    <a:pt x="667" y="194"/>
                  </a:cubicBezTo>
                  <a:cubicBezTo>
                    <a:pt x="664" y="191"/>
                    <a:pt x="666" y="188"/>
                    <a:pt x="669" y="186"/>
                  </a:cubicBezTo>
                  <a:cubicBezTo>
                    <a:pt x="670" y="185"/>
                    <a:pt x="670" y="187"/>
                    <a:pt x="671" y="187"/>
                  </a:cubicBezTo>
                  <a:cubicBezTo>
                    <a:pt x="673" y="187"/>
                    <a:pt x="673" y="184"/>
                    <a:pt x="673" y="183"/>
                  </a:cubicBezTo>
                  <a:cubicBezTo>
                    <a:pt x="671" y="181"/>
                    <a:pt x="669" y="180"/>
                    <a:pt x="671" y="177"/>
                  </a:cubicBezTo>
                  <a:cubicBezTo>
                    <a:pt x="671" y="177"/>
                    <a:pt x="674" y="176"/>
                    <a:pt x="673" y="175"/>
                  </a:cubicBezTo>
                  <a:cubicBezTo>
                    <a:pt x="672" y="175"/>
                    <a:pt x="671" y="173"/>
                    <a:pt x="670" y="173"/>
                  </a:cubicBezTo>
                  <a:cubicBezTo>
                    <a:pt x="669" y="173"/>
                    <a:pt x="670" y="174"/>
                    <a:pt x="669" y="174"/>
                  </a:cubicBezTo>
                  <a:cubicBezTo>
                    <a:pt x="667" y="174"/>
                    <a:pt x="666" y="173"/>
                    <a:pt x="667" y="171"/>
                  </a:cubicBezTo>
                  <a:cubicBezTo>
                    <a:pt x="668" y="169"/>
                    <a:pt x="670" y="168"/>
                    <a:pt x="672" y="165"/>
                  </a:cubicBezTo>
                  <a:cubicBezTo>
                    <a:pt x="673" y="163"/>
                    <a:pt x="673" y="160"/>
                    <a:pt x="676" y="158"/>
                  </a:cubicBezTo>
                  <a:cubicBezTo>
                    <a:pt x="677" y="157"/>
                    <a:pt x="677" y="159"/>
                    <a:pt x="677" y="159"/>
                  </a:cubicBezTo>
                  <a:cubicBezTo>
                    <a:pt x="679" y="159"/>
                    <a:pt x="679" y="157"/>
                    <a:pt x="680" y="158"/>
                  </a:cubicBezTo>
                  <a:cubicBezTo>
                    <a:pt x="681" y="158"/>
                    <a:pt x="681" y="159"/>
                    <a:pt x="682" y="158"/>
                  </a:cubicBezTo>
                  <a:cubicBezTo>
                    <a:pt x="684" y="157"/>
                    <a:pt x="685" y="156"/>
                    <a:pt x="687" y="155"/>
                  </a:cubicBezTo>
                  <a:cubicBezTo>
                    <a:pt x="690" y="154"/>
                    <a:pt x="686" y="158"/>
                    <a:pt x="688" y="159"/>
                  </a:cubicBezTo>
                  <a:cubicBezTo>
                    <a:pt x="688" y="160"/>
                    <a:pt x="692" y="156"/>
                    <a:pt x="693" y="156"/>
                  </a:cubicBezTo>
                  <a:cubicBezTo>
                    <a:pt x="695" y="155"/>
                    <a:pt x="697" y="154"/>
                    <a:pt x="700" y="154"/>
                  </a:cubicBezTo>
                  <a:cubicBezTo>
                    <a:pt x="702" y="154"/>
                    <a:pt x="704" y="154"/>
                    <a:pt x="705" y="156"/>
                  </a:cubicBezTo>
                  <a:cubicBezTo>
                    <a:pt x="706" y="156"/>
                    <a:pt x="707" y="157"/>
                    <a:pt x="708" y="158"/>
                  </a:cubicBezTo>
                  <a:cubicBezTo>
                    <a:pt x="709" y="159"/>
                    <a:pt x="709" y="156"/>
                    <a:pt x="710" y="156"/>
                  </a:cubicBezTo>
                  <a:cubicBezTo>
                    <a:pt x="718" y="149"/>
                    <a:pt x="727" y="146"/>
                    <a:pt x="736" y="142"/>
                  </a:cubicBezTo>
                  <a:cubicBezTo>
                    <a:pt x="738" y="141"/>
                    <a:pt x="741" y="140"/>
                    <a:pt x="742" y="138"/>
                  </a:cubicBezTo>
                  <a:cubicBezTo>
                    <a:pt x="743" y="136"/>
                    <a:pt x="743" y="139"/>
                    <a:pt x="745" y="139"/>
                  </a:cubicBezTo>
                  <a:cubicBezTo>
                    <a:pt x="746" y="139"/>
                    <a:pt x="748" y="139"/>
                    <a:pt x="749" y="139"/>
                  </a:cubicBezTo>
                  <a:cubicBezTo>
                    <a:pt x="750" y="140"/>
                    <a:pt x="751" y="141"/>
                    <a:pt x="752" y="141"/>
                  </a:cubicBezTo>
                  <a:cubicBezTo>
                    <a:pt x="755" y="141"/>
                    <a:pt x="755" y="137"/>
                    <a:pt x="754" y="135"/>
                  </a:cubicBezTo>
                  <a:cubicBezTo>
                    <a:pt x="754" y="134"/>
                    <a:pt x="750" y="132"/>
                    <a:pt x="751" y="131"/>
                  </a:cubicBezTo>
                  <a:cubicBezTo>
                    <a:pt x="751" y="130"/>
                    <a:pt x="749" y="125"/>
                    <a:pt x="748" y="126"/>
                  </a:cubicBezTo>
                  <a:cubicBezTo>
                    <a:pt x="748" y="127"/>
                    <a:pt x="746" y="125"/>
                    <a:pt x="745" y="125"/>
                  </a:cubicBezTo>
                  <a:cubicBezTo>
                    <a:pt x="744" y="124"/>
                    <a:pt x="745" y="123"/>
                    <a:pt x="744" y="122"/>
                  </a:cubicBezTo>
                  <a:cubicBezTo>
                    <a:pt x="744" y="121"/>
                    <a:pt x="741" y="122"/>
                    <a:pt x="741" y="122"/>
                  </a:cubicBezTo>
                  <a:cubicBezTo>
                    <a:pt x="740" y="123"/>
                    <a:pt x="737" y="122"/>
                    <a:pt x="738" y="121"/>
                  </a:cubicBezTo>
                  <a:cubicBezTo>
                    <a:pt x="738" y="120"/>
                    <a:pt x="741" y="121"/>
                    <a:pt x="742" y="121"/>
                  </a:cubicBezTo>
                  <a:cubicBezTo>
                    <a:pt x="742" y="120"/>
                    <a:pt x="739" y="120"/>
                    <a:pt x="739" y="120"/>
                  </a:cubicBezTo>
                  <a:cubicBezTo>
                    <a:pt x="739" y="117"/>
                    <a:pt x="747" y="122"/>
                    <a:pt x="748" y="122"/>
                  </a:cubicBezTo>
                  <a:cubicBezTo>
                    <a:pt x="750" y="123"/>
                    <a:pt x="756" y="121"/>
                    <a:pt x="758" y="119"/>
                  </a:cubicBezTo>
                  <a:cubicBezTo>
                    <a:pt x="759" y="118"/>
                    <a:pt x="757" y="118"/>
                    <a:pt x="757" y="117"/>
                  </a:cubicBezTo>
                  <a:cubicBezTo>
                    <a:pt x="757" y="117"/>
                    <a:pt x="761" y="117"/>
                    <a:pt x="761" y="115"/>
                  </a:cubicBezTo>
                  <a:cubicBezTo>
                    <a:pt x="760" y="114"/>
                    <a:pt x="758" y="113"/>
                    <a:pt x="759" y="112"/>
                  </a:cubicBezTo>
                  <a:cubicBezTo>
                    <a:pt x="759" y="111"/>
                    <a:pt x="761" y="109"/>
                    <a:pt x="761" y="109"/>
                  </a:cubicBezTo>
                  <a:cubicBezTo>
                    <a:pt x="762" y="109"/>
                    <a:pt x="766" y="110"/>
                    <a:pt x="766" y="109"/>
                  </a:cubicBezTo>
                  <a:cubicBezTo>
                    <a:pt x="765" y="110"/>
                    <a:pt x="762" y="111"/>
                    <a:pt x="763" y="112"/>
                  </a:cubicBezTo>
                  <a:cubicBezTo>
                    <a:pt x="764" y="113"/>
                    <a:pt x="765" y="114"/>
                    <a:pt x="765" y="114"/>
                  </a:cubicBezTo>
                  <a:cubicBezTo>
                    <a:pt x="765" y="115"/>
                    <a:pt x="764" y="116"/>
                    <a:pt x="765" y="116"/>
                  </a:cubicBezTo>
                  <a:cubicBezTo>
                    <a:pt x="767" y="116"/>
                    <a:pt x="769" y="115"/>
                    <a:pt x="771" y="115"/>
                  </a:cubicBezTo>
                  <a:cubicBezTo>
                    <a:pt x="773" y="115"/>
                    <a:pt x="775" y="115"/>
                    <a:pt x="777" y="116"/>
                  </a:cubicBezTo>
                  <a:cubicBezTo>
                    <a:pt x="778" y="117"/>
                    <a:pt x="778" y="117"/>
                    <a:pt x="778" y="119"/>
                  </a:cubicBezTo>
                  <a:cubicBezTo>
                    <a:pt x="778" y="120"/>
                    <a:pt x="782" y="121"/>
                    <a:pt x="783" y="121"/>
                  </a:cubicBezTo>
                  <a:cubicBezTo>
                    <a:pt x="784" y="122"/>
                    <a:pt x="790" y="126"/>
                    <a:pt x="791" y="124"/>
                  </a:cubicBezTo>
                  <a:cubicBezTo>
                    <a:pt x="790" y="127"/>
                    <a:pt x="796" y="124"/>
                    <a:pt x="796" y="124"/>
                  </a:cubicBezTo>
                  <a:cubicBezTo>
                    <a:pt x="796" y="123"/>
                    <a:pt x="792" y="123"/>
                    <a:pt x="793" y="122"/>
                  </a:cubicBezTo>
                  <a:cubicBezTo>
                    <a:pt x="793" y="120"/>
                    <a:pt x="796" y="122"/>
                    <a:pt x="796" y="122"/>
                  </a:cubicBezTo>
                  <a:cubicBezTo>
                    <a:pt x="796" y="120"/>
                    <a:pt x="795" y="122"/>
                    <a:pt x="796" y="119"/>
                  </a:cubicBezTo>
                  <a:cubicBezTo>
                    <a:pt x="796" y="118"/>
                    <a:pt x="796" y="117"/>
                    <a:pt x="796" y="116"/>
                  </a:cubicBezTo>
                  <a:cubicBezTo>
                    <a:pt x="795" y="115"/>
                    <a:pt x="794" y="115"/>
                    <a:pt x="794" y="114"/>
                  </a:cubicBezTo>
                  <a:cubicBezTo>
                    <a:pt x="794" y="114"/>
                    <a:pt x="801" y="116"/>
                    <a:pt x="802" y="115"/>
                  </a:cubicBezTo>
                  <a:cubicBezTo>
                    <a:pt x="802" y="115"/>
                    <a:pt x="801" y="114"/>
                    <a:pt x="800" y="114"/>
                  </a:cubicBezTo>
                  <a:cubicBezTo>
                    <a:pt x="801" y="114"/>
                    <a:pt x="804" y="115"/>
                    <a:pt x="805" y="114"/>
                  </a:cubicBezTo>
                  <a:cubicBezTo>
                    <a:pt x="805" y="113"/>
                    <a:pt x="805" y="112"/>
                    <a:pt x="806" y="111"/>
                  </a:cubicBezTo>
                  <a:cubicBezTo>
                    <a:pt x="806" y="111"/>
                    <a:pt x="809" y="111"/>
                    <a:pt x="809" y="111"/>
                  </a:cubicBezTo>
                  <a:cubicBezTo>
                    <a:pt x="809" y="111"/>
                    <a:pt x="808" y="111"/>
                    <a:pt x="808" y="111"/>
                  </a:cubicBezTo>
                  <a:cubicBezTo>
                    <a:pt x="807" y="110"/>
                    <a:pt x="810" y="111"/>
                    <a:pt x="808" y="111"/>
                  </a:cubicBezTo>
                  <a:close/>
                  <a:moveTo>
                    <a:pt x="405" y="192"/>
                  </a:moveTo>
                  <a:cubicBezTo>
                    <a:pt x="404" y="195"/>
                    <a:pt x="404" y="198"/>
                    <a:pt x="403" y="201"/>
                  </a:cubicBezTo>
                  <a:cubicBezTo>
                    <a:pt x="402" y="203"/>
                    <a:pt x="399" y="202"/>
                    <a:pt x="399" y="204"/>
                  </a:cubicBezTo>
                  <a:cubicBezTo>
                    <a:pt x="399" y="204"/>
                    <a:pt x="401" y="204"/>
                    <a:pt x="402" y="204"/>
                  </a:cubicBezTo>
                  <a:cubicBezTo>
                    <a:pt x="402" y="204"/>
                    <a:pt x="393" y="210"/>
                    <a:pt x="392" y="210"/>
                  </a:cubicBezTo>
                  <a:cubicBezTo>
                    <a:pt x="391" y="211"/>
                    <a:pt x="390" y="212"/>
                    <a:pt x="388" y="212"/>
                  </a:cubicBezTo>
                  <a:cubicBezTo>
                    <a:pt x="387" y="213"/>
                    <a:pt x="386" y="215"/>
                    <a:pt x="385" y="216"/>
                  </a:cubicBezTo>
                  <a:cubicBezTo>
                    <a:pt x="384" y="217"/>
                    <a:pt x="377" y="219"/>
                    <a:pt x="376" y="217"/>
                  </a:cubicBezTo>
                  <a:cubicBezTo>
                    <a:pt x="376" y="216"/>
                    <a:pt x="383" y="214"/>
                    <a:pt x="384" y="213"/>
                  </a:cubicBezTo>
                  <a:cubicBezTo>
                    <a:pt x="387" y="211"/>
                    <a:pt x="390" y="208"/>
                    <a:pt x="393" y="206"/>
                  </a:cubicBezTo>
                  <a:cubicBezTo>
                    <a:pt x="395" y="205"/>
                    <a:pt x="395" y="202"/>
                    <a:pt x="397" y="201"/>
                  </a:cubicBezTo>
                  <a:cubicBezTo>
                    <a:pt x="399" y="198"/>
                    <a:pt x="401" y="195"/>
                    <a:pt x="402" y="192"/>
                  </a:cubicBezTo>
                  <a:cubicBezTo>
                    <a:pt x="402" y="190"/>
                    <a:pt x="402" y="190"/>
                    <a:pt x="404" y="189"/>
                  </a:cubicBezTo>
                  <a:cubicBezTo>
                    <a:pt x="406" y="188"/>
                    <a:pt x="405" y="191"/>
                    <a:pt x="405" y="192"/>
                  </a:cubicBezTo>
                  <a:cubicBezTo>
                    <a:pt x="404" y="193"/>
                    <a:pt x="405" y="190"/>
                    <a:pt x="405" y="192"/>
                  </a:cubicBezTo>
                  <a:close/>
                </a:path>
              </a:pathLst>
            </a:custGeom>
            <a:solidFill>
              <a:schemeClr val="accent3"/>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22" name="Freeform 407">
              <a:extLst>
                <a:ext uri="{FF2B5EF4-FFF2-40B4-BE49-F238E27FC236}">
                  <a16:creationId xmlns:a16="http://schemas.microsoft.com/office/drawing/2014/main" id="{8FE49CBF-808A-9AB8-6B2F-092CD432467E}"/>
                </a:ext>
              </a:extLst>
            </p:cNvPr>
            <p:cNvSpPr>
              <a:spLocks/>
            </p:cNvSpPr>
            <p:nvPr/>
          </p:nvSpPr>
          <p:spPr bwMode="auto">
            <a:xfrm>
              <a:off x="8378706" y="1444318"/>
              <a:ext cx="168096" cy="88941"/>
            </a:xfrm>
            <a:custGeom>
              <a:avLst/>
              <a:gdLst>
                <a:gd name="T0" fmla="*/ 16 w 32"/>
                <a:gd name="T1" fmla="*/ 6 h 16"/>
                <a:gd name="T2" fmla="*/ 19 w 32"/>
                <a:gd name="T3" fmla="*/ 1 h 16"/>
                <a:gd name="T4" fmla="*/ 16 w 32"/>
                <a:gd name="T5" fmla="*/ 0 h 16"/>
                <a:gd name="T6" fmla="*/ 15 w 32"/>
                <a:gd name="T7" fmla="*/ 2 h 16"/>
                <a:gd name="T8" fmla="*/ 10 w 32"/>
                <a:gd name="T9" fmla="*/ 2 h 16"/>
                <a:gd name="T10" fmla="*/ 9 w 32"/>
                <a:gd name="T11" fmla="*/ 4 h 16"/>
                <a:gd name="T12" fmla="*/ 12 w 32"/>
                <a:gd name="T13" fmla="*/ 4 h 16"/>
                <a:gd name="T14" fmla="*/ 10 w 32"/>
                <a:gd name="T15" fmla="*/ 8 h 16"/>
                <a:gd name="T16" fmla="*/ 5 w 32"/>
                <a:gd name="T17" fmla="*/ 10 h 16"/>
                <a:gd name="T18" fmla="*/ 1 w 32"/>
                <a:gd name="T19" fmla="*/ 15 h 16"/>
                <a:gd name="T20" fmla="*/ 8 w 32"/>
                <a:gd name="T21" fmla="*/ 15 h 16"/>
                <a:gd name="T22" fmla="*/ 17 w 32"/>
                <a:gd name="T23" fmla="*/ 14 h 16"/>
                <a:gd name="T24" fmla="*/ 28 w 32"/>
                <a:gd name="T25" fmla="*/ 12 h 16"/>
                <a:gd name="T26" fmla="*/ 29 w 32"/>
                <a:gd name="T27" fmla="*/ 7 h 16"/>
                <a:gd name="T28" fmla="*/ 22 w 32"/>
                <a:gd name="T29" fmla="*/ 3 h 16"/>
                <a:gd name="T30" fmla="*/ 16 w 32"/>
                <a:gd name="T31" fmla="*/ 6 h 16"/>
                <a:gd name="T32" fmla="*/ 16 w 32"/>
                <a:gd name="T3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6">
                  <a:moveTo>
                    <a:pt x="16" y="6"/>
                  </a:moveTo>
                  <a:cubicBezTo>
                    <a:pt x="16" y="6"/>
                    <a:pt x="19" y="2"/>
                    <a:pt x="19" y="1"/>
                  </a:cubicBezTo>
                  <a:cubicBezTo>
                    <a:pt x="18" y="0"/>
                    <a:pt x="17" y="0"/>
                    <a:pt x="16" y="0"/>
                  </a:cubicBezTo>
                  <a:cubicBezTo>
                    <a:pt x="15" y="0"/>
                    <a:pt x="15" y="2"/>
                    <a:pt x="15" y="2"/>
                  </a:cubicBezTo>
                  <a:cubicBezTo>
                    <a:pt x="13" y="2"/>
                    <a:pt x="12" y="0"/>
                    <a:pt x="10" y="2"/>
                  </a:cubicBezTo>
                  <a:cubicBezTo>
                    <a:pt x="10" y="2"/>
                    <a:pt x="8" y="3"/>
                    <a:pt x="9" y="4"/>
                  </a:cubicBezTo>
                  <a:cubicBezTo>
                    <a:pt x="10" y="4"/>
                    <a:pt x="11" y="5"/>
                    <a:pt x="12" y="4"/>
                  </a:cubicBezTo>
                  <a:cubicBezTo>
                    <a:pt x="10" y="5"/>
                    <a:pt x="5" y="6"/>
                    <a:pt x="10" y="8"/>
                  </a:cubicBezTo>
                  <a:cubicBezTo>
                    <a:pt x="7" y="7"/>
                    <a:pt x="6" y="8"/>
                    <a:pt x="5" y="10"/>
                  </a:cubicBezTo>
                  <a:cubicBezTo>
                    <a:pt x="4" y="11"/>
                    <a:pt x="0" y="15"/>
                    <a:pt x="1" y="15"/>
                  </a:cubicBezTo>
                  <a:cubicBezTo>
                    <a:pt x="3" y="16"/>
                    <a:pt x="6" y="16"/>
                    <a:pt x="8" y="15"/>
                  </a:cubicBezTo>
                  <a:cubicBezTo>
                    <a:pt x="11" y="13"/>
                    <a:pt x="14" y="13"/>
                    <a:pt x="17" y="14"/>
                  </a:cubicBezTo>
                  <a:cubicBezTo>
                    <a:pt x="21" y="14"/>
                    <a:pt x="24" y="13"/>
                    <a:pt x="28" y="12"/>
                  </a:cubicBezTo>
                  <a:cubicBezTo>
                    <a:pt x="30" y="11"/>
                    <a:pt x="32" y="8"/>
                    <a:pt x="29" y="7"/>
                  </a:cubicBezTo>
                  <a:cubicBezTo>
                    <a:pt x="27" y="6"/>
                    <a:pt x="24" y="2"/>
                    <a:pt x="22" y="3"/>
                  </a:cubicBezTo>
                  <a:cubicBezTo>
                    <a:pt x="20" y="3"/>
                    <a:pt x="18" y="6"/>
                    <a:pt x="16" y="6"/>
                  </a:cubicBezTo>
                  <a:cubicBezTo>
                    <a:pt x="15" y="6"/>
                    <a:pt x="17" y="6"/>
                    <a:pt x="16" y="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23" name="Freeform 408">
              <a:extLst>
                <a:ext uri="{FF2B5EF4-FFF2-40B4-BE49-F238E27FC236}">
                  <a16:creationId xmlns:a16="http://schemas.microsoft.com/office/drawing/2014/main" id="{9BEB4F99-F215-B48D-38F9-EAB728C4D6B3}"/>
                </a:ext>
              </a:extLst>
            </p:cNvPr>
            <p:cNvSpPr>
              <a:spLocks/>
            </p:cNvSpPr>
            <p:nvPr/>
          </p:nvSpPr>
          <p:spPr bwMode="auto">
            <a:xfrm>
              <a:off x="8242799" y="1393224"/>
              <a:ext cx="157367" cy="88941"/>
            </a:xfrm>
            <a:custGeom>
              <a:avLst/>
              <a:gdLst>
                <a:gd name="T0" fmla="*/ 26 w 30"/>
                <a:gd name="T1" fmla="*/ 10 h 16"/>
                <a:gd name="T2" fmla="*/ 28 w 30"/>
                <a:gd name="T3" fmla="*/ 7 h 16"/>
                <a:gd name="T4" fmla="*/ 29 w 30"/>
                <a:gd name="T5" fmla="*/ 5 h 16"/>
                <a:gd name="T6" fmla="*/ 26 w 30"/>
                <a:gd name="T7" fmla="*/ 3 h 16"/>
                <a:gd name="T8" fmla="*/ 22 w 30"/>
                <a:gd name="T9" fmla="*/ 3 h 16"/>
                <a:gd name="T10" fmla="*/ 17 w 30"/>
                <a:gd name="T11" fmla="*/ 4 h 16"/>
                <a:gd name="T12" fmla="*/ 18 w 30"/>
                <a:gd name="T13" fmla="*/ 1 h 16"/>
                <a:gd name="T14" fmla="*/ 12 w 30"/>
                <a:gd name="T15" fmla="*/ 1 h 16"/>
                <a:gd name="T16" fmla="*/ 5 w 30"/>
                <a:gd name="T17" fmla="*/ 4 h 16"/>
                <a:gd name="T18" fmla="*/ 7 w 30"/>
                <a:gd name="T19" fmla="*/ 4 h 16"/>
                <a:gd name="T20" fmla="*/ 0 w 30"/>
                <a:gd name="T21" fmla="*/ 8 h 16"/>
                <a:gd name="T22" fmla="*/ 4 w 30"/>
                <a:gd name="T23" fmla="*/ 9 h 16"/>
                <a:gd name="T24" fmla="*/ 7 w 30"/>
                <a:gd name="T25" fmla="*/ 12 h 16"/>
                <a:gd name="T26" fmla="*/ 12 w 30"/>
                <a:gd name="T27" fmla="*/ 13 h 16"/>
                <a:gd name="T28" fmla="*/ 19 w 30"/>
                <a:gd name="T29" fmla="*/ 16 h 16"/>
                <a:gd name="T30" fmla="*/ 28 w 30"/>
                <a:gd name="T31" fmla="*/ 15 h 16"/>
                <a:gd name="T32" fmla="*/ 26 w 30"/>
                <a:gd name="T33" fmla="*/ 10 h 16"/>
                <a:gd name="T34" fmla="*/ 26 w 30"/>
                <a:gd name="T3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6">
                  <a:moveTo>
                    <a:pt x="26" y="10"/>
                  </a:moveTo>
                  <a:cubicBezTo>
                    <a:pt x="29" y="11"/>
                    <a:pt x="27" y="9"/>
                    <a:pt x="28" y="7"/>
                  </a:cubicBezTo>
                  <a:cubicBezTo>
                    <a:pt x="28" y="6"/>
                    <a:pt x="29" y="6"/>
                    <a:pt x="29" y="5"/>
                  </a:cubicBezTo>
                  <a:cubicBezTo>
                    <a:pt x="29" y="4"/>
                    <a:pt x="27" y="3"/>
                    <a:pt x="26" y="3"/>
                  </a:cubicBezTo>
                  <a:cubicBezTo>
                    <a:pt x="25" y="2"/>
                    <a:pt x="23" y="2"/>
                    <a:pt x="22" y="3"/>
                  </a:cubicBezTo>
                  <a:cubicBezTo>
                    <a:pt x="22" y="3"/>
                    <a:pt x="17" y="4"/>
                    <a:pt x="17" y="4"/>
                  </a:cubicBezTo>
                  <a:cubicBezTo>
                    <a:pt x="17" y="4"/>
                    <a:pt x="21" y="2"/>
                    <a:pt x="18" y="1"/>
                  </a:cubicBezTo>
                  <a:cubicBezTo>
                    <a:pt x="16" y="0"/>
                    <a:pt x="14" y="1"/>
                    <a:pt x="12" y="1"/>
                  </a:cubicBezTo>
                  <a:cubicBezTo>
                    <a:pt x="11" y="1"/>
                    <a:pt x="6" y="2"/>
                    <a:pt x="5" y="4"/>
                  </a:cubicBezTo>
                  <a:cubicBezTo>
                    <a:pt x="5" y="4"/>
                    <a:pt x="7" y="4"/>
                    <a:pt x="7" y="4"/>
                  </a:cubicBezTo>
                  <a:cubicBezTo>
                    <a:pt x="7" y="4"/>
                    <a:pt x="0" y="7"/>
                    <a:pt x="0" y="8"/>
                  </a:cubicBezTo>
                  <a:cubicBezTo>
                    <a:pt x="0" y="8"/>
                    <a:pt x="4" y="9"/>
                    <a:pt x="4" y="9"/>
                  </a:cubicBezTo>
                  <a:cubicBezTo>
                    <a:pt x="5" y="9"/>
                    <a:pt x="6" y="11"/>
                    <a:pt x="7" y="12"/>
                  </a:cubicBezTo>
                  <a:cubicBezTo>
                    <a:pt x="9" y="13"/>
                    <a:pt x="10" y="13"/>
                    <a:pt x="12" y="13"/>
                  </a:cubicBezTo>
                  <a:cubicBezTo>
                    <a:pt x="14" y="14"/>
                    <a:pt x="17" y="16"/>
                    <a:pt x="19" y="16"/>
                  </a:cubicBezTo>
                  <a:cubicBezTo>
                    <a:pt x="22" y="16"/>
                    <a:pt x="25" y="16"/>
                    <a:pt x="28" y="15"/>
                  </a:cubicBezTo>
                  <a:cubicBezTo>
                    <a:pt x="30" y="15"/>
                    <a:pt x="26" y="10"/>
                    <a:pt x="26" y="10"/>
                  </a:cubicBezTo>
                  <a:cubicBezTo>
                    <a:pt x="27" y="10"/>
                    <a:pt x="25" y="10"/>
                    <a:pt x="26" y="1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24" name="Freeform 409">
              <a:extLst>
                <a:ext uri="{FF2B5EF4-FFF2-40B4-BE49-F238E27FC236}">
                  <a16:creationId xmlns:a16="http://schemas.microsoft.com/office/drawing/2014/main" id="{002A191A-1B38-625C-98A8-A03827BAFCF9}"/>
                </a:ext>
              </a:extLst>
            </p:cNvPr>
            <p:cNvSpPr>
              <a:spLocks/>
            </p:cNvSpPr>
            <p:nvPr/>
          </p:nvSpPr>
          <p:spPr bwMode="auto">
            <a:xfrm>
              <a:off x="8196304" y="1398900"/>
              <a:ext cx="78683" cy="28387"/>
            </a:xfrm>
            <a:custGeom>
              <a:avLst/>
              <a:gdLst>
                <a:gd name="T0" fmla="*/ 9 w 15"/>
                <a:gd name="T1" fmla="*/ 1 h 5"/>
                <a:gd name="T2" fmla="*/ 4 w 15"/>
                <a:gd name="T3" fmla="*/ 1 h 5"/>
                <a:gd name="T4" fmla="*/ 0 w 15"/>
                <a:gd name="T5" fmla="*/ 1 h 5"/>
                <a:gd name="T6" fmla="*/ 1 w 15"/>
                <a:gd name="T7" fmla="*/ 3 h 5"/>
                <a:gd name="T8" fmla="*/ 6 w 15"/>
                <a:gd name="T9" fmla="*/ 5 h 5"/>
                <a:gd name="T10" fmla="*/ 9 w 15"/>
                <a:gd name="T11" fmla="*/ 1 h 5"/>
                <a:gd name="T12" fmla="*/ 9 w 15"/>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9" y="1"/>
                  </a:moveTo>
                  <a:cubicBezTo>
                    <a:pt x="8" y="1"/>
                    <a:pt x="6" y="1"/>
                    <a:pt x="4" y="1"/>
                  </a:cubicBezTo>
                  <a:cubicBezTo>
                    <a:pt x="3" y="1"/>
                    <a:pt x="1" y="0"/>
                    <a:pt x="0" y="1"/>
                  </a:cubicBezTo>
                  <a:cubicBezTo>
                    <a:pt x="0" y="1"/>
                    <a:pt x="0" y="3"/>
                    <a:pt x="1" y="3"/>
                  </a:cubicBezTo>
                  <a:cubicBezTo>
                    <a:pt x="3" y="4"/>
                    <a:pt x="4" y="5"/>
                    <a:pt x="6" y="5"/>
                  </a:cubicBezTo>
                  <a:cubicBezTo>
                    <a:pt x="8" y="5"/>
                    <a:pt x="15" y="2"/>
                    <a:pt x="9" y="1"/>
                  </a:cubicBezTo>
                  <a:cubicBezTo>
                    <a:pt x="8" y="1"/>
                    <a:pt x="10" y="2"/>
                    <a:pt x="9"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25" name="Freeform 410">
              <a:extLst>
                <a:ext uri="{FF2B5EF4-FFF2-40B4-BE49-F238E27FC236}">
                  <a16:creationId xmlns:a16="http://schemas.microsoft.com/office/drawing/2014/main" id="{91727653-AE6E-7720-26F7-F9C35B519FAD}"/>
                </a:ext>
              </a:extLst>
            </p:cNvPr>
            <p:cNvSpPr>
              <a:spLocks/>
            </p:cNvSpPr>
            <p:nvPr/>
          </p:nvSpPr>
          <p:spPr bwMode="auto">
            <a:xfrm>
              <a:off x="8210610" y="1321315"/>
              <a:ext cx="132330" cy="88941"/>
            </a:xfrm>
            <a:custGeom>
              <a:avLst/>
              <a:gdLst>
                <a:gd name="T0" fmla="*/ 7 w 25"/>
                <a:gd name="T1" fmla="*/ 15 h 16"/>
                <a:gd name="T2" fmla="*/ 3 w 25"/>
                <a:gd name="T3" fmla="*/ 13 h 16"/>
                <a:gd name="T4" fmla="*/ 4 w 25"/>
                <a:gd name="T5" fmla="*/ 12 h 16"/>
                <a:gd name="T6" fmla="*/ 0 w 25"/>
                <a:gd name="T7" fmla="*/ 12 h 16"/>
                <a:gd name="T8" fmla="*/ 3 w 25"/>
                <a:gd name="T9" fmla="*/ 11 h 16"/>
                <a:gd name="T10" fmla="*/ 2 w 25"/>
                <a:gd name="T11" fmla="*/ 10 h 16"/>
                <a:gd name="T12" fmla="*/ 6 w 25"/>
                <a:gd name="T13" fmla="*/ 6 h 16"/>
                <a:gd name="T14" fmla="*/ 5 w 25"/>
                <a:gd name="T15" fmla="*/ 6 h 16"/>
                <a:gd name="T16" fmla="*/ 11 w 25"/>
                <a:gd name="T17" fmla="*/ 3 h 16"/>
                <a:gd name="T18" fmla="*/ 18 w 25"/>
                <a:gd name="T19" fmla="*/ 0 h 16"/>
                <a:gd name="T20" fmla="*/ 20 w 25"/>
                <a:gd name="T21" fmla="*/ 4 h 16"/>
                <a:gd name="T22" fmla="*/ 25 w 25"/>
                <a:gd name="T23" fmla="*/ 7 h 16"/>
                <a:gd name="T24" fmla="*/ 21 w 25"/>
                <a:gd name="T25" fmla="*/ 9 h 16"/>
                <a:gd name="T26" fmla="*/ 23 w 25"/>
                <a:gd name="T27" fmla="*/ 12 h 16"/>
                <a:gd name="T28" fmla="*/ 19 w 25"/>
                <a:gd name="T29" fmla="*/ 13 h 16"/>
                <a:gd name="T30" fmla="*/ 7 w 25"/>
                <a:gd name="T31" fmla="*/ 15 h 16"/>
                <a:gd name="T32" fmla="*/ 7 w 25"/>
                <a:gd name="T33"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6">
                  <a:moveTo>
                    <a:pt x="7" y="15"/>
                  </a:moveTo>
                  <a:cubicBezTo>
                    <a:pt x="6" y="14"/>
                    <a:pt x="4" y="14"/>
                    <a:pt x="3" y="13"/>
                  </a:cubicBezTo>
                  <a:cubicBezTo>
                    <a:pt x="2" y="12"/>
                    <a:pt x="4" y="12"/>
                    <a:pt x="4" y="12"/>
                  </a:cubicBezTo>
                  <a:cubicBezTo>
                    <a:pt x="4" y="12"/>
                    <a:pt x="0" y="13"/>
                    <a:pt x="0" y="12"/>
                  </a:cubicBezTo>
                  <a:cubicBezTo>
                    <a:pt x="0" y="10"/>
                    <a:pt x="3" y="11"/>
                    <a:pt x="3" y="11"/>
                  </a:cubicBezTo>
                  <a:cubicBezTo>
                    <a:pt x="3" y="10"/>
                    <a:pt x="2" y="10"/>
                    <a:pt x="2" y="10"/>
                  </a:cubicBezTo>
                  <a:cubicBezTo>
                    <a:pt x="2" y="10"/>
                    <a:pt x="7" y="7"/>
                    <a:pt x="6" y="6"/>
                  </a:cubicBezTo>
                  <a:cubicBezTo>
                    <a:pt x="6" y="6"/>
                    <a:pt x="5" y="6"/>
                    <a:pt x="5" y="6"/>
                  </a:cubicBezTo>
                  <a:cubicBezTo>
                    <a:pt x="6" y="4"/>
                    <a:pt x="9" y="4"/>
                    <a:pt x="11" y="3"/>
                  </a:cubicBezTo>
                  <a:cubicBezTo>
                    <a:pt x="13" y="2"/>
                    <a:pt x="16" y="1"/>
                    <a:pt x="18" y="0"/>
                  </a:cubicBezTo>
                  <a:cubicBezTo>
                    <a:pt x="18" y="0"/>
                    <a:pt x="19" y="3"/>
                    <a:pt x="20" y="4"/>
                  </a:cubicBezTo>
                  <a:cubicBezTo>
                    <a:pt x="20" y="4"/>
                    <a:pt x="25" y="6"/>
                    <a:pt x="25" y="7"/>
                  </a:cubicBezTo>
                  <a:cubicBezTo>
                    <a:pt x="25" y="8"/>
                    <a:pt x="20" y="7"/>
                    <a:pt x="21" y="9"/>
                  </a:cubicBezTo>
                  <a:cubicBezTo>
                    <a:pt x="21" y="9"/>
                    <a:pt x="23" y="10"/>
                    <a:pt x="23" y="12"/>
                  </a:cubicBezTo>
                  <a:cubicBezTo>
                    <a:pt x="22" y="12"/>
                    <a:pt x="20" y="12"/>
                    <a:pt x="19" y="13"/>
                  </a:cubicBezTo>
                  <a:cubicBezTo>
                    <a:pt x="16" y="14"/>
                    <a:pt x="10" y="16"/>
                    <a:pt x="7" y="15"/>
                  </a:cubicBezTo>
                  <a:cubicBezTo>
                    <a:pt x="6" y="14"/>
                    <a:pt x="9" y="16"/>
                    <a:pt x="7" y="1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26" name="Freeform 411">
              <a:extLst>
                <a:ext uri="{FF2B5EF4-FFF2-40B4-BE49-F238E27FC236}">
                  <a16:creationId xmlns:a16="http://schemas.microsoft.com/office/drawing/2014/main" id="{E4FF60DF-614F-6FEB-2845-27CC255B8434}"/>
                </a:ext>
              </a:extLst>
            </p:cNvPr>
            <p:cNvSpPr>
              <a:spLocks/>
            </p:cNvSpPr>
            <p:nvPr/>
          </p:nvSpPr>
          <p:spPr bwMode="auto">
            <a:xfrm>
              <a:off x="9605449" y="1671401"/>
              <a:ext cx="132330" cy="45416"/>
            </a:xfrm>
            <a:custGeom>
              <a:avLst/>
              <a:gdLst>
                <a:gd name="T0" fmla="*/ 5 w 25"/>
                <a:gd name="T1" fmla="*/ 3 h 8"/>
                <a:gd name="T2" fmla="*/ 3 w 25"/>
                <a:gd name="T3" fmla="*/ 1 h 8"/>
                <a:gd name="T4" fmla="*/ 1 w 25"/>
                <a:gd name="T5" fmla="*/ 2 h 8"/>
                <a:gd name="T6" fmla="*/ 2 w 25"/>
                <a:gd name="T7" fmla="*/ 4 h 8"/>
                <a:gd name="T8" fmla="*/ 5 w 25"/>
                <a:gd name="T9" fmla="*/ 6 h 8"/>
                <a:gd name="T10" fmla="*/ 16 w 25"/>
                <a:gd name="T11" fmla="*/ 8 h 8"/>
                <a:gd name="T12" fmla="*/ 24 w 25"/>
                <a:gd name="T13" fmla="*/ 5 h 8"/>
                <a:gd name="T14" fmla="*/ 23 w 25"/>
                <a:gd name="T15" fmla="*/ 6 h 8"/>
                <a:gd name="T16" fmla="*/ 20 w 25"/>
                <a:gd name="T17" fmla="*/ 4 h 8"/>
                <a:gd name="T18" fmla="*/ 15 w 25"/>
                <a:gd name="T19" fmla="*/ 4 h 8"/>
                <a:gd name="T20" fmla="*/ 10 w 25"/>
                <a:gd name="T21" fmla="*/ 2 h 8"/>
                <a:gd name="T22" fmla="*/ 5 w 25"/>
                <a:gd name="T2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8">
                  <a:moveTo>
                    <a:pt x="5" y="3"/>
                  </a:moveTo>
                  <a:cubicBezTo>
                    <a:pt x="4" y="3"/>
                    <a:pt x="4" y="1"/>
                    <a:pt x="3" y="1"/>
                  </a:cubicBezTo>
                  <a:cubicBezTo>
                    <a:pt x="3" y="0"/>
                    <a:pt x="1" y="2"/>
                    <a:pt x="1" y="2"/>
                  </a:cubicBezTo>
                  <a:cubicBezTo>
                    <a:pt x="0" y="4"/>
                    <a:pt x="1" y="4"/>
                    <a:pt x="2" y="4"/>
                  </a:cubicBezTo>
                  <a:cubicBezTo>
                    <a:pt x="3" y="4"/>
                    <a:pt x="4" y="6"/>
                    <a:pt x="5" y="6"/>
                  </a:cubicBezTo>
                  <a:cubicBezTo>
                    <a:pt x="9" y="7"/>
                    <a:pt x="12" y="8"/>
                    <a:pt x="16" y="8"/>
                  </a:cubicBezTo>
                  <a:cubicBezTo>
                    <a:pt x="17" y="8"/>
                    <a:pt x="25" y="7"/>
                    <a:pt x="24" y="5"/>
                  </a:cubicBezTo>
                  <a:cubicBezTo>
                    <a:pt x="23" y="5"/>
                    <a:pt x="23" y="6"/>
                    <a:pt x="23" y="6"/>
                  </a:cubicBezTo>
                  <a:cubicBezTo>
                    <a:pt x="22" y="6"/>
                    <a:pt x="21" y="5"/>
                    <a:pt x="20" y="4"/>
                  </a:cubicBezTo>
                  <a:cubicBezTo>
                    <a:pt x="19" y="4"/>
                    <a:pt x="17" y="3"/>
                    <a:pt x="15" y="4"/>
                  </a:cubicBezTo>
                  <a:cubicBezTo>
                    <a:pt x="14" y="4"/>
                    <a:pt x="12" y="2"/>
                    <a:pt x="10" y="2"/>
                  </a:cubicBezTo>
                  <a:cubicBezTo>
                    <a:pt x="8" y="2"/>
                    <a:pt x="7" y="3"/>
                    <a:pt x="5"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27" name="Freeform 412">
              <a:extLst>
                <a:ext uri="{FF2B5EF4-FFF2-40B4-BE49-F238E27FC236}">
                  <a16:creationId xmlns:a16="http://schemas.microsoft.com/office/drawing/2014/main" id="{1C173852-E15F-E4F1-DD24-8288F28802E3}"/>
                </a:ext>
              </a:extLst>
            </p:cNvPr>
            <p:cNvSpPr>
              <a:spLocks/>
            </p:cNvSpPr>
            <p:nvPr/>
          </p:nvSpPr>
          <p:spPr bwMode="auto">
            <a:xfrm>
              <a:off x="9437352" y="1760341"/>
              <a:ext cx="110872" cy="45416"/>
            </a:xfrm>
            <a:custGeom>
              <a:avLst/>
              <a:gdLst>
                <a:gd name="T0" fmla="*/ 2 w 21"/>
                <a:gd name="T1" fmla="*/ 6 h 8"/>
                <a:gd name="T2" fmla="*/ 8 w 21"/>
                <a:gd name="T3" fmla="*/ 6 h 8"/>
                <a:gd name="T4" fmla="*/ 14 w 21"/>
                <a:gd name="T5" fmla="*/ 8 h 8"/>
                <a:gd name="T6" fmla="*/ 19 w 21"/>
                <a:gd name="T7" fmla="*/ 7 h 8"/>
                <a:gd name="T8" fmla="*/ 17 w 21"/>
                <a:gd name="T9" fmla="*/ 4 h 8"/>
                <a:gd name="T10" fmla="*/ 7 w 21"/>
                <a:gd name="T11" fmla="*/ 2 h 8"/>
                <a:gd name="T12" fmla="*/ 4 w 21"/>
                <a:gd name="T13" fmla="*/ 5 h 8"/>
                <a:gd name="T14" fmla="*/ 2 w 21"/>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8">
                  <a:moveTo>
                    <a:pt x="2" y="6"/>
                  </a:moveTo>
                  <a:cubicBezTo>
                    <a:pt x="5" y="6"/>
                    <a:pt x="6" y="6"/>
                    <a:pt x="8" y="6"/>
                  </a:cubicBezTo>
                  <a:cubicBezTo>
                    <a:pt x="10" y="7"/>
                    <a:pt x="12" y="7"/>
                    <a:pt x="14" y="8"/>
                  </a:cubicBezTo>
                  <a:cubicBezTo>
                    <a:pt x="16" y="8"/>
                    <a:pt x="18" y="8"/>
                    <a:pt x="19" y="7"/>
                  </a:cubicBezTo>
                  <a:cubicBezTo>
                    <a:pt x="21" y="6"/>
                    <a:pt x="18" y="5"/>
                    <a:pt x="17" y="4"/>
                  </a:cubicBezTo>
                  <a:cubicBezTo>
                    <a:pt x="14" y="2"/>
                    <a:pt x="11" y="0"/>
                    <a:pt x="7" y="2"/>
                  </a:cubicBezTo>
                  <a:cubicBezTo>
                    <a:pt x="5" y="3"/>
                    <a:pt x="5" y="4"/>
                    <a:pt x="4" y="5"/>
                  </a:cubicBezTo>
                  <a:cubicBezTo>
                    <a:pt x="3" y="5"/>
                    <a:pt x="0" y="6"/>
                    <a:pt x="2" y="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28" name="Freeform 413">
              <a:extLst>
                <a:ext uri="{FF2B5EF4-FFF2-40B4-BE49-F238E27FC236}">
                  <a16:creationId xmlns:a16="http://schemas.microsoft.com/office/drawing/2014/main" id="{32F2C8EE-68FF-2F49-8F78-CC2F76A24C40}"/>
                </a:ext>
              </a:extLst>
            </p:cNvPr>
            <p:cNvSpPr>
              <a:spLocks/>
            </p:cNvSpPr>
            <p:nvPr/>
          </p:nvSpPr>
          <p:spPr bwMode="auto">
            <a:xfrm>
              <a:off x="9442718" y="1739527"/>
              <a:ext cx="42917" cy="26493"/>
            </a:xfrm>
            <a:custGeom>
              <a:avLst/>
              <a:gdLst>
                <a:gd name="T0" fmla="*/ 3 w 8"/>
                <a:gd name="T1" fmla="*/ 5 h 5"/>
                <a:gd name="T2" fmla="*/ 4 w 8"/>
                <a:gd name="T3" fmla="*/ 1 h 5"/>
                <a:gd name="T4" fmla="*/ 3 w 8"/>
                <a:gd name="T5" fmla="*/ 5 h 5"/>
                <a:gd name="T6" fmla="*/ 3 w 8"/>
                <a:gd name="T7" fmla="*/ 5 h 5"/>
              </a:gdLst>
              <a:ahLst/>
              <a:cxnLst>
                <a:cxn ang="0">
                  <a:pos x="T0" y="T1"/>
                </a:cxn>
                <a:cxn ang="0">
                  <a:pos x="T2" y="T3"/>
                </a:cxn>
                <a:cxn ang="0">
                  <a:pos x="T4" y="T5"/>
                </a:cxn>
                <a:cxn ang="0">
                  <a:pos x="T6" y="T7"/>
                </a:cxn>
              </a:cxnLst>
              <a:rect l="0" t="0" r="r" b="b"/>
              <a:pathLst>
                <a:path w="8" h="5">
                  <a:moveTo>
                    <a:pt x="3" y="5"/>
                  </a:moveTo>
                  <a:cubicBezTo>
                    <a:pt x="0" y="5"/>
                    <a:pt x="1" y="0"/>
                    <a:pt x="4" y="1"/>
                  </a:cubicBezTo>
                  <a:cubicBezTo>
                    <a:pt x="8" y="2"/>
                    <a:pt x="6" y="4"/>
                    <a:pt x="3" y="5"/>
                  </a:cubicBezTo>
                  <a:cubicBezTo>
                    <a:pt x="1" y="5"/>
                    <a:pt x="5" y="5"/>
                    <a:pt x="3" y="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29" name="Freeform 414">
              <a:extLst>
                <a:ext uri="{FF2B5EF4-FFF2-40B4-BE49-F238E27FC236}">
                  <a16:creationId xmlns:a16="http://schemas.microsoft.com/office/drawing/2014/main" id="{064993A5-69F5-5E27-B3E9-F916D3D9C65E}"/>
                </a:ext>
              </a:extLst>
            </p:cNvPr>
            <p:cNvSpPr>
              <a:spLocks/>
            </p:cNvSpPr>
            <p:nvPr/>
          </p:nvSpPr>
          <p:spPr bwMode="auto">
            <a:xfrm>
              <a:off x="9328268" y="1660047"/>
              <a:ext cx="16094" cy="28387"/>
            </a:xfrm>
            <a:custGeom>
              <a:avLst/>
              <a:gdLst>
                <a:gd name="T0" fmla="*/ 1 w 3"/>
                <a:gd name="T1" fmla="*/ 3 h 5"/>
                <a:gd name="T2" fmla="*/ 3 w 3"/>
                <a:gd name="T3" fmla="*/ 1 h 5"/>
                <a:gd name="T4" fmla="*/ 1 w 3"/>
                <a:gd name="T5" fmla="*/ 5 h 5"/>
                <a:gd name="T6" fmla="*/ 1 w 3"/>
                <a:gd name="T7" fmla="*/ 3 h 5"/>
                <a:gd name="T8" fmla="*/ 1 w 3"/>
                <a:gd name="T9" fmla="*/ 3 h 5"/>
              </a:gdLst>
              <a:ahLst/>
              <a:cxnLst>
                <a:cxn ang="0">
                  <a:pos x="T0" y="T1"/>
                </a:cxn>
                <a:cxn ang="0">
                  <a:pos x="T2" y="T3"/>
                </a:cxn>
                <a:cxn ang="0">
                  <a:pos x="T4" y="T5"/>
                </a:cxn>
                <a:cxn ang="0">
                  <a:pos x="T6" y="T7"/>
                </a:cxn>
                <a:cxn ang="0">
                  <a:pos x="T8" y="T9"/>
                </a:cxn>
              </a:cxnLst>
              <a:rect l="0" t="0" r="r" b="b"/>
              <a:pathLst>
                <a:path w="3" h="5">
                  <a:moveTo>
                    <a:pt x="1" y="3"/>
                  </a:moveTo>
                  <a:cubicBezTo>
                    <a:pt x="0" y="2"/>
                    <a:pt x="2" y="0"/>
                    <a:pt x="3" y="1"/>
                  </a:cubicBezTo>
                  <a:cubicBezTo>
                    <a:pt x="3" y="2"/>
                    <a:pt x="2" y="5"/>
                    <a:pt x="1" y="5"/>
                  </a:cubicBezTo>
                  <a:cubicBezTo>
                    <a:pt x="1" y="5"/>
                    <a:pt x="1" y="3"/>
                    <a:pt x="1" y="3"/>
                  </a:cubicBezTo>
                  <a:cubicBezTo>
                    <a:pt x="0" y="2"/>
                    <a:pt x="1" y="3"/>
                    <a:pt x="1"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30" name="Freeform 415">
              <a:extLst>
                <a:ext uri="{FF2B5EF4-FFF2-40B4-BE49-F238E27FC236}">
                  <a16:creationId xmlns:a16="http://schemas.microsoft.com/office/drawing/2014/main" id="{3616D462-54E8-785B-49B0-BDADB818F001}"/>
                </a:ext>
              </a:extLst>
            </p:cNvPr>
            <p:cNvSpPr>
              <a:spLocks/>
            </p:cNvSpPr>
            <p:nvPr/>
          </p:nvSpPr>
          <p:spPr bwMode="auto">
            <a:xfrm>
              <a:off x="9328268" y="1743310"/>
              <a:ext cx="21459" cy="28387"/>
            </a:xfrm>
            <a:custGeom>
              <a:avLst/>
              <a:gdLst>
                <a:gd name="T0" fmla="*/ 4 w 4"/>
                <a:gd name="T1" fmla="*/ 4 h 5"/>
                <a:gd name="T2" fmla="*/ 0 w 4"/>
                <a:gd name="T3" fmla="*/ 1 h 5"/>
                <a:gd name="T4" fmla="*/ 4 w 4"/>
                <a:gd name="T5" fmla="*/ 4 h 5"/>
              </a:gdLst>
              <a:ahLst/>
              <a:cxnLst>
                <a:cxn ang="0">
                  <a:pos x="T0" y="T1"/>
                </a:cxn>
                <a:cxn ang="0">
                  <a:pos x="T2" y="T3"/>
                </a:cxn>
                <a:cxn ang="0">
                  <a:pos x="T4" y="T5"/>
                </a:cxn>
              </a:cxnLst>
              <a:rect l="0" t="0" r="r" b="b"/>
              <a:pathLst>
                <a:path w="4" h="5">
                  <a:moveTo>
                    <a:pt x="4" y="4"/>
                  </a:moveTo>
                  <a:cubicBezTo>
                    <a:pt x="4" y="3"/>
                    <a:pt x="1" y="0"/>
                    <a:pt x="0" y="1"/>
                  </a:cubicBezTo>
                  <a:cubicBezTo>
                    <a:pt x="0" y="1"/>
                    <a:pt x="3" y="5"/>
                    <a:pt x="4"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31" name="Freeform 416">
              <a:extLst>
                <a:ext uri="{FF2B5EF4-FFF2-40B4-BE49-F238E27FC236}">
                  <a16:creationId xmlns:a16="http://schemas.microsoft.com/office/drawing/2014/main" id="{E3571732-D310-BB3D-7E37-7E03F91C09FF}"/>
                </a:ext>
              </a:extLst>
            </p:cNvPr>
            <p:cNvSpPr>
              <a:spLocks/>
            </p:cNvSpPr>
            <p:nvPr/>
          </p:nvSpPr>
          <p:spPr bwMode="auto">
            <a:xfrm>
              <a:off x="9364034" y="1639232"/>
              <a:ext cx="221744" cy="88941"/>
            </a:xfrm>
            <a:custGeom>
              <a:avLst/>
              <a:gdLst>
                <a:gd name="T0" fmla="*/ 34 w 42"/>
                <a:gd name="T1" fmla="*/ 4 h 16"/>
                <a:gd name="T2" fmla="*/ 29 w 42"/>
                <a:gd name="T3" fmla="*/ 3 h 16"/>
                <a:gd name="T4" fmla="*/ 23 w 42"/>
                <a:gd name="T5" fmla="*/ 0 h 16"/>
                <a:gd name="T6" fmla="*/ 22 w 42"/>
                <a:gd name="T7" fmla="*/ 2 h 16"/>
                <a:gd name="T8" fmla="*/ 20 w 42"/>
                <a:gd name="T9" fmla="*/ 6 h 16"/>
                <a:gd name="T10" fmla="*/ 11 w 42"/>
                <a:gd name="T11" fmla="*/ 1 h 16"/>
                <a:gd name="T12" fmla="*/ 4 w 42"/>
                <a:gd name="T13" fmla="*/ 3 h 16"/>
                <a:gd name="T14" fmla="*/ 2 w 42"/>
                <a:gd name="T15" fmla="*/ 6 h 16"/>
                <a:gd name="T16" fmla="*/ 1 w 42"/>
                <a:gd name="T17" fmla="*/ 10 h 16"/>
                <a:gd name="T18" fmla="*/ 9 w 42"/>
                <a:gd name="T19" fmla="*/ 14 h 16"/>
                <a:gd name="T20" fmla="*/ 13 w 42"/>
                <a:gd name="T21" fmla="*/ 15 h 16"/>
                <a:gd name="T22" fmla="*/ 15 w 42"/>
                <a:gd name="T23" fmla="*/ 13 h 16"/>
                <a:gd name="T24" fmla="*/ 16 w 42"/>
                <a:gd name="T25" fmla="*/ 14 h 16"/>
                <a:gd name="T26" fmla="*/ 18 w 42"/>
                <a:gd name="T27" fmla="*/ 14 h 16"/>
                <a:gd name="T28" fmla="*/ 25 w 42"/>
                <a:gd name="T29" fmla="*/ 12 h 16"/>
                <a:gd name="T30" fmla="*/ 28 w 42"/>
                <a:gd name="T31" fmla="*/ 14 h 16"/>
                <a:gd name="T32" fmla="*/ 34 w 42"/>
                <a:gd name="T33" fmla="*/ 13 h 16"/>
                <a:gd name="T34" fmla="*/ 33 w 42"/>
                <a:gd name="T35" fmla="*/ 12 h 16"/>
                <a:gd name="T36" fmla="*/ 37 w 42"/>
                <a:gd name="T37" fmla="*/ 12 h 16"/>
                <a:gd name="T38" fmla="*/ 39 w 42"/>
                <a:gd name="T39" fmla="*/ 11 h 16"/>
                <a:gd name="T40" fmla="*/ 40 w 42"/>
                <a:gd name="T41" fmla="*/ 9 h 16"/>
                <a:gd name="T42" fmla="*/ 39 w 42"/>
                <a:gd name="T43" fmla="*/ 9 h 16"/>
                <a:gd name="T44" fmla="*/ 42 w 42"/>
                <a:gd name="T45" fmla="*/ 6 h 16"/>
                <a:gd name="T46" fmla="*/ 34 w 42"/>
                <a:gd name="T47" fmla="*/ 4 h 16"/>
                <a:gd name="T48" fmla="*/ 34 w 42"/>
                <a:gd name="T4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16">
                  <a:moveTo>
                    <a:pt x="34" y="4"/>
                  </a:moveTo>
                  <a:cubicBezTo>
                    <a:pt x="32" y="3"/>
                    <a:pt x="31" y="4"/>
                    <a:pt x="29" y="3"/>
                  </a:cubicBezTo>
                  <a:cubicBezTo>
                    <a:pt x="29" y="3"/>
                    <a:pt x="24" y="0"/>
                    <a:pt x="23" y="0"/>
                  </a:cubicBezTo>
                  <a:cubicBezTo>
                    <a:pt x="23" y="0"/>
                    <a:pt x="24" y="1"/>
                    <a:pt x="22" y="2"/>
                  </a:cubicBezTo>
                  <a:cubicBezTo>
                    <a:pt x="20" y="2"/>
                    <a:pt x="22" y="5"/>
                    <a:pt x="20" y="6"/>
                  </a:cubicBezTo>
                  <a:cubicBezTo>
                    <a:pt x="19" y="6"/>
                    <a:pt x="12" y="1"/>
                    <a:pt x="11" y="1"/>
                  </a:cubicBezTo>
                  <a:cubicBezTo>
                    <a:pt x="9" y="0"/>
                    <a:pt x="4" y="1"/>
                    <a:pt x="4" y="3"/>
                  </a:cubicBezTo>
                  <a:cubicBezTo>
                    <a:pt x="4" y="5"/>
                    <a:pt x="0" y="4"/>
                    <a:pt x="2" y="6"/>
                  </a:cubicBezTo>
                  <a:cubicBezTo>
                    <a:pt x="3" y="7"/>
                    <a:pt x="0" y="9"/>
                    <a:pt x="1" y="10"/>
                  </a:cubicBezTo>
                  <a:cubicBezTo>
                    <a:pt x="3" y="12"/>
                    <a:pt x="6" y="13"/>
                    <a:pt x="9" y="14"/>
                  </a:cubicBezTo>
                  <a:cubicBezTo>
                    <a:pt x="10" y="15"/>
                    <a:pt x="12" y="16"/>
                    <a:pt x="13" y="15"/>
                  </a:cubicBezTo>
                  <a:cubicBezTo>
                    <a:pt x="14" y="15"/>
                    <a:pt x="14" y="12"/>
                    <a:pt x="15" y="13"/>
                  </a:cubicBezTo>
                  <a:cubicBezTo>
                    <a:pt x="15" y="13"/>
                    <a:pt x="15" y="14"/>
                    <a:pt x="16" y="14"/>
                  </a:cubicBezTo>
                  <a:cubicBezTo>
                    <a:pt x="17" y="14"/>
                    <a:pt x="18" y="14"/>
                    <a:pt x="18" y="14"/>
                  </a:cubicBezTo>
                  <a:cubicBezTo>
                    <a:pt x="20" y="13"/>
                    <a:pt x="22" y="13"/>
                    <a:pt x="25" y="12"/>
                  </a:cubicBezTo>
                  <a:cubicBezTo>
                    <a:pt x="27" y="12"/>
                    <a:pt x="27" y="14"/>
                    <a:pt x="28" y="14"/>
                  </a:cubicBezTo>
                  <a:cubicBezTo>
                    <a:pt x="29" y="14"/>
                    <a:pt x="34" y="13"/>
                    <a:pt x="34" y="13"/>
                  </a:cubicBezTo>
                  <a:cubicBezTo>
                    <a:pt x="34" y="13"/>
                    <a:pt x="33" y="12"/>
                    <a:pt x="33" y="12"/>
                  </a:cubicBezTo>
                  <a:cubicBezTo>
                    <a:pt x="33" y="11"/>
                    <a:pt x="36" y="12"/>
                    <a:pt x="37" y="12"/>
                  </a:cubicBezTo>
                  <a:cubicBezTo>
                    <a:pt x="37" y="12"/>
                    <a:pt x="39" y="12"/>
                    <a:pt x="39" y="11"/>
                  </a:cubicBezTo>
                  <a:cubicBezTo>
                    <a:pt x="39" y="10"/>
                    <a:pt x="40" y="9"/>
                    <a:pt x="40" y="9"/>
                  </a:cubicBezTo>
                  <a:cubicBezTo>
                    <a:pt x="40" y="9"/>
                    <a:pt x="40" y="9"/>
                    <a:pt x="39" y="9"/>
                  </a:cubicBezTo>
                  <a:cubicBezTo>
                    <a:pt x="39" y="8"/>
                    <a:pt x="42" y="7"/>
                    <a:pt x="42" y="6"/>
                  </a:cubicBezTo>
                  <a:cubicBezTo>
                    <a:pt x="41" y="5"/>
                    <a:pt x="36" y="4"/>
                    <a:pt x="34" y="4"/>
                  </a:cubicBezTo>
                  <a:cubicBezTo>
                    <a:pt x="32" y="3"/>
                    <a:pt x="36" y="4"/>
                    <a:pt x="34"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32" name="Freeform 417">
              <a:extLst>
                <a:ext uri="{FF2B5EF4-FFF2-40B4-BE49-F238E27FC236}">
                  <a16:creationId xmlns:a16="http://schemas.microsoft.com/office/drawing/2014/main" id="{DDC36902-91F3-BCC8-C750-F99E4CD7E92B}"/>
                </a:ext>
              </a:extLst>
            </p:cNvPr>
            <p:cNvSpPr>
              <a:spLocks/>
            </p:cNvSpPr>
            <p:nvPr/>
          </p:nvSpPr>
          <p:spPr bwMode="auto">
            <a:xfrm>
              <a:off x="9491001" y="1665725"/>
              <a:ext cx="41130" cy="45416"/>
            </a:xfrm>
            <a:custGeom>
              <a:avLst/>
              <a:gdLst>
                <a:gd name="T0" fmla="*/ 7 w 8"/>
                <a:gd name="T1" fmla="*/ 6 h 8"/>
                <a:gd name="T2" fmla="*/ 4 w 8"/>
                <a:gd name="T3" fmla="*/ 0 h 8"/>
                <a:gd name="T4" fmla="*/ 6 w 8"/>
                <a:gd name="T5" fmla="*/ 2 h 8"/>
                <a:gd name="T6" fmla="*/ 7 w 8"/>
                <a:gd name="T7" fmla="*/ 6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0" y="1"/>
                    <a:pt x="4" y="0"/>
                  </a:cubicBezTo>
                  <a:cubicBezTo>
                    <a:pt x="5" y="0"/>
                    <a:pt x="8" y="0"/>
                    <a:pt x="6" y="2"/>
                  </a:cubicBezTo>
                  <a:cubicBezTo>
                    <a:pt x="3" y="4"/>
                    <a:pt x="7" y="4"/>
                    <a:pt x="7" y="6"/>
                  </a:cubicBezTo>
                  <a:cubicBezTo>
                    <a:pt x="6" y="8"/>
                    <a:pt x="7" y="5"/>
                    <a:pt x="7" y="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33" name="Freeform 418">
              <a:extLst>
                <a:ext uri="{FF2B5EF4-FFF2-40B4-BE49-F238E27FC236}">
                  <a16:creationId xmlns:a16="http://schemas.microsoft.com/office/drawing/2014/main" id="{0C43C3DF-EBFC-CC42-C10F-EB8E557C90C7}"/>
                </a:ext>
              </a:extLst>
            </p:cNvPr>
            <p:cNvSpPr>
              <a:spLocks/>
            </p:cNvSpPr>
            <p:nvPr/>
          </p:nvSpPr>
          <p:spPr bwMode="auto">
            <a:xfrm>
              <a:off x="10177690" y="1966609"/>
              <a:ext cx="57223" cy="34061"/>
            </a:xfrm>
            <a:custGeom>
              <a:avLst/>
              <a:gdLst>
                <a:gd name="T0" fmla="*/ 3 w 11"/>
                <a:gd name="T1" fmla="*/ 4 h 6"/>
                <a:gd name="T2" fmla="*/ 1 w 11"/>
                <a:gd name="T3" fmla="*/ 1 h 6"/>
                <a:gd name="T4" fmla="*/ 6 w 11"/>
                <a:gd name="T5" fmla="*/ 1 h 6"/>
                <a:gd name="T6" fmla="*/ 3 w 11"/>
                <a:gd name="T7" fmla="*/ 4 h 6"/>
                <a:gd name="T8" fmla="*/ 3 w 11"/>
                <a:gd name="T9" fmla="*/ 4 h 6"/>
              </a:gdLst>
              <a:ahLst/>
              <a:cxnLst>
                <a:cxn ang="0">
                  <a:pos x="T0" y="T1"/>
                </a:cxn>
                <a:cxn ang="0">
                  <a:pos x="T2" y="T3"/>
                </a:cxn>
                <a:cxn ang="0">
                  <a:pos x="T4" y="T5"/>
                </a:cxn>
                <a:cxn ang="0">
                  <a:pos x="T6" y="T7"/>
                </a:cxn>
                <a:cxn ang="0">
                  <a:pos x="T8" y="T9"/>
                </a:cxn>
              </a:cxnLst>
              <a:rect l="0" t="0" r="r" b="b"/>
              <a:pathLst>
                <a:path w="11" h="6">
                  <a:moveTo>
                    <a:pt x="3" y="4"/>
                  </a:moveTo>
                  <a:cubicBezTo>
                    <a:pt x="1" y="3"/>
                    <a:pt x="0" y="3"/>
                    <a:pt x="1" y="1"/>
                  </a:cubicBezTo>
                  <a:cubicBezTo>
                    <a:pt x="2" y="0"/>
                    <a:pt x="4" y="1"/>
                    <a:pt x="6" y="1"/>
                  </a:cubicBezTo>
                  <a:cubicBezTo>
                    <a:pt x="11" y="2"/>
                    <a:pt x="6" y="6"/>
                    <a:pt x="3" y="4"/>
                  </a:cubicBezTo>
                  <a:cubicBezTo>
                    <a:pt x="2" y="3"/>
                    <a:pt x="4" y="5"/>
                    <a:pt x="3"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34" name="Freeform 419">
              <a:extLst>
                <a:ext uri="{FF2B5EF4-FFF2-40B4-BE49-F238E27FC236}">
                  <a16:creationId xmlns:a16="http://schemas.microsoft.com/office/drawing/2014/main" id="{0FA00AE1-B4D0-13BB-94BC-CC79370622D4}"/>
                </a:ext>
              </a:extLst>
            </p:cNvPr>
            <p:cNvSpPr>
              <a:spLocks/>
            </p:cNvSpPr>
            <p:nvPr/>
          </p:nvSpPr>
          <p:spPr bwMode="auto">
            <a:xfrm>
              <a:off x="10066816" y="2454840"/>
              <a:ext cx="32188" cy="28387"/>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35" name="Freeform 420">
              <a:extLst>
                <a:ext uri="{FF2B5EF4-FFF2-40B4-BE49-F238E27FC236}">
                  <a16:creationId xmlns:a16="http://schemas.microsoft.com/office/drawing/2014/main" id="{8CAE8EC8-5987-343C-E0BD-537489365196}"/>
                </a:ext>
              </a:extLst>
            </p:cNvPr>
            <p:cNvSpPr>
              <a:spLocks/>
            </p:cNvSpPr>
            <p:nvPr/>
          </p:nvSpPr>
          <p:spPr bwMode="auto">
            <a:xfrm>
              <a:off x="9369398" y="2617584"/>
              <a:ext cx="26823" cy="15139"/>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36" name="Freeform 421">
              <a:extLst>
                <a:ext uri="{FF2B5EF4-FFF2-40B4-BE49-F238E27FC236}">
                  <a16:creationId xmlns:a16="http://schemas.microsoft.com/office/drawing/2014/main" id="{27DFDB4C-63A9-8018-B9A0-42037006F63A}"/>
                </a:ext>
              </a:extLst>
            </p:cNvPr>
            <p:cNvSpPr>
              <a:spLocks/>
            </p:cNvSpPr>
            <p:nvPr/>
          </p:nvSpPr>
          <p:spPr bwMode="auto">
            <a:xfrm>
              <a:off x="9841497" y="2784111"/>
              <a:ext cx="26823" cy="26493"/>
            </a:xfrm>
            <a:custGeom>
              <a:avLst/>
              <a:gdLst>
                <a:gd name="T0" fmla="*/ 5 w 5"/>
                <a:gd name="T1" fmla="*/ 1 h 5"/>
                <a:gd name="T2" fmla="*/ 1 w 5"/>
                <a:gd name="T3" fmla="*/ 5 h 5"/>
                <a:gd name="T4" fmla="*/ 4 w 5"/>
                <a:gd name="T5" fmla="*/ 3 h 5"/>
                <a:gd name="T6" fmla="*/ 5 w 5"/>
                <a:gd name="T7" fmla="*/ 1 h 5"/>
              </a:gdLst>
              <a:ahLst/>
              <a:cxnLst>
                <a:cxn ang="0">
                  <a:pos x="T0" y="T1"/>
                </a:cxn>
                <a:cxn ang="0">
                  <a:pos x="T2" y="T3"/>
                </a:cxn>
                <a:cxn ang="0">
                  <a:pos x="T4" y="T5"/>
                </a:cxn>
                <a:cxn ang="0">
                  <a:pos x="T6" y="T7"/>
                </a:cxn>
              </a:cxnLst>
              <a:rect l="0" t="0" r="r" b="b"/>
              <a:pathLst>
                <a:path w="5" h="5">
                  <a:moveTo>
                    <a:pt x="5" y="1"/>
                  </a:moveTo>
                  <a:cubicBezTo>
                    <a:pt x="5" y="1"/>
                    <a:pt x="0" y="5"/>
                    <a:pt x="1" y="5"/>
                  </a:cubicBezTo>
                  <a:cubicBezTo>
                    <a:pt x="2" y="5"/>
                    <a:pt x="4" y="3"/>
                    <a:pt x="4" y="3"/>
                  </a:cubicBezTo>
                  <a:cubicBezTo>
                    <a:pt x="5" y="2"/>
                    <a:pt x="5" y="0"/>
                    <a:pt x="5"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37" name="Freeform 422">
              <a:extLst>
                <a:ext uri="{FF2B5EF4-FFF2-40B4-BE49-F238E27FC236}">
                  <a16:creationId xmlns:a16="http://schemas.microsoft.com/office/drawing/2014/main" id="{6144FECF-50D6-D18B-FD3E-30B6605EA1E5}"/>
                </a:ext>
              </a:extLst>
            </p:cNvPr>
            <p:cNvSpPr>
              <a:spLocks/>
            </p:cNvSpPr>
            <p:nvPr/>
          </p:nvSpPr>
          <p:spPr bwMode="auto">
            <a:xfrm>
              <a:off x="9825403" y="2827635"/>
              <a:ext cx="10730" cy="5677"/>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38" name="Freeform 423">
              <a:extLst>
                <a:ext uri="{FF2B5EF4-FFF2-40B4-BE49-F238E27FC236}">
                  <a16:creationId xmlns:a16="http://schemas.microsoft.com/office/drawing/2014/main" id="{E19744BE-79B7-0501-1B27-9F05F5BBDABE}"/>
                </a:ext>
              </a:extLst>
            </p:cNvPr>
            <p:cNvSpPr>
              <a:spLocks/>
            </p:cNvSpPr>
            <p:nvPr/>
          </p:nvSpPr>
          <p:spPr bwMode="auto">
            <a:xfrm>
              <a:off x="9752086" y="2916576"/>
              <a:ext cx="16094" cy="5677"/>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39" name="Freeform 424">
              <a:extLst>
                <a:ext uri="{FF2B5EF4-FFF2-40B4-BE49-F238E27FC236}">
                  <a16:creationId xmlns:a16="http://schemas.microsoft.com/office/drawing/2014/main" id="{B9248033-0AA2-0280-A72C-D4DF326C8DB6}"/>
                </a:ext>
              </a:extLst>
            </p:cNvPr>
            <p:cNvSpPr>
              <a:spLocks/>
            </p:cNvSpPr>
            <p:nvPr/>
          </p:nvSpPr>
          <p:spPr bwMode="auto">
            <a:xfrm>
              <a:off x="9689496" y="2944962"/>
              <a:ext cx="37553" cy="22709"/>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40" name="Freeform 425">
              <a:extLst>
                <a:ext uri="{FF2B5EF4-FFF2-40B4-BE49-F238E27FC236}">
                  <a16:creationId xmlns:a16="http://schemas.microsoft.com/office/drawing/2014/main" id="{A8A6368E-3D9F-8C28-3FC7-1B892B72866D}"/>
                </a:ext>
              </a:extLst>
            </p:cNvPr>
            <p:cNvSpPr>
              <a:spLocks/>
            </p:cNvSpPr>
            <p:nvPr/>
          </p:nvSpPr>
          <p:spPr bwMode="auto">
            <a:xfrm>
              <a:off x="9648366" y="2967670"/>
              <a:ext cx="30400" cy="20817"/>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41" name="Freeform 426">
              <a:extLst>
                <a:ext uri="{FF2B5EF4-FFF2-40B4-BE49-F238E27FC236}">
                  <a16:creationId xmlns:a16="http://schemas.microsoft.com/office/drawing/2014/main" id="{B6367D3B-BFB6-7255-1E66-30D3DBC04F88}"/>
                </a:ext>
              </a:extLst>
            </p:cNvPr>
            <p:cNvSpPr>
              <a:spLocks/>
            </p:cNvSpPr>
            <p:nvPr/>
          </p:nvSpPr>
          <p:spPr bwMode="auto">
            <a:xfrm>
              <a:off x="9621543" y="2984701"/>
              <a:ext cx="26823" cy="26493"/>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42" name="Freeform 427">
              <a:extLst>
                <a:ext uri="{FF2B5EF4-FFF2-40B4-BE49-F238E27FC236}">
                  <a16:creationId xmlns:a16="http://schemas.microsoft.com/office/drawing/2014/main" id="{2F29C151-1CD6-1490-6710-84156A19351D}"/>
                </a:ext>
              </a:extLst>
            </p:cNvPr>
            <p:cNvSpPr>
              <a:spLocks/>
            </p:cNvSpPr>
            <p:nvPr/>
          </p:nvSpPr>
          <p:spPr bwMode="auto">
            <a:xfrm>
              <a:off x="9616177" y="3022548"/>
              <a:ext cx="5364" cy="5677"/>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43" name="Freeform 428">
              <a:extLst>
                <a:ext uri="{FF2B5EF4-FFF2-40B4-BE49-F238E27FC236}">
                  <a16:creationId xmlns:a16="http://schemas.microsoft.com/office/drawing/2014/main" id="{73422842-2F6A-687B-3CC2-CEEA4041674F}"/>
                </a:ext>
              </a:extLst>
            </p:cNvPr>
            <p:cNvSpPr>
              <a:spLocks/>
            </p:cNvSpPr>
            <p:nvPr/>
          </p:nvSpPr>
          <p:spPr bwMode="auto">
            <a:xfrm>
              <a:off x="9589353" y="2999840"/>
              <a:ext cx="26823" cy="22709"/>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44" name="Freeform 429">
              <a:extLst>
                <a:ext uri="{FF2B5EF4-FFF2-40B4-BE49-F238E27FC236}">
                  <a16:creationId xmlns:a16="http://schemas.microsoft.com/office/drawing/2014/main" id="{DEA44915-AEDB-DD8E-4A47-245CA619D192}"/>
                </a:ext>
              </a:extLst>
            </p:cNvPr>
            <p:cNvSpPr>
              <a:spLocks/>
            </p:cNvSpPr>
            <p:nvPr/>
          </p:nvSpPr>
          <p:spPr bwMode="auto">
            <a:xfrm>
              <a:off x="9396221" y="3206108"/>
              <a:ext cx="10730" cy="17031"/>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grpSp>
          <p:nvGrpSpPr>
            <p:cNvPr id="845" name="Group 844">
              <a:extLst>
                <a:ext uri="{FF2B5EF4-FFF2-40B4-BE49-F238E27FC236}">
                  <a16:creationId xmlns:a16="http://schemas.microsoft.com/office/drawing/2014/main" id="{FF7744AD-BD36-156B-DC30-72ADCE92B403}"/>
                </a:ext>
              </a:extLst>
            </p:cNvPr>
            <p:cNvGrpSpPr/>
            <p:nvPr/>
          </p:nvGrpSpPr>
          <p:grpSpPr>
            <a:xfrm>
              <a:off x="9203092" y="2967670"/>
              <a:ext cx="391625" cy="393611"/>
              <a:chOff x="5961121" y="2686387"/>
              <a:chExt cx="288233" cy="273757"/>
            </a:xfrm>
            <a:grpFill/>
          </p:grpSpPr>
          <p:sp>
            <p:nvSpPr>
              <p:cNvPr id="934" name="Freeform 430">
                <a:extLst>
                  <a:ext uri="{FF2B5EF4-FFF2-40B4-BE49-F238E27FC236}">
                    <a16:creationId xmlns:a16="http://schemas.microsoft.com/office/drawing/2014/main" id="{391D8E5B-F7BF-30DE-ADB0-12331344ED16}"/>
                  </a:ext>
                </a:extLst>
              </p:cNvPr>
              <p:cNvSpPr>
                <a:spLocks/>
              </p:cNvSpPr>
              <p:nvPr/>
            </p:nvSpPr>
            <p:spPr bwMode="auto">
              <a:xfrm>
                <a:off x="6130902" y="2686387"/>
                <a:ext cx="118452" cy="10002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935" name="Freeform 431">
                <a:extLst>
                  <a:ext uri="{FF2B5EF4-FFF2-40B4-BE49-F238E27FC236}">
                    <a16:creationId xmlns:a16="http://schemas.microsoft.com/office/drawing/2014/main" id="{B90CADDC-3806-8CAE-7334-129A561B607A}"/>
                  </a:ext>
                </a:extLst>
              </p:cNvPr>
              <p:cNvSpPr>
                <a:spLocks/>
              </p:cNvSpPr>
              <p:nvPr/>
            </p:nvSpPr>
            <p:spPr bwMode="auto">
              <a:xfrm>
                <a:off x="5961121" y="2778517"/>
                <a:ext cx="215847" cy="181627"/>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solidFill>
                <a:schemeClr val="accent5">
                  <a:lumMod val="75000"/>
                </a:schemeClr>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grpSp>
        <p:sp>
          <p:nvSpPr>
            <p:cNvPr id="846" name="Freeform 432">
              <a:extLst>
                <a:ext uri="{FF2B5EF4-FFF2-40B4-BE49-F238E27FC236}">
                  <a16:creationId xmlns:a16="http://schemas.microsoft.com/office/drawing/2014/main" id="{91D611C9-01CF-B03A-EF5E-99BE368ABB73}"/>
                </a:ext>
              </a:extLst>
            </p:cNvPr>
            <p:cNvSpPr>
              <a:spLocks/>
            </p:cNvSpPr>
            <p:nvPr/>
          </p:nvSpPr>
          <p:spPr bwMode="auto">
            <a:xfrm>
              <a:off x="9301444" y="3329111"/>
              <a:ext cx="10730" cy="15139"/>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47" name="Freeform 433">
              <a:extLst>
                <a:ext uri="{FF2B5EF4-FFF2-40B4-BE49-F238E27FC236}">
                  <a16:creationId xmlns:a16="http://schemas.microsoft.com/office/drawing/2014/main" id="{E3E93E99-4EF0-060C-D03D-F2F4121B361D}"/>
                </a:ext>
              </a:extLst>
            </p:cNvPr>
            <p:cNvSpPr>
              <a:spLocks/>
            </p:cNvSpPr>
            <p:nvPr/>
          </p:nvSpPr>
          <p:spPr bwMode="auto">
            <a:xfrm>
              <a:off x="9238855" y="3329111"/>
              <a:ext cx="67953" cy="54878"/>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solidFill>
              <a:schemeClr val="accent3">
                <a:lumMod val="60000"/>
                <a:lumOff val="40000"/>
              </a:schemeClr>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48" name="Freeform 434">
              <a:extLst>
                <a:ext uri="{FF2B5EF4-FFF2-40B4-BE49-F238E27FC236}">
                  <a16:creationId xmlns:a16="http://schemas.microsoft.com/office/drawing/2014/main" id="{6D9FB2BA-F40C-42C3-4867-5E251B9573E2}"/>
                </a:ext>
              </a:extLst>
            </p:cNvPr>
            <p:cNvSpPr>
              <a:spLocks/>
            </p:cNvSpPr>
            <p:nvPr/>
          </p:nvSpPr>
          <p:spPr bwMode="auto">
            <a:xfrm>
              <a:off x="9170901" y="3349928"/>
              <a:ext cx="57223" cy="88941"/>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solidFill>
              <a:schemeClr val="accent3">
                <a:lumMod val="60000"/>
                <a:lumOff val="40000"/>
              </a:schemeClr>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49" name="Freeform 435">
              <a:extLst>
                <a:ext uri="{FF2B5EF4-FFF2-40B4-BE49-F238E27FC236}">
                  <a16:creationId xmlns:a16="http://schemas.microsoft.com/office/drawing/2014/main" id="{B2A1BEBE-62DE-E6B6-2B4D-CFAF71B584DB}"/>
                </a:ext>
              </a:extLst>
            </p:cNvPr>
            <p:cNvSpPr>
              <a:spLocks/>
            </p:cNvSpPr>
            <p:nvPr/>
          </p:nvSpPr>
          <p:spPr bwMode="auto">
            <a:xfrm>
              <a:off x="9113678" y="3567551"/>
              <a:ext cx="19671" cy="17031"/>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50" name="Freeform 436">
              <a:extLst>
                <a:ext uri="{FF2B5EF4-FFF2-40B4-BE49-F238E27FC236}">
                  <a16:creationId xmlns:a16="http://schemas.microsoft.com/office/drawing/2014/main" id="{113EDC9B-F70D-4318-004F-D9ED59A2E8E2}"/>
                </a:ext>
              </a:extLst>
            </p:cNvPr>
            <p:cNvSpPr>
              <a:spLocks/>
            </p:cNvSpPr>
            <p:nvPr/>
          </p:nvSpPr>
          <p:spPr bwMode="auto">
            <a:xfrm>
              <a:off x="9160172" y="3512671"/>
              <a:ext cx="10730" cy="9462"/>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51" name="Freeform 437">
              <a:extLst>
                <a:ext uri="{FF2B5EF4-FFF2-40B4-BE49-F238E27FC236}">
                  <a16:creationId xmlns:a16="http://schemas.microsoft.com/office/drawing/2014/main" id="{8792D27D-6423-B12A-AC59-036F83B21D1F}"/>
                </a:ext>
              </a:extLst>
            </p:cNvPr>
            <p:cNvSpPr>
              <a:spLocks/>
            </p:cNvSpPr>
            <p:nvPr/>
          </p:nvSpPr>
          <p:spPr bwMode="auto">
            <a:xfrm>
              <a:off x="9018900" y="3628106"/>
              <a:ext cx="10730" cy="5677"/>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52" name="Freeform 438">
              <a:extLst>
                <a:ext uri="{FF2B5EF4-FFF2-40B4-BE49-F238E27FC236}">
                  <a16:creationId xmlns:a16="http://schemas.microsoft.com/office/drawing/2014/main" id="{5F4505DE-BE54-8AA9-E0B2-C7C0EC04B7F7}"/>
                </a:ext>
              </a:extLst>
            </p:cNvPr>
            <p:cNvSpPr>
              <a:spLocks/>
            </p:cNvSpPr>
            <p:nvPr/>
          </p:nvSpPr>
          <p:spPr bwMode="auto">
            <a:xfrm>
              <a:off x="8918760" y="3607289"/>
              <a:ext cx="62589" cy="92726"/>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53" name="Freeform 439">
              <a:extLst>
                <a:ext uri="{FF2B5EF4-FFF2-40B4-BE49-F238E27FC236}">
                  <a16:creationId xmlns:a16="http://schemas.microsoft.com/office/drawing/2014/main" id="{FE5A95AF-7E59-9650-BAB6-0986DEF7D667}"/>
                </a:ext>
              </a:extLst>
            </p:cNvPr>
            <p:cNvSpPr>
              <a:spLocks/>
            </p:cNvSpPr>
            <p:nvPr/>
          </p:nvSpPr>
          <p:spPr bwMode="auto">
            <a:xfrm>
              <a:off x="8609391" y="3762463"/>
              <a:ext cx="73319" cy="54878"/>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54" name="Freeform 440">
              <a:extLst>
                <a:ext uri="{FF2B5EF4-FFF2-40B4-BE49-F238E27FC236}">
                  <a16:creationId xmlns:a16="http://schemas.microsoft.com/office/drawing/2014/main" id="{168D2F32-522C-5B64-2894-87961E00BD5C}"/>
                </a:ext>
              </a:extLst>
            </p:cNvPr>
            <p:cNvSpPr>
              <a:spLocks/>
            </p:cNvSpPr>
            <p:nvPr/>
          </p:nvSpPr>
          <p:spPr bwMode="auto">
            <a:xfrm>
              <a:off x="8908030" y="3800311"/>
              <a:ext cx="105506" cy="157066"/>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55" name="Freeform 441">
              <a:extLst>
                <a:ext uri="{FF2B5EF4-FFF2-40B4-BE49-F238E27FC236}">
                  <a16:creationId xmlns:a16="http://schemas.microsoft.com/office/drawing/2014/main" id="{E0D12817-B811-A1EB-AB43-F78741AB9CEC}"/>
                </a:ext>
              </a:extLst>
            </p:cNvPr>
            <p:cNvSpPr>
              <a:spLocks/>
            </p:cNvSpPr>
            <p:nvPr/>
          </p:nvSpPr>
          <p:spPr bwMode="auto">
            <a:xfrm>
              <a:off x="8997442" y="3934668"/>
              <a:ext cx="32188" cy="43525"/>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56" name="Freeform 442">
              <a:extLst>
                <a:ext uri="{FF2B5EF4-FFF2-40B4-BE49-F238E27FC236}">
                  <a16:creationId xmlns:a16="http://schemas.microsoft.com/office/drawing/2014/main" id="{7385CE2B-7457-6311-7A5A-5319B998337C}"/>
                </a:ext>
              </a:extLst>
            </p:cNvPr>
            <p:cNvSpPr>
              <a:spLocks/>
            </p:cNvSpPr>
            <p:nvPr/>
          </p:nvSpPr>
          <p:spPr bwMode="auto">
            <a:xfrm>
              <a:off x="9018900" y="3972515"/>
              <a:ext cx="51859" cy="73803"/>
            </a:xfrm>
            <a:custGeom>
              <a:avLst/>
              <a:gdLst>
                <a:gd name="T0" fmla="*/ 4 w 10"/>
                <a:gd name="T1" fmla="*/ 0 h 13"/>
                <a:gd name="T2" fmla="*/ 2 w 10"/>
                <a:gd name="T3" fmla="*/ 1 h 13"/>
                <a:gd name="T4" fmla="*/ 4 w 10"/>
                <a:gd name="T5" fmla="*/ 4 h 13"/>
                <a:gd name="T6" fmla="*/ 4 w 10"/>
                <a:gd name="T7" fmla="*/ 9 h 13"/>
                <a:gd name="T8" fmla="*/ 5 w 10"/>
                <a:gd name="T9" fmla="*/ 13 h 13"/>
                <a:gd name="T10" fmla="*/ 5 w 10"/>
                <a:gd name="T11" fmla="*/ 11 h 13"/>
                <a:gd name="T12" fmla="*/ 9 w 10"/>
                <a:gd name="T13" fmla="*/ 8 h 13"/>
                <a:gd name="T14" fmla="*/ 8 w 10"/>
                <a:gd name="T15" fmla="*/ 6 h 13"/>
                <a:gd name="T16" fmla="*/ 9 w 10"/>
                <a:gd name="T17" fmla="*/ 5 h 13"/>
                <a:gd name="T18" fmla="*/ 7 w 10"/>
                <a:gd name="T19" fmla="*/ 1 h 13"/>
                <a:gd name="T20" fmla="*/ 4 w 10"/>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
                  <a:moveTo>
                    <a:pt x="4" y="0"/>
                  </a:moveTo>
                  <a:cubicBezTo>
                    <a:pt x="3" y="0"/>
                    <a:pt x="4" y="0"/>
                    <a:pt x="2" y="1"/>
                  </a:cubicBezTo>
                  <a:cubicBezTo>
                    <a:pt x="1" y="2"/>
                    <a:pt x="3" y="3"/>
                    <a:pt x="4" y="4"/>
                  </a:cubicBezTo>
                  <a:cubicBezTo>
                    <a:pt x="5" y="6"/>
                    <a:pt x="0" y="7"/>
                    <a:pt x="4" y="9"/>
                  </a:cubicBezTo>
                  <a:cubicBezTo>
                    <a:pt x="5" y="10"/>
                    <a:pt x="3" y="12"/>
                    <a:pt x="5" y="13"/>
                  </a:cubicBezTo>
                  <a:cubicBezTo>
                    <a:pt x="6" y="13"/>
                    <a:pt x="6" y="12"/>
                    <a:pt x="5" y="11"/>
                  </a:cubicBezTo>
                  <a:cubicBezTo>
                    <a:pt x="3" y="5"/>
                    <a:pt x="9" y="10"/>
                    <a:pt x="9" y="8"/>
                  </a:cubicBezTo>
                  <a:cubicBezTo>
                    <a:pt x="9" y="7"/>
                    <a:pt x="7" y="6"/>
                    <a:pt x="8" y="6"/>
                  </a:cubicBezTo>
                  <a:cubicBezTo>
                    <a:pt x="8" y="5"/>
                    <a:pt x="10" y="6"/>
                    <a:pt x="9" y="5"/>
                  </a:cubicBezTo>
                  <a:cubicBezTo>
                    <a:pt x="8" y="4"/>
                    <a:pt x="6" y="3"/>
                    <a:pt x="7" y="1"/>
                  </a:cubicBezTo>
                  <a:cubicBezTo>
                    <a:pt x="7" y="0"/>
                    <a:pt x="5" y="0"/>
                    <a:pt x="4"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57" name="Freeform 443">
              <a:extLst>
                <a:ext uri="{FF2B5EF4-FFF2-40B4-BE49-F238E27FC236}">
                  <a16:creationId xmlns:a16="http://schemas.microsoft.com/office/drawing/2014/main" id="{8FAC8FA3-BAB9-0CAF-8E8B-21ECE5F3D413}"/>
                </a:ext>
              </a:extLst>
            </p:cNvPr>
            <p:cNvSpPr>
              <a:spLocks/>
            </p:cNvSpPr>
            <p:nvPr/>
          </p:nvSpPr>
          <p:spPr bwMode="auto">
            <a:xfrm>
              <a:off x="8924122" y="3940346"/>
              <a:ext cx="32188" cy="43525"/>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58" name="Freeform 444">
              <a:extLst>
                <a:ext uri="{FF2B5EF4-FFF2-40B4-BE49-F238E27FC236}">
                  <a16:creationId xmlns:a16="http://schemas.microsoft.com/office/drawing/2014/main" id="{ECDC4830-CAB3-26FC-456C-066F7856C515}"/>
                </a:ext>
              </a:extLst>
            </p:cNvPr>
            <p:cNvSpPr>
              <a:spLocks/>
            </p:cNvSpPr>
            <p:nvPr/>
          </p:nvSpPr>
          <p:spPr bwMode="auto">
            <a:xfrm>
              <a:off x="8961677" y="3983870"/>
              <a:ext cx="46495" cy="56771"/>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59" name="Freeform 445">
              <a:extLst>
                <a:ext uri="{FF2B5EF4-FFF2-40B4-BE49-F238E27FC236}">
                  <a16:creationId xmlns:a16="http://schemas.microsoft.com/office/drawing/2014/main" id="{2210C6A9-6135-AAB7-758E-863D214EF39C}"/>
                </a:ext>
              </a:extLst>
            </p:cNvPr>
            <p:cNvSpPr>
              <a:spLocks/>
            </p:cNvSpPr>
            <p:nvPr/>
          </p:nvSpPr>
          <p:spPr bwMode="auto">
            <a:xfrm>
              <a:off x="8972407" y="4017932"/>
              <a:ext cx="35765" cy="60555"/>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60" name="Freeform 446">
              <a:extLst>
                <a:ext uri="{FF2B5EF4-FFF2-40B4-BE49-F238E27FC236}">
                  <a16:creationId xmlns:a16="http://schemas.microsoft.com/office/drawing/2014/main" id="{53ECABCD-703A-3B80-2C0F-21B0881F2460}"/>
                </a:ext>
              </a:extLst>
            </p:cNvPr>
            <p:cNvSpPr>
              <a:spLocks/>
            </p:cNvSpPr>
            <p:nvPr/>
          </p:nvSpPr>
          <p:spPr bwMode="auto">
            <a:xfrm>
              <a:off x="9002805" y="4012255"/>
              <a:ext cx="21459" cy="43525"/>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61" name="Freeform 447">
              <a:extLst>
                <a:ext uri="{FF2B5EF4-FFF2-40B4-BE49-F238E27FC236}">
                  <a16:creationId xmlns:a16="http://schemas.microsoft.com/office/drawing/2014/main" id="{B3C50B1E-1A29-22D2-B895-945979A84F68}"/>
                </a:ext>
              </a:extLst>
            </p:cNvPr>
            <p:cNvSpPr>
              <a:spLocks/>
            </p:cNvSpPr>
            <p:nvPr/>
          </p:nvSpPr>
          <p:spPr bwMode="auto">
            <a:xfrm>
              <a:off x="9013536" y="4040641"/>
              <a:ext cx="32188" cy="20817"/>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62" name="Freeform 448">
              <a:extLst>
                <a:ext uri="{FF2B5EF4-FFF2-40B4-BE49-F238E27FC236}">
                  <a16:creationId xmlns:a16="http://schemas.microsoft.com/office/drawing/2014/main" id="{5C428957-36B8-CD63-F3C9-5D5BD6D7E4E1}"/>
                </a:ext>
              </a:extLst>
            </p:cNvPr>
            <p:cNvSpPr>
              <a:spLocks/>
            </p:cNvSpPr>
            <p:nvPr/>
          </p:nvSpPr>
          <p:spPr bwMode="auto">
            <a:xfrm>
              <a:off x="9013536" y="4055781"/>
              <a:ext cx="73319" cy="117328"/>
            </a:xfrm>
            <a:custGeom>
              <a:avLst/>
              <a:gdLst>
                <a:gd name="T0" fmla="*/ 10 w 14"/>
                <a:gd name="T1" fmla="*/ 0 h 21"/>
                <a:gd name="T2" fmla="*/ 9 w 14"/>
                <a:gd name="T3" fmla="*/ 2 h 21"/>
                <a:gd name="T4" fmla="*/ 7 w 14"/>
                <a:gd name="T5" fmla="*/ 4 h 21"/>
                <a:gd name="T6" fmla="*/ 3 w 14"/>
                <a:gd name="T7" fmla="*/ 6 h 21"/>
                <a:gd name="T8" fmla="*/ 2 w 14"/>
                <a:gd name="T9" fmla="*/ 11 h 21"/>
                <a:gd name="T10" fmla="*/ 2 w 14"/>
                <a:gd name="T11" fmla="*/ 14 h 21"/>
                <a:gd name="T12" fmla="*/ 3 w 14"/>
                <a:gd name="T13" fmla="*/ 18 h 21"/>
                <a:gd name="T14" fmla="*/ 8 w 14"/>
                <a:gd name="T15" fmla="*/ 19 h 21"/>
                <a:gd name="T16" fmla="*/ 8 w 14"/>
                <a:gd name="T17" fmla="*/ 16 h 21"/>
                <a:gd name="T18" fmla="*/ 10 w 14"/>
                <a:gd name="T19" fmla="*/ 12 h 21"/>
                <a:gd name="T20" fmla="*/ 12 w 14"/>
                <a:gd name="T21" fmla="*/ 17 h 21"/>
                <a:gd name="T22" fmla="*/ 13 w 14"/>
                <a:gd name="T23" fmla="*/ 14 h 21"/>
                <a:gd name="T24" fmla="*/ 13 w 14"/>
                <a:gd name="T25" fmla="*/ 10 h 21"/>
                <a:gd name="T26" fmla="*/ 10 w 14"/>
                <a:gd name="T27" fmla="*/ 0 h 21"/>
                <a:gd name="T28" fmla="*/ 10 w 14"/>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0" y="0"/>
                  </a:moveTo>
                  <a:cubicBezTo>
                    <a:pt x="9" y="0"/>
                    <a:pt x="9" y="1"/>
                    <a:pt x="9" y="2"/>
                  </a:cubicBezTo>
                  <a:cubicBezTo>
                    <a:pt x="9" y="3"/>
                    <a:pt x="9" y="3"/>
                    <a:pt x="7" y="4"/>
                  </a:cubicBezTo>
                  <a:cubicBezTo>
                    <a:pt x="6" y="4"/>
                    <a:pt x="4" y="6"/>
                    <a:pt x="3" y="6"/>
                  </a:cubicBezTo>
                  <a:cubicBezTo>
                    <a:pt x="1" y="9"/>
                    <a:pt x="0" y="9"/>
                    <a:pt x="2" y="11"/>
                  </a:cubicBezTo>
                  <a:cubicBezTo>
                    <a:pt x="3" y="12"/>
                    <a:pt x="2" y="13"/>
                    <a:pt x="2" y="14"/>
                  </a:cubicBezTo>
                  <a:cubicBezTo>
                    <a:pt x="1" y="16"/>
                    <a:pt x="2" y="17"/>
                    <a:pt x="3" y="18"/>
                  </a:cubicBezTo>
                  <a:cubicBezTo>
                    <a:pt x="5" y="19"/>
                    <a:pt x="7" y="19"/>
                    <a:pt x="8" y="19"/>
                  </a:cubicBezTo>
                  <a:cubicBezTo>
                    <a:pt x="11" y="21"/>
                    <a:pt x="9" y="18"/>
                    <a:pt x="8" y="16"/>
                  </a:cubicBezTo>
                  <a:cubicBezTo>
                    <a:pt x="8" y="16"/>
                    <a:pt x="8" y="12"/>
                    <a:pt x="10" y="12"/>
                  </a:cubicBezTo>
                  <a:cubicBezTo>
                    <a:pt x="11" y="12"/>
                    <a:pt x="11" y="17"/>
                    <a:pt x="12" y="17"/>
                  </a:cubicBezTo>
                  <a:cubicBezTo>
                    <a:pt x="12" y="17"/>
                    <a:pt x="13" y="14"/>
                    <a:pt x="13" y="14"/>
                  </a:cubicBezTo>
                  <a:cubicBezTo>
                    <a:pt x="14" y="12"/>
                    <a:pt x="14" y="11"/>
                    <a:pt x="13" y="10"/>
                  </a:cubicBezTo>
                  <a:cubicBezTo>
                    <a:pt x="13" y="7"/>
                    <a:pt x="13" y="1"/>
                    <a:pt x="10" y="0"/>
                  </a:cubicBezTo>
                  <a:cubicBezTo>
                    <a:pt x="9" y="0"/>
                    <a:pt x="10" y="1"/>
                    <a:pt x="10"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63" name="Freeform 449">
              <a:extLst>
                <a:ext uri="{FF2B5EF4-FFF2-40B4-BE49-F238E27FC236}">
                  <a16:creationId xmlns:a16="http://schemas.microsoft.com/office/drawing/2014/main" id="{448BAD7D-FB10-3BEC-7D8D-EBF5985A2E5A}"/>
                </a:ext>
              </a:extLst>
            </p:cNvPr>
            <p:cNvSpPr>
              <a:spLocks/>
            </p:cNvSpPr>
            <p:nvPr/>
          </p:nvSpPr>
          <p:spPr bwMode="auto">
            <a:xfrm>
              <a:off x="8967041" y="4078488"/>
              <a:ext cx="62589" cy="56771"/>
            </a:xfrm>
            <a:custGeom>
              <a:avLst/>
              <a:gdLst>
                <a:gd name="T0" fmla="*/ 8 w 12"/>
                <a:gd name="T1" fmla="*/ 1 h 10"/>
                <a:gd name="T2" fmla="*/ 2 w 12"/>
                <a:gd name="T3" fmla="*/ 4 h 10"/>
                <a:gd name="T4" fmla="*/ 0 w 12"/>
                <a:gd name="T5" fmla="*/ 10 h 10"/>
                <a:gd name="T6" fmla="*/ 2 w 12"/>
                <a:gd name="T7" fmla="*/ 6 h 10"/>
                <a:gd name="T8" fmla="*/ 4 w 12"/>
                <a:gd name="T9" fmla="*/ 6 h 10"/>
                <a:gd name="T10" fmla="*/ 6 w 12"/>
                <a:gd name="T11" fmla="*/ 7 h 10"/>
                <a:gd name="T12" fmla="*/ 8 w 12"/>
                <a:gd name="T13" fmla="*/ 7 h 10"/>
                <a:gd name="T14" fmla="*/ 8 w 12"/>
                <a:gd name="T15" fmla="*/ 5 h 10"/>
                <a:gd name="T16" fmla="*/ 8 w 12"/>
                <a:gd name="T17" fmla="*/ 1 h 10"/>
                <a:gd name="T18" fmla="*/ 8 w 12"/>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8" y="1"/>
                  </a:moveTo>
                  <a:cubicBezTo>
                    <a:pt x="6" y="0"/>
                    <a:pt x="5" y="4"/>
                    <a:pt x="2" y="4"/>
                  </a:cubicBezTo>
                  <a:cubicBezTo>
                    <a:pt x="0" y="5"/>
                    <a:pt x="0" y="9"/>
                    <a:pt x="0" y="10"/>
                  </a:cubicBezTo>
                  <a:cubicBezTo>
                    <a:pt x="1" y="9"/>
                    <a:pt x="1" y="7"/>
                    <a:pt x="2" y="6"/>
                  </a:cubicBezTo>
                  <a:cubicBezTo>
                    <a:pt x="2" y="6"/>
                    <a:pt x="4" y="5"/>
                    <a:pt x="4" y="6"/>
                  </a:cubicBezTo>
                  <a:cubicBezTo>
                    <a:pt x="4" y="7"/>
                    <a:pt x="6" y="7"/>
                    <a:pt x="6" y="7"/>
                  </a:cubicBezTo>
                  <a:cubicBezTo>
                    <a:pt x="7" y="7"/>
                    <a:pt x="7" y="8"/>
                    <a:pt x="8" y="7"/>
                  </a:cubicBezTo>
                  <a:cubicBezTo>
                    <a:pt x="8" y="7"/>
                    <a:pt x="8" y="5"/>
                    <a:pt x="8" y="5"/>
                  </a:cubicBezTo>
                  <a:cubicBezTo>
                    <a:pt x="9" y="3"/>
                    <a:pt x="11" y="2"/>
                    <a:pt x="8" y="1"/>
                  </a:cubicBezTo>
                  <a:cubicBezTo>
                    <a:pt x="7" y="1"/>
                    <a:pt x="12" y="3"/>
                    <a:pt x="8"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64" name="Freeform 450">
              <a:extLst>
                <a:ext uri="{FF2B5EF4-FFF2-40B4-BE49-F238E27FC236}">
                  <a16:creationId xmlns:a16="http://schemas.microsoft.com/office/drawing/2014/main" id="{D7BFAC1D-F8E0-F023-5FDA-190F3E548534}"/>
                </a:ext>
              </a:extLst>
            </p:cNvPr>
            <p:cNvSpPr>
              <a:spLocks/>
            </p:cNvSpPr>
            <p:nvPr/>
          </p:nvSpPr>
          <p:spPr bwMode="auto">
            <a:xfrm>
              <a:off x="8840075" y="4023609"/>
              <a:ext cx="62589" cy="66233"/>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65" name="Freeform 451">
              <a:extLst>
                <a:ext uri="{FF2B5EF4-FFF2-40B4-BE49-F238E27FC236}">
                  <a16:creationId xmlns:a16="http://schemas.microsoft.com/office/drawing/2014/main" id="{05D28EE8-2981-4E75-9222-2327EECD7D78}"/>
                </a:ext>
              </a:extLst>
            </p:cNvPr>
            <p:cNvSpPr>
              <a:spLocks/>
            </p:cNvSpPr>
            <p:nvPr/>
          </p:nvSpPr>
          <p:spPr bwMode="auto">
            <a:xfrm>
              <a:off x="9024266" y="3940346"/>
              <a:ext cx="10730" cy="5677"/>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66" name="Freeform 452">
              <a:extLst>
                <a:ext uri="{FF2B5EF4-FFF2-40B4-BE49-F238E27FC236}">
                  <a16:creationId xmlns:a16="http://schemas.microsoft.com/office/drawing/2014/main" id="{237E40B9-5D12-51D1-0EC5-A1B614F30082}"/>
                </a:ext>
              </a:extLst>
            </p:cNvPr>
            <p:cNvSpPr>
              <a:spLocks/>
            </p:cNvSpPr>
            <p:nvPr/>
          </p:nvSpPr>
          <p:spPr bwMode="auto">
            <a:xfrm>
              <a:off x="8264257" y="4167429"/>
              <a:ext cx="293274" cy="323595"/>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solidFill>
              <a:schemeClr val="bg2">
                <a:lumMod val="40000"/>
                <a:lumOff val="60000"/>
              </a:schemeClr>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67" name="Freeform 453">
              <a:extLst>
                <a:ext uri="{FF2B5EF4-FFF2-40B4-BE49-F238E27FC236}">
                  <a16:creationId xmlns:a16="http://schemas.microsoft.com/office/drawing/2014/main" id="{0357516C-2232-CE4D-C1B5-6A9055522088}"/>
                </a:ext>
              </a:extLst>
            </p:cNvPr>
            <p:cNvSpPr>
              <a:spLocks/>
            </p:cNvSpPr>
            <p:nvPr/>
          </p:nvSpPr>
          <p:spPr bwMode="auto">
            <a:xfrm>
              <a:off x="8316116" y="4284757"/>
              <a:ext cx="26823" cy="28387"/>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68" name="Freeform 454">
              <a:extLst>
                <a:ext uri="{FF2B5EF4-FFF2-40B4-BE49-F238E27FC236}">
                  <a16:creationId xmlns:a16="http://schemas.microsoft.com/office/drawing/2014/main" id="{AF14F593-8FBA-6BFF-9CB8-B38E7FE02CF6}"/>
                </a:ext>
              </a:extLst>
            </p:cNvPr>
            <p:cNvSpPr>
              <a:spLocks/>
            </p:cNvSpPr>
            <p:nvPr/>
          </p:nvSpPr>
          <p:spPr bwMode="auto">
            <a:xfrm>
              <a:off x="8353671" y="4350990"/>
              <a:ext cx="25036" cy="28387"/>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69" name="Freeform 455">
              <a:extLst>
                <a:ext uri="{FF2B5EF4-FFF2-40B4-BE49-F238E27FC236}">
                  <a16:creationId xmlns:a16="http://schemas.microsoft.com/office/drawing/2014/main" id="{1580AB51-6C4A-F950-2AD4-45376C286AF2}"/>
                </a:ext>
              </a:extLst>
            </p:cNvPr>
            <p:cNvSpPr>
              <a:spLocks/>
            </p:cNvSpPr>
            <p:nvPr/>
          </p:nvSpPr>
          <p:spPr bwMode="auto">
            <a:xfrm>
              <a:off x="8530707" y="4368019"/>
              <a:ext cx="37553" cy="39739"/>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70" name="Freeform 456">
              <a:extLst>
                <a:ext uri="{FF2B5EF4-FFF2-40B4-BE49-F238E27FC236}">
                  <a16:creationId xmlns:a16="http://schemas.microsoft.com/office/drawing/2014/main" id="{FBFFAB8A-EFAD-BD67-9758-9C6AAAA1827A}"/>
                </a:ext>
              </a:extLst>
            </p:cNvPr>
            <p:cNvSpPr>
              <a:spLocks/>
            </p:cNvSpPr>
            <p:nvPr/>
          </p:nvSpPr>
          <p:spPr bwMode="auto">
            <a:xfrm>
              <a:off x="8589720" y="4396406"/>
              <a:ext cx="19671" cy="20817"/>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71" name="Freeform 457">
              <a:extLst>
                <a:ext uri="{FF2B5EF4-FFF2-40B4-BE49-F238E27FC236}">
                  <a16:creationId xmlns:a16="http://schemas.microsoft.com/office/drawing/2014/main" id="{A9582B8D-B430-2F6C-6855-855095A847FF}"/>
                </a:ext>
              </a:extLst>
            </p:cNvPr>
            <p:cNvSpPr>
              <a:spLocks/>
            </p:cNvSpPr>
            <p:nvPr/>
          </p:nvSpPr>
          <p:spPr bwMode="auto">
            <a:xfrm>
              <a:off x="8536071" y="4491024"/>
              <a:ext cx="241415" cy="83263"/>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solidFill>
              <a:schemeClr val="bg2">
                <a:lumMod val="40000"/>
                <a:lumOff val="60000"/>
              </a:schemeClr>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72" name="Freeform 458">
              <a:extLst>
                <a:ext uri="{FF2B5EF4-FFF2-40B4-BE49-F238E27FC236}">
                  <a16:creationId xmlns:a16="http://schemas.microsoft.com/office/drawing/2014/main" id="{19DDF7C9-6936-2715-E4AD-8E80921B9263}"/>
                </a:ext>
              </a:extLst>
            </p:cNvPr>
            <p:cNvSpPr>
              <a:spLocks/>
            </p:cNvSpPr>
            <p:nvPr/>
          </p:nvSpPr>
          <p:spPr bwMode="auto">
            <a:xfrm>
              <a:off x="8714898" y="4511839"/>
              <a:ext cx="41130" cy="17031"/>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73" name="Freeform 459">
              <a:extLst>
                <a:ext uri="{FF2B5EF4-FFF2-40B4-BE49-F238E27FC236}">
                  <a16:creationId xmlns:a16="http://schemas.microsoft.com/office/drawing/2014/main" id="{A6E32C00-E169-EB0B-51BA-7DB9CF692F86}"/>
                </a:ext>
              </a:extLst>
            </p:cNvPr>
            <p:cNvSpPr>
              <a:spLocks/>
            </p:cNvSpPr>
            <p:nvPr/>
          </p:nvSpPr>
          <p:spPr bwMode="auto">
            <a:xfrm>
              <a:off x="8772121" y="4551579"/>
              <a:ext cx="32188" cy="22709"/>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74" name="Freeform 460">
              <a:extLst>
                <a:ext uri="{FF2B5EF4-FFF2-40B4-BE49-F238E27FC236}">
                  <a16:creationId xmlns:a16="http://schemas.microsoft.com/office/drawing/2014/main" id="{D957D951-0B9D-52A3-99E4-A5A302B8C7A5}"/>
                </a:ext>
              </a:extLst>
            </p:cNvPr>
            <p:cNvSpPr>
              <a:spLocks/>
            </p:cNvSpPr>
            <p:nvPr/>
          </p:nvSpPr>
          <p:spPr bwMode="auto">
            <a:xfrm>
              <a:off x="8804310" y="4557255"/>
              <a:ext cx="25036" cy="17031"/>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solidFill>
              <a:schemeClr val="accent3">
                <a:lumMod val="75000"/>
              </a:schemeClr>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75" name="Freeform 461">
              <a:extLst>
                <a:ext uri="{FF2B5EF4-FFF2-40B4-BE49-F238E27FC236}">
                  <a16:creationId xmlns:a16="http://schemas.microsoft.com/office/drawing/2014/main" id="{F99FA37D-0185-9576-062D-C186C17DB03F}"/>
                </a:ext>
              </a:extLst>
            </p:cNvPr>
            <p:cNvSpPr>
              <a:spLocks/>
            </p:cNvSpPr>
            <p:nvPr/>
          </p:nvSpPr>
          <p:spPr bwMode="auto">
            <a:xfrm>
              <a:off x="8823980" y="4557255"/>
              <a:ext cx="37553" cy="22709"/>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76" name="Freeform 462">
              <a:extLst>
                <a:ext uri="{FF2B5EF4-FFF2-40B4-BE49-F238E27FC236}">
                  <a16:creationId xmlns:a16="http://schemas.microsoft.com/office/drawing/2014/main" id="{5B2C2432-C083-4D0D-F4F2-AC933593C68D}"/>
                </a:ext>
              </a:extLst>
            </p:cNvPr>
            <p:cNvSpPr>
              <a:spLocks/>
            </p:cNvSpPr>
            <p:nvPr/>
          </p:nvSpPr>
          <p:spPr bwMode="auto">
            <a:xfrm>
              <a:off x="8850804" y="4551579"/>
              <a:ext cx="42917" cy="28387"/>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solidFill>
              <a:schemeClr val="bg2">
                <a:lumMod val="40000"/>
                <a:lumOff val="60000"/>
              </a:schemeClr>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77" name="Freeform 463">
              <a:extLst>
                <a:ext uri="{FF2B5EF4-FFF2-40B4-BE49-F238E27FC236}">
                  <a16:creationId xmlns:a16="http://schemas.microsoft.com/office/drawing/2014/main" id="{A8DB3AAD-7D48-4D1D-C295-25454E22DB44}"/>
                </a:ext>
              </a:extLst>
            </p:cNvPr>
            <p:cNvSpPr>
              <a:spLocks/>
            </p:cNvSpPr>
            <p:nvPr/>
          </p:nvSpPr>
          <p:spPr bwMode="auto">
            <a:xfrm>
              <a:off x="8908030" y="4557255"/>
              <a:ext cx="64377" cy="22709"/>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solidFill>
              <a:schemeClr val="bg2">
                <a:lumMod val="40000"/>
                <a:lumOff val="60000"/>
              </a:schemeClr>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78" name="Freeform 464">
              <a:extLst>
                <a:ext uri="{FF2B5EF4-FFF2-40B4-BE49-F238E27FC236}">
                  <a16:creationId xmlns:a16="http://schemas.microsoft.com/office/drawing/2014/main" id="{EAC4AB82-0BB2-B8E7-B194-39D73BE746E8}"/>
                </a:ext>
              </a:extLst>
            </p:cNvPr>
            <p:cNvSpPr>
              <a:spLocks/>
            </p:cNvSpPr>
            <p:nvPr/>
          </p:nvSpPr>
          <p:spPr bwMode="auto">
            <a:xfrm>
              <a:off x="8888358" y="4589426"/>
              <a:ext cx="57223" cy="34061"/>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79" name="Freeform 465">
              <a:extLst>
                <a:ext uri="{FF2B5EF4-FFF2-40B4-BE49-F238E27FC236}">
                  <a16:creationId xmlns:a16="http://schemas.microsoft.com/office/drawing/2014/main" id="{F5369B73-4F7A-2C78-5495-C5CF4EC47F3E}"/>
                </a:ext>
              </a:extLst>
            </p:cNvPr>
            <p:cNvSpPr>
              <a:spLocks/>
            </p:cNvSpPr>
            <p:nvPr/>
          </p:nvSpPr>
          <p:spPr bwMode="auto">
            <a:xfrm>
              <a:off x="9070759" y="4411545"/>
              <a:ext cx="32188" cy="22709"/>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80" name="Freeform 466">
              <a:extLst>
                <a:ext uri="{FF2B5EF4-FFF2-40B4-BE49-F238E27FC236}">
                  <a16:creationId xmlns:a16="http://schemas.microsoft.com/office/drawing/2014/main" id="{DA9D460A-E596-3E81-C9C9-A4D41C419FCE}"/>
                </a:ext>
              </a:extLst>
            </p:cNvPr>
            <p:cNvSpPr>
              <a:spLocks/>
            </p:cNvSpPr>
            <p:nvPr/>
          </p:nvSpPr>
          <p:spPr bwMode="auto">
            <a:xfrm>
              <a:off x="9124408" y="4407761"/>
              <a:ext cx="78683" cy="26493"/>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solidFill>
              <a:schemeClr val="bg2">
                <a:lumMod val="40000"/>
                <a:lumOff val="60000"/>
              </a:schemeClr>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81" name="Freeform 467">
              <a:extLst>
                <a:ext uri="{FF2B5EF4-FFF2-40B4-BE49-F238E27FC236}">
                  <a16:creationId xmlns:a16="http://schemas.microsoft.com/office/drawing/2014/main" id="{AEB7C30F-1AA4-89FF-EC80-A10E6BF13D02}"/>
                </a:ext>
              </a:extLst>
            </p:cNvPr>
            <p:cNvSpPr>
              <a:spLocks/>
            </p:cNvSpPr>
            <p:nvPr/>
          </p:nvSpPr>
          <p:spPr bwMode="auto">
            <a:xfrm>
              <a:off x="8882993" y="4279078"/>
              <a:ext cx="168096" cy="200590"/>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solidFill>
              <a:schemeClr val="bg2">
                <a:lumMod val="40000"/>
                <a:lumOff val="60000"/>
              </a:schemeClr>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82" name="Freeform 468">
              <a:extLst>
                <a:ext uri="{FF2B5EF4-FFF2-40B4-BE49-F238E27FC236}">
                  <a16:creationId xmlns:a16="http://schemas.microsoft.com/office/drawing/2014/main" id="{64F22946-489B-4B84-425C-1034FC9A29DE}"/>
                </a:ext>
              </a:extLst>
            </p:cNvPr>
            <p:cNvSpPr>
              <a:spLocks/>
            </p:cNvSpPr>
            <p:nvPr/>
          </p:nvSpPr>
          <p:spPr bwMode="auto">
            <a:xfrm>
              <a:off x="9108312" y="4267724"/>
              <a:ext cx="41130" cy="83263"/>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solidFill>
              <a:schemeClr val="bg2">
                <a:lumMod val="40000"/>
                <a:lumOff val="60000"/>
              </a:schemeClr>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83" name="Freeform 469">
              <a:extLst>
                <a:ext uri="{FF2B5EF4-FFF2-40B4-BE49-F238E27FC236}">
                  <a16:creationId xmlns:a16="http://schemas.microsoft.com/office/drawing/2014/main" id="{085F7D95-21B3-0F97-E9DE-14FA37E34662}"/>
                </a:ext>
              </a:extLst>
            </p:cNvPr>
            <p:cNvSpPr>
              <a:spLocks/>
            </p:cNvSpPr>
            <p:nvPr/>
          </p:nvSpPr>
          <p:spPr bwMode="auto">
            <a:xfrm>
              <a:off x="9129773" y="4256371"/>
              <a:ext cx="14306" cy="11355"/>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84" name="Freeform 470">
              <a:extLst>
                <a:ext uri="{FF2B5EF4-FFF2-40B4-BE49-F238E27FC236}">
                  <a16:creationId xmlns:a16="http://schemas.microsoft.com/office/drawing/2014/main" id="{D7144F1D-82F9-1FEF-4F9B-417E0C4AA9BC}"/>
                </a:ext>
              </a:extLst>
            </p:cNvPr>
            <p:cNvSpPr>
              <a:spLocks/>
            </p:cNvSpPr>
            <p:nvPr/>
          </p:nvSpPr>
          <p:spPr bwMode="auto">
            <a:xfrm>
              <a:off x="9186997" y="4328280"/>
              <a:ext cx="25036" cy="11355"/>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85" name="Freeform 471">
              <a:extLst>
                <a:ext uri="{FF2B5EF4-FFF2-40B4-BE49-F238E27FC236}">
                  <a16:creationId xmlns:a16="http://schemas.microsoft.com/office/drawing/2014/main" id="{ADE3ADC5-0F3E-E46D-A0CB-78C6D514B7F0}"/>
                </a:ext>
              </a:extLst>
            </p:cNvPr>
            <p:cNvSpPr>
              <a:spLocks/>
            </p:cNvSpPr>
            <p:nvPr/>
          </p:nvSpPr>
          <p:spPr bwMode="auto">
            <a:xfrm>
              <a:off x="9192362" y="4333956"/>
              <a:ext cx="98354" cy="62449"/>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solidFill>
              <a:schemeClr val="bg2">
                <a:lumMod val="40000"/>
                <a:lumOff val="60000"/>
              </a:schemeClr>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86" name="Freeform 485">
              <a:extLst>
                <a:ext uri="{FF2B5EF4-FFF2-40B4-BE49-F238E27FC236}">
                  <a16:creationId xmlns:a16="http://schemas.microsoft.com/office/drawing/2014/main" id="{75F2C673-FFE2-25F1-CABB-F9FD23ABD362}"/>
                </a:ext>
              </a:extLst>
            </p:cNvPr>
            <p:cNvSpPr>
              <a:spLocks/>
            </p:cNvSpPr>
            <p:nvPr/>
          </p:nvSpPr>
          <p:spPr bwMode="auto">
            <a:xfrm>
              <a:off x="7897665" y="4055781"/>
              <a:ext cx="57223" cy="100296"/>
            </a:xfrm>
            <a:custGeom>
              <a:avLst/>
              <a:gdLst>
                <a:gd name="T0" fmla="*/ 2 w 11"/>
                <a:gd name="T1" fmla="*/ 0 h 18"/>
                <a:gd name="T2" fmla="*/ 1 w 11"/>
                <a:gd name="T3" fmla="*/ 0 h 18"/>
                <a:gd name="T4" fmla="*/ 1 w 11"/>
                <a:gd name="T5" fmla="*/ 3 h 18"/>
                <a:gd name="T6" fmla="*/ 0 w 11"/>
                <a:gd name="T7" fmla="*/ 8 h 18"/>
                <a:gd name="T8" fmla="*/ 4 w 11"/>
                <a:gd name="T9" fmla="*/ 18 h 18"/>
                <a:gd name="T10" fmla="*/ 9 w 11"/>
                <a:gd name="T11" fmla="*/ 15 h 18"/>
                <a:gd name="T12" fmla="*/ 9 w 11"/>
                <a:gd name="T13" fmla="*/ 8 h 18"/>
                <a:gd name="T14" fmla="*/ 2 w 11"/>
                <a:gd name="T15" fmla="*/ 0 h 18"/>
                <a:gd name="T16" fmla="*/ 2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2" y="0"/>
                  </a:moveTo>
                  <a:cubicBezTo>
                    <a:pt x="2" y="0"/>
                    <a:pt x="2" y="0"/>
                    <a:pt x="1" y="0"/>
                  </a:cubicBezTo>
                  <a:cubicBezTo>
                    <a:pt x="1" y="0"/>
                    <a:pt x="1" y="3"/>
                    <a:pt x="1" y="3"/>
                  </a:cubicBezTo>
                  <a:cubicBezTo>
                    <a:pt x="1" y="5"/>
                    <a:pt x="0" y="6"/>
                    <a:pt x="0" y="8"/>
                  </a:cubicBezTo>
                  <a:cubicBezTo>
                    <a:pt x="0" y="11"/>
                    <a:pt x="0" y="18"/>
                    <a:pt x="4" y="18"/>
                  </a:cubicBezTo>
                  <a:cubicBezTo>
                    <a:pt x="6" y="18"/>
                    <a:pt x="9" y="17"/>
                    <a:pt x="9" y="15"/>
                  </a:cubicBezTo>
                  <a:cubicBezTo>
                    <a:pt x="11" y="13"/>
                    <a:pt x="9" y="10"/>
                    <a:pt x="9" y="8"/>
                  </a:cubicBezTo>
                  <a:cubicBezTo>
                    <a:pt x="7" y="6"/>
                    <a:pt x="5" y="0"/>
                    <a:pt x="2" y="0"/>
                  </a:cubicBezTo>
                  <a:cubicBezTo>
                    <a:pt x="1" y="0"/>
                    <a:pt x="3" y="0"/>
                    <a:pt x="2"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87" name="Freeform 487">
              <a:extLst>
                <a:ext uri="{FF2B5EF4-FFF2-40B4-BE49-F238E27FC236}">
                  <a16:creationId xmlns:a16="http://schemas.microsoft.com/office/drawing/2014/main" id="{536BAC00-1D4B-7C09-6156-0B4576338029}"/>
                </a:ext>
              </a:extLst>
            </p:cNvPr>
            <p:cNvSpPr>
              <a:spLocks/>
            </p:cNvSpPr>
            <p:nvPr/>
          </p:nvSpPr>
          <p:spPr bwMode="auto">
            <a:xfrm>
              <a:off x="7352248" y="1938224"/>
              <a:ext cx="57223" cy="45416"/>
            </a:xfrm>
            <a:custGeom>
              <a:avLst/>
              <a:gdLst>
                <a:gd name="T0" fmla="*/ 9 w 11"/>
                <a:gd name="T1" fmla="*/ 7 h 8"/>
                <a:gd name="T2" fmla="*/ 8 w 11"/>
                <a:gd name="T3" fmla="*/ 4 h 8"/>
                <a:gd name="T4" fmla="*/ 3 w 11"/>
                <a:gd name="T5" fmla="*/ 0 h 8"/>
                <a:gd name="T6" fmla="*/ 1 w 11"/>
                <a:gd name="T7" fmla="*/ 2 h 8"/>
                <a:gd name="T8" fmla="*/ 3 w 11"/>
                <a:gd name="T9" fmla="*/ 5 h 8"/>
                <a:gd name="T10" fmla="*/ 9 w 11"/>
                <a:gd name="T11" fmla="*/ 7 h 8"/>
                <a:gd name="T12" fmla="*/ 9 w 11"/>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9" y="7"/>
                  </a:moveTo>
                  <a:cubicBezTo>
                    <a:pt x="11" y="8"/>
                    <a:pt x="9" y="5"/>
                    <a:pt x="8" y="4"/>
                  </a:cubicBezTo>
                  <a:cubicBezTo>
                    <a:pt x="7" y="3"/>
                    <a:pt x="4" y="1"/>
                    <a:pt x="3" y="0"/>
                  </a:cubicBezTo>
                  <a:cubicBezTo>
                    <a:pt x="2" y="0"/>
                    <a:pt x="1" y="1"/>
                    <a:pt x="1" y="2"/>
                  </a:cubicBezTo>
                  <a:cubicBezTo>
                    <a:pt x="0" y="3"/>
                    <a:pt x="2" y="4"/>
                    <a:pt x="3" y="5"/>
                  </a:cubicBezTo>
                  <a:cubicBezTo>
                    <a:pt x="5" y="6"/>
                    <a:pt x="7" y="7"/>
                    <a:pt x="9" y="7"/>
                  </a:cubicBezTo>
                  <a:cubicBezTo>
                    <a:pt x="10" y="7"/>
                    <a:pt x="7" y="7"/>
                    <a:pt x="9" y="7"/>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88" name="Freeform 488">
              <a:extLst>
                <a:ext uri="{FF2B5EF4-FFF2-40B4-BE49-F238E27FC236}">
                  <a16:creationId xmlns:a16="http://schemas.microsoft.com/office/drawing/2014/main" id="{605BEFA2-8008-7943-2845-D72C9704C943}"/>
                </a:ext>
              </a:extLst>
            </p:cNvPr>
            <p:cNvSpPr>
              <a:spLocks/>
            </p:cNvSpPr>
            <p:nvPr/>
          </p:nvSpPr>
          <p:spPr bwMode="auto">
            <a:xfrm>
              <a:off x="7078645" y="1972287"/>
              <a:ext cx="57223" cy="54878"/>
            </a:xfrm>
            <a:custGeom>
              <a:avLst/>
              <a:gdLst>
                <a:gd name="T0" fmla="*/ 10 w 11"/>
                <a:gd name="T1" fmla="*/ 6 h 10"/>
                <a:gd name="T2" fmla="*/ 6 w 11"/>
                <a:gd name="T3" fmla="*/ 10 h 10"/>
                <a:gd name="T4" fmla="*/ 0 w 11"/>
                <a:gd name="T5" fmla="*/ 6 h 10"/>
                <a:gd name="T6" fmla="*/ 10 w 11"/>
                <a:gd name="T7" fmla="*/ 6 h 10"/>
                <a:gd name="T8" fmla="*/ 10 w 11"/>
                <a:gd name="T9" fmla="*/ 6 h 10"/>
              </a:gdLst>
              <a:ahLst/>
              <a:cxnLst>
                <a:cxn ang="0">
                  <a:pos x="T0" y="T1"/>
                </a:cxn>
                <a:cxn ang="0">
                  <a:pos x="T2" y="T3"/>
                </a:cxn>
                <a:cxn ang="0">
                  <a:pos x="T4" y="T5"/>
                </a:cxn>
                <a:cxn ang="0">
                  <a:pos x="T6" y="T7"/>
                </a:cxn>
                <a:cxn ang="0">
                  <a:pos x="T8" y="T9"/>
                </a:cxn>
              </a:cxnLst>
              <a:rect l="0" t="0" r="r" b="b"/>
              <a:pathLst>
                <a:path w="11" h="10">
                  <a:moveTo>
                    <a:pt x="10" y="6"/>
                  </a:moveTo>
                  <a:cubicBezTo>
                    <a:pt x="10" y="8"/>
                    <a:pt x="7" y="9"/>
                    <a:pt x="6" y="10"/>
                  </a:cubicBezTo>
                  <a:cubicBezTo>
                    <a:pt x="4" y="10"/>
                    <a:pt x="0" y="9"/>
                    <a:pt x="0" y="6"/>
                  </a:cubicBezTo>
                  <a:cubicBezTo>
                    <a:pt x="1" y="0"/>
                    <a:pt x="11" y="6"/>
                    <a:pt x="10" y="6"/>
                  </a:cubicBezTo>
                  <a:cubicBezTo>
                    <a:pt x="10" y="7"/>
                    <a:pt x="11" y="5"/>
                    <a:pt x="10" y="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89" name="Freeform 489">
              <a:extLst>
                <a:ext uri="{FF2B5EF4-FFF2-40B4-BE49-F238E27FC236}">
                  <a16:creationId xmlns:a16="http://schemas.microsoft.com/office/drawing/2014/main" id="{9232AC07-4652-ED3B-EE04-CAF05E239D16}"/>
                </a:ext>
              </a:extLst>
            </p:cNvPr>
            <p:cNvSpPr>
              <a:spLocks/>
            </p:cNvSpPr>
            <p:nvPr/>
          </p:nvSpPr>
          <p:spPr bwMode="auto">
            <a:xfrm>
              <a:off x="7650886" y="1783050"/>
              <a:ext cx="46495" cy="28387"/>
            </a:xfrm>
            <a:custGeom>
              <a:avLst/>
              <a:gdLst>
                <a:gd name="T0" fmla="*/ 9 w 9"/>
                <a:gd name="T1" fmla="*/ 3 h 5"/>
                <a:gd name="T2" fmla="*/ 4 w 9"/>
                <a:gd name="T3" fmla="*/ 5 h 5"/>
                <a:gd name="T4" fmla="*/ 1 w 9"/>
                <a:gd name="T5" fmla="*/ 1 h 5"/>
                <a:gd name="T6" fmla="*/ 6 w 9"/>
                <a:gd name="T7" fmla="*/ 1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7" y="4"/>
                    <a:pt x="6" y="4"/>
                    <a:pt x="4" y="5"/>
                  </a:cubicBezTo>
                  <a:cubicBezTo>
                    <a:pt x="2" y="5"/>
                    <a:pt x="0" y="3"/>
                    <a:pt x="1" y="1"/>
                  </a:cubicBezTo>
                  <a:cubicBezTo>
                    <a:pt x="1" y="0"/>
                    <a:pt x="5" y="0"/>
                    <a:pt x="6" y="1"/>
                  </a:cubicBezTo>
                  <a:cubicBezTo>
                    <a:pt x="7" y="1"/>
                    <a:pt x="8" y="3"/>
                    <a:pt x="9"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90" name="Freeform 490">
              <a:extLst>
                <a:ext uri="{FF2B5EF4-FFF2-40B4-BE49-F238E27FC236}">
                  <a16:creationId xmlns:a16="http://schemas.microsoft.com/office/drawing/2014/main" id="{854CC77D-9E14-2823-7FD1-09C3B8FD278A}"/>
                </a:ext>
              </a:extLst>
            </p:cNvPr>
            <p:cNvSpPr>
              <a:spLocks/>
            </p:cNvSpPr>
            <p:nvPr/>
          </p:nvSpPr>
          <p:spPr bwMode="auto">
            <a:xfrm>
              <a:off x="8698802" y="1728172"/>
              <a:ext cx="51859" cy="26493"/>
            </a:xfrm>
            <a:custGeom>
              <a:avLst/>
              <a:gdLst>
                <a:gd name="T0" fmla="*/ 6 w 10"/>
                <a:gd name="T1" fmla="*/ 5 h 5"/>
                <a:gd name="T2" fmla="*/ 1 w 10"/>
                <a:gd name="T3" fmla="*/ 4 h 5"/>
                <a:gd name="T4" fmla="*/ 4 w 10"/>
                <a:gd name="T5" fmla="*/ 1 h 5"/>
                <a:gd name="T6" fmla="*/ 9 w 10"/>
                <a:gd name="T7" fmla="*/ 1 h 5"/>
                <a:gd name="T8" fmla="*/ 6 w 10"/>
                <a:gd name="T9" fmla="*/ 5 h 5"/>
                <a:gd name="T10" fmla="*/ 6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6" y="5"/>
                  </a:moveTo>
                  <a:cubicBezTo>
                    <a:pt x="4" y="5"/>
                    <a:pt x="2" y="4"/>
                    <a:pt x="1" y="4"/>
                  </a:cubicBezTo>
                  <a:cubicBezTo>
                    <a:pt x="0" y="3"/>
                    <a:pt x="3" y="1"/>
                    <a:pt x="4" y="1"/>
                  </a:cubicBezTo>
                  <a:cubicBezTo>
                    <a:pt x="5" y="0"/>
                    <a:pt x="8" y="0"/>
                    <a:pt x="9" y="1"/>
                  </a:cubicBezTo>
                  <a:cubicBezTo>
                    <a:pt x="10" y="2"/>
                    <a:pt x="7" y="5"/>
                    <a:pt x="6" y="5"/>
                  </a:cubicBezTo>
                  <a:cubicBezTo>
                    <a:pt x="4" y="5"/>
                    <a:pt x="6" y="5"/>
                    <a:pt x="6" y="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91" name="Freeform 491">
              <a:extLst>
                <a:ext uri="{FF2B5EF4-FFF2-40B4-BE49-F238E27FC236}">
                  <a16:creationId xmlns:a16="http://schemas.microsoft.com/office/drawing/2014/main" id="{220A58E4-ACB3-E954-C1F5-09A6F077DE86}"/>
                </a:ext>
              </a:extLst>
            </p:cNvPr>
            <p:cNvSpPr>
              <a:spLocks/>
            </p:cNvSpPr>
            <p:nvPr/>
          </p:nvSpPr>
          <p:spPr bwMode="auto">
            <a:xfrm>
              <a:off x="8169481" y="1326992"/>
              <a:ext cx="32188" cy="11355"/>
            </a:xfrm>
            <a:custGeom>
              <a:avLst/>
              <a:gdLst>
                <a:gd name="T0" fmla="*/ 6 w 6"/>
                <a:gd name="T1" fmla="*/ 1 h 2"/>
                <a:gd name="T2" fmla="*/ 0 w 6"/>
                <a:gd name="T3" fmla="*/ 1 h 2"/>
                <a:gd name="T4" fmla="*/ 6 w 6"/>
                <a:gd name="T5" fmla="*/ 1 h 2"/>
              </a:gdLst>
              <a:ahLst/>
              <a:cxnLst>
                <a:cxn ang="0">
                  <a:pos x="T0" y="T1"/>
                </a:cxn>
                <a:cxn ang="0">
                  <a:pos x="T2" y="T3"/>
                </a:cxn>
                <a:cxn ang="0">
                  <a:pos x="T4" y="T5"/>
                </a:cxn>
              </a:cxnLst>
              <a:rect l="0" t="0" r="r" b="b"/>
              <a:pathLst>
                <a:path w="6" h="2">
                  <a:moveTo>
                    <a:pt x="6" y="1"/>
                  </a:moveTo>
                  <a:cubicBezTo>
                    <a:pt x="6" y="2"/>
                    <a:pt x="0" y="2"/>
                    <a:pt x="0" y="1"/>
                  </a:cubicBezTo>
                  <a:cubicBezTo>
                    <a:pt x="0" y="0"/>
                    <a:pt x="6" y="0"/>
                    <a:pt x="6"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92" name="Freeform 492">
              <a:extLst>
                <a:ext uri="{FF2B5EF4-FFF2-40B4-BE49-F238E27FC236}">
                  <a16:creationId xmlns:a16="http://schemas.microsoft.com/office/drawing/2014/main" id="{61E8598C-0DDE-46D7-BCED-22AB983A2542}"/>
                </a:ext>
              </a:extLst>
            </p:cNvPr>
            <p:cNvSpPr>
              <a:spLocks/>
            </p:cNvSpPr>
            <p:nvPr/>
          </p:nvSpPr>
          <p:spPr bwMode="auto">
            <a:xfrm>
              <a:off x="7876208" y="1805760"/>
              <a:ext cx="30400" cy="22709"/>
            </a:xfrm>
            <a:custGeom>
              <a:avLst/>
              <a:gdLst>
                <a:gd name="T0" fmla="*/ 5 w 6"/>
                <a:gd name="T1" fmla="*/ 4 h 4"/>
                <a:gd name="T2" fmla="*/ 2 w 6"/>
                <a:gd name="T3" fmla="*/ 1 h 4"/>
                <a:gd name="T4" fmla="*/ 5 w 6"/>
                <a:gd name="T5" fmla="*/ 4 h 4"/>
              </a:gdLst>
              <a:ahLst/>
              <a:cxnLst>
                <a:cxn ang="0">
                  <a:pos x="T0" y="T1"/>
                </a:cxn>
                <a:cxn ang="0">
                  <a:pos x="T2" y="T3"/>
                </a:cxn>
                <a:cxn ang="0">
                  <a:pos x="T4" y="T5"/>
                </a:cxn>
              </a:cxnLst>
              <a:rect l="0" t="0" r="r" b="b"/>
              <a:pathLst>
                <a:path w="6" h="4">
                  <a:moveTo>
                    <a:pt x="5" y="4"/>
                  </a:moveTo>
                  <a:cubicBezTo>
                    <a:pt x="4" y="4"/>
                    <a:pt x="0" y="3"/>
                    <a:pt x="2" y="1"/>
                  </a:cubicBezTo>
                  <a:cubicBezTo>
                    <a:pt x="5" y="0"/>
                    <a:pt x="6" y="4"/>
                    <a:pt x="5"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93" name="Freeform 610">
              <a:extLst>
                <a:ext uri="{FF2B5EF4-FFF2-40B4-BE49-F238E27FC236}">
                  <a16:creationId xmlns:a16="http://schemas.microsoft.com/office/drawing/2014/main" id="{140099E2-4464-A2B2-FBE7-8FC014AF287F}"/>
                </a:ext>
              </a:extLst>
            </p:cNvPr>
            <p:cNvSpPr>
              <a:spLocks/>
            </p:cNvSpPr>
            <p:nvPr/>
          </p:nvSpPr>
          <p:spPr bwMode="auto">
            <a:xfrm>
              <a:off x="9176266" y="4379372"/>
              <a:ext cx="10730" cy="5678"/>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94" name="Freeform 611">
              <a:extLst>
                <a:ext uri="{FF2B5EF4-FFF2-40B4-BE49-F238E27FC236}">
                  <a16:creationId xmlns:a16="http://schemas.microsoft.com/office/drawing/2014/main" id="{088F6770-9497-9DDE-CA77-EBBEA5862D31}"/>
                </a:ext>
              </a:extLst>
            </p:cNvPr>
            <p:cNvSpPr>
              <a:spLocks/>
            </p:cNvSpPr>
            <p:nvPr/>
          </p:nvSpPr>
          <p:spPr bwMode="auto">
            <a:xfrm>
              <a:off x="9108312" y="4368018"/>
              <a:ext cx="10730" cy="11355"/>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95" name="Freeform 643">
              <a:extLst>
                <a:ext uri="{FF2B5EF4-FFF2-40B4-BE49-F238E27FC236}">
                  <a16:creationId xmlns:a16="http://schemas.microsoft.com/office/drawing/2014/main" id="{2ED01E46-1CAC-DEDF-3183-E143C5940A54}"/>
                </a:ext>
              </a:extLst>
            </p:cNvPr>
            <p:cNvSpPr>
              <a:spLocks/>
            </p:cNvSpPr>
            <p:nvPr/>
          </p:nvSpPr>
          <p:spPr bwMode="auto">
            <a:xfrm>
              <a:off x="8997442" y="4574287"/>
              <a:ext cx="53647" cy="49203"/>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solidFill>
              <a:schemeClr val="accent3">
                <a:lumMod val="60000"/>
                <a:lumOff val="40000"/>
              </a:schemeClr>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96" name="Freeform 644">
              <a:extLst>
                <a:ext uri="{FF2B5EF4-FFF2-40B4-BE49-F238E27FC236}">
                  <a16:creationId xmlns:a16="http://schemas.microsoft.com/office/drawing/2014/main" id="{86CCA46E-1FAD-B915-C04A-EF735989CF49}"/>
                </a:ext>
              </a:extLst>
            </p:cNvPr>
            <p:cNvSpPr>
              <a:spLocks/>
            </p:cNvSpPr>
            <p:nvPr/>
          </p:nvSpPr>
          <p:spPr bwMode="auto">
            <a:xfrm>
              <a:off x="9040360" y="4562933"/>
              <a:ext cx="67953" cy="26493"/>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solidFill>
              <a:schemeClr val="bg2">
                <a:lumMod val="40000"/>
                <a:lumOff val="60000"/>
              </a:schemeClr>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97" name="Freeform 676">
              <a:extLst>
                <a:ext uri="{FF2B5EF4-FFF2-40B4-BE49-F238E27FC236}">
                  <a16:creationId xmlns:a16="http://schemas.microsoft.com/office/drawing/2014/main" id="{D62CAEBF-5444-DE61-C7F1-95C83D5F4CF6}"/>
                </a:ext>
              </a:extLst>
            </p:cNvPr>
            <p:cNvSpPr>
              <a:spLocks/>
            </p:cNvSpPr>
            <p:nvPr/>
          </p:nvSpPr>
          <p:spPr bwMode="auto">
            <a:xfrm>
              <a:off x="6964198" y="3145552"/>
              <a:ext cx="518594" cy="465521"/>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98" name="Freeform 680">
              <a:extLst>
                <a:ext uri="{FF2B5EF4-FFF2-40B4-BE49-F238E27FC236}">
                  <a16:creationId xmlns:a16="http://schemas.microsoft.com/office/drawing/2014/main" id="{E08BAEF6-2263-F455-DF2C-12098AE9F783}"/>
                </a:ext>
              </a:extLst>
            </p:cNvPr>
            <p:cNvSpPr>
              <a:spLocks/>
            </p:cNvSpPr>
            <p:nvPr/>
          </p:nvSpPr>
          <p:spPr bwMode="auto">
            <a:xfrm>
              <a:off x="7026786" y="3450223"/>
              <a:ext cx="46495" cy="56771"/>
            </a:xfrm>
            <a:custGeom>
              <a:avLst/>
              <a:gdLst>
                <a:gd name="T0" fmla="*/ 3 w 9"/>
                <a:gd name="T1" fmla="*/ 2 h 10"/>
                <a:gd name="T2" fmla="*/ 0 w 9"/>
                <a:gd name="T3" fmla="*/ 7 h 10"/>
                <a:gd name="T4" fmla="*/ 4 w 9"/>
                <a:gd name="T5" fmla="*/ 8 h 10"/>
                <a:gd name="T6" fmla="*/ 9 w 9"/>
                <a:gd name="T7" fmla="*/ 10 h 10"/>
                <a:gd name="T8" fmla="*/ 7 w 9"/>
                <a:gd name="T9" fmla="*/ 5 h 10"/>
                <a:gd name="T10" fmla="*/ 8 w 9"/>
                <a:gd name="T11" fmla="*/ 3 h 10"/>
                <a:gd name="T12" fmla="*/ 3 w 9"/>
                <a:gd name="T13" fmla="*/ 2 h 10"/>
                <a:gd name="T14" fmla="*/ 3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2"/>
                  </a:moveTo>
                  <a:cubicBezTo>
                    <a:pt x="1" y="3"/>
                    <a:pt x="0" y="5"/>
                    <a:pt x="0" y="7"/>
                  </a:cubicBezTo>
                  <a:cubicBezTo>
                    <a:pt x="1" y="7"/>
                    <a:pt x="4" y="7"/>
                    <a:pt x="4" y="8"/>
                  </a:cubicBezTo>
                  <a:cubicBezTo>
                    <a:pt x="6" y="10"/>
                    <a:pt x="7" y="10"/>
                    <a:pt x="9" y="10"/>
                  </a:cubicBezTo>
                  <a:cubicBezTo>
                    <a:pt x="9" y="10"/>
                    <a:pt x="7" y="5"/>
                    <a:pt x="7" y="5"/>
                  </a:cubicBezTo>
                  <a:cubicBezTo>
                    <a:pt x="8" y="5"/>
                    <a:pt x="9" y="5"/>
                    <a:pt x="8" y="3"/>
                  </a:cubicBezTo>
                  <a:cubicBezTo>
                    <a:pt x="6" y="2"/>
                    <a:pt x="5" y="0"/>
                    <a:pt x="3" y="2"/>
                  </a:cubicBezTo>
                  <a:cubicBezTo>
                    <a:pt x="1" y="4"/>
                    <a:pt x="4" y="1"/>
                    <a:pt x="3"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99" name="Freeform 682">
              <a:extLst>
                <a:ext uri="{FF2B5EF4-FFF2-40B4-BE49-F238E27FC236}">
                  <a16:creationId xmlns:a16="http://schemas.microsoft.com/office/drawing/2014/main" id="{71E82AEE-2812-5BD0-F9F4-22F06FD12DE7}"/>
                </a:ext>
              </a:extLst>
            </p:cNvPr>
            <p:cNvSpPr>
              <a:spLocks/>
            </p:cNvSpPr>
            <p:nvPr/>
          </p:nvSpPr>
          <p:spPr bwMode="auto">
            <a:xfrm>
              <a:off x="6817560" y="3228816"/>
              <a:ext cx="261085" cy="261146"/>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900" name="Freeform 684">
              <a:extLst>
                <a:ext uri="{FF2B5EF4-FFF2-40B4-BE49-F238E27FC236}">
                  <a16:creationId xmlns:a16="http://schemas.microsoft.com/office/drawing/2014/main" id="{02F0F51B-DCA5-09E3-180C-63CAF151FC77}"/>
                </a:ext>
              </a:extLst>
            </p:cNvPr>
            <p:cNvSpPr>
              <a:spLocks/>
            </p:cNvSpPr>
            <p:nvPr/>
          </p:nvSpPr>
          <p:spPr bwMode="auto">
            <a:xfrm>
              <a:off x="6712053" y="3395345"/>
              <a:ext cx="550782" cy="467415"/>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solidFill>
              <a:schemeClr val="accent5"/>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901" name="Freeform 685">
              <a:extLst>
                <a:ext uri="{FF2B5EF4-FFF2-40B4-BE49-F238E27FC236}">
                  <a16:creationId xmlns:a16="http://schemas.microsoft.com/office/drawing/2014/main" id="{68C14905-355B-FCE5-3B91-03A2C213193B}"/>
                </a:ext>
              </a:extLst>
            </p:cNvPr>
            <p:cNvSpPr>
              <a:spLocks/>
            </p:cNvSpPr>
            <p:nvPr/>
          </p:nvSpPr>
          <p:spPr bwMode="auto">
            <a:xfrm>
              <a:off x="6722783" y="3361280"/>
              <a:ext cx="109084" cy="123003"/>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902" name="Freeform 687">
              <a:extLst>
                <a:ext uri="{FF2B5EF4-FFF2-40B4-BE49-F238E27FC236}">
                  <a16:creationId xmlns:a16="http://schemas.microsoft.com/office/drawing/2014/main" id="{75FD6B10-2CC0-7068-8D2D-0F72B4A8DD1F}"/>
                </a:ext>
              </a:extLst>
            </p:cNvPr>
            <p:cNvSpPr>
              <a:spLocks/>
            </p:cNvSpPr>
            <p:nvPr/>
          </p:nvSpPr>
          <p:spPr bwMode="auto">
            <a:xfrm>
              <a:off x="6722783" y="3383991"/>
              <a:ext cx="16095" cy="39739"/>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903" name="Freeform 689">
              <a:extLst>
                <a:ext uri="{FF2B5EF4-FFF2-40B4-BE49-F238E27FC236}">
                  <a16:creationId xmlns:a16="http://schemas.microsoft.com/office/drawing/2014/main" id="{56B6E8BE-AD10-C2CC-EF96-D5CAB271442F}"/>
                </a:ext>
              </a:extLst>
            </p:cNvPr>
            <p:cNvSpPr>
              <a:spLocks/>
            </p:cNvSpPr>
            <p:nvPr/>
          </p:nvSpPr>
          <p:spPr bwMode="auto">
            <a:xfrm>
              <a:off x="7135869" y="3578903"/>
              <a:ext cx="26823" cy="43525"/>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904" name="Freeform 690">
              <a:extLst>
                <a:ext uri="{FF2B5EF4-FFF2-40B4-BE49-F238E27FC236}">
                  <a16:creationId xmlns:a16="http://schemas.microsoft.com/office/drawing/2014/main" id="{9AA4D419-8818-DAB4-ED4E-3E7873147585}"/>
                </a:ext>
              </a:extLst>
            </p:cNvPr>
            <p:cNvSpPr>
              <a:spLocks/>
            </p:cNvSpPr>
            <p:nvPr/>
          </p:nvSpPr>
          <p:spPr bwMode="auto">
            <a:xfrm>
              <a:off x="6921280" y="3785172"/>
              <a:ext cx="278967" cy="187345"/>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905" name="Freeform 691">
              <a:extLst>
                <a:ext uri="{FF2B5EF4-FFF2-40B4-BE49-F238E27FC236}">
                  <a16:creationId xmlns:a16="http://schemas.microsoft.com/office/drawing/2014/main" id="{D806C2D9-71B4-6762-3699-62780E067A35}"/>
                </a:ext>
              </a:extLst>
            </p:cNvPr>
            <p:cNvSpPr>
              <a:spLocks/>
            </p:cNvSpPr>
            <p:nvPr/>
          </p:nvSpPr>
          <p:spPr bwMode="auto">
            <a:xfrm>
              <a:off x="7168057" y="3578903"/>
              <a:ext cx="214590" cy="272501"/>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906" name="Freeform 692">
              <a:extLst>
                <a:ext uri="{FF2B5EF4-FFF2-40B4-BE49-F238E27FC236}">
                  <a16:creationId xmlns:a16="http://schemas.microsoft.com/office/drawing/2014/main" id="{896F3EB9-2524-63AD-7DF3-5BB157454436}"/>
                </a:ext>
              </a:extLst>
            </p:cNvPr>
            <p:cNvSpPr>
              <a:spLocks/>
            </p:cNvSpPr>
            <p:nvPr/>
          </p:nvSpPr>
          <p:spPr bwMode="auto">
            <a:xfrm>
              <a:off x="7624061" y="3045257"/>
              <a:ext cx="287910" cy="132467"/>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907" name="Freeform 693">
              <a:extLst>
                <a:ext uri="{FF2B5EF4-FFF2-40B4-BE49-F238E27FC236}">
                  <a16:creationId xmlns:a16="http://schemas.microsoft.com/office/drawing/2014/main" id="{17DDE500-887D-AE75-9762-8AAD9B689BD1}"/>
                </a:ext>
              </a:extLst>
            </p:cNvPr>
            <p:cNvSpPr>
              <a:spLocks/>
            </p:cNvSpPr>
            <p:nvPr/>
          </p:nvSpPr>
          <p:spPr bwMode="auto">
            <a:xfrm>
              <a:off x="7273565" y="2961994"/>
              <a:ext cx="466735" cy="289531"/>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solidFill>
              <a:schemeClr val="accent3"/>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908" name="Freeform 694">
              <a:extLst>
                <a:ext uri="{FF2B5EF4-FFF2-40B4-BE49-F238E27FC236}">
                  <a16:creationId xmlns:a16="http://schemas.microsoft.com/office/drawing/2014/main" id="{B7ED1F5A-9E11-D6EC-CCBF-7CE997030DA2}"/>
                </a:ext>
              </a:extLst>
            </p:cNvPr>
            <p:cNvSpPr>
              <a:spLocks/>
            </p:cNvSpPr>
            <p:nvPr/>
          </p:nvSpPr>
          <p:spPr bwMode="auto">
            <a:xfrm>
              <a:off x="7414837" y="3283695"/>
              <a:ext cx="0" cy="567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909" name="Freeform 695">
              <a:extLst>
                <a:ext uri="{FF2B5EF4-FFF2-40B4-BE49-F238E27FC236}">
                  <a16:creationId xmlns:a16="http://schemas.microsoft.com/office/drawing/2014/main" id="{E34AD347-6D7E-4E63-9981-8E61AB1714E1}"/>
                </a:ext>
              </a:extLst>
            </p:cNvPr>
            <p:cNvSpPr>
              <a:spLocks/>
            </p:cNvSpPr>
            <p:nvPr/>
          </p:nvSpPr>
          <p:spPr bwMode="auto">
            <a:xfrm>
              <a:off x="7173422" y="3062288"/>
              <a:ext cx="382685" cy="238437"/>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910" name="Freeform 696">
              <a:extLst>
                <a:ext uri="{FF2B5EF4-FFF2-40B4-BE49-F238E27FC236}">
                  <a16:creationId xmlns:a16="http://schemas.microsoft.com/office/drawing/2014/main" id="{8D4EF4D1-3D24-B75B-D027-DD86F1D853E4}"/>
                </a:ext>
              </a:extLst>
            </p:cNvPr>
            <p:cNvSpPr>
              <a:spLocks/>
            </p:cNvSpPr>
            <p:nvPr/>
          </p:nvSpPr>
          <p:spPr bwMode="auto">
            <a:xfrm>
              <a:off x="7577568" y="3117166"/>
              <a:ext cx="209225" cy="149496"/>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911" name="Freeform 697">
              <a:extLst>
                <a:ext uri="{FF2B5EF4-FFF2-40B4-BE49-F238E27FC236}">
                  <a16:creationId xmlns:a16="http://schemas.microsoft.com/office/drawing/2014/main" id="{622D68C7-AC4D-FAFF-2D60-7804E2E33D12}"/>
                </a:ext>
              </a:extLst>
            </p:cNvPr>
            <p:cNvSpPr>
              <a:spLocks/>
            </p:cNvSpPr>
            <p:nvPr/>
          </p:nvSpPr>
          <p:spPr bwMode="auto">
            <a:xfrm>
              <a:off x="7409473" y="3245848"/>
              <a:ext cx="434547" cy="410644"/>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912" name="Freeform 698">
              <a:extLst>
                <a:ext uri="{FF2B5EF4-FFF2-40B4-BE49-F238E27FC236}">
                  <a16:creationId xmlns:a16="http://schemas.microsoft.com/office/drawing/2014/main" id="{D7AB2E3B-CAB9-C78E-EBAD-99512F00D1AE}"/>
                </a:ext>
              </a:extLst>
            </p:cNvPr>
            <p:cNvSpPr>
              <a:spLocks/>
            </p:cNvSpPr>
            <p:nvPr/>
          </p:nvSpPr>
          <p:spPr bwMode="auto">
            <a:xfrm>
              <a:off x="7388013" y="3194754"/>
              <a:ext cx="393416" cy="295208"/>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913" name="Freeform 699">
              <a:extLst>
                <a:ext uri="{FF2B5EF4-FFF2-40B4-BE49-F238E27FC236}">
                  <a16:creationId xmlns:a16="http://schemas.microsoft.com/office/drawing/2014/main" id="{F819825B-D7D9-E9D0-EFE9-7EC0C7E28DC2}"/>
                </a:ext>
              </a:extLst>
            </p:cNvPr>
            <p:cNvSpPr>
              <a:spLocks/>
            </p:cNvSpPr>
            <p:nvPr/>
          </p:nvSpPr>
          <p:spPr bwMode="auto">
            <a:xfrm>
              <a:off x="7352248" y="2956316"/>
              <a:ext cx="14306" cy="22709"/>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914" name="Freeform 700">
              <a:extLst>
                <a:ext uri="{FF2B5EF4-FFF2-40B4-BE49-F238E27FC236}">
                  <a16:creationId xmlns:a16="http://schemas.microsoft.com/office/drawing/2014/main" id="{D267395F-7D46-FFC1-5949-E7164883871C}"/>
                </a:ext>
              </a:extLst>
            </p:cNvPr>
            <p:cNvSpPr>
              <a:spLocks noEditPoints="1"/>
            </p:cNvSpPr>
            <p:nvPr/>
          </p:nvSpPr>
          <p:spPr bwMode="auto">
            <a:xfrm>
              <a:off x="7021421" y="2606229"/>
              <a:ext cx="1064011" cy="539325"/>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solidFill>
              <a:schemeClr val="accent3"/>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915" name="Freeform 701">
              <a:extLst>
                <a:ext uri="{FF2B5EF4-FFF2-40B4-BE49-F238E27FC236}">
                  <a16:creationId xmlns:a16="http://schemas.microsoft.com/office/drawing/2014/main" id="{242173F9-D7CD-DCCD-A1DA-39AC526205D8}"/>
                </a:ext>
              </a:extLst>
            </p:cNvPr>
            <p:cNvSpPr>
              <a:spLocks/>
            </p:cNvSpPr>
            <p:nvPr/>
          </p:nvSpPr>
          <p:spPr bwMode="auto">
            <a:xfrm>
              <a:off x="7597239" y="3278017"/>
              <a:ext cx="734972" cy="828855"/>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solidFill>
              <a:schemeClr val="accent5">
                <a:lumMod val="75000"/>
              </a:schemeClr>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916" name="Freeform 702">
              <a:extLst>
                <a:ext uri="{FF2B5EF4-FFF2-40B4-BE49-F238E27FC236}">
                  <a16:creationId xmlns:a16="http://schemas.microsoft.com/office/drawing/2014/main" id="{63ED71D7-4546-20D4-CFC1-142145038862}"/>
                </a:ext>
              </a:extLst>
            </p:cNvPr>
            <p:cNvSpPr>
              <a:spLocks/>
            </p:cNvSpPr>
            <p:nvPr/>
          </p:nvSpPr>
          <p:spPr bwMode="auto">
            <a:xfrm>
              <a:off x="8201668" y="3506994"/>
              <a:ext cx="214590" cy="545001"/>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917" name="Freeform 703">
              <a:extLst>
                <a:ext uri="{FF2B5EF4-FFF2-40B4-BE49-F238E27FC236}">
                  <a16:creationId xmlns:a16="http://schemas.microsoft.com/office/drawing/2014/main" id="{961DF9C5-55DB-C530-498C-263CDBCBE24F}"/>
                </a:ext>
              </a:extLst>
            </p:cNvPr>
            <p:cNvSpPr>
              <a:spLocks/>
            </p:cNvSpPr>
            <p:nvPr/>
          </p:nvSpPr>
          <p:spPr bwMode="auto">
            <a:xfrm>
              <a:off x="8101526" y="3573225"/>
              <a:ext cx="119815" cy="155174"/>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918" name="Freeform 704">
              <a:extLst>
                <a:ext uri="{FF2B5EF4-FFF2-40B4-BE49-F238E27FC236}">
                  <a16:creationId xmlns:a16="http://schemas.microsoft.com/office/drawing/2014/main" id="{D8F58F02-A951-02DE-C479-9D8A60CB0F44}"/>
                </a:ext>
              </a:extLst>
            </p:cNvPr>
            <p:cNvSpPr>
              <a:spLocks/>
            </p:cNvSpPr>
            <p:nvPr/>
          </p:nvSpPr>
          <p:spPr bwMode="auto">
            <a:xfrm>
              <a:off x="8326846" y="3745431"/>
              <a:ext cx="219956" cy="427675"/>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919" name="Freeform 705">
              <a:extLst>
                <a:ext uri="{FF2B5EF4-FFF2-40B4-BE49-F238E27FC236}">
                  <a16:creationId xmlns:a16="http://schemas.microsoft.com/office/drawing/2014/main" id="{E1FD3ADF-A405-FADF-6DB7-2C77532F27AF}"/>
                </a:ext>
              </a:extLst>
            </p:cNvPr>
            <p:cNvSpPr>
              <a:spLocks/>
            </p:cNvSpPr>
            <p:nvPr/>
          </p:nvSpPr>
          <p:spPr bwMode="auto">
            <a:xfrm>
              <a:off x="8446659" y="3656490"/>
              <a:ext cx="200284" cy="433352"/>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920" name="Freeform 706">
              <a:extLst>
                <a:ext uri="{FF2B5EF4-FFF2-40B4-BE49-F238E27FC236}">
                  <a16:creationId xmlns:a16="http://schemas.microsoft.com/office/drawing/2014/main" id="{086546FC-F670-6271-3B44-ED072EC25BCE}"/>
                </a:ext>
              </a:extLst>
            </p:cNvPr>
            <p:cNvSpPr>
              <a:spLocks/>
            </p:cNvSpPr>
            <p:nvPr/>
          </p:nvSpPr>
          <p:spPr bwMode="auto">
            <a:xfrm>
              <a:off x="8400164" y="3690553"/>
              <a:ext cx="193132" cy="249792"/>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921" name="Freeform 707">
              <a:extLst>
                <a:ext uri="{FF2B5EF4-FFF2-40B4-BE49-F238E27FC236}">
                  <a16:creationId xmlns:a16="http://schemas.microsoft.com/office/drawing/2014/main" id="{DF25CE26-8B7F-2666-6EE2-0168B539E405}"/>
                </a:ext>
              </a:extLst>
            </p:cNvPr>
            <p:cNvSpPr>
              <a:spLocks/>
            </p:cNvSpPr>
            <p:nvPr/>
          </p:nvSpPr>
          <p:spPr bwMode="auto">
            <a:xfrm>
              <a:off x="9228125" y="4368018"/>
              <a:ext cx="236050" cy="211945"/>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solidFill>
              <a:schemeClr val="bg2">
                <a:lumMod val="40000"/>
                <a:lumOff val="60000"/>
              </a:schemeClr>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922" name="Freeform 709">
              <a:extLst>
                <a:ext uri="{FF2B5EF4-FFF2-40B4-BE49-F238E27FC236}">
                  <a16:creationId xmlns:a16="http://schemas.microsoft.com/office/drawing/2014/main" id="{4205C9B8-59D9-90DC-867B-3DE072FCB2DF}"/>
                </a:ext>
              </a:extLst>
            </p:cNvPr>
            <p:cNvSpPr>
              <a:spLocks/>
            </p:cNvSpPr>
            <p:nvPr/>
          </p:nvSpPr>
          <p:spPr bwMode="auto">
            <a:xfrm>
              <a:off x="8625484" y="4195815"/>
              <a:ext cx="268238" cy="249792"/>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solidFill>
              <a:schemeClr val="bg2">
                <a:lumMod val="40000"/>
                <a:lumOff val="60000"/>
              </a:schemeClr>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923" name="Freeform 710">
              <a:extLst>
                <a:ext uri="{FF2B5EF4-FFF2-40B4-BE49-F238E27FC236}">
                  <a16:creationId xmlns:a16="http://schemas.microsoft.com/office/drawing/2014/main" id="{96872F26-43AB-FD86-23F3-B977A0C08139}"/>
                </a:ext>
              </a:extLst>
            </p:cNvPr>
            <p:cNvSpPr>
              <a:spLocks/>
            </p:cNvSpPr>
            <p:nvPr/>
          </p:nvSpPr>
          <p:spPr bwMode="auto">
            <a:xfrm>
              <a:off x="8641578" y="4129580"/>
              <a:ext cx="257509" cy="177883"/>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924" name="Freeform 711">
              <a:extLst>
                <a:ext uri="{FF2B5EF4-FFF2-40B4-BE49-F238E27FC236}">
                  <a16:creationId xmlns:a16="http://schemas.microsoft.com/office/drawing/2014/main" id="{D178DB8B-D03B-3BA5-3183-C0B38D518B03}"/>
                </a:ext>
              </a:extLst>
            </p:cNvPr>
            <p:cNvSpPr>
              <a:spLocks/>
            </p:cNvSpPr>
            <p:nvPr/>
          </p:nvSpPr>
          <p:spPr bwMode="auto">
            <a:xfrm>
              <a:off x="8117621" y="3512670"/>
              <a:ext cx="89412" cy="54878"/>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925" name="Freeform 712">
              <a:extLst>
                <a:ext uri="{FF2B5EF4-FFF2-40B4-BE49-F238E27FC236}">
                  <a16:creationId xmlns:a16="http://schemas.microsoft.com/office/drawing/2014/main" id="{A9E708A8-4E7E-042C-0C2F-2FED63281E8B}"/>
                </a:ext>
              </a:extLst>
            </p:cNvPr>
            <p:cNvSpPr>
              <a:spLocks/>
            </p:cNvSpPr>
            <p:nvPr/>
          </p:nvSpPr>
          <p:spPr bwMode="auto">
            <a:xfrm>
              <a:off x="7911972" y="3450223"/>
              <a:ext cx="194918" cy="128679"/>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926" name="Freeform 713">
              <a:extLst>
                <a:ext uri="{FF2B5EF4-FFF2-40B4-BE49-F238E27FC236}">
                  <a16:creationId xmlns:a16="http://schemas.microsoft.com/office/drawing/2014/main" id="{8379B20B-6469-0736-3A36-93C604672904}"/>
                </a:ext>
              </a:extLst>
            </p:cNvPr>
            <p:cNvSpPr>
              <a:spLocks/>
            </p:cNvSpPr>
            <p:nvPr/>
          </p:nvSpPr>
          <p:spPr bwMode="auto">
            <a:xfrm>
              <a:off x="8452023" y="3917636"/>
              <a:ext cx="146636" cy="128679"/>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927" name="Freeform 714">
              <a:extLst>
                <a:ext uri="{FF2B5EF4-FFF2-40B4-BE49-F238E27FC236}">
                  <a16:creationId xmlns:a16="http://schemas.microsoft.com/office/drawing/2014/main" id="{22FC342A-7556-5B76-E123-C820C33DE08A}"/>
                </a:ext>
              </a:extLst>
            </p:cNvPr>
            <p:cNvSpPr>
              <a:spLocks/>
            </p:cNvSpPr>
            <p:nvPr/>
          </p:nvSpPr>
          <p:spPr bwMode="auto">
            <a:xfrm>
              <a:off x="8394799" y="4144719"/>
              <a:ext cx="116236" cy="145713"/>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928" name="Freeform 715">
              <a:extLst>
                <a:ext uri="{FF2B5EF4-FFF2-40B4-BE49-F238E27FC236}">
                  <a16:creationId xmlns:a16="http://schemas.microsoft.com/office/drawing/2014/main" id="{A3A7C7E7-85BD-26DB-406E-AE30280CEBAB}"/>
                </a:ext>
              </a:extLst>
            </p:cNvPr>
            <p:cNvSpPr>
              <a:spLocks/>
            </p:cNvSpPr>
            <p:nvPr/>
          </p:nvSpPr>
          <p:spPr bwMode="auto">
            <a:xfrm>
              <a:off x="7740299" y="2672461"/>
              <a:ext cx="1571876" cy="1084325"/>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solidFill>
              <a:schemeClr val="accent5">
                <a:lumMod val="50000"/>
              </a:schemeClr>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929" name="Freeform 716">
              <a:extLst>
                <a:ext uri="{FF2B5EF4-FFF2-40B4-BE49-F238E27FC236}">
                  <a16:creationId xmlns:a16="http://schemas.microsoft.com/office/drawing/2014/main" id="{18FA0ED5-82DE-C8BD-E7CB-D9A84CE83DB9}"/>
                </a:ext>
              </a:extLst>
            </p:cNvPr>
            <p:cNvSpPr>
              <a:spLocks/>
            </p:cNvSpPr>
            <p:nvPr/>
          </p:nvSpPr>
          <p:spPr bwMode="auto">
            <a:xfrm>
              <a:off x="8101526" y="2727341"/>
              <a:ext cx="822596" cy="378471"/>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solidFill>
              <a:schemeClr val="bg2">
                <a:lumMod val="40000"/>
                <a:lumOff val="60000"/>
              </a:schemeClr>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930" name="Freeform 721">
              <a:extLst>
                <a:ext uri="{FF2B5EF4-FFF2-40B4-BE49-F238E27FC236}">
                  <a16:creationId xmlns:a16="http://schemas.microsoft.com/office/drawing/2014/main" id="{BB65FDA9-2FC3-F0CE-BD95-C6F67E7F5DA3}"/>
                </a:ext>
              </a:extLst>
            </p:cNvPr>
            <p:cNvSpPr>
              <a:spLocks/>
            </p:cNvSpPr>
            <p:nvPr/>
          </p:nvSpPr>
          <p:spPr bwMode="auto">
            <a:xfrm>
              <a:off x="9474904" y="2649754"/>
              <a:ext cx="78683" cy="177883"/>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931" name="Freeform 722">
              <a:extLst>
                <a:ext uri="{FF2B5EF4-FFF2-40B4-BE49-F238E27FC236}">
                  <a16:creationId xmlns:a16="http://schemas.microsoft.com/office/drawing/2014/main" id="{472D3E5E-9C47-8E38-B132-3892021A32F9}"/>
                </a:ext>
              </a:extLst>
            </p:cNvPr>
            <p:cNvSpPr>
              <a:spLocks/>
            </p:cNvSpPr>
            <p:nvPr/>
          </p:nvSpPr>
          <p:spPr bwMode="auto">
            <a:xfrm>
              <a:off x="9490998" y="2821957"/>
              <a:ext cx="78683" cy="128679"/>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932" name="Freeform 723">
              <a:extLst>
                <a:ext uri="{FF2B5EF4-FFF2-40B4-BE49-F238E27FC236}">
                  <a16:creationId xmlns:a16="http://schemas.microsoft.com/office/drawing/2014/main" id="{5FB62F25-CB0C-7A71-85DA-9341AA2B42D3}"/>
                </a:ext>
              </a:extLst>
            </p:cNvPr>
            <p:cNvSpPr>
              <a:spLocks/>
            </p:cNvSpPr>
            <p:nvPr/>
          </p:nvSpPr>
          <p:spPr bwMode="auto">
            <a:xfrm>
              <a:off x="9076124" y="3200431"/>
              <a:ext cx="110872" cy="140035"/>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solidFill>
              <a:schemeClr val="accent3"/>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933" name="Freeform 724">
              <a:extLst>
                <a:ext uri="{FF2B5EF4-FFF2-40B4-BE49-F238E27FC236}">
                  <a16:creationId xmlns:a16="http://schemas.microsoft.com/office/drawing/2014/main" id="{405AE44F-29CD-1BDF-FE3A-56C5A35EF997}"/>
                </a:ext>
              </a:extLst>
            </p:cNvPr>
            <p:cNvSpPr>
              <a:spLocks/>
            </p:cNvSpPr>
            <p:nvPr/>
          </p:nvSpPr>
          <p:spPr bwMode="auto">
            <a:xfrm>
              <a:off x="9029630" y="3050934"/>
              <a:ext cx="168096" cy="172206"/>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grpSp>
      <p:grpSp>
        <p:nvGrpSpPr>
          <p:cNvPr id="475" name="Group 474">
            <a:extLst>
              <a:ext uri="{FF2B5EF4-FFF2-40B4-BE49-F238E27FC236}">
                <a16:creationId xmlns:a16="http://schemas.microsoft.com/office/drawing/2014/main" id="{B8CF7AD6-D736-4F36-EFEC-7DD23B429D7D}"/>
              </a:ext>
            </a:extLst>
          </p:cNvPr>
          <p:cNvGrpSpPr/>
          <p:nvPr/>
        </p:nvGrpSpPr>
        <p:grpSpPr>
          <a:xfrm>
            <a:off x="1390337" y="2183206"/>
            <a:ext cx="7249573" cy="3788522"/>
            <a:chOff x="1542989" y="1938281"/>
            <a:chExt cx="7366346" cy="4013272"/>
          </a:xfrm>
        </p:grpSpPr>
        <p:grpSp>
          <p:nvGrpSpPr>
            <p:cNvPr id="520" name="Group 519">
              <a:extLst>
                <a:ext uri="{FF2B5EF4-FFF2-40B4-BE49-F238E27FC236}">
                  <a16:creationId xmlns:a16="http://schemas.microsoft.com/office/drawing/2014/main" id="{D29C268B-1D56-F797-74DD-6D6120270636}"/>
                </a:ext>
              </a:extLst>
            </p:cNvPr>
            <p:cNvGrpSpPr/>
            <p:nvPr/>
          </p:nvGrpSpPr>
          <p:grpSpPr>
            <a:xfrm>
              <a:off x="4623488" y="2288745"/>
              <a:ext cx="1997727" cy="1504201"/>
              <a:chOff x="5192038" y="1588138"/>
              <a:chExt cx="2448118" cy="1835592"/>
            </a:xfrm>
            <a:solidFill>
              <a:schemeClr val="tx2">
                <a:lumMod val="90000"/>
              </a:schemeClr>
            </a:solidFill>
          </p:grpSpPr>
          <p:sp>
            <p:nvSpPr>
              <p:cNvPr id="751" name="Freeform 511">
                <a:extLst>
                  <a:ext uri="{FF2B5EF4-FFF2-40B4-BE49-F238E27FC236}">
                    <a16:creationId xmlns:a16="http://schemas.microsoft.com/office/drawing/2014/main" id="{D3E56AE0-F3E7-EB48-AD19-524F690EF171}"/>
                  </a:ext>
                </a:extLst>
              </p:cNvPr>
              <p:cNvSpPr>
                <a:spLocks/>
              </p:cNvSpPr>
              <p:nvPr/>
            </p:nvSpPr>
            <p:spPr bwMode="auto">
              <a:xfrm>
                <a:off x="5789315" y="2388608"/>
                <a:ext cx="10730" cy="22709"/>
              </a:xfrm>
              <a:custGeom>
                <a:avLst/>
                <a:gdLst>
                  <a:gd name="T0" fmla="*/ 1 w 2"/>
                  <a:gd name="T1" fmla="*/ 4 h 4"/>
                  <a:gd name="T2" fmla="*/ 2 w 2"/>
                  <a:gd name="T3" fmla="*/ 1 h 4"/>
                  <a:gd name="T4" fmla="*/ 1 w 2"/>
                  <a:gd name="T5" fmla="*/ 4 h 4"/>
                  <a:gd name="T6" fmla="*/ 1 w 2"/>
                  <a:gd name="T7" fmla="*/ 4 h 4"/>
                </a:gdLst>
                <a:ahLst/>
                <a:cxnLst>
                  <a:cxn ang="0">
                    <a:pos x="T0" y="T1"/>
                  </a:cxn>
                  <a:cxn ang="0">
                    <a:pos x="T2" y="T3"/>
                  </a:cxn>
                  <a:cxn ang="0">
                    <a:pos x="T4" y="T5"/>
                  </a:cxn>
                  <a:cxn ang="0">
                    <a:pos x="T6" y="T7"/>
                  </a:cxn>
                </a:cxnLst>
                <a:rect l="0" t="0" r="r" b="b"/>
                <a:pathLst>
                  <a:path w="2" h="4">
                    <a:moveTo>
                      <a:pt x="1" y="4"/>
                    </a:moveTo>
                    <a:cubicBezTo>
                      <a:pt x="0" y="3"/>
                      <a:pt x="0" y="1"/>
                      <a:pt x="2" y="1"/>
                    </a:cubicBezTo>
                    <a:cubicBezTo>
                      <a:pt x="2" y="0"/>
                      <a:pt x="2" y="4"/>
                      <a:pt x="1" y="4"/>
                    </a:cubicBezTo>
                    <a:cubicBezTo>
                      <a:pt x="0" y="3"/>
                      <a:pt x="1" y="4"/>
                      <a:pt x="1"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52" name="Freeform 404">
                <a:extLst>
                  <a:ext uri="{FF2B5EF4-FFF2-40B4-BE49-F238E27FC236}">
                    <a16:creationId xmlns:a16="http://schemas.microsoft.com/office/drawing/2014/main" id="{406FDA26-A0AF-1E1D-72FE-F07505781B13}"/>
                  </a:ext>
                </a:extLst>
              </p:cNvPr>
              <p:cNvSpPr>
                <a:spLocks/>
              </p:cNvSpPr>
              <p:nvPr/>
            </p:nvSpPr>
            <p:spPr bwMode="auto">
              <a:xfrm>
                <a:off x="5669502" y="2471871"/>
                <a:ext cx="209225" cy="334947"/>
              </a:xfrm>
              <a:custGeom>
                <a:avLst/>
                <a:gdLst>
                  <a:gd name="T0" fmla="*/ 7 w 40"/>
                  <a:gd name="T1" fmla="*/ 0 h 60"/>
                  <a:gd name="T2" fmla="*/ 4 w 40"/>
                  <a:gd name="T3" fmla="*/ 3 h 60"/>
                  <a:gd name="T4" fmla="*/ 2 w 40"/>
                  <a:gd name="T5" fmla="*/ 8 h 60"/>
                  <a:gd name="T6" fmla="*/ 5 w 40"/>
                  <a:gd name="T7" fmla="*/ 14 h 60"/>
                  <a:gd name="T8" fmla="*/ 3 w 40"/>
                  <a:gd name="T9" fmla="*/ 18 h 60"/>
                  <a:gd name="T10" fmla="*/ 3 w 40"/>
                  <a:gd name="T11" fmla="*/ 19 h 60"/>
                  <a:gd name="T12" fmla="*/ 2 w 40"/>
                  <a:gd name="T13" fmla="*/ 23 h 60"/>
                  <a:gd name="T14" fmla="*/ 5 w 40"/>
                  <a:gd name="T15" fmla="*/ 23 h 60"/>
                  <a:gd name="T16" fmla="*/ 7 w 40"/>
                  <a:gd name="T17" fmla="*/ 19 h 60"/>
                  <a:gd name="T18" fmla="*/ 7 w 40"/>
                  <a:gd name="T19" fmla="*/ 23 h 60"/>
                  <a:gd name="T20" fmla="*/ 11 w 40"/>
                  <a:gd name="T21" fmla="*/ 27 h 60"/>
                  <a:gd name="T22" fmla="*/ 14 w 40"/>
                  <a:gd name="T23" fmla="*/ 30 h 60"/>
                  <a:gd name="T24" fmla="*/ 16 w 40"/>
                  <a:gd name="T25" fmla="*/ 36 h 60"/>
                  <a:gd name="T26" fmla="*/ 8 w 40"/>
                  <a:gd name="T27" fmla="*/ 39 h 60"/>
                  <a:gd name="T28" fmla="*/ 9 w 40"/>
                  <a:gd name="T29" fmla="*/ 42 h 60"/>
                  <a:gd name="T30" fmla="*/ 5 w 40"/>
                  <a:gd name="T31" fmla="*/ 47 h 60"/>
                  <a:gd name="T32" fmla="*/ 9 w 40"/>
                  <a:gd name="T33" fmla="*/ 48 h 60"/>
                  <a:gd name="T34" fmla="*/ 18 w 40"/>
                  <a:gd name="T35" fmla="*/ 48 h 60"/>
                  <a:gd name="T36" fmla="*/ 10 w 40"/>
                  <a:gd name="T37" fmla="*/ 52 h 60"/>
                  <a:gd name="T38" fmla="*/ 7 w 40"/>
                  <a:gd name="T39" fmla="*/ 55 h 60"/>
                  <a:gd name="T40" fmla="*/ 3 w 40"/>
                  <a:gd name="T41" fmla="*/ 59 h 60"/>
                  <a:gd name="T42" fmla="*/ 5 w 40"/>
                  <a:gd name="T43" fmla="*/ 60 h 60"/>
                  <a:gd name="T44" fmla="*/ 12 w 40"/>
                  <a:gd name="T45" fmla="*/ 57 h 60"/>
                  <a:gd name="T46" fmla="*/ 19 w 40"/>
                  <a:gd name="T47" fmla="*/ 55 h 60"/>
                  <a:gd name="T48" fmla="*/ 27 w 40"/>
                  <a:gd name="T49" fmla="*/ 54 h 60"/>
                  <a:gd name="T50" fmla="*/ 38 w 40"/>
                  <a:gd name="T51" fmla="*/ 51 h 60"/>
                  <a:gd name="T52" fmla="*/ 38 w 40"/>
                  <a:gd name="T53" fmla="*/ 46 h 60"/>
                  <a:gd name="T54" fmla="*/ 32 w 40"/>
                  <a:gd name="T55" fmla="*/ 41 h 60"/>
                  <a:gd name="T56" fmla="*/ 31 w 40"/>
                  <a:gd name="T57" fmla="*/ 36 h 60"/>
                  <a:gd name="T58" fmla="*/ 30 w 40"/>
                  <a:gd name="T59" fmla="*/ 34 h 60"/>
                  <a:gd name="T60" fmla="*/ 23 w 40"/>
                  <a:gd name="T61" fmla="*/ 25 h 60"/>
                  <a:gd name="T62" fmla="*/ 12 w 40"/>
                  <a:gd name="T63" fmla="*/ 18 h 60"/>
                  <a:gd name="T64" fmla="*/ 14 w 40"/>
                  <a:gd name="T65" fmla="*/ 16 h 60"/>
                  <a:gd name="T66" fmla="*/ 21 w 40"/>
                  <a:gd name="T67" fmla="*/ 8 h 60"/>
                  <a:gd name="T68" fmla="*/ 9 w 40"/>
                  <a:gd name="T69" fmla="*/ 7 h 60"/>
                  <a:gd name="T70" fmla="*/ 9 w 40"/>
                  <a:gd name="T71" fmla="*/ 6 h 60"/>
                  <a:gd name="T72" fmla="*/ 15 w 4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60">
                    <a:moveTo>
                      <a:pt x="15" y="0"/>
                    </a:moveTo>
                    <a:cubicBezTo>
                      <a:pt x="12" y="0"/>
                      <a:pt x="10" y="1"/>
                      <a:pt x="7" y="0"/>
                    </a:cubicBezTo>
                    <a:cubicBezTo>
                      <a:pt x="6" y="0"/>
                      <a:pt x="5" y="0"/>
                      <a:pt x="5" y="1"/>
                    </a:cubicBezTo>
                    <a:cubicBezTo>
                      <a:pt x="6" y="3"/>
                      <a:pt x="5" y="2"/>
                      <a:pt x="4" y="3"/>
                    </a:cubicBezTo>
                    <a:cubicBezTo>
                      <a:pt x="5" y="2"/>
                      <a:pt x="5" y="4"/>
                      <a:pt x="5" y="4"/>
                    </a:cubicBezTo>
                    <a:cubicBezTo>
                      <a:pt x="4" y="6"/>
                      <a:pt x="1" y="5"/>
                      <a:pt x="2" y="8"/>
                    </a:cubicBezTo>
                    <a:cubicBezTo>
                      <a:pt x="4" y="10"/>
                      <a:pt x="3" y="11"/>
                      <a:pt x="2" y="13"/>
                    </a:cubicBezTo>
                    <a:cubicBezTo>
                      <a:pt x="2" y="15"/>
                      <a:pt x="4" y="15"/>
                      <a:pt x="5" y="14"/>
                    </a:cubicBezTo>
                    <a:cubicBezTo>
                      <a:pt x="4" y="15"/>
                      <a:pt x="5" y="15"/>
                      <a:pt x="5" y="16"/>
                    </a:cubicBezTo>
                    <a:cubicBezTo>
                      <a:pt x="5" y="15"/>
                      <a:pt x="3" y="18"/>
                      <a:pt x="3" y="18"/>
                    </a:cubicBezTo>
                    <a:cubicBezTo>
                      <a:pt x="2" y="18"/>
                      <a:pt x="0" y="18"/>
                      <a:pt x="0" y="20"/>
                    </a:cubicBezTo>
                    <a:cubicBezTo>
                      <a:pt x="1" y="20"/>
                      <a:pt x="2" y="18"/>
                      <a:pt x="3" y="19"/>
                    </a:cubicBezTo>
                    <a:cubicBezTo>
                      <a:pt x="3" y="20"/>
                      <a:pt x="3" y="21"/>
                      <a:pt x="3" y="21"/>
                    </a:cubicBezTo>
                    <a:cubicBezTo>
                      <a:pt x="2" y="22"/>
                      <a:pt x="2" y="23"/>
                      <a:pt x="2" y="23"/>
                    </a:cubicBezTo>
                    <a:cubicBezTo>
                      <a:pt x="2" y="24"/>
                      <a:pt x="3" y="22"/>
                      <a:pt x="4" y="22"/>
                    </a:cubicBezTo>
                    <a:cubicBezTo>
                      <a:pt x="4" y="21"/>
                      <a:pt x="5" y="23"/>
                      <a:pt x="5" y="23"/>
                    </a:cubicBezTo>
                    <a:cubicBezTo>
                      <a:pt x="6" y="23"/>
                      <a:pt x="5" y="19"/>
                      <a:pt x="4" y="19"/>
                    </a:cubicBezTo>
                    <a:cubicBezTo>
                      <a:pt x="5" y="19"/>
                      <a:pt x="7" y="20"/>
                      <a:pt x="7" y="19"/>
                    </a:cubicBezTo>
                    <a:cubicBezTo>
                      <a:pt x="7" y="19"/>
                      <a:pt x="6" y="20"/>
                      <a:pt x="6" y="20"/>
                    </a:cubicBezTo>
                    <a:cubicBezTo>
                      <a:pt x="6" y="21"/>
                      <a:pt x="7" y="22"/>
                      <a:pt x="7" y="23"/>
                    </a:cubicBezTo>
                    <a:cubicBezTo>
                      <a:pt x="7" y="24"/>
                      <a:pt x="4" y="27"/>
                      <a:pt x="7" y="27"/>
                    </a:cubicBezTo>
                    <a:cubicBezTo>
                      <a:pt x="7" y="27"/>
                      <a:pt x="10" y="27"/>
                      <a:pt x="11" y="27"/>
                    </a:cubicBezTo>
                    <a:cubicBezTo>
                      <a:pt x="12" y="26"/>
                      <a:pt x="15" y="26"/>
                      <a:pt x="15" y="26"/>
                    </a:cubicBezTo>
                    <a:cubicBezTo>
                      <a:pt x="14" y="28"/>
                      <a:pt x="13" y="28"/>
                      <a:pt x="14" y="30"/>
                    </a:cubicBezTo>
                    <a:cubicBezTo>
                      <a:pt x="15" y="33"/>
                      <a:pt x="15" y="31"/>
                      <a:pt x="16" y="32"/>
                    </a:cubicBezTo>
                    <a:cubicBezTo>
                      <a:pt x="16" y="33"/>
                      <a:pt x="15" y="35"/>
                      <a:pt x="16" y="36"/>
                    </a:cubicBezTo>
                    <a:cubicBezTo>
                      <a:pt x="17" y="38"/>
                      <a:pt x="14" y="38"/>
                      <a:pt x="13" y="38"/>
                    </a:cubicBezTo>
                    <a:cubicBezTo>
                      <a:pt x="11" y="39"/>
                      <a:pt x="10" y="37"/>
                      <a:pt x="8" y="39"/>
                    </a:cubicBezTo>
                    <a:cubicBezTo>
                      <a:pt x="7" y="41"/>
                      <a:pt x="12" y="40"/>
                      <a:pt x="11" y="41"/>
                    </a:cubicBezTo>
                    <a:cubicBezTo>
                      <a:pt x="11" y="41"/>
                      <a:pt x="9" y="42"/>
                      <a:pt x="9" y="42"/>
                    </a:cubicBezTo>
                    <a:cubicBezTo>
                      <a:pt x="9" y="43"/>
                      <a:pt x="10" y="43"/>
                      <a:pt x="9" y="44"/>
                    </a:cubicBezTo>
                    <a:cubicBezTo>
                      <a:pt x="8" y="45"/>
                      <a:pt x="7" y="46"/>
                      <a:pt x="5" y="47"/>
                    </a:cubicBezTo>
                    <a:cubicBezTo>
                      <a:pt x="4" y="48"/>
                      <a:pt x="6" y="49"/>
                      <a:pt x="6" y="49"/>
                    </a:cubicBezTo>
                    <a:cubicBezTo>
                      <a:pt x="7" y="49"/>
                      <a:pt x="9" y="48"/>
                      <a:pt x="9" y="48"/>
                    </a:cubicBezTo>
                    <a:cubicBezTo>
                      <a:pt x="9" y="49"/>
                      <a:pt x="12" y="49"/>
                      <a:pt x="13" y="50"/>
                    </a:cubicBezTo>
                    <a:cubicBezTo>
                      <a:pt x="15" y="50"/>
                      <a:pt x="17" y="48"/>
                      <a:pt x="18" y="48"/>
                    </a:cubicBezTo>
                    <a:cubicBezTo>
                      <a:pt x="18" y="48"/>
                      <a:pt x="16" y="53"/>
                      <a:pt x="13" y="52"/>
                    </a:cubicBezTo>
                    <a:cubicBezTo>
                      <a:pt x="12" y="51"/>
                      <a:pt x="11" y="52"/>
                      <a:pt x="10" y="52"/>
                    </a:cubicBezTo>
                    <a:cubicBezTo>
                      <a:pt x="8" y="52"/>
                      <a:pt x="9" y="51"/>
                      <a:pt x="8" y="51"/>
                    </a:cubicBezTo>
                    <a:cubicBezTo>
                      <a:pt x="8" y="51"/>
                      <a:pt x="8" y="54"/>
                      <a:pt x="7" y="55"/>
                    </a:cubicBezTo>
                    <a:cubicBezTo>
                      <a:pt x="7" y="55"/>
                      <a:pt x="6" y="56"/>
                      <a:pt x="5" y="57"/>
                    </a:cubicBezTo>
                    <a:cubicBezTo>
                      <a:pt x="5" y="57"/>
                      <a:pt x="3" y="58"/>
                      <a:pt x="3" y="59"/>
                    </a:cubicBezTo>
                    <a:cubicBezTo>
                      <a:pt x="3" y="59"/>
                      <a:pt x="5" y="59"/>
                      <a:pt x="5" y="59"/>
                    </a:cubicBezTo>
                    <a:cubicBezTo>
                      <a:pt x="5" y="59"/>
                      <a:pt x="4" y="59"/>
                      <a:pt x="5" y="60"/>
                    </a:cubicBezTo>
                    <a:cubicBezTo>
                      <a:pt x="5" y="60"/>
                      <a:pt x="7" y="57"/>
                      <a:pt x="8" y="57"/>
                    </a:cubicBezTo>
                    <a:cubicBezTo>
                      <a:pt x="9" y="57"/>
                      <a:pt x="11" y="58"/>
                      <a:pt x="12" y="57"/>
                    </a:cubicBezTo>
                    <a:cubicBezTo>
                      <a:pt x="14" y="57"/>
                      <a:pt x="13" y="55"/>
                      <a:pt x="15" y="55"/>
                    </a:cubicBezTo>
                    <a:cubicBezTo>
                      <a:pt x="16" y="54"/>
                      <a:pt x="17" y="55"/>
                      <a:pt x="19" y="55"/>
                    </a:cubicBezTo>
                    <a:cubicBezTo>
                      <a:pt x="20" y="56"/>
                      <a:pt x="21" y="54"/>
                      <a:pt x="23" y="55"/>
                    </a:cubicBezTo>
                    <a:cubicBezTo>
                      <a:pt x="24" y="56"/>
                      <a:pt x="26" y="55"/>
                      <a:pt x="27" y="54"/>
                    </a:cubicBezTo>
                    <a:cubicBezTo>
                      <a:pt x="29" y="54"/>
                      <a:pt x="32" y="54"/>
                      <a:pt x="34" y="54"/>
                    </a:cubicBezTo>
                    <a:cubicBezTo>
                      <a:pt x="34" y="54"/>
                      <a:pt x="38" y="51"/>
                      <a:pt x="38" y="51"/>
                    </a:cubicBezTo>
                    <a:cubicBezTo>
                      <a:pt x="37" y="50"/>
                      <a:pt x="33" y="51"/>
                      <a:pt x="33" y="50"/>
                    </a:cubicBezTo>
                    <a:cubicBezTo>
                      <a:pt x="33" y="49"/>
                      <a:pt x="37" y="46"/>
                      <a:pt x="38" y="46"/>
                    </a:cubicBezTo>
                    <a:cubicBezTo>
                      <a:pt x="39" y="44"/>
                      <a:pt x="40" y="40"/>
                      <a:pt x="36" y="40"/>
                    </a:cubicBezTo>
                    <a:cubicBezTo>
                      <a:pt x="35" y="40"/>
                      <a:pt x="33" y="41"/>
                      <a:pt x="32" y="41"/>
                    </a:cubicBezTo>
                    <a:cubicBezTo>
                      <a:pt x="30" y="40"/>
                      <a:pt x="32" y="40"/>
                      <a:pt x="32" y="39"/>
                    </a:cubicBezTo>
                    <a:cubicBezTo>
                      <a:pt x="32" y="38"/>
                      <a:pt x="32" y="37"/>
                      <a:pt x="31" y="36"/>
                    </a:cubicBezTo>
                    <a:cubicBezTo>
                      <a:pt x="31" y="36"/>
                      <a:pt x="27" y="35"/>
                      <a:pt x="28" y="34"/>
                    </a:cubicBezTo>
                    <a:cubicBezTo>
                      <a:pt x="28" y="34"/>
                      <a:pt x="30" y="35"/>
                      <a:pt x="30" y="34"/>
                    </a:cubicBezTo>
                    <a:cubicBezTo>
                      <a:pt x="31" y="33"/>
                      <a:pt x="30" y="32"/>
                      <a:pt x="29" y="31"/>
                    </a:cubicBezTo>
                    <a:cubicBezTo>
                      <a:pt x="26" y="29"/>
                      <a:pt x="25" y="29"/>
                      <a:pt x="23" y="25"/>
                    </a:cubicBezTo>
                    <a:cubicBezTo>
                      <a:pt x="22" y="23"/>
                      <a:pt x="21" y="21"/>
                      <a:pt x="18" y="19"/>
                    </a:cubicBezTo>
                    <a:cubicBezTo>
                      <a:pt x="17" y="18"/>
                      <a:pt x="13" y="20"/>
                      <a:pt x="12" y="18"/>
                    </a:cubicBezTo>
                    <a:cubicBezTo>
                      <a:pt x="12" y="18"/>
                      <a:pt x="18" y="17"/>
                      <a:pt x="17" y="16"/>
                    </a:cubicBezTo>
                    <a:cubicBezTo>
                      <a:pt x="17" y="16"/>
                      <a:pt x="15" y="17"/>
                      <a:pt x="14" y="16"/>
                    </a:cubicBezTo>
                    <a:cubicBezTo>
                      <a:pt x="14" y="16"/>
                      <a:pt x="18" y="15"/>
                      <a:pt x="18" y="15"/>
                    </a:cubicBezTo>
                    <a:cubicBezTo>
                      <a:pt x="19" y="14"/>
                      <a:pt x="22" y="9"/>
                      <a:pt x="21" y="8"/>
                    </a:cubicBezTo>
                    <a:cubicBezTo>
                      <a:pt x="20" y="6"/>
                      <a:pt x="17" y="6"/>
                      <a:pt x="15" y="6"/>
                    </a:cubicBezTo>
                    <a:cubicBezTo>
                      <a:pt x="14" y="7"/>
                      <a:pt x="9" y="7"/>
                      <a:pt x="9" y="7"/>
                    </a:cubicBezTo>
                    <a:cubicBezTo>
                      <a:pt x="9" y="7"/>
                      <a:pt x="11" y="6"/>
                      <a:pt x="11" y="6"/>
                    </a:cubicBezTo>
                    <a:cubicBezTo>
                      <a:pt x="11" y="6"/>
                      <a:pt x="9" y="5"/>
                      <a:pt x="9" y="6"/>
                    </a:cubicBezTo>
                    <a:cubicBezTo>
                      <a:pt x="9" y="5"/>
                      <a:pt x="18" y="1"/>
                      <a:pt x="15" y="0"/>
                    </a:cubicBezTo>
                    <a:cubicBezTo>
                      <a:pt x="14" y="0"/>
                      <a:pt x="17" y="1"/>
                      <a:pt x="15" y="0"/>
                    </a:cubicBezTo>
                    <a:close/>
                  </a:path>
                </a:pathLst>
              </a:custGeom>
              <a:solidFill>
                <a:schemeClr val="accent3"/>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53" name="Freeform 405">
                <a:extLst>
                  <a:ext uri="{FF2B5EF4-FFF2-40B4-BE49-F238E27FC236}">
                    <a16:creationId xmlns:a16="http://schemas.microsoft.com/office/drawing/2014/main" id="{7EFE0F0D-A7E7-D36B-0DAA-76D67AB73001}"/>
                  </a:ext>
                </a:extLst>
              </p:cNvPr>
              <p:cNvSpPr>
                <a:spLocks/>
              </p:cNvSpPr>
              <p:nvPr/>
            </p:nvSpPr>
            <p:spPr bwMode="auto">
              <a:xfrm>
                <a:off x="5192038" y="2121785"/>
                <a:ext cx="282545" cy="145713"/>
              </a:xfrm>
              <a:custGeom>
                <a:avLst/>
                <a:gdLst>
                  <a:gd name="T0" fmla="*/ 53 w 54"/>
                  <a:gd name="T1" fmla="*/ 10 h 26"/>
                  <a:gd name="T2" fmla="*/ 49 w 54"/>
                  <a:gd name="T3" fmla="*/ 9 h 26"/>
                  <a:gd name="T4" fmla="*/ 50 w 54"/>
                  <a:gd name="T5" fmla="*/ 8 h 26"/>
                  <a:gd name="T6" fmla="*/ 48 w 54"/>
                  <a:gd name="T7" fmla="*/ 7 h 26"/>
                  <a:gd name="T8" fmla="*/ 49 w 54"/>
                  <a:gd name="T9" fmla="*/ 6 h 26"/>
                  <a:gd name="T10" fmla="*/ 46 w 54"/>
                  <a:gd name="T11" fmla="*/ 5 h 26"/>
                  <a:gd name="T12" fmla="*/ 48 w 54"/>
                  <a:gd name="T13" fmla="*/ 3 h 26"/>
                  <a:gd name="T14" fmla="*/ 43 w 54"/>
                  <a:gd name="T15" fmla="*/ 3 h 26"/>
                  <a:gd name="T16" fmla="*/ 39 w 54"/>
                  <a:gd name="T17" fmla="*/ 1 h 26"/>
                  <a:gd name="T18" fmla="*/ 39 w 54"/>
                  <a:gd name="T19" fmla="*/ 4 h 26"/>
                  <a:gd name="T20" fmla="*/ 36 w 54"/>
                  <a:gd name="T21" fmla="*/ 5 h 26"/>
                  <a:gd name="T22" fmla="*/ 32 w 54"/>
                  <a:gd name="T23" fmla="*/ 5 h 26"/>
                  <a:gd name="T24" fmla="*/ 32 w 54"/>
                  <a:gd name="T25" fmla="*/ 9 h 26"/>
                  <a:gd name="T26" fmla="*/ 26 w 54"/>
                  <a:gd name="T27" fmla="*/ 5 h 26"/>
                  <a:gd name="T28" fmla="*/ 25 w 54"/>
                  <a:gd name="T29" fmla="*/ 8 h 26"/>
                  <a:gd name="T30" fmla="*/ 21 w 54"/>
                  <a:gd name="T31" fmla="*/ 5 h 26"/>
                  <a:gd name="T32" fmla="*/ 21 w 54"/>
                  <a:gd name="T33" fmla="*/ 9 h 26"/>
                  <a:gd name="T34" fmla="*/ 19 w 54"/>
                  <a:gd name="T35" fmla="*/ 9 h 26"/>
                  <a:gd name="T36" fmla="*/ 17 w 54"/>
                  <a:gd name="T37" fmla="*/ 12 h 26"/>
                  <a:gd name="T38" fmla="*/ 14 w 54"/>
                  <a:gd name="T39" fmla="*/ 8 h 26"/>
                  <a:gd name="T40" fmla="*/ 16 w 54"/>
                  <a:gd name="T41" fmla="*/ 8 h 26"/>
                  <a:gd name="T42" fmla="*/ 14 w 54"/>
                  <a:gd name="T43" fmla="*/ 5 h 26"/>
                  <a:gd name="T44" fmla="*/ 7 w 54"/>
                  <a:gd name="T45" fmla="*/ 2 h 26"/>
                  <a:gd name="T46" fmla="*/ 9 w 54"/>
                  <a:gd name="T47" fmla="*/ 4 h 26"/>
                  <a:gd name="T48" fmla="*/ 8 w 54"/>
                  <a:gd name="T49" fmla="*/ 4 h 26"/>
                  <a:gd name="T50" fmla="*/ 10 w 54"/>
                  <a:gd name="T51" fmla="*/ 8 h 26"/>
                  <a:gd name="T52" fmla="*/ 5 w 54"/>
                  <a:gd name="T53" fmla="*/ 6 h 26"/>
                  <a:gd name="T54" fmla="*/ 3 w 54"/>
                  <a:gd name="T55" fmla="*/ 6 h 26"/>
                  <a:gd name="T56" fmla="*/ 5 w 54"/>
                  <a:gd name="T57" fmla="*/ 7 h 26"/>
                  <a:gd name="T58" fmla="*/ 5 w 54"/>
                  <a:gd name="T59" fmla="*/ 8 h 26"/>
                  <a:gd name="T60" fmla="*/ 2 w 54"/>
                  <a:gd name="T61" fmla="*/ 7 h 26"/>
                  <a:gd name="T62" fmla="*/ 1 w 54"/>
                  <a:gd name="T63" fmla="*/ 9 h 26"/>
                  <a:gd name="T64" fmla="*/ 8 w 54"/>
                  <a:gd name="T65" fmla="*/ 10 h 26"/>
                  <a:gd name="T66" fmla="*/ 13 w 54"/>
                  <a:gd name="T67" fmla="*/ 11 h 26"/>
                  <a:gd name="T68" fmla="*/ 11 w 54"/>
                  <a:gd name="T69" fmla="*/ 12 h 26"/>
                  <a:gd name="T70" fmla="*/ 12 w 54"/>
                  <a:gd name="T71" fmla="*/ 13 h 26"/>
                  <a:gd name="T72" fmla="*/ 8 w 54"/>
                  <a:gd name="T73" fmla="*/ 14 h 26"/>
                  <a:gd name="T74" fmla="*/ 3 w 54"/>
                  <a:gd name="T75" fmla="*/ 15 h 26"/>
                  <a:gd name="T76" fmla="*/ 10 w 54"/>
                  <a:gd name="T77" fmla="*/ 16 h 26"/>
                  <a:gd name="T78" fmla="*/ 12 w 54"/>
                  <a:gd name="T79" fmla="*/ 18 h 26"/>
                  <a:gd name="T80" fmla="*/ 15 w 54"/>
                  <a:gd name="T81" fmla="*/ 17 h 26"/>
                  <a:gd name="T82" fmla="*/ 13 w 54"/>
                  <a:gd name="T83" fmla="*/ 18 h 26"/>
                  <a:gd name="T84" fmla="*/ 15 w 54"/>
                  <a:gd name="T85" fmla="*/ 18 h 26"/>
                  <a:gd name="T86" fmla="*/ 10 w 54"/>
                  <a:gd name="T87" fmla="*/ 23 h 26"/>
                  <a:gd name="T88" fmla="*/ 15 w 54"/>
                  <a:gd name="T89" fmla="*/ 23 h 26"/>
                  <a:gd name="T90" fmla="*/ 21 w 54"/>
                  <a:gd name="T91" fmla="*/ 24 h 26"/>
                  <a:gd name="T92" fmla="*/ 20 w 54"/>
                  <a:gd name="T93" fmla="*/ 24 h 26"/>
                  <a:gd name="T94" fmla="*/ 22 w 54"/>
                  <a:gd name="T95" fmla="*/ 25 h 26"/>
                  <a:gd name="T96" fmla="*/ 29 w 54"/>
                  <a:gd name="T97" fmla="*/ 26 h 26"/>
                  <a:gd name="T98" fmla="*/ 33 w 54"/>
                  <a:gd name="T99" fmla="*/ 25 h 26"/>
                  <a:gd name="T100" fmla="*/ 39 w 54"/>
                  <a:gd name="T101" fmla="*/ 23 h 26"/>
                  <a:gd name="T102" fmla="*/ 46 w 54"/>
                  <a:gd name="T103" fmla="*/ 19 h 26"/>
                  <a:gd name="T104" fmla="*/ 52 w 54"/>
                  <a:gd name="T105" fmla="*/ 16 h 26"/>
                  <a:gd name="T106" fmla="*/ 52 w 54"/>
                  <a:gd name="T107" fmla="*/ 14 h 26"/>
                  <a:gd name="T108" fmla="*/ 54 w 54"/>
                  <a:gd name="T109" fmla="*/ 13 h 26"/>
                  <a:gd name="T110" fmla="*/ 52 w 54"/>
                  <a:gd name="T111" fmla="*/ 12 h 26"/>
                  <a:gd name="T112" fmla="*/ 53 w 54"/>
                  <a:gd name="T113" fmla="*/ 10 h 26"/>
                  <a:gd name="T114" fmla="*/ 53 w 54"/>
                  <a:gd name="T11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26">
                    <a:moveTo>
                      <a:pt x="53" y="10"/>
                    </a:moveTo>
                    <a:cubicBezTo>
                      <a:pt x="53" y="10"/>
                      <a:pt x="49" y="9"/>
                      <a:pt x="49" y="9"/>
                    </a:cubicBezTo>
                    <a:cubicBezTo>
                      <a:pt x="49" y="9"/>
                      <a:pt x="50" y="8"/>
                      <a:pt x="50" y="8"/>
                    </a:cubicBezTo>
                    <a:cubicBezTo>
                      <a:pt x="49" y="8"/>
                      <a:pt x="47" y="8"/>
                      <a:pt x="48" y="7"/>
                    </a:cubicBezTo>
                    <a:cubicBezTo>
                      <a:pt x="48" y="7"/>
                      <a:pt x="49" y="6"/>
                      <a:pt x="49" y="6"/>
                    </a:cubicBezTo>
                    <a:cubicBezTo>
                      <a:pt x="48" y="5"/>
                      <a:pt x="46" y="5"/>
                      <a:pt x="46" y="5"/>
                    </a:cubicBezTo>
                    <a:cubicBezTo>
                      <a:pt x="46" y="4"/>
                      <a:pt x="48" y="3"/>
                      <a:pt x="48" y="3"/>
                    </a:cubicBezTo>
                    <a:cubicBezTo>
                      <a:pt x="48" y="3"/>
                      <a:pt x="44" y="4"/>
                      <a:pt x="43" y="3"/>
                    </a:cubicBezTo>
                    <a:cubicBezTo>
                      <a:pt x="42" y="2"/>
                      <a:pt x="41" y="1"/>
                      <a:pt x="39" y="1"/>
                    </a:cubicBezTo>
                    <a:cubicBezTo>
                      <a:pt x="38" y="1"/>
                      <a:pt x="40" y="3"/>
                      <a:pt x="39" y="4"/>
                    </a:cubicBezTo>
                    <a:cubicBezTo>
                      <a:pt x="38" y="5"/>
                      <a:pt x="37" y="4"/>
                      <a:pt x="36" y="5"/>
                    </a:cubicBezTo>
                    <a:cubicBezTo>
                      <a:pt x="35" y="6"/>
                      <a:pt x="34" y="5"/>
                      <a:pt x="32" y="5"/>
                    </a:cubicBezTo>
                    <a:cubicBezTo>
                      <a:pt x="30" y="4"/>
                      <a:pt x="33" y="8"/>
                      <a:pt x="32" y="9"/>
                    </a:cubicBezTo>
                    <a:cubicBezTo>
                      <a:pt x="32" y="9"/>
                      <a:pt x="28" y="2"/>
                      <a:pt x="26" y="5"/>
                    </a:cubicBezTo>
                    <a:cubicBezTo>
                      <a:pt x="25" y="5"/>
                      <a:pt x="26" y="7"/>
                      <a:pt x="25" y="8"/>
                    </a:cubicBezTo>
                    <a:cubicBezTo>
                      <a:pt x="25" y="9"/>
                      <a:pt x="22" y="5"/>
                      <a:pt x="21" y="5"/>
                    </a:cubicBezTo>
                    <a:cubicBezTo>
                      <a:pt x="20" y="5"/>
                      <a:pt x="23" y="9"/>
                      <a:pt x="21" y="9"/>
                    </a:cubicBezTo>
                    <a:cubicBezTo>
                      <a:pt x="20" y="9"/>
                      <a:pt x="20" y="9"/>
                      <a:pt x="19" y="9"/>
                    </a:cubicBezTo>
                    <a:cubicBezTo>
                      <a:pt x="18" y="9"/>
                      <a:pt x="17" y="11"/>
                      <a:pt x="17" y="12"/>
                    </a:cubicBezTo>
                    <a:cubicBezTo>
                      <a:pt x="17" y="11"/>
                      <a:pt x="14" y="9"/>
                      <a:pt x="14" y="8"/>
                    </a:cubicBezTo>
                    <a:cubicBezTo>
                      <a:pt x="14" y="8"/>
                      <a:pt x="16" y="8"/>
                      <a:pt x="16" y="8"/>
                    </a:cubicBezTo>
                    <a:cubicBezTo>
                      <a:pt x="16" y="7"/>
                      <a:pt x="14" y="5"/>
                      <a:pt x="14" y="5"/>
                    </a:cubicBezTo>
                    <a:cubicBezTo>
                      <a:pt x="13" y="5"/>
                      <a:pt x="8" y="0"/>
                      <a:pt x="7" y="2"/>
                    </a:cubicBezTo>
                    <a:cubicBezTo>
                      <a:pt x="7" y="3"/>
                      <a:pt x="10" y="3"/>
                      <a:pt x="9" y="4"/>
                    </a:cubicBezTo>
                    <a:cubicBezTo>
                      <a:pt x="9" y="4"/>
                      <a:pt x="9" y="4"/>
                      <a:pt x="8" y="4"/>
                    </a:cubicBezTo>
                    <a:cubicBezTo>
                      <a:pt x="10" y="3"/>
                      <a:pt x="11" y="7"/>
                      <a:pt x="10" y="8"/>
                    </a:cubicBezTo>
                    <a:cubicBezTo>
                      <a:pt x="10" y="8"/>
                      <a:pt x="2" y="1"/>
                      <a:pt x="5" y="6"/>
                    </a:cubicBezTo>
                    <a:cubicBezTo>
                      <a:pt x="5" y="6"/>
                      <a:pt x="3" y="6"/>
                      <a:pt x="3" y="6"/>
                    </a:cubicBezTo>
                    <a:cubicBezTo>
                      <a:pt x="3" y="7"/>
                      <a:pt x="5" y="7"/>
                      <a:pt x="5" y="7"/>
                    </a:cubicBezTo>
                    <a:cubicBezTo>
                      <a:pt x="5" y="6"/>
                      <a:pt x="5" y="8"/>
                      <a:pt x="5" y="8"/>
                    </a:cubicBezTo>
                    <a:cubicBezTo>
                      <a:pt x="5" y="8"/>
                      <a:pt x="3" y="7"/>
                      <a:pt x="2" y="7"/>
                    </a:cubicBezTo>
                    <a:cubicBezTo>
                      <a:pt x="3" y="7"/>
                      <a:pt x="0" y="10"/>
                      <a:pt x="1" y="9"/>
                    </a:cubicBezTo>
                    <a:cubicBezTo>
                      <a:pt x="0" y="11"/>
                      <a:pt x="8" y="10"/>
                      <a:pt x="8" y="10"/>
                    </a:cubicBezTo>
                    <a:cubicBezTo>
                      <a:pt x="9" y="10"/>
                      <a:pt x="13" y="11"/>
                      <a:pt x="13" y="11"/>
                    </a:cubicBezTo>
                    <a:cubicBezTo>
                      <a:pt x="12" y="11"/>
                      <a:pt x="11" y="11"/>
                      <a:pt x="11" y="12"/>
                    </a:cubicBezTo>
                    <a:cubicBezTo>
                      <a:pt x="11" y="12"/>
                      <a:pt x="12" y="13"/>
                      <a:pt x="12" y="13"/>
                    </a:cubicBezTo>
                    <a:cubicBezTo>
                      <a:pt x="11" y="14"/>
                      <a:pt x="9" y="14"/>
                      <a:pt x="8" y="14"/>
                    </a:cubicBezTo>
                    <a:cubicBezTo>
                      <a:pt x="8" y="14"/>
                      <a:pt x="2" y="15"/>
                      <a:pt x="3" y="15"/>
                    </a:cubicBezTo>
                    <a:cubicBezTo>
                      <a:pt x="5" y="16"/>
                      <a:pt x="8" y="15"/>
                      <a:pt x="10" y="16"/>
                    </a:cubicBezTo>
                    <a:cubicBezTo>
                      <a:pt x="11" y="17"/>
                      <a:pt x="11" y="18"/>
                      <a:pt x="12" y="18"/>
                    </a:cubicBezTo>
                    <a:cubicBezTo>
                      <a:pt x="12" y="18"/>
                      <a:pt x="14" y="17"/>
                      <a:pt x="15" y="17"/>
                    </a:cubicBezTo>
                    <a:cubicBezTo>
                      <a:pt x="14" y="17"/>
                      <a:pt x="13" y="18"/>
                      <a:pt x="13" y="18"/>
                    </a:cubicBezTo>
                    <a:cubicBezTo>
                      <a:pt x="13" y="19"/>
                      <a:pt x="15" y="18"/>
                      <a:pt x="15" y="18"/>
                    </a:cubicBezTo>
                    <a:cubicBezTo>
                      <a:pt x="16" y="19"/>
                      <a:pt x="8" y="23"/>
                      <a:pt x="10" y="23"/>
                    </a:cubicBezTo>
                    <a:cubicBezTo>
                      <a:pt x="12" y="24"/>
                      <a:pt x="14" y="23"/>
                      <a:pt x="15" y="23"/>
                    </a:cubicBezTo>
                    <a:cubicBezTo>
                      <a:pt x="17" y="23"/>
                      <a:pt x="19" y="23"/>
                      <a:pt x="21" y="24"/>
                    </a:cubicBezTo>
                    <a:cubicBezTo>
                      <a:pt x="20" y="23"/>
                      <a:pt x="20" y="24"/>
                      <a:pt x="20" y="24"/>
                    </a:cubicBezTo>
                    <a:cubicBezTo>
                      <a:pt x="21" y="25"/>
                      <a:pt x="22" y="25"/>
                      <a:pt x="22" y="25"/>
                    </a:cubicBezTo>
                    <a:cubicBezTo>
                      <a:pt x="24" y="26"/>
                      <a:pt x="27" y="26"/>
                      <a:pt x="29" y="26"/>
                    </a:cubicBezTo>
                    <a:cubicBezTo>
                      <a:pt x="31" y="26"/>
                      <a:pt x="31" y="25"/>
                      <a:pt x="33" y="25"/>
                    </a:cubicBezTo>
                    <a:cubicBezTo>
                      <a:pt x="35" y="24"/>
                      <a:pt x="37" y="24"/>
                      <a:pt x="39" y="23"/>
                    </a:cubicBezTo>
                    <a:cubicBezTo>
                      <a:pt x="42" y="21"/>
                      <a:pt x="43" y="20"/>
                      <a:pt x="46" y="19"/>
                    </a:cubicBezTo>
                    <a:cubicBezTo>
                      <a:pt x="48" y="19"/>
                      <a:pt x="49" y="16"/>
                      <a:pt x="52" y="16"/>
                    </a:cubicBezTo>
                    <a:cubicBezTo>
                      <a:pt x="52" y="15"/>
                      <a:pt x="53" y="15"/>
                      <a:pt x="52" y="14"/>
                    </a:cubicBezTo>
                    <a:cubicBezTo>
                      <a:pt x="51" y="13"/>
                      <a:pt x="53" y="13"/>
                      <a:pt x="54" y="13"/>
                    </a:cubicBezTo>
                    <a:cubicBezTo>
                      <a:pt x="54" y="13"/>
                      <a:pt x="52" y="12"/>
                      <a:pt x="52" y="12"/>
                    </a:cubicBezTo>
                    <a:cubicBezTo>
                      <a:pt x="52" y="11"/>
                      <a:pt x="54" y="10"/>
                      <a:pt x="53" y="10"/>
                    </a:cubicBezTo>
                    <a:cubicBezTo>
                      <a:pt x="51" y="9"/>
                      <a:pt x="54" y="10"/>
                      <a:pt x="53" y="1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54" name="Freeform 406">
                <a:extLst>
                  <a:ext uri="{FF2B5EF4-FFF2-40B4-BE49-F238E27FC236}">
                    <a16:creationId xmlns:a16="http://schemas.microsoft.com/office/drawing/2014/main" id="{75D78EC3-3813-CC07-5817-8DEEB3716861}"/>
                  </a:ext>
                </a:extLst>
              </p:cNvPr>
              <p:cNvSpPr>
                <a:spLocks/>
              </p:cNvSpPr>
              <p:nvPr/>
            </p:nvSpPr>
            <p:spPr bwMode="auto">
              <a:xfrm>
                <a:off x="7168057" y="1588138"/>
                <a:ext cx="472099" cy="344411"/>
              </a:xfrm>
              <a:custGeom>
                <a:avLst/>
                <a:gdLst>
                  <a:gd name="T0" fmla="*/ 77 w 90"/>
                  <a:gd name="T1" fmla="*/ 2 h 62"/>
                  <a:gd name="T2" fmla="*/ 66 w 90"/>
                  <a:gd name="T3" fmla="*/ 6 h 62"/>
                  <a:gd name="T4" fmla="*/ 51 w 90"/>
                  <a:gd name="T5" fmla="*/ 8 h 62"/>
                  <a:gd name="T6" fmla="*/ 48 w 90"/>
                  <a:gd name="T7" fmla="*/ 9 h 62"/>
                  <a:gd name="T8" fmla="*/ 39 w 90"/>
                  <a:gd name="T9" fmla="*/ 11 h 62"/>
                  <a:gd name="T10" fmla="*/ 32 w 90"/>
                  <a:gd name="T11" fmla="*/ 14 h 62"/>
                  <a:gd name="T12" fmla="*/ 26 w 90"/>
                  <a:gd name="T13" fmla="*/ 19 h 62"/>
                  <a:gd name="T14" fmla="*/ 26 w 90"/>
                  <a:gd name="T15" fmla="*/ 21 h 62"/>
                  <a:gd name="T16" fmla="*/ 27 w 90"/>
                  <a:gd name="T17" fmla="*/ 23 h 62"/>
                  <a:gd name="T18" fmla="*/ 23 w 90"/>
                  <a:gd name="T19" fmla="*/ 25 h 62"/>
                  <a:gd name="T20" fmla="*/ 21 w 90"/>
                  <a:gd name="T21" fmla="*/ 28 h 62"/>
                  <a:gd name="T22" fmla="*/ 21 w 90"/>
                  <a:gd name="T23" fmla="*/ 29 h 62"/>
                  <a:gd name="T24" fmla="*/ 14 w 90"/>
                  <a:gd name="T25" fmla="*/ 31 h 62"/>
                  <a:gd name="T26" fmla="*/ 19 w 90"/>
                  <a:gd name="T27" fmla="*/ 34 h 62"/>
                  <a:gd name="T28" fmla="*/ 9 w 90"/>
                  <a:gd name="T29" fmla="*/ 38 h 62"/>
                  <a:gd name="T30" fmla="*/ 6 w 90"/>
                  <a:gd name="T31" fmla="*/ 41 h 62"/>
                  <a:gd name="T32" fmla="*/ 5 w 90"/>
                  <a:gd name="T33" fmla="*/ 47 h 62"/>
                  <a:gd name="T34" fmla="*/ 4 w 90"/>
                  <a:gd name="T35" fmla="*/ 53 h 62"/>
                  <a:gd name="T36" fmla="*/ 12 w 90"/>
                  <a:gd name="T37" fmla="*/ 55 h 62"/>
                  <a:gd name="T38" fmla="*/ 12 w 90"/>
                  <a:gd name="T39" fmla="*/ 56 h 62"/>
                  <a:gd name="T40" fmla="*/ 16 w 90"/>
                  <a:gd name="T41" fmla="*/ 62 h 62"/>
                  <a:gd name="T42" fmla="*/ 26 w 90"/>
                  <a:gd name="T43" fmla="*/ 61 h 62"/>
                  <a:gd name="T44" fmla="*/ 26 w 90"/>
                  <a:gd name="T45" fmla="*/ 59 h 62"/>
                  <a:gd name="T46" fmla="*/ 20 w 90"/>
                  <a:gd name="T47" fmla="*/ 48 h 62"/>
                  <a:gd name="T48" fmla="*/ 20 w 90"/>
                  <a:gd name="T49" fmla="*/ 42 h 62"/>
                  <a:gd name="T50" fmla="*/ 22 w 90"/>
                  <a:gd name="T51" fmla="*/ 40 h 62"/>
                  <a:gd name="T52" fmla="*/ 21 w 90"/>
                  <a:gd name="T53" fmla="*/ 36 h 62"/>
                  <a:gd name="T54" fmla="*/ 27 w 90"/>
                  <a:gd name="T55" fmla="*/ 34 h 62"/>
                  <a:gd name="T56" fmla="*/ 27 w 90"/>
                  <a:gd name="T57" fmla="*/ 32 h 62"/>
                  <a:gd name="T58" fmla="*/ 32 w 90"/>
                  <a:gd name="T59" fmla="*/ 31 h 62"/>
                  <a:gd name="T60" fmla="*/ 35 w 90"/>
                  <a:gd name="T61" fmla="*/ 29 h 62"/>
                  <a:gd name="T62" fmla="*/ 35 w 90"/>
                  <a:gd name="T63" fmla="*/ 26 h 62"/>
                  <a:gd name="T64" fmla="*/ 42 w 90"/>
                  <a:gd name="T65" fmla="*/ 24 h 62"/>
                  <a:gd name="T66" fmla="*/ 45 w 90"/>
                  <a:gd name="T67" fmla="*/ 22 h 62"/>
                  <a:gd name="T68" fmla="*/ 58 w 90"/>
                  <a:gd name="T69" fmla="*/ 15 h 62"/>
                  <a:gd name="T70" fmla="*/ 81 w 90"/>
                  <a:gd name="T71" fmla="*/ 8 h 62"/>
                  <a:gd name="T72" fmla="*/ 84 w 90"/>
                  <a:gd name="T73"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62">
                    <a:moveTo>
                      <a:pt x="84" y="1"/>
                    </a:moveTo>
                    <a:cubicBezTo>
                      <a:pt x="81" y="1"/>
                      <a:pt x="80" y="0"/>
                      <a:pt x="77" y="2"/>
                    </a:cubicBezTo>
                    <a:cubicBezTo>
                      <a:pt x="76" y="2"/>
                      <a:pt x="72" y="3"/>
                      <a:pt x="73" y="4"/>
                    </a:cubicBezTo>
                    <a:cubicBezTo>
                      <a:pt x="72" y="4"/>
                      <a:pt x="68" y="6"/>
                      <a:pt x="66" y="6"/>
                    </a:cubicBezTo>
                    <a:cubicBezTo>
                      <a:pt x="64" y="6"/>
                      <a:pt x="61" y="7"/>
                      <a:pt x="59" y="8"/>
                    </a:cubicBezTo>
                    <a:cubicBezTo>
                      <a:pt x="56" y="8"/>
                      <a:pt x="54" y="8"/>
                      <a:pt x="51" y="8"/>
                    </a:cubicBezTo>
                    <a:cubicBezTo>
                      <a:pt x="51" y="8"/>
                      <a:pt x="45" y="8"/>
                      <a:pt x="46" y="9"/>
                    </a:cubicBezTo>
                    <a:cubicBezTo>
                      <a:pt x="46" y="9"/>
                      <a:pt x="48" y="9"/>
                      <a:pt x="48" y="9"/>
                    </a:cubicBezTo>
                    <a:cubicBezTo>
                      <a:pt x="47" y="10"/>
                      <a:pt x="45" y="10"/>
                      <a:pt x="44" y="11"/>
                    </a:cubicBezTo>
                    <a:cubicBezTo>
                      <a:pt x="43" y="11"/>
                      <a:pt x="41" y="11"/>
                      <a:pt x="39" y="11"/>
                    </a:cubicBezTo>
                    <a:cubicBezTo>
                      <a:pt x="38" y="11"/>
                      <a:pt x="38" y="11"/>
                      <a:pt x="36" y="12"/>
                    </a:cubicBezTo>
                    <a:cubicBezTo>
                      <a:pt x="35" y="15"/>
                      <a:pt x="34" y="14"/>
                      <a:pt x="32" y="14"/>
                    </a:cubicBezTo>
                    <a:cubicBezTo>
                      <a:pt x="30" y="15"/>
                      <a:pt x="31" y="17"/>
                      <a:pt x="28" y="17"/>
                    </a:cubicBezTo>
                    <a:cubicBezTo>
                      <a:pt x="26" y="17"/>
                      <a:pt x="27" y="19"/>
                      <a:pt x="26" y="19"/>
                    </a:cubicBezTo>
                    <a:cubicBezTo>
                      <a:pt x="25" y="20"/>
                      <a:pt x="22" y="18"/>
                      <a:pt x="23" y="19"/>
                    </a:cubicBezTo>
                    <a:cubicBezTo>
                      <a:pt x="23" y="20"/>
                      <a:pt x="26" y="21"/>
                      <a:pt x="26" y="21"/>
                    </a:cubicBezTo>
                    <a:cubicBezTo>
                      <a:pt x="26" y="21"/>
                      <a:pt x="22" y="22"/>
                      <a:pt x="22" y="22"/>
                    </a:cubicBezTo>
                    <a:cubicBezTo>
                      <a:pt x="22" y="23"/>
                      <a:pt x="27" y="23"/>
                      <a:pt x="27" y="23"/>
                    </a:cubicBezTo>
                    <a:cubicBezTo>
                      <a:pt x="27" y="24"/>
                      <a:pt x="20" y="24"/>
                      <a:pt x="21" y="25"/>
                    </a:cubicBezTo>
                    <a:cubicBezTo>
                      <a:pt x="21" y="24"/>
                      <a:pt x="23" y="25"/>
                      <a:pt x="23" y="25"/>
                    </a:cubicBezTo>
                    <a:cubicBezTo>
                      <a:pt x="21" y="26"/>
                      <a:pt x="20" y="25"/>
                      <a:pt x="20" y="26"/>
                    </a:cubicBezTo>
                    <a:cubicBezTo>
                      <a:pt x="19" y="27"/>
                      <a:pt x="21" y="28"/>
                      <a:pt x="21" y="28"/>
                    </a:cubicBezTo>
                    <a:cubicBezTo>
                      <a:pt x="20" y="28"/>
                      <a:pt x="19" y="28"/>
                      <a:pt x="18" y="28"/>
                    </a:cubicBezTo>
                    <a:cubicBezTo>
                      <a:pt x="18" y="28"/>
                      <a:pt x="20" y="29"/>
                      <a:pt x="21" y="29"/>
                    </a:cubicBezTo>
                    <a:cubicBezTo>
                      <a:pt x="19" y="29"/>
                      <a:pt x="18" y="29"/>
                      <a:pt x="17" y="30"/>
                    </a:cubicBezTo>
                    <a:cubicBezTo>
                      <a:pt x="16" y="31"/>
                      <a:pt x="15" y="31"/>
                      <a:pt x="14" y="31"/>
                    </a:cubicBezTo>
                    <a:cubicBezTo>
                      <a:pt x="12" y="32"/>
                      <a:pt x="12" y="33"/>
                      <a:pt x="14" y="33"/>
                    </a:cubicBezTo>
                    <a:cubicBezTo>
                      <a:pt x="15" y="33"/>
                      <a:pt x="18" y="34"/>
                      <a:pt x="19" y="34"/>
                    </a:cubicBezTo>
                    <a:cubicBezTo>
                      <a:pt x="17" y="35"/>
                      <a:pt x="15" y="33"/>
                      <a:pt x="15" y="36"/>
                    </a:cubicBezTo>
                    <a:cubicBezTo>
                      <a:pt x="15" y="37"/>
                      <a:pt x="10" y="37"/>
                      <a:pt x="9" y="38"/>
                    </a:cubicBezTo>
                    <a:cubicBezTo>
                      <a:pt x="8" y="39"/>
                      <a:pt x="9" y="39"/>
                      <a:pt x="9" y="40"/>
                    </a:cubicBezTo>
                    <a:cubicBezTo>
                      <a:pt x="9" y="40"/>
                      <a:pt x="6" y="41"/>
                      <a:pt x="6" y="41"/>
                    </a:cubicBezTo>
                    <a:cubicBezTo>
                      <a:pt x="2" y="42"/>
                      <a:pt x="7" y="42"/>
                      <a:pt x="7" y="43"/>
                    </a:cubicBezTo>
                    <a:cubicBezTo>
                      <a:pt x="8" y="44"/>
                      <a:pt x="5" y="47"/>
                      <a:pt x="5" y="47"/>
                    </a:cubicBezTo>
                    <a:cubicBezTo>
                      <a:pt x="3" y="49"/>
                      <a:pt x="0" y="47"/>
                      <a:pt x="0" y="51"/>
                    </a:cubicBezTo>
                    <a:cubicBezTo>
                      <a:pt x="0" y="55"/>
                      <a:pt x="2" y="53"/>
                      <a:pt x="4" y="53"/>
                    </a:cubicBezTo>
                    <a:cubicBezTo>
                      <a:pt x="6" y="54"/>
                      <a:pt x="7" y="55"/>
                      <a:pt x="9" y="54"/>
                    </a:cubicBezTo>
                    <a:cubicBezTo>
                      <a:pt x="9" y="54"/>
                      <a:pt x="11" y="56"/>
                      <a:pt x="12" y="55"/>
                    </a:cubicBezTo>
                    <a:cubicBezTo>
                      <a:pt x="12" y="55"/>
                      <a:pt x="10" y="55"/>
                      <a:pt x="10" y="56"/>
                    </a:cubicBezTo>
                    <a:cubicBezTo>
                      <a:pt x="11" y="56"/>
                      <a:pt x="12" y="56"/>
                      <a:pt x="12" y="56"/>
                    </a:cubicBezTo>
                    <a:cubicBezTo>
                      <a:pt x="12" y="56"/>
                      <a:pt x="10" y="60"/>
                      <a:pt x="10" y="60"/>
                    </a:cubicBezTo>
                    <a:cubicBezTo>
                      <a:pt x="12" y="61"/>
                      <a:pt x="14" y="61"/>
                      <a:pt x="16" y="62"/>
                    </a:cubicBezTo>
                    <a:cubicBezTo>
                      <a:pt x="19" y="62"/>
                      <a:pt x="20" y="62"/>
                      <a:pt x="23" y="62"/>
                    </a:cubicBezTo>
                    <a:cubicBezTo>
                      <a:pt x="24" y="61"/>
                      <a:pt x="25" y="61"/>
                      <a:pt x="26" y="61"/>
                    </a:cubicBezTo>
                    <a:cubicBezTo>
                      <a:pt x="27" y="62"/>
                      <a:pt x="28" y="62"/>
                      <a:pt x="30" y="62"/>
                    </a:cubicBezTo>
                    <a:cubicBezTo>
                      <a:pt x="31" y="62"/>
                      <a:pt x="27" y="59"/>
                      <a:pt x="26" y="59"/>
                    </a:cubicBezTo>
                    <a:cubicBezTo>
                      <a:pt x="24" y="57"/>
                      <a:pt x="23" y="55"/>
                      <a:pt x="22" y="53"/>
                    </a:cubicBezTo>
                    <a:cubicBezTo>
                      <a:pt x="20" y="51"/>
                      <a:pt x="21" y="50"/>
                      <a:pt x="20" y="48"/>
                    </a:cubicBezTo>
                    <a:cubicBezTo>
                      <a:pt x="19" y="45"/>
                      <a:pt x="18" y="45"/>
                      <a:pt x="20" y="43"/>
                    </a:cubicBezTo>
                    <a:cubicBezTo>
                      <a:pt x="21" y="43"/>
                      <a:pt x="20" y="43"/>
                      <a:pt x="20" y="42"/>
                    </a:cubicBezTo>
                    <a:cubicBezTo>
                      <a:pt x="21" y="41"/>
                      <a:pt x="24" y="42"/>
                      <a:pt x="24" y="41"/>
                    </a:cubicBezTo>
                    <a:cubicBezTo>
                      <a:pt x="24" y="41"/>
                      <a:pt x="22" y="40"/>
                      <a:pt x="22" y="40"/>
                    </a:cubicBezTo>
                    <a:cubicBezTo>
                      <a:pt x="23" y="39"/>
                      <a:pt x="26" y="40"/>
                      <a:pt x="26" y="39"/>
                    </a:cubicBezTo>
                    <a:cubicBezTo>
                      <a:pt x="26" y="38"/>
                      <a:pt x="21" y="37"/>
                      <a:pt x="21" y="36"/>
                    </a:cubicBezTo>
                    <a:cubicBezTo>
                      <a:pt x="21" y="36"/>
                      <a:pt x="29" y="37"/>
                      <a:pt x="29" y="37"/>
                    </a:cubicBezTo>
                    <a:cubicBezTo>
                      <a:pt x="29" y="36"/>
                      <a:pt x="27" y="35"/>
                      <a:pt x="27" y="34"/>
                    </a:cubicBezTo>
                    <a:cubicBezTo>
                      <a:pt x="27" y="33"/>
                      <a:pt x="30" y="35"/>
                      <a:pt x="31" y="34"/>
                    </a:cubicBezTo>
                    <a:cubicBezTo>
                      <a:pt x="31" y="33"/>
                      <a:pt x="27" y="31"/>
                      <a:pt x="27" y="32"/>
                    </a:cubicBezTo>
                    <a:cubicBezTo>
                      <a:pt x="27" y="31"/>
                      <a:pt x="31" y="33"/>
                      <a:pt x="32" y="32"/>
                    </a:cubicBezTo>
                    <a:cubicBezTo>
                      <a:pt x="32" y="32"/>
                      <a:pt x="33" y="31"/>
                      <a:pt x="32" y="31"/>
                    </a:cubicBezTo>
                    <a:cubicBezTo>
                      <a:pt x="32" y="31"/>
                      <a:pt x="30" y="29"/>
                      <a:pt x="30" y="29"/>
                    </a:cubicBezTo>
                    <a:cubicBezTo>
                      <a:pt x="32" y="29"/>
                      <a:pt x="33" y="30"/>
                      <a:pt x="35" y="29"/>
                    </a:cubicBezTo>
                    <a:cubicBezTo>
                      <a:pt x="35" y="28"/>
                      <a:pt x="37" y="27"/>
                      <a:pt x="37" y="27"/>
                    </a:cubicBezTo>
                    <a:cubicBezTo>
                      <a:pt x="37" y="26"/>
                      <a:pt x="35" y="26"/>
                      <a:pt x="35" y="26"/>
                    </a:cubicBezTo>
                    <a:cubicBezTo>
                      <a:pt x="36" y="26"/>
                      <a:pt x="39" y="26"/>
                      <a:pt x="39" y="24"/>
                    </a:cubicBezTo>
                    <a:cubicBezTo>
                      <a:pt x="39" y="22"/>
                      <a:pt x="41" y="25"/>
                      <a:pt x="42" y="24"/>
                    </a:cubicBezTo>
                    <a:cubicBezTo>
                      <a:pt x="42" y="24"/>
                      <a:pt x="41" y="23"/>
                      <a:pt x="41" y="23"/>
                    </a:cubicBezTo>
                    <a:cubicBezTo>
                      <a:pt x="42" y="22"/>
                      <a:pt x="45" y="23"/>
                      <a:pt x="45" y="22"/>
                    </a:cubicBezTo>
                    <a:cubicBezTo>
                      <a:pt x="46" y="21"/>
                      <a:pt x="45" y="20"/>
                      <a:pt x="44" y="20"/>
                    </a:cubicBezTo>
                    <a:cubicBezTo>
                      <a:pt x="49" y="18"/>
                      <a:pt x="53" y="16"/>
                      <a:pt x="58" y="15"/>
                    </a:cubicBezTo>
                    <a:cubicBezTo>
                      <a:pt x="61" y="14"/>
                      <a:pt x="65" y="13"/>
                      <a:pt x="68" y="12"/>
                    </a:cubicBezTo>
                    <a:cubicBezTo>
                      <a:pt x="73" y="11"/>
                      <a:pt x="77" y="10"/>
                      <a:pt x="81" y="8"/>
                    </a:cubicBezTo>
                    <a:cubicBezTo>
                      <a:pt x="83" y="8"/>
                      <a:pt x="86" y="6"/>
                      <a:pt x="88" y="4"/>
                    </a:cubicBezTo>
                    <a:cubicBezTo>
                      <a:pt x="90" y="2"/>
                      <a:pt x="86" y="1"/>
                      <a:pt x="84" y="1"/>
                    </a:cubicBezTo>
                    <a:cubicBezTo>
                      <a:pt x="82" y="1"/>
                      <a:pt x="86" y="1"/>
                      <a:pt x="84"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55" name="Freeform 488">
                <a:extLst>
                  <a:ext uri="{FF2B5EF4-FFF2-40B4-BE49-F238E27FC236}">
                    <a16:creationId xmlns:a16="http://schemas.microsoft.com/office/drawing/2014/main" id="{B190080F-D243-2E5D-402F-3015C420DF4F}"/>
                  </a:ext>
                </a:extLst>
              </p:cNvPr>
              <p:cNvSpPr>
                <a:spLocks/>
              </p:cNvSpPr>
              <p:nvPr/>
            </p:nvSpPr>
            <p:spPr bwMode="auto">
              <a:xfrm>
                <a:off x="7078645" y="1972287"/>
                <a:ext cx="57223" cy="54878"/>
              </a:xfrm>
              <a:custGeom>
                <a:avLst/>
                <a:gdLst>
                  <a:gd name="T0" fmla="*/ 10 w 11"/>
                  <a:gd name="T1" fmla="*/ 6 h 10"/>
                  <a:gd name="T2" fmla="*/ 6 w 11"/>
                  <a:gd name="T3" fmla="*/ 10 h 10"/>
                  <a:gd name="T4" fmla="*/ 0 w 11"/>
                  <a:gd name="T5" fmla="*/ 6 h 10"/>
                  <a:gd name="T6" fmla="*/ 10 w 11"/>
                  <a:gd name="T7" fmla="*/ 6 h 10"/>
                  <a:gd name="T8" fmla="*/ 10 w 11"/>
                  <a:gd name="T9" fmla="*/ 6 h 10"/>
                </a:gdLst>
                <a:ahLst/>
                <a:cxnLst>
                  <a:cxn ang="0">
                    <a:pos x="T0" y="T1"/>
                  </a:cxn>
                  <a:cxn ang="0">
                    <a:pos x="T2" y="T3"/>
                  </a:cxn>
                  <a:cxn ang="0">
                    <a:pos x="T4" y="T5"/>
                  </a:cxn>
                  <a:cxn ang="0">
                    <a:pos x="T6" y="T7"/>
                  </a:cxn>
                  <a:cxn ang="0">
                    <a:pos x="T8" y="T9"/>
                  </a:cxn>
                </a:cxnLst>
                <a:rect l="0" t="0" r="r" b="b"/>
                <a:pathLst>
                  <a:path w="11" h="10">
                    <a:moveTo>
                      <a:pt x="10" y="6"/>
                    </a:moveTo>
                    <a:cubicBezTo>
                      <a:pt x="10" y="8"/>
                      <a:pt x="7" y="9"/>
                      <a:pt x="6" y="10"/>
                    </a:cubicBezTo>
                    <a:cubicBezTo>
                      <a:pt x="4" y="10"/>
                      <a:pt x="0" y="9"/>
                      <a:pt x="0" y="6"/>
                    </a:cubicBezTo>
                    <a:cubicBezTo>
                      <a:pt x="1" y="0"/>
                      <a:pt x="11" y="6"/>
                      <a:pt x="10" y="6"/>
                    </a:cubicBezTo>
                    <a:cubicBezTo>
                      <a:pt x="10" y="7"/>
                      <a:pt x="11" y="5"/>
                      <a:pt x="10" y="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56" name="Freeform 493">
                <a:extLst>
                  <a:ext uri="{FF2B5EF4-FFF2-40B4-BE49-F238E27FC236}">
                    <a16:creationId xmlns:a16="http://schemas.microsoft.com/office/drawing/2014/main" id="{BA5311B4-B8A9-867E-4D4E-F6DADCFBBF22}"/>
                  </a:ext>
                </a:extLst>
              </p:cNvPr>
              <p:cNvSpPr>
                <a:spLocks/>
              </p:cNvSpPr>
              <p:nvPr/>
            </p:nvSpPr>
            <p:spPr bwMode="auto">
              <a:xfrm>
                <a:off x="6052187" y="3045257"/>
                <a:ext cx="30400" cy="60555"/>
              </a:xfrm>
              <a:custGeom>
                <a:avLst/>
                <a:gdLst>
                  <a:gd name="T0" fmla="*/ 5 w 6"/>
                  <a:gd name="T1" fmla="*/ 1 h 11"/>
                  <a:gd name="T2" fmla="*/ 5 w 6"/>
                  <a:gd name="T3" fmla="*/ 7 h 11"/>
                  <a:gd name="T4" fmla="*/ 3 w 6"/>
                  <a:gd name="T5" fmla="*/ 10 h 11"/>
                  <a:gd name="T6" fmla="*/ 1 w 6"/>
                  <a:gd name="T7" fmla="*/ 4 h 11"/>
                  <a:gd name="T8" fmla="*/ 5 w 6"/>
                  <a:gd name="T9" fmla="*/ 1 h 11"/>
                  <a:gd name="T10" fmla="*/ 5 w 6"/>
                  <a:gd name="T11" fmla="*/ 1 h 11"/>
                </a:gdLst>
                <a:ahLst/>
                <a:cxnLst>
                  <a:cxn ang="0">
                    <a:pos x="T0" y="T1"/>
                  </a:cxn>
                  <a:cxn ang="0">
                    <a:pos x="T2" y="T3"/>
                  </a:cxn>
                  <a:cxn ang="0">
                    <a:pos x="T4" y="T5"/>
                  </a:cxn>
                  <a:cxn ang="0">
                    <a:pos x="T6" y="T7"/>
                  </a:cxn>
                  <a:cxn ang="0">
                    <a:pos x="T8" y="T9"/>
                  </a:cxn>
                  <a:cxn ang="0">
                    <a:pos x="T10" y="T11"/>
                  </a:cxn>
                </a:cxnLst>
                <a:rect l="0" t="0" r="r" b="b"/>
                <a:pathLst>
                  <a:path w="6" h="11">
                    <a:moveTo>
                      <a:pt x="5" y="1"/>
                    </a:moveTo>
                    <a:cubicBezTo>
                      <a:pt x="5" y="3"/>
                      <a:pt x="6" y="5"/>
                      <a:pt x="5" y="7"/>
                    </a:cubicBezTo>
                    <a:cubicBezTo>
                      <a:pt x="4" y="8"/>
                      <a:pt x="5" y="11"/>
                      <a:pt x="3" y="10"/>
                    </a:cubicBezTo>
                    <a:cubicBezTo>
                      <a:pt x="1" y="8"/>
                      <a:pt x="0" y="6"/>
                      <a:pt x="1" y="4"/>
                    </a:cubicBezTo>
                    <a:cubicBezTo>
                      <a:pt x="1" y="3"/>
                      <a:pt x="5" y="0"/>
                      <a:pt x="5" y="1"/>
                    </a:cubicBezTo>
                    <a:cubicBezTo>
                      <a:pt x="5" y="2"/>
                      <a:pt x="5" y="0"/>
                      <a:pt x="5"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57" name="Freeform 494">
                <a:extLst>
                  <a:ext uri="{FF2B5EF4-FFF2-40B4-BE49-F238E27FC236}">
                    <a16:creationId xmlns:a16="http://schemas.microsoft.com/office/drawing/2014/main" id="{540E75C3-8FF9-90B2-70E0-D8A10C84A443}"/>
                  </a:ext>
                </a:extLst>
              </p:cNvPr>
              <p:cNvSpPr>
                <a:spLocks/>
              </p:cNvSpPr>
              <p:nvPr/>
            </p:nvSpPr>
            <p:spPr bwMode="auto">
              <a:xfrm>
                <a:off x="6041457" y="3100137"/>
                <a:ext cx="46495" cy="83263"/>
              </a:xfrm>
              <a:custGeom>
                <a:avLst/>
                <a:gdLst>
                  <a:gd name="T0" fmla="*/ 7 w 9"/>
                  <a:gd name="T1" fmla="*/ 3 h 15"/>
                  <a:gd name="T2" fmla="*/ 5 w 9"/>
                  <a:gd name="T3" fmla="*/ 2 h 15"/>
                  <a:gd name="T4" fmla="*/ 0 w 9"/>
                  <a:gd name="T5" fmla="*/ 2 h 15"/>
                  <a:gd name="T6" fmla="*/ 1 w 9"/>
                  <a:gd name="T7" fmla="*/ 8 h 15"/>
                  <a:gd name="T8" fmla="*/ 2 w 9"/>
                  <a:gd name="T9" fmla="*/ 13 h 15"/>
                  <a:gd name="T10" fmla="*/ 4 w 9"/>
                  <a:gd name="T11" fmla="*/ 14 h 15"/>
                  <a:gd name="T12" fmla="*/ 8 w 9"/>
                  <a:gd name="T13" fmla="*/ 10 h 15"/>
                  <a:gd name="T14" fmla="*/ 7 w 9"/>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7" y="3"/>
                    </a:moveTo>
                    <a:cubicBezTo>
                      <a:pt x="6" y="3"/>
                      <a:pt x="7" y="0"/>
                      <a:pt x="5" y="2"/>
                    </a:cubicBezTo>
                    <a:cubicBezTo>
                      <a:pt x="2" y="4"/>
                      <a:pt x="3" y="4"/>
                      <a:pt x="0" y="2"/>
                    </a:cubicBezTo>
                    <a:cubicBezTo>
                      <a:pt x="0" y="2"/>
                      <a:pt x="1" y="8"/>
                      <a:pt x="1" y="8"/>
                    </a:cubicBezTo>
                    <a:cubicBezTo>
                      <a:pt x="2" y="10"/>
                      <a:pt x="2" y="11"/>
                      <a:pt x="2" y="13"/>
                    </a:cubicBezTo>
                    <a:cubicBezTo>
                      <a:pt x="2" y="14"/>
                      <a:pt x="2" y="15"/>
                      <a:pt x="4" y="14"/>
                    </a:cubicBezTo>
                    <a:cubicBezTo>
                      <a:pt x="6" y="13"/>
                      <a:pt x="8" y="13"/>
                      <a:pt x="8" y="10"/>
                    </a:cubicBezTo>
                    <a:cubicBezTo>
                      <a:pt x="8" y="9"/>
                      <a:pt x="9" y="3"/>
                      <a:pt x="7"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58" name="Freeform 495">
                <a:extLst>
                  <a:ext uri="{FF2B5EF4-FFF2-40B4-BE49-F238E27FC236}">
                    <a16:creationId xmlns:a16="http://schemas.microsoft.com/office/drawing/2014/main" id="{ECF26404-A988-6AF2-9244-71D7D53D80F7}"/>
                  </a:ext>
                </a:extLst>
              </p:cNvPr>
              <p:cNvSpPr>
                <a:spLocks/>
              </p:cNvSpPr>
              <p:nvPr/>
            </p:nvSpPr>
            <p:spPr bwMode="auto">
              <a:xfrm>
                <a:off x="6150543" y="3200431"/>
                <a:ext cx="84047" cy="54878"/>
              </a:xfrm>
              <a:custGeom>
                <a:avLst/>
                <a:gdLst>
                  <a:gd name="T0" fmla="*/ 5 w 16"/>
                  <a:gd name="T1" fmla="*/ 1 h 10"/>
                  <a:gd name="T2" fmla="*/ 0 w 16"/>
                  <a:gd name="T3" fmla="*/ 2 h 10"/>
                  <a:gd name="T4" fmla="*/ 3 w 16"/>
                  <a:gd name="T5" fmla="*/ 5 h 10"/>
                  <a:gd name="T6" fmla="*/ 8 w 16"/>
                  <a:gd name="T7" fmla="*/ 7 h 10"/>
                  <a:gd name="T8" fmla="*/ 14 w 16"/>
                  <a:gd name="T9" fmla="*/ 8 h 10"/>
                  <a:gd name="T10" fmla="*/ 13 w 16"/>
                  <a:gd name="T11" fmla="*/ 4 h 10"/>
                  <a:gd name="T12" fmla="*/ 15 w 16"/>
                  <a:gd name="T13" fmla="*/ 1 h 10"/>
                  <a:gd name="T14" fmla="*/ 11 w 16"/>
                  <a:gd name="T15" fmla="*/ 1 h 10"/>
                  <a:gd name="T16" fmla="*/ 5 w 16"/>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5" y="1"/>
                    </a:moveTo>
                    <a:cubicBezTo>
                      <a:pt x="4" y="1"/>
                      <a:pt x="1" y="1"/>
                      <a:pt x="0" y="2"/>
                    </a:cubicBezTo>
                    <a:cubicBezTo>
                      <a:pt x="0" y="3"/>
                      <a:pt x="2" y="4"/>
                      <a:pt x="3" y="5"/>
                    </a:cubicBezTo>
                    <a:cubicBezTo>
                      <a:pt x="5" y="5"/>
                      <a:pt x="7" y="6"/>
                      <a:pt x="8" y="7"/>
                    </a:cubicBezTo>
                    <a:cubicBezTo>
                      <a:pt x="10" y="8"/>
                      <a:pt x="12" y="10"/>
                      <a:pt x="14" y="8"/>
                    </a:cubicBezTo>
                    <a:cubicBezTo>
                      <a:pt x="16" y="7"/>
                      <a:pt x="12" y="6"/>
                      <a:pt x="13" y="4"/>
                    </a:cubicBezTo>
                    <a:cubicBezTo>
                      <a:pt x="13" y="4"/>
                      <a:pt x="16" y="2"/>
                      <a:pt x="15" y="1"/>
                    </a:cubicBezTo>
                    <a:cubicBezTo>
                      <a:pt x="15" y="0"/>
                      <a:pt x="11" y="1"/>
                      <a:pt x="11" y="1"/>
                    </a:cubicBezTo>
                    <a:cubicBezTo>
                      <a:pt x="9" y="2"/>
                      <a:pt x="7" y="1"/>
                      <a:pt x="5"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59" name="Freeform 496">
                <a:extLst>
                  <a:ext uri="{FF2B5EF4-FFF2-40B4-BE49-F238E27FC236}">
                    <a16:creationId xmlns:a16="http://schemas.microsoft.com/office/drawing/2014/main" id="{AD9E0E16-D4CB-4CC4-43F1-1C44387BF06C}"/>
                  </a:ext>
                </a:extLst>
              </p:cNvPr>
              <p:cNvSpPr>
                <a:spLocks/>
              </p:cNvSpPr>
              <p:nvPr/>
            </p:nvSpPr>
            <p:spPr bwMode="auto">
              <a:xfrm>
                <a:off x="6649464" y="3278018"/>
                <a:ext cx="67953" cy="39739"/>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60" name="Freeform 497">
                <a:extLst>
                  <a:ext uri="{FF2B5EF4-FFF2-40B4-BE49-F238E27FC236}">
                    <a16:creationId xmlns:a16="http://schemas.microsoft.com/office/drawing/2014/main" id="{E49536E6-DB97-50C3-6765-270D88D48E89}"/>
                  </a:ext>
                </a:extLst>
              </p:cNvPr>
              <p:cNvSpPr>
                <a:spLocks/>
              </p:cNvSpPr>
              <p:nvPr/>
            </p:nvSpPr>
            <p:spPr bwMode="auto">
              <a:xfrm>
                <a:off x="6424145" y="3283695"/>
                <a:ext cx="78683" cy="22709"/>
              </a:xfrm>
              <a:custGeom>
                <a:avLst/>
                <a:gdLst>
                  <a:gd name="T0" fmla="*/ 8 w 15"/>
                  <a:gd name="T1" fmla="*/ 4 h 4"/>
                  <a:gd name="T2" fmla="*/ 1 w 15"/>
                  <a:gd name="T3" fmla="*/ 1 h 4"/>
                  <a:gd name="T4" fmla="*/ 7 w 15"/>
                  <a:gd name="T5" fmla="*/ 1 h 4"/>
                  <a:gd name="T6" fmla="*/ 15 w 15"/>
                  <a:gd name="T7" fmla="*/ 2 h 4"/>
                  <a:gd name="T8" fmla="*/ 13 w 15"/>
                  <a:gd name="T9" fmla="*/ 3 h 4"/>
                  <a:gd name="T10" fmla="*/ 8 w 15"/>
                  <a:gd name="T11" fmla="*/ 4 h 4"/>
                  <a:gd name="T12" fmla="*/ 8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8" y="4"/>
                    </a:moveTo>
                    <a:cubicBezTo>
                      <a:pt x="7" y="4"/>
                      <a:pt x="0" y="2"/>
                      <a:pt x="1" y="1"/>
                    </a:cubicBezTo>
                    <a:cubicBezTo>
                      <a:pt x="1" y="0"/>
                      <a:pt x="7" y="1"/>
                      <a:pt x="7" y="1"/>
                    </a:cubicBezTo>
                    <a:cubicBezTo>
                      <a:pt x="10" y="2"/>
                      <a:pt x="12" y="2"/>
                      <a:pt x="15" y="2"/>
                    </a:cubicBezTo>
                    <a:cubicBezTo>
                      <a:pt x="15" y="2"/>
                      <a:pt x="13" y="3"/>
                      <a:pt x="13" y="3"/>
                    </a:cubicBezTo>
                    <a:cubicBezTo>
                      <a:pt x="12" y="4"/>
                      <a:pt x="10" y="4"/>
                      <a:pt x="8" y="4"/>
                    </a:cubicBezTo>
                    <a:cubicBezTo>
                      <a:pt x="6" y="4"/>
                      <a:pt x="9" y="4"/>
                      <a:pt x="8"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61" name="Freeform 498">
                <a:extLst>
                  <a:ext uri="{FF2B5EF4-FFF2-40B4-BE49-F238E27FC236}">
                    <a16:creationId xmlns:a16="http://schemas.microsoft.com/office/drawing/2014/main" id="{A58C36CA-06B2-1408-7997-161898E1AD05}"/>
                  </a:ext>
                </a:extLst>
              </p:cNvPr>
              <p:cNvSpPr>
                <a:spLocks/>
              </p:cNvSpPr>
              <p:nvPr/>
            </p:nvSpPr>
            <p:spPr bwMode="auto">
              <a:xfrm>
                <a:off x="6386592" y="2466194"/>
                <a:ext cx="37553" cy="39739"/>
              </a:xfrm>
              <a:custGeom>
                <a:avLst/>
                <a:gdLst>
                  <a:gd name="T0" fmla="*/ 1 w 7"/>
                  <a:gd name="T1" fmla="*/ 4 h 7"/>
                  <a:gd name="T2" fmla="*/ 1 w 7"/>
                  <a:gd name="T3" fmla="*/ 1 h 7"/>
                  <a:gd name="T4" fmla="*/ 7 w 7"/>
                  <a:gd name="T5" fmla="*/ 1 h 7"/>
                  <a:gd name="T6" fmla="*/ 1 w 7"/>
                  <a:gd name="T7" fmla="*/ 4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3"/>
                      <a:pt x="0" y="1"/>
                      <a:pt x="1" y="1"/>
                    </a:cubicBezTo>
                    <a:cubicBezTo>
                      <a:pt x="2" y="1"/>
                      <a:pt x="7" y="0"/>
                      <a:pt x="7" y="1"/>
                    </a:cubicBezTo>
                    <a:cubicBezTo>
                      <a:pt x="7" y="2"/>
                      <a:pt x="2" y="6"/>
                      <a:pt x="1" y="4"/>
                    </a:cubicBezTo>
                    <a:cubicBezTo>
                      <a:pt x="1" y="1"/>
                      <a:pt x="2" y="7"/>
                      <a:pt x="1"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62" name="Freeform 499">
                <a:extLst>
                  <a:ext uri="{FF2B5EF4-FFF2-40B4-BE49-F238E27FC236}">
                    <a16:creationId xmlns:a16="http://schemas.microsoft.com/office/drawing/2014/main" id="{03A766D3-2457-645E-0B5E-0D09A0BDDB1B}"/>
                  </a:ext>
                </a:extLst>
              </p:cNvPr>
              <p:cNvSpPr>
                <a:spLocks/>
              </p:cNvSpPr>
              <p:nvPr/>
            </p:nvSpPr>
            <p:spPr bwMode="auto">
              <a:xfrm>
                <a:off x="6391956" y="2451056"/>
                <a:ext cx="26823" cy="15139"/>
              </a:xfrm>
              <a:custGeom>
                <a:avLst/>
                <a:gdLst>
                  <a:gd name="T0" fmla="*/ 3 w 5"/>
                  <a:gd name="T1" fmla="*/ 2 h 3"/>
                  <a:gd name="T2" fmla="*/ 0 w 5"/>
                  <a:gd name="T3" fmla="*/ 1 h 3"/>
                  <a:gd name="T4" fmla="*/ 4 w 5"/>
                  <a:gd name="T5" fmla="*/ 1 h 3"/>
                  <a:gd name="T6" fmla="*/ 3 w 5"/>
                  <a:gd name="T7" fmla="*/ 2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2" y="2"/>
                      <a:pt x="0" y="1"/>
                      <a:pt x="0" y="1"/>
                    </a:cubicBezTo>
                    <a:cubicBezTo>
                      <a:pt x="0" y="1"/>
                      <a:pt x="4" y="0"/>
                      <a:pt x="4" y="1"/>
                    </a:cubicBezTo>
                    <a:cubicBezTo>
                      <a:pt x="5" y="2"/>
                      <a:pt x="4" y="3"/>
                      <a:pt x="3" y="2"/>
                    </a:cubicBezTo>
                    <a:cubicBezTo>
                      <a:pt x="1" y="2"/>
                      <a:pt x="5" y="3"/>
                      <a:pt x="3"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63" name="Freeform 500">
                <a:extLst>
                  <a:ext uri="{FF2B5EF4-FFF2-40B4-BE49-F238E27FC236}">
                    <a16:creationId xmlns:a16="http://schemas.microsoft.com/office/drawing/2014/main" id="{4D4099D8-17D8-18C8-915D-090DA14CBDD4}"/>
                  </a:ext>
                </a:extLst>
              </p:cNvPr>
              <p:cNvSpPr>
                <a:spLocks/>
              </p:cNvSpPr>
              <p:nvPr/>
            </p:nvSpPr>
            <p:spPr bwMode="auto">
              <a:xfrm>
                <a:off x="6282872" y="2488902"/>
                <a:ext cx="30400" cy="54878"/>
              </a:xfrm>
              <a:custGeom>
                <a:avLst/>
                <a:gdLst>
                  <a:gd name="T0" fmla="*/ 6 w 6"/>
                  <a:gd name="T1" fmla="*/ 2 h 10"/>
                  <a:gd name="T2" fmla="*/ 3 w 6"/>
                  <a:gd name="T3" fmla="*/ 9 h 10"/>
                  <a:gd name="T4" fmla="*/ 6 w 6"/>
                  <a:gd name="T5" fmla="*/ 2 h 10"/>
                  <a:gd name="T6" fmla="*/ 6 w 6"/>
                  <a:gd name="T7" fmla="*/ 2 h 10"/>
                </a:gdLst>
                <a:ahLst/>
                <a:cxnLst>
                  <a:cxn ang="0">
                    <a:pos x="T0" y="T1"/>
                  </a:cxn>
                  <a:cxn ang="0">
                    <a:pos x="T2" y="T3"/>
                  </a:cxn>
                  <a:cxn ang="0">
                    <a:pos x="T4" y="T5"/>
                  </a:cxn>
                  <a:cxn ang="0">
                    <a:pos x="T6" y="T7"/>
                  </a:cxn>
                </a:cxnLst>
                <a:rect l="0" t="0" r="r" b="b"/>
                <a:pathLst>
                  <a:path w="6" h="10">
                    <a:moveTo>
                      <a:pt x="6" y="2"/>
                    </a:moveTo>
                    <a:cubicBezTo>
                      <a:pt x="6" y="0"/>
                      <a:pt x="0" y="10"/>
                      <a:pt x="3" y="9"/>
                    </a:cubicBezTo>
                    <a:cubicBezTo>
                      <a:pt x="4" y="9"/>
                      <a:pt x="6" y="3"/>
                      <a:pt x="6" y="2"/>
                    </a:cubicBezTo>
                    <a:cubicBezTo>
                      <a:pt x="6" y="1"/>
                      <a:pt x="6" y="3"/>
                      <a:pt x="6"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64" name="Freeform 501">
                <a:extLst>
                  <a:ext uri="{FF2B5EF4-FFF2-40B4-BE49-F238E27FC236}">
                    <a16:creationId xmlns:a16="http://schemas.microsoft.com/office/drawing/2014/main" id="{1D8C3981-DA8C-CB07-E25A-2E8CF2FE60B0}"/>
                  </a:ext>
                </a:extLst>
              </p:cNvPr>
              <p:cNvSpPr>
                <a:spLocks/>
              </p:cNvSpPr>
              <p:nvPr/>
            </p:nvSpPr>
            <p:spPr bwMode="auto">
              <a:xfrm>
                <a:off x="6329369" y="2394284"/>
                <a:ext cx="21459" cy="22709"/>
              </a:xfrm>
              <a:custGeom>
                <a:avLst/>
                <a:gdLst>
                  <a:gd name="T0" fmla="*/ 3 w 4"/>
                  <a:gd name="T1" fmla="*/ 3 h 4"/>
                  <a:gd name="T2" fmla="*/ 1 w 4"/>
                  <a:gd name="T3" fmla="*/ 1 h 4"/>
                  <a:gd name="T4" fmla="*/ 3 w 4"/>
                  <a:gd name="T5" fmla="*/ 0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3"/>
                      <a:pt x="0" y="2"/>
                      <a:pt x="1" y="1"/>
                    </a:cubicBezTo>
                    <a:cubicBezTo>
                      <a:pt x="2" y="1"/>
                      <a:pt x="3" y="0"/>
                      <a:pt x="3" y="0"/>
                    </a:cubicBezTo>
                    <a:cubicBezTo>
                      <a:pt x="4" y="0"/>
                      <a:pt x="4" y="2"/>
                      <a:pt x="3" y="3"/>
                    </a:cubicBezTo>
                    <a:cubicBezTo>
                      <a:pt x="2" y="4"/>
                      <a:pt x="4" y="2"/>
                      <a:pt x="3"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65" name="Freeform 502">
                <a:extLst>
                  <a:ext uri="{FF2B5EF4-FFF2-40B4-BE49-F238E27FC236}">
                    <a16:creationId xmlns:a16="http://schemas.microsoft.com/office/drawing/2014/main" id="{AB0D6EE0-0443-5413-3A85-F677D38009F1}"/>
                  </a:ext>
                </a:extLst>
              </p:cNvPr>
              <p:cNvSpPr>
                <a:spLocks/>
              </p:cNvSpPr>
              <p:nvPr/>
            </p:nvSpPr>
            <p:spPr bwMode="auto">
              <a:xfrm>
                <a:off x="6120141" y="2566488"/>
                <a:ext cx="30400" cy="51094"/>
              </a:xfrm>
              <a:custGeom>
                <a:avLst/>
                <a:gdLst>
                  <a:gd name="T0" fmla="*/ 6 w 6"/>
                  <a:gd name="T1" fmla="*/ 2 h 9"/>
                  <a:gd name="T2" fmla="*/ 6 w 6"/>
                  <a:gd name="T3" fmla="*/ 4 h 9"/>
                  <a:gd name="T4" fmla="*/ 5 w 6"/>
                  <a:gd name="T5" fmla="*/ 9 h 9"/>
                  <a:gd name="T6" fmla="*/ 0 w 6"/>
                  <a:gd name="T7" fmla="*/ 3 h 9"/>
                  <a:gd name="T8" fmla="*/ 3 w 6"/>
                  <a:gd name="T9" fmla="*/ 3 h 9"/>
                  <a:gd name="T10" fmla="*/ 6 w 6"/>
                  <a:gd name="T11" fmla="*/ 2 h 9"/>
                  <a:gd name="T12" fmla="*/ 6 w 6"/>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2"/>
                    </a:moveTo>
                    <a:cubicBezTo>
                      <a:pt x="6" y="1"/>
                      <a:pt x="6" y="4"/>
                      <a:pt x="6" y="4"/>
                    </a:cubicBezTo>
                    <a:cubicBezTo>
                      <a:pt x="6" y="6"/>
                      <a:pt x="6" y="8"/>
                      <a:pt x="5" y="9"/>
                    </a:cubicBezTo>
                    <a:cubicBezTo>
                      <a:pt x="5" y="9"/>
                      <a:pt x="0" y="5"/>
                      <a:pt x="0" y="3"/>
                    </a:cubicBezTo>
                    <a:cubicBezTo>
                      <a:pt x="0" y="3"/>
                      <a:pt x="2" y="2"/>
                      <a:pt x="3" y="3"/>
                    </a:cubicBezTo>
                    <a:cubicBezTo>
                      <a:pt x="4" y="4"/>
                      <a:pt x="5" y="4"/>
                      <a:pt x="6" y="2"/>
                    </a:cubicBezTo>
                    <a:cubicBezTo>
                      <a:pt x="6" y="0"/>
                      <a:pt x="6" y="3"/>
                      <a:pt x="6"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66" name="Freeform 503">
                <a:extLst>
                  <a:ext uri="{FF2B5EF4-FFF2-40B4-BE49-F238E27FC236}">
                    <a16:creationId xmlns:a16="http://schemas.microsoft.com/office/drawing/2014/main" id="{4A65B22F-03EC-CBED-CD1A-233616E775FC}"/>
                  </a:ext>
                </a:extLst>
              </p:cNvPr>
              <p:cNvSpPr>
                <a:spLocks/>
              </p:cNvSpPr>
              <p:nvPr/>
            </p:nvSpPr>
            <p:spPr bwMode="auto">
              <a:xfrm>
                <a:off x="6082590" y="2577843"/>
                <a:ext cx="42917" cy="45416"/>
              </a:xfrm>
              <a:custGeom>
                <a:avLst/>
                <a:gdLst>
                  <a:gd name="T0" fmla="*/ 6 w 8"/>
                  <a:gd name="T1" fmla="*/ 7 h 8"/>
                  <a:gd name="T2" fmla="*/ 1 w 8"/>
                  <a:gd name="T3" fmla="*/ 4 h 8"/>
                  <a:gd name="T4" fmla="*/ 6 w 8"/>
                  <a:gd name="T5" fmla="*/ 7 h 8"/>
                  <a:gd name="T6" fmla="*/ 6 w 8"/>
                  <a:gd name="T7" fmla="*/ 7 h 8"/>
                </a:gdLst>
                <a:ahLst/>
                <a:cxnLst>
                  <a:cxn ang="0">
                    <a:pos x="T0" y="T1"/>
                  </a:cxn>
                  <a:cxn ang="0">
                    <a:pos x="T2" y="T3"/>
                  </a:cxn>
                  <a:cxn ang="0">
                    <a:pos x="T4" y="T5"/>
                  </a:cxn>
                  <a:cxn ang="0">
                    <a:pos x="T6" y="T7"/>
                  </a:cxn>
                </a:cxnLst>
                <a:rect l="0" t="0" r="r" b="b"/>
                <a:pathLst>
                  <a:path w="8" h="8">
                    <a:moveTo>
                      <a:pt x="6" y="7"/>
                    </a:moveTo>
                    <a:cubicBezTo>
                      <a:pt x="5" y="8"/>
                      <a:pt x="0" y="5"/>
                      <a:pt x="1" y="4"/>
                    </a:cubicBezTo>
                    <a:cubicBezTo>
                      <a:pt x="3" y="0"/>
                      <a:pt x="8" y="5"/>
                      <a:pt x="6" y="7"/>
                    </a:cubicBezTo>
                    <a:cubicBezTo>
                      <a:pt x="5" y="8"/>
                      <a:pt x="7" y="6"/>
                      <a:pt x="6" y="7"/>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67" name="Freeform 504">
                <a:extLst>
                  <a:ext uri="{FF2B5EF4-FFF2-40B4-BE49-F238E27FC236}">
                    <a16:creationId xmlns:a16="http://schemas.microsoft.com/office/drawing/2014/main" id="{62F0CAD8-53BC-93A2-F1E7-2C7BBADDA28D}"/>
                  </a:ext>
                </a:extLst>
              </p:cNvPr>
              <p:cNvSpPr>
                <a:spLocks/>
              </p:cNvSpPr>
              <p:nvPr/>
            </p:nvSpPr>
            <p:spPr bwMode="auto">
              <a:xfrm>
                <a:off x="5894822" y="3151230"/>
                <a:ext cx="25036" cy="20817"/>
              </a:xfrm>
              <a:custGeom>
                <a:avLst/>
                <a:gdLst>
                  <a:gd name="T0" fmla="*/ 4 w 5"/>
                  <a:gd name="T1" fmla="*/ 2 h 4"/>
                  <a:gd name="T2" fmla="*/ 3 w 5"/>
                  <a:gd name="T3" fmla="*/ 3 h 4"/>
                  <a:gd name="T4" fmla="*/ 0 w 5"/>
                  <a:gd name="T5" fmla="*/ 2 h 4"/>
                  <a:gd name="T6" fmla="*/ 4 w 5"/>
                  <a:gd name="T7" fmla="*/ 0 h 4"/>
                  <a:gd name="T8" fmla="*/ 4 w 5"/>
                  <a:gd name="T9" fmla="*/ 2 h 4"/>
                  <a:gd name="T10" fmla="*/ 4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4" y="2"/>
                    </a:moveTo>
                    <a:cubicBezTo>
                      <a:pt x="5" y="1"/>
                      <a:pt x="4" y="4"/>
                      <a:pt x="3" y="3"/>
                    </a:cubicBezTo>
                    <a:cubicBezTo>
                      <a:pt x="3" y="3"/>
                      <a:pt x="0" y="2"/>
                      <a:pt x="0" y="2"/>
                    </a:cubicBezTo>
                    <a:cubicBezTo>
                      <a:pt x="0" y="2"/>
                      <a:pt x="3" y="0"/>
                      <a:pt x="4" y="0"/>
                    </a:cubicBezTo>
                    <a:cubicBezTo>
                      <a:pt x="4" y="0"/>
                      <a:pt x="3" y="2"/>
                      <a:pt x="4" y="2"/>
                    </a:cubicBezTo>
                    <a:cubicBezTo>
                      <a:pt x="5" y="1"/>
                      <a:pt x="3" y="2"/>
                      <a:pt x="4"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68" name="Freeform 505">
                <a:extLst>
                  <a:ext uri="{FF2B5EF4-FFF2-40B4-BE49-F238E27FC236}">
                    <a16:creationId xmlns:a16="http://schemas.microsoft.com/office/drawing/2014/main" id="{B9BBD7D9-BA3F-9E56-77B2-84098FC2BC39}"/>
                  </a:ext>
                </a:extLst>
              </p:cNvPr>
              <p:cNvSpPr>
                <a:spLocks/>
              </p:cNvSpPr>
              <p:nvPr/>
            </p:nvSpPr>
            <p:spPr bwMode="auto">
              <a:xfrm>
                <a:off x="5637311" y="2471871"/>
                <a:ext cx="32188" cy="34061"/>
              </a:xfrm>
              <a:custGeom>
                <a:avLst/>
                <a:gdLst>
                  <a:gd name="T0" fmla="*/ 5 w 6"/>
                  <a:gd name="T1" fmla="*/ 1 h 6"/>
                  <a:gd name="T2" fmla="*/ 4 w 6"/>
                  <a:gd name="T3" fmla="*/ 5 h 6"/>
                  <a:gd name="T4" fmla="*/ 1 w 6"/>
                  <a:gd name="T5" fmla="*/ 5 h 6"/>
                  <a:gd name="T6" fmla="*/ 5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4" y="3"/>
                      <a:pt x="4" y="5"/>
                    </a:cubicBezTo>
                    <a:cubicBezTo>
                      <a:pt x="3" y="6"/>
                      <a:pt x="2" y="6"/>
                      <a:pt x="1" y="5"/>
                    </a:cubicBezTo>
                    <a:cubicBezTo>
                      <a:pt x="0" y="4"/>
                      <a:pt x="5" y="0"/>
                      <a:pt x="5" y="1"/>
                    </a:cubicBezTo>
                    <a:cubicBezTo>
                      <a:pt x="6" y="2"/>
                      <a:pt x="5" y="0"/>
                      <a:pt x="5"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69" name="Freeform 506">
                <a:extLst>
                  <a:ext uri="{FF2B5EF4-FFF2-40B4-BE49-F238E27FC236}">
                    <a16:creationId xmlns:a16="http://schemas.microsoft.com/office/drawing/2014/main" id="{CDCABF65-20A8-AD14-55D0-4FFE3D56A5A8}"/>
                  </a:ext>
                </a:extLst>
              </p:cNvPr>
              <p:cNvSpPr>
                <a:spLocks/>
              </p:cNvSpPr>
              <p:nvPr/>
            </p:nvSpPr>
            <p:spPr bwMode="auto">
              <a:xfrm>
                <a:off x="5653408" y="2511610"/>
                <a:ext cx="16094" cy="17031"/>
              </a:xfrm>
              <a:custGeom>
                <a:avLst/>
                <a:gdLst>
                  <a:gd name="T0" fmla="*/ 3 w 3"/>
                  <a:gd name="T1" fmla="*/ 1 h 3"/>
                  <a:gd name="T2" fmla="*/ 0 w 3"/>
                  <a:gd name="T3" fmla="*/ 2 h 3"/>
                  <a:gd name="T4" fmla="*/ 2 w 3"/>
                  <a:gd name="T5" fmla="*/ 3 h 3"/>
                  <a:gd name="T6" fmla="*/ 3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1"/>
                      <a:pt x="0" y="1"/>
                      <a:pt x="0" y="2"/>
                    </a:cubicBezTo>
                    <a:cubicBezTo>
                      <a:pt x="0" y="3"/>
                      <a:pt x="2" y="3"/>
                      <a:pt x="2" y="3"/>
                    </a:cubicBezTo>
                    <a:cubicBezTo>
                      <a:pt x="3" y="3"/>
                      <a:pt x="3" y="0"/>
                      <a:pt x="3" y="1"/>
                    </a:cubicBezTo>
                    <a:cubicBezTo>
                      <a:pt x="2" y="1"/>
                      <a:pt x="3" y="1"/>
                      <a:pt x="3"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70" name="Freeform 507">
                <a:extLst>
                  <a:ext uri="{FF2B5EF4-FFF2-40B4-BE49-F238E27FC236}">
                    <a16:creationId xmlns:a16="http://schemas.microsoft.com/office/drawing/2014/main" id="{E6EE0E84-B5E3-4674-13BC-CA59F7E27C3F}"/>
                  </a:ext>
                </a:extLst>
              </p:cNvPr>
              <p:cNvSpPr>
                <a:spLocks/>
              </p:cNvSpPr>
              <p:nvPr/>
            </p:nvSpPr>
            <p:spPr bwMode="auto">
              <a:xfrm>
                <a:off x="5669502" y="2528643"/>
                <a:ext cx="8942" cy="5677"/>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71" name="Freeform 508">
                <a:extLst>
                  <a:ext uri="{FF2B5EF4-FFF2-40B4-BE49-F238E27FC236}">
                    <a16:creationId xmlns:a16="http://schemas.microsoft.com/office/drawing/2014/main" id="{27872C25-4CF1-B25F-C5C2-6A9C1480226F}"/>
                  </a:ext>
                </a:extLst>
              </p:cNvPr>
              <p:cNvSpPr>
                <a:spLocks/>
              </p:cNvSpPr>
              <p:nvPr/>
            </p:nvSpPr>
            <p:spPr bwMode="auto">
              <a:xfrm>
                <a:off x="5669502" y="2543781"/>
                <a:ext cx="5364" cy="11355"/>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0"/>
                      <a:pt x="1"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72" name="Freeform 509">
                <a:extLst>
                  <a:ext uri="{FF2B5EF4-FFF2-40B4-BE49-F238E27FC236}">
                    <a16:creationId xmlns:a16="http://schemas.microsoft.com/office/drawing/2014/main" id="{F28A3EAF-4772-F914-2301-A27972C2CB5D}"/>
                  </a:ext>
                </a:extLst>
              </p:cNvPr>
              <p:cNvSpPr>
                <a:spLocks/>
              </p:cNvSpPr>
              <p:nvPr/>
            </p:nvSpPr>
            <p:spPr bwMode="auto">
              <a:xfrm>
                <a:off x="5669502" y="2555134"/>
                <a:ext cx="8942" cy="5677"/>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73" name="Freeform 510">
                <a:extLst>
                  <a:ext uri="{FF2B5EF4-FFF2-40B4-BE49-F238E27FC236}">
                    <a16:creationId xmlns:a16="http://schemas.microsoft.com/office/drawing/2014/main" id="{CF9C928E-EA5B-B5CB-DCFD-8662063DF066}"/>
                  </a:ext>
                </a:extLst>
              </p:cNvPr>
              <p:cNvSpPr>
                <a:spLocks/>
              </p:cNvSpPr>
              <p:nvPr/>
            </p:nvSpPr>
            <p:spPr bwMode="auto">
              <a:xfrm>
                <a:off x="5710631" y="2638398"/>
                <a:ext cx="5364" cy="11355"/>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0" y="2"/>
                      <a:pt x="1" y="0"/>
                      <a:pt x="0"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74" name="Rectangle 613">
                <a:extLst>
                  <a:ext uri="{FF2B5EF4-FFF2-40B4-BE49-F238E27FC236}">
                    <a16:creationId xmlns:a16="http://schemas.microsoft.com/office/drawing/2014/main" id="{383127F8-B6FC-2F41-F09E-D78A7F6A4958}"/>
                  </a:ext>
                </a:extLst>
              </p:cNvPr>
              <p:cNvSpPr>
                <a:spLocks noChangeArrowheads="1"/>
              </p:cNvSpPr>
              <p:nvPr/>
            </p:nvSpPr>
            <p:spPr bwMode="auto">
              <a:xfrm>
                <a:off x="6250685" y="2038520"/>
                <a:ext cx="1790" cy="1894"/>
              </a:xfrm>
              <a:prstGeom prst="rect">
                <a:avLst/>
              </a:pr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75" name="Freeform 645">
                <a:extLst>
                  <a:ext uri="{FF2B5EF4-FFF2-40B4-BE49-F238E27FC236}">
                    <a16:creationId xmlns:a16="http://schemas.microsoft.com/office/drawing/2014/main" id="{5BFE6063-1FB0-6256-6063-9769B4157CEE}"/>
                  </a:ext>
                </a:extLst>
              </p:cNvPr>
              <p:cNvSpPr>
                <a:spLocks/>
              </p:cNvSpPr>
              <p:nvPr/>
            </p:nvSpPr>
            <p:spPr bwMode="auto">
              <a:xfrm>
                <a:off x="6150543" y="2761402"/>
                <a:ext cx="162732" cy="94619"/>
              </a:xfrm>
              <a:custGeom>
                <a:avLst/>
                <a:gdLst>
                  <a:gd name="T0" fmla="*/ 10 w 31"/>
                  <a:gd name="T1" fmla="*/ 17 h 17"/>
                  <a:gd name="T2" fmla="*/ 13 w 31"/>
                  <a:gd name="T3" fmla="*/ 14 h 17"/>
                  <a:gd name="T4" fmla="*/ 18 w 31"/>
                  <a:gd name="T5" fmla="*/ 16 h 17"/>
                  <a:gd name="T6" fmla="*/ 21 w 31"/>
                  <a:gd name="T7" fmla="*/ 16 h 17"/>
                  <a:gd name="T8" fmla="*/ 23 w 31"/>
                  <a:gd name="T9" fmla="*/ 15 h 17"/>
                  <a:gd name="T10" fmla="*/ 29 w 31"/>
                  <a:gd name="T11" fmla="*/ 11 h 17"/>
                  <a:gd name="T12" fmla="*/ 27 w 31"/>
                  <a:gd name="T13" fmla="*/ 7 h 17"/>
                  <a:gd name="T14" fmla="*/ 21 w 31"/>
                  <a:gd name="T15" fmla="*/ 5 h 17"/>
                  <a:gd name="T16" fmla="*/ 17 w 31"/>
                  <a:gd name="T17" fmla="*/ 3 h 17"/>
                  <a:gd name="T18" fmla="*/ 13 w 31"/>
                  <a:gd name="T19" fmla="*/ 0 h 17"/>
                  <a:gd name="T20" fmla="*/ 11 w 31"/>
                  <a:gd name="T21" fmla="*/ 2 h 17"/>
                  <a:gd name="T22" fmla="*/ 8 w 31"/>
                  <a:gd name="T23" fmla="*/ 2 h 17"/>
                  <a:gd name="T24" fmla="*/ 0 w 31"/>
                  <a:gd name="T25" fmla="*/ 6 h 17"/>
                  <a:gd name="T26" fmla="*/ 2 w 31"/>
                  <a:gd name="T27" fmla="*/ 10 h 17"/>
                  <a:gd name="T28" fmla="*/ 4 w 31"/>
                  <a:gd name="T29" fmla="*/ 13 h 17"/>
                  <a:gd name="T30" fmla="*/ 10 w 31"/>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7">
                    <a:moveTo>
                      <a:pt x="10" y="17"/>
                    </a:moveTo>
                    <a:cubicBezTo>
                      <a:pt x="12" y="17"/>
                      <a:pt x="11" y="14"/>
                      <a:pt x="13" y="14"/>
                    </a:cubicBezTo>
                    <a:cubicBezTo>
                      <a:pt x="15" y="14"/>
                      <a:pt x="16" y="16"/>
                      <a:pt x="18" y="16"/>
                    </a:cubicBezTo>
                    <a:cubicBezTo>
                      <a:pt x="19" y="16"/>
                      <a:pt x="20" y="16"/>
                      <a:pt x="21" y="16"/>
                    </a:cubicBezTo>
                    <a:cubicBezTo>
                      <a:pt x="22" y="16"/>
                      <a:pt x="23" y="15"/>
                      <a:pt x="23" y="15"/>
                    </a:cubicBezTo>
                    <a:cubicBezTo>
                      <a:pt x="26" y="14"/>
                      <a:pt x="27" y="13"/>
                      <a:pt x="29" y="11"/>
                    </a:cubicBezTo>
                    <a:cubicBezTo>
                      <a:pt x="31" y="9"/>
                      <a:pt x="29" y="8"/>
                      <a:pt x="27" y="7"/>
                    </a:cubicBezTo>
                    <a:cubicBezTo>
                      <a:pt x="25" y="6"/>
                      <a:pt x="22" y="3"/>
                      <a:pt x="21" y="5"/>
                    </a:cubicBezTo>
                    <a:cubicBezTo>
                      <a:pt x="19" y="8"/>
                      <a:pt x="18" y="4"/>
                      <a:pt x="17" y="3"/>
                    </a:cubicBezTo>
                    <a:cubicBezTo>
                      <a:pt x="16" y="2"/>
                      <a:pt x="13" y="3"/>
                      <a:pt x="13" y="0"/>
                    </a:cubicBezTo>
                    <a:cubicBezTo>
                      <a:pt x="13" y="1"/>
                      <a:pt x="12" y="3"/>
                      <a:pt x="11" y="2"/>
                    </a:cubicBezTo>
                    <a:cubicBezTo>
                      <a:pt x="9" y="0"/>
                      <a:pt x="9" y="0"/>
                      <a:pt x="8" y="2"/>
                    </a:cubicBezTo>
                    <a:cubicBezTo>
                      <a:pt x="7" y="3"/>
                      <a:pt x="0" y="5"/>
                      <a:pt x="0" y="6"/>
                    </a:cubicBezTo>
                    <a:cubicBezTo>
                      <a:pt x="0" y="6"/>
                      <a:pt x="1" y="9"/>
                      <a:pt x="2" y="10"/>
                    </a:cubicBezTo>
                    <a:cubicBezTo>
                      <a:pt x="2" y="11"/>
                      <a:pt x="3" y="12"/>
                      <a:pt x="4" y="13"/>
                    </a:cubicBezTo>
                    <a:cubicBezTo>
                      <a:pt x="6" y="14"/>
                      <a:pt x="8" y="17"/>
                      <a:pt x="10" y="17"/>
                    </a:cubicBezTo>
                    <a:close/>
                  </a:path>
                </a:pathLst>
              </a:custGeom>
              <a:solidFill>
                <a:schemeClr val="bg2">
                  <a:lumMod val="40000"/>
                  <a:lumOff val="60000"/>
                </a:schemeClr>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76" name="Freeform 646">
                <a:extLst>
                  <a:ext uri="{FF2B5EF4-FFF2-40B4-BE49-F238E27FC236}">
                    <a16:creationId xmlns:a16="http://schemas.microsoft.com/office/drawing/2014/main" id="{BDFA8EA5-9C57-CCC3-CEAE-3D6B75814A50}"/>
                  </a:ext>
                </a:extLst>
              </p:cNvPr>
              <p:cNvSpPr>
                <a:spLocks/>
              </p:cNvSpPr>
              <p:nvPr/>
            </p:nvSpPr>
            <p:spPr bwMode="auto">
              <a:xfrm>
                <a:off x="6077224" y="2838989"/>
                <a:ext cx="194918" cy="88941"/>
              </a:xfrm>
              <a:custGeom>
                <a:avLst/>
                <a:gdLst>
                  <a:gd name="T0" fmla="*/ 32 w 37"/>
                  <a:gd name="T1" fmla="*/ 2 h 16"/>
                  <a:gd name="T2" fmla="*/ 27 w 37"/>
                  <a:gd name="T3" fmla="*/ 0 h 16"/>
                  <a:gd name="T4" fmla="*/ 24 w 37"/>
                  <a:gd name="T5" fmla="*/ 3 h 16"/>
                  <a:gd name="T6" fmla="*/ 20 w 37"/>
                  <a:gd name="T7" fmla="*/ 3 h 16"/>
                  <a:gd name="T8" fmla="*/ 17 w 37"/>
                  <a:gd name="T9" fmla="*/ 7 h 16"/>
                  <a:gd name="T10" fmla="*/ 16 w 37"/>
                  <a:gd name="T11" fmla="*/ 9 h 16"/>
                  <a:gd name="T12" fmla="*/ 13 w 37"/>
                  <a:gd name="T13" fmla="*/ 9 h 16"/>
                  <a:gd name="T14" fmla="*/ 9 w 37"/>
                  <a:gd name="T15" fmla="*/ 10 h 16"/>
                  <a:gd name="T16" fmla="*/ 5 w 37"/>
                  <a:gd name="T17" fmla="*/ 11 h 16"/>
                  <a:gd name="T18" fmla="*/ 0 w 37"/>
                  <a:gd name="T19" fmla="*/ 9 h 16"/>
                  <a:gd name="T20" fmla="*/ 4 w 37"/>
                  <a:gd name="T21" fmla="*/ 13 h 16"/>
                  <a:gd name="T22" fmla="*/ 6 w 37"/>
                  <a:gd name="T23" fmla="*/ 13 h 16"/>
                  <a:gd name="T24" fmla="*/ 8 w 37"/>
                  <a:gd name="T25" fmla="*/ 14 h 16"/>
                  <a:gd name="T26" fmla="*/ 12 w 37"/>
                  <a:gd name="T27" fmla="*/ 13 h 16"/>
                  <a:gd name="T28" fmla="*/ 15 w 37"/>
                  <a:gd name="T29" fmla="*/ 15 h 16"/>
                  <a:gd name="T30" fmla="*/ 22 w 37"/>
                  <a:gd name="T31" fmla="*/ 16 h 16"/>
                  <a:gd name="T32" fmla="*/ 29 w 37"/>
                  <a:gd name="T33" fmla="*/ 14 h 16"/>
                  <a:gd name="T34" fmla="*/ 33 w 37"/>
                  <a:gd name="T35" fmla="*/ 12 h 16"/>
                  <a:gd name="T36" fmla="*/ 34 w 37"/>
                  <a:gd name="T37" fmla="*/ 9 h 16"/>
                  <a:gd name="T38" fmla="*/ 36 w 37"/>
                  <a:gd name="T39" fmla="*/ 8 h 16"/>
                  <a:gd name="T40" fmla="*/ 36 w 37"/>
                  <a:gd name="T41" fmla="*/ 2 h 16"/>
                  <a:gd name="T42" fmla="*/ 32 w 37"/>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2" y="2"/>
                    </a:moveTo>
                    <a:cubicBezTo>
                      <a:pt x="30" y="2"/>
                      <a:pt x="28" y="0"/>
                      <a:pt x="27" y="0"/>
                    </a:cubicBezTo>
                    <a:cubicBezTo>
                      <a:pt x="25" y="0"/>
                      <a:pt x="26" y="3"/>
                      <a:pt x="24" y="3"/>
                    </a:cubicBezTo>
                    <a:cubicBezTo>
                      <a:pt x="22" y="3"/>
                      <a:pt x="22" y="2"/>
                      <a:pt x="20" y="3"/>
                    </a:cubicBezTo>
                    <a:cubicBezTo>
                      <a:pt x="20" y="3"/>
                      <a:pt x="16" y="6"/>
                      <a:pt x="17" y="7"/>
                    </a:cubicBezTo>
                    <a:cubicBezTo>
                      <a:pt x="17" y="8"/>
                      <a:pt x="19" y="10"/>
                      <a:pt x="16" y="9"/>
                    </a:cubicBezTo>
                    <a:cubicBezTo>
                      <a:pt x="15" y="9"/>
                      <a:pt x="14" y="8"/>
                      <a:pt x="13" y="9"/>
                    </a:cubicBezTo>
                    <a:cubicBezTo>
                      <a:pt x="12" y="9"/>
                      <a:pt x="10" y="10"/>
                      <a:pt x="9" y="10"/>
                    </a:cubicBezTo>
                    <a:cubicBezTo>
                      <a:pt x="7" y="10"/>
                      <a:pt x="6" y="8"/>
                      <a:pt x="5" y="11"/>
                    </a:cubicBezTo>
                    <a:cubicBezTo>
                      <a:pt x="5" y="11"/>
                      <a:pt x="1" y="9"/>
                      <a:pt x="0" y="9"/>
                    </a:cubicBezTo>
                    <a:cubicBezTo>
                      <a:pt x="0" y="11"/>
                      <a:pt x="1" y="12"/>
                      <a:pt x="4" y="13"/>
                    </a:cubicBezTo>
                    <a:cubicBezTo>
                      <a:pt x="5" y="13"/>
                      <a:pt x="5" y="13"/>
                      <a:pt x="6" y="13"/>
                    </a:cubicBezTo>
                    <a:cubicBezTo>
                      <a:pt x="7" y="13"/>
                      <a:pt x="7" y="15"/>
                      <a:pt x="8" y="14"/>
                    </a:cubicBezTo>
                    <a:cubicBezTo>
                      <a:pt x="10" y="13"/>
                      <a:pt x="10" y="13"/>
                      <a:pt x="12" y="13"/>
                    </a:cubicBezTo>
                    <a:cubicBezTo>
                      <a:pt x="14" y="13"/>
                      <a:pt x="13" y="14"/>
                      <a:pt x="15" y="15"/>
                    </a:cubicBezTo>
                    <a:cubicBezTo>
                      <a:pt x="17" y="16"/>
                      <a:pt x="20" y="16"/>
                      <a:pt x="22" y="16"/>
                    </a:cubicBezTo>
                    <a:cubicBezTo>
                      <a:pt x="25" y="16"/>
                      <a:pt x="26" y="14"/>
                      <a:pt x="29" y="14"/>
                    </a:cubicBezTo>
                    <a:cubicBezTo>
                      <a:pt x="31" y="14"/>
                      <a:pt x="33" y="13"/>
                      <a:pt x="33" y="12"/>
                    </a:cubicBezTo>
                    <a:cubicBezTo>
                      <a:pt x="34" y="11"/>
                      <a:pt x="34" y="10"/>
                      <a:pt x="34" y="9"/>
                    </a:cubicBezTo>
                    <a:cubicBezTo>
                      <a:pt x="34" y="7"/>
                      <a:pt x="35" y="9"/>
                      <a:pt x="36" y="8"/>
                    </a:cubicBezTo>
                    <a:cubicBezTo>
                      <a:pt x="37" y="6"/>
                      <a:pt x="36" y="3"/>
                      <a:pt x="36" y="2"/>
                    </a:cubicBezTo>
                    <a:cubicBezTo>
                      <a:pt x="34" y="2"/>
                      <a:pt x="33" y="2"/>
                      <a:pt x="32" y="2"/>
                    </a:cubicBezTo>
                    <a:close/>
                  </a:path>
                </a:pathLst>
              </a:custGeom>
              <a:solidFill>
                <a:schemeClr val="accent5"/>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77" name="Freeform 647">
                <a:extLst>
                  <a:ext uri="{FF2B5EF4-FFF2-40B4-BE49-F238E27FC236}">
                    <a16:creationId xmlns:a16="http://schemas.microsoft.com/office/drawing/2014/main" id="{060B9FDB-A208-3262-097B-4AE04450EA74}"/>
                  </a:ext>
                </a:extLst>
              </p:cNvPr>
              <p:cNvSpPr>
                <a:spLocks/>
              </p:cNvSpPr>
              <p:nvPr/>
            </p:nvSpPr>
            <p:spPr bwMode="auto">
              <a:xfrm>
                <a:off x="6009270" y="2905222"/>
                <a:ext cx="298639" cy="306562"/>
              </a:xfrm>
              <a:custGeom>
                <a:avLst/>
                <a:gdLst>
                  <a:gd name="T0" fmla="*/ 37 w 57"/>
                  <a:gd name="T1" fmla="*/ 10 h 55"/>
                  <a:gd name="T2" fmla="*/ 41 w 57"/>
                  <a:gd name="T3" fmla="*/ 9 h 55"/>
                  <a:gd name="T4" fmla="*/ 43 w 57"/>
                  <a:gd name="T5" fmla="*/ 6 h 55"/>
                  <a:gd name="T6" fmla="*/ 45 w 57"/>
                  <a:gd name="T7" fmla="*/ 4 h 55"/>
                  <a:gd name="T8" fmla="*/ 45 w 57"/>
                  <a:gd name="T9" fmla="*/ 1 h 55"/>
                  <a:gd name="T10" fmla="*/ 41 w 57"/>
                  <a:gd name="T11" fmla="*/ 2 h 55"/>
                  <a:gd name="T12" fmla="*/ 36 w 57"/>
                  <a:gd name="T13" fmla="*/ 4 h 55"/>
                  <a:gd name="T14" fmla="*/ 27 w 57"/>
                  <a:gd name="T15" fmla="*/ 1 h 55"/>
                  <a:gd name="T16" fmla="*/ 22 w 57"/>
                  <a:gd name="T17" fmla="*/ 1 h 55"/>
                  <a:gd name="T18" fmla="*/ 19 w 57"/>
                  <a:gd name="T19" fmla="*/ 1 h 55"/>
                  <a:gd name="T20" fmla="*/ 18 w 57"/>
                  <a:gd name="T21" fmla="*/ 3 h 55"/>
                  <a:gd name="T22" fmla="*/ 17 w 57"/>
                  <a:gd name="T23" fmla="*/ 4 h 55"/>
                  <a:gd name="T24" fmla="*/ 15 w 57"/>
                  <a:gd name="T25" fmla="*/ 5 h 55"/>
                  <a:gd name="T26" fmla="*/ 13 w 57"/>
                  <a:gd name="T27" fmla="*/ 5 h 55"/>
                  <a:gd name="T28" fmla="*/ 12 w 57"/>
                  <a:gd name="T29" fmla="*/ 4 h 55"/>
                  <a:gd name="T30" fmla="*/ 11 w 57"/>
                  <a:gd name="T31" fmla="*/ 8 h 55"/>
                  <a:gd name="T32" fmla="*/ 9 w 57"/>
                  <a:gd name="T33" fmla="*/ 5 h 55"/>
                  <a:gd name="T34" fmla="*/ 5 w 57"/>
                  <a:gd name="T35" fmla="*/ 7 h 55"/>
                  <a:gd name="T36" fmla="*/ 0 w 57"/>
                  <a:gd name="T37" fmla="*/ 7 h 55"/>
                  <a:gd name="T38" fmla="*/ 1 w 57"/>
                  <a:gd name="T39" fmla="*/ 10 h 55"/>
                  <a:gd name="T40" fmla="*/ 0 w 57"/>
                  <a:gd name="T41" fmla="*/ 14 h 55"/>
                  <a:gd name="T42" fmla="*/ 2 w 57"/>
                  <a:gd name="T43" fmla="*/ 18 h 55"/>
                  <a:gd name="T44" fmla="*/ 4 w 57"/>
                  <a:gd name="T45" fmla="*/ 21 h 55"/>
                  <a:gd name="T46" fmla="*/ 12 w 57"/>
                  <a:gd name="T47" fmla="*/ 17 h 55"/>
                  <a:gd name="T48" fmla="*/ 15 w 57"/>
                  <a:gd name="T49" fmla="*/ 19 h 55"/>
                  <a:gd name="T50" fmla="*/ 17 w 57"/>
                  <a:gd name="T51" fmla="*/ 22 h 55"/>
                  <a:gd name="T52" fmla="*/ 18 w 57"/>
                  <a:gd name="T53" fmla="*/ 25 h 55"/>
                  <a:gd name="T54" fmla="*/ 21 w 57"/>
                  <a:gd name="T55" fmla="*/ 28 h 55"/>
                  <a:gd name="T56" fmla="*/ 28 w 57"/>
                  <a:gd name="T57" fmla="*/ 33 h 55"/>
                  <a:gd name="T58" fmla="*/ 33 w 57"/>
                  <a:gd name="T59" fmla="*/ 36 h 55"/>
                  <a:gd name="T60" fmla="*/ 42 w 57"/>
                  <a:gd name="T61" fmla="*/ 42 h 55"/>
                  <a:gd name="T62" fmla="*/ 45 w 57"/>
                  <a:gd name="T63" fmla="*/ 48 h 55"/>
                  <a:gd name="T64" fmla="*/ 43 w 57"/>
                  <a:gd name="T65" fmla="*/ 55 h 55"/>
                  <a:gd name="T66" fmla="*/ 49 w 57"/>
                  <a:gd name="T67" fmla="*/ 48 h 55"/>
                  <a:gd name="T68" fmla="*/ 47 w 57"/>
                  <a:gd name="T69" fmla="*/ 45 h 55"/>
                  <a:gd name="T70" fmla="*/ 50 w 57"/>
                  <a:gd name="T71" fmla="*/ 40 h 55"/>
                  <a:gd name="T72" fmla="*/ 53 w 57"/>
                  <a:gd name="T73" fmla="*/ 41 h 55"/>
                  <a:gd name="T74" fmla="*/ 55 w 57"/>
                  <a:gd name="T75" fmla="*/ 44 h 55"/>
                  <a:gd name="T76" fmla="*/ 53 w 57"/>
                  <a:gd name="T77" fmla="*/ 39 h 55"/>
                  <a:gd name="T78" fmla="*/ 44 w 57"/>
                  <a:gd name="T79" fmla="*/ 35 h 55"/>
                  <a:gd name="T80" fmla="*/ 44 w 57"/>
                  <a:gd name="T81" fmla="*/ 32 h 55"/>
                  <a:gd name="T82" fmla="*/ 39 w 57"/>
                  <a:gd name="T83" fmla="*/ 31 h 55"/>
                  <a:gd name="T84" fmla="*/ 35 w 57"/>
                  <a:gd name="T85" fmla="*/ 26 h 55"/>
                  <a:gd name="T86" fmla="*/ 32 w 57"/>
                  <a:gd name="T87" fmla="*/ 21 h 55"/>
                  <a:gd name="T88" fmla="*/ 27 w 57"/>
                  <a:gd name="T89" fmla="*/ 17 h 55"/>
                  <a:gd name="T90" fmla="*/ 27 w 57"/>
                  <a:gd name="T91" fmla="*/ 15 h 55"/>
                  <a:gd name="T92" fmla="*/ 28 w 57"/>
                  <a:gd name="T93" fmla="*/ 12 h 55"/>
                  <a:gd name="T94" fmla="*/ 30 w 57"/>
                  <a:gd name="T95" fmla="*/ 9 h 55"/>
                  <a:gd name="T96" fmla="*/ 32 w 57"/>
                  <a:gd name="T97" fmla="*/ 8 h 55"/>
                  <a:gd name="T98" fmla="*/ 34 w 57"/>
                  <a:gd name="T99" fmla="*/ 10 h 55"/>
                  <a:gd name="T100" fmla="*/ 37 w 57"/>
                  <a:gd name="T101" fmla="*/ 10 h 55"/>
                  <a:gd name="T102" fmla="*/ 37 w 57"/>
                  <a:gd name="T103"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55">
                    <a:moveTo>
                      <a:pt x="37" y="10"/>
                    </a:moveTo>
                    <a:cubicBezTo>
                      <a:pt x="38" y="9"/>
                      <a:pt x="40" y="10"/>
                      <a:pt x="41" y="9"/>
                    </a:cubicBezTo>
                    <a:cubicBezTo>
                      <a:pt x="43" y="8"/>
                      <a:pt x="42" y="7"/>
                      <a:pt x="43" y="6"/>
                    </a:cubicBezTo>
                    <a:cubicBezTo>
                      <a:pt x="43" y="5"/>
                      <a:pt x="44" y="4"/>
                      <a:pt x="45" y="4"/>
                    </a:cubicBezTo>
                    <a:cubicBezTo>
                      <a:pt x="46" y="3"/>
                      <a:pt x="45" y="3"/>
                      <a:pt x="45" y="1"/>
                    </a:cubicBezTo>
                    <a:cubicBezTo>
                      <a:pt x="44" y="2"/>
                      <a:pt x="43" y="2"/>
                      <a:pt x="41" y="2"/>
                    </a:cubicBezTo>
                    <a:cubicBezTo>
                      <a:pt x="39" y="2"/>
                      <a:pt x="37" y="5"/>
                      <a:pt x="36" y="4"/>
                    </a:cubicBezTo>
                    <a:cubicBezTo>
                      <a:pt x="33" y="3"/>
                      <a:pt x="28" y="4"/>
                      <a:pt x="27" y="1"/>
                    </a:cubicBezTo>
                    <a:cubicBezTo>
                      <a:pt x="26" y="0"/>
                      <a:pt x="23" y="1"/>
                      <a:pt x="22" y="1"/>
                    </a:cubicBezTo>
                    <a:cubicBezTo>
                      <a:pt x="20" y="3"/>
                      <a:pt x="20" y="1"/>
                      <a:pt x="19" y="1"/>
                    </a:cubicBezTo>
                    <a:cubicBezTo>
                      <a:pt x="18" y="1"/>
                      <a:pt x="18" y="3"/>
                      <a:pt x="18" y="3"/>
                    </a:cubicBezTo>
                    <a:cubicBezTo>
                      <a:pt x="18" y="3"/>
                      <a:pt x="17" y="4"/>
                      <a:pt x="17" y="4"/>
                    </a:cubicBezTo>
                    <a:cubicBezTo>
                      <a:pt x="17" y="5"/>
                      <a:pt x="16" y="5"/>
                      <a:pt x="15" y="5"/>
                    </a:cubicBezTo>
                    <a:cubicBezTo>
                      <a:pt x="15" y="5"/>
                      <a:pt x="14" y="5"/>
                      <a:pt x="13" y="5"/>
                    </a:cubicBezTo>
                    <a:cubicBezTo>
                      <a:pt x="13" y="5"/>
                      <a:pt x="13" y="5"/>
                      <a:pt x="12" y="4"/>
                    </a:cubicBezTo>
                    <a:cubicBezTo>
                      <a:pt x="12" y="4"/>
                      <a:pt x="11" y="7"/>
                      <a:pt x="11" y="8"/>
                    </a:cubicBezTo>
                    <a:cubicBezTo>
                      <a:pt x="11" y="9"/>
                      <a:pt x="9" y="6"/>
                      <a:pt x="9" y="5"/>
                    </a:cubicBezTo>
                    <a:cubicBezTo>
                      <a:pt x="7" y="4"/>
                      <a:pt x="6" y="7"/>
                      <a:pt x="5" y="7"/>
                    </a:cubicBezTo>
                    <a:cubicBezTo>
                      <a:pt x="3" y="7"/>
                      <a:pt x="1" y="7"/>
                      <a:pt x="0" y="7"/>
                    </a:cubicBezTo>
                    <a:cubicBezTo>
                      <a:pt x="0" y="8"/>
                      <a:pt x="1" y="9"/>
                      <a:pt x="1" y="10"/>
                    </a:cubicBezTo>
                    <a:cubicBezTo>
                      <a:pt x="1" y="12"/>
                      <a:pt x="0" y="12"/>
                      <a:pt x="0" y="14"/>
                    </a:cubicBezTo>
                    <a:cubicBezTo>
                      <a:pt x="0" y="15"/>
                      <a:pt x="0" y="18"/>
                      <a:pt x="2" y="18"/>
                    </a:cubicBezTo>
                    <a:cubicBezTo>
                      <a:pt x="3" y="19"/>
                      <a:pt x="4" y="18"/>
                      <a:pt x="4" y="21"/>
                    </a:cubicBezTo>
                    <a:cubicBezTo>
                      <a:pt x="6" y="20"/>
                      <a:pt x="10" y="16"/>
                      <a:pt x="12" y="17"/>
                    </a:cubicBezTo>
                    <a:cubicBezTo>
                      <a:pt x="13" y="18"/>
                      <a:pt x="14" y="19"/>
                      <a:pt x="15" y="19"/>
                    </a:cubicBezTo>
                    <a:cubicBezTo>
                      <a:pt x="16" y="19"/>
                      <a:pt x="17" y="21"/>
                      <a:pt x="17" y="22"/>
                    </a:cubicBezTo>
                    <a:cubicBezTo>
                      <a:pt x="18" y="23"/>
                      <a:pt x="18" y="24"/>
                      <a:pt x="18" y="25"/>
                    </a:cubicBezTo>
                    <a:cubicBezTo>
                      <a:pt x="19" y="26"/>
                      <a:pt x="20" y="27"/>
                      <a:pt x="21" y="28"/>
                    </a:cubicBezTo>
                    <a:cubicBezTo>
                      <a:pt x="23" y="29"/>
                      <a:pt x="25" y="31"/>
                      <a:pt x="28" y="33"/>
                    </a:cubicBezTo>
                    <a:cubicBezTo>
                      <a:pt x="30" y="35"/>
                      <a:pt x="31" y="35"/>
                      <a:pt x="33" y="36"/>
                    </a:cubicBezTo>
                    <a:cubicBezTo>
                      <a:pt x="36" y="38"/>
                      <a:pt x="38" y="41"/>
                      <a:pt x="42" y="42"/>
                    </a:cubicBezTo>
                    <a:cubicBezTo>
                      <a:pt x="44" y="43"/>
                      <a:pt x="44" y="46"/>
                      <a:pt x="45" y="48"/>
                    </a:cubicBezTo>
                    <a:cubicBezTo>
                      <a:pt x="45" y="50"/>
                      <a:pt x="42" y="52"/>
                      <a:pt x="43" y="55"/>
                    </a:cubicBezTo>
                    <a:cubicBezTo>
                      <a:pt x="43" y="54"/>
                      <a:pt x="49" y="49"/>
                      <a:pt x="49" y="48"/>
                    </a:cubicBezTo>
                    <a:cubicBezTo>
                      <a:pt x="50" y="47"/>
                      <a:pt x="47" y="45"/>
                      <a:pt x="47" y="45"/>
                    </a:cubicBezTo>
                    <a:cubicBezTo>
                      <a:pt x="45" y="43"/>
                      <a:pt x="49" y="39"/>
                      <a:pt x="50" y="40"/>
                    </a:cubicBezTo>
                    <a:cubicBezTo>
                      <a:pt x="51" y="41"/>
                      <a:pt x="52" y="41"/>
                      <a:pt x="53" y="41"/>
                    </a:cubicBezTo>
                    <a:cubicBezTo>
                      <a:pt x="54" y="42"/>
                      <a:pt x="54" y="43"/>
                      <a:pt x="55" y="44"/>
                    </a:cubicBezTo>
                    <a:cubicBezTo>
                      <a:pt x="57" y="44"/>
                      <a:pt x="54" y="40"/>
                      <a:pt x="53" y="39"/>
                    </a:cubicBezTo>
                    <a:cubicBezTo>
                      <a:pt x="51" y="37"/>
                      <a:pt x="47" y="37"/>
                      <a:pt x="44" y="35"/>
                    </a:cubicBezTo>
                    <a:cubicBezTo>
                      <a:pt x="43" y="34"/>
                      <a:pt x="46" y="32"/>
                      <a:pt x="44" y="32"/>
                    </a:cubicBezTo>
                    <a:cubicBezTo>
                      <a:pt x="43" y="31"/>
                      <a:pt x="41" y="32"/>
                      <a:pt x="39" y="31"/>
                    </a:cubicBezTo>
                    <a:cubicBezTo>
                      <a:pt x="37" y="30"/>
                      <a:pt x="36" y="28"/>
                      <a:pt x="35" y="26"/>
                    </a:cubicBezTo>
                    <a:cubicBezTo>
                      <a:pt x="34" y="24"/>
                      <a:pt x="34" y="22"/>
                      <a:pt x="32" y="21"/>
                    </a:cubicBezTo>
                    <a:cubicBezTo>
                      <a:pt x="31" y="20"/>
                      <a:pt x="27" y="19"/>
                      <a:pt x="27" y="17"/>
                    </a:cubicBezTo>
                    <a:cubicBezTo>
                      <a:pt x="27" y="16"/>
                      <a:pt x="27" y="15"/>
                      <a:pt x="27" y="15"/>
                    </a:cubicBezTo>
                    <a:cubicBezTo>
                      <a:pt x="28" y="13"/>
                      <a:pt x="28" y="13"/>
                      <a:pt x="28" y="12"/>
                    </a:cubicBezTo>
                    <a:cubicBezTo>
                      <a:pt x="27" y="9"/>
                      <a:pt x="30" y="10"/>
                      <a:pt x="30" y="9"/>
                    </a:cubicBezTo>
                    <a:cubicBezTo>
                      <a:pt x="31" y="8"/>
                      <a:pt x="32" y="8"/>
                      <a:pt x="32" y="8"/>
                    </a:cubicBezTo>
                    <a:cubicBezTo>
                      <a:pt x="34" y="8"/>
                      <a:pt x="34" y="9"/>
                      <a:pt x="34" y="10"/>
                    </a:cubicBezTo>
                    <a:cubicBezTo>
                      <a:pt x="35" y="10"/>
                      <a:pt x="36" y="10"/>
                      <a:pt x="37" y="10"/>
                    </a:cubicBezTo>
                    <a:cubicBezTo>
                      <a:pt x="37" y="9"/>
                      <a:pt x="36" y="10"/>
                      <a:pt x="37" y="10"/>
                    </a:cubicBezTo>
                    <a:close/>
                  </a:path>
                </a:pathLst>
              </a:custGeom>
              <a:solidFill>
                <a:schemeClr val="accent5"/>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78" name="Freeform 648">
                <a:extLst>
                  <a:ext uri="{FF2B5EF4-FFF2-40B4-BE49-F238E27FC236}">
                    <a16:creationId xmlns:a16="http://schemas.microsoft.com/office/drawing/2014/main" id="{5375585B-A405-F8BF-17EE-3A49EAD4D5B5}"/>
                  </a:ext>
                </a:extLst>
              </p:cNvPr>
              <p:cNvSpPr>
                <a:spLocks/>
              </p:cNvSpPr>
              <p:nvPr/>
            </p:nvSpPr>
            <p:spPr bwMode="auto">
              <a:xfrm>
                <a:off x="6182730" y="2922253"/>
                <a:ext cx="141272" cy="140035"/>
              </a:xfrm>
              <a:custGeom>
                <a:avLst/>
                <a:gdLst>
                  <a:gd name="T0" fmla="*/ 12 w 27"/>
                  <a:gd name="T1" fmla="*/ 10 h 25"/>
                  <a:gd name="T2" fmla="*/ 21 w 27"/>
                  <a:gd name="T3" fmla="*/ 9 h 25"/>
                  <a:gd name="T4" fmla="*/ 27 w 27"/>
                  <a:gd name="T5" fmla="*/ 11 h 25"/>
                  <a:gd name="T6" fmla="*/ 25 w 27"/>
                  <a:gd name="T7" fmla="*/ 4 h 25"/>
                  <a:gd name="T8" fmla="*/ 17 w 27"/>
                  <a:gd name="T9" fmla="*/ 3 h 25"/>
                  <a:gd name="T10" fmla="*/ 13 w 27"/>
                  <a:gd name="T11" fmla="*/ 0 h 25"/>
                  <a:gd name="T12" fmla="*/ 11 w 27"/>
                  <a:gd name="T13" fmla="*/ 2 h 25"/>
                  <a:gd name="T14" fmla="*/ 6 w 27"/>
                  <a:gd name="T15" fmla="*/ 7 h 25"/>
                  <a:gd name="T16" fmla="*/ 1 w 27"/>
                  <a:gd name="T17" fmla="*/ 7 h 25"/>
                  <a:gd name="T18" fmla="*/ 1 w 27"/>
                  <a:gd name="T19" fmla="*/ 11 h 25"/>
                  <a:gd name="T20" fmla="*/ 3 w 27"/>
                  <a:gd name="T21" fmla="*/ 10 h 25"/>
                  <a:gd name="T22" fmla="*/ 4 w 27"/>
                  <a:gd name="T23" fmla="*/ 13 h 25"/>
                  <a:gd name="T24" fmla="*/ 6 w 27"/>
                  <a:gd name="T25" fmla="*/ 10 h 25"/>
                  <a:gd name="T26" fmla="*/ 11 w 27"/>
                  <a:gd name="T27" fmla="*/ 17 h 25"/>
                  <a:gd name="T28" fmla="*/ 23 w 27"/>
                  <a:gd name="T29" fmla="*/ 25 h 25"/>
                  <a:gd name="T30" fmla="*/ 21 w 27"/>
                  <a:gd name="T31" fmla="*/ 22 h 25"/>
                  <a:gd name="T32" fmla="*/ 16 w 27"/>
                  <a:gd name="T33" fmla="*/ 19 h 25"/>
                  <a:gd name="T34" fmla="*/ 12 w 27"/>
                  <a:gd name="T3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5">
                    <a:moveTo>
                      <a:pt x="12" y="10"/>
                    </a:moveTo>
                    <a:cubicBezTo>
                      <a:pt x="15" y="10"/>
                      <a:pt x="18" y="8"/>
                      <a:pt x="21" y="9"/>
                    </a:cubicBezTo>
                    <a:cubicBezTo>
                      <a:pt x="23" y="9"/>
                      <a:pt x="25" y="10"/>
                      <a:pt x="27" y="11"/>
                    </a:cubicBezTo>
                    <a:cubicBezTo>
                      <a:pt x="26" y="9"/>
                      <a:pt x="26" y="7"/>
                      <a:pt x="25" y="4"/>
                    </a:cubicBezTo>
                    <a:cubicBezTo>
                      <a:pt x="22" y="6"/>
                      <a:pt x="19" y="4"/>
                      <a:pt x="17" y="3"/>
                    </a:cubicBezTo>
                    <a:cubicBezTo>
                      <a:pt x="15" y="2"/>
                      <a:pt x="14" y="2"/>
                      <a:pt x="13" y="0"/>
                    </a:cubicBezTo>
                    <a:cubicBezTo>
                      <a:pt x="13" y="0"/>
                      <a:pt x="11" y="1"/>
                      <a:pt x="11" y="2"/>
                    </a:cubicBezTo>
                    <a:cubicBezTo>
                      <a:pt x="9" y="3"/>
                      <a:pt x="10" y="8"/>
                      <a:pt x="6" y="7"/>
                    </a:cubicBezTo>
                    <a:cubicBezTo>
                      <a:pt x="4" y="6"/>
                      <a:pt x="2" y="7"/>
                      <a:pt x="1" y="7"/>
                    </a:cubicBezTo>
                    <a:cubicBezTo>
                      <a:pt x="0" y="8"/>
                      <a:pt x="1" y="11"/>
                      <a:pt x="1" y="11"/>
                    </a:cubicBezTo>
                    <a:cubicBezTo>
                      <a:pt x="1" y="11"/>
                      <a:pt x="3" y="10"/>
                      <a:pt x="3" y="10"/>
                    </a:cubicBezTo>
                    <a:cubicBezTo>
                      <a:pt x="4" y="10"/>
                      <a:pt x="4" y="12"/>
                      <a:pt x="4" y="13"/>
                    </a:cubicBezTo>
                    <a:cubicBezTo>
                      <a:pt x="4" y="11"/>
                      <a:pt x="5" y="8"/>
                      <a:pt x="6" y="10"/>
                    </a:cubicBezTo>
                    <a:cubicBezTo>
                      <a:pt x="7" y="13"/>
                      <a:pt x="9" y="15"/>
                      <a:pt x="11" y="17"/>
                    </a:cubicBezTo>
                    <a:cubicBezTo>
                      <a:pt x="14" y="20"/>
                      <a:pt x="19" y="22"/>
                      <a:pt x="23" y="25"/>
                    </a:cubicBezTo>
                    <a:cubicBezTo>
                      <a:pt x="23" y="23"/>
                      <a:pt x="23" y="23"/>
                      <a:pt x="21" y="22"/>
                    </a:cubicBezTo>
                    <a:cubicBezTo>
                      <a:pt x="19" y="21"/>
                      <a:pt x="17" y="20"/>
                      <a:pt x="16" y="19"/>
                    </a:cubicBezTo>
                    <a:cubicBezTo>
                      <a:pt x="14" y="17"/>
                      <a:pt x="9" y="10"/>
                      <a:pt x="12" y="1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79" name="Freeform 649">
                <a:extLst>
                  <a:ext uri="{FF2B5EF4-FFF2-40B4-BE49-F238E27FC236}">
                    <a16:creationId xmlns:a16="http://schemas.microsoft.com/office/drawing/2014/main" id="{6A82E267-32CE-819E-57C5-131305F0DB2A}"/>
                  </a:ext>
                </a:extLst>
              </p:cNvPr>
              <p:cNvSpPr>
                <a:spLocks/>
              </p:cNvSpPr>
              <p:nvPr/>
            </p:nvSpPr>
            <p:spPr bwMode="auto">
              <a:xfrm>
                <a:off x="5699901" y="2761402"/>
                <a:ext cx="346921" cy="316025"/>
              </a:xfrm>
              <a:custGeom>
                <a:avLst/>
                <a:gdLst>
                  <a:gd name="T0" fmla="*/ 59 w 66"/>
                  <a:gd name="T1" fmla="*/ 31 h 57"/>
                  <a:gd name="T2" fmla="*/ 56 w 66"/>
                  <a:gd name="T3" fmla="*/ 30 h 57"/>
                  <a:gd name="T4" fmla="*/ 60 w 66"/>
                  <a:gd name="T5" fmla="*/ 24 h 57"/>
                  <a:gd name="T6" fmla="*/ 63 w 66"/>
                  <a:gd name="T7" fmla="*/ 23 h 57"/>
                  <a:gd name="T8" fmla="*/ 65 w 66"/>
                  <a:gd name="T9" fmla="*/ 15 h 57"/>
                  <a:gd name="T10" fmla="*/ 60 w 66"/>
                  <a:gd name="T11" fmla="*/ 13 h 57"/>
                  <a:gd name="T12" fmla="*/ 57 w 66"/>
                  <a:gd name="T13" fmla="*/ 11 h 57"/>
                  <a:gd name="T14" fmla="*/ 55 w 66"/>
                  <a:gd name="T15" fmla="*/ 11 h 57"/>
                  <a:gd name="T16" fmla="*/ 48 w 66"/>
                  <a:gd name="T17" fmla="*/ 7 h 57"/>
                  <a:gd name="T18" fmla="*/ 43 w 66"/>
                  <a:gd name="T19" fmla="*/ 5 h 57"/>
                  <a:gd name="T20" fmla="*/ 38 w 66"/>
                  <a:gd name="T21" fmla="*/ 1 h 57"/>
                  <a:gd name="T22" fmla="*/ 34 w 66"/>
                  <a:gd name="T23" fmla="*/ 1 h 57"/>
                  <a:gd name="T24" fmla="*/ 33 w 66"/>
                  <a:gd name="T25" fmla="*/ 5 h 57"/>
                  <a:gd name="T26" fmla="*/ 30 w 66"/>
                  <a:gd name="T27" fmla="*/ 8 h 57"/>
                  <a:gd name="T28" fmla="*/ 26 w 66"/>
                  <a:gd name="T29" fmla="*/ 10 h 57"/>
                  <a:gd name="T30" fmla="*/ 24 w 66"/>
                  <a:gd name="T31" fmla="*/ 12 h 57"/>
                  <a:gd name="T32" fmla="*/ 20 w 66"/>
                  <a:gd name="T33" fmla="*/ 11 h 57"/>
                  <a:gd name="T34" fmla="*/ 16 w 66"/>
                  <a:gd name="T35" fmla="*/ 10 h 57"/>
                  <a:gd name="T36" fmla="*/ 16 w 66"/>
                  <a:gd name="T37" fmla="*/ 16 h 57"/>
                  <a:gd name="T38" fmla="*/ 9 w 66"/>
                  <a:gd name="T39" fmla="*/ 15 h 57"/>
                  <a:gd name="T40" fmla="*/ 1 w 66"/>
                  <a:gd name="T41" fmla="*/ 17 h 57"/>
                  <a:gd name="T42" fmla="*/ 2 w 66"/>
                  <a:gd name="T43" fmla="*/ 19 h 57"/>
                  <a:gd name="T44" fmla="*/ 4 w 66"/>
                  <a:gd name="T45" fmla="*/ 21 h 57"/>
                  <a:gd name="T46" fmla="*/ 15 w 66"/>
                  <a:gd name="T47" fmla="*/ 25 h 57"/>
                  <a:gd name="T48" fmla="*/ 14 w 66"/>
                  <a:gd name="T49" fmla="*/ 28 h 57"/>
                  <a:gd name="T50" fmla="*/ 19 w 66"/>
                  <a:gd name="T51" fmla="*/ 31 h 57"/>
                  <a:gd name="T52" fmla="*/ 20 w 66"/>
                  <a:gd name="T53" fmla="*/ 35 h 57"/>
                  <a:gd name="T54" fmla="*/ 22 w 66"/>
                  <a:gd name="T55" fmla="*/ 38 h 57"/>
                  <a:gd name="T56" fmla="*/ 19 w 66"/>
                  <a:gd name="T57" fmla="*/ 36 h 57"/>
                  <a:gd name="T58" fmla="*/ 16 w 66"/>
                  <a:gd name="T59" fmla="*/ 49 h 57"/>
                  <a:gd name="T60" fmla="*/ 27 w 66"/>
                  <a:gd name="T61" fmla="*/ 53 h 57"/>
                  <a:gd name="T62" fmla="*/ 30 w 66"/>
                  <a:gd name="T63" fmla="*/ 53 h 57"/>
                  <a:gd name="T64" fmla="*/ 33 w 66"/>
                  <a:gd name="T65" fmla="*/ 55 h 57"/>
                  <a:gd name="T66" fmla="*/ 40 w 66"/>
                  <a:gd name="T67" fmla="*/ 54 h 57"/>
                  <a:gd name="T68" fmla="*/ 47 w 66"/>
                  <a:gd name="T69" fmla="*/ 48 h 57"/>
                  <a:gd name="T70" fmla="*/ 57 w 66"/>
                  <a:gd name="T71" fmla="*/ 50 h 57"/>
                  <a:gd name="T72" fmla="*/ 62 w 66"/>
                  <a:gd name="T73" fmla="*/ 47 h 57"/>
                  <a:gd name="T74" fmla="*/ 62 w 66"/>
                  <a:gd name="T75" fmla="*/ 45 h 57"/>
                  <a:gd name="T76" fmla="*/ 59 w 66"/>
                  <a:gd name="T77" fmla="*/ 38 h 57"/>
                  <a:gd name="T78" fmla="*/ 59 w 66"/>
                  <a:gd name="T79" fmla="*/ 34 h 57"/>
                  <a:gd name="T80" fmla="*/ 59 w 66"/>
                  <a:gd name="T81" fmla="*/ 31 h 57"/>
                  <a:gd name="T82" fmla="*/ 59 w 66"/>
                  <a:gd name="T8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7">
                    <a:moveTo>
                      <a:pt x="59" y="31"/>
                    </a:moveTo>
                    <a:cubicBezTo>
                      <a:pt x="58" y="29"/>
                      <a:pt x="55" y="33"/>
                      <a:pt x="56" y="30"/>
                    </a:cubicBezTo>
                    <a:cubicBezTo>
                      <a:pt x="56" y="29"/>
                      <a:pt x="59" y="24"/>
                      <a:pt x="60" y="24"/>
                    </a:cubicBezTo>
                    <a:cubicBezTo>
                      <a:pt x="61" y="23"/>
                      <a:pt x="62" y="25"/>
                      <a:pt x="63" y="23"/>
                    </a:cubicBezTo>
                    <a:cubicBezTo>
                      <a:pt x="64" y="20"/>
                      <a:pt x="63" y="18"/>
                      <a:pt x="65" y="15"/>
                    </a:cubicBezTo>
                    <a:cubicBezTo>
                      <a:pt x="66" y="13"/>
                      <a:pt x="61" y="13"/>
                      <a:pt x="60" y="13"/>
                    </a:cubicBezTo>
                    <a:cubicBezTo>
                      <a:pt x="58" y="13"/>
                      <a:pt x="57" y="12"/>
                      <a:pt x="57" y="11"/>
                    </a:cubicBezTo>
                    <a:cubicBezTo>
                      <a:pt x="56" y="11"/>
                      <a:pt x="55" y="11"/>
                      <a:pt x="55" y="11"/>
                    </a:cubicBezTo>
                    <a:cubicBezTo>
                      <a:pt x="53" y="11"/>
                      <a:pt x="48" y="9"/>
                      <a:pt x="48" y="7"/>
                    </a:cubicBezTo>
                    <a:cubicBezTo>
                      <a:pt x="47" y="10"/>
                      <a:pt x="44" y="5"/>
                      <a:pt x="43" y="5"/>
                    </a:cubicBezTo>
                    <a:cubicBezTo>
                      <a:pt x="41" y="4"/>
                      <a:pt x="39" y="3"/>
                      <a:pt x="38" y="1"/>
                    </a:cubicBezTo>
                    <a:cubicBezTo>
                      <a:pt x="37" y="0"/>
                      <a:pt x="35" y="0"/>
                      <a:pt x="34" y="1"/>
                    </a:cubicBezTo>
                    <a:cubicBezTo>
                      <a:pt x="33" y="2"/>
                      <a:pt x="32" y="4"/>
                      <a:pt x="33" y="5"/>
                    </a:cubicBezTo>
                    <a:cubicBezTo>
                      <a:pt x="33" y="6"/>
                      <a:pt x="31" y="7"/>
                      <a:pt x="30" y="8"/>
                    </a:cubicBezTo>
                    <a:cubicBezTo>
                      <a:pt x="29" y="8"/>
                      <a:pt x="27" y="8"/>
                      <a:pt x="26" y="10"/>
                    </a:cubicBezTo>
                    <a:cubicBezTo>
                      <a:pt x="26" y="11"/>
                      <a:pt x="25" y="12"/>
                      <a:pt x="24" y="12"/>
                    </a:cubicBezTo>
                    <a:cubicBezTo>
                      <a:pt x="22" y="12"/>
                      <a:pt x="21" y="12"/>
                      <a:pt x="20" y="11"/>
                    </a:cubicBezTo>
                    <a:cubicBezTo>
                      <a:pt x="18" y="11"/>
                      <a:pt x="18" y="10"/>
                      <a:pt x="16" y="10"/>
                    </a:cubicBezTo>
                    <a:cubicBezTo>
                      <a:pt x="14" y="9"/>
                      <a:pt x="20" y="16"/>
                      <a:pt x="16" y="16"/>
                    </a:cubicBezTo>
                    <a:cubicBezTo>
                      <a:pt x="13" y="16"/>
                      <a:pt x="11" y="17"/>
                      <a:pt x="9" y="15"/>
                    </a:cubicBezTo>
                    <a:cubicBezTo>
                      <a:pt x="8" y="14"/>
                      <a:pt x="1" y="16"/>
                      <a:pt x="1" y="17"/>
                    </a:cubicBezTo>
                    <a:cubicBezTo>
                      <a:pt x="1" y="18"/>
                      <a:pt x="4" y="18"/>
                      <a:pt x="2" y="19"/>
                    </a:cubicBezTo>
                    <a:cubicBezTo>
                      <a:pt x="0" y="20"/>
                      <a:pt x="3" y="21"/>
                      <a:pt x="4" y="21"/>
                    </a:cubicBezTo>
                    <a:cubicBezTo>
                      <a:pt x="6" y="22"/>
                      <a:pt x="15" y="23"/>
                      <a:pt x="15" y="25"/>
                    </a:cubicBezTo>
                    <a:cubicBezTo>
                      <a:pt x="15" y="26"/>
                      <a:pt x="13" y="26"/>
                      <a:pt x="14" y="28"/>
                    </a:cubicBezTo>
                    <a:cubicBezTo>
                      <a:pt x="16" y="30"/>
                      <a:pt x="17" y="30"/>
                      <a:pt x="19" y="31"/>
                    </a:cubicBezTo>
                    <a:cubicBezTo>
                      <a:pt x="21" y="32"/>
                      <a:pt x="18" y="34"/>
                      <a:pt x="20" y="35"/>
                    </a:cubicBezTo>
                    <a:cubicBezTo>
                      <a:pt x="20" y="35"/>
                      <a:pt x="22" y="38"/>
                      <a:pt x="22" y="38"/>
                    </a:cubicBezTo>
                    <a:cubicBezTo>
                      <a:pt x="21" y="39"/>
                      <a:pt x="20" y="36"/>
                      <a:pt x="19" y="36"/>
                    </a:cubicBezTo>
                    <a:cubicBezTo>
                      <a:pt x="18" y="36"/>
                      <a:pt x="19" y="48"/>
                      <a:pt x="16" y="49"/>
                    </a:cubicBezTo>
                    <a:cubicBezTo>
                      <a:pt x="19" y="51"/>
                      <a:pt x="23" y="54"/>
                      <a:pt x="27" y="53"/>
                    </a:cubicBezTo>
                    <a:cubicBezTo>
                      <a:pt x="28" y="53"/>
                      <a:pt x="29" y="52"/>
                      <a:pt x="30" y="53"/>
                    </a:cubicBezTo>
                    <a:cubicBezTo>
                      <a:pt x="31" y="53"/>
                      <a:pt x="32" y="54"/>
                      <a:pt x="33" y="55"/>
                    </a:cubicBezTo>
                    <a:cubicBezTo>
                      <a:pt x="35" y="56"/>
                      <a:pt x="41" y="57"/>
                      <a:pt x="40" y="54"/>
                    </a:cubicBezTo>
                    <a:cubicBezTo>
                      <a:pt x="39" y="49"/>
                      <a:pt x="44" y="47"/>
                      <a:pt x="47" y="48"/>
                    </a:cubicBezTo>
                    <a:cubicBezTo>
                      <a:pt x="51" y="49"/>
                      <a:pt x="53" y="52"/>
                      <a:pt x="57" y="50"/>
                    </a:cubicBezTo>
                    <a:cubicBezTo>
                      <a:pt x="59" y="49"/>
                      <a:pt x="60" y="48"/>
                      <a:pt x="62" y="47"/>
                    </a:cubicBezTo>
                    <a:cubicBezTo>
                      <a:pt x="62" y="47"/>
                      <a:pt x="64" y="45"/>
                      <a:pt x="62" y="45"/>
                    </a:cubicBezTo>
                    <a:cubicBezTo>
                      <a:pt x="60" y="44"/>
                      <a:pt x="58" y="40"/>
                      <a:pt x="59" y="38"/>
                    </a:cubicBezTo>
                    <a:cubicBezTo>
                      <a:pt x="61" y="36"/>
                      <a:pt x="60" y="36"/>
                      <a:pt x="59" y="34"/>
                    </a:cubicBezTo>
                    <a:cubicBezTo>
                      <a:pt x="59" y="33"/>
                      <a:pt x="59" y="32"/>
                      <a:pt x="59" y="31"/>
                    </a:cubicBezTo>
                    <a:cubicBezTo>
                      <a:pt x="58" y="30"/>
                      <a:pt x="59" y="32"/>
                      <a:pt x="59" y="31"/>
                    </a:cubicBezTo>
                    <a:close/>
                  </a:path>
                </a:pathLst>
              </a:custGeom>
              <a:solidFill>
                <a:schemeClr val="accent5"/>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80" name="Freeform 650">
                <a:extLst>
                  <a:ext uri="{FF2B5EF4-FFF2-40B4-BE49-F238E27FC236}">
                    <a16:creationId xmlns:a16="http://schemas.microsoft.com/office/drawing/2014/main" id="{81831C38-CB61-F6F7-B4ED-555B7E85E32E}"/>
                  </a:ext>
                </a:extLst>
              </p:cNvPr>
              <p:cNvSpPr>
                <a:spLocks/>
              </p:cNvSpPr>
              <p:nvPr/>
            </p:nvSpPr>
            <p:spPr bwMode="auto">
              <a:xfrm>
                <a:off x="5987810" y="2884407"/>
                <a:ext cx="116236" cy="83263"/>
              </a:xfrm>
              <a:custGeom>
                <a:avLst/>
                <a:gdLst>
                  <a:gd name="T0" fmla="*/ 17 w 22"/>
                  <a:gd name="T1" fmla="*/ 1 h 15"/>
                  <a:gd name="T2" fmla="*/ 9 w 22"/>
                  <a:gd name="T3" fmla="*/ 1 h 15"/>
                  <a:gd name="T4" fmla="*/ 8 w 22"/>
                  <a:gd name="T5" fmla="*/ 2 h 15"/>
                  <a:gd name="T6" fmla="*/ 5 w 22"/>
                  <a:gd name="T7" fmla="*/ 2 h 15"/>
                  <a:gd name="T8" fmla="*/ 3 w 22"/>
                  <a:gd name="T9" fmla="*/ 5 h 15"/>
                  <a:gd name="T10" fmla="*/ 1 w 22"/>
                  <a:gd name="T11" fmla="*/ 9 h 15"/>
                  <a:gd name="T12" fmla="*/ 4 w 22"/>
                  <a:gd name="T13" fmla="*/ 10 h 15"/>
                  <a:gd name="T14" fmla="*/ 7 w 22"/>
                  <a:gd name="T15" fmla="*/ 11 h 15"/>
                  <a:gd name="T16" fmla="*/ 11 w 22"/>
                  <a:gd name="T17" fmla="*/ 10 h 15"/>
                  <a:gd name="T18" fmla="*/ 13 w 22"/>
                  <a:gd name="T19" fmla="*/ 10 h 15"/>
                  <a:gd name="T20" fmla="*/ 16 w 22"/>
                  <a:gd name="T21" fmla="*/ 8 h 15"/>
                  <a:gd name="T22" fmla="*/ 18 w 22"/>
                  <a:gd name="T23" fmla="*/ 9 h 15"/>
                  <a:gd name="T24" fmla="*/ 21 w 22"/>
                  <a:gd name="T25" fmla="*/ 8 h 15"/>
                  <a:gd name="T26" fmla="*/ 22 w 22"/>
                  <a:gd name="T27" fmla="*/ 5 h 15"/>
                  <a:gd name="T28" fmla="*/ 18 w 22"/>
                  <a:gd name="T29" fmla="*/ 4 h 15"/>
                  <a:gd name="T30" fmla="*/ 17 w 22"/>
                  <a:gd name="T3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17" y="1"/>
                    </a:moveTo>
                    <a:cubicBezTo>
                      <a:pt x="14" y="0"/>
                      <a:pt x="12" y="1"/>
                      <a:pt x="9" y="1"/>
                    </a:cubicBezTo>
                    <a:cubicBezTo>
                      <a:pt x="7" y="1"/>
                      <a:pt x="9" y="1"/>
                      <a:pt x="8" y="2"/>
                    </a:cubicBezTo>
                    <a:cubicBezTo>
                      <a:pt x="7" y="2"/>
                      <a:pt x="5" y="2"/>
                      <a:pt x="5" y="2"/>
                    </a:cubicBezTo>
                    <a:cubicBezTo>
                      <a:pt x="4" y="2"/>
                      <a:pt x="3" y="5"/>
                      <a:pt x="3" y="5"/>
                    </a:cubicBezTo>
                    <a:cubicBezTo>
                      <a:pt x="2" y="6"/>
                      <a:pt x="0" y="10"/>
                      <a:pt x="1" y="9"/>
                    </a:cubicBezTo>
                    <a:cubicBezTo>
                      <a:pt x="3" y="9"/>
                      <a:pt x="3" y="8"/>
                      <a:pt x="4" y="10"/>
                    </a:cubicBezTo>
                    <a:cubicBezTo>
                      <a:pt x="4" y="12"/>
                      <a:pt x="5" y="11"/>
                      <a:pt x="7" y="11"/>
                    </a:cubicBezTo>
                    <a:cubicBezTo>
                      <a:pt x="8" y="11"/>
                      <a:pt x="10" y="11"/>
                      <a:pt x="11" y="10"/>
                    </a:cubicBezTo>
                    <a:cubicBezTo>
                      <a:pt x="12" y="8"/>
                      <a:pt x="13" y="9"/>
                      <a:pt x="13" y="10"/>
                    </a:cubicBezTo>
                    <a:cubicBezTo>
                      <a:pt x="16" y="15"/>
                      <a:pt x="15" y="8"/>
                      <a:pt x="16" y="8"/>
                    </a:cubicBezTo>
                    <a:cubicBezTo>
                      <a:pt x="17" y="8"/>
                      <a:pt x="17" y="9"/>
                      <a:pt x="18" y="9"/>
                    </a:cubicBezTo>
                    <a:cubicBezTo>
                      <a:pt x="19" y="9"/>
                      <a:pt x="20" y="9"/>
                      <a:pt x="21" y="8"/>
                    </a:cubicBezTo>
                    <a:cubicBezTo>
                      <a:pt x="22" y="7"/>
                      <a:pt x="22" y="7"/>
                      <a:pt x="22" y="5"/>
                    </a:cubicBezTo>
                    <a:cubicBezTo>
                      <a:pt x="22" y="5"/>
                      <a:pt x="19" y="4"/>
                      <a:pt x="18" y="4"/>
                    </a:cubicBezTo>
                    <a:cubicBezTo>
                      <a:pt x="17" y="3"/>
                      <a:pt x="17" y="2"/>
                      <a:pt x="17" y="1"/>
                    </a:cubicBezTo>
                    <a:close/>
                  </a:path>
                </a:pathLst>
              </a:custGeom>
              <a:solidFill>
                <a:schemeClr val="accent5"/>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81" name="Freeform 651">
                <a:extLst>
                  <a:ext uri="{FF2B5EF4-FFF2-40B4-BE49-F238E27FC236}">
                    <a16:creationId xmlns:a16="http://schemas.microsoft.com/office/drawing/2014/main" id="{EDE99A71-355E-DDA5-7AD1-4399677317FC}"/>
                  </a:ext>
                </a:extLst>
              </p:cNvPr>
              <p:cNvSpPr>
                <a:spLocks/>
              </p:cNvSpPr>
              <p:nvPr/>
            </p:nvSpPr>
            <p:spPr bwMode="auto">
              <a:xfrm>
                <a:off x="5889457" y="2750048"/>
                <a:ext cx="109084" cy="71909"/>
              </a:xfrm>
              <a:custGeom>
                <a:avLst/>
                <a:gdLst>
                  <a:gd name="T0" fmla="*/ 19 w 21"/>
                  <a:gd name="T1" fmla="*/ 9 h 13"/>
                  <a:gd name="T2" fmla="*/ 20 w 21"/>
                  <a:gd name="T3" fmla="*/ 6 h 13"/>
                  <a:gd name="T4" fmla="*/ 18 w 21"/>
                  <a:gd name="T5" fmla="*/ 3 h 13"/>
                  <a:gd name="T6" fmla="*/ 13 w 21"/>
                  <a:gd name="T7" fmla="*/ 0 h 13"/>
                  <a:gd name="T8" fmla="*/ 8 w 21"/>
                  <a:gd name="T9" fmla="*/ 1 h 13"/>
                  <a:gd name="T10" fmla="*/ 3 w 21"/>
                  <a:gd name="T11" fmla="*/ 1 h 13"/>
                  <a:gd name="T12" fmla="*/ 5 w 21"/>
                  <a:gd name="T13" fmla="*/ 6 h 13"/>
                  <a:gd name="T14" fmla="*/ 10 w 21"/>
                  <a:gd name="T15" fmla="*/ 9 h 13"/>
                  <a:gd name="T16" fmla="*/ 12 w 21"/>
                  <a:gd name="T17" fmla="*/ 9 h 13"/>
                  <a:gd name="T18" fmla="*/ 18 w 21"/>
                  <a:gd name="T19" fmla="*/ 13 h 13"/>
                  <a:gd name="T20" fmla="*/ 19 w 21"/>
                  <a:gd name="T21" fmla="*/ 9 h 13"/>
                  <a:gd name="T22" fmla="*/ 19 w 21"/>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9" y="9"/>
                    </a:moveTo>
                    <a:cubicBezTo>
                      <a:pt x="18" y="9"/>
                      <a:pt x="21" y="7"/>
                      <a:pt x="20" y="6"/>
                    </a:cubicBezTo>
                    <a:cubicBezTo>
                      <a:pt x="20" y="5"/>
                      <a:pt x="19" y="3"/>
                      <a:pt x="18" y="3"/>
                    </a:cubicBezTo>
                    <a:cubicBezTo>
                      <a:pt x="17" y="2"/>
                      <a:pt x="15" y="0"/>
                      <a:pt x="13" y="0"/>
                    </a:cubicBezTo>
                    <a:cubicBezTo>
                      <a:pt x="11" y="0"/>
                      <a:pt x="10" y="1"/>
                      <a:pt x="8" y="1"/>
                    </a:cubicBezTo>
                    <a:cubicBezTo>
                      <a:pt x="6" y="1"/>
                      <a:pt x="5" y="0"/>
                      <a:pt x="3" y="1"/>
                    </a:cubicBezTo>
                    <a:cubicBezTo>
                      <a:pt x="0" y="3"/>
                      <a:pt x="3" y="5"/>
                      <a:pt x="5" y="6"/>
                    </a:cubicBezTo>
                    <a:cubicBezTo>
                      <a:pt x="7" y="7"/>
                      <a:pt x="8" y="7"/>
                      <a:pt x="10" y="9"/>
                    </a:cubicBezTo>
                    <a:cubicBezTo>
                      <a:pt x="10" y="10"/>
                      <a:pt x="12" y="10"/>
                      <a:pt x="12" y="9"/>
                    </a:cubicBezTo>
                    <a:cubicBezTo>
                      <a:pt x="12" y="10"/>
                      <a:pt x="17" y="13"/>
                      <a:pt x="18" y="13"/>
                    </a:cubicBezTo>
                    <a:cubicBezTo>
                      <a:pt x="18" y="11"/>
                      <a:pt x="18" y="10"/>
                      <a:pt x="19" y="9"/>
                    </a:cubicBezTo>
                    <a:cubicBezTo>
                      <a:pt x="19" y="9"/>
                      <a:pt x="17" y="10"/>
                      <a:pt x="19" y="9"/>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82" name="Freeform 652">
                <a:extLst>
                  <a:ext uri="{FF2B5EF4-FFF2-40B4-BE49-F238E27FC236}">
                    <a16:creationId xmlns:a16="http://schemas.microsoft.com/office/drawing/2014/main" id="{724AFB67-FF55-63F7-516C-8B74A08EAF05}"/>
                  </a:ext>
                </a:extLst>
              </p:cNvPr>
              <p:cNvSpPr>
                <a:spLocks/>
              </p:cNvSpPr>
              <p:nvPr/>
            </p:nvSpPr>
            <p:spPr bwMode="auto">
              <a:xfrm>
                <a:off x="5978870" y="2801142"/>
                <a:ext cx="19671" cy="20817"/>
              </a:xfrm>
              <a:custGeom>
                <a:avLst/>
                <a:gdLst>
                  <a:gd name="T0" fmla="*/ 2 w 4"/>
                  <a:gd name="T1" fmla="*/ 0 h 4"/>
                  <a:gd name="T2" fmla="*/ 1 w 4"/>
                  <a:gd name="T3" fmla="*/ 3 h 4"/>
                  <a:gd name="T4" fmla="*/ 4 w 4"/>
                  <a:gd name="T5" fmla="*/ 4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1" y="2"/>
                      <a:pt x="1" y="3"/>
                    </a:cubicBezTo>
                    <a:cubicBezTo>
                      <a:pt x="1" y="4"/>
                      <a:pt x="3" y="4"/>
                      <a:pt x="4" y="4"/>
                    </a:cubicBezTo>
                    <a:cubicBezTo>
                      <a:pt x="4" y="2"/>
                      <a:pt x="4" y="1"/>
                      <a:pt x="2" y="0"/>
                    </a:cubicBezTo>
                    <a:cubicBezTo>
                      <a:pt x="0" y="1"/>
                      <a:pt x="3" y="1"/>
                      <a:pt x="2"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83" name="Freeform 653">
                <a:extLst>
                  <a:ext uri="{FF2B5EF4-FFF2-40B4-BE49-F238E27FC236}">
                    <a16:creationId xmlns:a16="http://schemas.microsoft.com/office/drawing/2014/main" id="{F622AE62-7365-C10C-54D3-627368ECBEE3}"/>
                  </a:ext>
                </a:extLst>
              </p:cNvPr>
              <p:cNvSpPr>
                <a:spLocks/>
              </p:cNvSpPr>
              <p:nvPr/>
            </p:nvSpPr>
            <p:spPr bwMode="auto">
              <a:xfrm>
                <a:off x="5914493" y="2672461"/>
                <a:ext cx="105509" cy="100297"/>
              </a:xfrm>
              <a:custGeom>
                <a:avLst/>
                <a:gdLst>
                  <a:gd name="T0" fmla="*/ 5 w 20"/>
                  <a:gd name="T1" fmla="*/ 14 h 18"/>
                  <a:gd name="T2" fmla="*/ 14 w 20"/>
                  <a:gd name="T3" fmla="*/ 18 h 18"/>
                  <a:gd name="T4" fmla="*/ 14 w 20"/>
                  <a:gd name="T5" fmla="*/ 13 h 18"/>
                  <a:gd name="T6" fmla="*/ 17 w 20"/>
                  <a:gd name="T7" fmla="*/ 11 h 18"/>
                  <a:gd name="T8" fmla="*/ 18 w 20"/>
                  <a:gd name="T9" fmla="*/ 6 h 18"/>
                  <a:gd name="T10" fmla="*/ 20 w 20"/>
                  <a:gd name="T11" fmla="*/ 5 h 18"/>
                  <a:gd name="T12" fmla="*/ 19 w 20"/>
                  <a:gd name="T13" fmla="*/ 0 h 18"/>
                  <a:gd name="T14" fmla="*/ 15 w 20"/>
                  <a:gd name="T15" fmla="*/ 1 h 18"/>
                  <a:gd name="T16" fmla="*/ 10 w 20"/>
                  <a:gd name="T17" fmla="*/ 3 h 18"/>
                  <a:gd name="T18" fmla="*/ 12 w 20"/>
                  <a:gd name="T19" fmla="*/ 6 h 18"/>
                  <a:gd name="T20" fmla="*/ 10 w 20"/>
                  <a:gd name="T21" fmla="*/ 4 h 18"/>
                  <a:gd name="T22" fmla="*/ 7 w 20"/>
                  <a:gd name="T23" fmla="*/ 6 h 18"/>
                  <a:gd name="T24" fmla="*/ 5 w 20"/>
                  <a:gd name="T25" fmla="*/ 8 h 18"/>
                  <a:gd name="T26" fmla="*/ 5 w 20"/>
                  <a:gd name="T27" fmla="*/ 12 h 18"/>
                  <a:gd name="T28" fmla="*/ 3 w 20"/>
                  <a:gd name="T29" fmla="*/ 12 h 18"/>
                  <a:gd name="T30" fmla="*/ 4 w 20"/>
                  <a:gd name="T31" fmla="*/ 12 h 18"/>
                  <a:gd name="T32" fmla="*/ 3 w 20"/>
                  <a:gd name="T33" fmla="*/ 12 h 18"/>
                  <a:gd name="T34" fmla="*/ 4 w 20"/>
                  <a:gd name="T35" fmla="*/ 14 h 18"/>
                  <a:gd name="T36" fmla="*/ 2 w 20"/>
                  <a:gd name="T37" fmla="*/ 13 h 18"/>
                  <a:gd name="T38" fmla="*/ 3 w 20"/>
                  <a:gd name="T39" fmla="*/ 14 h 18"/>
                  <a:gd name="T40" fmla="*/ 1 w 20"/>
                  <a:gd name="T41" fmla="*/ 14 h 18"/>
                  <a:gd name="T42" fmla="*/ 2 w 20"/>
                  <a:gd name="T43" fmla="*/ 15 h 18"/>
                  <a:gd name="T44" fmla="*/ 0 w 20"/>
                  <a:gd name="T45" fmla="*/ 15 h 18"/>
                  <a:gd name="T46" fmla="*/ 5 w 20"/>
                  <a:gd name="T47" fmla="*/ 14 h 18"/>
                  <a:gd name="T48" fmla="*/ 5 w 20"/>
                  <a:gd name="T4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18">
                    <a:moveTo>
                      <a:pt x="5" y="14"/>
                    </a:moveTo>
                    <a:cubicBezTo>
                      <a:pt x="7" y="12"/>
                      <a:pt x="13" y="16"/>
                      <a:pt x="14" y="18"/>
                    </a:cubicBezTo>
                    <a:cubicBezTo>
                      <a:pt x="15" y="16"/>
                      <a:pt x="15" y="14"/>
                      <a:pt x="14" y="13"/>
                    </a:cubicBezTo>
                    <a:cubicBezTo>
                      <a:pt x="13" y="9"/>
                      <a:pt x="15" y="11"/>
                      <a:pt x="17" y="11"/>
                    </a:cubicBezTo>
                    <a:cubicBezTo>
                      <a:pt x="19" y="10"/>
                      <a:pt x="19" y="8"/>
                      <a:pt x="18" y="6"/>
                    </a:cubicBezTo>
                    <a:cubicBezTo>
                      <a:pt x="18" y="6"/>
                      <a:pt x="20" y="5"/>
                      <a:pt x="20" y="5"/>
                    </a:cubicBezTo>
                    <a:cubicBezTo>
                      <a:pt x="20" y="3"/>
                      <a:pt x="20" y="2"/>
                      <a:pt x="19" y="0"/>
                    </a:cubicBezTo>
                    <a:cubicBezTo>
                      <a:pt x="19" y="0"/>
                      <a:pt x="15" y="1"/>
                      <a:pt x="15" y="1"/>
                    </a:cubicBezTo>
                    <a:cubicBezTo>
                      <a:pt x="13" y="1"/>
                      <a:pt x="12" y="1"/>
                      <a:pt x="10" y="3"/>
                    </a:cubicBezTo>
                    <a:cubicBezTo>
                      <a:pt x="10" y="3"/>
                      <a:pt x="13" y="5"/>
                      <a:pt x="12" y="6"/>
                    </a:cubicBezTo>
                    <a:cubicBezTo>
                      <a:pt x="10" y="8"/>
                      <a:pt x="9" y="4"/>
                      <a:pt x="10" y="4"/>
                    </a:cubicBezTo>
                    <a:cubicBezTo>
                      <a:pt x="10" y="4"/>
                      <a:pt x="7" y="5"/>
                      <a:pt x="7" y="6"/>
                    </a:cubicBezTo>
                    <a:cubicBezTo>
                      <a:pt x="7" y="7"/>
                      <a:pt x="6" y="7"/>
                      <a:pt x="5" y="8"/>
                    </a:cubicBezTo>
                    <a:cubicBezTo>
                      <a:pt x="5" y="9"/>
                      <a:pt x="3" y="12"/>
                      <a:pt x="5" y="12"/>
                    </a:cubicBezTo>
                    <a:cubicBezTo>
                      <a:pt x="5" y="12"/>
                      <a:pt x="4" y="12"/>
                      <a:pt x="3" y="12"/>
                    </a:cubicBezTo>
                    <a:cubicBezTo>
                      <a:pt x="3" y="12"/>
                      <a:pt x="4" y="12"/>
                      <a:pt x="4" y="12"/>
                    </a:cubicBezTo>
                    <a:cubicBezTo>
                      <a:pt x="4" y="12"/>
                      <a:pt x="3" y="12"/>
                      <a:pt x="3" y="12"/>
                    </a:cubicBezTo>
                    <a:cubicBezTo>
                      <a:pt x="2" y="13"/>
                      <a:pt x="4" y="14"/>
                      <a:pt x="4" y="14"/>
                    </a:cubicBezTo>
                    <a:cubicBezTo>
                      <a:pt x="4" y="13"/>
                      <a:pt x="2" y="13"/>
                      <a:pt x="2" y="13"/>
                    </a:cubicBezTo>
                    <a:cubicBezTo>
                      <a:pt x="2" y="13"/>
                      <a:pt x="3" y="14"/>
                      <a:pt x="3" y="14"/>
                    </a:cubicBezTo>
                    <a:cubicBezTo>
                      <a:pt x="3" y="14"/>
                      <a:pt x="2" y="13"/>
                      <a:pt x="1" y="14"/>
                    </a:cubicBezTo>
                    <a:cubicBezTo>
                      <a:pt x="1" y="14"/>
                      <a:pt x="2" y="15"/>
                      <a:pt x="2" y="15"/>
                    </a:cubicBezTo>
                    <a:cubicBezTo>
                      <a:pt x="2" y="14"/>
                      <a:pt x="1" y="14"/>
                      <a:pt x="0" y="15"/>
                    </a:cubicBezTo>
                    <a:cubicBezTo>
                      <a:pt x="1" y="15"/>
                      <a:pt x="4" y="16"/>
                      <a:pt x="5" y="14"/>
                    </a:cubicBezTo>
                    <a:cubicBezTo>
                      <a:pt x="5" y="14"/>
                      <a:pt x="5" y="15"/>
                      <a:pt x="5" y="14"/>
                    </a:cubicBezTo>
                    <a:close/>
                  </a:path>
                </a:pathLst>
              </a:custGeom>
              <a:solidFill>
                <a:schemeClr val="accent5">
                  <a:lumMod val="60000"/>
                  <a:lumOff val="40000"/>
                </a:schemeClr>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84" name="Freeform 654">
                <a:extLst>
                  <a:ext uri="{FF2B5EF4-FFF2-40B4-BE49-F238E27FC236}">
                    <a16:creationId xmlns:a16="http://schemas.microsoft.com/office/drawing/2014/main" id="{9545BC06-5AE9-E4D7-8735-BD568A4B7053}"/>
                  </a:ext>
                </a:extLst>
              </p:cNvPr>
              <p:cNvSpPr>
                <a:spLocks/>
              </p:cNvSpPr>
              <p:nvPr/>
            </p:nvSpPr>
            <p:spPr bwMode="auto">
              <a:xfrm>
                <a:off x="6041457" y="2505932"/>
                <a:ext cx="78683" cy="123003"/>
              </a:xfrm>
              <a:custGeom>
                <a:avLst/>
                <a:gdLst>
                  <a:gd name="T0" fmla="*/ 10 w 15"/>
                  <a:gd name="T1" fmla="*/ 21 h 22"/>
                  <a:gd name="T2" fmla="*/ 8 w 15"/>
                  <a:gd name="T3" fmla="*/ 17 h 22"/>
                  <a:gd name="T4" fmla="*/ 11 w 15"/>
                  <a:gd name="T5" fmla="*/ 12 h 22"/>
                  <a:gd name="T6" fmla="*/ 11 w 15"/>
                  <a:gd name="T7" fmla="*/ 13 h 22"/>
                  <a:gd name="T8" fmla="*/ 15 w 15"/>
                  <a:gd name="T9" fmla="*/ 10 h 22"/>
                  <a:gd name="T10" fmla="*/ 11 w 15"/>
                  <a:gd name="T11" fmla="*/ 7 h 22"/>
                  <a:gd name="T12" fmla="*/ 10 w 15"/>
                  <a:gd name="T13" fmla="*/ 5 h 22"/>
                  <a:gd name="T14" fmla="*/ 12 w 15"/>
                  <a:gd name="T15" fmla="*/ 4 h 22"/>
                  <a:gd name="T16" fmla="*/ 12 w 15"/>
                  <a:gd name="T17" fmla="*/ 1 h 22"/>
                  <a:gd name="T18" fmla="*/ 11 w 15"/>
                  <a:gd name="T19" fmla="*/ 1 h 22"/>
                  <a:gd name="T20" fmla="*/ 7 w 15"/>
                  <a:gd name="T21" fmla="*/ 4 h 22"/>
                  <a:gd name="T22" fmla="*/ 2 w 15"/>
                  <a:gd name="T23" fmla="*/ 5 h 22"/>
                  <a:gd name="T24" fmla="*/ 4 w 15"/>
                  <a:gd name="T25" fmla="*/ 6 h 22"/>
                  <a:gd name="T26" fmla="*/ 6 w 15"/>
                  <a:gd name="T27" fmla="*/ 8 h 22"/>
                  <a:gd name="T28" fmla="*/ 4 w 15"/>
                  <a:gd name="T29" fmla="*/ 8 h 22"/>
                  <a:gd name="T30" fmla="*/ 2 w 15"/>
                  <a:gd name="T31" fmla="*/ 8 h 22"/>
                  <a:gd name="T32" fmla="*/ 0 w 15"/>
                  <a:gd name="T33" fmla="*/ 9 h 22"/>
                  <a:gd name="T34" fmla="*/ 0 w 15"/>
                  <a:gd name="T35" fmla="*/ 14 h 22"/>
                  <a:gd name="T36" fmla="*/ 2 w 15"/>
                  <a:gd name="T37" fmla="*/ 16 h 22"/>
                  <a:gd name="T38" fmla="*/ 2 w 15"/>
                  <a:gd name="T39" fmla="*/ 20 h 22"/>
                  <a:gd name="T40" fmla="*/ 10 w 15"/>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2">
                    <a:moveTo>
                      <a:pt x="10" y="21"/>
                    </a:moveTo>
                    <a:cubicBezTo>
                      <a:pt x="10" y="20"/>
                      <a:pt x="6" y="18"/>
                      <a:pt x="8" y="17"/>
                    </a:cubicBezTo>
                    <a:cubicBezTo>
                      <a:pt x="9" y="16"/>
                      <a:pt x="9" y="13"/>
                      <a:pt x="11" y="12"/>
                    </a:cubicBezTo>
                    <a:cubicBezTo>
                      <a:pt x="11" y="12"/>
                      <a:pt x="11" y="13"/>
                      <a:pt x="11" y="13"/>
                    </a:cubicBezTo>
                    <a:cubicBezTo>
                      <a:pt x="12" y="13"/>
                      <a:pt x="15" y="11"/>
                      <a:pt x="15" y="10"/>
                    </a:cubicBezTo>
                    <a:cubicBezTo>
                      <a:pt x="15" y="9"/>
                      <a:pt x="11" y="9"/>
                      <a:pt x="11" y="7"/>
                    </a:cubicBezTo>
                    <a:cubicBezTo>
                      <a:pt x="11" y="6"/>
                      <a:pt x="10" y="6"/>
                      <a:pt x="10" y="5"/>
                    </a:cubicBezTo>
                    <a:cubicBezTo>
                      <a:pt x="10" y="4"/>
                      <a:pt x="12" y="5"/>
                      <a:pt x="12" y="4"/>
                    </a:cubicBezTo>
                    <a:cubicBezTo>
                      <a:pt x="12" y="3"/>
                      <a:pt x="12" y="2"/>
                      <a:pt x="12" y="1"/>
                    </a:cubicBezTo>
                    <a:cubicBezTo>
                      <a:pt x="12" y="0"/>
                      <a:pt x="12" y="1"/>
                      <a:pt x="11" y="1"/>
                    </a:cubicBezTo>
                    <a:cubicBezTo>
                      <a:pt x="8" y="1"/>
                      <a:pt x="9" y="2"/>
                      <a:pt x="7" y="4"/>
                    </a:cubicBezTo>
                    <a:cubicBezTo>
                      <a:pt x="6" y="5"/>
                      <a:pt x="3" y="3"/>
                      <a:pt x="2" y="5"/>
                    </a:cubicBezTo>
                    <a:cubicBezTo>
                      <a:pt x="0" y="7"/>
                      <a:pt x="3" y="7"/>
                      <a:pt x="4" y="6"/>
                    </a:cubicBezTo>
                    <a:cubicBezTo>
                      <a:pt x="5" y="5"/>
                      <a:pt x="7" y="6"/>
                      <a:pt x="6" y="8"/>
                    </a:cubicBezTo>
                    <a:cubicBezTo>
                      <a:pt x="6" y="7"/>
                      <a:pt x="4" y="6"/>
                      <a:pt x="4" y="8"/>
                    </a:cubicBezTo>
                    <a:cubicBezTo>
                      <a:pt x="3" y="8"/>
                      <a:pt x="2" y="9"/>
                      <a:pt x="2" y="8"/>
                    </a:cubicBezTo>
                    <a:cubicBezTo>
                      <a:pt x="2" y="9"/>
                      <a:pt x="0" y="7"/>
                      <a:pt x="0" y="9"/>
                    </a:cubicBezTo>
                    <a:cubicBezTo>
                      <a:pt x="0" y="11"/>
                      <a:pt x="0" y="12"/>
                      <a:pt x="0" y="14"/>
                    </a:cubicBezTo>
                    <a:cubicBezTo>
                      <a:pt x="1" y="15"/>
                      <a:pt x="2" y="15"/>
                      <a:pt x="2" y="16"/>
                    </a:cubicBezTo>
                    <a:cubicBezTo>
                      <a:pt x="3" y="18"/>
                      <a:pt x="1" y="19"/>
                      <a:pt x="2" y="20"/>
                    </a:cubicBezTo>
                    <a:cubicBezTo>
                      <a:pt x="4" y="22"/>
                      <a:pt x="8" y="21"/>
                      <a:pt x="10" y="2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85" name="Freeform 655">
                <a:extLst>
                  <a:ext uri="{FF2B5EF4-FFF2-40B4-BE49-F238E27FC236}">
                    <a16:creationId xmlns:a16="http://schemas.microsoft.com/office/drawing/2014/main" id="{AB544D4A-7EA5-0317-703B-A223595C779D}"/>
                  </a:ext>
                </a:extLst>
              </p:cNvPr>
              <p:cNvSpPr>
                <a:spLocks/>
              </p:cNvSpPr>
              <p:nvPr/>
            </p:nvSpPr>
            <p:spPr bwMode="auto">
              <a:xfrm>
                <a:off x="5984234" y="2617584"/>
                <a:ext cx="234261" cy="287639"/>
              </a:xfrm>
              <a:custGeom>
                <a:avLst/>
                <a:gdLst>
                  <a:gd name="T0" fmla="*/ 44 w 45"/>
                  <a:gd name="T1" fmla="*/ 24 h 52"/>
                  <a:gd name="T2" fmla="*/ 43 w 45"/>
                  <a:gd name="T3" fmla="*/ 18 h 52"/>
                  <a:gd name="T4" fmla="*/ 42 w 45"/>
                  <a:gd name="T5" fmla="*/ 12 h 52"/>
                  <a:gd name="T6" fmla="*/ 41 w 45"/>
                  <a:gd name="T7" fmla="*/ 7 h 52"/>
                  <a:gd name="T8" fmla="*/ 38 w 45"/>
                  <a:gd name="T9" fmla="*/ 4 h 52"/>
                  <a:gd name="T10" fmla="*/ 38 w 45"/>
                  <a:gd name="T11" fmla="*/ 2 h 52"/>
                  <a:gd name="T12" fmla="*/ 37 w 45"/>
                  <a:gd name="T13" fmla="*/ 5 h 52"/>
                  <a:gd name="T14" fmla="*/ 33 w 45"/>
                  <a:gd name="T15" fmla="*/ 4 h 52"/>
                  <a:gd name="T16" fmla="*/ 25 w 45"/>
                  <a:gd name="T17" fmla="*/ 7 h 52"/>
                  <a:gd name="T18" fmla="*/ 26 w 45"/>
                  <a:gd name="T19" fmla="*/ 4 h 52"/>
                  <a:gd name="T20" fmla="*/ 21 w 45"/>
                  <a:gd name="T21" fmla="*/ 4 h 52"/>
                  <a:gd name="T22" fmla="*/ 20 w 45"/>
                  <a:gd name="T23" fmla="*/ 1 h 52"/>
                  <a:gd name="T24" fmla="*/ 13 w 45"/>
                  <a:gd name="T25" fmla="*/ 0 h 52"/>
                  <a:gd name="T26" fmla="*/ 15 w 45"/>
                  <a:gd name="T27" fmla="*/ 3 h 52"/>
                  <a:gd name="T28" fmla="*/ 15 w 45"/>
                  <a:gd name="T29" fmla="*/ 6 h 52"/>
                  <a:gd name="T30" fmla="*/ 17 w 45"/>
                  <a:gd name="T31" fmla="*/ 7 h 52"/>
                  <a:gd name="T32" fmla="*/ 20 w 45"/>
                  <a:gd name="T33" fmla="*/ 9 h 52"/>
                  <a:gd name="T34" fmla="*/ 15 w 45"/>
                  <a:gd name="T35" fmla="*/ 8 h 52"/>
                  <a:gd name="T36" fmla="*/ 14 w 45"/>
                  <a:gd name="T37" fmla="*/ 8 h 52"/>
                  <a:gd name="T38" fmla="*/ 13 w 45"/>
                  <a:gd name="T39" fmla="*/ 10 h 52"/>
                  <a:gd name="T40" fmla="*/ 6 w 45"/>
                  <a:gd name="T41" fmla="*/ 10 h 52"/>
                  <a:gd name="T42" fmla="*/ 6 w 45"/>
                  <a:gd name="T43" fmla="*/ 15 h 52"/>
                  <a:gd name="T44" fmla="*/ 6 w 45"/>
                  <a:gd name="T45" fmla="*/ 17 h 52"/>
                  <a:gd name="T46" fmla="*/ 1 w 45"/>
                  <a:gd name="T47" fmla="*/ 22 h 52"/>
                  <a:gd name="T48" fmla="*/ 2 w 45"/>
                  <a:gd name="T49" fmla="*/ 26 h 52"/>
                  <a:gd name="T50" fmla="*/ 2 w 45"/>
                  <a:gd name="T51" fmla="*/ 30 h 52"/>
                  <a:gd name="T52" fmla="*/ 1 w 45"/>
                  <a:gd name="T53" fmla="*/ 33 h 52"/>
                  <a:gd name="T54" fmla="*/ 3 w 45"/>
                  <a:gd name="T55" fmla="*/ 37 h 52"/>
                  <a:gd name="T56" fmla="*/ 11 w 45"/>
                  <a:gd name="T57" fmla="*/ 40 h 52"/>
                  <a:gd name="T58" fmla="*/ 9 w 45"/>
                  <a:gd name="T59" fmla="*/ 49 h 52"/>
                  <a:gd name="T60" fmla="*/ 19 w 45"/>
                  <a:gd name="T61" fmla="*/ 49 h 52"/>
                  <a:gd name="T62" fmla="*/ 23 w 45"/>
                  <a:gd name="T63" fmla="*/ 51 h 52"/>
                  <a:gd name="T64" fmla="*/ 26 w 45"/>
                  <a:gd name="T65" fmla="*/ 50 h 52"/>
                  <a:gd name="T66" fmla="*/ 33 w 45"/>
                  <a:gd name="T67" fmla="*/ 49 h 52"/>
                  <a:gd name="T68" fmla="*/ 36 w 45"/>
                  <a:gd name="T69" fmla="*/ 49 h 52"/>
                  <a:gd name="T70" fmla="*/ 36 w 45"/>
                  <a:gd name="T71" fmla="*/ 45 h 52"/>
                  <a:gd name="T72" fmla="*/ 40 w 45"/>
                  <a:gd name="T73" fmla="*/ 43 h 52"/>
                  <a:gd name="T74" fmla="*/ 35 w 45"/>
                  <a:gd name="T75" fmla="*/ 37 h 52"/>
                  <a:gd name="T76" fmla="*/ 32 w 45"/>
                  <a:gd name="T77" fmla="*/ 31 h 52"/>
                  <a:gd name="T78" fmla="*/ 41 w 45"/>
                  <a:gd name="T79" fmla="*/ 26 h 52"/>
                  <a:gd name="T80" fmla="*/ 44 w 45"/>
                  <a:gd name="T81" fmla="*/ 28 h 52"/>
                  <a:gd name="T82" fmla="*/ 44 w 45"/>
                  <a:gd name="T83" fmla="*/ 24 h 52"/>
                  <a:gd name="T84" fmla="*/ 44 w 45"/>
                  <a:gd name="T85"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52">
                    <a:moveTo>
                      <a:pt x="44" y="24"/>
                    </a:moveTo>
                    <a:cubicBezTo>
                      <a:pt x="43" y="22"/>
                      <a:pt x="43" y="20"/>
                      <a:pt x="43" y="18"/>
                    </a:cubicBezTo>
                    <a:cubicBezTo>
                      <a:pt x="42" y="16"/>
                      <a:pt x="41" y="15"/>
                      <a:pt x="42" y="12"/>
                    </a:cubicBezTo>
                    <a:cubicBezTo>
                      <a:pt x="43" y="10"/>
                      <a:pt x="42" y="8"/>
                      <a:pt x="41" y="7"/>
                    </a:cubicBezTo>
                    <a:cubicBezTo>
                      <a:pt x="40" y="6"/>
                      <a:pt x="38" y="5"/>
                      <a:pt x="38" y="4"/>
                    </a:cubicBezTo>
                    <a:cubicBezTo>
                      <a:pt x="38" y="4"/>
                      <a:pt x="39" y="3"/>
                      <a:pt x="38" y="2"/>
                    </a:cubicBezTo>
                    <a:cubicBezTo>
                      <a:pt x="37" y="2"/>
                      <a:pt x="37" y="5"/>
                      <a:pt x="37" y="5"/>
                    </a:cubicBezTo>
                    <a:cubicBezTo>
                      <a:pt x="35" y="5"/>
                      <a:pt x="35" y="4"/>
                      <a:pt x="33" y="4"/>
                    </a:cubicBezTo>
                    <a:cubicBezTo>
                      <a:pt x="31" y="5"/>
                      <a:pt x="28" y="7"/>
                      <a:pt x="25" y="7"/>
                    </a:cubicBezTo>
                    <a:cubicBezTo>
                      <a:pt x="24" y="6"/>
                      <a:pt x="26" y="5"/>
                      <a:pt x="26" y="4"/>
                    </a:cubicBezTo>
                    <a:cubicBezTo>
                      <a:pt x="24" y="4"/>
                      <a:pt x="23" y="5"/>
                      <a:pt x="21" y="4"/>
                    </a:cubicBezTo>
                    <a:cubicBezTo>
                      <a:pt x="20" y="3"/>
                      <a:pt x="23" y="1"/>
                      <a:pt x="20" y="1"/>
                    </a:cubicBezTo>
                    <a:cubicBezTo>
                      <a:pt x="18" y="1"/>
                      <a:pt x="16" y="1"/>
                      <a:pt x="13" y="0"/>
                    </a:cubicBezTo>
                    <a:cubicBezTo>
                      <a:pt x="14" y="1"/>
                      <a:pt x="15" y="1"/>
                      <a:pt x="15" y="3"/>
                    </a:cubicBezTo>
                    <a:cubicBezTo>
                      <a:pt x="14" y="4"/>
                      <a:pt x="14" y="4"/>
                      <a:pt x="15" y="6"/>
                    </a:cubicBezTo>
                    <a:cubicBezTo>
                      <a:pt x="15" y="8"/>
                      <a:pt x="15" y="7"/>
                      <a:pt x="17" y="7"/>
                    </a:cubicBezTo>
                    <a:cubicBezTo>
                      <a:pt x="18" y="7"/>
                      <a:pt x="19" y="8"/>
                      <a:pt x="20" y="9"/>
                    </a:cubicBezTo>
                    <a:cubicBezTo>
                      <a:pt x="19" y="8"/>
                      <a:pt x="16" y="8"/>
                      <a:pt x="15" y="8"/>
                    </a:cubicBezTo>
                    <a:cubicBezTo>
                      <a:pt x="15" y="8"/>
                      <a:pt x="14" y="8"/>
                      <a:pt x="14" y="8"/>
                    </a:cubicBezTo>
                    <a:cubicBezTo>
                      <a:pt x="13" y="9"/>
                      <a:pt x="14" y="10"/>
                      <a:pt x="13" y="10"/>
                    </a:cubicBezTo>
                    <a:cubicBezTo>
                      <a:pt x="11" y="11"/>
                      <a:pt x="7" y="6"/>
                      <a:pt x="6" y="10"/>
                    </a:cubicBezTo>
                    <a:cubicBezTo>
                      <a:pt x="7" y="12"/>
                      <a:pt x="8" y="14"/>
                      <a:pt x="6" y="15"/>
                    </a:cubicBezTo>
                    <a:cubicBezTo>
                      <a:pt x="5" y="17"/>
                      <a:pt x="5" y="15"/>
                      <a:pt x="6" y="17"/>
                    </a:cubicBezTo>
                    <a:cubicBezTo>
                      <a:pt x="6" y="22"/>
                      <a:pt x="0" y="20"/>
                      <a:pt x="1" y="22"/>
                    </a:cubicBezTo>
                    <a:cubicBezTo>
                      <a:pt x="1" y="23"/>
                      <a:pt x="2" y="24"/>
                      <a:pt x="2" y="26"/>
                    </a:cubicBezTo>
                    <a:cubicBezTo>
                      <a:pt x="2" y="28"/>
                      <a:pt x="1" y="28"/>
                      <a:pt x="2" y="30"/>
                    </a:cubicBezTo>
                    <a:cubicBezTo>
                      <a:pt x="3" y="31"/>
                      <a:pt x="0" y="33"/>
                      <a:pt x="1" y="33"/>
                    </a:cubicBezTo>
                    <a:cubicBezTo>
                      <a:pt x="3" y="34"/>
                      <a:pt x="2" y="36"/>
                      <a:pt x="3" y="37"/>
                    </a:cubicBezTo>
                    <a:cubicBezTo>
                      <a:pt x="4" y="40"/>
                      <a:pt x="8" y="39"/>
                      <a:pt x="11" y="40"/>
                    </a:cubicBezTo>
                    <a:cubicBezTo>
                      <a:pt x="11" y="40"/>
                      <a:pt x="9" y="48"/>
                      <a:pt x="9" y="49"/>
                    </a:cubicBezTo>
                    <a:cubicBezTo>
                      <a:pt x="13" y="49"/>
                      <a:pt x="15" y="48"/>
                      <a:pt x="19" y="49"/>
                    </a:cubicBezTo>
                    <a:cubicBezTo>
                      <a:pt x="19" y="49"/>
                      <a:pt x="23" y="52"/>
                      <a:pt x="23" y="51"/>
                    </a:cubicBezTo>
                    <a:cubicBezTo>
                      <a:pt x="24" y="49"/>
                      <a:pt x="25" y="49"/>
                      <a:pt x="26" y="50"/>
                    </a:cubicBezTo>
                    <a:cubicBezTo>
                      <a:pt x="27" y="51"/>
                      <a:pt x="32" y="48"/>
                      <a:pt x="33" y="49"/>
                    </a:cubicBezTo>
                    <a:cubicBezTo>
                      <a:pt x="33" y="49"/>
                      <a:pt x="37" y="50"/>
                      <a:pt x="36" y="49"/>
                    </a:cubicBezTo>
                    <a:cubicBezTo>
                      <a:pt x="35" y="46"/>
                      <a:pt x="34" y="46"/>
                      <a:pt x="36" y="45"/>
                    </a:cubicBezTo>
                    <a:cubicBezTo>
                      <a:pt x="38" y="43"/>
                      <a:pt x="38" y="43"/>
                      <a:pt x="40" y="43"/>
                    </a:cubicBezTo>
                    <a:cubicBezTo>
                      <a:pt x="41" y="42"/>
                      <a:pt x="36" y="38"/>
                      <a:pt x="35" y="37"/>
                    </a:cubicBezTo>
                    <a:cubicBezTo>
                      <a:pt x="34" y="37"/>
                      <a:pt x="31" y="32"/>
                      <a:pt x="32" y="31"/>
                    </a:cubicBezTo>
                    <a:cubicBezTo>
                      <a:pt x="36" y="30"/>
                      <a:pt x="38" y="29"/>
                      <a:pt x="41" y="26"/>
                    </a:cubicBezTo>
                    <a:cubicBezTo>
                      <a:pt x="42" y="25"/>
                      <a:pt x="43" y="29"/>
                      <a:pt x="44" y="28"/>
                    </a:cubicBezTo>
                    <a:cubicBezTo>
                      <a:pt x="45" y="27"/>
                      <a:pt x="45" y="25"/>
                      <a:pt x="44" y="24"/>
                    </a:cubicBezTo>
                    <a:cubicBezTo>
                      <a:pt x="44" y="23"/>
                      <a:pt x="44" y="24"/>
                      <a:pt x="44" y="24"/>
                    </a:cubicBezTo>
                    <a:close/>
                  </a:path>
                </a:pathLst>
              </a:custGeom>
              <a:solidFill>
                <a:schemeClr val="accent5"/>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86" name="Freeform 656">
                <a:extLst>
                  <a:ext uri="{FF2B5EF4-FFF2-40B4-BE49-F238E27FC236}">
                    <a16:creationId xmlns:a16="http://schemas.microsoft.com/office/drawing/2014/main" id="{A46BD98A-2DF4-CB47-DB1A-C90877E032D1}"/>
                  </a:ext>
                </a:extLst>
              </p:cNvPr>
              <p:cNvSpPr>
                <a:spLocks/>
              </p:cNvSpPr>
              <p:nvPr/>
            </p:nvSpPr>
            <p:spPr bwMode="auto">
              <a:xfrm>
                <a:off x="6397322" y="2706524"/>
                <a:ext cx="466735" cy="293317"/>
              </a:xfrm>
              <a:custGeom>
                <a:avLst/>
                <a:gdLst>
                  <a:gd name="T0" fmla="*/ 0 w 89"/>
                  <a:gd name="T1" fmla="*/ 27 h 53"/>
                  <a:gd name="T2" fmla="*/ 9 w 89"/>
                  <a:gd name="T3" fmla="*/ 30 h 53"/>
                  <a:gd name="T4" fmla="*/ 16 w 89"/>
                  <a:gd name="T5" fmla="*/ 31 h 53"/>
                  <a:gd name="T6" fmla="*/ 22 w 89"/>
                  <a:gd name="T7" fmla="*/ 28 h 53"/>
                  <a:gd name="T8" fmla="*/ 33 w 89"/>
                  <a:gd name="T9" fmla="*/ 30 h 53"/>
                  <a:gd name="T10" fmla="*/ 40 w 89"/>
                  <a:gd name="T11" fmla="*/ 41 h 53"/>
                  <a:gd name="T12" fmla="*/ 44 w 89"/>
                  <a:gd name="T13" fmla="*/ 38 h 53"/>
                  <a:gd name="T14" fmla="*/ 47 w 89"/>
                  <a:gd name="T15" fmla="*/ 41 h 53"/>
                  <a:gd name="T16" fmla="*/ 57 w 89"/>
                  <a:gd name="T17" fmla="*/ 42 h 53"/>
                  <a:gd name="T18" fmla="*/ 51 w 89"/>
                  <a:gd name="T19" fmla="*/ 46 h 53"/>
                  <a:gd name="T20" fmla="*/ 55 w 89"/>
                  <a:gd name="T21" fmla="*/ 49 h 53"/>
                  <a:gd name="T22" fmla="*/ 59 w 89"/>
                  <a:gd name="T23" fmla="*/ 51 h 53"/>
                  <a:gd name="T24" fmla="*/ 67 w 89"/>
                  <a:gd name="T25" fmla="*/ 48 h 53"/>
                  <a:gd name="T26" fmla="*/ 72 w 89"/>
                  <a:gd name="T27" fmla="*/ 46 h 53"/>
                  <a:gd name="T28" fmla="*/ 68 w 89"/>
                  <a:gd name="T29" fmla="*/ 46 h 53"/>
                  <a:gd name="T30" fmla="*/ 63 w 89"/>
                  <a:gd name="T31" fmla="*/ 44 h 53"/>
                  <a:gd name="T32" fmla="*/ 72 w 89"/>
                  <a:gd name="T33" fmla="*/ 38 h 53"/>
                  <a:gd name="T34" fmla="*/ 78 w 89"/>
                  <a:gd name="T35" fmla="*/ 35 h 53"/>
                  <a:gd name="T36" fmla="*/ 84 w 89"/>
                  <a:gd name="T37" fmla="*/ 31 h 53"/>
                  <a:gd name="T38" fmla="*/ 87 w 89"/>
                  <a:gd name="T39" fmla="*/ 28 h 53"/>
                  <a:gd name="T40" fmla="*/ 86 w 89"/>
                  <a:gd name="T41" fmla="*/ 26 h 53"/>
                  <a:gd name="T42" fmla="*/ 88 w 89"/>
                  <a:gd name="T43" fmla="*/ 25 h 53"/>
                  <a:gd name="T44" fmla="*/ 86 w 89"/>
                  <a:gd name="T45" fmla="*/ 24 h 53"/>
                  <a:gd name="T46" fmla="*/ 88 w 89"/>
                  <a:gd name="T47" fmla="*/ 21 h 53"/>
                  <a:gd name="T48" fmla="*/ 85 w 89"/>
                  <a:gd name="T49" fmla="*/ 19 h 53"/>
                  <a:gd name="T50" fmla="*/ 82 w 89"/>
                  <a:gd name="T51" fmla="*/ 18 h 53"/>
                  <a:gd name="T52" fmla="*/ 78 w 89"/>
                  <a:gd name="T53" fmla="*/ 18 h 53"/>
                  <a:gd name="T54" fmla="*/ 75 w 89"/>
                  <a:gd name="T55" fmla="*/ 15 h 53"/>
                  <a:gd name="T56" fmla="*/ 72 w 89"/>
                  <a:gd name="T57" fmla="*/ 17 h 53"/>
                  <a:gd name="T58" fmla="*/ 69 w 89"/>
                  <a:gd name="T59" fmla="*/ 14 h 53"/>
                  <a:gd name="T60" fmla="*/ 65 w 89"/>
                  <a:gd name="T61" fmla="*/ 14 h 53"/>
                  <a:gd name="T62" fmla="*/ 64 w 89"/>
                  <a:gd name="T63" fmla="*/ 10 h 53"/>
                  <a:gd name="T64" fmla="*/ 60 w 89"/>
                  <a:gd name="T65" fmla="*/ 9 h 53"/>
                  <a:gd name="T66" fmla="*/ 60 w 89"/>
                  <a:gd name="T67" fmla="*/ 5 h 53"/>
                  <a:gd name="T68" fmla="*/ 58 w 89"/>
                  <a:gd name="T69" fmla="*/ 2 h 53"/>
                  <a:gd name="T70" fmla="*/ 53 w 89"/>
                  <a:gd name="T71" fmla="*/ 1 h 53"/>
                  <a:gd name="T72" fmla="*/ 47 w 89"/>
                  <a:gd name="T73" fmla="*/ 2 h 53"/>
                  <a:gd name="T74" fmla="*/ 43 w 89"/>
                  <a:gd name="T75" fmla="*/ 3 h 53"/>
                  <a:gd name="T76" fmla="*/ 41 w 89"/>
                  <a:gd name="T77" fmla="*/ 9 h 53"/>
                  <a:gd name="T78" fmla="*/ 38 w 89"/>
                  <a:gd name="T79" fmla="*/ 7 h 53"/>
                  <a:gd name="T80" fmla="*/ 36 w 89"/>
                  <a:gd name="T81" fmla="*/ 8 h 53"/>
                  <a:gd name="T82" fmla="*/ 34 w 89"/>
                  <a:gd name="T83" fmla="*/ 6 h 53"/>
                  <a:gd name="T84" fmla="*/ 31 w 89"/>
                  <a:gd name="T85" fmla="*/ 7 h 53"/>
                  <a:gd name="T86" fmla="*/ 29 w 89"/>
                  <a:gd name="T87" fmla="*/ 6 h 53"/>
                  <a:gd name="T88" fmla="*/ 28 w 89"/>
                  <a:gd name="T89" fmla="*/ 8 h 53"/>
                  <a:gd name="T90" fmla="*/ 21 w 89"/>
                  <a:gd name="T91" fmla="*/ 5 h 53"/>
                  <a:gd name="T92" fmla="*/ 12 w 89"/>
                  <a:gd name="T93" fmla="*/ 4 h 53"/>
                  <a:gd name="T94" fmla="*/ 6 w 89"/>
                  <a:gd name="T95" fmla="*/ 6 h 53"/>
                  <a:gd name="T96" fmla="*/ 9 w 89"/>
                  <a:gd name="T97" fmla="*/ 11 h 53"/>
                  <a:gd name="T98" fmla="*/ 10 w 89"/>
                  <a:gd name="T99" fmla="*/ 14 h 53"/>
                  <a:gd name="T100" fmla="*/ 5 w 89"/>
                  <a:gd name="T101" fmla="*/ 16 h 53"/>
                  <a:gd name="T102" fmla="*/ 2 w 89"/>
                  <a:gd name="T103" fmla="*/ 23 h 53"/>
                  <a:gd name="T104" fmla="*/ 0 w 89"/>
                  <a:gd name="T10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53">
                    <a:moveTo>
                      <a:pt x="0" y="27"/>
                    </a:moveTo>
                    <a:cubicBezTo>
                      <a:pt x="0" y="30"/>
                      <a:pt x="7" y="30"/>
                      <a:pt x="9" y="30"/>
                    </a:cubicBezTo>
                    <a:cubicBezTo>
                      <a:pt x="11" y="30"/>
                      <a:pt x="13" y="32"/>
                      <a:pt x="16" y="31"/>
                    </a:cubicBezTo>
                    <a:cubicBezTo>
                      <a:pt x="17" y="29"/>
                      <a:pt x="20" y="28"/>
                      <a:pt x="22" y="28"/>
                    </a:cubicBezTo>
                    <a:cubicBezTo>
                      <a:pt x="25" y="26"/>
                      <a:pt x="31" y="28"/>
                      <a:pt x="33" y="30"/>
                    </a:cubicBezTo>
                    <a:cubicBezTo>
                      <a:pt x="36" y="34"/>
                      <a:pt x="37" y="38"/>
                      <a:pt x="40" y="41"/>
                    </a:cubicBezTo>
                    <a:cubicBezTo>
                      <a:pt x="42" y="40"/>
                      <a:pt x="42" y="39"/>
                      <a:pt x="44" y="38"/>
                    </a:cubicBezTo>
                    <a:cubicBezTo>
                      <a:pt x="46" y="38"/>
                      <a:pt x="46" y="40"/>
                      <a:pt x="47" y="41"/>
                    </a:cubicBezTo>
                    <a:cubicBezTo>
                      <a:pt x="48" y="42"/>
                      <a:pt x="57" y="43"/>
                      <a:pt x="57" y="42"/>
                    </a:cubicBezTo>
                    <a:cubicBezTo>
                      <a:pt x="57" y="43"/>
                      <a:pt x="51" y="45"/>
                      <a:pt x="51" y="46"/>
                    </a:cubicBezTo>
                    <a:cubicBezTo>
                      <a:pt x="52" y="47"/>
                      <a:pt x="56" y="46"/>
                      <a:pt x="55" y="49"/>
                    </a:cubicBezTo>
                    <a:cubicBezTo>
                      <a:pt x="54" y="51"/>
                      <a:pt x="57" y="53"/>
                      <a:pt x="59" y="51"/>
                    </a:cubicBezTo>
                    <a:cubicBezTo>
                      <a:pt x="61" y="50"/>
                      <a:pt x="64" y="48"/>
                      <a:pt x="67" y="48"/>
                    </a:cubicBezTo>
                    <a:cubicBezTo>
                      <a:pt x="70" y="48"/>
                      <a:pt x="71" y="48"/>
                      <a:pt x="72" y="46"/>
                    </a:cubicBezTo>
                    <a:cubicBezTo>
                      <a:pt x="72" y="46"/>
                      <a:pt x="69" y="46"/>
                      <a:pt x="68" y="46"/>
                    </a:cubicBezTo>
                    <a:cubicBezTo>
                      <a:pt x="66" y="46"/>
                      <a:pt x="64" y="47"/>
                      <a:pt x="63" y="44"/>
                    </a:cubicBezTo>
                    <a:cubicBezTo>
                      <a:pt x="60" y="40"/>
                      <a:pt x="70" y="38"/>
                      <a:pt x="72" y="38"/>
                    </a:cubicBezTo>
                    <a:cubicBezTo>
                      <a:pt x="74" y="37"/>
                      <a:pt x="76" y="36"/>
                      <a:pt x="78" y="35"/>
                    </a:cubicBezTo>
                    <a:cubicBezTo>
                      <a:pt x="79" y="33"/>
                      <a:pt x="81" y="31"/>
                      <a:pt x="84" y="31"/>
                    </a:cubicBezTo>
                    <a:cubicBezTo>
                      <a:pt x="85" y="31"/>
                      <a:pt x="87" y="31"/>
                      <a:pt x="87" y="28"/>
                    </a:cubicBezTo>
                    <a:cubicBezTo>
                      <a:pt x="87" y="27"/>
                      <a:pt x="86" y="27"/>
                      <a:pt x="86" y="26"/>
                    </a:cubicBezTo>
                    <a:cubicBezTo>
                      <a:pt x="86" y="25"/>
                      <a:pt x="88" y="25"/>
                      <a:pt x="88" y="25"/>
                    </a:cubicBezTo>
                    <a:cubicBezTo>
                      <a:pt x="88" y="25"/>
                      <a:pt x="86" y="24"/>
                      <a:pt x="86" y="24"/>
                    </a:cubicBezTo>
                    <a:cubicBezTo>
                      <a:pt x="86" y="23"/>
                      <a:pt x="89" y="23"/>
                      <a:pt x="88" y="21"/>
                    </a:cubicBezTo>
                    <a:cubicBezTo>
                      <a:pt x="88" y="21"/>
                      <a:pt x="86" y="20"/>
                      <a:pt x="85" y="19"/>
                    </a:cubicBezTo>
                    <a:cubicBezTo>
                      <a:pt x="84" y="18"/>
                      <a:pt x="83" y="20"/>
                      <a:pt x="82" y="18"/>
                    </a:cubicBezTo>
                    <a:cubicBezTo>
                      <a:pt x="81" y="17"/>
                      <a:pt x="80" y="17"/>
                      <a:pt x="78" y="18"/>
                    </a:cubicBezTo>
                    <a:cubicBezTo>
                      <a:pt x="77" y="18"/>
                      <a:pt x="76" y="15"/>
                      <a:pt x="75" y="15"/>
                    </a:cubicBezTo>
                    <a:cubicBezTo>
                      <a:pt x="74" y="14"/>
                      <a:pt x="73" y="16"/>
                      <a:pt x="72" y="17"/>
                    </a:cubicBezTo>
                    <a:cubicBezTo>
                      <a:pt x="71" y="17"/>
                      <a:pt x="70" y="14"/>
                      <a:pt x="69" y="14"/>
                    </a:cubicBezTo>
                    <a:cubicBezTo>
                      <a:pt x="68" y="14"/>
                      <a:pt x="65" y="15"/>
                      <a:pt x="65" y="14"/>
                    </a:cubicBezTo>
                    <a:cubicBezTo>
                      <a:pt x="65" y="13"/>
                      <a:pt x="65" y="11"/>
                      <a:pt x="64" y="10"/>
                    </a:cubicBezTo>
                    <a:cubicBezTo>
                      <a:pt x="63" y="9"/>
                      <a:pt x="61" y="10"/>
                      <a:pt x="60" y="9"/>
                    </a:cubicBezTo>
                    <a:cubicBezTo>
                      <a:pt x="59" y="8"/>
                      <a:pt x="58" y="6"/>
                      <a:pt x="60" y="5"/>
                    </a:cubicBezTo>
                    <a:cubicBezTo>
                      <a:pt x="61" y="5"/>
                      <a:pt x="59" y="2"/>
                      <a:pt x="58" y="2"/>
                    </a:cubicBezTo>
                    <a:cubicBezTo>
                      <a:pt x="57" y="1"/>
                      <a:pt x="54" y="2"/>
                      <a:pt x="53" y="1"/>
                    </a:cubicBezTo>
                    <a:cubicBezTo>
                      <a:pt x="50" y="0"/>
                      <a:pt x="50" y="6"/>
                      <a:pt x="47" y="2"/>
                    </a:cubicBezTo>
                    <a:cubicBezTo>
                      <a:pt x="46" y="2"/>
                      <a:pt x="44" y="3"/>
                      <a:pt x="43" y="3"/>
                    </a:cubicBezTo>
                    <a:cubicBezTo>
                      <a:pt x="41" y="4"/>
                      <a:pt x="42" y="9"/>
                      <a:pt x="41" y="9"/>
                    </a:cubicBezTo>
                    <a:cubicBezTo>
                      <a:pt x="40" y="9"/>
                      <a:pt x="39" y="7"/>
                      <a:pt x="38" y="7"/>
                    </a:cubicBezTo>
                    <a:cubicBezTo>
                      <a:pt x="38" y="7"/>
                      <a:pt x="37" y="8"/>
                      <a:pt x="36" y="8"/>
                    </a:cubicBezTo>
                    <a:cubicBezTo>
                      <a:pt x="35" y="8"/>
                      <a:pt x="34" y="7"/>
                      <a:pt x="34" y="6"/>
                    </a:cubicBezTo>
                    <a:cubicBezTo>
                      <a:pt x="34" y="5"/>
                      <a:pt x="32" y="7"/>
                      <a:pt x="31" y="7"/>
                    </a:cubicBezTo>
                    <a:cubicBezTo>
                      <a:pt x="30" y="7"/>
                      <a:pt x="30" y="6"/>
                      <a:pt x="29" y="6"/>
                    </a:cubicBezTo>
                    <a:cubicBezTo>
                      <a:pt x="28" y="6"/>
                      <a:pt x="28" y="7"/>
                      <a:pt x="28" y="8"/>
                    </a:cubicBezTo>
                    <a:cubicBezTo>
                      <a:pt x="28" y="8"/>
                      <a:pt x="21" y="5"/>
                      <a:pt x="21" y="5"/>
                    </a:cubicBezTo>
                    <a:cubicBezTo>
                      <a:pt x="18" y="4"/>
                      <a:pt x="15" y="4"/>
                      <a:pt x="12" y="4"/>
                    </a:cubicBezTo>
                    <a:cubicBezTo>
                      <a:pt x="10" y="4"/>
                      <a:pt x="9" y="6"/>
                      <a:pt x="6" y="6"/>
                    </a:cubicBezTo>
                    <a:cubicBezTo>
                      <a:pt x="6" y="9"/>
                      <a:pt x="9" y="9"/>
                      <a:pt x="9" y="11"/>
                    </a:cubicBezTo>
                    <a:cubicBezTo>
                      <a:pt x="9" y="12"/>
                      <a:pt x="10" y="13"/>
                      <a:pt x="10" y="14"/>
                    </a:cubicBezTo>
                    <a:cubicBezTo>
                      <a:pt x="9" y="15"/>
                      <a:pt x="6" y="15"/>
                      <a:pt x="5" y="16"/>
                    </a:cubicBezTo>
                    <a:cubicBezTo>
                      <a:pt x="2" y="18"/>
                      <a:pt x="3" y="20"/>
                      <a:pt x="2" y="23"/>
                    </a:cubicBezTo>
                    <a:cubicBezTo>
                      <a:pt x="2" y="25"/>
                      <a:pt x="1" y="26"/>
                      <a:pt x="0" y="27"/>
                    </a:cubicBezTo>
                    <a:close/>
                  </a:path>
                </a:pathLst>
              </a:custGeom>
              <a:solidFill>
                <a:schemeClr val="bg2">
                  <a:lumMod val="40000"/>
                  <a:lumOff val="60000"/>
                </a:schemeClr>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87" name="Freeform 657">
                <a:extLst>
                  <a:ext uri="{FF2B5EF4-FFF2-40B4-BE49-F238E27FC236}">
                    <a16:creationId xmlns:a16="http://schemas.microsoft.com/office/drawing/2014/main" id="{8AAA82B8-6EB1-0097-1AA0-F2E3ABB3F638}"/>
                  </a:ext>
                </a:extLst>
              </p:cNvPr>
              <p:cNvSpPr>
                <a:spLocks/>
              </p:cNvSpPr>
              <p:nvPr/>
            </p:nvSpPr>
            <p:spPr bwMode="auto">
              <a:xfrm>
                <a:off x="6250685" y="2816280"/>
                <a:ext cx="157367" cy="68125"/>
              </a:xfrm>
              <a:custGeom>
                <a:avLst/>
                <a:gdLst>
                  <a:gd name="T0" fmla="*/ 30 w 30"/>
                  <a:gd name="T1" fmla="*/ 4 h 12"/>
                  <a:gd name="T2" fmla="*/ 22 w 30"/>
                  <a:gd name="T3" fmla="*/ 0 h 12"/>
                  <a:gd name="T4" fmla="*/ 17 w 30"/>
                  <a:gd name="T5" fmla="*/ 0 h 12"/>
                  <a:gd name="T6" fmla="*/ 14 w 30"/>
                  <a:gd name="T7" fmla="*/ 1 h 12"/>
                  <a:gd name="T8" fmla="*/ 11 w 30"/>
                  <a:gd name="T9" fmla="*/ 0 h 12"/>
                  <a:gd name="T10" fmla="*/ 8 w 30"/>
                  <a:gd name="T11" fmla="*/ 3 h 12"/>
                  <a:gd name="T12" fmla="*/ 3 w 30"/>
                  <a:gd name="T13" fmla="*/ 9 h 12"/>
                  <a:gd name="T14" fmla="*/ 11 w 30"/>
                  <a:gd name="T15" fmla="*/ 11 h 12"/>
                  <a:gd name="T16" fmla="*/ 13 w 30"/>
                  <a:gd name="T17" fmla="*/ 9 h 12"/>
                  <a:gd name="T18" fmla="*/ 18 w 30"/>
                  <a:gd name="T19" fmla="*/ 9 h 12"/>
                  <a:gd name="T20" fmla="*/ 19 w 30"/>
                  <a:gd name="T21" fmla="*/ 6 h 12"/>
                  <a:gd name="T22" fmla="*/ 24 w 30"/>
                  <a:gd name="T23" fmla="*/ 7 h 12"/>
                  <a:gd name="T24" fmla="*/ 28 w 30"/>
                  <a:gd name="T25" fmla="*/ 7 h 12"/>
                  <a:gd name="T26" fmla="*/ 30 w 30"/>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
                    <a:moveTo>
                      <a:pt x="30" y="4"/>
                    </a:moveTo>
                    <a:cubicBezTo>
                      <a:pt x="27" y="2"/>
                      <a:pt x="26" y="0"/>
                      <a:pt x="22" y="0"/>
                    </a:cubicBezTo>
                    <a:cubicBezTo>
                      <a:pt x="20" y="0"/>
                      <a:pt x="19" y="0"/>
                      <a:pt x="17" y="0"/>
                    </a:cubicBezTo>
                    <a:cubicBezTo>
                      <a:pt x="15" y="0"/>
                      <a:pt x="15" y="1"/>
                      <a:pt x="14" y="1"/>
                    </a:cubicBezTo>
                    <a:cubicBezTo>
                      <a:pt x="13" y="1"/>
                      <a:pt x="12" y="0"/>
                      <a:pt x="11" y="0"/>
                    </a:cubicBezTo>
                    <a:cubicBezTo>
                      <a:pt x="10" y="1"/>
                      <a:pt x="9" y="2"/>
                      <a:pt x="8" y="3"/>
                    </a:cubicBezTo>
                    <a:cubicBezTo>
                      <a:pt x="6" y="5"/>
                      <a:pt x="0" y="4"/>
                      <a:pt x="3" y="9"/>
                    </a:cubicBezTo>
                    <a:cubicBezTo>
                      <a:pt x="4" y="11"/>
                      <a:pt x="8" y="12"/>
                      <a:pt x="11" y="11"/>
                    </a:cubicBezTo>
                    <a:cubicBezTo>
                      <a:pt x="12" y="11"/>
                      <a:pt x="12" y="9"/>
                      <a:pt x="13" y="9"/>
                    </a:cubicBezTo>
                    <a:cubicBezTo>
                      <a:pt x="15" y="9"/>
                      <a:pt x="17" y="9"/>
                      <a:pt x="18" y="9"/>
                    </a:cubicBezTo>
                    <a:cubicBezTo>
                      <a:pt x="19" y="9"/>
                      <a:pt x="19" y="7"/>
                      <a:pt x="19" y="6"/>
                    </a:cubicBezTo>
                    <a:cubicBezTo>
                      <a:pt x="20" y="5"/>
                      <a:pt x="23" y="7"/>
                      <a:pt x="24" y="7"/>
                    </a:cubicBezTo>
                    <a:cubicBezTo>
                      <a:pt x="25" y="7"/>
                      <a:pt x="27" y="7"/>
                      <a:pt x="28" y="7"/>
                    </a:cubicBezTo>
                    <a:cubicBezTo>
                      <a:pt x="29" y="7"/>
                      <a:pt x="29" y="5"/>
                      <a:pt x="30" y="4"/>
                    </a:cubicBezTo>
                    <a:close/>
                  </a:path>
                </a:pathLst>
              </a:custGeom>
              <a:solidFill>
                <a:schemeClr val="bg2">
                  <a:lumMod val="40000"/>
                  <a:lumOff val="60000"/>
                </a:schemeClr>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88" name="Freeform 658">
                <a:extLst>
                  <a:ext uri="{FF2B5EF4-FFF2-40B4-BE49-F238E27FC236}">
                    <a16:creationId xmlns:a16="http://schemas.microsoft.com/office/drawing/2014/main" id="{4F84956C-815D-DA42-ACF1-06AE97EF27B0}"/>
                  </a:ext>
                </a:extLst>
              </p:cNvPr>
              <p:cNvSpPr>
                <a:spLocks/>
              </p:cNvSpPr>
              <p:nvPr/>
            </p:nvSpPr>
            <p:spPr bwMode="auto">
              <a:xfrm>
                <a:off x="6424144" y="2566488"/>
                <a:ext cx="246779" cy="194915"/>
              </a:xfrm>
              <a:custGeom>
                <a:avLst/>
                <a:gdLst>
                  <a:gd name="T0" fmla="*/ 11 w 47"/>
                  <a:gd name="T1" fmla="*/ 29 h 35"/>
                  <a:gd name="T2" fmla="*/ 18 w 47"/>
                  <a:gd name="T3" fmla="*/ 30 h 35"/>
                  <a:gd name="T4" fmla="*/ 23 w 47"/>
                  <a:gd name="T5" fmla="*/ 33 h 35"/>
                  <a:gd name="T6" fmla="*/ 25 w 47"/>
                  <a:gd name="T7" fmla="*/ 31 h 35"/>
                  <a:gd name="T8" fmla="*/ 29 w 47"/>
                  <a:gd name="T9" fmla="*/ 32 h 35"/>
                  <a:gd name="T10" fmla="*/ 33 w 47"/>
                  <a:gd name="T11" fmla="*/ 32 h 35"/>
                  <a:gd name="T12" fmla="*/ 36 w 47"/>
                  <a:gd name="T13" fmla="*/ 33 h 35"/>
                  <a:gd name="T14" fmla="*/ 38 w 47"/>
                  <a:gd name="T15" fmla="*/ 28 h 35"/>
                  <a:gd name="T16" fmla="*/ 42 w 47"/>
                  <a:gd name="T17" fmla="*/ 27 h 35"/>
                  <a:gd name="T18" fmla="*/ 40 w 47"/>
                  <a:gd name="T19" fmla="*/ 22 h 35"/>
                  <a:gd name="T20" fmla="*/ 44 w 47"/>
                  <a:gd name="T21" fmla="*/ 21 h 35"/>
                  <a:gd name="T22" fmla="*/ 45 w 47"/>
                  <a:gd name="T23" fmla="*/ 17 h 35"/>
                  <a:gd name="T24" fmla="*/ 42 w 47"/>
                  <a:gd name="T25" fmla="*/ 15 h 35"/>
                  <a:gd name="T26" fmla="*/ 39 w 47"/>
                  <a:gd name="T27" fmla="*/ 11 h 35"/>
                  <a:gd name="T28" fmla="*/ 38 w 47"/>
                  <a:gd name="T29" fmla="*/ 6 h 35"/>
                  <a:gd name="T30" fmla="*/ 35 w 47"/>
                  <a:gd name="T31" fmla="*/ 2 h 35"/>
                  <a:gd name="T32" fmla="*/ 33 w 47"/>
                  <a:gd name="T33" fmla="*/ 2 h 35"/>
                  <a:gd name="T34" fmla="*/ 30 w 47"/>
                  <a:gd name="T35" fmla="*/ 1 h 35"/>
                  <a:gd name="T36" fmla="*/ 28 w 47"/>
                  <a:gd name="T37" fmla="*/ 2 h 35"/>
                  <a:gd name="T38" fmla="*/ 25 w 47"/>
                  <a:gd name="T39" fmla="*/ 0 h 35"/>
                  <a:gd name="T40" fmla="*/ 22 w 47"/>
                  <a:gd name="T41" fmla="*/ 2 h 35"/>
                  <a:gd name="T42" fmla="*/ 17 w 47"/>
                  <a:gd name="T43" fmla="*/ 3 h 35"/>
                  <a:gd name="T44" fmla="*/ 17 w 47"/>
                  <a:gd name="T45" fmla="*/ 6 h 35"/>
                  <a:gd name="T46" fmla="*/ 13 w 47"/>
                  <a:gd name="T47" fmla="*/ 9 h 35"/>
                  <a:gd name="T48" fmla="*/ 12 w 47"/>
                  <a:gd name="T49" fmla="*/ 13 h 35"/>
                  <a:gd name="T50" fmla="*/ 8 w 47"/>
                  <a:gd name="T51" fmla="*/ 14 h 35"/>
                  <a:gd name="T52" fmla="*/ 1 w 47"/>
                  <a:gd name="T53" fmla="*/ 16 h 35"/>
                  <a:gd name="T54" fmla="*/ 2 w 47"/>
                  <a:gd name="T55" fmla="*/ 24 h 35"/>
                  <a:gd name="T56" fmla="*/ 1 w 47"/>
                  <a:gd name="T57" fmla="*/ 27 h 35"/>
                  <a:gd name="T58" fmla="*/ 1 w 47"/>
                  <a:gd name="T59" fmla="*/ 31 h 35"/>
                  <a:gd name="T60" fmla="*/ 5 w 47"/>
                  <a:gd name="T61" fmla="*/ 30 h 35"/>
                  <a:gd name="T62" fmla="*/ 11 w 47"/>
                  <a:gd name="T6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35">
                    <a:moveTo>
                      <a:pt x="11" y="29"/>
                    </a:moveTo>
                    <a:cubicBezTo>
                      <a:pt x="14" y="29"/>
                      <a:pt x="16" y="30"/>
                      <a:pt x="18" y="30"/>
                    </a:cubicBezTo>
                    <a:cubicBezTo>
                      <a:pt x="18" y="30"/>
                      <a:pt x="23" y="33"/>
                      <a:pt x="23" y="33"/>
                    </a:cubicBezTo>
                    <a:cubicBezTo>
                      <a:pt x="23" y="32"/>
                      <a:pt x="24" y="29"/>
                      <a:pt x="25" y="31"/>
                    </a:cubicBezTo>
                    <a:cubicBezTo>
                      <a:pt x="27" y="34"/>
                      <a:pt x="28" y="29"/>
                      <a:pt x="29" y="32"/>
                    </a:cubicBezTo>
                    <a:cubicBezTo>
                      <a:pt x="30" y="34"/>
                      <a:pt x="32" y="32"/>
                      <a:pt x="33" y="32"/>
                    </a:cubicBezTo>
                    <a:cubicBezTo>
                      <a:pt x="34" y="31"/>
                      <a:pt x="36" y="35"/>
                      <a:pt x="36" y="33"/>
                    </a:cubicBezTo>
                    <a:cubicBezTo>
                      <a:pt x="37" y="31"/>
                      <a:pt x="36" y="29"/>
                      <a:pt x="38" y="28"/>
                    </a:cubicBezTo>
                    <a:cubicBezTo>
                      <a:pt x="39" y="28"/>
                      <a:pt x="41" y="27"/>
                      <a:pt x="42" y="27"/>
                    </a:cubicBezTo>
                    <a:cubicBezTo>
                      <a:pt x="41" y="26"/>
                      <a:pt x="40" y="24"/>
                      <a:pt x="40" y="22"/>
                    </a:cubicBezTo>
                    <a:cubicBezTo>
                      <a:pt x="40" y="20"/>
                      <a:pt x="42" y="22"/>
                      <a:pt x="44" y="21"/>
                    </a:cubicBezTo>
                    <a:cubicBezTo>
                      <a:pt x="46" y="21"/>
                      <a:pt x="47" y="19"/>
                      <a:pt x="45" y="17"/>
                    </a:cubicBezTo>
                    <a:cubicBezTo>
                      <a:pt x="44" y="16"/>
                      <a:pt x="43" y="17"/>
                      <a:pt x="42" y="15"/>
                    </a:cubicBezTo>
                    <a:cubicBezTo>
                      <a:pt x="41" y="14"/>
                      <a:pt x="40" y="13"/>
                      <a:pt x="39" y="11"/>
                    </a:cubicBezTo>
                    <a:cubicBezTo>
                      <a:pt x="38" y="10"/>
                      <a:pt x="38" y="8"/>
                      <a:pt x="38" y="6"/>
                    </a:cubicBezTo>
                    <a:cubicBezTo>
                      <a:pt x="39" y="4"/>
                      <a:pt x="36" y="2"/>
                      <a:pt x="35" y="2"/>
                    </a:cubicBezTo>
                    <a:cubicBezTo>
                      <a:pt x="34" y="1"/>
                      <a:pt x="34" y="2"/>
                      <a:pt x="33" y="2"/>
                    </a:cubicBezTo>
                    <a:cubicBezTo>
                      <a:pt x="31" y="3"/>
                      <a:pt x="31" y="2"/>
                      <a:pt x="30" y="1"/>
                    </a:cubicBezTo>
                    <a:cubicBezTo>
                      <a:pt x="29" y="0"/>
                      <a:pt x="29" y="2"/>
                      <a:pt x="28" y="2"/>
                    </a:cubicBezTo>
                    <a:cubicBezTo>
                      <a:pt x="27" y="2"/>
                      <a:pt x="25" y="0"/>
                      <a:pt x="25" y="0"/>
                    </a:cubicBezTo>
                    <a:cubicBezTo>
                      <a:pt x="23" y="0"/>
                      <a:pt x="23" y="2"/>
                      <a:pt x="22" y="2"/>
                    </a:cubicBezTo>
                    <a:cubicBezTo>
                      <a:pt x="20" y="3"/>
                      <a:pt x="19" y="3"/>
                      <a:pt x="17" y="3"/>
                    </a:cubicBezTo>
                    <a:cubicBezTo>
                      <a:pt x="16" y="4"/>
                      <a:pt x="17" y="6"/>
                      <a:pt x="17" y="6"/>
                    </a:cubicBezTo>
                    <a:cubicBezTo>
                      <a:pt x="16" y="8"/>
                      <a:pt x="13" y="7"/>
                      <a:pt x="13" y="9"/>
                    </a:cubicBezTo>
                    <a:cubicBezTo>
                      <a:pt x="12" y="10"/>
                      <a:pt x="12" y="11"/>
                      <a:pt x="12" y="13"/>
                    </a:cubicBezTo>
                    <a:cubicBezTo>
                      <a:pt x="12" y="14"/>
                      <a:pt x="9" y="14"/>
                      <a:pt x="8" y="14"/>
                    </a:cubicBezTo>
                    <a:cubicBezTo>
                      <a:pt x="5" y="15"/>
                      <a:pt x="4" y="16"/>
                      <a:pt x="1" y="16"/>
                    </a:cubicBezTo>
                    <a:cubicBezTo>
                      <a:pt x="2" y="19"/>
                      <a:pt x="5" y="21"/>
                      <a:pt x="2" y="24"/>
                    </a:cubicBezTo>
                    <a:cubicBezTo>
                      <a:pt x="0" y="25"/>
                      <a:pt x="0" y="26"/>
                      <a:pt x="1" y="27"/>
                    </a:cubicBezTo>
                    <a:cubicBezTo>
                      <a:pt x="3" y="28"/>
                      <a:pt x="1" y="30"/>
                      <a:pt x="1" y="31"/>
                    </a:cubicBezTo>
                    <a:cubicBezTo>
                      <a:pt x="3" y="31"/>
                      <a:pt x="4" y="31"/>
                      <a:pt x="5" y="30"/>
                    </a:cubicBezTo>
                    <a:cubicBezTo>
                      <a:pt x="7" y="29"/>
                      <a:pt x="10" y="29"/>
                      <a:pt x="11" y="29"/>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89" name="Freeform 659">
                <a:extLst>
                  <a:ext uri="{FF2B5EF4-FFF2-40B4-BE49-F238E27FC236}">
                    <a16:creationId xmlns:a16="http://schemas.microsoft.com/office/drawing/2014/main" id="{B6EA4ADB-0082-4F59-CF23-F061807CCEE8}"/>
                  </a:ext>
                </a:extLst>
              </p:cNvPr>
              <p:cNvSpPr>
                <a:spLocks/>
              </p:cNvSpPr>
              <p:nvPr/>
            </p:nvSpPr>
            <p:spPr bwMode="auto">
              <a:xfrm>
                <a:off x="6366921" y="2555134"/>
                <a:ext cx="152001" cy="105974"/>
              </a:xfrm>
              <a:custGeom>
                <a:avLst/>
                <a:gdLst>
                  <a:gd name="T0" fmla="*/ 16 w 29"/>
                  <a:gd name="T1" fmla="*/ 18 h 19"/>
                  <a:gd name="T2" fmla="*/ 23 w 29"/>
                  <a:gd name="T3" fmla="*/ 15 h 19"/>
                  <a:gd name="T4" fmla="*/ 23 w 29"/>
                  <a:gd name="T5" fmla="*/ 12 h 19"/>
                  <a:gd name="T6" fmla="*/ 27 w 29"/>
                  <a:gd name="T7" fmla="*/ 9 h 19"/>
                  <a:gd name="T8" fmla="*/ 26 w 29"/>
                  <a:gd name="T9" fmla="*/ 4 h 19"/>
                  <a:gd name="T10" fmla="*/ 19 w 29"/>
                  <a:gd name="T11" fmla="*/ 1 h 19"/>
                  <a:gd name="T12" fmla="*/ 10 w 29"/>
                  <a:gd name="T13" fmla="*/ 1 h 19"/>
                  <a:gd name="T14" fmla="*/ 0 w 29"/>
                  <a:gd name="T15" fmla="*/ 4 h 19"/>
                  <a:gd name="T16" fmla="*/ 1 w 29"/>
                  <a:gd name="T17" fmla="*/ 6 h 19"/>
                  <a:gd name="T18" fmla="*/ 2 w 29"/>
                  <a:gd name="T19" fmla="*/ 9 h 19"/>
                  <a:gd name="T20" fmla="*/ 5 w 29"/>
                  <a:gd name="T21" fmla="*/ 10 h 19"/>
                  <a:gd name="T22" fmla="*/ 9 w 29"/>
                  <a:gd name="T23" fmla="*/ 11 h 19"/>
                  <a:gd name="T24" fmla="*/ 8 w 29"/>
                  <a:gd name="T25" fmla="*/ 15 h 19"/>
                  <a:gd name="T26" fmla="*/ 12 w 29"/>
                  <a:gd name="T27" fmla="*/ 18 h 19"/>
                  <a:gd name="T28" fmla="*/ 16 w 29"/>
                  <a:gd name="T29" fmla="*/ 18 h 19"/>
                  <a:gd name="T30" fmla="*/ 16 w 29"/>
                  <a:gd name="T3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16" y="18"/>
                    </a:moveTo>
                    <a:cubicBezTo>
                      <a:pt x="18" y="16"/>
                      <a:pt x="21" y="16"/>
                      <a:pt x="23" y="15"/>
                    </a:cubicBezTo>
                    <a:cubicBezTo>
                      <a:pt x="23" y="14"/>
                      <a:pt x="23" y="13"/>
                      <a:pt x="23" y="12"/>
                    </a:cubicBezTo>
                    <a:cubicBezTo>
                      <a:pt x="24" y="10"/>
                      <a:pt x="25" y="10"/>
                      <a:pt x="27" y="9"/>
                    </a:cubicBezTo>
                    <a:cubicBezTo>
                      <a:pt x="29" y="8"/>
                      <a:pt x="28" y="5"/>
                      <a:pt x="26" y="4"/>
                    </a:cubicBezTo>
                    <a:cubicBezTo>
                      <a:pt x="24" y="3"/>
                      <a:pt x="22" y="2"/>
                      <a:pt x="19" y="1"/>
                    </a:cubicBezTo>
                    <a:cubicBezTo>
                      <a:pt x="17" y="0"/>
                      <a:pt x="13" y="1"/>
                      <a:pt x="10" y="1"/>
                    </a:cubicBezTo>
                    <a:cubicBezTo>
                      <a:pt x="8" y="1"/>
                      <a:pt x="0" y="0"/>
                      <a:pt x="0" y="4"/>
                    </a:cubicBezTo>
                    <a:cubicBezTo>
                      <a:pt x="0" y="4"/>
                      <a:pt x="1" y="5"/>
                      <a:pt x="1" y="6"/>
                    </a:cubicBezTo>
                    <a:cubicBezTo>
                      <a:pt x="2" y="7"/>
                      <a:pt x="1" y="8"/>
                      <a:pt x="2" y="9"/>
                    </a:cubicBezTo>
                    <a:cubicBezTo>
                      <a:pt x="3" y="9"/>
                      <a:pt x="4" y="11"/>
                      <a:pt x="5" y="10"/>
                    </a:cubicBezTo>
                    <a:cubicBezTo>
                      <a:pt x="7" y="10"/>
                      <a:pt x="9" y="9"/>
                      <a:pt x="9" y="11"/>
                    </a:cubicBezTo>
                    <a:cubicBezTo>
                      <a:pt x="9" y="12"/>
                      <a:pt x="9" y="14"/>
                      <a:pt x="8" y="15"/>
                    </a:cubicBezTo>
                    <a:cubicBezTo>
                      <a:pt x="11" y="15"/>
                      <a:pt x="11" y="15"/>
                      <a:pt x="12" y="18"/>
                    </a:cubicBezTo>
                    <a:cubicBezTo>
                      <a:pt x="13" y="18"/>
                      <a:pt x="16" y="18"/>
                      <a:pt x="16" y="18"/>
                    </a:cubicBezTo>
                    <a:cubicBezTo>
                      <a:pt x="17" y="17"/>
                      <a:pt x="15" y="19"/>
                      <a:pt x="16" y="18"/>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90" name="Freeform 660">
                <a:extLst>
                  <a:ext uri="{FF2B5EF4-FFF2-40B4-BE49-F238E27FC236}">
                    <a16:creationId xmlns:a16="http://schemas.microsoft.com/office/drawing/2014/main" id="{F1AA1A89-F72C-1BD3-2F3A-0F35325FB8BC}"/>
                  </a:ext>
                </a:extLst>
              </p:cNvPr>
              <p:cNvSpPr>
                <a:spLocks/>
              </p:cNvSpPr>
              <p:nvPr/>
            </p:nvSpPr>
            <p:spPr bwMode="auto">
              <a:xfrm>
                <a:off x="6366921" y="2488902"/>
                <a:ext cx="187768" cy="100297"/>
              </a:xfrm>
              <a:custGeom>
                <a:avLst/>
                <a:gdLst>
                  <a:gd name="T0" fmla="*/ 11 w 36"/>
                  <a:gd name="T1" fmla="*/ 13 h 18"/>
                  <a:gd name="T2" fmla="*/ 19 w 36"/>
                  <a:gd name="T3" fmla="*/ 12 h 18"/>
                  <a:gd name="T4" fmla="*/ 25 w 36"/>
                  <a:gd name="T5" fmla="*/ 15 h 18"/>
                  <a:gd name="T6" fmla="*/ 29 w 36"/>
                  <a:gd name="T7" fmla="*/ 17 h 18"/>
                  <a:gd name="T8" fmla="*/ 33 w 36"/>
                  <a:gd name="T9" fmla="*/ 16 h 18"/>
                  <a:gd name="T10" fmla="*/ 36 w 36"/>
                  <a:gd name="T11" fmla="*/ 14 h 18"/>
                  <a:gd name="T12" fmla="*/ 34 w 36"/>
                  <a:gd name="T13" fmla="*/ 8 h 18"/>
                  <a:gd name="T14" fmla="*/ 31 w 36"/>
                  <a:gd name="T15" fmla="*/ 4 h 18"/>
                  <a:gd name="T16" fmla="*/ 25 w 36"/>
                  <a:gd name="T17" fmla="*/ 3 h 18"/>
                  <a:gd name="T18" fmla="*/ 18 w 36"/>
                  <a:gd name="T19" fmla="*/ 1 h 18"/>
                  <a:gd name="T20" fmla="*/ 17 w 36"/>
                  <a:gd name="T21" fmla="*/ 5 h 18"/>
                  <a:gd name="T22" fmla="*/ 15 w 36"/>
                  <a:gd name="T23" fmla="*/ 7 h 18"/>
                  <a:gd name="T24" fmla="*/ 8 w 36"/>
                  <a:gd name="T25" fmla="*/ 4 h 18"/>
                  <a:gd name="T26" fmla="*/ 0 w 36"/>
                  <a:gd name="T27" fmla="*/ 15 h 18"/>
                  <a:gd name="T28" fmla="*/ 11 w 3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11" y="13"/>
                    </a:moveTo>
                    <a:cubicBezTo>
                      <a:pt x="14" y="13"/>
                      <a:pt x="16" y="12"/>
                      <a:pt x="19" y="12"/>
                    </a:cubicBezTo>
                    <a:cubicBezTo>
                      <a:pt x="20" y="12"/>
                      <a:pt x="24" y="14"/>
                      <a:pt x="25" y="15"/>
                    </a:cubicBezTo>
                    <a:cubicBezTo>
                      <a:pt x="26" y="16"/>
                      <a:pt x="27" y="18"/>
                      <a:pt x="29" y="17"/>
                    </a:cubicBezTo>
                    <a:cubicBezTo>
                      <a:pt x="30" y="17"/>
                      <a:pt x="31" y="16"/>
                      <a:pt x="33" y="16"/>
                    </a:cubicBezTo>
                    <a:cubicBezTo>
                      <a:pt x="34" y="16"/>
                      <a:pt x="34" y="14"/>
                      <a:pt x="36" y="14"/>
                    </a:cubicBezTo>
                    <a:cubicBezTo>
                      <a:pt x="35" y="12"/>
                      <a:pt x="33" y="9"/>
                      <a:pt x="34" y="8"/>
                    </a:cubicBezTo>
                    <a:cubicBezTo>
                      <a:pt x="35" y="6"/>
                      <a:pt x="32" y="4"/>
                      <a:pt x="31" y="4"/>
                    </a:cubicBezTo>
                    <a:cubicBezTo>
                      <a:pt x="29" y="3"/>
                      <a:pt x="27" y="5"/>
                      <a:pt x="25" y="3"/>
                    </a:cubicBezTo>
                    <a:cubicBezTo>
                      <a:pt x="22" y="1"/>
                      <a:pt x="21" y="0"/>
                      <a:pt x="18" y="1"/>
                    </a:cubicBezTo>
                    <a:cubicBezTo>
                      <a:pt x="16" y="2"/>
                      <a:pt x="17" y="3"/>
                      <a:pt x="17" y="5"/>
                    </a:cubicBezTo>
                    <a:cubicBezTo>
                      <a:pt x="16" y="6"/>
                      <a:pt x="16" y="7"/>
                      <a:pt x="15" y="7"/>
                    </a:cubicBezTo>
                    <a:cubicBezTo>
                      <a:pt x="12" y="9"/>
                      <a:pt x="10" y="5"/>
                      <a:pt x="8" y="4"/>
                    </a:cubicBezTo>
                    <a:cubicBezTo>
                      <a:pt x="3" y="0"/>
                      <a:pt x="0" y="11"/>
                      <a:pt x="0" y="15"/>
                    </a:cubicBezTo>
                    <a:cubicBezTo>
                      <a:pt x="4" y="13"/>
                      <a:pt x="7" y="13"/>
                      <a:pt x="11" y="1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91" name="Freeform 661">
                <a:extLst>
                  <a:ext uri="{FF2B5EF4-FFF2-40B4-BE49-F238E27FC236}">
                    <a16:creationId xmlns:a16="http://schemas.microsoft.com/office/drawing/2014/main" id="{7B293A16-8E40-B8D7-3BF1-B2714F427EF3}"/>
                  </a:ext>
                </a:extLst>
              </p:cNvPr>
              <p:cNvSpPr>
                <a:spLocks/>
              </p:cNvSpPr>
              <p:nvPr/>
            </p:nvSpPr>
            <p:spPr bwMode="auto">
              <a:xfrm>
                <a:off x="6424144" y="2428347"/>
                <a:ext cx="125179" cy="83263"/>
              </a:xfrm>
              <a:custGeom>
                <a:avLst/>
                <a:gdLst>
                  <a:gd name="T0" fmla="*/ 16 w 24"/>
                  <a:gd name="T1" fmla="*/ 15 h 15"/>
                  <a:gd name="T2" fmla="*/ 20 w 24"/>
                  <a:gd name="T3" fmla="*/ 15 h 15"/>
                  <a:gd name="T4" fmla="*/ 22 w 24"/>
                  <a:gd name="T5" fmla="*/ 13 h 15"/>
                  <a:gd name="T6" fmla="*/ 22 w 24"/>
                  <a:gd name="T7" fmla="*/ 10 h 15"/>
                  <a:gd name="T8" fmla="*/ 21 w 24"/>
                  <a:gd name="T9" fmla="*/ 5 h 15"/>
                  <a:gd name="T10" fmla="*/ 24 w 24"/>
                  <a:gd name="T11" fmla="*/ 0 h 15"/>
                  <a:gd name="T12" fmla="*/ 12 w 24"/>
                  <a:gd name="T13" fmla="*/ 0 h 15"/>
                  <a:gd name="T14" fmla="*/ 6 w 24"/>
                  <a:gd name="T15" fmla="*/ 1 h 15"/>
                  <a:gd name="T16" fmla="*/ 0 w 24"/>
                  <a:gd name="T17" fmla="*/ 5 h 15"/>
                  <a:gd name="T18" fmla="*/ 2 w 24"/>
                  <a:gd name="T19" fmla="*/ 6 h 15"/>
                  <a:gd name="T20" fmla="*/ 2 w 24"/>
                  <a:gd name="T21" fmla="*/ 8 h 15"/>
                  <a:gd name="T22" fmla="*/ 7 w 24"/>
                  <a:gd name="T23" fmla="*/ 9 h 15"/>
                  <a:gd name="T24" fmla="*/ 6 w 24"/>
                  <a:gd name="T25" fmla="*/ 13 h 15"/>
                  <a:gd name="T26" fmla="*/ 11 w 24"/>
                  <a:gd name="T27" fmla="*/ 12 h 15"/>
                  <a:gd name="T28" fmla="*/ 16 w 24"/>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5">
                    <a:moveTo>
                      <a:pt x="16" y="15"/>
                    </a:moveTo>
                    <a:cubicBezTo>
                      <a:pt x="17" y="15"/>
                      <a:pt x="19" y="15"/>
                      <a:pt x="20" y="15"/>
                    </a:cubicBezTo>
                    <a:cubicBezTo>
                      <a:pt x="20" y="14"/>
                      <a:pt x="22" y="14"/>
                      <a:pt x="22" y="13"/>
                    </a:cubicBezTo>
                    <a:cubicBezTo>
                      <a:pt x="22" y="12"/>
                      <a:pt x="22" y="11"/>
                      <a:pt x="22" y="10"/>
                    </a:cubicBezTo>
                    <a:cubicBezTo>
                      <a:pt x="21" y="8"/>
                      <a:pt x="20" y="7"/>
                      <a:pt x="21" y="5"/>
                    </a:cubicBezTo>
                    <a:cubicBezTo>
                      <a:pt x="23" y="4"/>
                      <a:pt x="24" y="2"/>
                      <a:pt x="24" y="0"/>
                    </a:cubicBezTo>
                    <a:cubicBezTo>
                      <a:pt x="22" y="3"/>
                      <a:pt x="15" y="0"/>
                      <a:pt x="12" y="0"/>
                    </a:cubicBezTo>
                    <a:cubicBezTo>
                      <a:pt x="10" y="0"/>
                      <a:pt x="8" y="0"/>
                      <a:pt x="6" y="1"/>
                    </a:cubicBezTo>
                    <a:cubicBezTo>
                      <a:pt x="5" y="1"/>
                      <a:pt x="0" y="5"/>
                      <a:pt x="0" y="5"/>
                    </a:cubicBezTo>
                    <a:cubicBezTo>
                      <a:pt x="0" y="6"/>
                      <a:pt x="3" y="5"/>
                      <a:pt x="2" y="6"/>
                    </a:cubicBezTo>
                    <a:cubicBezTo>
                      <a:pt x="2" y="7"/>
                      <a:pt x="2" y="7"/>
                      <a:pt x="2" y="8"/>
                    </a:cubicBezTo>
                    <a:cubicBezTo>
                      <a:pt x="3" y="10"/>
                      <a:pt x="7" y="9"/>
                      <a:pt x="7" y="9"/>
                    </a:cubicBezTo>
                    <a:cubicBezTo>
                      <a:pt x="7" y="10"/>
                      <a:pt x="6" y="12"/>
                      <a:pt x="6" y="13"/>
                    </a:cubicBezTo>
                    <a:cubicBezTo>
                      <a:pt x="7" y="12"/>
                      <a:pt x="9" y="11"/>
                      <a:pt x="11" y="12"/>
                    </a:cubicBezTo>
                    <a:cubicBezTo>
                      <a:pt x="13" y="13"/>
                      <a:pt x="14" y="15"/>
                      <a:pt x="16" y="1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92" name="Freeform 662">
                <a:extLst>
                  <a:ext uri="{FF2B5EF4-FFF2-40B4-BE49-F238E27FC236}">
                    <a16:creationId xmlns:a16="http://schemas.microsoft.com/office/drawing/2014/main" id="{821D972A-45E4-19D2-6786-A0696F6C405A}"/>
                  </a:ext>
                </a:extLst>
              </p:cNvPr>
              <p:cNvSpPr>
                <a:spLocks/>
              </p:cNvSpPr>
              <p:nvPr/>
            </p:nvSpPr>
            <p:spPr bwMode="auto">
              <a:xfrm>
                <a:off x="6329369" y="2600552"/>
                <a:ext cx="84048" cy="43525"/>
              </a:xfrm>
              <a:custGeom>
                <a:avLst/>
                <a:gdLst>
                  <a:gd name="T0" fmla="*/ 16 w 16"/>
                  <a:gd name="T1" fmla="*/ 4 h 8"/>
                  <a:gd name="T2" fmla="*/ 12 w 16"/>
                  <a:gd name="T3" fmla="*/ 2 h 8"/>
                  <a:gd name="T4" fmla="*/ 8 w 16"/>
                  <a:gd name="T5" fmla="*/ 0 h 8"/>
                  <a:gd name="T6" fmla="*/ 7 w 16"/>
                  <a:gd name="T7" fmla="*/ 3 h 8"/>
                  <a:gd name="T8" fmla="*/ 5 w 16"/>
                  <a:gd name="T9" fmla="*/ 2 h 8"/>
                  <a:gd name="T10" fmla="*/ 2 w 16"/>
                  <a:gd name="T11" fmla="*/ 3 h 8"/>
                  <a:gd name="T12" fmla="*/ 0 w 16"/>
                  <a:gd name="T13" fmla="*/ 5 h 8"/>
                  <a:gd name="T14" fmla="*/ 0 w 16"/>
                  <a:gd name="T15" fmla="*/ 6 h 8"/>
                  <a:gd name="T16" fmla="*/ 2 w 16"/>
                  <a:gd name="T17" fmla="*/ 6 h 8"/>
                  <a:gd name="T18" fmla="*/ 8 w 16"/>
                  <a:gd name="T19" fmla="*/ 7 h 8"/>
                  <a:gd name="T20" fmla="*/ 16 w 1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6" y="4"/>
                    </a:moveTo>
                    <a:cubicBezTo>
                      <a:pt x="16" y="1"/>
                      <a:pt x="14" y="2"/>
                      <a:pt x="12" y="2"/>
                    </a:cubicBezTo>
                    <a:cubicBezTo>
                      <a:pt x="11" y="3"/>
                      <a:pt x="10" y="1"/>
                      <a:pt x="8" y="0"/>
                    </a:cubicBezTo>
                    <a:cubicBezTo>
                      <a:pt x="8" y="1"/>
                      <a:pt x="8" y="2"/>
                      <a:pt x="7" y="3"/>
                    </a:cubicBezTo>
                    <a:cubicBezTo>
                      <a:pt x="6" y="3"/>
                      <a:pt x="7" y="1"/>
                      <a:pt x="5" y="2"/>
                    </a:cubicBezTo>
                    <a:cubicBezTo>
                      <a:pt x="4" y="2"/>
                      <a:pt x="2" y="2"/>
                      <a:pt x="2" y="3"/>
                    </a:cubicBezTo>
                    <a:cubicBezTo>
                      <a:pt x="1" y="5"/>
                      <a:pt x="2" y="6"/>
                      <a:pt x="0" y="5"/>
                    </a:cubicBezTo>
                    <a:cubicBezTo>
                      <a:pt x="0" y="5"/>
                      <a:pt x="0" y="5"/>
                      <a:pt x="0" y="6"/>
                    </a:cubicBezTo>
                    <a:cubicBezTo>
                      <a:pt x="0" y="6"/>
                      <a:pt x="1" y="6"/>
                      <a:pt x="2" y="6"/>
                    </a:cubicBezTo>
                    <a:cubicBezTo>
                      <a:pt x="4" y="7"/>
                      <a:pt x="6" y="7"/>
                      <a:pt x="8" y="7"/>
                    </a:cubicBezTo>
                    <a:cubicBezTo>
                      <a:pt x="10" y="7"/>
                      <a:pt x="16" y="8"/>
                      <a:pt x="16"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93" name="Freeform 663">
                <a:extLst>
                  <a:ext uri="{FF2B5EF4-FFF2-40B4-BE49-F238E27FC236}">
                    <a16:creationId xmlns:a16="http://schemas.microsoft.com/office/drawing/2014/main" id="{D48C93C4-2D2B-702C-46ED-6D69CB795D43}"/>
                  </a:ext>
                </a:extLst>
              </p:cNvPr>
              <p:cNvSpPr>
                <a:spLocks/>
              </p:cNvSpPr>
              <p:nvPr/>
            </p:nvSpPr>
            <p:spPr bwMode="auto">
              <a:xfrm>
                <a:off x="6198824" y="2611904"/>
                <a:ext cx="250355" cy="232761"/>
              </a:xfrm>
              <a:custGeom>
                <a:avLst/>
                <a:gdLst>
                  <a:gd name="T0" fmla="*/ 1 w 48"/>
                  <a:gd name="T1" fmla="*/ 12 h 42"/>
                  <a:gd name="T2" fmla="*/ 0 w 48"/>
                  <a:gd name="T3" fmla="*/ 16 h 42"/>
                  <a:gd name="T4" fmla="*/ 2 w 48"/>
                  <a:gd name="T5" fmla="*/ 20 h 42"/>
                  <a:gd name="T6" fmla="*/ 4 w 48"/>
                  <a:gd name="T7" fmla="*/ 27 h 42"/>
                  <a:gd name="T8" fmla="*/ 9 w 48"/>
                  <a:gd name="T9" fmla="*/ 31 h 42"/>
                  <a:gd name="T10" fmla="*/ 10 w 48"/>
                  <a:gd name="T11" fmla="*/ 33 h 42"/>
                  <a:gd name="T12" fmla="*/ 13 w 48"/>
                  <a:gd name="T13" fmla="*/ 32 h 42"/>
                  <a:gd name="T14" fmla="*/ 21 w 48"/>
                  <a:gd name="T15" fmla="*/ 36 h 42"/>
                  <a:gd name="T16" fmla="*/ 25 w 48"/>
                  <a:gd name="T17" fmla="*/ 37 h 42"/>
                  <a:gd name="T18" fmla="*/ 33 w 48"/>
                  <a:gd name="T19" fmla="*/ 37 h 42"/>
                  <a:gd name="T20" fmla="*/ 39 w 48"/>
                  <a:gd name="T21" fmla="*/ 41 h 42"/>
                  <a:gd name="T22" fmla="*/ 41 w 48"/>
                  <a:gd name="T23" fmla="*/ 35 h 42"/>
                  <a:gd name="T24" fmla="*/ 44 w 48"/>
                  <a:gd name="T25" fmla="*/ 32 h 42"/>
                  <a:gd name="T26" fmla="*/ 48 w 48"/>
                  <a:gd name="T27" fmla="*/ 31 h 42"/>
                  <a:gd name="T28" fmla="*/ 45 w 48"/>
                  <a:gd name="T29" fmla="*/ 26 h 42"/>
                  <a:gd name="T30" fmla="*/ 44 w 48"/>
                  <a:gd name="T31" fmla="*/ 19 h 42"/>
                  <a:gd name="T32" fmla="*/ 46 w 48"/>
                  <a:gd name="T33" fmla="*/ 12 h 42"/>
                  <a:gd name="T34" fmla="*/ 44 w 48"/>
                  <a:gd name="T35" fmla="*/ 7 h 42"/>
                  <a:gd name="T36" fmla="*/ 42 w 48"/>
                  <a:gd name="T37" fmla="*/ 5 h 42"/>
                  <a:gd name="T38" fmla="*/ 25 w 48"/>
                  <a:gd name="T39" fmla="*/ 4 h 42"/>
                  <a:gd name="T40" fmla="*/ 20 w 48"/>
                  <a:gd name="T41" fmla="*/ 2 h 42"/>
                  <a:gd name="T42" fmla="*/ 13 w 48"/>
                  <a:gd name="T43" fmla="*/ 4 h 42"/>
                  <a:gd name="T44" fmla="*/ 6 w 48"/>
                  <a:gd name="T45" fmla="*/ 6 h 42"/>
                  <a:gd name="T46" fmla="*/ 2 w 48"/>
                  <a:gd name="T47" fmla="*/ 7 h 42"/>
                  <a:gd name="T48" fmla="*/ 1 w 48"/>
                  <a:gd name="T49" fmla="*/ 9 h 42"/>
                  <a:gd name="T50" fmla="*/ 1 w 48"/>
                  <a:gd name="T51" fmla="*/ 12 h 42"/>
                  <a:gd name="T52" fmla="*/ 1 w 48"/>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1" y="12"/>
                    </a:moveTo>
                    <a:cubicBezTo>
                      <a:pt x="1" y="13"/>
                      <a:pt x="0" y="15"/>
                      <a:pt x="0" y="16"/>
                    </a:cubicBezTo>
                    <a:cubicBezTo>
                      <a:pt x="1" y="17"/>
                      <a:pt x="2" y="19"/>
                      <a:pt x="2" y="20"/>
                    </a:cubicBezTo>
                    <a:cubicBezTo>
                      <a:pt x="2" y="22"/>
                      <a:pt x="3" y="25"/>
                      <a:pt x="4" y="27"/>
                    </a:cubicBezTo>
                    <a:cubicBezTo>
                      <a:pt x="5" y="30"/>
                      <a:pt x="8" y="29"/>
                      <a:pt x="9" y="31"/>
                    </a:cubicBezTo>
                    <a:cubicBezTo>
                      <a:pt x="9" y="31"/>
                      <a:pt x="9" y="33"/>
                      <a:pt x="10" y="33"/>
                    </a:cubicBezTo>
                    <a:cubicBezTo>
                      <a:pt x="11" y="34"/>
                      <a:pt x="12" y="32"/>
                      <a:pt x="13" y="32"/>
                    </a:cubicBezTo>
                    <a:cubicBezTo>
                      <a:pt x="15" y="31"/>
                      <a:pt x="19" y="35"/>
                      <a:pt x="21" y="36"/>
                    </a:cubicBezTo>
                    <a:cubicBezTo>
                      <a:pt x="22" y="37"/>
                      <a:pt x="23" y="39"/>
                      <a:pt x="25" y="37"/>
                    </a:cubicBezTo>
                    <a:cubicBezTo>
                      <a:pt x="26" y="36"/>
                      <a:pt x="31" y="37"/>
                      <a:pt x="33" y="37"/>
                    </a:cubicBezTo>
                    <a:cubicBezTo>
                      <a:pt x="36" y="37"/>
                      <a:pt x="37" y="39"/>
                      <a:pt x="39" y="41"/>
                    </a:cubicBezTo>
                    <a:cubicBezTo>
                      <a:pt x="40" y="42"/>
                      <a:pt x="40" y="36"/>
                      <a:pt x="41" y="35"/>
                    </a:cubicBezTo>
                    <a:cubicBezTo>
                      <a:pt x="42" y="34"/>
                      <a:pt x="43" y="33"/>
                      <a:pt x="44" y="32"/>
                    </a:cubicBezTo>
                    <a:cubicBezTo>
                      <a:pt x="45" y="32"/>
                      <a:pt x="48" y="32"/>
                      <a:pt x="48" y="31"/>
                    </a:cubicBezTo>
                    <a:cubicBezTo>
                      <a:pt x="47" y="28"/>
                      <a:pt x="47" y="27"/>
                      <a:pt x="45" y="26"/>
                    </a:cubicBezTo>
                    <a:cubicBezTo>
                      <a:pt x="43" y="24"/>
                      <a:pt x="46" y="21"/>
                      <a:pt x="44" y="19"/>
                    </a:cubicBezTo>
                    <a:cubicBezTo>
                      <a:pt x="42" y="18"/>
                      <a:pt x="47" y="14"/>
                      <a:pt x="46" y="12"/>
                    </a:cubicBezTo>
                    <a:cubicBezTo>
                      <a:pt x="45" y="10"/>
                      <a:pt x="44" y="9"/>
                      <a:pt x="44" y="7"/>
                    </a:cubicBezTo>
                    <a:cubicBezTo>
                      <a:pt x="44" y="6"/>
                      <a:pt x="44" y="5"/>
                      <a:pt x="42" y="5"/>
                    </a:cubicBezTo>
                    <a:cubicBezTo>
                      <a:pt x="37" y="3"/>
                      <a:pt x="30" y="6"/>
                      <a:pt x="25" y="4"/>
                    </a:cubicBezTo>
                    <a:cubicBezTo>
                      <a:pt x="25" y="7"/>
                      <a:pt x="21" y="2"/>
                      <a:pt x="20" y="2"/>
                    </a:cubicBezTo>
                    <a:cubicBezTo>
                      <a:pt x="17" y="0"/>
                      <a:pt x="15" y="2"/>
                      <a:pt x="13" y="4"/>
                    </a:cubicBezTo>
                    <a:cubicBezTo>
                      <a:pt x="10" y="5"/>
                      <a:pt x="8" y="6"/>
                      <a:pt x="6" y="6"/>
                    </a:cubicBezTo>
                    <a:cubicBezTo>
                      <a:pt x="5" y="7"/>
                      <a:pt x="3" y="7"/>
                      <a:pt x="2" y="7"/>
                    </a:cubicBezTo>
                    <a:cubicBezTo>
                      <a:pt x="1" y="8"/>
                      <a:pt x="3" y="9"/>
                      <a:pt x="1" y="9"/>
                    </a:cubicBezTo>
                    <a:cubicBezTo>
                      <a:pt x="1" y="10"/>
                      <a:pt x="1" y="11"/>
                      <a:pt x="1" y="12"/>
                    </a:cubicBezTo>
                    <a:cubicBezTo>
                      <a:pt x="1" y="14"/>
                      <a:pt x="1" y="12"/>
                      <a:pt x="1" y="12"/>
                    </a:cubicBezTo>
                    <a:close/>
                  </a:path>
                </a:pathLst>
              </a:custGeom>
              <a:solidFill>
                <a:schemeClr val="accent5"/>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94" name="Freeform 664">
                <a:extLst>
                  <a:ext uri="{FF2B5EF4-FFF2-40B4-BE49-F238E27FC236}">
                    <a16:creationId xmlns:a16="http://schemas.microsoft.com/office/drawing/2014/main" id="{365A1A41-B91F-BAD7-ABE5-28338481A80A}"/>
                  </a:ext>
                </a:extLst>
              </p:cNvPr>
              <p:cNvSpPr>
                <a:spLocks/>
              </p:cNvSpPr>
              <p:nvPr/>
            </p:nvSpPr>
            <p:spPr bwMode="auto">
              <a:xfrm>
                <a:off x="6350825" y="2856021"/>
                <a:ext cx="241415" cy="166529"/>
              </a:xfrm>
              <a:custGeom>
                <a:avLst/>
                <a:gdLst>
                  <a:gd name="T0" fmla="*/ 38 w 46"/>
                  <a:gd name="T1" fmla="*/ 13 h 30"/>
                  <a:gd name="T2" fmla="*/ 35 w 46"/>
                  <a:gd name="T3" fmla="*/ 6 h 30"/>
                  <a:gd name="T4" fmla="*/ 32 w 46"/>
                  <a:gd name="T5" fmla="*/ 0 h 30"/>
                  <a:gd name="T6" fmla="*/ 22 w 46"/>
                  <a:gd name="T7" fmla="*/ 4 h 30"/>
                  <a:gd name="T8" fmla="*/ 18 w 46"/>
                  <a:gd name="T9" fmla="*/ 3 h 30"/>
                  <a:gd name="T10" fmla="*/ 12 w 46"/>
                  <a:gd name="T11" fmla="*/ 3 h 30"/>
                  <a:gd name="T12" fmla="*/ 8 w 46"/>
                  <a:gd name="T13" fmla="*/ 6 h 30"/>
                  <a:gd name="T14" fmla="*/ 4 w 46"/>
                  <a:gd name="T15" fmla="*/ 14 h 30"/>
                  <a:gd name="T16" fmla="*/ 0 w 46"/>
                  <a:gd name="T17" fmla="*/ 15 h 30"/>
                  <a:gd name="T18" fmla="*/ 3 w 46"/>
                  <a:gd name="T19" fmla="*/ 18 h 30"/>
                  <a:gd name="T20" fmla="*/ 5 w 46"/>
                  <a:gd name="T21" fmla="*/ 22 h 30"/>
                  <a:gd name="T22" fmla="*/ 8 w 46"/>
                  <a:gd name="T23" fmla="*/ 24 h 30"/>
                  <a:gd name="T24" fmla="*/ 11 w 46"/>
                  <a:gd name="T25" fmla="*/ 25 h 30"/>
                  <a:gd name="T26" fmla="*/ 11 w 46"/>
                  <a:gd name="T27" fmla="*/ 28 h 30"/>
                  <a:gd name="T28" fmla="*/ 21 w 46"/>
                  <a:gd name="T29" fmla="*/ 30 h 30"/>
                  <a:gd name="T30" fmla="*/ 28 w 46"/>
                  <a:gd name="T31" fmla="*/ 28 h 30"/>
                  <a:gd name="T32" fmla="*/ 40 w 46"/>
                  <a:gd name="T33" fmla="*/ 30 h 30"/>
                  <a:gd name="T34" fmla="*/ 41 w 46"/>
                  <a:gd name="T35" fmla="*/ 23 h 30"/>
                  <a:gd name="T36" fmla="*/ 46 w 46"/>
                  <a:gd name="T37" fmla="*/ 20 h 30"/>
                  <a:gd name="T38" fmla="*/ 39 w 46"/>
                  <a:gd name="T39" fmla="*/ 20 h 30"/>
                  <a:gd name="T40" fmla="*/ 38 w 46"/>
                  <a:gd name="T41" fmla="*/ 13 h 30"/>
                  <a:gd name="T42" fmla="*/ 38 w 46"/>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38" y="13"/>
                    </a:moveTo>
                    <a:cubicBezTo>
                      <a:pt x="39" y="10"/>
                      <a:pt x="36" y="8"/>
                      <a:pt x="35" y="6"/>
                    </a:cubicBezTo>
                    <a:cubicBezTo>
                      <a:pt x="33" y="5"/>
                      <a:pt x="32" y="2"/>
                      <a:pt x="32" y="0"/>
                    </a:cubicBezTo>
                    <a:cubicBezTo>
                      <a:pt x="29" y="1"/>
                      <a:pt x="26" y="4"/>
                      <a:pt x="22" y="4"/>
                    </a:cubicBezTo>
                    <a:cubicBezTo>
                      <a:pt x="21" y="4"/>
                      <a:pt x="19" y="3"/>
                      <a:pt x="18" y="3"/>
                    </a:cubicBezTo>
                    <a:cubicBezTo>
                      <a:pt x="16" y="3"/>
                      <a:pt x="14" y="3"/>
                      <a:pt x="12" y="3"/>
                    </a:cubicBezTo>
                    <a:cubicBezTo>
                      <a:pt x="12" y="3"/>
                      <a:pt x="9" y="6"/>
                      <a:pt x="8" y="6"/>
                    </a:cubicBezTo>
                    <a:cubicBezTo>
                      <a:pt x="7" y="9"/>
                      <a:pt x="5" y="11"/>
                      <a:pt x="4" y="14"/>
                    </a:cubicBezTo>
                    <a:cubicBezTo>
                      <a:pt x="3" y="14"/>
                      <a:pt x="1" y="14"/>
                      <a:pt x="0" y="15"/>
                    </a:cubicBezTo>
                    <a:cubicBezTo>
                      <a:pt x="0" y="16"/>
                      <a:pt x="3" y="17"/>
                      <a:pt x="3" y="18"/>
                    </a:cubicBezTo>
                    <a:cubicBezTo>
                      <a:pt x="3" y="20"/>
                      <a:pt x="4" y="20"/>
                      <a:pt x="5" y="22"/>
                    </a:cubicBezTo>
                    <a:cubicBezTo>
                      <a:pt x="5" y="24"/>
                      <a:pt x="6" y="24"/>
                      <a:pt x="8" y="24"/>
                    </a:cubicBezTo>
                    <a:cubicBezTo>
                      <a:pt x="9" y="24"/>
                      <a:pt x="11" y="24"/>
                      <a:pt x="11" y="25"/>
                    </a:cubicBezTo>
                    <a:cubicBezTo>
                      <a:pt x="11" y="26"/>
                      <a:pt x="11" y="27"/>
                      <a:pt x="11" y="28"/>
                    </a:cubicBezTo>
                    <a:cubicBezTo>
                      <a:pt x="13" y="30"/>
                      <a:pt x="18" y="30"/>
                      <a:pt x="21" y="30"/>
                    </a:cubicBezTo>
                    <a:cubicBezTo>
                      <a:pt x="24" y="30"/>
                      <a:pt x="26" y="30"/>
                      <a:pt x="28" y="28"/>
                    </a:cubicBezTo>
                    <a:cubicBezTo>
                      <a:pt x="32" y="26"/>
                      <a:pt x="36" y="28"/>
                      <a:pt x="40" y="30"/>
                    </a:cubicBezTo>
                    <a:cubicBezTo>
                      <a:pt x="40" y="28"/>
                      <a:pt x="40" y="25"/>
                      <a:pt x="41" y="23"/>
                    </a:cubicBezTo>
                    <a:cubicBezTo>
                      <a:pt x="42" y="22"/>
                      <a:pt x="45" y="24"/>
                      <a:pt x="46" y="20"/>
                    </a:cubicBezTo>
                    <a:cubicBezTo>
                      <a:pt x="43" y="18"/>
                      <a:pt x="42" y="20"/>
                      <a:pt x="39" y="20"/>
                    </a:cubicBezTo>
                    <a:cubicBezTo>
                      <a:pt x="37" y="19"/>
                      <a:pt x="37" y="14"/>
                      <a:pt x="38" y="13"/>
                    </a:cubicBezTo>
                    <a:cubicBezTo>
                      <a:pt x="39" y="11"/>
                      <a:pt x="37" y="15"/>
                      <a:pt x="38" y="13"/>
                    </a:cubicBezTo>
                    <a:close/>
                  </a:path>
                </a:pathLst>
              </a:custGeom>
              <a:solidFill>
                <a:schemeClr val="bg2">
                  <a:lumMod val="40000"/>
                  <a:lumOff val="60000"/>
                </a:schemeClr>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95" name="Freeform 665">
                <a:extLst>
                  <a:ext uri="{FF2B5EF4-FFF2-40B4-BE49-F238E27FC236}">
                    <a16:creationId xmlns:a16="http://schemas.microsoft.com/office/drawing/2014/main" id="{25FA2A3A-07BB-ACD3-E273-B85C3A2D6A95}"/>
                  </a:ext>
                </a:extLst>
              </p:cNvPr>
              <p:cNvSpPr>
                <a:spLocks/>
              </p:cNvSpPr>
              <p:nvPr/>
            </p:nvSpPr>
            <p:spPr bwMode="auto">
              <a:xfrm>
                <a:off x="6518922" y="2850344"/>
                <a:ext cx="87624" cy="111652"/>
              </a:xfrm>
              <a:custGeom>
                <a:avLst/>
                <a:gdLst>
                  <a:gd name="T0" fmla="*/ 14 w 17"/>
                  <a:gd name="T1" fmla="*/ 10 h 20"/>
                  <a:gd name="T2" fmla="*/ 9 w 17"/>
                  <a:gd name="T3" fmla="*/ 3 h 20"/>
                  <a:gd name="T4" fmla="*/ 0 w 17"/>
                  <a:gd name="T5" fmla="*/ 1 h 20"/>
                  <a:gd name="T6" fmla="*/ 5 w 17"/>
                  <a:gd name="T7" fmla="*/ 10 h 20"/>
                  <a:gd name="T8" fmla="*/ 7 w 17"/>
                  <a:gd name="T9" fmla="*/ 20 h 20"/>
                  <a:gd name="T10" fmla="*/ 10 w 17"/>
                  <a:gd name="T11" fmla="*/ 14 h 20"/>
                  <a:gd name="T12" fmla="*/ 14 w 17"/>
                  <a:gd name="T13" fmla="*/ 14 h 20"/>
                  <a:gd name="T14" fmla="*/ 14 w 17"/>
                  <a:gd name="T15" fmla="*/ 10 h 20"/>
                  <a:gd name="T16" fmla="*/ 14 w 1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4" y="10"/>
                    </a:moveTo>
                    <a:cubicBezTo>
                      <a:pt x="12" y="8"/>
                      <a:pt x="11" y="4"/>
                      <a:pt x="9" y="3"/>
                    </a:cubicBezTo>
                    <a:cubicBezTo>
                      <a:pt x="8" y="3"/>
                      <a:pt x="0" y="0"/>
                      <a:pt x="0" y="1"/>
                    </a:cubicBezTo>
                    <a:cubicBezTo>
                      <a:pt x="1" y="5"/>
                      <a:pt x="3" y="7"/>
                      <a:pt x="5" y="10"/>
                    </a:cubicBezTo>
                    <a:cubicBezTo>
                      <a:pt x="7" y="13"/>
                      <a:pt x="4" y="17"/>
                      <a:pt x="7" y="20"/>
                    </a:cubicBezTo>
                    <a:cubicBezTo>
                      <a:pt x="8" y="19"/>
                      <a:pt x="9" y="16"/>
                      <a:pt x="10" y="14"/>
                    </a:cubicBezTo>
                    <a:cubicBezTo>
                      <a:pt x="12" y="13"/>
                      <a:pt x="13" y="14"/>
                      <a:pt x="14" y="14"/>
                    </a:cubicBezTo>
                    <a:cubicBezTo>
                      <a:pt x="17" y="14"/>
                      <a:pt x="14" y="10"/>
                      <a:pt x="14" y="10"/>
                    </a:cubicBezTo>
                    <a:cubicBezTo>
                      <a:pt x="13" y="9"/>
                      <a:pt x="14" y="10"/>
                      <a:pt x="14" y="1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96" name="Freeform 666">
                <a:extLst>
                  <a:ext uri="{FF2B5EF4-FFF2-40B4-BE49-F238E27FC236}">
                    <a16:creationId xmlns:a16="http://schemas.microsoft.com/office/drawing/2014/main" id="{EC36519F-BB63-A09C-39B5-44CF7481BA03}"/>
                  </a:ext>
                </a:extLst>
              </p:cNvPr>
              <p:cNvSpPr>
                <a:spLocks/>
              </p:cNvSpPr>
              <p:nvPr/>
            </p:nvSpPr>
            <p:spPr bwMode="auto">
              <a:xfrm>
                <a:off x="6554687" y="2910898"/>
                <a:ext cx="51859" cy="56771"/>
              </a:xfrm>
              <a:custGeom>
                <a:avLst/>
                <a:gdLst>
                  <a:gd name="T0" fmla="*/ 7 w 10"/>
                  <a:gd name="T1" fmla="*/ 9 h 10"/>
                  <a:gd name="T2" fmla="*/ 7 w 10"/>
                  <a:gd name="T3" fmla="*/ 7 h 10"/>
                  <a:gd name="T4" fmla="*/ 10 w 10"/>
                  <a:gd name="T5" fmla="*/ 4 h 10"/>
                  <a:gd name="T6" fmla="*/ 8 w 10"/>
                  <a:gd name="T7" fmla="*/ 1 h 10"/>
                  <a:gd name="T8" fmla="*/ 3 w 10"/>
                  <a:gd name="T9" fmla="*/ 4 h 10"/>
                  <a:gd name="T10" fmla="*/ 0 w 10"/>
                  <a:gd name="T11" fmla="*/ 9 h 10"/>
                  <a:gd name="T12" fmla="*/ 3 w 10"/>
                  <a:gd name="T13" fmla="*/ 9 h 10"/>
                  <a:gd name="T14" fmla="*/ 7 w 10"/>
                  <a:gd name="T15" fmla="*/ 10 h 10"/>
                  <a:gd name="T16" fmla="*/ 7 w 10"/>
                  <a:gd name="T17" fmla="*/ 9 h 10"/>
                  <a:gd name="T18" fmla="*/ 7 w 10"/>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9"/>
                    </a:moveTo>
                    <a:cubicBezTo>
                      <a:pt x="6" y="8"/>
                      <a:pt x="6" y="8"/>
                      <a:pt x="7" y="7"/>
                    </a:cubicBezTo>
                    <a:cubicBezTo>
                      <a:pt x="8" y="6"/>
                      <a:pt x="9" y="5"/>
                      <a:pt x="10" y="4"/>
                    </a:cubicBezTo>
                    <a:cubicBezTo>
                      <a:pt x="10" y="4"/>
                      <a:pt x="8" y="2"/>
                      <a:pt x="8" y="1"/>
                    </a:cubicBezTo>
                    <a:cubicBezTo>
                      <a:pt x="8" y="5"/>
                      <a:pt x="3" y="0"/>
                      <a:pt x="3" y="4"/>
                    </a:cubicBezTo>
                    <a:cubicBezTo>
                      <a:pt x="3" y="6"/>
                      <a:pt x="1" y="8"/>
                      <a:pt x="0" y="9"/>
                    </a:cubicBezTo>
                    <a:cubicBezTo>
                      <a:pt x="0" y="10"/>
                      <a:pt x="2" y="9"/>
                      <a:pt x="3" y="9"/>
                    </a:cubicBezTo>
                    <a:cubicBezTo>
                      <a:pt x="5" y="9"/>
                      <a:pt x="6" y="9"/>
                      <a:pt x="7" y="10"/>
                    </a:cubicBezTo>
                    <a:cubicBezTo>
                      <a:pt x="7" y="10"/>
                      <a:pt x="7" y="9"/>
                      <a:pt x="7" y="9"/>
                    </a:cubicBezTo>
                    <a:cubicBezTo>
                      <a:pt x="6" y="8"/>
                      <a:pt x="7" y="9"/>
                      <a:pt x="7" y="9"/>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97" name="Freeform 667">
                <a:extLst>
                  <a:ext uri="{FF2B5EF4-FFF2-40B4-BE49-F238E27FC236}">
                    <a16:creationId xmlns:a16="http://schemas.microsoft.com/office/drawing/2014/main" id="{9DD97F59-2526-CECC-E251-E17CAA653B66}"/>
                  </a:ext>
                </a:extLst>
              </p:cNvPr>
              <p:cNvSpPr>
                <a:spLocks/>
              </p:cNvSpPr>
              <p:nvPr/>
            </p:nvSpPr>
            <p:spPr bwMode="auto">
              <a:xfrm>
                <a:off x="6397322" y="2999840"/>
                <a:ext cx="168096" cy="105974"/>
              </a:xfrm>
              <a:custGeom>
                <a:avLst/>
                <a:gdLst>
                  <a:gd name="T0" fmla="*/ 17 w 32"/>
                  <a:gd name="T1" fmla="*/ 4 h 19"/>
                  <a:gd name="T2" fmla="*/ 2 w 32"/>
                  <a:gd name="T3" fmla="*/ 0 h 19"/>
                  <a:gd name="T4" fmla="*/ 2 w 32"/>
                  <a:gd name="T5" fmla="*/ 5 h 19"/>
                  <a:gd name="T6" fmla="*/ 3 w 32"/>
                  <a:gd name="T7" fmla="*/ 8 h 19"/>
                  <a:gd name="T8" fmla="*/ 1 w 32"/>
                  <a:gd name="T9" fmla="*/ 11 h 19"/>
                  <a:gd name="T10" fmla="*/ 3 w 32"/>
                  <a:gd name="T11" fmla="*/ 17 h 19"/>
                  <a:gd name="T12" fmla="*/ 9 w 32"/>
                  <a:gd name="T13" fmla="*/ 17 h 19"/>
                  <a:gd name="T14" fmla="*/ 16 w 32"/>
                  <a:gd name="T15" fmla="*/ 18 h 19"/>
                  <a:gd name="T16" fmla="*/ 21 w 32"/>
                  <a:gd name="T17" fmla="*/ 15 h 19"/>
                  <a:gd name="T18" fmla="*/ 28 w 32"/>
                  <a:gd name="T19" fmla="*/ 14 h 19"/>
                  <a:gd name="T20" fmla="*/ 28 w 32"/>
                  <a:gd name="T21" fmla="*/ 8 h 19"/>
                  <a:gd name="T22" fmla="*/ 29 w 32"/>
                  <a:gd name="T23" fmla="*/ 3 h 19"/>
                  <a:gd name="T24" fmla="*/ 21 w 32"/>
                  <a:gd name="T25" fmla="*/ 2 h 19"/>
                  <a:gd name="T26" fmla="*/ 17 w 32"/>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17" y="4"/>
                    </a:moveTo>
                    <a:cubicBezTo>
                      <a:pt x="13" y="4"/>
                      <a:pt x="3" y="6"/>
                      <a:pt x="2" y="0"/>
                    </a:cubicBezTo>
                    <a:cubicBezTo>
                      <a:pt x="1" y="2"/>
                      <a:pt x="0" y="4"/>
                      <a:pt x="2" y="5"/>
                    </a:cubicBezTo>
                    <a:cubicBezTo>
                      <a:pt x="3" y="6"/>
                      <a:pt x="4" y="7"/>
                      <a:pt x="3" y="8"/>
                    </a:cubicBezTo>
                    <a:cubicBezTo>
                      <a:pt x="2" y="9"/>
                      <a:pt x="1" y="9"/>
                      <a:pt x="1" y="11"/>
                    </a:cubicBezTo>
                    <a:cubicBezTo>
                      <a:pt x="2" y="13"/>
                      <a:pt x="3" y="14"/>
                      <a:pt x="3" y="17"/>
                    </a:cubicBezTo>
                    <a:cubicBezTo>
                      <a:pt x="5" y="17"/>
                      <a:pt x="7" y="17"/>
                      <a:pt x="9" y="17"/>
                    </a:cubicBezTo>
                    <a:cubicBezTo>
                      <a:pt x="11" y="17"/>
                      <a:pt x="14" y="19"/>
                      <a:pt x="16" y="18"/>
                    </a:cubicBezTo>
                    <a:cubicBezTo>
                      <a:pt x="18" y="18"/>
                      <a:pt x="20" y="16"/>
                      <a:pt x="21" y="15"/>
                    </a:cubicBezTo>
                    <a:cubicBezTo>
                      <a:pt x="23" y="13"/>
                      <a:pt x="25" y="14"/>
                      <a:pt x="28" y="14"/>
                    </a:cubicBezTo>
                    <a:cubicBezTo>
                      <a:pt x="27" y="12"/>
                      <a:pt x="27" y="11"/>
                      <a:pt x="28" y="8"/>
                    </a:cubicBezTo>
                    <a:cubicBezTo>
                      <a:pt x="29" y="6"/>
                      <a:pt x="32" y="4"/>
                      <a:pt x="29" y="3"/>
                    </a:cubicBezTo>
                    <a:cubicBezTo>
                      <a:pt x="27" y="2"/>
                      <a:pt x="24" y="1"/>
                      <a:pt x="21" y="2"/>
                    </a:cubicBezTo>
                    <a:cubicBezTo>
                      <a:pt x="19" y="2"/>
                      <a:pt x="18" y="4"/>
                      <a:pt x="17" y="4"/>
                    </a:cubicBezTo>
                    <a:close/>
                  </a:path>
                </a:pathLst>
              </a:custGeom>
              <a:solidFill>
                <a:schemeClr val="bg2">
                  <a:lumMod val="40000"/>
                  <a:lumOff val="60000"/>
                </a:schemeClr>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98" name="Freeform 668">
                <a:extLst>
                  <a:ext uri="{FF2B5EF4-FFF2-40B4-BE49-F238E27FC236}">
                    <a16:creationId xmlns:a16="http://schemas.microsoft.com/office/drawing/2014/main" id="{D72DB148-4320-EA7D-FAE3-DD9E9B40B36C}"/>
                  </a:ext>
                </a:extLst>
              </p:cNvPr>
              <p:cNvSpPr>
                <a:spLocks/>
              </p:cNvSpPr>
              <p:nvPr/>
            </p:nvSpPr>
            <p:spPr bwMode="auto">
              <a:xfrm>
                <a:off x="6234590" y="2973347"/>
                <a:ext cx="94778" cy="83263"/>
              </a:xfrm>
              <a:custGeom>
                <a:avLst/>
                <a:gdLst>
                  <a:gd name="T0" fmla="*/ 10 w 18"/>
                  <a:gd name="T1" fmla="*/ 0 h 15"/>
                  <a:gd name="T2" fmla="*/ 1 w 18"/>
                  <a:gd name="T3" fmla="*/ 2 h 15"/>
                  <a:gd name="T4" fmla="*/ 4 w 18"/>
                  <a:gd name="T5" fmla="*/ 8 h 15"/>
                  <a:gd name="T6" fmla="*/ 13 w 18"/>
                  <a:gd name="T7" fmla="*/ 15 h 15"/>
                  <a:gd name="T8" fmla="*/ 15 w 18"/>
                  <a:gd name="T9" fmla="*/ 10 h 15"/>
                  <a:gd name="T10" fmla="*/ 17 w 18"/>
                  <a:gd name="T11" fmla="*/ 6 h 15"/>
                  <a:gd name="T12" fmla="*/ 16 w 18"/>
                  <a:gd name="T13" fmla="*/ 2 h 15"/>
                  <a:gd name="T14" fmla="*/ 10 w 1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0" y="0"/>
                    </a:moveTo>
                    <a:cubicBezTo>
                      <a:pt x="8" y="0"/>
                      <a:pt x="0" y="0"/>
                      <a:pt x="1" y="2"/>
                    </a:cubicBezTo>
                    <a:cubicBezTo>
                      <a:pt x="1" y="3"/>
                      <a:pt x="3" y="7"/>
                      <a:pt x="4" y="8"/>
                    </a:cubicBezTo>
                    <a:cubicBezTo>
                      <a:pt x="6" y="11"/>
                      <a:pt x="10" y="13"/>
                      <a:pt x="13" y="15"/>
                    </a:cubicBezTo>
                    <a:cubicBezTo>
                      <a:pt x="13" y="13"/>
                      <a:pt x="13" y="11"/>
                      <a:pt x="15" y="10"/>
                    </a:cubicBezTo>
                    <a:cubicBezTo>
                      <a:pt x="17" y="9"/>
                      <a:pt x="18" y="8"/>
                      <a:pt x="17" y="6"/>
                    </a:cubicBezTo>
                    <a:cubicBezTo>
                      <a:pt x="17" y="4"/>
                      <a:pt x="17" y="3"/>
                      <a:pt x="16" y="2"/>
                    </a:cubicBezTo>
                    <a:cubicBezTo>
                      <a:pt x="14" y="1"/>
                      <a:pt x="12" y="0"/>
                      <a:pt x="10"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99" name="Freeform 669">
                <a:extLst>
                  <a:ext uri="{FF2B5EF4-FFF2-40B4-BE49-F238E27FC236}">
                    <a16:creationId xmlns:a16="http://schemas.microsoft.com/office/drawing/2014/main" id="{A9E2CB95-75AE-000F-6DC8-B20F0DA07DB6}"/>
                  </a:ext>
                </a:extLst>
              </p:cNvPr>
              <p:cNvSpPr>
                <a:spLocks/>
              </p:cNvSpPr>
              <p:nvPr/>
            </p:nvSpPr>
            <p:spPr bwMode="auto">
              <a:xfrm>
                <a:off x="6302543" y="2933607"/>
                <a:ext cx="116236" cy="149496"/>
              </a:xfrm>
              <a:custGeom>
                <a:avLst/>
                <a:gdLst>
                  <a:gd name="T0" fmla="*/ 21 w 22"/>
                  <a:gd name="T1" fmla="*/ 19 h 27"/>
                  <a:gd name="T2" fmla="*/ 20 w 22"/>
                  <a:gd name="T3" fmla="*/ 17 h 27"/>
                  <a:gd name="T4" fmla="*/ 19 w 22"/>
                  <a:gd name="T5" fmla="*/ 13 h 27"/>
                  <a:gd name="T6" fmla="*/ 15 w 22"/>
                  <a:gd name="T7" fmla="*/ 10 h 27"/>
                  <a:gd name="T8" fmla="*/ 14 w 22"/>
                  <a:gd name="T9" fmla="*/ 8 h 27"/>
                  <a:gd name="T10" fmla="*/ 12 w 22"/>
                  <a:gd name="T11" fmla="*/ 5 h 27"/>
                  <a:gd name="T12" fmla="*/ 5 w 22"/>
                  <a:gd name="T13" fmla="*/ 1 h 27"/>
                  <a:gd name="T14" fmla="*/ 2 w 22"/>
                  <a:gd name="T15" fmla="*/ 4 h 27"/>
                  <a:gd name="T16" fmla="*/ 4 w 22"/>
                  <a:gd name="T17" fmla="*/ 14 h 27"/>
                  <a:gd name="T18" fmla="*/ 1 w 22"/>
                  <a:gd name="T19" fmla="*/ 19 h 27"/>
                  <a:gd name="T20" fmla="*/ 0 w 22"/>
                  <a:gd name="T21" fmla="*/ 23 h 27"/>
                  <a:gd name="T22" fmla="*/ 4 w 22"/>
                  <a:gd name="T23" fmla="*/ 27 h 27"/>
                  <a:gd name="T24" fmla="*/ 6 w 22"/>
                  <a:gd name="T25" fmla="*/ 23 h 27"/>
                  <a:gd name="T26" fmla="*/ 10 w 22"/>
                  <a:gd name="T27" fmla="*/ 26 h 27"/>
                  <a:gd name="T28" fmla="*/ 20 w 22"/>
                  <a:gd name="T29" fmla="*/ 24 h 27"/>
                  <a:gd name="T30" fmla="*/ 21 w 22"/>
                  <a:gd name="T31" fmla="*/ 19 h 27"/>
                  <a:gd name="T32" fmla="*/ 21 w 22"/>
                  <a:gd name="T3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7">
                    <a:moveTo>
                      <a:pt x="21" y="19"/>
                    </a:moveTo>
                    <a:cubicBezTo>
                      <a:pt x="22" y="18"/>
                      <a:pt x="21" y="18"/>
                      <a:pt x="20" y="17"/>
                    </a:cubicBezTo>
                    <a:cubicBezTo>
                      <a:pt x="19" y="16"/>
                      <a:pt x="19" y="15"/>
                      <a:pt x="19" y="13"/>
                    </a:cubicBezTo>
                    <a:cubicBezTo>
                      <a:pt x="21" y="10"/>
                      <a:pt x="18" y="10"/>
                      <a:pt x="15" y="10"/>
                    </a:cubicBezTo>
                    <a:cubicBezTo>
                      <a:pt x="14" y="10"/>
                      <a:pt x="14" y="9"/>
                      <a:pt x="14" y="8"/>
                    </a:cubicBezTo>
                    <a:cubicBezTo>
                      <a:pt x="13" y="6"/>
                      <a:pt x="12" y="7"/>
                      <a:pt x="12" y="5"/>
                    </a:cubicBezTo>
                    <a:cubicBezTo>
                      <a:pt x="11" y="2"/>
                      <a:pt x="9" y="0"/>
                      <a:pt x="5" y="1"/>
                    </a:cubicBezTo>
                    <a:cubicBezTo>
                      <a:pt x="2" y="2"/>
                      <a:pt x="2" y="2"/>
                      <a:pt x="2" y="4"/>
                    </a:cubicBezTo>
                    <a:cubicBezTo>
                      <a:pt x="3" y="7"/>
                      <a:pt x="4" y="10"/>
                      <a:pt x="4" y="14"/>
                    </a:cubicBezTo>
                    <a:cubicBezTo>
                      <a:pt x="5" y="17"/>
                      <a:pt x="2" y="16"/>
                      <a:pt x="1" y="19"/>
                    </a:cubicBezTo>
                    <a:cubicBezTo>
                      <a:pt x="0" y="20"/>
                      <a:pt x="0" y="22"/>
                      <a:pt x="0" y="23"/>
                    </a:cubicBezTo>
                    <a:cubicBezTo>
                      <a:pt x="0" y="25"/>
                      <a:pt x="3" y="26"/>
                      <a:pt x="4" y="27"/>
                    </a:cubicBezTo>
                    <a:cubicBezTo>
                      <a:pt x="4" y="26"/>
                      <a:pt x="4" y="23"/>
                      <a:pt x="6" y="23"/>
                    </a:cubicBezTo>
                    <a:cubicBezTo>
                      <a:pt x="8" y="23"/>
                      <a:pt x="9" y="24"/>
                      <a:pt x="10" y="26"/>
                    </a:cubicBezTo>
                    <a:cubicBezTo>
                      <a:pt x="11" y="26"/>
                      <a:pt x="18" y="24"/>
                      <a:pt x="20" y="24"/>
                    </a:cubicBezTo>
                    <a:cubicBezTo>
                      <a:pt x="18" y="22"/>
                      <a:pt x="20" y="21"/>
                      <a:pt x="21" y="19"/>
                    </a:cubicBezTo>
                    <a:cubicBezTo>
                      <a:pt x="22" y="18"/>
                      <a:pt x="20" y="20"/>
                      <a:pt x="21" y="19"/>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00" name="Freeform 670">
                <a:extLst>
                  <a:ext uri="{FF2B5EF4-FFF2-40B4-BE49-F238E27FC236}">
                    <a16:creationId xmlns:a16="http://schemas.microsoft.com/office/drawing/2014/main" id="{10EA527B-07F8-0A03-00CF-4ED8B96D3EEE}"/>
                  </a:ext>
                </a:extLst>
              </p:cNvPr>
              <p:cNvSpPr>
                <a:spLocks/>
              </p:cNvSpPr>
              <p:nvPr/>
            </p:nvSpPr>
            <p:spPr bwMode="auto">
              <a:xfrm>
                <a:off x="6239955" y="2844667"/>
                <a:ext cx="184192" cy="105974"/>
              </a:xfrm>
              <a:custGeom>
                <a:avLst/>
                <a:gdLst>
                  <a:gd name="T0" fmla="*/ 30 w 35"/>
                  <a:gd name="T1" fmla="*/ 3 h 19"/>
                  <a:gd name="T2" fmla="*/ 24 w 35"/>
                  <a:gd name="T3" fmla="*/ 1 h 19"/>
                  <a:gd name="T4" fmla="*/ 19 w 35"/>
                  <a:gd name="T5" fmla="*/ 4 h 19"/>
                  <a:gd name="T6" fmla="*/ 15 w 35"/>
                  <a:gd name="T7" fmla="*/ 4 h 19"/>
                  <a:gd name="T8" fmla="*/ 13 w 35"/>
                  <a:gd name="T9" fmla="*/ 6 h 19"/>
                  <a:gd name="T10" fmla="*/ 5 w 35"/>
                  <a:gd name="T11" fmla="*/ 4 h 19"/>
                  <a:gd name="T12" fmla="*/ 5 w 35"/>
                  <a:gd name="T13" fmla="*/ 7 h 19"/>
                  <a:gd name="T14" fmla="*/ 3 w 35"/>
                  <a:gd name="T15" fmla="*/ 8 h 19"/>
                  <a:gd name="T16" fmla="*/ 3 w 35"/>
                  <a:gd name="T17" fmla="*/ 15 h 19"/>
                  <a:gd name="T18" fmla="*/ 11 w 35"/>
                  <a:gd name="T19" fmla="*/ 19 h 19"/>
                  <a:gd name="T20" fmla="*/ 21 w 35"/>
                  <a:gd name="T21" fmla="*/ 17 h 19"/>
                  <a:gd name="T22" fmla="*/ 25 w 35"/>
                  <a:gd name="T23" fmla="*/ 15 h 19"/>
                  <a:gd name="T24" fmla="*/ 29 w 35"/>
                  <a:gd name="T25" fmla="*/ 9 h 19"/>
                  <a:gd name="T26" fmla="*/ 33 w 35"/>
                  <a:gd name="T27" fmla="*/ 6 h 19"/>
                  <a:gd name="T28" fmla="*/ 30 w 35"/>
                  <a:gd name="T29" fmla="*/ 3 h 19"/>
                  <a:gd name="T30" fmla="*/ 30 w 35"/>
                  <a:gd name="T3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9">
                    <a:moveTo>
                      <a:pt x="30" y="3"/>
                    </a:moveTo>
                    <a:cubicBezTo>
                      <a:pt x="30" y="2"/>
                      <a:pt x="25" y="2"/>
                      <a:pt x="24" y="1"/>
                    </a:cubicBezTo>
                    <a:cubicBezTo>
                      <a:pt x="20" y="0"/>
                      <a:pt x="22" y="4"/>
                      <a:pt x="19" y="4"/>
                    </a:cubicBezTo>
                    <a:cubicBezTo>
                      <a:pt x="18" y="3"/>
                      <a:pt x="17" y="4"/>
                      <a:pt x="15" y="4"/>
                    </a:cubicBezTo>
                    <a:cubicBezTo>
                      <a:pt x="14" y="4"/>
                      <a:pt x="14" y="6"/>
                      <a:pt x="13" y="6"/>
                    </a:cubicBezTo>
                    <a:cubicBezTo>
                      <a:pt x="9" y="8"/>
                      <a:pt x="7" y="6"/>
                      <a:pt x="5" y="4"/>
                    </a:cubicBezTo>
                    <a:cubicBezTo>
                      <a:pt x="5" y="5"/>
                      <a:pt x="5" y="6"/>
                      <a:pt x="5" y="7"/>
                    </a:cubicBezTo>
                    <a:cubicBezTo>
                      <a:pt x="4" y="8"/>
                      <a:pt x="3" y="6"/>
                      <a:pt x="3" y="8"/>
                    </a:cubicBezTo>
                    <a:cubicBezTo>
                      <a:pt x="3" y="11"/>
                      <a:pt x="0" y="13"/>
                      <a:pt x="3" y="15"/>
                    </a:cubicBezTo>
                    <a:cubicBezTo>
                      <a:pt x="5" y="17"/>
                      <a:pt x="8" y="19"/>
                      <a:pt x="11" y="19"/>
                    </a:cubicBezTo>
                    <a:cubicBezTo>
                      <a:pt x="15" y="19"/>
                      <a:pt x="17" y="16"/>
                      <a:pt x="21" y="17"/>
                    </a:cubicBezTo>
                    <a:cubicBezTo>
                      <a:pt x="21" y="16"/>
                      <a:pt x="24" y="16"/>
                      <a:pt x="25" y="15"/>
                    </a:cubicBezTo>
                    <a:cubicBezTo>
                      <a:pt x="26" y="13"/>
                      <a:pt x="27" y="11"/>
                      <a:pt x="29" y="9"/>
                    </a:cubicBezTo>
                    <a:cubicBezTo>
                      <a:pt x="30" y="7"/>
                      <a:pt x="31" y="7"/>
                      <a:pt x="33" y="6"/>
                    </a:cubicBezTo>
                    <a:cubicBezTo>
                      <a:pt x="35" y="4"/>
                      <a:pt x="30" y="4"/>
                      <a:pt x="30" y="3"/>
                    </a:cubicBezTo>
                    <a:cubicBezTo>
                      <a:pt x="30" y="3"/>
                      <a:pt x="30" y="4"/>
                      <a:pt x="30" y="3"/>
                    </a:cubicBezTo>
                    <a:close/>
                  </a:path>
                </a:pathLst>
              </a:custGeom>
              <a:solidFill>
                <a:schemeClr val="bg2">
                  <a:lumMod val="40000"/>
                  <a:lumOff val="60000"/>
                </a:schemeClr>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01" name="Freeform 671">
                <a:extLst>
                  <a:ext uri="{FF2B5EF4-FFF2-40B4-BE49-F238E27FC236}">
                    <a16:creationId xmlns:a16="http://schemas.microsoft.com/office/drawing/2014/main" id="{7C839118-14F4-CB0A-3E98-9C0C0A6A5CD2}"/>
                  </a:ext>
                </a:extLst>
              </p:cNvPr>
              <p:cNvSpPr>
                <a:spLocks/>
              </p:cNvSpPr>
              <p:nvPr/>
            </p:nvSpPr>
            <p:spPr bwMode="auto">
              <a:xfrm>
                <a:off x="6345460" y="3083105"/>
                <a:ext cx="162732" cy="177883"/>
              </a:xfrm>
              <a:custGeom>
                <a:avLst/>
                <a:gdLst>
                  <a:gd name="T0" fmla="*/ 31 w 31"/>
                  <a:gd name="T1" fmla="*/ 0 h 32"/>
                  <a:gd name="T2" fmla="*/ 23 w 31"/>
                  <a:gd name="T3" fmla="*/ 3 h 32"/>
                  <a:gd name="T4" fmla="*/ 13 w 31"/>
                  <a:gd name="T5" fmla="*/ 2 h 32"/>
                  <a:gd name="T6" fmla="*/ 9 w 31"/>
                  <a:gd name="T7" fmla="*/ 4 h 32"/>
                  <a:gd name="T8" fmla="*/ 6 w 31"/>
                  <a:gd name="T9" fmla="*/ 5 h 32"/>
                  <a:gd name="T10" fmla="*/ 4 w 31"/>
                  <a:gd name="T11" fmla="*/ 8 h 32"/>
                  <a:gd name="T12" fmla="*/ 2 w 31"/>
                  <a:gd name="T13" fmla="*/ 11 h 32"/>
                  <a:gd name="T14" fmla="*/ 2 w 31"/>
                  <a:gd name="T15" fmla="*/ 15 h 32"/>
                  <a:gd name="T16" fmla="*/ 4 w 31"/>
                  <a:gd name="T17" fmla="*/ 17 h 32"/>
                  <a:gd name="T18" fmla="*/ 5 w 31"/>
                  <a:gd name="T19" fmla="*/ 22 h 32"/>
                  <a:gd name="T20" fmla="*/ 6 w 31"/>
                  <a:gd name="T21" fmla="*/ 25 h 32"/>
                  <a:gd name="T22" fmla="*/ 7 w 31"/>
                  <a:gd name="T23" fmla="*/ 28 h 32"/>
                  <a:gd name="T24" fmla="*/ 8 w 31"/>
                  <a:gd name="T25" fmla="*/ 29 h 32"/>
                  <a:gd name="T26" fmla="*/ 10 w 31"/>
                  <a:gd name="T27" fmla="*/ 31 h 32"/>
                  <a:gd name="T28" fmla="*/ 12 w 31"/>
                  <a:gd name="T29" fmla="*/ 30 h 32"/>
                  <a:gd name="T30" fmla="*/ 13 w 31"/>
                  <a:gd name="T31" fmla="*/ 31 h 32"/>
                  <a:gd name="T32" fmla="*/ 13 w 31"/>
                  <a:gd name="T33" fmla="*/ 26 h 32"/>
                  <a:gd name="T34" fmla="*/ 17 w 31"/>
                  <a:gd name="T35" fmla="*/ 26 h 32"/>
                  <a:gd name="T36" fmla="*/ 14 w 31"/>
                  <a:gd name="T37" fmla="*/ 23 h 32"/>
                  <a:gd name="T38" fmla="*/ 17 w 31"/>
                  <a:gd name="T39" fmla="*/ 24 h 32"/>
                  <a:gd name="T40" fmla="*/ 18 w 31"/>
                  <a:gd name="T41" fmla="*/ 22 h 32"/>
                  <a:gd name="T42" fmla="*/ 21 w 31"/>
                  <a:gd name="T43" fmla="*/ 23 h 32"/>
                  <a:gd name="T44" fmla="*/ 19 w 31"/>
                  <a:gd name="T45" fmla="*/ 19 h 32"/>
                  <a:gd name="T46" fmla="*/ 15 w 31"/>
                  <a:gd name="T47" fmla="*/ 17 h 32"/>
                  <a:gd name="T48" fmla="*/ 15 w 31"/>
                  <a:gd name="T49" fmla="*/ 16 h 32"/>
                  <a:gd name="T50" fmla="*/ 11 w 31"/>
                  <a:gd name="T51" fmla="*/ 10 h 32"/>
                  <a:gd name="T52" fmla="*/ 16 w 31"/>
                  <a:gd name="T53" fmla="*/ 11 h 32"/>
                  <a:gd name="T54" fmla="*/ 16 w 31"/>
                  <a:gd name="T55" fmla="*/ 10 h 32"/>
                  <a:gd name="T56" fmla="*/ 18 w 31"/>
                  <a:gd name="T57" fmla="*/ 11 h 32"/>
                  <a:gd name="T58" fmla="*/ 17 w 31"/>
                  <a:gd name="T59" fmla="*/ 9 h 32"/>
                  <a:gd name="T60" fmla="*/ 21 w 31"/>
                  <a:gd name="T61" fmla="*/ 10 h 32"/>
                  <a:gd name="T62" fmla="*/ 17 w 31"/>
                  <a:gd name="T63" fmla="*/ 7 h 32"/>
                  <a:gd name="T64" fmla="*/ 22 w 31"/>
                  <a:gd name="T65" fmla="*/ 5 h 32"/>
                  <a:gd name="T66" fmla="*/ 21 w 31"/>
                  <a:gd name="T67" fmla="*/ 7 h 32"/>
                  <a:gd name="T68" fmla="*/ 25 w 31"/>
                  <a:gd name="T69" fmla="*/ 5 h 32"/>
                  <a:gd name="T70" fmla="*/ 29 w 31"/>
                  <a:gd name="T71" fmla="*/ 7 h 32"/>
                  <a:gd name="T72" fmla="*/ 31 w 31"/>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31" y="0"/>
                    </a:moveTo>
                    <a:cubicBezTo>
                      <a:pt x="28" y="2"/>
                      <a:pt x="27" y="4"/>
                      <a:pt x="23" y="3"/>
                    </a:cubicBezTo>
                    <a:cubicBezTo>
                      <a:pt x="21" y="2"/>
                      <a:pt x="15" y="1"/>
                      <a:pt x="13" y="2"/>
                    </a:cubicBezTo>
                    <a:cubicBezTo>
                      <a:pt x="13" y="5"/>
                      <a:pt x="10" y="3"/>
                      <a:pt x="9" y="4"/>
                    </a:cubicBezTo>
                    <a:cubicBezTo>
                      <a:pt x="8" y="5"/>
                      <a:pt x="7" y="5"/>
                      <a:pt x="6" y="5"/>
                    </a:cubicBezTo>
                    <a:cubicBezTo>
                      <a:pt x="4" y="6"/>
                      <a:pt x="4" y="7"/>
                      <a:pt x="4" y="8"/>
                    </a:cubicBezTo>
                    <a:cubicBezTo>
                      <a:pt x="3" y="9"/>
                      <a:pt x="3" y="10"/>
                      <a:pt x="2" y="11"/>
                    </a:cubicBezTo>
                    <a:cubicBezTo>
                      <a:pt x="0" y="13"/>
                      <a:pt x="0" y="13"/>
                      <a:pt x="2" y="15"/>
                    </a:cubicBezTo>
                    <a:cubicBezTo>
                      <a:pt x="3" y="16"/>
                      <a:pt x="4" y="16"/>
                      <a:pt x="4" y="17"/>
                    </a:cubicBezTo>
                    <a:cubicBezTo>
                      <a:pt x="4" y="19"/>
                      <a:pt x="4" y="20"/>
                      <a:pt x="5" y="22"/>
                    </a:cubicBezTo>
                    <a:cubicBezTo>
                      <a:pt x="5" y="23"/>
                      <a:pt x="5" y="24"/>
                      <a:pt x="6" y="25"/>
                    </a:cubicBezTo>
                    <a:cubicBezTo>
                      <a:pt x="8" y="26"/>
                      <a:pt x="6" y="27"/>
                      <a:pt x="7" y="28"/>
                    </a:cubicBezTo>
                    <a:cubicBezTo>
                      <a:pt x="7" y="30"/>
                      <a:pt x="8" y="29"/>
                      <a:pt x="8" y="29"/>
                    </a:cubicBezTo>
                    <a:cubicBezTo>
                      <a:pt x="10" y="29"/>
                      <a:pt x="10" y="30"/>
                      <a:pt x="10" y="31"/>
                    </a:cubicBezTo>
                    <a:cubicBezTo>
                      <a:pt x="11" y="31"/>
                      <a:pt x="12" y="30"/>
                      <a:pt x="12" y="30"/>
                    </a:cubicBezTo>
                    <a:cubicBezTo>
                      <a:pt x="13" y="29"/>
                      <a:pt x="13" y="31"/>
                      <a:pt x="13" y="31"/>
                    </a:cubicBezTo>
                    <a:cubicBezTo>
                      <a:pt x="14" y="32"/>
                      <a:pt x="13" y="25"/>
                      <a:pt x="13" y="26"/>
                    </a:cubicBezTo>
                    <a:cubicBezTo>
                      <a:pt x="13" y="25"/>
                      <a:pt x="16" y="26"/>
                      <a:pt x="17" y="26"/>
                    </a:cubicBezTo>
                    <a:cubicBezTo>
                      <a:pt x="17" y="25"/>
                      <a:pt x="14" y="24"/>
                      <a:pt x="14" y="23"/>
                    </a:cubicBezTo>
                    <a:cubicBezTo>
                      <a:pt x="15" y="21"/>
                      <a:pt x="17" y="23"/>
                      <a:pt x="17" y="24"/>
                    </a:cubicBezTo>
                    <a:cubicBezTo>
                      <a:pt x="19" y="25"/>
                      <a:pt x="18" y="23"/>
                      <a:pt x="18" y="22"/>
                    </a:cubicBezTo>
                    <a:cubicBezTo>
                      <a:pt x="18" y="21"/>
                      <a:pt x="21" y="23"/>
                      <a:pt x="21" y="23"/>
                    </a:cubicBezTo>
                    <a:cubicBezTo>
                      <a:pt x="21" y="22"/>
                      <a:pt x="19" y="19"/>
                      <a:pt x="19" y="19"/>
                    </a:cubicBezTo>
                    <a:cubicBezTo>
                      <a:pt x="18" y="18"/>
                      <a:pt x="16" y="18"/>
                      <a:pt x="15" y="17"/>
                    </a:cubicBezTo>
                    <a:cubicBezTo>
                      <a:pt x="15" y="17"/>
                      <a:pt x="15" y="15"/>
                      <a:pt x="15" y="16"/>
                    </a:cubicBezTo>
                    <a:cubicBezTo>
                      <a:pt x="14" y="14"/>
                      <a:pt x="11" y="12"/>
                      <a:pt x="11" y="10"/>
                    </a:cubicBezTo>
                    <a:cubicBezTo>
                      <a:pt x="12" y="6"/>
                      <a:pt x="15" y="10"/>
                      <a:pt x="16" y="11"/>
                    </a:cubicBezTo>
                    <a:cubicBezTo>
                      <a:pt x="16" y="11"/>
                      <a:pt x="16" y="10"/>
                      <a:pt x="16" y="10"/>
                    </a:cubicBezTo>
                    <a:cubicBezTo>
                      <a:pt x="17" y="9"/>
                      <a:pt x="18" y="10"/>
                      <a:pt x="18" y="11"/>
                    </a:cubicBezTo>
                    <a:cubicBezTo>
                      <a:pt x="18" y="11"/>
                      <a:pt x="17" y="9"/>
                      <a:pt x="17" y="9"/>
                    </a:cubicBezTo>
                    <a:cubicBezTo>
                      <a:pt x="18" y="9"/>
                      <a:pt x="20" y="10"/>
                      <a:pt x="21" y="10"/>
                    </a:cubicBezTo>
                    <a:cubicBezTo>
                      <a:pt x="21" y="9"/>
                      <a:pt x="17" y="9"/>
                      <a:pt x="17" y="7"/>
                    </a:cubicBezTo>
                    <a:cubicBezTo>
                      <a:pt x="17" y="7"/>
                      <a:pt x="21" y="5"/>
                      <a:pt x="22" y="5"/>
                    </a:cubicBezTo>
                    <a:cubicBezTo>
                      <a:pt x="22" y="5"/>
                      <a:pt x="21" y="7"/>
                      <a:pt x="21" y="7"/>
                    </a:cubicBezTo>
                    <a:cubicBezTo>
                      <a:pt x="21" y="7"/>
                      <a:pt x="24" y="5"/>
                      <a:pt x="25" y="5"/>
                    </a:cubicBezTo>
                    <a:cubicBezTo>
                      <a:pt x="26" y="5"/>
                      <a:pt x="27" y="6"/>
                      <a:pt x="29" y="7"/>
                    </a:cubicBezTo>
                    <a:cubicBezTo>
                      <a:pt x="30" y="5"/>
                      <a:pt x="31" y="2"/>
                      <a:pt x="31"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02" name="Freeform 672">
                <a:extLst>
                  <a:ext uri="{FF2B5EF4-FFF2-40B4-BE49-F238E27FC236}">
                    <a16:creationId xmlns:a16="http://schemas.microsoft.com/office/drawing/2014/main" id="{3C04F937-FF0F-3FF2-8FDD-F08A161CA934}"/>
                  </a:ext>
                </a:extLst>
              </p:cNvPr>
              <p:cNvSpPr>
                <a:spLocks/>
              </p:cNvSpPr>
              <p:nvPr/>
            </p:nvSpPr>
            <p:spPr bwMode="auto">
              <a:xfrm>
                <a:off x="6492099" y="3073641"/>
                <a:ext cx="78683" cy="54878"/>
              </a:xfrm>
              <a:custGeom>
                <a:avLst/>
                <a:gdLst>
                  <a:gd name="T0" fmla="*/ 15 w 15"/>
                  <a:gd name="T1" fmla="*/ 6 h 10"/>
                  <a:gd name="T2" fmla="*/ 10 w 15"/>
                  <a:gd name="T3" fmla="*/ 1 h 10"/>
                  <a:gd name="T4" fmla="*/ 2 w 15"/>
                  <a:gd name="T5" fmla="*/ 5 h 10"/>
                  <a:gd name="T6" fmla="*/ 1 w 15"/>
                  <a:gd name="T7" fmla="*/ 9 h 10"/>
                  <a:gd name="T8" fmla="*/ 6 w 15"/>
                  <a:gd name="T9" fmla="*/ 9 h 10"/>
                  <a:gd name="T10" fmla="*/ 11 w 15"/>
                  <a:gd name="T11" fmla="*/ 7 h 10"/>
                  <a:gd name="T12" fmla="*/ 15 w 15"/>
                  <a:gd name="T13" fmla="*/ 6 h 10"/>
                  <a:gd name="T14" fmla="*/ 15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5" y="6"/>
                    </a:moveTo>
                    <a:cubicBezTo>
                      <a:pt x="13" y="4"/>
                      <a:pt x="10" y="4"/>
                      <a:pt x="10" y="1"/>
                    </a:cubicBezTo>
                    <a:cubicBezTo>
                      <a:pt x="5" y="0"/>
                      <a:pt x="4" y="0"/>
                      <a:pt x="2" y="5"/>
                    </a:cubicBezTo>
                    <a:cubicBezTo>
                      <a:pt x="2" y="6"/>
                      <a:pt x="0" y="9"/>
                      <a:pt x="1" y="9"/>
                    </a:cubicBezTo>
                    <a:cubicBezTo>
                      <a:pt x="3" y="10"/>
                      <a:pt x="5" y="10"/>
                      <a:pt x="6" y="9"/>
                    </a:cubicBezTo>
                    <a:cubicBezTo>
                      <a:pt x="8" y="8"/>
                      <a:pt x="9" y="7"/>
                      <a:pt x="11" y="7"/>
                    </a:cubicBezTo>
                    <a:cubicBezTo>
                      <a:pt x="11" y="7"/>
                      <a:pt x="15" y="7"/>
                      <a:pt x="15" y="6"/>
                    </a:cubicBezTo>
                    <a:cubicBezTo>
                      <a:pt x="14" y="6"/>
                      <a:pt x="15" y="7"/>
                      <a:pt x="15" y="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03" name="Freeform 673">
                <a:extLst>
                  <a:ext uri="{FF2B5EF4-FFF2-40B4-BE49-F238E27FC236}">
                    <a16:creationId xmlns:a16="http://schemas.microsoft.com/office/drawing/2014/main" id="{3035246C-1D31-5E4A-B9DE-1E29D00F24BC}"/>
                  </a:ext>
                </a:extLst>
              </p:cNvPr>
              <p:cNvSpPr>
                <a:spLocks/>
              </p:cNvSpPr>
              <p:nvPr/>
            </p:nvSpPr>
            <p:spPr bwMode="auto">
              <a:xfrm>
                <a:off x="6324003" y="3056612"/>
                <a:ext cx="46495" cy="100297"/>
              </a:xfrm>
              <a:custGeom>
                <a:avLst/>
                <a:gdLst>
                  <a:gd name="T0" fmla="*/ 6 w 9"/>
                  <a:gd name="T1" fmla="*/ 16 h 18"/>
                  <a:gd name="T2" fmla="*/ 7 w 9"/>
                  <a:gd name="T3" fmla="*/ 11 h 18"/>
                  <a:gd name="T4" fmla="*/ 6 w 9"/>
                  <a:gd name="T5" fmla="*/ 6 h 18"/>
                  <a:gd name="T6" fmla="*/ 7 w 9"/>
                  <a:gd name="T7" fmla="*/ 4 h 18"/>
                  <a:gd name="T8" fmla="*/ 3 w 9"/>
                  <a:gd name="T9" fmla="*/ 1 h 18"/>
                  <a:gd name="T10" fmla="*/ 0 w 9"/>
                  <a:gd name="T11" fmla="*/ 9 h 18"/>
                  <a:gd name="T12" fmla="*/ 4 w 9"/>
                  <a:gd name="T13" fmla="*/ 18 h 18"/>
                  <a:gd name="T14" fmla="*/ 6 w 9"/>
                  <a:gd name="T15" fmla="*/ 16 h 18"/>
                  <a:gd name="T16" fmla="*/ 6 w 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6" y="16"/>
                    </a:moveTo>
                    <a:cubicBezTo>
                      <a:pt x="7" y="14"/>
                      <a:pt x="9" y="12"/>
                      <a:pt x="7" y="11"/>
                    </a:cubicBezTo>
                    <a:cubicBezTo>
                      <a:pt x="6" y="10"/>
                      <a:pt x="5" y="8"/>
                      <a:pt x="6" y="6"/>
                    </a:cubicBezTo>
                    <a:cubicBezTo>
                      <a:pt x="6" y="6"/>
                      <a:pt x="7" y="4"/>
                      <a:pt x="7" y="4"/>
                    </a:cubicBezTo>
                    <a:cubicBezTo>
                      <a:pt x="6" y="3"/>
                      <a:pt x="4" y="1"/>
                      <a:pt x="3" y="1"/>
                    </a:cubicBezTo>
                    <a:cubicBezTo>
                      <a:pt x="0" y="0"/>
                      <a:pt x="0" y="7"/>
                      <a:pt x="0" y="9"/>
                    </a:cubicBezTo>
                    <a:cubicBezTo>
                      <a:pt x="0" y="13"/>
                      <a:pt x="2" y="15"/>
                      <a:pt x="4" y="18"/>
                    </a:cubicBezTo>
                    <a:cubicBezTo>
                      <a:pt x="5" y="17"/>
                      <a:pt x="6" y="16"/>
                      <a:pt x="6" y="16"/>
                    </a:cubicBezTo>
                    <a:cubicBezTo>
                      <a:pt x="7" y="14"/>
                      <a:pt x="6" y="16"/>
                      <a:pt x="6" y="1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04" name="Freeform 674">
                <a:extLst>
                  <a:ext uri="{FF2B5EF4-FFF2-40B4-BE49-F238E27FC236}">
                    <a16:creationId xmlns:a16="http://schemas.microsoft.com/office/drawing/2014/main" id="{F7476C76-BDB2-7F3E-AA95-FCC3F0A7AE9C}"/>
                  </a:ext>
                </a:extLst>
              </p:cNvPr>
              <p:cNvSpPr>
                <a:spLocks/>
              </p:cNvSpPr>
              <p:nvPr/>
            </p:nvSpPr>
            <p:spPr bwMode="auto">
              <a:xfrm>
                <a:off x="6350825" y="3067966"/>
                <a:ext cx="67953" cy="49203"/>
              </a:xfrm>
              <a:custGeom>
                <a:avLst/>
                <a:gdLst>
                  <a:gd name="T0" fmla="*/ 11 w 13"/>
                  <a:gd name="T1" fmla="*/ 0 h 9"/>
                  <a:gd name="T2" fmla="*/ 2 w 13"/>
                  <a:gd name="T3" fmla="*/ 2 h 9"/>
                  <a:gd name="T4" fmla="*/ 3 w 13"/>
                  <a:gd name="T5" fmla="*/ 9 h 9"/>
                  <a:gd name="T6" fmla="*/ 7 w 13"/>
                  <a:gd name="T7" fmla="*/ 8 h 9"/>
                  <a:gd name="T8" fmla="*/ 10 w 13"/>
                  <a:gd name="T9" fmla="*/ 7 h 9"/>
                  <a:gd name="T10" fmla="*/ 11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1" y="0"/>
                    </a:moveTo>
                    <a:cubicBezTo>
                      <a:pt x="9" y="0"/>
                      <a:pt x="2" y="0"/>
                      <a:pt x="2" y="2"/>
                    </a:cubicBezTo>
                    <a:cubicBezTo>
                      <a:pt x="0" y="4"/>
                      <a:pt x="0" y="8"/>
                      <a:pt x="3" y="9"/>
                    </a:cubicBezTo>
                    <a:cubicBezTo>
                      <a:pt x="4" y="8"/>
                      <a:pt x="6" y="9"/>
                      <a:pt x="7" y="8"/>
                    </a:cubicBezTo>
                    <a:cubicBezTo>
                      <a:pt x="8" y="8"/>
                      <a:pt x="9" y="6"/>
                      <a:pt x="10" y="7"/>
                    </a:cubicBezTo>
                    <a:cubicBezTo>
                      <a:pt x="13" y="9"/>
                      <a:pt x="11" y="1"/>
                      <a:pt x="11"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05" name="Freeform 675">
                <a:extLst>
                  <a:ext uri="{FF2B5EF4-FFF2-40B4-BE49-F238E27FC236}">
                    <a16:creationId xmlns:a16="http://schemas.microsoft.com/office/drawing/2014/main" id="{F8E6EFDC-B32B-C6A2-2373-E6040DC0D04B}"/>
                  </a:ext>
                </a:extLst>
              </p:cNvPr>
              <p:cNvSpPr>
                <a:spLocks/>
              </p:cNvSpPr>
              <p:nvPr/>
            </p:nvSpPr>
            <p:spPr bwMode="auto">
              <a:xfrm>
                <a:off x="6926644" y="3100134"/>
                <a:ext cx="100143" cy="88941"/>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06" name="Freeform 677">
                <a:extLst>
                  <a:ext uri="{FF2B5EF4-FFF2-40B4-BE49-F238E27FC236}">
                    <a16:creationId xmlns:a16="http://schemas.microsoft.com/office/drawing/2014/main" id="{C186F696-6934-839A-0D10-27C38EC513D6}"/>
                  </a:ext>
                </a:extLst>
              </p:cNvPr>
              <p:cNvSpPr>
                <a:spLocks/>
              </p:cNvSpPr>
              <p:nvPr/>
            </p:nvSpPr>
            <p:spPr bwMode="auto">
              <a:xfrm>
                <a:off x="6974927" y="3151230"/>
                <a:ext cx="41131" cy="32171"/>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07" name="Freeform 678">
                <a:extLst>
                  <a:ext uri="{FF2B5EF4-FFF2-40B4-BE49-F238E27FC236}">
                    <a16:creationId xmlns:a16="http://schemas.microsoft.com/office/drawing/2014/main" id="{00AEE604-E0E9-2BAB-4B7F-565262FFF7F0}"/>
                  </a:ext>
                </a:extLst>
              </p:cNvPr>
              <p:cNvSpPr>
                <a:spLocks/>
              </p:cNvSpPr>
              <p:nvPr/>
            </p:nvSpPr>
            <p:spPr bwMode="auto">
              <a:xfrm>
                <a:off x="6853324" y="3016870"/>
                <a:ext cx="184192" cy="100297"/>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08" name="Freeform 679">
                <a:extLst>
                  <a:ext uri="{FF2B5EF4-FFF2-40B4-BE49-F238E27FC236}">
                    <a16:creationId xmlns:a16="http://schemas.microsoft.com/office/drawing/2014/main" id="{C07DC3F3-66FE-7384-CD42-60F7706CD3F5}"/>
                  </a:ext>
                </a:extLst>
              </p:cNvPr>
              <p:cNvSpPr>
                <a:spLocks/>
              </p:cNvSpPr>
              <p:nvPr/>
            </p:nvSpPr>
            <p:spPr bwMode="auto">
              <a:xfrm>
                <a:off x="6980293" y="3083105"/>
                <a:ext cx="141272" cy="117328"/>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09" name="Freeform 687">
                <a:extLst>
                  <a:ext uri="{FF2B5EF4-FFF2-40B4-BE49-F238E27FC236}">
                    <a16:creationId xmlns:a16="http://schemas.microsoft.com/office/drawing/2014/main" id="{8A25EB95-BC9A-9159-4AEF-352FBCF66A73}"/>
                  </a:ext>
                </a:extLst>
              </p:cNvPr>
              <p:cNvSpPr>
                <a:spLocks/>
              </p:cNvSpPr>
              <p:nvPr/>
            </p:nvSpPr>
            <p:spPr bwMode="auto">
              <a:xfrm>
                <a:off x="6722783" y="3383991"/>
                <a:ext cx="16095" cy="39739"/>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10" name="Freeform 717">
                <a:extLst>
                  <a:ext uri="{FF2B5EF4-FFF2-40B4-BE49-F238E27FC236}">
                    <a16:creationId xmlns:a16="http://schemas.microsoft.com/office/drawing/2014/main" id="{98933C26-43F5-BAB5-0B36-4026A0006F71}"/>
                  </a:ext>
                </a:extLst>
              </p:cNvPr>
              <p:cNvSpPr>
                <a:spLocks/>
              </p:cNvSpPr>
              <p:nvPr/>
            </p:nvSpPr>
            <p:spPr bwMode="auto">
              <a:xfrm>
                <a:off x="6120141" y="2000672"/>
                <a:ext cx="329038" cy="599881"/>
              </a:xfrm>
              <a:custGeom>
                <a:avLst/>
                <a:gdLst>
                  <a:gd name="T0" fmla="*/ 61 w 63"/>
                  <a:gd name="T1" fmla="*/ 25 h 108"/>
                  <a:gd name="T2" fmla="*/ 61 w 63"/>
                  <a:gd name="T3" fmla="*/ 20 h 108"/>
                  <a:gd name="T4" fmla="*/ 61 w 63"/>
                  <a:gd name="T5" fmla="*/ 16 h 108"/>
                  <a:gd name="T6" fmla="*/ 60 w 63"/>
                  <a:gd name="T7" fmla="*/ 13 h 108"/>
                  <a:gd name="T8" fmla="*/ 60 w 63"/>
                  <a:gd name="T9" fmla="*/ 11 h 108"/>
                  <a:gd name="T10" fmla="*/ 57 w 63"/>
                  <a:gd name="T11" fmla="*/ 7 h 108"/>
                  <a:gd name="T12" fmla="*/ 51 w 63"/>
                  <a:gd name="T13" fmla="*/ 5 h 108"/>
                  <a:gd name="T14" fmla="*/ 44 w 63"/>
                  <a:gd name="T15" fmla="*/ 1 h 108"/>
                  <a:gd name="T16" fmla="*/ 44 w 63"/>
                  <a:gd name="T17" fmla="*/ 5 h 108"/>
                  <a:gd name="T18" fmla="*/ 34 w 63"/>
                  <a:gd name="T19" fmla="*/ 5 h 108"/>
                  <a:gd name="T20" fmla="*/ 34 w 63"/>
                  <a:gd name="T21" fmla="*/ 10 h 108"/>
                  <a:gd name="T22" fmla="*/ 29 w 63"/>
                  <a:gd name="T23" fmla="*/ 10 h 108"/>
                  <a:gd name="T24" fmla="*/ 27 w 63"/>
                  <a:gd name="T25" fmla="*/ 12 h 108"/>
                  <a:gd name="T26" fmla="*/ 25 w 63"/>
                  <a:gd name="T27" fmla="*/ 15 h 108"/>
                  <a:gd name="T28" fmla="*/ 25 w 63"/>
                  <a:gd name="T29" fmla="*/ 18 h 108"/>
                  <a:gd name="T30" fmla="*/ 24 w 63"/>
                  <a:gd name="T31" fmla="*/ 20 h 108"/>
                  <a:gd name="T32" fmla="*/ 20 w 63"/>
                  <a:gd name="T33" fmla="*/ 25 h 108"/>
                  <a:gd name="T34" fmla="*/ 17 w 63"/>
                  <a:gd name="T35" fmla="*/ 27 h 108"/>
                  <a:gd name="T36" fmla="*/ 16 w 63"/>
                  <a:gd name="T37" fmla="*/ 33 h 108"/>
                  <a:gd name="T38" fmla="*/ 13 w 63"/>
                  <a:gd name="T39" fmla="*/ 38 h 108"/>
                  <a:gd name="T40" fmla="*/ 15 w 63"/>
                  <a:gd name="T41" fmla="*/ 42 h 108"/>
                  <a:gd name="T42" fmla="*/ 9 w 63"/>
                  <a:gd name="T43" fmla="*/ 44 h 108"/>
                  <a:gd name="T44" fmla="*/ 5 w 63"/>
                  <a:gd name="T45" fmla="*/ 51 h 108"/>
                  <a:gd name="T46" fmla="*/ 6 w 63"/>
                  <a:gd name="T47" fmla="*/ 57 h 108"/>
                  <a:gd name="T48" fmla="*/ 8 w 63"/>
                  <a:gd name="T49" fmla="*/ 63 h 108"/>
                  <a:gd name="T50" fmla="*/ 7 w 63"/>
                  <a:gd name="T51" fmla="*/ 67 h 108"/>
                  <a:gd name="T52" fmla="*/ 7 w 63"/>
                  <a:gd name="T53" fmla="*/ 74 h 108"/>
                  <a:gd name="T54" fmla="*/ 4 w 63"/>
                  <a:gd name="T55" fmla="*/ 78 h 108"/>
                  <a:gd name="T56" fmla="*/ 3 w 63"/>
                  <a:gd name="T57" fmla="*/ 83 h 108"/>
                  <a:gd name="T58" fmla="*/ 0 w 63"/>
                  <a:gd name="T59" fmla="*/ 82 h 108"/>
                  <a:gd name="T60" fmla="*/ 4 w 63"/>
                  <a:gd name="T61" fmla="*/ 90 h 108"/>
                  <a:gd name="T62" fmla="*/ 7 w 63"/>
                  <a:gd name="T63" fmla="*/ 97 h 108"/>
                  <a:gd name="T64" fmla="*/ 8 w 63"/>
                  <a:gd name="T65" fmla="*/ 102 h 108"/>
                  <a:gd name="T66" fmla="*/ 10 w 63"/>
                  <a:gd name="T67" fmla="*/ 107 h 108"/>
                  <a:gd name="T68" fmla="*/ 14 w 63"/>
                  <a:gd name="T69" fmla="*/ 108 h 108"/>
                  <a:gd name="T70" fmla="*/ 15 w 63"/>
                  <a:gd name="T71" fmla="*/ 105 h 108"/>
                  <a:gd name="T72" fmla="*/ 24 w 63"/>
                  <a:gd name="T73" fmla="*/ 101 h 108"/>
                  <a:gd name="T74" fmla="*/ 27 w 63"/>
                  <a:gd name="T75" fmla="*/ 92 h 108"/>
                  <a:gd name="T76" fmla="*/ 26 w 63"/>
                  <a:gd name="T77" fmla="*/ 87 h 108"/>
                  <a:gd name="T78" fmla="*/ 28 w 63"/>
                  <a:gd name="T79" fmla="*/ 84 h 108"/>
                  <a:gd name="T80" fmla="*/ 32 w 63"/>
                  <a:gd name="T81" fmla="*/ 82 h 108"/>
                  <a:gd name="T82" fmla="*/ 32 w 63"/>
                  <a:gd name="T83" fmla="*/ 81 h 108"/>
                  <a:gd name="T84" fmla="*/ 35 w 63"/>
                  <a:gd name="T85" fmla="*/ 80 h 108"/>
                  <a:gd name="T86" fmla="*/ 34 w 63"/>
                  <a:gd name="T87" fmla="*/ 78 h 108"/>
                  <a:gd name="T88" fmla="*/ 36 w 63"/>
                  <a:gd name="T89" fmla="*/ 77 h 108"/>
                  <a:gd name="T90" fmla="*/ 35 w 63"/>
                  <a:gd name="T91" fmla="*/ 73 h 108"/>
                  <a:gd name="T92" fmla="*/ 29 w 63"/>
                  <a:gd name="T93" fmla="*/ 66 h 108"/>
                  <a:gd name="T94" fmla="*/ 30 w 63"/>
                  <a:gd name="T95" fmla="*/ 60 h 108"/>
                  <a:gd name="T96" fmla="*/ 30 w 63"/>
                  <a:gd name="T97" fmla="*/ 56 h 108"/>
                  <a:gd name="T98" fmla="*/ 33 w 63"/>
                  <a:gd name="T99" fmla="*/ 53 h 108"/>
                  <a:gd name="T100" fmla="*/ 39 w 63"/>
                  <a:gd name="T101" fmla="*/ 48 h 108"/>
                  <a:gd name="T102" fmla="*/ 49 w 63"/>
                  <a:gd name="T103" fmla="*/ 41 h 108"/>
                  <a:gd name="T104" fmla="*/ 50 w 63"/>
                  <a:gd name="T105" fmla="*/ 35 h 108"/>
                  <a:gd name="T106" fmla="*/ 50 w 63"/>
                  <a:gd name="T107" fmla="*/ 32 h 108"/>
                  <a:gd name="T108" fmla="*/ 54 w 63"/>
                  <a:gd name="T109" fmla="*/ 30 h 108"/>
                  <a:gd name="T110" fmla="*/ 58 w 63"/>
                  <a:gd name="T111" fmla="*/ 29 h 108"/>
                  <a:gd name="T112" fmla="*/ 60 w 63"/>
                  <a:gd name="T113" fmla="*/ 28 h 108"/>
                  <a:gd name="T114" fmla="*/ 63 w 63"/>
                  <a:gd name="T115" fmla="*/ 28 h 108"/>
                  <a:gd name="T116" fmla="*/ 61 w 63"/>
                  <a:gd name="T117" fmla="*/ 25 h 108"/>
                  <a:gd name="T118" fmla="*/ 61 w 63"/>
                  <a:gd name="T119"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108">
                    <a:moveTo>
                      <a:pt x="61" y="25"/>
                    </a:moveTo>
                    <a:cubicBezTo>
                      <a:pt x="60" y="24"/>
                      <a:pt x="62" y="22"/>
                      <a:pt x="61" y="20"/>
                    </a:cubicBezTo>
                    <a:cubicBezTo>
                      <a:pt x="60" y="18"/>
                      <a:pt x="61" y="18"/>
                      <a:pt x="61" y="16"/>
                    </a:cubicBezTo>
                    <a:cubicBezTo>
                      <a:pt x="61" y="15"/>
                      <a:pt x="60" y="14"/>
                      <a:pt x="60" y="13"/>
                    </a:cubicBezTo>
                    <a:cubicBezTo>
                      <a:pt x="59" y="12"/>
                      <a:pt x="60" y="12"/>
                      <a:pt x="60" y="11"/>
                    </a:cubicBezTo>
                    <a:cubicBezTo>
                      <a:pt x="59" y="9"/>
                      <a:pt x="59" y="8"/>
                      <a:pt x="57" y="7"/>
                    </a:cubicBezTo>
                    <a:cubicBezTo>
                      <a:pt x="55" y="6"/>
                      <a:pt x="53" y="6"/>
                      <a:pt x="51" y="5"/>
                    </a:cubicBezTo>
                    <a:cubicBezTo>
                      <a:pt x="49" y="3"/>
                      <a:pt x="47" y="0"/>
                      <a:pt x="44" y="1"/>
                    </a:cubicBezTo>
                    <a:cubicBezTo>
                      <a:pt x="43" y="1"/>
                      <a:pt x="44" y="4"/>
                      <a:pt x="44" y="5"/>
                    </a:cubicBezTo>
                    <a:cubicBezTo>
                      <a:pt x="43" y="8"/>
                      <a:pt x="37" y="6"/>
                      <a:pt x="34" y="5"/>
                    </a:cubicBezTo>
                    <a:cubicBezTo>
                      <a:pt x="34" y="7"/>
                      <a:pt x="34" y="8"/>
                      <a:pt x="34" y="10"/>
                    </a:cubicBezTo>
                    <a:cubicBezTo>
                      <a:pt x="33" y="10"/>
                      <a:pt x="31" y="9"/>
                      <a:pt x="29" y="10"/>
                    </a:cubicBezTo>
                    <a:cubicBezTo>
                      <a:pt x="28" y="10"/>
                      <a:pt x="28" y="11"/>
                      <a:pt x="27" y="12"/>
                    </a:cubicBezTo>
                    <a:cubicBezTo>
                      <a:pt x="27" y="13"/>
                      <a:pt x="25" y="14"/>
                      <a:pt x="25" y="15"/>
                    </a:cubicBezTo>
                    <a:cubicBezTo>
                      <a:pt x="24" y="16"/>
                      <a:pt x="26" y="18"/>
                      <a:pt x="25" y="18"/>
                    </a:cubicBezTo>
                    <a:cubicBezTo>
                      <a:pt x="25" y="19"/>
                      <a:pt x="24" y="19"/>
                      <a:pt x="24" y="20"/>
                    </a:cubicBezTo>
                    <a:cubicBezTo>
                      <a:pt x="22" y="21"/>
                      <a:pt x="20" y="23"/>
                      <a:pt x="20" y="25"/>
                    </a:cubicBezTo>
                    <a:cubicBezTo>
                      <a:pt x="20" y="27"/>
                      <a:pt x="18" y="25"/>
                      <a:pt x="17" y="27"/>
                    </a:cubicBezTo>
                    <a:cubicBezTo>
                      <a:pt x="17" y="29"/>
                      <a:pt x="17" y="31"/>
                      <a:pt x="16" y="33"/>
                    </a:cubicBezTo>
                    <a:cubicBezTo>
                      <a:pt x="16" y="35"/>
                      <a:pt x="13" y="36"/>
                      <a:pt x="13" y="38"/>
                    </a:cubicBezTo>
                    <a:cubicBezTo>
                      <a:pt x="13" y="39"/>
                      <a:pt x="16" y="41"/>
                      <a:pt x="15" y="42"/>
                    </a:cubicBezTo>
                    <a:cubicBezTo>
                      <a:pt x="13" y="44"/>
                      <a:pt x="11" y="43"/>
                      <a:pt x="9" y="44"/>
                    </a:cubicBezTo>
                    <a:cubicBezTo>
                      <a:pt x="6" y="45"/>
                      <a:pt x="5" y="48"/>
                      <a:pt x="5" y="51"/>
                    </a:cubicBezTo>
                    <a:cubicBezTo>
                      <a:pt x="6" y="53"/>
                      <a:pt x="6" y="55"/>
                      <a:pt x="6" y="57"/>
                    </a:cubicBezTo>
                    <a:cubicBezTo>
                      <a:pt x="6" y="60"/>
                      <a:pt x="4" y="61"/>
                      <a:pt x="8" y="63"/>
                    </a:cubicBezTo>
                    <a:cubicBezTo>
                      <a:pt x="10" y="65"/>
                      <a:pt x="9" y="66"/>
                      <a:pt x="7" y="67"/>
                    </a:cubicBezTo>
                    <a:cubicBezTo>
                      <a:pt x="6" y="68"/>
                      <a:pt x="8" y="72"/>
                      <a:pt x="7" y="74"/>
                    </a:cubicBezTo>
                    <a:cubicBezTo>
                      <a:pt x="7" y="76"/>
                      <a:pt x="4" y="76"/>
                      <a:pt x="4" y="78"/>
                    </a:cubicBezTo>
                    <a:cubicBezTo>
                      <a:pt x="4" y="79"/>
                      <a:pt x="4" y="83"/>
                      <a:pt x="3" y="83"/>
                    </a:cubicBezTo>
                    <a:cubicBezTo>
                      <a:pt x="3" y="83"/>
                      <a:pt x="1" y="82"/>
                      <a:pt x="0" y="82"/>
                    </a:cubicBezTo>
                    <a:cubicBezTo>
                      <a:pt x="0" y="86"/>
                      <a:pt x="4" y="87"/>
                      <a:pt x="4" y="90"/>
                    </a:cubicBezTo>
                    <a:cubicBezTo>
                      <a:pt x="3" y="91"/>
                      <a:pt x="6" y="96"/>
                      <a:pt x="7" y="97"/>
                    </a:cubicBezTo>
                    <a:cubicBezTo>
                      <a:pt x="9" y="99"/>
                      <a:pt x="8" y="100"/>
                      <a:pt x="8" y="102"/>
                    </a:cubicBezTo>
                    <a:cubicBezTo>
                      <a:pt x="8" y="103"/>
                      <a:pt x="10" y="105"/>
                      <a:pt x="10" y="107"/>
                    </a:cubicBezTo>
                    <a:cubicBezTo>
                      <a:pt x="9" y="108"/>
                      <a:pt x="13" y="107"/>
                      <a:pt x="14" y="108"/>
                    </a:cubicBezTo>
                    <a:cubicBezTo>
                      <a:pt x="16" y="108"/>
                      <a:pt x="15" y="107"/>
                      <a:pt x="15" y="105"/>
                    </a:cubicBezTo>
                    <a:cubicBezTo>
                      <a:pt x="15" y="100"/>
                      <a:pt x="23" y="104"/>
                      <a:pt x="24" y="101"/>
                    </a:cubicBezTo>
                    <a:cubicBezTo>
                      <a:pt x="25" y="98"/>
                      <a:pt x="26" y="95"/>
                      <a:pt x="27" y="92"/>
                    </a:cubicBezTo>
                    <a:cubicBezTo>
                      <a:pt x="27" y="90"/>
                      <a:pt x="27" y="88"/>
                      <a:pt x="26" y="87"/>
                    </a:cubicBezTo>
                    <a:cubicBezTo>
                      <a:pt x="25" y="85"/>
                      <a:pt x="26" y="85"/>
                      <a:pt x="28" y="84"/>
                    </a:cubicBezTo>
                    <a:cubicBezTo>
                      <a:pt x="29" y="84"/>
                      <a:pt x="32" y="83"/>
                      <a:pt x="32" y="82"/>
                    </a:cubicBezTo>
                    <a:cubicBezTo>
                      <a:pt x="32" y="82"/>
                      <a:pt x="32" y="81"/>
                      <a:pt x="32" y="81"/>
                    </a:cubicBezTo>
                    <a:cubicBezTo>
                      <a:pt x="33" y="81"/>
                      <a:pt x="35" y="81"/>
                      <a:pt x="35" y="80"/>
                    </a:cubicBezTo>
                    <a:cubicBezTo>
                      <a:pt x="35" y="79"/>
                      <a:pt x="34" y="79"/>
                      <a:pt x="34" y="78"/>
                    </a:cubicBezTo>
                    <a:cubicBezTo>
                      <a:pt x="35" y="78"/>
                      <a:pt x="36" y="77"/>
                      <a:pt x="36" y="77"/>
                    </a:cubicBezTo>
                    <a:cubicBezTo>
                      <a:pt x="38" y="75"/>
                      <a:pt x="37" y="74"/>
                      <a:pt x="35" y="73"/>
                    </a:cubicBezTo>
                    <a:cubicBezTo>
                      <a:pt x="33" y="71"/>
                      <a:pt x="29" y="70"/>
                      <a:pt x="29" y="66"/>
                    </a:cubicBezTo>
                    <a:cubicBezTo>
                      <a:pt x="29" y="64"/>
                      <a:pt x="29" y="62"/>
                      <a:pt x="30" y="60"/>
                    </a:cubicBezTo>
                    <a:cubicBezTo>
                      <a:pt x="31" y="58"/>
                      <a:pt x="31" y="58"/>
                      <a:pt x="30" y="56"/>
                    </a:cubicBezTo>
                    <a:cubicBezTo>
                      <a:pt x="29" y="56"/>
                      <a:pt x="33" y="53"/>
                      <a:pt x="33" y="53"/>
                    </a:cubicBezTo>
                    <a:cubicBezTo>
                      <a:pt x="35" y="51"/>
                      <a:pt x="36" y="49"/>
                      <a:pt x="39" y="48"/>
                    </a:cubicBezTo>
                    <a:cubicBezTo>
                      <a:pt x="42" y="47"/>
                      <a:pt x="47" y="44"/>
                      <a:pt x="49" y="41"/>
                    </a:cubicBezTo>
                    <a:cubicBezTo>
                      <a:pt x="51" y="38"/>
                      <a:pt x="46" y="36"/>
                      <a:pt x="50" y="35"/>
                    </a:cubicBezTo>
                    <a:cubicBezTo>
                      <a:pt x="52" y="34"/>
                      <a:pt x="51" y="34"/>
                      <a:pt x="50" y="32"/>
                    </a:cubicBezTo>
                    <a:cubicBezTo>
                      <a:pt x="50" y="31"/>
                      <a:pt x="53" y="30"/>
                      <a:pt x="54" y="30"/>
                    </a:cubicBezTo>
                    <a:cubicBezTo>
                      <a:pt x="56" y="28"/>
                      <a:pt x="57" y="27"/>
                      <a:pt x="58" y="29"/>
                    </a:cubicBezTo>
                    <a:cubicBezTo>
                      <a:pt x="59" y="29"/>
                      <a:pt x="60" y="28"/>
                      <a:pt x="60" y="28"/>
                    </a:cubicBezTo>
                    <a:cubicBezTo>
                      <a:pt x="61" y="28"/>
                      <a:pt x="62" y="28"/>
                      <a:pt x="63" y="28"/>
                    </a:cubicBezTo>
                    <a:cubicBezTo>
                      <a:pt x="63" y="27"/>
                      <a:pt x="62" y="27"/>
                      <a:pt x="61" y="25"/>
                    </a:cubicBezTo>
                    <a:cubicBezTo>
                      <a:pt x="60" y="24"/>
                      <a:pt x="61" y="26"/>
                      <a:pt x="61" y="25"/>
                    </a:cubicBezTo>
                    <a:close/>
                  </a:path>
                </a:pathLst>
              </a:custGeom>
              <a:solidFill>
                <a:schemeClr val="accent3"/>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11" name="Freeform 718">
                <a:extLst>
                  <a:ext uri="{FF2B5EF4-FFF2-40B4-BE49-F238E27FC236}">
                    <a16:creationId xmlns:a16="http://schemas.microsoft.com/office/drawing/2014/main" id="{7AE095B4-DA7D-86F1-AC93-677FAFA065FA}"/>
                  </a:ext>
                </a:extLst>
              </p:cNvPr>
              <p:cNvSpPr>
                <a:spLocks/>
              </p:cNvSpPr>
              <p:nvPr/>
            </p:nvSpPr>
            <p:spPr bwMode="auto">
              <a:xfrm>
                <a:off x="6361556" y="1955256"/>
                <a:ext cx="282545" cy="467415"/>
              </a:xfrm>
              <a:custGeom>
                <a:avLst/>
                <a:gdLst>
                  <a:gd name="T0" fmla="*/ 53 w 54"/>
                  <a:gd name="T1" fmla="*/ 59 h 84"/>
                  <a:gd name="T2" fmla="*/ 47 w 54"/>
                  <a:gd name="T3" fmla="*/ 55 h 84"/>
                  <a:gd name="T4" fmla="*/ 49 w 54"/>
                  <a:gd name="T5" fmla="*/ 51 h 84"/>
                  <a:gd name="T6" fmla="*/ 44 w 54"/>
                  <a:gd name="T7" fmla="*/ 44 h 84"/>
                  <a:gd name="T8" fmla="*/ 46 w 54"/>
                  <a:gd name="T9" fmla="*/ 43 h 84"/>
                  <a:gd name="T10" fmla="*/ 44 w 54"/>
                  <a:gd name="T11" fmla="*/ 38 h 84"/>
                  <a:gd name="T12" fmla="*/ 45 w 54"/>
                  <a:gd name="T13" fmla="*/ 36 h 84"/>
                  <a:gd name="T14" fmla="*/ 44 w 54"/>
                  <a:gd name="T15" fmla="*/ 32 h 84"/>
                  <a:gd name="T16" fmla="*/ 42 w 54"/>
                  <a:gd name="T17" fmla="*/ 26 h 84"/>
                  <a:gd name="T18" fmla="*/ 45 w 54"/>
                  <a:gd name="T19" fmla="*/ 23 h 84"/>
                  <a:gd name="T20" fmla="*/ 44 w 54"/>
                  <a:gd name="T21" fmla="*/ 19 h 84"/>
                  <a:gd name="T22" fmla="*/ 38 w 54"/>
                  <a:gd name="T23" fmla="*/ 13 h 84"/>
                  <a:gd name="T24" fmla="*/ 40 w 54"/>
                  <a:gd name="T25" fmla="*/ 12 h 84"/>
                  <a:gd name="T26" fmla="*/ 39 w 54"/>
                  <a:gd name="T27" fmla="*/ 10 h 84"/>
                  <a:gd name="T28" fmla="*/ 41 w 54"/>
                  <a:gd name="T29" fmla="*/ 3 h 84"/>
                  <a:gd name="T30" fmla="*/ 37 w 54"/>
                  <a:gd name="T31" fmla="*/ 1 h 84"/>
                  <a:gd name="T32" fmla="*/ 34 w 54"/>
                  <a:gd name="T33" fmla="*/ 0 h 84"/>
                  <a:gd name="T34" fmla="*/ 29 w 54"/>
                  <a:gd name="T35" fmla="*/ 1 h 84"/>
                  <a:gd name="T36" fmla="*/ 25 w 54"/>
                  <a:gd name="T37" fmla="*/ 5 h 84"/>
                  <a:gd name="T38" fmla="*/ 24 w 54"/>
                  <a:gd name="T39" fmla="*/ 10 h 84"/>
                  <a:gd name="T40" fmla="*/ 21 w 54"/>
                  <a:gd name="T41" fmla="*/ 13 h 84"/>
                  <a:gd name="T42" fmla="*/ 17 w 54"/>
                  <a:gd name="T43" fmla="*/ 11 h 84"/>
                  <a:gd name="T44" fmla="*/ 14 w 54"/>
                  <a:gd name="T45" fmla="*/ 12 h 84"/>
                  <a:gd name="T46" fmla="*/ 7 w 54"/>
                  <a:gd name="T47" fmla="*/ 10 h 84"/>
                  <a:gd name="T48" fmla="*/ 4 w 54"/>
                  <a:gd name="T49" fmla="*/ 7 h 84"/>
                  <a:gd name="T50" fmla="*/ 0 w 54"/>
                  <a:gd name="T51" fmla="*/ 9 h 84"/>
                  <a:gd name="T52" fmla="*/ 8 w 54"/>
                  <a:gd name="T53" fmla="*/ 14 h 84"/>
                  <a:gd name="T54" fmla="*/ 12 w 54"/>
                  <a:gd name="T55" fmla="*/ 16 h 84"/>
                  <a:gd name="T56" fmla="*/ 14 w 54"/>
                  <a:gd name="T57" fmla="*/ 19 h 84"/>
                  <a:gd name="T58" fmla="*/ 14 w 54"/>
                  <a:gd name="T59" fmla="*/ 21 h 84"/>
                  <a:gd name="T60" fmla="*/ 15 w 54"/>
                  <a:gd name="T61" fmla="*/ 24 h 84"/>
                  <a:gd name="T62" fmla="*/ 15 w 54"/>
                  <a:gd name="T63" fmla="*/ 27 h 84"/>
                  <a:gd name="T64" fmla="*/ 16 w 54"/>
                  <a:gd name="T65" fmla="*/ 29 h 84"/>
                  <a:gd name="T66" fmla="*/ 15 w 54"/>
                  <a:gd name="T67" fmla="*/ 33 h 84"/>
                  <a:gd name="T68" fmla="*/ 17 w 54"/>
                  <a:gd name="T69" fmla="*/ 36 h 84"/>
                  <a:gd name="T70" fmla="*/ 21 w 54"/>
                  <a:gd name="T71" fmla="*/ 38 h 84"/>
                  <a:gd name="T72" fmla="*/ 22 w 54"/>
                  <a:gd name="T73" fmla="*/ 41 h 84"/>
                  <a:gd name="T74" fmla="*/ 23 w 54"/>
                  <a:gd name="T75" fmla="*/ 44 h 84"/>
                  <a:gd name="T76" fmla="*/ 20 w 54"/>
                  <a:gd name="T77" fmla="*/ 44 h 84"/>
                  <a:gd name="T78" fmla="*/ 16 w 54"/>
                  <a:gd name="T79" fmla="*/ 49 h 84"/>
                  <a:gd name="T80" fmla="*/ 13 w 54"/>
                  <a:gd name="T81" fmla="*/ 51 h 84"/>
                  <a:gd name="T82" fmla="*/ 10 w 54"/>
                  <a:gd name="T83" fmla="*/ 54 h 84"/>
                  <a:gd name="T84" fmla="*/ 4 w 54"/>
                  <a:gd name="T85" fmla="*/ 57 h 84"/>
                  <a:gd name="T86" fmla="*/ 2 w 54"/>
                  <a:gd name="T87" fmla="*/ 62 h 84"/>
                  <a:gd name="T88" fmla="*/ 4 w 54"/>
                  <a:gd name="T89" fmla="*/ 67 h 84"/>
                  <a:gd name="T90" fmla="*/ 4 w 54"/>
                  <a:gd name="T91" fmla="*/ 73 h 84"/>
                  <a:gd name="T92" fmla="*/ 4 w 54"/>
                  <a:gd name="T93" fmla="*/ 78 h 84"/>
                  <a:gd name="T94" fmla="*/ 7 w 54"/>
                  <a:gd name="T95" fmla="*/ 80 h 84"/>
                  <a:gd name="T96" fmla="*/ 5 w 54"/>
                  <a:gd name="T97" fmla="*/ 81 h 84"/>
                  <a:gd name="T98" fmla="*/ 8 w 54"/>
                  <a:gd name="T99" fmla="*/ 79 h 84"/>
                  <a:gd name="T100" fmla="*/ 8 w 54"/>
                  <a:gd name="T101" fmla="*/ 83 h 84"/>
                  <a:gd name="T102" fmla="*/ 11 w 54"/>
                  <a:gd name="T103" fmla="*/ 80 h 84"/>
                  <a:gd name="T104" fmla="*/ 11 w 54"/>
                  <a:gd name="T105" fmla="*/ 83 h 84"/>
                  <a:gd name="T106" fmla="*/ 23 w 54"/>
                  <a:gd name="T107" fmla="*/ 80 h 84"/>
                  <a:gd name="T108" fmla="*/ 36 w 54"/>
                  <a:gd name="T109" fmla="*/ 78 h 84"/>
                  <a:gd name="T110" fmla="*/ 46 w 54"/>
                  <a:gd name="T111" fmla="*/ 68 h 84"/>
                  <a:gd name="T112" fmla="*/ 53 w 54"/>
                  <a:gd name="T113" fmla="*/ 59 h 84"/>
                  <a:gd name="T114" fmla="*/ 53 w 54"/>
                  <a:gd name="T11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84">
                    <a:moveTo>
                      <a:pt x="53" y="59"/>
                    </a:moveTo>
                    <a:cubicBezTo>
                      <a:pt x="52" y="57"/>
                      <a:pt x="49" y="56"/>
                      <a:pt x="47" y="55"/>
                    </a:cubicBezTo>
                    <a:cubicBezTo>
                      <a:pt x="44" y="53"/>
                      <a:pt x="48" y="53"/>
                      <a:pt x="49" y="51"/>
                    </a:cubicBezTo>
                    <a:cubicBezTo>
                      <a:pt x="49" y="51"/>
                      <a:pt x="45" y="45"/>
                      <a:pt x="44" y="44"/>
                    </a:cubicBezTo>
                    <a:cubicBezTo>
                      <a:pt x="44" y="44"/>
                      <a:pt x="46" y="43"/>
                      <a:pt x="46" y="43"/>
                    </a:cubicBezTo>
                    <a:cubicBezTo>
                      <a:pt x="46" y="42"/>
                      <a:pt x="44" y="39"/>
                      <a:pt x="44" y="38"/>
                    </a:cubicBezTo>
                    <a:cubicBezTo>
                      <a:pt x="44" y="37"/>
                      <a:pt x="45" y="37"/>
                      <a:pt x="45" y="36"/>
                    </a:cubicBezTo>
                    <a:cubicBezTo>
                      <a:pt x="46" y="35"/>
                      <a:pt x="44" y="33"/>
                      <a:pt x="44" y="32"/>
                    </a:cubicBezTo>
                    <a:cubicBezTo>
                      <a:pt x="42" y="30"/>
                      <a:pt x="40" y="28"/>
                      <a:pt x="42" y="26"/>
                    </a:cubicBezTo>
                    <a:cubicBezTo>
                      <a:pt x="43" y="25"/>
                      <a:pt x="45" y="24"/>
                      <a:pt x="45" y="23"/>
                    </a:cubicBezTo>
                    <a:cubicBezTo>
                      <a:pt x="46" y="21"/>
                      <a:pt x="44" y="20"/>
                      <a:pt x="44" y="19"/>
                    </a:cubicBezTo>
                    <a:cubicBezTo>
                      <a:pt x="43" y="18"/>
                      <a:pt x="36" y="15"/>
                      <a:pt x="38" y="13"/>
                    </a:cubicBezTo>
                    <a:cubicBezTo>
                      <a:pt x="38" y="13"/>
                      <a:pt x="40" y="12"/>
                      <a:pt x="40" y="12"/>
                    </a:cubicBezTo>
                    <a:cubicBezTo>
                      <a:pt x="40" y="12"/>
                      <a:pt x="37" y="10"/>
                      <a:pt x="39" y="10"/>
                    </a:cubicBezTo>
                    <a:cubicBezTo>
                      <a:pt x="42" y="10"/>
                      <a:pt x="44" y="5"/>
                      <a:pt x="41" y="3"/>
                    </a:cubicBezTo>
                    <a:cubicBezTo>
                      <a:pt x="40" y="2"/>
                      <a:pt x="38" y="2"/>
                      <a:pt x="37" y="1"/>
                    </a:cubicBezTo>
                    <a:cubicBezTo>
                      <a:pt x="36" y="0"/>
                      <a:pt x="35" y="0"/>
                      <a:pt x="34" y="0"/>
                    </a:cubicBezTo>
                    <a:cubicBezTo>
                      <a:pt x="32" y="1"/>
                      <a:pt x="31" y="0"/>
                      <a:pt x="29" y="1"/>
                    </a:cubicBezTo>
                    <a:cubicBezTo>
                      <a:pt x="28" y="2"/>
                      <a:pt x="26" y="4"/>
                      <a:pt x="25" y="5"/>
                    </a:cubicBezTo>
                    <a:cubicBezTo>
                      <a:pt x="25" y="6"/>
                      <a:pt x="25" y="10"/>
                      <a:pt x="24" y="10"/>
                    </a:cubicBezTo>
                    <a:cubicBezTo>
                      <a:pt x="23" y="11"/>
                      <a:pt x="22" y="12"/>
                      <a:pt x="21" y="13"/>
                    </a:cubicBezTo>
                    <a:cubicBezTo>
                      <a:pt x="20" y="13"/>
                      <a:pt x="18" y="11"/>
                      <a:pt x="17" y="11"/>
                    </a:cubicBezTo>
                    <a:cubicBezTo>
                      <a:pt x="16" y="11"/>
                      <a:pt x="15" y="12"/>
                      <a:pt x="14" y="12"/>
                    </a:cubicBezTo>
                    <a:cubicBezTo>
                      <a:pt x="11" y="13"/>
                      <a:pt x="9" y="12"/>
                      <a:pt x="7" y="10"/>
                    </a:cubicBezTo>
                    <a:cubicBezTo>
                      <a:pt x="7" y="9"/>
                      <a:pt x="5" y="7"/>
                      <a:pt x="4" y="7"/>
                    </a:cubicBezTo>
                    <a:cubicBezTo>
                      <a:pt x="3" y="7"/>
                      <a:pt x="1" y="9"/>
                      <a:pt x="0" y="9"/>
                    </a:cubicBezTo>
                    <a:cubicBezTo>
                      <a:pt x="2" y="11"/>
                      <a:pt x="5" y="13"/>
                      <a:pt x="8" y="14"/>
                    </a:cubicBezTo>
                    <a:cubicBezTo>
                      <a:pt x="9" y="14"/>
                      <a:pt x="11" y="15"/>
                      <a:pt x="12" y="16"/>
                    </a:cubicBezTo>
                    <a:cubicBezTo>
                      <a:pt x="13" y="17"/>
                      <a:pt x="13" y="18"/>
                      <a:pt x="14" y="19"/>
                    </a:cubicBezTo>
                    <a:cubicBezTo>
                      <a:pt x="14" y="20"/>
                      <a:pt x="13" y="20"/>
                      <a:pt x="14" y="21"/>
                    </a:cubicBezTo>
                    <a:cubicBezTo>
                      <a:pt x="14" y="22"/>
                      <a:pt x="16" y="23"/>
                      <a:pt x="15" y="24"/>
                    </a:cubicBezTo>
                    <a:cubicBezTo>
                      <a:pt x="15" y="25"/>
                      <a:pt x="14" y="26"/>
                      <a:pt x="15" y="27"/>
                    </a:cubicBezTo>
                    <a:cubicBezTo>
                      <a:pt x="15" y="27"/>
                      <a:pt x="16" y="29"/>
                      <a:pt x="16" y="29"/>
                    </a:cubicBezTo>
                    <a:cubicBezTo>
                      <a:pt x="15" y="30"/>
                      <a:pt x="15" y="32"/>
                      <a:pt x="15" y="33"/>
                    </a:cubicBezTo>
                    <a:cubicBezTo>
                      <a:pt x="15" y="33"/>
                      <a:pt x="17" y="36"/>
                      <a:pt x="17" y="36"/>
                    </a:cubicBezTo>
                    <a:cubicBezTo>
                      <a:pt x="18" y="37"/>
                      <a:pt x="20" y="38"/>
                      <a:pt x="21" y="38"/>
                    </a:cubicBezTo>
                    <a:cubicBezTo>
                      <a:pt x="22" y="39"/>
                      <a:pt x="22" y="40"/>
                      <a:pt x="22" y="41"/>
                    </a:cubicBezTo>
                    <a:cubicBezTo>
                      <a:pt x="22" y="42"/>
                      <a:pt x="23" y="43"/>
                      <a:pt x="23" y="44"/>
                    </a:cubicBezTo>
                    <a:cubicBezTo>
                      <a:pt x="23" y="45"/>
                      <a:pt x="21" y="44"/>
                      <a:pt x="20" y="44"/>
                    </a:cubicBezTo>
                    <a:cubicBezTo>
                      <a:pt x="19" y="44"/>
                      <a:pt x="16" y="48"/>
                      <a:pt x="16" y="49"/>
                    </a:cubicBezTo>
                    <a:cubicBezTo>
                      <a:pt x="15" y="50"/>
                      <a:pt x="14" y="50"/>
                      <a:pt x="13" y="51"/>
                    </a:cubicBezTo>
                    <a:cubicBezTo>
                      <a:pt x="12" y="52"/>
                      <a:pt x="11" y="53"/>
                      <a:pt x="10" y="54"/>
                    </a:cubicBezTo>
                    <a:cubicBezTo>
                      <a:pt x="9" y="54"/>
                      <a:pt x="4" y="58"/>
                      <a:pt x="4" y="57"/>
                    </a:cubicBezTo>
                    <a:cubicBezTo>
                      <a:pt x="4" y="59"/>
                      <a:pt x="2" y="60"/>
                      <a:pt x="2" y="62"/>
                    </a:cubicBezTo>
                    <a:cubicBezTo>
                      <a:pt x="3" y="64"/>
                      <a:pt x="2" y="67"/>
                      <a:pt x="4" y="67"/>
                    </a:cubicBezTo>
                    <a:cubicBezTo>
                      <a:pt x="5" y="67"/>
                      <a:pt x="4" y="72"/>
                      <a:pt x="4" y="73"/>
                    </a:cubicBezTo>
                    <a:cubicBezTo>
                      <a:pt x="4" y="75"/>
                      <a:pt x="2" y="77"/>
                      <a:pt x="4" y="78"/>
                    </a:cubicBezTo>
                    <a:cubicBezTo>
                      <a:pt x="4" y="78"/>
                      <a:pt x="8" y="79"/>
                      <a:pt x="7" y="80"/>
                    </a:cubicBezTo>
                    <a:cubicBezTo>
                      <a:pt x="7" y="80"/>
                      <a:pt x="5" y="81"/>
                      <a:pt x="5" y="81"/>
                    </a:cubicBezTo>
                    <a:cubicBezTo>
                      <a:pt x="7" y="81"/>
                      <a:pt x="7" y="79"/>
                      <a:pt x="8" y="79"/>
                    </a:cubicBezTo>
                    <a:cubicBezTo>
                      <a:pt x="10" y="78"/>
                      <a:pt x="8" y="83"/>
                      <a:pt x="8" y="83"/>
                    </a:cubicBezTo>
                    <a:cubicBezTo>
                      <a:pt x="8" y="83"/>
                      <a:pt x="11" y="80"/>
                      <a:pt x="11" y="80"/>
                    </a:cubicBezTo>
                    <a:cubicBezTo>
                      <a:pt x="12" y="79"/>
                      <a:pt x="11" y="83"/>
                      <a:pt x="11" y="83"/>
                    </a:cubicBezTo>
                    <a:cubicBezTo>
                      <a:pt x="14" y="84"/>
                      <a:pt x="20" y="81"/>
                      <a:pt x="23" y="80"/>
                    </a:cubicBezTo>
                    <a:cubicBezTo>
                      <a:pt x="27" y="79"/>
                      <a:pt x="31" y="79"/>
                      <a:pt x="36" y="78"/>
                    </a:cubicBezTo>
                    <a:cubicBezTo>
                      <a:pt x="39" y="74"/>
                      <a:pt x="43" y="71"/>
                      <a:pt x="46" y="68"/>
                    </a:cubicBezTo>
                    <a:cubicBezTo>
                      <a:pt x="48" y="66"/>
                      <a:pt x="54" y="62"/>
                      <a:pt x="53" y="59"/>
                    </a:cubicBezTo>
                    <a:cubicBezTo>
                      <a:pt x="52" y="57"/>
                      <a:pt x="54" y="62"/>
                      <a:pt x="53" y="59"/>
                    </a:cubicBezTo>
                    <a:close/>
                  </a:path>
                </a:pathLst>
              </a:custGeom>
              <a:solidFill>
                <a:schemeClr val="accent3"/>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12" name="Freeform 719">
                <a:extLst>
                  <a:ext uri="{FF2B5EF4-FFF2-40B4-BE49-F238E27FC236}">
                    <a16:creationId xmlns:a16="http://schemas.microsoft.com/office/drawing/2014/main" id="{62089DF4-F2A9-EDE8-2E2F-9CA3B938D746}"/>
                  </a:ext>
                </a:extLst>
              </p:cNvPr>
              <p:cNvSpPr>
                <a:spLocks/>
              </p:cNvSpPr>
              <p:nvPr/>
            </p:nvSpPr>
            <p:spPr bwMode="auto">
              <a:xfrm>
                <a:off x="5957410" y="1900376"/>
                <a:ext cx="670595" cy="594203"/>
              </a:xfrm>
              <a:custGeom>
                <a:avLst/>
                <a:gdLst>
                  <a:gd name="T0" fmla="*/ 38 w 128"/>
                  <a:gd name="T1" fmla="*/ 87 h 107"/>
                  <a:gd name="T2" fmla="*/ 38 w 128"/>
                  <a:gd name="T3" fmla="*/ 63 h 107"/>
                  <a:gd name="T4" fmla="*/ 47 w 128"/>
                  <a:gd name="T5" fmla="*/ 52 h 107"/>
                  <a:gd name="T6" fmla="*/ 56 w 128"/>
                  <a:gd name="T7" fmla="*/ 34 h 107"/>
                  <a:gd name="T8" fmla="*/ 72 w 128"/>
                  <a:gd name="T9" fmla="*/ 25 h 107"/>
                  <a:gd name="T10" fmla="*/ 86 w 128"/>
                  <a:gd name="T11" fmla="*/ 22 h 107"/>
                  <a:gd name="T12" fmla="*/ 102 w 128"/>
                  <a:gd name="T13" fmla="*/ 20 h 107"/>
                  <a:gd name="T14" fmla="*/ 112 w 128"/>
                  <a:gd name="T15" fmla="*/ 10 h 107"/>
                  <a:gd name="T16" fmla="*/ 120 w 128"/>
                  <a:gd name="T17" fmla="*/ 13 h 107"/>
                  <a:gd name="T18" fmla="*/ 127 w 128"/>
                  <a:gd name="T19" fmla="*/ 6 h 107"/>
                  <a:gd name="T20" fmla="*/ 114 w 128"/>
                  <a:gd name="T21" fmla="*/ 5 h 107"/>
                  <a:gd name="T22" fmla="*/ 116 w 128"/>
                  <a:gd name="T23" fmla="*/ 2 h 107"/>
                  <a:gd name="T24" fmla="*/ 106 w 128"/>
                  <a:gd name="T25" fmla="*/ 3 h 107"/>
                  <a:gd name="T26" fmla="*/ 100 w 128"/>
                  <a:gd name="T27" fmla="*/ 1 h 107"/>
                  <a:gd name="T28" fmla="*/ 95 w 128"/>
                  <a:gd name="T29" fmla="*/ 3 h 107"/>
                  <a:gd name="T30" fmla="*/ 91 w 128"/>
                  <a:gd name="T31" fmla="*/ 6 h 107"/>
                  <a:gd name="T32" fmla="*/ 90 w 128"/>
                  <a:gd name="T33" fmla="*/ 11 h 107"/>
                  <a:gd name="T34" fmla="*/ 84 w 128"/>
                  <a:gd name="T35" fmla="*/ 10 h 107"/>
                  <a:gd name="T36" fmla="*/ 80 w 128"/>
                  <a:gd name="T37" fmla="*/ 13 h 107"/>
                  <a:gd name="T38" fmla="*/ 76 w 128"/>
                  <a:gd name="T39" fmla="*/ 15 h 107"/>
                  <a:gd name="T40" fmla="*/ 72 w 128"/>
                  <a:gd name="T41" fmla="*/ 16 h 107"/>
                  <a:gd name="T42" fmla="*/ 68 w 128"/>
                  <a:gd name="T43" fmla="*/ 10 h 107"/>
                  <a:gd name="T44" fmla="*/ 67 w 128"/>
                  <a:gd name="T45" fmla="*/ 14 h 107"/>
                  <a:gd name="T46" fmla="*/ 65 w 128"/>
                  <a:gd name="T47" fmla="*/ 14 h 107"/>
                  <a:gd name="T48" fmla="*/ 62 w 128"/>
                  <a:gd name="T49" fmla="*/ 18 h 107"/>
                  <a:gd name="T50" fmla="*/ 61 w 128"/>
                  <a:gd name="T51" fmla="*/ 21 h 107"/>
                  <a:gd name="T52" fmla="*/ 57 w 128"/>
                  <a:gd name="T53" fmla="*/ 20 h 107"/>
                  <a:gd name="T54" fmla="*/ 54 w 128"/>
                  <a:gd name="T55" fmla="*/ 20 h 107"/>
                  <a:gd name="T56" fmla="*/ 51 w 128"/>
                  <a:gd name="T57" fmla="*/ 22 h 107"/>
                  <a:gd name="T58" fmla="*/ 49 w 128"/>
                  <a:gd name="T59" fmla="*/ 23 h 107"/>
                  <a:gd name="T60" fmla="*/ 54 w 128"/>
                  <a:gd name="T61" fmla="*/ 25 h 107"/>
                  <a:gd name="T62" fmla="*/ 56 w 128"/>
                  <a:gd name="T63" fmla="*/ 25 h 107"/>
                  <a:gd name="T64" fmla="*/ 57 w 128"/>
                  <a:gd name="T65" fmla="*/ 28 h 107"/>
                  <a:gd name="T66" fmla="*/ 49 w 128"/>
                  <a:gd name="T67" fmla="*/ 31 h 107"/>
                  <a:gd name="T68" fmla="*/ 53 w 128"/>
                  <a:gd name="T69" fmla="*/ 33 h 107"/>
                  <a:gd name="T70" fmla="*/ 49 w 128"/>
                  <a:gd name="T71" fmla="*/ 35 h 107"/>
                  <a:gd name="T72" fmla="*/ 43 w 128"/>
                  <a:gd name="T73" fmla="*/ 40 h 107"/>
                  <a:gd name="T74" fmla="*/ 42 w 128"/>
                  <a:gd name="T75" fmla="*/ 43 h 107"/>
                  <a:gd name="T76" fmla="*/ 39 w 128"/>
                  <a:gd name="T77" fmla="*/ 45 h 107"/>
                  <a:gd name="T78" fmla="*/ 39 w 128"/>
                  <a:gd name="T79" fmla="*/ 49 h 107"/>
                  <a:gd name="T80" fmla="*/ 39 w 128"/>
                  <a:gd name="T81" fmla="*/ 52 h 107"/>
                  <a:gd name="T82" fmla="*/ 35 w 128"/>
                  <a:gd name="T83" fmla="*/ 56 h 107"/>
                  <a:gd name="T84" fmla="*/ 27 w 128"/>
                  <a:gd name="T85" fmla="*/ 62 h 107"/>
                  <a:gd name="T86" fmla="*/ 31 w 128"/>
                  <a:gd name="T87" fmla="*/ 64 h 107"/>
                  <a:gd name="T88" fmla="*/ 28 w 128"/>
                  <a:gd name="T89" fmla="*/ 66 h 107"/>
                  <a:gd name="T90" fmla="*/ 19 w 128"/>
                  <a:gd name="T91" fmla="*/ 68 h 107"/>
                  <a:gd name="T92" fmla="*/ 16 w 128"/>
                  <a:gd name="T93" fmla="*/ 72 h 107"/>
                  <a:gd name="T94" fmla="*/ 10 w 128"/>
                  <a:gd name="T95" fmla="*/ 73 h 107"/>
                  <a:gd name="T96" fmla="*/ 10 w 128"/>
                  <a:gd name="T97" fmla="*/ 74 h 107"/>
                  <a:gd name="T98" fmla="*/ 5 w 128"/>
                  <a:gd name="T99" fmla="*/ 75 h 107"/>
                  <a:gd name="T100" fmla="*/ 4 w 128"/>
                  <a:gd name="T101" fmla="*/ 81 h 107"/>
                  <a:gd name="T102" fmla="*/ 1 w 128"/>
                  <a:gd name="T103" fmla="*/ 86 h 107"/>
                  <a:gd name="T104" fmla="*/ 6 w 128"/>
                  <a:gd name="T105" fmla="*/ 92 h 107"/>
                  <a:gd name="T106" fmla="*/ 7 w 128"/>
                  <a:gd name="T107" fmla="*/ 94 h 107"/>
                  <a:gd name="T108" fmla="*/ 3 w 128"/>
                  <a:gd name="T109" fmla="*/ 93 h 107"/>
                  <a:gd name="T110" fmla="*/ 5 w 128"/>
                  <a:gd name="T111" fmla="*/ 97 h 107"/>
                  <a:gd name="T112" fmla="*/ 5 w 128"/>
                  <a:gd name="T113" fmla="*/ 103 h 107"/>
                  <a:gd name="T114" fmla="*/ 27 w 128"/>
                  <a:gd name="T115" fmla="*/ 99 h 107"/>
                  <a:gd name="T116" fmla="*/ 34 w 128"/>
                  <a:gd name="T1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07">
                    <a:moveTo>
                      <a:pt x="34" y="101"/>
                    </a:moveTo>
                    <a:cubicBezTo>
                      <a:pt x="34" y="101"/>
                      <a:pt x="35" y="98"/>
                      <a:pt x="35" y="97"/>
                    </a:cubicBezTo>
                    <a:cubicBezTo>
                      <a:pt x="35" y="95"/>
                      <a:pt x="36" y="94"/>
                      <a:pt x="38" y="93"/>
                    </a:cubicBezTo>
                    <a:cubicBezTo>
                      <a:pt x="40" y="91"/>
                      <a:pt x="38" y="88"/>
                      <a:pt x="38" y="87"/>
                    </a:cubicBezTo>
                    <a:cubicBezTo>
                      <a:pt x="38" y="84"/>
                      <a:pt x="42" y="84"/>
                      <a:pt x="39" y="82"/>
                    </a:cubicBezTo>
                    <a:cubicBezTo>
                      <a:pt x="37" y="80"/>
                      <a:pt x="36" y="80"/>
                      <a:pt x="37" y="77"/>
                    </a:cubicBezTo>
                    <a:cubicBezTo>
                      <a:pt x="38" y="75"/>
                      <a:pt x="37" y="73"/>
                      <a:pt x="37" y="71"/>
                    </a:cubicBezTo>
                    <a:cubicBezTo>
                      <a:pt x="36" y="68"/>
                      <a:pt x="35" y="65"/>
                      <a:pt x="38" y="63"/>
                    </a:cubicBezTo>
                    <a:cubicBezTo>
                      <a:pt x="39" y="62"/>
                      <a:pt x="41" y="62"/>
                      <a:pt x="42" y="61"/>
                    </a:cubicBezTo>
                    <a:cubicBezTo>
                      <a:pt x="43" y="61"/>
                      <a:pt x="44" y="62"/>
                      <a:pt x="45" y="61"/>
                    </a:cubicBezTo>
                    <a:cubicBezTo>
                      <a:pt x="46" y="59"/>
                      <a:pt x="45" y="58"/>
                      <a:pt x="44" y="57"/>
                    </a:cubicBezTo>
                    <a:cubicBezTo>
                      <a:pt x="44" y="55"/>
                      <a:pt x="46" y="54"/>
                      <a:pt x="47" y="52"/>
                    </a:cubicBezTo>
                    <a:cubicBezTo>
                      <a:pt x="47" y="51"/>
                      <a:pt x="48" y="48"/>
                      <a:pt x="48" y="46"/>
                    </a:cubicBezTo>
                    <a:cubicBezTo>
                      <a:pt x="48" y="44"/>
                      <a:pt x="52" y="44"/>
                      <a:pt x="51" y="43"/>
                    </a:cubicBezTo>
                    <a:cubicBezTo>
                      <a:pt x="51" y="41"/>
                      <a:pt x="53" y="40"/>
                      <a:pt x="54" y="38"/>
                    </a:cubicBezTo>
                    <a:cubicBezTo>
                      <a:pt x="56" y="36"/>
                      <a:pt x="56" y="37"/>
                      <a:pt x="56" y="34"/>
                    </a:cubicBezTo>
                    <a:cubicBezTo>
                      <a:pt x="55" y="33"/>
                      <a:pt x="59" y="28"/>
                      <a:pt x="60" y="28"/>
                    </a:cubicBezTo>
                    <a:cubicBezTo>
                      <a:pt x="61" y="27"/>
                      <a:pt x="64" y="28"/>
                      <a:pt x="65" y="28"/>
                    </a:cubicBezTo>
                    <a:cubicBezTo>
                      <a:pt x="65" y="26"/>
                      <a:pt x="65" y="25"/>
                      <a:pt x="65" y="23"/>
                    </a:cubicBezTo>
                    <a:cubicBezTo>
                      <a:pt x="68" y="24"/>
                      <a:pt x="70" y="24"/>
                      <a:pt x="72" y="25"/>
                    </a:cubicBezTo>
                    <a:cubicBezTo>
                      <a:pt x="76" y="25"/>
                      <a:pt x="74" y="21"/>
                      <a:pt x="75" y="19"/>
                    </a:cubicBezTo>
                    <a:cubicBezTo>
                      <a:pt x="75" y="19"/>
                      <a:pt x="77" y="19"/>
                      <a:pt x="78" y="19"/>
                    </a:cubicBezTo>
                    <a:cubicBezTo>
                      <a:pt x="79" y="18"/>
                      <a:pt x="81" y="16"/>
                      <a:pt x="82" y="18"/>
                    </a:cubicBezTo>
                    <a:cubicBezTo>
                      <a:pt x="84" y="19"/>
                      <a:pt x="84" y="21"/>
                      <a:pt x="86" y="22"/>
                    </a:cubicBezTo>
                    <a:cubicBezTo>
                      <a:pt x="87" y="22"/>
                      <a:pt x="89" y="22"/>
                      <a:pt x="90" y="22"/>
                    </a:cubicBezTo>
                    <a:cubicBezTo>
                      <a:pt x="91" y="22"/>
                      <a:pt x="92" y="21"/>
                      <a:pt x="94" y="21"/>
                    </a:cubicBezTo>
                    <a:cubicBezTo>
                      <a:pt x="95" y="21"/>
                      <a:pt x="96" y="23"/>
                      <a:pt x="98" y="23"/>
                    </a:cubicBezTo>
                    <a:cubicBezTo>
                      <a:pt x="98" y="22"/>
                      <a:pt x="102" y="20"/>
                      <a:pt x="102" y="20"/>
                    </a:cubicBezTo>
                    <a:cubicBezTo>
                      <a:pt x="102" y="17"/>
                      <a:pt x="102" y="16"/>
                      <a:pt x="103" y="14"/>
                    </a:cubicBezTo>
                    <a:cubicBezTo>
                      <a:pt x="104" y="13"/>
                      <a:pt x="106" y="11"/>
                      <a:pt x="107" y="11"/>
                    </a:cubicBezTo>
                    <a:cubicBezTo>
                      <a:pt x="108" y="11"/>
                      <a:pt x="109" y="11"/>
                      <a:pt x="110" y="11"/>
                    </a:cubicBezTo>
                    <a:cubicBezTo>
                      <a:pt x="111" y="11"/>
                      <a:pt x="111" y="10"/>
                      <a:pt x="112" y="10"/>
                    </a:cubicBezTo>
                    <a:cubicBezTo>
                      <a:pt x="113" y="10"/>
                      <a:pt x="115" y="12"/>
                      <a:pt x="116" y="12"/>
                    </a:cubicBezTo>
                    <a:cubicBezTo>
                      <a:pt x="118" y="13"/>
                      <a:pt x="119" y="14"/>
                      <a:pt x="119" y="17"/>
                    </a:cubicBezTo>
                    <a:cubicBezTo>
                      <a:pt x="121" y="17"/>
                      <a:pt x="126" y="14"/>
                      <a:pt x="124" y="12"/>
                    </a:cubicBezTo>
                    <a:cubicBezTo>
                      <a:pt x="126" y="13"/>
                      <a:pt x="121" y="13"/>
                      <a:pt x="120" y="13"/>
                    </a:cubicBezTo>
                    <a:cubicBezTo>
                      <a:pt x="125" y="12"/>
                      <a:pt x="118" y="9"/>
                      <a:pt x="117" y="10"/>
                    </a:cubicBezTo>
                    <a:cubicBezTo>
                      <a:pt x="118" y="9"/>
                      <a:pt x="119" y="10"/>
                      <a:pt x="119" y="10"/>
                    </a:cubicBezTo>
                    <a:cubicBezTo>
                      <a:pt x="121" y="10"/>
                      <a:pt x="123" y="10"/>
                      <a:pt x="124" y="9"/>
                    </a:cubicBezTo>
                    <a:cubicBezTo>
                      <a:pt x="125" y="9"/>
                      <a:pt x="128" y="7"/>
                      <a:pt x="127" y="6"/>
                    </a:cubicBezTo>
                    <a:cubicBezTo>
                      <a:pt x="125" y="5"/>
                      <a:pt x="122" y="4"/>
                      <a:pt x="119" y="3"/>
                    </a:cubicBezTo>
                    <a:cubicBezTo>
                      <a:pt x="118" y="2"/>
                      <a:pt x="117" y="4"/>
                      <a:pt x="116" y="5"/>
                    </a:cubicBezTo>
                    <a:cubicBezTo>
                      <a:pt x="116" y="5"/>
                      <a:pt x="114" y="8"/>
                      <a:pt x="114" y="7"/>
                    </a:cubicBezTo>
                    <a:cubicBezTo>
                      <a:pt x="114" y="7"/>
                      <a:pt x="114" y="6"/>
                      <a:pt x="114" y="5"/>
                    </a:cubicBezTo>
                    <a:cubicBezTo>
                      <a:pt x="114" y="5"/>
                      <a:pt x="112" y="5"/>
                      <a:pt x="112" y="5"/>
                    </a:cubicBezTo>
                    <a:cubicBezTo>
                      <a:pt x="113" y="4"/>
                      <a:pt x="115" y="5"/>
                      <a:pt x="115" y="4"/>
                    </a:cubicBezTo>
                    <a:cubicBezTo>
                      <a:pt x="115" y="4"/>
                      <a:pt x="112" y="4"/>
                      <a:pt x="112" y="4"/>
                    </a:cubicBezTo>
                    <a:cubicBezTo>
                      <a:pt x="112" y="3"/>
                      <a:pt x="116" y="3"/>
                      <a:pt x="116" y="2"/>
                    </a:cubicBezTo>
                    <a:cubicBezTo>
                      <a:pt x="115" y="1"/>
                      <a:pt x="109" y="0"/>
                      <a:pt x="110" y="2"/>
                    </a:cubicBezTo>
                    <a:cubicBezTo>
                      <a:pt x="111" y="3"/>
                      <a:pt x="111" y="3"/>
                      <a:pt x="110" y="4"/>
                    </a:cubicBezTo>
                    <a:cubicBezTo>
                      <a:pt x="109" y="5"/>
                      <a:pt x="107" y="7"/>
                      <a:pt x="106" y="7"/>
                    </a:cubicBezTo>
                    <a:cubicBezTo>
                      <a:pt x="105" y="7"/>
                      <a:pt x="106" y="3"/>
                      <a:pt x="106" y="3"/>
                    </a:cubicBezTo>
                    <a:cubicBezTo>
                      <a:pt x="106" y="2"/>
                      <a:pt x="101" y="9"/>
                      <a:pt x="100" y="9"/>
                    </a:cubicBezTo>
                    <a:cubicBezTo>
                      <a:pt x="97" y="9"/>
                      <a:pt x="100" y="5"/>
                      <a:pt x="101" y="4"/>
                    </a:cubicBezTo>
                    <a:cubicBezTo>
                      <a:pt x="102" y="4"/>
                      <a:pt x="103" y="2"/>
                      <a:pt x="103" y="2"/>
                    </a:cubicBezTo>
                    <a:cubicBezTo>
                      <a:pt x="102" y="1"/>
                      <a:pt x="100" y="0"/>
                      <a:pt x="100" y="1"/>
                    </a:cubicBezTo>
                    <a:cubicBezTo>
                      <a:pt x="100" y="1"/>
                      <a:pt x="101" y="2"/>
                      <a:pt x="101" y="2"/>
                    </a:cubicBezTo>
                    <a:cubicBezTo>
                      <a:pt x="101" y="2"/>
                      <a:pt x="99" y="2"/>
                      <a:pt x="98" y="2"/>
                    </a:cubicBezTo>
                    <a:cubicBezTo>
                      <a:pt x="97" y="3"/>
                      <a:pt x="98" y="2"/>
                      <a:pt x="97" y="1"/>
                    </a:cubicBezTo>
                    <a:cubicBezTo>
                      <a:pt x="97" y="1"/>
                      <a:pt x="95" y="3"/>
                      <a:pt x="95" y="3"/>
                    </a:cubicBezTo>
                    <a:cubicBezTo>
                      <a:pt x="95" y="4"/>
                      <a:pt x="97" y="5"/>
                      <a:pt x="96" y="5"/>
                    </a:cubicBezTo>
                    <a:cubicBezTo>
                      <a:pt x="95" y="5"/>
                      <a:pt x="95" y="5"/>
                      <a:pt x="95" y="5"/>
                    </a:cubicBezTo>
                    <a:cubicBezTo>
                      <a:pt x="94" y="5"/>
                      <a:pt x="94" y="6"/>
                      <a:pt x="94" y="7"/>
                    </a:cubicBezTo>
                    <a:cubicBezTo>
                      <a:pt x="95" y="5"/>
                      <a:pt x="91" y="6"/>
                      <a:pt x="91" y="6"/>
                    </a:cubicBezTo>
                    <a:cubicBezTo>
                      <a:pt x="91" y="6"/>
                      <a:pt x="93" y="5"/>
                      <a:pt x="93" y="4"/>
                    </a:cubicBezTo>
                    <a:cubicBezTo>
                      <a:pt x="93" y="5"/>
                      <a:pt x="89" y="6"/>
                      <a:pt x="88" y="6"/>
                    </a:cubicBezTo>
                    <a:cubicBezTo>
                      <a:pt x="87" y="6"/>
                      <a:pt x="91" y="9"/>
                      <a:pt x="91" y="9"/>
                    </a:cubicBezTo>
                    <a:cubicBezTo>
                      <a:pt x="91" y="9"/>
                      <a:pt x="90" y="11"/>
                      <a:pt x="90" y="11"/>
                    </a:cubicBezTo>
                    <a:cubicBezTo>
                      <a:pt x="90" y="11"/>
                      <a:pt x="87" y="8"/>
                      <a:pt x="87" y="8"/>
                    </a:cubicBezTo>
                    <a:cubicBezTo>
                      <a:pt x="87" y="8"/>
                      <a:pt x="85" y="11"/>
                      <a:pt x="85" y="8"/>
                    </a:cubicBezTo>
                    <a:cubicBezTo>
                      <a:pt x="84" y="7"/>
                      <a:pt x="81" y="9"/>
                      <a:pt x="80" y="8"/>
                    </a:cubicBezTo>
                    <a:cubicBezTo>
                      <a:pt x="81" y="9"/>
                      <a:pt x="84" y="9"/>
                      <a:pt x="84" y="10"/>
                    </a:cubicBezTo>
                    <a:cubicBezTo>
                      <a:pt x="84" y="10"/>
                      <a:pt x="83" y="10"/>
                      <a:pt x="83" y="11"/>
                    </a:cubicBezTo>
                    <a:cubicBezTo>
                      <a:pt x="83" y="12"/>
                      <a:pt x="84" y="12"/>
                      <a:pt x="84" y="13"/>
                    </a:cubicBezTo>
                    <a:cubicBezTo>
                      <a:pt x="84" y="13"/>
                      <a:pt x="81" y="12"/>
                      <a:pt x="81" y="11"/>
                    </a:cubicBezTo>
                    <a:cubicBezTo>
                      <a:pt x="80" y="11"/>
                      <a:pt x="80" y="12"/>
                      <a:pt x="80" y="13"/>
                    </a:cubicBezTo>
                    <a:cubicBezTo>
                      <a:pt x="79" y="13"/>
                      <a:pt x="79" y="12"/>
                      <a:pt x="79" y="11"/>
                    </a:cubicBezTo>
                    <a:cubicBezTo>
                      <a:pt x="79" y="11"/>
                      <a:pt x="77" y="13"/>
                      <a:pt x="77" y="13"/>
                    </a:cubicBezTo>
                    <a:cubicBezTo>
                      <a:pt x="76" y="14"/>
                      <a:pt x="78" y="14"/>
                      <a:pt x="78" y="15"/>
                    </a:cubicBezTo>
                    <a:cubicBezTo>
                      <a:pt x="78" y="15"/>
                      <a:pt x="76" y="15"/>
                      <a:pt x="76" y="15"/>
                    </a:cubicBezTo>
                    <a:cubicBezTo>
                      <a:pt x="75" y="14"/>
                      <a:pt x="76" y="13"/>
                      <a:pt x="76" y="12"/>
                    </a:cubicBezTo>
                    <a:cubicBezTo>
                      <a:pt x="76" y="12"/>
                      <a:pt x="73" y="14"/>
                      <a:pt x="73" y="14"/>
                    </a:cubicBezTo>
                    <a:cubicBezTo>
                      <a:pt x="73" y="14"/>
                      <a:pt x="73" y="14"/>
                      <a:pt x="74" y="14"/>
                    </a:cubicBezTo>
                    <a:cubicBezTo>
                      <a:pt x="73" y="14"/>
                      <a:pt x="72" y="16"/>
                      <a:pt x="72" y="16"/>
                    </a:cubicBezTo>
                    <a:cubicBezTo>
                      <a:pt x="71" y="15"/>
                      <a:pt x="73" y="14"/>
                      <a:pt x="72" y="14"/>
                    </a:cubicBezTo>
                    <a:cubicBezTo>
                      <a:pt x="71" y="13"/>
                      <a:pt x="70" y="13"/>
                      <a:pt x="70" y="12"/>
                    </a:cubicBezTo>
                    <a:cubicBezTo>
                      <a:pt x="70" y="12"/>
                      <a:pt x="72" y="12"/>
                      <a:pt x="72" y="12"/>
                    </a:cubicBezTo>
                    <a:cubicBezTo>
                      <a:pt x="72" y="11"/>
                      <a:pt x="69" y="10"/>
                      <a:pt x="68" y="10"/>
                    </a:cubicBezTo>
                    <a:cubicBezTo>
                      <a:pt x="68" y="11"/>
                      <a:pt x="69" y="13"/>
                      <a:pt x="69" y="13"/>
                    </a:cubicBezTo>
                    <a:cubicBezTo>
                      <a:pt x="69" y="13"/>
                      <a:pt x="65" y="14"/>
                      <a:pt x="66" y="14"/>
                    </a:cubicBezTo>
                    <a:cubicBezTo>
                      <a:pt x="66" y="14"/>
                      <a:pt x="68" y="14"/>
                      <a:pt x="68" y="14"/>
                    </a:cubicBezTo>
                    <a:cubicBezTo>
                      <a:pt x="68" y="14"/>
                      <a:pt x="67" y="14"/>
                      <a:pt x="67" y="14"/>
                    </a:cubicBezTo>
                    <a:cubicBezTo>
                      <a:pt x="68" y="16"/>
                      <a:pt x="70" y="14"/>
                      <a:pt x="69" y="14"/>
                    </a:cubicBezTo>
                    <a:cubicBezTo>
                      <a:pt x="70" y="15"/>
                      <a:pt x="69" y="16"/>
                      <a:pt x="69" y="16"/>
                    </a:cubicBezTo>
                    <a:cubicBezTo>
                      <a:pt x="69" y="17"/>
                      <a:pt x="67" y="15"/>
                      <a:pt x="67" y="15"/>
                    </a:cubicBezTo>
                    <a:cubicBezTo>
                      <a:pt x="66" y="15"/>
                      <a:pt x="66" y="14"/>
                      <a:pt x="65" y="14"/>
                    </a:cubicBezTo>
                    <a:cubicBezTo>
                      <a:pt x="65" y="14"/>
                      <a:pt x="64" y="16"/>
                      <a:pt x="63" y="15"/>
                    </a:cubicBezTo>
                    <a:cubicBezTo>
                      <a:pt x="63" y="14"/>
                      <a:pt x="60" y="16"/>
                      <a:pt x="60" y="16"/>
                    </a:cubicBezTo>
                    <a:cubicBezTo>
                      <a:pt x="60" y="16"/>
                      <a:pt x="60" y="19"/>
                      <a:pt x="60" y="19"/>
                    </a:cubicBezTo>
                    <a:cubicBezTo>
                      <a:pt x="60" y="20"/>
                      <a:pt x="61" y="17"/>
                      <a:pt x="62" y="18"/>
                    </a:cubicBezTo>
                    <a:cubicBezTo>
                      <a:pt x="62" y="18"/>
                      <a:pt x="64" y="19"/>
                      <a:pt x="64" y="18"/>
                    </a:cubicBezTo>
                    <a:cubicBezTo>
                      <a:pt x="64" y="19"/>
                      <a:pt x="63" y="19"/>
                      <a:pt x="63" y="20"/>
                    </a:cubicBezTo>
                    <a:cubicBezTo>
                      <a:pt x="62" y="20"/>
                      <a:pt x="63" y="22"/>
                      <a:pt x="62" y="22"/>
                    </a:cubicBezTo>
                    <a:cubicBezTo>
                      <a:pt x="62" y="23"/>
                      <a:pt x="61" y="21"/>
                      <a:pt x="61" y="21"/>
                    </a:cubicBezTo>
                    <a:cubicBezTo>
                      <a:pt x="60" y="21"/>
                      <a:pt x="60" y="23"/>
                      <a:pt x="59" y="23"/>
                    </a:cubicBezTo>
                    <a:cubicBezTo>
                      <a:pt x="59" y="23"/>
                      <a:pt x="59" y="21"/>
                      <a:pt x="59" y="21"/>
                    </a:cubicBezTo>
                    <a:cubicBezTo>
                      <a:pt x="58" y="21"/>
                      <a:pt x="58" y="22"/>
                      <a:pt x="57" y="22"/>
                    </a:cubicBezTo>
                    <a:cubicBezTo>
                      <a:pt x="57" y="22"/>
                      <a:pt x="57" y="20"/>
                      <a:pt x="57" y="20"/>
                    </a:cubicBezTo>
                    <a:cubicBezTo>
                      <a:pt x="57" y="19"/>
                      <a:pt x="56" y="22"/>
                      <a:pt x="55" y="22"/>
                    </a:cubicBezTo>
                    <a:cubicBezTo>
                      <a:pt x="53" y="23"/>
                      <a:pt x="56" y="17"/>
                      <a:pt x="56" y="17"/>
                    </a:cubicBezTo>
                    <a:cubicBezTo>
                      <a:pt x="55" y="17"/>
                      <a:pt x="53" y="18"/>
                      <a:pt x="53" y="18"/>
                    </a:cubicBezTo>
                    <a:cubicBezTo>
                      <a:pt x="52" y="19"/>
                      <a:pt x="54" y="20"/>
                      <a:pt x="54" y="20"/>
                    </a:cubicBezTo>
                    <a:cubicBezTo>
                      <a:pt x="53" y="20"/>
                      <a:pt x="53" y="20"/>
                      <a:pt x="52" y="20"/>
                    </a:cubicBezTo>
                    <a:cubicBezTo>
                      <a:pt x="52" y="20"/>
                      <a:pt x="52" y="21"/>
                      <a:pt x="51" y="22"/>
                    </a:cubicBezTo>
                    <a:cubicBezTo>
                      <a:pt x="52" y="21"/>
                      <a:pt x="47" y="21"/>
                      <a:pt x="49" y="22"/>
                    </a:cubicBezTo>
                    <a:cubicBezTo>
                      <a:pt x="49" y="23"/>
                      <a:pt x="51" y="22"/>
                      <a:pt x="51" y="22"/>
                    </a:cubicBezTo>
                    <a:cubicBezTo>
                      <a:pt x="51" y="22"/>
                      <a:pt x="50" y="23"/>
                      <a:pt x="51" y="23"/>
                    </a:cubicBezTo>
                    <a:cubicBezTo>
                      <a:pt x="51" y="23"/>
                      <a:pt x="52" y="23"/>
                      <a:pt x="52" y="22"/>
                    </a:cubicBezTo>
                    <a:cubicBezTo>
                      <a:pt x="52" y="22"/>
                      <a:pt x="52" y="24"/>
                      <a:pt x="51" y="24"/>
                    </a:cubicBezTo>
                    <a:cubicBezTo>
                      <a:pt x="50" y="24"/>
                      <a:pt x="50" y="23"/>
                      <a:pt x="49" y="23"/>
                    </a:cubicBezTo>
                    <a:cubicBezTo>
                      <a:pt x="48" y="24"/>
                      <a:pt x="48" y="26"/>
                      <a:pt x="47" y="26"/>
                    </a:cubicBezTo>
                    <a:cubicBezTo>
                      <a:pt x="47" y="26"/>
                      <a:pt x="44" y="26"/>
                      <a:pt x="44" y="26"/>
                    </a:cubicBezTo>
                    <a:cubicBezTo>
                      <a:pt x="44" y="29"/>
                      <a:pt x="51" y="25"/>
                      <a:pt x="51" y="25"/>
                    </a:cubicBezTo>
                    <a:cubicBezTo>
                      <a:pt x="52" y="25"/>
                      <a:pt x="53" y="24"/>
                      <a:pt x="54" y="25"/>
                    </a:cubicBezTo>
                    <a:cubicBezTo>
                      <a:pt x="56" y="25"/>
                      <a:pt x="55" y="23"/>
                      <a:pt x="54" y="23"/>
                    </a:cubicBezTo>
                    <a:cubicBezTo>
                      <a:pt x="55" y="23"/>
                      <a:pt x="55" y="23"/>
                      <a:pt x="55" y="23"/>
                    </a:cubicBezTo>
                    <a:cubicBezTo>
                      <a:pt x="56" y="25"/>
                      <a:pt x="57" y="23"/>
                      <a:pt x="58" y="23"/>
                    </a:cubicBezTo>
                    <a:cubicBezTo>
                      <a:pt x="57" y="23"/>
                      <a:pt x="57" y="25"/>
                      <a:pt x="56" y="25"/>
                    </a:cubicBezTo>
                    <a:cubicBezTo>
                      <a:pt x="57" y="25"/>
                      <a:pt x="58" y="25"/>
                      <a:pt x="58" y="25"/>
                    </a:cubicBezTo>
                    <a:cubicBezTo>
                      <a:pt x="58" y="25"/>
                      <a:pt x="56" y="26"/>
                      <a:pt x="56" y="27"/>
                    </a:cubicBezTo>
                    <a:cubicBezTo>
                      <a:pt x="56" y="27"/>
                      <a:pt x="61" y="25"/>
                      <a:pt x="61" y="26"/>
                    </a:cubicBezTo>
                    <a:cubicBezTo>
                      <a:pt x="60" y="27"/>
                      <a:pt x="57" y="26"/>
                      <a:pt x="57" y="28"/>
                    </a:cubicBezTo>
                    <a:cubicBezTo>
                      <a:pt x="56" y="31"/>
                      <a:pt x="54" y="27"/>
                      <a:pt x="54" y="27"/>
                    </a:cubicBezTo>
                    <a:cubicBezTo>
                      <a:pt x="54" y="26"/>
                      <a:pt x="54" y="29"/>
                      <a:pt x="54" y="29"/>
                    </a:cubicBezTo>
                    <a:cubicBezTo>
                      <a:pt x="54" y="29"/>
                      <a:pt x="53" y="27"/>
                      <a:pt x="52" y="27"/>
                    </a:cubicBezTo>
                    <a:cubicBezTo>
                      <a:pt x="51" y="28"/>
                      <a:pt x="49" y="30"/>
                      <a:pt x="49" y="31"/>
                    </a:cubicBezTo>
                    <a:cubicBezTo>
                      <a:pt x="49" y="31"/>
                      <a:pt x="51" y="30"/>
                      <a:pt x="51" y="30"/>
                    </a:cubicBezTo>
                    <a:cubicBezTo>
                      <a:pt x="51" y="31"/>
                      <a:pt x="53" y="30"/>
                      <a:pt x="53" y="31"/>
                    </a:cubicBezTo>
                    <a:cubicBezTo>
                      <a:pt x="53" y="30"/>
                      <a:pt x="50" y="31"/>
                      <a:pt x="50" y="32"/>
                    </a:cubicBezTo>
                    <a:cubicBezTo>
                      <a:pt x="51" y="33"/>
                      <a:pt x="54" y="31"/>
                      <a:pt x="53" y="33"/>
                    </a:cubicBezTo>
                    <a:cubicBezTo>
                      <a:pt x="54" y="31"/>
                      <a:pt x="47" y="34"/>
                      <a:pt x="47" y="34"/>
                    </a:cubicBezTo>
                    <a:cubicBezTo>
                      <a:pt x="47" y="33"/>
                      <a:pt x="53" y="35"/>
                      <a:pt x="52" y="35"/>
                    </a:cubicBezTo>
                    <a:cubicBezTo>
                      <a:pt x="51" y="36"/>
                      <a:pt x="50" y="34"/>
                      <a:pt x="49" y="35"/>
                    </a:cubicBezTo>
                    <a:cubicBezTo>
                      <a:pt x="49" y="35"/>
                      <a:pt x="49" y="35"/>
                      <a:pt x="49" y="35"/>
                    </a:cubicBezTo>
                    <a:cubicBezTo>
                      <a:pt x="49" y="36"/>
                      <a:pt x="46" y="34"/>
                      <a:pt x="45" y="36"/>
                    </a:cubicBezTo>
                    <a:cubicBezTo>
                      <a:pt x="45" y="36"/>
                      <a:pt x="48" y="36"/>
                      <a:pt x="48" y="36"/>
                    </a:cubicBezTo>
                    <a:cubicBezTo>
                      <a:pt x="46" y="38"/>
                      <a:pt x="44" y="36"/>
                      <a:pt x="45" y="39"/>
                    </a:cubicBezTo>
                    <a:cubicBezTo>
                      <a:pt x="45" y="39"/>
                      <a:pt x="43" y="40"/>
                      <a:pt x="43" y="40"/>
                    </a:cubicBezTo>
                    <a:cubicBezTo>
                      <a:pt x="42" y="41"/>
                      <a:pt x="42" y="41"/>
                      <a:pt x="42" y="41"/>
                    </a:cubicBezTo>
                    <a:cubicBezTo>
                      <a:pt x="42" y="42"/>
                      <a:pt x="41" y="42"/>
                      <a:pt x="41" y="42"/>
                    </a:cubicBezTo>
                    <a:cubicBezTo>
                      <a:pt x="41" y="43"/>
                      <a:pt x="42" y="42"/>
                      <a:pt x="42" y="42"/>
                    </a:cubicBezTo>
                    <a:cubicBezTo>
                      <a:pt x="43" y="42"/>
                      <a:pt x="42" y="43"/>
                      <a:pt x="42" y="43"/>
                    </a:cubicBezTo>
                    <a:cubicBezTo>
                      <a:pt x="43" y="43"/>
                      <a:pt x="45" y="44"/>
                      <a:pt x="46" y="43"/>
                    </a:cubicBezTo>
                    <a:cubicBezTo>
                      <a:pt x="44" y="44"/>
                      <a:pt x="44" y="44"/>
                      <a:pt x="42" y="44"/>
                    </a:cubicBezTo>
                    <a:cubicBezTo>
                      <a:pt x="41" y="44"/>
                      <a:pt x="38" y="44"/>
                      <a:pt x="38" y="45"/>
                    </a:cubicBezTo>
                    <a:cubicBezTo>
                      <a:pt x="38" y="45"/>
                      <a:pt x="39" y="45"/>
                      <a:pt x="39" y="45"/>
                    </a:cubicBezTo>
                    <a:cubicBezTo>
                      <a:pt x="39" y="45"/>
                      <a:pt x="38" y="46"/>
                      <a:pt x="38" y="46"/>
                    </a:cubicBezTo>
                    <a:cubicBezTo>
                      <a:pt x="38" y="46"/>
                      <a:pt x="40" y="45"/>
                      <a:pt x="40" y="46"/>
                    </a:cubicBezTo>
                    <a:cubicBezTo>
                      <a:pt x="40" y="46"/>
                      <a:pt x="38" y="48"/>
                      <a:pt x="38" y="48"/>
                    </a:cubicBezTo>
                    <a:cubicBezTo>
                      <a:pt x="38" y="48"/>
                      <a:pt x="39" y="48"/>
                      <a:pt x="39" y="49"/>
                    </a:cubicBezTo>
                    <a:cubicBezTo>
                      <a:pt x="39" y="49"/>
                      <a:pt x="37" y="49"/>
                      <a:pt x="37" y="49"/>
                    </a:cubicBezTo>
                    <a:cubicBezTo>
                      <a:pt x="37" y="49"/>
                      <a:pt x="39" y="50"/>
                      <a:pt x="39" y="50"/>
                    </a:cubicBezTo>
                    <a:cubicBezTo>
                      <a:pt x="38" y="50"/>
                      <a:pt x="37" y="50"/>
                      <a:pt x="37" y="50"/>
                    </a:cubicBezTo>
                    <a:cubicBezTo>
                      <a:pt x="37" y="51"/>
                      <a:pt x="38" y="52"/>
                      <a:pt x="39" y="52"/>
                    </a:cubicBezTo>
                    <a:cubicBezTo>
                      <a:pt x="37" y="52"/>
                      <a:pt x="35" y="52"/>
                      <a:pt x="34" y="54"/>
                    </a:cubicBezTo>
                    <a:cubicBezTo>
                      <a:pt x="34" y="55"/>
                      <a:pt x="30" y="54"/>
                      <a:pt x="30" y="54"/>
                    </a:cubicBezTo>
                    <a:cubicBezTo>
                      <a:pt x="30" y="57"/>
                      <a:pt x="36" y="54"/>
                      <a:pt x="37" y="54"/>
                    </a:cubicBezTo>
                    <a:cubicBezTo>
                      <a:pt x="36" y="54"/>
                      <a:pt x="35" y="56"/>
                      <a:pt x="35" y="56"/>
                    </a:cubicBezTo>
                    <a:cubicBezTo>
                      <a:pt x="32" y="56"/>
                      <a:pt x="34" y="57"/>
                      <a:pt x="33" y="58"/>
                    </a:cubicBezTo>
                    <a:cubicBezTo>
                      <a:pt x="32" y="59"/>
                      <a:pt x="30" y="57"/>
                      <a:pt x="29" y="58"/>
                    </a:cubicBezTo>
                    <a:cubicBezTo>
                      <a:pt x="29" y="59"/>
                      <a:pt x="26" y="61"/>
                      <a:pt x="26" y="61"/>
                    </a:cubicBezTo>
                    <a:cubicBezTo>
                      <a:pt x="26" y="62"/>
                      <a:pt x="27" y="62"/>
                      <a:pt x="27" y="62"/>
                    </a:cubicBezTo>
                    <a:cubicBezTo>
                      <a:pt x="27" y="63"/>
                      <a:pt x="24" y="63"/>
                      <a:pt x="24" y="63"/>
                    </a:cubicBezTo>
                    <a:cubicBezTo>
                      <a:pt x="24" y="63"/>
                      <a:pt x="25" y="64"/>
                      <a:pt x="25" y="65"/>
                    </a:cubicBezTo>
                    <a:cubicBezTo>
                      <a:pt x="25" y="66"/>
                      <a:pt x="27" y="65"/>
                      <a:pt x="28" y="65"/>
                    </a:cubicBezTo>
                    <a:cubicBezTo>
                      <a:pt x="29" y="64"/>
                      <a:pt x="30" y="65"/>
                      <a:pt x="31" y="64"/>
                    </a:cubicBezTo>
                    <a:cubicBezTo>
                      <a:pt x="31" y="64"/>
                      <a:pt x="30" y="63"/>
                      <a:pt x="30" y="62"/>
                    </a:cubicBezTo>
                    <a:cubicBezTo>
                      <a:pt x="30" y="62"/>
                      <a:pt x="32" y="63"/>
                      <a:pt x="33" y="64"/>
                    </a:cubicBezTo>
                    <a:cubicBezTo>
                      <a:pt x="33" y="64"/>
                      <a:pt x="30" y="66"/>
                      <a:pt x="30" y="66"/>
                    </a:cubicBezTo>
                    <a:cubicBezTo>
                      <a:pt x="29" y="66"/>
                      <a:pt x="28" y="67"/>
                      <a:pt x="28" y="66"/>
                    </a:cubicBezTo>
                    <a:cubicBezTo>
                      <a:pt x="27" y="65"/>
                      <a:pt x="26" y="67"/>
                      <a:pt x="25" y="67"/>
                    </a:cubicBezTo>
                    <a:cubicBezTo>
                      <a:pt x="24" y="66"/>
                      <a:pt x="24" y="63"/>
                      <a:pt x="23" y="66"/>
                    </a:cubicBezTo>
                    <a:cubicBezTo>
                      <a:pt x="21" y="70"/>
                      <a:pt x="20" y="65"/>
                      <a:pt x="21" y="65"/>
                    </a:cubicBezTo>
                    <a:cubicBezTo>
                      <a:pt x="19" y="65"/>
                      <a:pt x="21" y="69"/>
                      <a:pt x="19" y="68"/>
                    </a:cubicBezTo>
                    <a:cubicBezTo>
                      <a:pt x="15" y="68"/>
                      <a:pt x="18" y="70"/>
                      <a:pt x="17" y="71"/>
                    </a:cubicBezTo>
                    <a:cubicBezTo>
                      <a:pt x="16" y="71"/>
                      <a:pt x="16" y="69"/>
                      <a:pt x="16" y="69"/>
                    </a:cubicBezTo>
                    <a:cubicBezTo>
                      <a:pt x="14" y="69"/>
                      <a:pt x="12" y="70"/>
                      <a:pt x="11" y="71"/>
                    </a:cubicBezTo>
                    <a:cubicBezTo>
                      <a:pt x="11" y="72"/>
                      <a:pt x="15" y="72"/>
                      <a:pt x="16" y="72"/>
                    </a:cubicBezTo>
                    <a:cubicBezTo>
                      <a:pt x="16" y="72"/>
                      <a:pt x="19" y="71"/>
                      <a:pt x="19" y="71"/>
                    </a:cubicBezTo>
                    <a:cubicBezTo>
                      <a:pt x="20" y="72"/>
                      <a:pt x="15" y="72"/>
                      <a:pt x="15" y="72"/>
                    </a:cubicBezTo>
                    <a:cubicBezTo>
                      <a:pt x="14" y="72"/>
                      <a:pt x="14" y="73"/>
                      <a:pt x="13" y="73"/>
                    </a:cubicBezTo>
                    <a:cubicBezTo>
                      <a:pt x="12" y="73"/>
                      <a:pt x="11" y="73"/>
                      <a:pt x="10" y="73"/>
                    </a:cubicBezTo>
                    <a:cubicBezTo>
                      <a:pt x="8" y="72"/>
                      <a:pt x="7" y="73"/>
                      <a:pt x="9" y="74"/>
                    </a:cubicBezTo>
                    <a:cubicBezTo>
                      <a:pt x="10" y="74"/>
                      <a:pt x="12" y="74"/>
                      <a:pt x="12" y="76"/>
                    </a:cubicBezTo>
                    <a:cubicBezTo>
                      <a:pt x="12" y="76"/>
                      <a:pt x="11" y="78"/>
                      <a:pt x="11" y="77"/>
                    </a:cubicBezTo>
                    <a:cubicBezTo>
                      <a:pt x="10" y="77"/>
                      <a:pt x="12" y="75"/>
                      <a:pt x="10" y="74"/>
                    </a:cubicBezTo>
                    <a:cubicBezTo>
                      <a:pt x="7" y="74"/>
                      <a:pt x="9" y="75"/>
                      <a:pt x="8" y="76"/>
                    </a:cubicBezTo>
                    <a:cubicBezTo>
                      <a:pt x="8" y="76"/>
                      <a:pt x="8" y="73"/>
                      <a:pt x="7" y="73"/>
                    </a:cubicBezTo>
                    <a:cubicBezTo>
                      <a:pt x="7" y="72"/>
                      <a:pt x="5" y="78"/>
                      <a:pt x="6" y="77"/>
                    </a:cubicBezTo>
                    <a:cubicBezTo>
                      <a:pt x="5" y="77"/>
                      <a:pt x="5" y="75"/>
                      <a:pt x="5" y="75"/>
                    </a:cubicBezTo>
                    <a:cubicBezTo>
                      <a:pt x="4" y="75"/>
                      <a:pt x="4" y="77"/>
                      <a:pt x="4" y="77"/>
                    </a:cubicBezTo>
                    <a:cubicBezTo>
                      <a:pt x="3" y="78"/>
                      <a:pt x="1" y="77"/>
                      <a:pt x="1" y="78"/>
                    </a:cubicBezTo>
                    <a:cubicBezTo>
                      <a:pt x="1" y="79"/>
                      <a:pt x="0" y="80"/>
                      <a:pt x="1" y="80"/>
                    </a:cubicBezTo>
                    <a:cubicBezTo>
                      <a:pt x="2" y="80"/>
                      <a:pt x="3" y="80"/>
                      <a:pt x="4" y="81"/>
                    </a:cubicBezTo>
                    <a:cubicBezTo>
                      <a:pt x="4" y="81"/>
                      <a:pt x="0" y="82"/>
                      <a:pt x="1" y="83"/>
                    </a:cubicBezTo>
                    <a:cubicBezTo>
                      <a:pt x="1" y="84"/>
                      <a:pt x="3" y="84"/>
                      <a:pt x="3" y="84"/>
                    </a:cubicBezTo>
                    <a:cubicBezTo>
                      <a:pt x="3" y="84"/>
                      <a:pt x="6" y="83"/>
                      <a:pt x="6" y="84"/>
                    </a:cubicBezTo>
                    <a:cubicBezTo>
                      <a:pt x="5" y="85"/>
                      <a:pt x="2" y="84"/>
                      <a:pt x="1" y="86"/>
                    </a:cubicBezTo>
                    <a:cubicBezTo>
                      <a:pt x="0" y="87"/>
                      <a:pt x="6" y="87"/>
                      <a:pt x="4" y="89"/>
                    </a:cubicBezTo>
                    <a:cubicBezTo>
                      <a:pt x="4" y="89"/>
                      <a:pt x="3" y="87"/>
                      <a:pt x="2" y="88"/>
                    </a:cubicBezTo>
                    <a:cubicBezTo>
                      <a:pt x="1" y="89"/>
                      <a:pt x="1" y="90"/>
                      <a:pt x="2" y="91"/>
                    </a:cubicBezTo>
                    <a:cubicBezTo>
                      <a:pt x="3" y="91"/>
                      <a:pt x="5" y="92"/>
                      <a:pt x="6" y="92"/>
                    </a:cubicBezTo>
                    <a:cubicBezTo>
                      <a:pt x="7" y="91"/>
                      <a:pt x="8" y="89"/>
                      <a:pt x="9" y="90"/>
                    </a:cubicBezTo>
                    <a:cubicBezTo>
                      <a:pt x="8" y="90"/>
                      <a:pt x="7" y="91"/>
                      <a:pt x="7" y="91"/>
                    </a:cubicBezTo>
                    <a:cubicBezTo>
                      <a:pt x="7" y="92"/>
                      <a:pt x="6" y="92"/>
                      <a:pt x="5" y="92"/>
                    </a:cubicBezTo>
                    <a:cubicBezTo>
                      <a:pt x="5" y="92"/>
                      <a:pt x="7" y="93"/>
                      <a:pt x="7" y="94"/>
                    </a:cubicBezTo>
                    <a:cubicBezTo>
                      <a:pt x="7" y="94"/>
                      <a:pt x="4" y="92"/>
                      <a:pt x="5" y="94"/>
                    </a:cubicBezTo>
                    <a:cubicBezTo>
                      <a:pt x="5" y="95"/>
                      <a:pt x="8" y="96"/>
                      <a:pt x="8" y="96"/>
                    </a:cubicBezTo>
                    <a:cubicBezTo>
                      <a:pt x="8" y="97"/>
                      <a:pt x="5" y="95"/>
                      <a:pt x="4" y="96"/>
                    </a:cubicBezTo>
                    <a:cubicBezTo>
                      <a:pt x="2" y="96"/>
                      <a:pt x="4" y="93"/>
                      <a:pt x="3" y="93"/>
                    </a:cubicBezTo>
                    <a:cubicBezTo>
                      <a:pt x="3" y="93"/>
                      <a:pt x="1" y="95"/>
                      <a:pt x="2" y="96"/>
                    </a:cubicBezTo>
                    <a:cubicBezTo>
                      <a:pt x="3" y="96"/>
                      <a:pt x="2" y="98"/>
                      <a:pt x="2" y="98"/>
                    </a:cubicBezTo>
                    <a:cubicBezTo>
                      <a:pt x="3" y="99"/>
                      <a:pt x="4" y="97"/>
                      <a:pt x="5" y="96"/>
                    </a:cubicBezTo>
                    <a:cubicBezTo>
                      <a:pt x="5" y="96"/>
                      <a:pt x="5" y="97"/>
                      <a:pt x="5" y="97"/>
                    </a:cubicBezTo>
                    <a:cubicBezTo>
                      <a:pt x="6" y="97"/>
                      <a:pt x="6" y="96"/>
                      <a:pt x="7" y="96"/>
                    </a:cubicBezTo>
                    <a:cubicBezTo>
                      <a:pt x="7" y="96"/>
                      <a:pt x="7" y="98"/>
                      <a:pt x="6" y="98"/>
                    </a:cubicBezTo>
                    <a:cubicBezTo>
                      <a:pt x="4" y="99"/>
                      <a:pt x="8" y="101"/>
                      <a:pt x="8" y="100"/>
                    </a:cubicBezTo>
                    <a:cubicBezTo>
                      <a:pt x="8" y="102"/>
                      <a:pt x="1" y="100"/>
                      <a:pt x="5" y="103"/>
                    </a:cubicBezTo>
                    <a:cubicBezTo>
                      <a:pt x="7" y="104"/>
                      <a:pt x="8" y="105"/>
                      <a:pt x="10" y="105"/>
                    </a:cubicBezTo>
                    <a:cubicBezTo>
                      <a:pt x="10" y="105"/>
                      <a:pt x="13" y="107"/>
                      <a:pt x="14" y="107"/>
                    </a:cubicBezTo>
                    <a:cubicBezTo>
                      <a:pt x="17" y="107"/>
                      <a:pt x="21" y="104"/>
                      <a:pt x="23" y="102"/>
                    </a:cubicBezTo>
                    <a:cubicBezTo>
                      <a:pt x="24" y="100"/>
                      <a:pt x="25" y="100"/>
                      <a:pt x="27" y="99"/>
                    </a:cubicBezTo>
                    <a:cubicBezTo>
                      <a:pt x="28" y="98"/>
                      <a:pt x="28" y="95"/>
                      <a:pt x="29" y="95"/>
                    </a:cubicBezTo>
                    <a:cubicBezTo>
                      <a:pt x="29" y="95"/>
                      <a:pt x="29" y="98"/>
                      <a:pt x="30" y="98"/>
                    </a:cubicBezTo>
                    <a:cubicBezTo>
                      <a:pt x="32" y="99"/>
                      <a:pt x="31" y="99"/>
                      <a:pt x="31" y="100"/>
                    </a:cubicBezTo>
                    <a:cubicBezTo>
                      <a:pt x="32" y="100"/>
                      <a:pt x="33" y="100"/>
                      <a:pt x="34" y="101"/>
                    </a:cubicBezTo>
                    <a:cubicBezTo>
                      <a:pt x="34" y="102"/>
                      <a:pt x="33" y="100"/>
                      <a:pt x="34" y="101"/>
                    </a:cubicBezTo>
                    <a:close/>
                  </a:path>
                </a:pathLst>
              </a:custGeom>
              <a:solidFill>
                <a:schemeClr val="accent3"/>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13" name="Freeform 725">
                <a:extLst>
                  <a:ext uri="{FF2B5EF4-FFF2-40B4-BE49-F238E27FC236}">
                    <a16:creationId xmlns:a16="http://schemas.microsoft.com/office/drawing/2014/main" id="{087FAD89-7AFB-EA2A-4898-36CA2F9807B6}"/>
                  </a:ext>
                </a:extLst>
              </p:cNvPr>
              <p:cNvSpPr>
                <a:spLocks/>
              </p:cNvSpPr>
              <p:nvPr/>
            </p:nvSpPr>
            <p:spPr bwMode="auto">
              <a:xfrm>
                <a:off x="5553266" y="2611904"/>
                <a:ext cx="125179" cy="138141"/>
              </a:xfrm>
              <a:custGeom>
                <a:avLst/>
                <a:gdLst>
                  <a:gd name="T0" fmla="*/ 21 w 24"/>
                  <a:gd name="T1" fmla="*/ 8 h 25"/>
                  <a:gd name="T2" fmla="*/ 18 w 24"/>
                  <a:gd name="T3" fmla="*/ 5 h 25"/>
                  <a:gd name="T4" fmla="*/ 15 w 24"/>
                  <a:gd name="T5" fmla="*/ 6 h 25"/>
                  <a:gd name="T6" fmla="*/ 16 w 24"/>
                  <a:gd name="T7" fmla="*/ 1 h 25"/>
                  <a:gd name="T8" fmla="*/ 10 w 24"/>
                  <a:gd name="T9" fmla="*/ 1 h 25"/>
                  <a:gd name="T10" fmla="*/ 10 w 24"/>
                  <a:gd name="T11" fmla="*/ 2 h 25"/>
                  <a:gd name="T12" fmla="*/ 9 w 24"/>
                  <a:gd name="T13" fmla="*/ 3 h 25"/>
                  <a:gd name="T14" fmla="*/ 11 w 24"/>
                  <a:gd name="T15" fmla="*/ 4 h 25"/>
                  <a:gd name="T16" fmla="*/ 9 w 24"/>
                  <a:gd name="T17" fmla="*/ 5 h 25"/>
                  <a:gd name="T18" fmla="*/ 2 w 24"/>
                  <a:gd name="T19" fmla="*/ 6 h 25"/>
                  <a:gd name="T20" fmla="*/ 3 w 24"/>
                  <a:gd name="T21" fmla="*/ 7 h 25"/>
                  <a:gd name="T22" fmla="*/ 2 w 24"/>
                  <a:gd name="T23" fmla="*/ 8 h 25"/>
                  <a:gd name="T24" fmla="*/ 2 w 24"/>
                  <a:gd name="T25" fmla="*/ 8 h 25"/>
                  <a:gd name="T26" fmla="*/ 1 w 24"/>
                  <a:gd name="T27" fmla="*/ 8 h 25"/>
                  <a:gd name="T28" fmla="*/ 3 w 24"/>
                  <a:gd name="T29" fmla="*/ 10 h 25"/>
                  <a:gd name="T30" fmla="*/ 6 w 24"/>
                  <a:gd name="T31" fmla="*/ 13 h 25"/>
                  <a:gd name="T32" fmla="*/ 5 w 24"/>
                  <a:gd name="T33" fmla="*/ 17 h 25"/>
                  <a:gd name="T34" fmla="*/ 1 w 24"/>
                  <a:gd name="T35" fmla="*/ 20 h 25"/>
                  <a:gd name="T36" fmla="*/ 3 w 24"/>
                  <a:gd name="T37" fmla="*/ 20 h 25"/>
                  <a:gd name="T38" fmla="*/ 0 w 24"/>
                  <a:gd name="T39" fmla="*/ 22 h 25"/>
                  <a:gd name="T40" fmla="*/ 3 w 24"/>
                  <a:gd name="T41" fmla="*/ 21 h 25"/>
                  <a:gd name="T42" fmla="*/ 2 w 24"/>
                  <a:gd name="T43" fmla="*/ 24 h 25"/>
                  <a:gd name="T44" fmla="*/ 4 w 24"/>
                  <a:gd name="T45" fmla="*/ 23 h 25"/>
                  <a:gd name="T46" fmla="*/ 4 w 24"/>
                  <a:gd name="T47" fmla="*/ 25 h 25"/>
                  <a:gd name="T48" fmla="*/ 8 w 24"/>
                  <a:gd name="T49" fmla="*/ 24 h 25"/>
                  <a:gd name="T50" fmla="*/ 17 w 24"/>
                  <a:gd name="T51" fmla="*/ 20 h 25"/>
                  <a:gd name="T52" fmla="*/ 22 w 24"/>
                  <a:gd name="T53" fmla="*/ 16 h 25"/>
                  <a:gd name="T54" fmla="*/ 21 w 24"/>
                  <a:gd name="T55" fmla="*/ 8 h 25"/>
                  <a:gd name="T56" fmla="*/ 21 w 24"/>
                  <a:gd name="T5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5">
                    <a:moveTo>
                      <a:pt x="21" y="8"/>
                    </a:moveTo>
                    <a:cubicBezTo>
                      <a:pt x="20" y="8"/>
                      <a:pt x="19" y="5"/>
                      <a:pt x="18" y="5"/>
                    </a:cubicBezTo>
                    <a:cubicBezTo>
                      <a:pt x="16" y="6"/>
                      <a:pt x="17" y="7"/>
                      <a:pt x="15" y="6"/>
                    </a:cubicBezTo>
                    <a:cubicBezTo>
                      <a:pt x="11" y="5"/>
                      <a:pt x="15" y="3"/>
                      <a:pt x="16" y="1"/>
                    </a:cubicBezTo>
                    <a:cubicBezTo>
                      <a:pt x="14" y="1"/>
                      <a:pt x="11" y="0"/>
                      <a:pt x="10" y="1"/>
                    </a:cubicBezTo>
                    <a:cubicBezTo>
                      <a:pt x="10" y="1"/>
                      <a:pt x="12" y="1"/>
                      <a:pt x="10" y="2"/>
                    </a:cubicBezTo>
                    <a:cubicBezTo>
                      <a:pt x="10" y="2"/>
                      <a:pt x="8" y="3"/>
                      <a:pt x="9" y="3"/>
                    </a:cubicBezTo>
                    <a:cubicBezTo>
                      <a:pt x="9" y="4"/>
                      <a:pt x="11" y="3"/>
                      <a:pt x="11" y="4"/>
                    </a:cubicBezTo>
                    <a:cubicBezTo>
                      <a:pt x="12" y="5"/>
                      <a:pt x="9" y="5"/>
                      <a:pt x="9" y="5"/>
                    </a:cubicBezTo>
                    <a:cubicBezTo>
                      <a:pt x="7" y="6"/>
                      <a:pt x="3" y="5"/>
                      <a:pt x="2" y="6"/>
                    </a:cubicBezTo>
                    <a:cubicBezTo>
                      <a:pt x="2" y="6"/>
                      <a:pt x="3" y="6"/>
                      <a:pt x="3" y="7"/>
                    </a:cubicBezTo>
                    <a:cubicBezTo>
                      <a:pt x="3" y="7"/>
                      <a:pt x="1" y="7"/>
                      <a:pt x="2" y="8"/>
                    </a:cubicBezTo>
                    <a:cubicBezTo>
                      <a:pt x="2" y="8"/>
                      <a:pt x="2" y="8"/>
                      <a:pt x="2" y="8"/>
                    </a:cubicBezTo>
                    <a:cubicBezTo>
                      <a:pt x="3" y="8"/>
                      <a:pt x="1" y="8"/>
                      <a:pt x="1" y="8"/>
                    </a:cubicBezTo>
                    <a:cubicBezTo>
                      <a:pt x="1" y="9"/>
                      <a:pt x="5" y="9"/>
                      <a:pt x="3" y="10"/>
                    </a:cubicBezTo>
                    <a:cubicBezTo>
                      <a:pt x="0" y="12"/>
                      <a:pt x="4" y="13"/>
                      <a:pt x="6" y="13"/>
                    </a:cubicBezTo>
                    <a:cubicBezTo>
                      <a:pt x="7" y="13"/>
                      <a:pt x="5" y="16"/>
                      <a:pt x="5" y="17"/>
                    </a:cubicBezTo>
                    <a:cubicBezTo>
                      <a:pt x="4" y="17"/>
                      <a:pt x="2" y="21"/>
                      <a:pt x="1" y="20"/>
                    </a:cubicBezTo>
                    <a:cubicBezTo>
                      <a:pt x="1" y="20"/>
                      <a:pt x="3" y="20"/>
                      <a:pt x="3" y="20"/>
                    </a:cubicBezTo>
                    <a:cubicBezTo>
                      <a:pt x="2" y="21"/>
                      <a:pt x="1" y="20"/>
                      <a:pt x="0" y="22"/>
                    </a:cubicBezTo>
                    <a:cubicBezTo>
                      <a:pt x="0" y="22"/>
                      <a:pt x="3" y="21"/>
                      <a:pt x="3" y="21"/>
                    </a:cubicBezTo>
                    <a:cubicBezTo>
                      <a:pt x="3" y="21"/>
                      <a:pt x="2" y="23"/>
                      <a:pt x="2" y="24"/>
                    </a:cubicBezTo>
                    <a:cubicBezTo>
                      <a:pt x="2" y="24"/>
                      <a:pt x="4" y="23"/>
                      <a:pt x="4" y="23"/>
                    </a:cubicBezTo>
                    <a:cubicBezTo>
                      <a:pt x="4" y="23"/>
                      <a:pt x="4" y="24"/>
                      <a:pt x="4" y="25"/>
                    </a:cubicBezTo>
                    <a:cubicBezTo>
                      <a:pt x="5" y="25"/>
                      <a:pt x="7" y="24"/>
                      <a:pt x="8" y="24"/>
                    </a:cubicBezTo>
                    <a:cubicBezTo>
                      <a:pt x="11" y="23"/>
                      <a:pt x="14" y="20"/>
                      <a:pt x="17" y="20"/>
                    </a:cubicBezTo>
                    <a:cubicBezTo>
                      <a:pt x="21" y="20"/>
                      <a:pt x="20" y="19"/>
                      <a:pt x="22" y="16"/>
                    </a:cubicBezTo>
                    <a:cubicBezTo>
                      <a:pt x="24" y="13"/>
                      <a:pt x="21" y="11"/>
                      <a:pt x="21" y="8"/>
                    </a:cubicBezTo>
                    <a:cubicBezTo>
                      <a:pt x="20" y="8"/>
                      <a:pt x="21" y="9"/>
                      <a:pt x="21" y="8"/>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14" name="Freeform 726">
                <a:extLst>
                  <a:ext uri="{FF2B5EF4-FFF2-40B4-BE49-F238E27FC236}">
                    <a16:creationId xmlns:a16="http://schemas.microsoft.com/office/drawing/2014/main" id="{43466525-752B-609A-187D-4BC0575F74EC}"/>
                  </a:ext>
                </a:extLst>
              </p:cNvPr>
              <p:cNvSpPr>
                <a:spLocks/>
              </p:cNvSpPr>
              <p:nvPr/>
            </p:nvSpPr>
            <p:spPr bwMode="auto">
              <a:xfrm>
                <a:off x="5615853" y="2606229"/>
                <a:ext cx="84048" cy="54878"/>
              </a:xfrm>
              <a:custGeom>
                <a:avLst/>
                <a:gdLst>
                  <a:gd name="T0" fmla="*/ 1 w 16"/>
                  <a:gd name="T1" fmla="*/ 6 h 10"/>
                  <a:gd name="T2" fmla="*/ 4 w 16"/>
                  <a:gd name="T3" fmla="*/ 8 h 10"/>
                  <a:gd name="T4" fmla="*/ 5 w 16"/>
                  <a:gd name="T5" fmla="*/ 7 h 10"/>
                  <a:gd name="T6" fmla="*/ 8 w 16"/>
                  <a:gd name="T7" fmla="*/ 8 h 10"/>
                  <a:gd name="T8" fmla="*/ 11 w 16"/>
                  <a:gd name="T9" fmla="*/ 4 h 10"/>
                  <a:gd name="T10" fmla="*/ 11 w 16"/>
                  <a:gd name="T11" fmla="*/ 2 h 10"/>
                  <a:gd name="T12" fmla="*/ 7 w 16"/>
                  <a:gd name="T13" fmla="*/ 1 h 10"/>
                  <a:gd name="T14" fmla="*/ 4 w 16"/>
                  <a:gd name="T15" fmla="*/ 2 h 10"/>
                  <a:gd name="T16" fmla="*/ 1 w 16"/>
                  <a:gd name="T17" fmla="*/ 6 h 10"/>
                  <a:gd name="T18" fmla="*/ 1 w 1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1" y="6"/>
                    </a:moveTo>
                    <a:cubicBezTo>
                      <a:pt x="0" y="7"/>
                      <a:pt x="3" y="8"/>
                      <a:pt x="4" y="8"/>
                    </a:cubicBezTo>
                    <a:cubicBezTo>
                      <a:pt x="4" y="8"/>
                      <a:pt x="5" y="7"/>
                      <a:pt x="5" y="7"/>
                    </a:cubicBezTo>
                    <a:cubicBezTo>
                      <a:pt x="6" y="6"/>
                      <a:pt x="7" y="7"/>
                      <a:pt x="8" y="8"/>
                    </a:cubicBezTo>
                    <a:cubicBezTo>
                      <a:pt x="10" y="10"/>
                      <a:pt x="16" y="5"/>
                      <a:pt x="11" y="4"/>
                    </a:cubicBezTo>
                    <a:cubicBezTo>
                      <a:pt x="12" y="4"/>
                      <a:pt x="11" y="2"/>
                      <a:pt x="11" y="2"/>
                    </a:cubicBezTo>
                    <a:cubicBezTo>
                      <a:pt x="10" y="0"/>
                      <a:pt x="9" y="0"/>
                      <a:pt x="7" y="1"/>
                    </a:cubicBezTo>
                    <a:cubicBezTo>
                      <a:pt x="6" y="1"/>
                      <a:pt x="4" y="1"/>
                      <a:pt x="4" y="2"/>
                    </a:cubicBezTo>
                    <a:cubicBezTo>
                      <a:pt x="3" y="3"/>
                      <a:pt x="1" y="4"/>
                      <a:pt x="1" y="6"/>
                    </a:cubicBezTo>
                    <a:cubicBezTo>
                      <a:pt x="1" y="6"/>
                      <a:pt x="1" y="5"/>
                      <a:pt x="1" y="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15" name="Freeform 727">
                <a:extLst>
                  <a:ext uri="{FF2B5EF4-FFF2-40B4-BE49-F238E27FC236}">
                    <a16:creationId xmlns:a16="http://schemas.microsoft.com/office/drawing/2014/main" id="{6EE368BE-ADE7-5A02-2237-3D083B77BA62}"/>
                  </a:ext>
                </a:extLst>
              </p:cNvPr>
              <p:cNvSpPr>
                <a:spLocks/>
              </p:cNvSpPr>
              <p:nvPr/>
            </p:nvSpPr>
            <p:spPr bwMode="auto">
              <a:xfrm>
                <a:off x="5585454" y="3022548"/>
                <a:ext cx="329038" cy="255470"/>
              </a:xfrm>
              <a:custGeom>
                <a:avLst/>
                <a:gdLst>
                  <a:gd name="T0" fmla="*/ 58 w 63"/>
                  <a:gd name="T1" fmla="*/ 8 h 46"/>
                  <a:gd name="T2" fmla="*/ 52 w 63"/>
                  <a:gd name="T3" fmla="*/ 6 h 46"/>
                  <a:gd name="T4" fmla="*/ 49 w 63"/>
                  <a:gd name="T5" fmla="*/ 6 h 46"/>
                  <a:gd name="T6" fmla="*/ 45 w 63"/>
                  <a:gd name="T7" fmla="*/ 6 h 46"/>
                  <a:gd name="T8" fmla="*/ 40 w 63"/>
                  <a:gd name="T9" fmla="*/ 4 h 46"/>
                  <a:gd name="T10" fmla="*/ 38 w 63"/>
                  <a:gd name="T11" fmla="*/ 2 h 46"/>
                  <a:gd name="T12" fmla="*/ 35 w 63"/>
                  <a:gd name="T13" fmla="*/ 2 h 46"/>
                  <a:gd name="T14" fmla="*/ 31 w 63"/>
                  <a:gd name="T15" fmla="*/ 2 h 46"/>
                  <a:gd name="T16" fmla="*/ 27 w 63"/>
                  <a:gd name="T17" fmla="*/ 2 h 46"/>
                  <a:gd name="T18" fmla="*/ 17 w 63"/>
                  <a:gd name="T19" fmla="*/ 1 h 46"/>
                  <a:gd name="T20" fmla="*/ 8 w 63"/>
                  <a:gd name="T21" fmla="*/ 0 h 46"/>
                  <a:gd name="T22" fmla="*/ 2 w 63"/>
                  <a:gd name="T23" fmla="*/ 3 h 46"/>
                  <a:gd name="T24" fmla="*/ 2 w 63"/>
                  <a:gd name="T25" fmla="*/ 6 h 46"/>
                  <a:gd name="T26" fmla="*/ 2 w 63"/>
                  <a:gd name="T27" fmla="*/ 11 h 46"/>
                  <a:gd name="T28" fmla="*/ 5 w 63"/>
                  <a:gd name="T29" fmla="*/ 10 h 46"/>
                  <a:gd name="T30" fmla="*/ 7 w 63"/>
                  <a:gd name="T31" fmla="*/ 12 h 46"/>
                  <a:gd name="T32" fmla="*/ 12 w 63"/>
                  <a:gd name="T33" fmla="*/ 11 h 46"/>
                  <a:gd name="T34" fmla="*/ 14 w 63"/>
                  <a:gd name="T35" fmla="*/ 14 h 46"/>
                  <a:gd name="T36" fmla="*/ 13 w 63"/>
                  <a:gd name="T37" fmla="*/ 20 h 46"/>
                  <a:gd name="T38" fmla="*/ 12 w 63"/>
                  <a:gd name="T39" fmla="*/ 25 h 46"/>
                  <a:gd name="T40" fmla="*/ 12 w 63"/>
                  <a:gd name="T41" fmla="*/ 28 h 46"/>
                  <a:gd name="T42" fmla="*/ 10 w 63"/>
                  <a:gd name="T43" fmla="*/ 33 h 46"/>
                  <a:gd name="T44" fmla="*/ 10 w 63"/>
                  <a:gd name="T45" fmla="*/ 38 h 46"/>
                  <a:gd name="T46" fmla="*/ 17 w 63"/>
                  <a:gd name="T47" fmla="*/ 44 h 46"/>
                  <a:gd name="T48" fmla="*/ 20 w 63"/>
                  <a:gd name="T49" fmla="*/ 45 h 46"/>
                  <a:gd name="T50" fmla="*/ 21 w 63"/>
                  <a:gd name="T51" fmla="*/ 43 h 46"/>
                  <a:gd name="T52" fmla="*/ 24 w 63"/>
                  <a:gd name="T53" fmla="*/ 42 h 46"/>
                  <a:gd name="T54" fmla="*/ 36 w 63"/>
                  <a:gd name="T55" fmla="*/ 41 h 46"/>
                  <a:gd name="T56" fmla="*/ 39 w 63"/>
                  <a:gd name="T57" fmla="*/ 38 h 46"/>
                  <a:gd name="T58" fmla="*/ 43 w 63"/>
                  <a:gd name="T59" fmla="*/ 35 h 46"/>
                  <a:gd name="T60" fmla="*/ 47 w 63"/>
                  <a:gd name="T61" fmla="*/ 30 h 46"/>
                  <a:gd name="T62" fmla="*/ 45 w 63"/>
                  <a:gd name="T63" fmla="*/ 26 h 46"/>
                  <a:gd name="T64" fmla="*/ 48 w 63"/>
                  <a:gd name="T65" fmla="*/ 21 h 46"/>
                  <a:gd name="T66" fmla="*/ 50 w 63"/>
                  <a:gd name="T67" fmla="*/ 19 h 46"/>
                  <a:gd name="T68" fmla="*/ 51 w 63"/>
                  <a:gd name="T69" fmla="*/ 17 h 46"/>
                  <a:gd name="T70" fmla="*/ 60 w 63"/>
                  <a:gd name="T71" fmla="*/ 13 h 46"/>
                  <a:gd name="T72" fmla="*/ 63 w 63"/>
                  <a:gd name="T73" fmla="*/ 9 h 46"/>
                  <a:gd name="T74" fmla="*/ 58 w 63"/>
                  <a:gd name="T75" fmla="*/ 8 h 46"/>
                  <a:gd name="T76" fmla="*/ 58 w 63"/>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46">
                    <a:moveTo>
                      <a:pt x="58" y="8"/>
                    </a:moveTo>
                    <a:cubicBezTo>
                      <a:pt x="55" y="8"/>
                      <a:pt x="54" y="7"/>
                      <a:pt x="52" y="6"/>
                    </a:cubicBezTo>
                    <a:cubicBezTo>
                      <a:pt x="51" y="5"/>
                      <a:pt x="50" y="6"/>
                      <a:pt x="49" y="6"/>
                    </a:cubicBezTo>
                    <a:cubicBezTo>
                      <a:pt x="48" y="6"/>
                      <a:pt x="46" y="6"/>
                      <a:pt x="45" y="6"/>
                    </a:cubicBezTo>
                    <a:cubicBezTo>
                      <a:pt x="43" y="5"/>
                      <a:pt x="41" y="4"/>
                      <a:pt x="40" y="4"/>
                    </a:cubicBezTo>
                    <a:cubicBezTo>
                      <a:pt x="39" y="3"/>
                      <a:pt x="39" y="3"/>
                      <a:pt x="38" y="2"/>
                    </a:cubicBezTo>
                    <a:cubicBezTo>
                      <a:pt x="37" y="3"/>
                      <a:pt x="36" y="2"/>
                      <a:pt x="35" y="2"/>
                    </a:cubicBezTo>
                    <a:cubicBezTo>
                      <a:pt x="33" y="1"/>
                      <a:pt x="32" y="2"/>
                      <a:pt x="31" y="2"/>
                    </a:cubicBezTo>
                    <a:cubicBezTo>
                      <a:pt x="29" y="2"/>
                      <a:pt x="28" y="2"/>
                      <a:pt x="27" y="2"/>
                    </a:cubicBezTo>
                    <a:cubicBezTo>
                      <a:pt x="24" y="2"/>
                      <a:pt x="21" y="1"/>
                      <a:pt x="17" y="1"/>
                    </a:cubicBezTo>
                    <a:cubicBezTo>
                      <a:pt x="15" y="1"/>
                      <a:pt x="11" y="0"/>
                      <a:pt x="8" y="0"/>
                    </a:cubicBezTo>
                    <a:cubicBezTo>
                      <a:pt x="7" y="1"/>
                      <a:pt x="4" y="2"/>
                      <a:pt x="2" y="3"/>
                    </a:cubicBezTo>
                    <a:cubicBezTo>
                      <a:pt x="0" y="4"/>
                      <a:pt x="1" y="5"/>
                      <a:pt x="2" y="6"/>
                    </a:cubicBezTo>
                    <a:cubicBezTo>
                      <a:pt x="2" y="8"/>
                      <a:pt x="2" y="9"/>
                      <a:pt x="2" y="11"/>
                    </a:cubicBezTo>
                    <a:cubicBezTo>
                      <a:pt x="3" y="11"/>
                      <a:pt x="5" y="10"/>
                      <a:pt x="5" y="10"/>
                    </a:cubicBezTo>
                    <a:cubicBezTo>
                      <a:pt x="6" y="10"/>
                      <a:pt x="5" y="12"/>
                      <a:pt x="7" y="12"/>
                    </a:cubicBezTo>
                    <a:cubicBezTo>
                      <a:pt x="9" y="12"/>
                      <a:pt x="10" y="11"/>
                      <a:pt x="12" y="11"/>
                    </a:cubicBezTo>
                    <a:cubicBezTo>
                      <a:pt x="14" y="10"/>
                      <a:pt x="16" y="13"/>
                      <a:pt x="14" y="14"/>
                    </a:cubicBezTo>
                    <a:cubicBezTo>
                      <a:pt x="12" y="16"/>
                      <a:pt x="13" y="17"/>
                      <a:pt x="13" y="20"/>
                    </a:cubicBezTo>
                    <a:cubicBezTo>
                      <a:pt x="12" y="21"/>
                      <a:pt x="13" y="24"/>
                      <a:pt x="12" y="25"/>
                    </a:cubicBezTo>
                    <a:cubicBezTo>
                      <a:pt x="9" y="25"/>
                      <a:pt x="10" y="26"/>
                      <a:pt x="12" y="28"/>
                    </a:cubicBezTo>
                    <a:cubicBezTo>
                      <a:pt x="13" y="29"/>
                      <a:pt x="10" y="31"/>
                      <a:pt x="10" y="33"/>
                    </a:cubicBezTo>
                    <a:cubicBezTo>
                      <a:pt x="12" y="35"/>
                      <a:pt x="10" y="36"/>
                      <a:pt x="10" y="38"/>
                    </a:cubicBezTo>
                    <a:cubicBezTo>
                      <a:pt x="13" y="37"/>
                      <a:pt x="15" y="42"/>
                      <a:pt x="17" y="44"/>
                    </a:cubicBezTo>
                    <a:cubicBezTo>
                      <a:pt x="17" y="45"/>
                      <a:pt x="19" y="46"/>
                      <a:pt x="20" y="45"/>
                    </a:cubicBezTo>
                    <a:cubicBezTo>
                      <a:pt x="20" y="45"/>
                      <a:pt x="21" y="44"/>
                      <a:pt x="21" y="43"/>
                    </a:cubicBezTo>
                    <a:cubicBezTo>
                      <a:pt x="22" y="43"/>
                      <a:pt x="24" y="42"/>
                      <a:pt x="24" y="42"/>
                    </a:cubicBezTo>
                    <a:cubicBezTo>
                      <a:pt x="28" y="41"/>
                      <a:pt x="32" y="42"/>
                      <a:pt x="36" y="41"/>
                    </a:cubicBezTo>
                    <a:cubicBezTo>
                      <a:pt x="37" y="40"/>
                      <a:pt x="37" y="39"/>
                      <a:pt x="39" y="38"/>
                    </a:cubicBezTo>
                    <a:cubicBezTo>
                      <a:pt x="41" y="37"/>
                      <a:pt x="42" y="36"/>
                      <a:pt x="43" y="35"/>
                    </a:cubicBezTo>
                    <a:cubicBezTo>
                      <a:pt x="44" y="32"/>
                      <a:pt x="45" y="31"/>
                      <a:pt x="47" y="30"/>
                    </a:cubicBezTo>
                    <a:cubicBezTo>
                      <a:pt x="48" y="29"/>
                      <a:pt x="46" y="27"/>
                      <a:pt x="45" y="26"/>
                    </a:cubicBezTo>
                    <a:cubicBezTo>
                      <a:pt x="45" y="25"/>
                      <a:pt x="47" y="22"/>
                      <a:pt x="48" y="21"/>
                    </a:cubicBezTo>
                    <a:cubicBezTo>
                      <a:pt x="48" y="21"/>
                      <a:pt x="49" y="20"/>
                      <a:pt x="50" y="19"/>
                    </a:cubicBezTo>
                    <a:cubicBezTo>
                      <a:pt x="50" y="19"/>
                      <a:pt x="50" y="17"/>
                      <a:pt x="51" y="17"/>
                    </a:cubicBezTo>
                    <a:cubicBezTo>
                      <a:pt x="54" y="15"/>
                      <a:pt x="57" y="14"/>
                      <a:pt x="60" y="13"/>
                    </a:cubicBezTo>
                    <a:cubicBezTo>
                      <a:pt x="61" y="12"/>
                      <a:pt x="63" y="11"/>
                      <a:pt x="63" y="9"/>
                    </a:cubicBezTo>
                    <a:cubicBezTo>
                      <a:pt x="62" y="7"/>
                      <a:pt x="60" y="9"/>
                      <a:pt x="58" y="8"/>
                    </a:cubicBezTo>
                    <a:cubicBezTo>
                      <a:pt x="55" y="8"/>
                      <a:pt x="60" y="9"/>
                      <a:pt x="58" y="8"/>
                    </a:cubicBezTo>
                    <a:close/>
                  </a:path>
                </a:pathLst>
              </a:custGeom>
              <a:solidFill>
                <a:schemeClr val="accent5"/>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16" name="Freeform 728">
                <a:extLst>
                  <a:ext uri="{FF2B5EF4-FFF2-40B4-BE49-F238E27FC236}">
                    <a16:creationId xmlns:a16="http://schemas.microsoft.com/office/drawing/2014/main" id="{79B4E924-5547-169E-B569-B63B2DCC711F}"/>
                  </a:ext>
                </a:extLst>
              </p:cNvPr>
              <p:cNvSpPr>
                <a:spLocks/>
              </p:cNvSpPr>
              <p:nvPr/>
            </p:nvSpPr>
            <p:spPr bwMode="auto">
              <a:xfrm>
                <a:off x="5585454" y="3077428"/>
                <a:ext cx="84048" cy="168422"/>
              </a:xfrm>
              <a:custGeom>
                <a:avLst/>
                <a:gdLst>
                  <a:gd name="T0" fmla="*/ 11 w 16"/>
                  <a:gd name="T1" fmla="*/ 25 h 30"/>
                  <a:gd name="T2" fmla="*/ 11 w 16"/>
                  <a:gd name="T3" fmla="*/ 21 h 30"/>
                  <a:gd name="T4" fmla="*/ 10 w 16"/>
                  <a:gd name="T5" fmla="*/ 16 h 30"/>
                  <a:gd name="T6" fmla="*/ 12 w 16"/>
                  <a:gd name="T7" fmla="*/ 14 h 30"/>
                  <a:gd name="T8" fmla="*/ 13 w 16"/>
                  <a:gd name="T9" fmla="*/ 9 h 30"/>
                  <a:gd name="T10" fmla="*/ 14 w 16"/>
                  <a:gd name="T11" fmla="*/ 4 h 30"/>
                  <a:gd name="T12" fmla="*/ 12 w 16"/>
                  <a:gd name="T13" fmla="*/ 1 h 30"/>
                  <a:gd name="T14" fmla="*/ 7 w 16"/>
                  <a:gd name="T15" fmla="*/ 2 h 30"/>
                  <a:gd name="T16" fmla="*/ 5 w 16"/>
                  <a:gd name="T17" fmla="*/ 0 h 30"/>
                  <a:gd name="T18" fmla="*/ 4 w 16"/>
                  <a:gd name="T19" fmla="*/ 0 h 30"/>
                  <a:gd name="T20" fmla="*/ 3 w 16"/>
                  <a:gd name="T21" fmla="*/ 4 h 30"/>
                  <a:gd name="T22" fmla="*/ 3 w 16"/>
                  <a:gd name="T23" fmla="*/ 8 h 30"/>
                  <a:gd name="T24" fmla="*/ 2 w 16"/>
                  <a:gd name="T25" fmla="*/ 13 h 30"/>
                  <a:gd name="T26" fmla="*/ 0 w 16"/>
                  <a:gd name="T27" fmla="*/ 20 h 30"/>
                  <a:gd name="T28" fmla="*/ 2 w 16"/>
                  <a:gd name="T29" fmla="*/ 22 h 30"/>
                  <a:gd name="T30" fmla="*/ 2 w 16"/>
                  <a:gd name="T31" fmla="*/ 28 h 30"/>
                  <a:gd name="T32" fmla="*/ 6 w 16"/>
                  <a:gd name="T33" fmla="*/ 30 h 30"/>
                  <a:gd name="T34" fmla="*/ 11 w 16"/>
                  <a:gd name="T35" fmla="*/ 25 h 30"/>
                  <a:gd name="T36" fmla="*/ 11 w 16"/>
                  <a:gd name="T3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0">
                    <a:moveTo>
                      <a:pt x="11" y="25"/>
                    </a:moveTo>
                    <a:cubicBezTo>
                      <a:pt x="12" y="23"/>
                      <a:pt x="10" y="22"/>
                      <a:pt x="11" y="21"/>
                    </a:cubicBezTo>
                    <a:cubicBezTo>
                      <a:pt x="12" y="18"/>
                      <a:pt x="12" y="18"/>
                      <a:pt x="10" y="16"/>
                    </a:cubicBezTo>
                    <a:cubicBezTo>
                      <a:pt x="9" y="14"/>
                      <a:pt x="11" y="15"/>
                      <a:pt x="12" y="14"/>
                    </a:cubicBezTo>
                    <a:cubicBezTo>
                      <a:pt x="13" y="13"/>
                      <a:pt x="13" y="10"/>
                      <a:pt x="13" y="9"/>
                    </a:cubicBezTo>
                    <a:cubicBezTo>
                      <a:pt x="13" y="6"/>
                      <a:pt x="12" y="6"/>
                      <a:pt x="14" y="4"/>
                    </a:cubicBezTo>
                    <a:cubicBezTo>
                      <a:pt x="16" y="3"/>
                      <a:pt x="14" y="0"/>
                      <a:pt x="12" y="1"/>
                    </a:cubicBezTo>
                    <a:cubicBezTo>
                      <a:pt x="10" y="1"/>
                      <a:pt x="9" y="2"/>
                      <a:pt x="7" y="2"/>
                    </a:cubicBezTo>
                    <a:cubicBezTo>
                      <a:pt x="5" y="2"/>
                      <a:pt x="6" y="0"/>
                      <a:pt x="5" y="0"/>
                    </a:cubicBezTo>
                    <a:cubicBezTo>
                      <a:pt x="6" y="0"/>
                      <a:pt x="3" y="0"/>
                      <a:pt x="4" y="0"/>
                    </a:cubicBezTo>
                    <a:cubicBezTo>
                      <a:pt x="2" y="1"/>
                      <a:pt x="3" y="2"/>
                      <a:pt x="3" y="4"/>
                    </a:cubicBezTo>
                    <a:cubicBezTo>
                      <a:pt x="3" y="5"/>
                      <a:pt x="3" y="7"/>
                      <a:pt x="3" y="8"/>
                    </a:cubicBezTo>
                    <a:cubicBezTo>
                      <a:pt x="2" y="10"/>
                      <a:pt x="2" y="12"/>
                      <a:pt x="2" y="13"/>
                    </a:cubicBezTo>
                    <a:cubicBezTo>
                      <a:pt x="1" y="16"/>
                      <a:pt x="0" y="17"/>
                      <a:pt x="0" y="20"/>
                    </a:cubicBezTo>
                    <a:cubicBezTo>
                      <a:pt x="1" y="21"/>
                      <a:pt x="2" y="20"/>
                      <a:pt x="2" y="22"/>
                    </a:cubicBezTo>
                    <a:cubicBezTo>
                      <a:pt x="3" y="23"/>
                      <a:pt x="2" y="26"/>
                      <a:pt x="2" y="28"/>
                    </a:cubicBezTo>
                    <a:cubicBezTo>
                      <a:pt x="2" y="30"/>
                      <a:pt x="4" y="30"/>
                      <a:pt x="6" y="30"/>
                    </a:cubicBezTo>
                    <a:cubicBezTo>
                      <a:pt x="10" y="30"/>
                      <a:pt x="9" y="27"/>
                      <a:pt x="11" y="25"/>
                    </a:cubicBezTo>
                    <a:cubicBezTo>
                      <a:pt x="12" y="23"/>
                      <a:pt x="10" y="26"/>
                      <a:pt x="11" y="25"/>
                    </a:cubicBezTo>
                    <a:close/>
                  </a:path>
                </a:pathLst>
              </a:custGeom>
              <a:solidFill>
                <a:schemeClr val="accent5"/>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grpSp>
        <p:sp>
          <p:nvSpPr>
            <p:cNvPr id="521" name="Freeform 677">
              <a:extLst>
                <a:ext uri="{FF2B5EF4-FFF2-40B4-BE49-F238E27FC236}">
                  <a16:creationId xmlns:a16="http://schemas.microsoft.com/office/drawing/2014/main" id="{D86C98AD-8310-AA18-63E0-CF2B6E4CE3FA}"/>
                </a:ext>
              </a:extLst>
            </p:cNvPr>
            <p:cNvSpPr>
              <a:spLocks/>
            </p:cNvSpPr>
            <p:nvPr/>
          </p:nvSpPr>
          <p:spPr bwMode="auto">
            <a:xfrm>
              <a:off x="6078371" y="3569642"/>
              <a:ext cx="33564" cy="26363"/>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solidFill>
              <a:schemeClr val="tx2">
                <a:lumMod val="90000"/>
              </a:schemeClr>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grpSp>
          <p:nvGrpSpPr>
            <p:cNvPr id="522" name="Group 521">
              <a:extLst>
                <a:ext uri="{FF2B5EF4-FFF2-40B4-BE49-F238E27FC236}">
                  <a16:creationId xmlns:a16="http://schemas.microsoft.com/office/drawing/2014/main" id="{D5745AD4-4208-3D81-1924-F510D1AA8865}"/>
                </a:ext>
              </a:extLst>
            </p:cNvPr>
            <p:cNvGrpSpPr/>
            <p:nvPr/>
          </p:nvGrpSpPr>
          <p:grpSpPr>
            <a:xfrm>
              <a:off x="4776710" y="3637873"/>
              <a:ext cx="1441750" cy="1716650"/>
              <a:chOff x="5379804" y="3234493"/>
              <a:chExt cx="1766795" cy="2094846"/>
            </a:xfrm>
            <a:solidFill>
              <a:schemeClr val="tx2">
                <a:lumMod val="90000"/>
              </a:schemeClr>
            </a:solidFill>
          </p:grpSpPr>
          <p:sp>
            <p:nvSpPr>
              <p:cNvPr id="703" name="Freeform 486">
                <a:extLst>
                  <a:ext uri="{FF2B5EF4-FFF2-40B4-BE49-F238E27FC236}">
                    <a16:creationId xmlns:a16="http://schemas.microsoft.com/office/drawing/2014/main" id="{B5BB1CFC-6E1F-C77E-5205-D44D38B0E650}"/>
                  </a:ext>
                </a:extLst>
              </p:cNvPr>
              <p:cNvSpPr>
                <a:spLocks/>
              </p:cNvSpPr>
              <p:nvPr/>
            </p:nvSpPr>
            <p:spPr bwMode="auto">
              <a:xfrm>
                <a:off x="6932009" y="4657553"/>
                <a:ext cx="189554" cy="387933"/>
              </a:xfrm>
              <a:custGeom>
                <a:avLst/>
                <a:gdLst>
                  <a:gd name="T0" fmla="*/ 31 w 36"/>
                  <a:gd name="T1" fmla="*/ 2 h 70"/>
                  <a:gd name="T2" fmla="*/ 29 w 36"/>
                  <a:gd name="T3" fmla="*/ 0 h 70"/>
                  <a:gd name="T4" fmla="*/ 28 w 36"/>
                  <a:gd name="T5" fmla="*/ 3 h 70"/>
                  <a:gd name="T6" fmla="*/ 26 w 36"/>
                  <a:gd name="T7" fmla="*/ 8 h 70"/>
                  <a:gd name="T8" fmla="*/ 23 w 36"/>
                  <a:gd name="T9" fmla="*/ 8 h 70"/>
                  <a:gd name="T10" fmla="*/ 23 w 36"/>
                  <a:gd name="T11" fmla="*/ 10 h 70"/>
                  <a:gd name="T12" fmla="*/ 22 w 36"/>
                  <a:gd name="T13" fmla="*/ 12 h 70"/>
                  <a:gd name="T14" fmla="*/ 23 w 36"/>
                  <a:gd name="T15" fmla="*/ 13 h 70"/>
                  <a:gd name="T16" fmla="*/ 21 w 36"/>
                  <a:gd name="T17" fmla="*/ 14 h 70"/>
                  <a:gd name="T18" fmla="*/ 19 w 36"/>
                  <a:gd name="T19" fmla="*/ 16 h 70"/>
                  <a:gd name="T20" fmla="*/ 15 w 36"/>
                  <a:gd name="T21" fmla="*/ 18 h 70"/>
                  <a:gd name="T22" fmla="*/ 15 w 36"/>
                  <a:gd name="T23" fmla="*/ 19 h 70"/>
                  <a:gd name="T24" fmla="*/ 13 w 36"/>
                  <a:gd name="T25" fmla="*/ 19 h 70"/>
                  <a:gd name="T26" fmla="*/ 8 w 36"/>
                  <a:gd name="T27" fmla="*/ 21 h 70"/>
                  <a:gd name="T28" fmla="*/ 6 w 36"/>
                  <a:gd name="T29" fmla="*/ 21 h 70"/>
                  <a:gd name="T30" fmla="*/ 4 w 36"/>
                  <a:gd name="T31" fmla="*/ 27 h 70"/>
                  <a:gd name="T32" fmla="*/ 4 w 36"/>
                  <a:gd name="T33" fmla="*/ 44 h 70"/>
                  <a:gd name="T34" fmla="*/ 0 w 36"/>
                  <a:gd name="T35" fmla="*/ 51 h 70"/>
                  <a:gd name="T36" fmla="*/ 0 w 36"/>
                  <a:gd name="T37" fmla="*/ 55 h 70"/>
                  <a:gd name="T38" fmla="*/ 2 w 36"/>
                  <a:gd name="T39" fmla="*/ 59 h 70"/>
                  <a:gd name="T40" fmla="*/ 5 w 36"/>
                  <a:gd name="T41" fmla="*/ 68 h 70"/>
                  <a:gd name="T42" fmla="*/ 16 w 36"/>
                  <a:gd name="T43" fmla="*/ 68 h 70"/>
                  <a:gd name="T44" fmla="*/ 24 w 36"/>
                  <a:gd name="T45" fmla="*/ 50 h 70"/>
                  <a:gd name="T46" fmla="*/ 31 w 36"/>
                  <a:gd name="T47" fmla="*/ 30 h 70"/>
                  <a:gd name="T48" fmla="*/ 32 w 36"/>
                  <a:gd name="T49" fmla="*/ 23 h 70"/>
                  <a:gd name="T50" fmla="*/ 34 w 36"/>
                  <a:gd name="T51" fmla="*/ 19 h 70"/>
                  <a:gd name="T52" fmla="*/ 36 w 36"/>
                  <a:gd name="T53" fmla="*/ 17 h 70"/>
                  <a:gd name="T54" fmla="*/ 35 w 36"/>
                  <a:gd name="T55" fmla="*/ 11 h 70"/>
                  <a:gd name="T56" fmla="*/ 31 w 36"/>
                  <a:gd name="T57" fmla="*/ 2 h 70"/>
                  <a:gd name="T58" fmla="*/ 31 w 36"/>
                  <a:gd name="T5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0">
                    <a:moveTo>
                      <a:pt x="31" y="2"/>
                    </a:moveTo>
                    <a:cubicBezTo>
                      <a:pt x="31" y="2"/>
                      <a:pt x="30" y="0"/>
                      <a:pt x="29" y="0"/>
                    </a:cubicBezTo>
                    <a:cubicBezTo>
                      <a:pt x="29" y="1"/>
                      <a:pt x="28" y="2"/>
                      <a:pt x="28" y="3"/>
                    </a:cubicBezTo>
                    <a:cubicBezTo>
                      <a:pt x="27" y="5"/>
                      <a:pt x="27" y="6"/>
                      <a:pt x="26" y="8"/>
                    </a:cubicBezTo>
                    <a:cubicBezTo>
                      <a:pt x="25" y="9"/>
                      <a:pt x="24" y="8"/>
                      <a:pt x="23" y="8"/>
                    </a:cubicBezTo>
                    <a:cubicBezTo>
                      <a:pt x="23" y="8"/>
                      <a:pt x="24" y="9"/>
                      <a:pt x="23" y="10"/>
                    </a:cubicBezTo>
                    <a:cubicBezTo>
                      <a:pt x="23" y="11"/>
                      <a:pt x="22" y="11"/>
                      <a:pt x="22" y="12"/>
                    </a:cubicBezTo>
                    <a:cubicBezTo>
                      <a:pt x="22" y="12"/>
                      <a:pt x="23" y="13"/>
                      <a:pt x="23" y="13"/>
                    </a:cubicBezTo>
                    <a:cubicBezTo>
                      <a:pt x="23" y="14"/>
                      <a:pt x="22" y="13"/>
                      <a:pt x="21" y="14"/>
                    </a:cubicBezTo>
                    <a:cubicBezTo>
                      <a:pt x="20" y="14"/>
                      <a:pt x="20" y="15"/>
                      <a:pt x="19" y="16"/>
                    </a:cubicBezTo>
                    <a:cubicBezTo>
                      <a:pt x="18" y="17"/>
                      <a:pt x="17" y="17"/>
                      <a:pt x="15" y="18"/>
                    </a:cubicBezTo>
                    <a:cubicBezTo>
                      <a:pt x="14" y="18"/>
                      <a:pt x="16" y="19"/>
                      <a:pt x="15" y="19"/>
                    </a:cubicBezTo>
                    <a:cubicBezTo>
                      <a:pt x="15" y="20"/>
                      <a:pt x="13" y="18"/>
                      <a:pt x="13" y="19"/>
                    </a:cubicBezTo>
                    <a:cubicBezTo>
                      <a:pt x="11" y="20"/>
                      <a:pt x="10" y="20"/>
                      <a:pt x="8" y="21"/>
                    </a:cubicBezTo>
                    <a:cubicBezTo>
                      <a:pt x="7" y="21"/>
                      <a:pt x="6" y="20"/>
                      <a:pt x="6" y="21"/>
                    </a:cubicBezTo>
                    <a:cubicBezTo>
                      <a:pt x="5" y="23"/>
                      <a:pt x="5" y="25"/>
                      <a:pt x="4" y="27"/>
                    </a:cubicBezTo>
                    <a:cubicBezTo>
                      <a:pt x="3" y="32"/>
                      <a:pt x="8" y="39"/>
                      <a:pt x="4" y="44"/>
                    </a:cubicBezTo>
                    <a:cubicBezTo>
                      <a:pt x="3" y="46"/>
                      <a:pt x="1" y="48"/>
                      <a:pt x="0" y="51"/>
                    </a:cubicBezTo>
                    <a:cubicBezTo>
                      <a:pt x="0" y="52"/>
                      <a:pt x="0" y="54"/>
                      <a:pt x="0" y="55"/>
                    </a:cubicBezTo>
                    <a:cubicBezTo>
                      <a:pt x="1" y="56"/>
                      <a:pt x="3" y="57"/>
                      <a:pt x="2" y="59"/>
                    </a:cubicBezTo>
                    <a:cubicBezTo>
                      <a:pt x="1" y="62"/>
                      <a:pt x="2" y="66"/>
                      <a:pt x="5" y="68"/>
                    </a:cubicBezTo>
                    <a:cubicBezTo>
                      <a:pt x="8" y="70"/>
                      <a:pt x="11" y="70"/>
                      <a:pt x="16" y="68"/>
                    </a:cubicBezTo>
                    <a:cubicBezTo>
                      <a:pt x="21" y="66"/>
                      <a:pt x="22" y="55"/>
                      <a:pt x="24" y="50"/>
                    </a:cubicBezTo>
                    <a:cubicBezTo>
                      <a:pt x="26" y="43"/>
                      <a:pt x="29" y="37"/>
                      <a:pt x="31" y="30"/>
                    </a:cubicBezTo>
                    <a:cubicBezTo>
                      <a:pt x="31" y="28"/>
                      <a:pt x="31" y="25"/>
                      <a:pt x="32" y="23"/>
                    </a:cubicBezTo>
                    <a:cubicBezTo>
                      <a:pt x="33" y="22"/>
                      <a:pt x="31" y="14"/>
                      <a:pt x="34" y="19"/>
                    </a:cubicBezTo>
                    <a:cubicBezTo>
                      <a:pt x="35" y="20"/>
                      <a:pt x="35" y="18"/>
                      <a:pt x="36" y="17"/>
                    </a:cubicBezTo>
                    <a:cubicBezTo>
                      <a:pt x="36" y="15"/>
                      <a:pt x="35" y="13"/>
                      <a:pt x="35" y="11"/>
                    </a:cubicBezTo>
                    <a:cubicBezTo>
                      <a:pt x="34" y="9"/>
                      <a:pt x="33" y="4"/>
                      <a:pt x="31" y="2"/>
                    </a:cubicBezTo>
                    <a:cubicBezTo>
                      <a:pt x="30" y="1"/>
                      <a:pt x="32" y="2"/>
                      <a:pt x="31"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04" name="Freeform 729">
                <a:extLst>
                  <a:ext uri="{FF2B5EF4-FFF2-40B4-BE49-F238E27FC236}">
                    <a16:creationId xmlns:a16="http://schemas.microsoft.com/office/drawing/2014/main" id="{619B9DB7-592A-31FC-7CCD-FFEF64E3241F}"/>
                  </a:ext>
                </a:extLst>
              </p:cNvPr>
              <p:cNvSpPr>
                <a:spLocks/>
              </p:cNvSpPr>
              <p:nvPr/>
            </p:nvSpPr>
            <p:spPr bwMode="auto">
              <a:xfrm>
                <a:off x="6597605" y="4600779"/>
                <a:ext cx="277180" cy="490123"/>
              </a:xfrm>
              <a:custGeom>
                <a:avLst/>
                <a:gdLst>
                  <a:gd name="T0" fmla="*/ 52 w 53"/>
                  <a:gd name="T1" fmla="*/ 23 h 88"/>
                  <a:gd name="T2" fmla="*/ 50 w 53"/>
                  <a:gd name="T3" fmla="*/ 3 h 88"/>
                  <a:gd name="T4" fmla="*/ 46 w 53"/>
                  <a:gd name="T5" fmla="*/ 3 h 88"/>
                  <a:gd name="T6" fmla="*/ 41 w 53"/>
                  <a:gd name="T7" fmla="*/ 6 h 88"/>
                  <a:gd name="T8" fmla="*/ 38 w 53"/>
                  <a:gd name="T9" fmla="*/ 7 h 88"/>
                  <a:gd name="T10" fmla="*/ 32 w 53"/>
                  <a:gd name="T11" fmla="*/ 7 h 88"/>
                  <a:gd name="T12" fmla="*/ 28 w 53"/>
                  <a:gd name="T13" fmla="*/ 7 h 88"/>
                  <a:gd name="T14" fmla="*/ 23 w 53"/>
                  <a:gd name="T15" fmla="*/ 7 h 88"/>
                  <a:gd name="T16" fmla="*/ 24 w 53"/>
                  <a:gd name="T17" fmla="*/ 18 h 88"/>
                  <a:gd name="T18" fmla="*/ 25 w 53"/>
                  <a:gd name="T19" fmla="*/ 20 h 88"/>
                  <a:gd name="T20" fmla="*/ 27 w 53"/>
                  <a:gd name="T21" fmla="*/ 22 h 88"/>
                  <a:gd name="T22" fmla="*/ 27 w 53"/>
                  <a:gd name="T23" fmla="*/ 28 h 88"/>
                  <a:gd name="T24" fmla="*/ 25 w 53"/>
                  <a:gd name="T25" fmla="*/ 31 h 88"/>
                  <a:gd name="T26" fmla="*/ 24 w 53"/>
                  <a:gd name="T27" fmla="*/ 35 h 88"/>
                  <a:gd name="T28" fmla="*/ 20 w 53"/>
                  <a:gd name="T29" fmla="*/ 31 h 88"/>
                  <a:gd name="T30" fmla="*/ 21 w 53"/>
                  <a:gd name="T31" fmla="*/ 25 h 88"/>
                  <a:gd name="T32" fmla="*/ 16 w 53"/>
                  <a:gd name="T33" fmla="*/ 22 h 88"/>
                  <a:gd name="T34" fmla="*/ 13 w 53"/>
                  <a:gd name="T35" fmla="*/ 20 h 88"/>
                  <a:gd name="T36" fmla="*/ 2 w 53"/>
                  <a:gd name="T37" fmla="*/ 24 h 88"/>
                  <a:gd name="T38" fmla="*/ 0 w 53"/>
                  <a:gd name="T39" fmla="*/ 26 h 88"/>
                  <a:gd name="T40" fmla="*/ 1 w 53"/>
                  <a:gd name="T41" fmla="*/ 30 h 88"/>
                  <a:gd name="T42" fmla="*/ 12 w 53"/>
                  <a:gd name="T43" fmla="*/ 35 h 88"/>
                  <a:gd name="T44" fmla="*/ 13 w 53"/>
                  <a:gd name="T45" fmla="*/ 44 h 88"/>
                  <a:gd name="T46" fmla="*/ 12 w 53"/>
                  <a:gd name="T47" fmla="*/ 52 h 88"/>
                  <a:gd name="T48" fmla="*/ 6 w 53"/>
                  <a:gd name="T49" fmla="*/ 62 h 88"/>
                  <a:gd name="T50" fmla="*/ 6 w 53"/>
                  <a:gd name="T51" fmla="*/ 69 h 88"/>
                  <a:gd name="T52" fmla="*/ 8 w 53"/>
                  <a:gd name="T53" fmla="*/ 78 h 88"/>
                  <a:gd name="T54" fmla="*/ 9 w 53"/>
                  <a:gd name="T55" fmla="*/ 87 h 88"/>
                  <a:gd name="T56" fmla="*/ 12 w 53"/>
                  <a:gd name="T57" fmla="*/ 86 h 88"/>
                  <a:gd name="T58" fmla="*/ 13 w 53"/>
                  <a:gd name="T59" fmla="*/ 83 h 88"/>
                  <a:gd name="T60" fmla="*/ 11 w 53"/>
                  <a:gd name="T61" fmla="*/ 83 h 88"/>
                  <a:gd name="T62" fmla="*/ 16 w 53"/>
                  <a:gd name="T63" fmla="*/ 77 h 88"/>
                  <a:gd name="T64" fmla="*/ 25 w 53"/>
                  <a:gd name="T65" fmla="*/ 72 h 88"/>
                  <a:gd name="T66" fmla="*/ 25 w 53"/>
                  <a:gd name="T67" fmla="*/ 64 h 88"/>
                  <a:gd name="T68" fmla="*/ 21 w 53"/>
                  <a:gd name="T69" fmla="*/ 48 h 88"/>
                  <a:gd name="T70" fmla="*/ 24 w 53"/>
                  <a:gd name="T71" fmla="*/ 48 h 88"/>
                  <a:gd name="T72" fmla="*/ 29 w 53"/>
                  <a:gd name="T73" fmla="*/ 44 h 88"/>
                  <a:gd name="T74" fmla="*/ 35 w 53"/>
                  <a:gd name="T75" fmla="*/ 38 h 88"/>
                  <a:gd name="T76" fmla="*/ 40 w 53"/>
                  <a:gd name="T77" fmla="*/ 36 h 88"/>
                  <a:gd name="T78" fmla="*/ 46 w 53"/>
                  <a:gd name="T79" fmla="*/ 32 h 88"/>
                  <a:gd name="T80" fmla="*/ 52 w 53"/>
                  <a:gd name="T81" fmla="*/ 23 h 88"/>
                  <a:gd name="T82" fmla="*/ 52 w 53"/>
                  <a:gd name="T8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88">
                    <a:moveTo>
                      <a:pt x="52" y="23"/>
                    </a:moveTo>
                    <a:cubicBezTo>
                      <a:pt x="49" y="17"/>
                      <a:pt x="50" y="9"/>
                      <a:pt x="50" y="3"/>
                    </a:cubicBezTo>
                    <a:cubicBezTo>
                      <a:pt x="50" y="0"/>
                      <a:pt x="48" y="2"/>
                      <a:pt x="46" y="3"/>
                    </a:cubicBezTo>
                    <a:cubicBezTo>
                      <a:pt x="45" y="4"/>
                      <a:pt x="43" y="6"/>
                      <a:pt x="41" y="6"/>
                    </a:cubicBezTo>
                    <a:cubicBezTo>
                      <a:pt x="40" y="6"/>
                      <a:pt x="38" y="5"/>
                      <a:pt x="38" y="7"/>
                    </a:cubicBezTo>
                    <a:cubicBezTo>
                      <a:pt x="36" y="10"/>
                      <a:pt x="34" y="7"/>
                      <a:pt x="32" y="7"/>
                    </a:cubicBezTo>
                    <a:cubicBezTo>
                      <a:pt x="30" y="7"/>
                      <a:pt x="30" y="9"/>
                      <a:pt x="28" y="7"/>
                    </a:cubicBezTo>
                    <a:cubicBezTo>
                      <a:pt x="27" y="7"/>
                      <a:pt x="24" y="7"/>
                      <a:pt x="23" y="7"/>
                    </a:cubicBezTo>
                    <a:cubicBezTo>
                      <a:pt x="20" y="7"/>
                      <a:pt x="21" y="16"/>
                      <a:pt x="24" y="18"/>
                    </a:cubicBezTo>
                    <a:cubicBezTo>
                      <a:pt x="24" y="18"/>
                      <a:pt x="24" y="20"/>
                      <a:pt x="25" y="20"/>
                    </a:cubicBezTo>
                    <a:cubicBezTo>
                      <a:pt x="25" y="21"/>
                      <a:pt x="26" y="21"/>
                      <a:pt x="27" y="22"/>
                    </a:cubicBezTo>
                    <a:cubicBezTo>
                      <a:pt x="27" y="24"/>
                      <a:pt x="27" y="27"/>
                      <a:pt x="27" y="28"/>
                    </a:cubicBezTo>
                    <a:cubicBezTo>
                      <a:pt x="27" y="30"/>
                      <a:pt x="28" y="31"/>
                      <a:pt x="25" y="31"/>
                    </a:cubicBezTo>
                    <a:cubicBezTo>
                      <a:pt x="24" y="31"/>
                      <a:pt x="24" y="34"/>
                      <a:pt x="24" y="35"/>
                    </a:cubicBezTo>
                    <a:cubicBezTo>
                      <a:pt x="23" y="34"/>
                      <a:pt x="21" y="32"/>
                      <a:pt x="20" y="31"/>
                    </a:cubicBezTo>
                    <a:cubicBezTo>
                      <a:pt x="19" y="29"/>
                      <a:pt x="21" y="27"/>
                      <a:pt x="21" y="25"/>
                    </a:cubicBezTo>
                    <a:cubicBezTo>
                      <a:pt x="22" y="20"/>
                      <a:pt x="19" y="24"/>
                      <a:pt x="16" y="22"/>
                    </a:cubicBezTo>
                    <a:cubicBezTo>
                      <a:pt x="15" y="21"/>
                      <a:pt x="15" y="19"/>
                      <a:pt x="13" y="20"/>
                    </a:cubicBezTo>
                    <a:cubicBezTo>
                      <a:pt x="9" y="22"/>
                      <a:pt x="6" y="23"/>
                      <a:pt x="2" y="24"/>
                    </a:cubicBezTo>
                    <a:cubicBezTo>
                      <a:pt x="1" y="25"/>
                      <a:pt x="0" y="25"/>
                      <a:pt x="0" y="26"/>
                    </a:cubicBezTo>
                    <a:cubicBezTo>
                      <a:pt x="0" y="27"/>
                      <a:pt x="1" y="29"/>
                      <a:pt x="1" y="30"/>
                    </a:cubicBezTo>
                    <a:cubicBezTo>
                      <a:pt x="4" y="30"/>
                      <a:pt x="12" y="32"/>
                      <a:pt x="12" y="35"/>
                    </a:cubicBezTo>
                    <a:cubicBezTo>
                      <a:pt x="13" y="38"/>
                      <a:pt x="13" y="41"/>
                      <a:pt x="13" y="44"/>
                    </a:cubicBezTo>
                    <a:cubicBezTo>
                      <a:pt x="12" y="46"/>
                      <a:pt x="14" y="49"/>
                      <a:pt x="12" y="52"/>
                    </a:cubicBezTo>
                    <a:cubicBezTo>
                      <a:pt x="10" y="55"/>
                      <a:pt x="8" y="59"/>
                      <a:pt x="6" y="62"/>
                    </a:cubicBezTo>
                    <a:cubicBezTo>
                      <a:pt x="4" y="64"/>
                      <a:pt x="6" y="68"/>
                      <a:pt x="6" y="69"/>
                    </a:cubicBezTo>
                    <a:cubicBezTo>
                      <a:pt x="8" y="73"/>
                      <a:pt x="8" y="75"/>
                      <a:pt x="8" y="78"/>
                    </a:cubicBezTo>
                    <a:cubicBezTo>
                      <a:pt x="8" y="81"/>
                      <a:pt x="8" y="84"/>
                      <a:pt x="9" y="87"/>
                    </a:cubicBezTo>
                    <a:cubicBezTo>
                      <a:pt x="9" y="88"/>
                      <a:pt x="12" y="87"/>
                      <a:pt x="12" y="86"/>
                    </a:cubicBezTo>
                    <a:cubicBezTo>
                      <a:pt x="13" y="85"/>
                      <a:pt x="13" y="83"/>
                      <a:pt x="13" y="83"/>
                    </a:cubicBezTo>
                    <a:cubicBezTo>
                      <a:pt x="12" y="83"/>
                      <a:pt x="11" y="83"/>
                      <a:pt x="11" y="83"/>
                    </a:cubicBezTo>
                    <a:cubicBezTo>
                      <a:pt x="11" y="80"/>
                      <a:pt x="14" y="78"/>
                      <a:pt x="16" y="77"/>
                    </a:cubicBezTo>
                    <a:cubicBezTo>
                      <a:pt x="19" y="76"/>
                      <a:pt x="23" y="75"/>
                      <a:pt x="25" y="72"/>
                    </a:cubicBezTo>
                    <a:cubicBezTo>
                      <a:pt x="25" y="71"/>
                      <a:pt x="25" y="66"/>
                      <a:pt x="25" y="64"/>
                    </a:cubicBezTo>
                    <a:cubicBezTo>
                      <a:pt x="25" y="62"/>
                      <a:pt x="21" y="48"/>
                      <a:pt x="21" y="48"/>
                    </a:cubicBezTo>
                    <a:cubicBezTo>
                      <a:pt x="22" y="47"/>
                      <a:pt x="22" y="50"/>
                      <a:pt x="24" y="48"/>
                    </a:cubicBezTo>
                    <a:cubicBezTo>
                      <a:pt x="26" y="46"/>
                      <a:pt x="27" y="45"/>
                      <a:pt x="29" y="44"/>
                    </a:cubicBezTo>
                    <a:cubicBezTo>
                      <a:pt x="31" y="43"/>
                      <a:pt x="32" y="37"/>
                      <a:pt x="35" y="38"/>
                    </a:cubicBezTo>
                    <a:cubicBezTo>
                      <a:pt x="36" y="38"/>
                      <a:pt x="38" y="36"/>
                      <a:pt x="40" y="36"/>
                    </a:cubicBezTo>
                    <a:cubicBezTo>
                      <a:pt x="42" y="35"/>
                      <a:pt x="44" y="34"/>
                      <a:pt x="46" y="32"/>
                    </a:cubicBezTo>
                    <a:cubicBezTo>
                      <a:pt x="47" y="31"/>
                      <a:pt x="53" y="25"/>
                      <a:pt x="52" y="23"/>
                    </a:cubicBezTo>
                    <a:cubicBezTo>
                      <a:pt x="51" y="22"/>
                      <a:pt x="52" y="24"/>
                      <a:pt x="52" y="2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05" name="Freeform 730">
                <a:extLst>
                  <a:ext uri="{FF2B5EF4-FFF2-40B4-BE49-F238E27FC236}">
                    <a16:creationId xmlns:a16="http://schemas.microsoft.com/office/drawing/2014/main" id="{546C3497-92C8-842A-F3F4-7906EC9A3603}"/>
                  </a:ext>
                </a:extLst>
              </p:cNvPr>
              <p:cNvSpPr>
                <a:spLocks/>
              </p:cNvSpPr>
              <p:nvPr/>
            </p:nvSpPr>
            <p:spPr bwMode="auto">
              <a:xfrm>
                <a:off x="6660194" y="4585640"/>
                <a:ext cx="84048" cy="210054"/>
              </a:xfrm>
              <a:custGeom>
                <a:avLst/>
                <a:gdLst>
                  <a:gd name="T0" fmla="*/ 4 w 16"/>
                  <a:gd name="T1" fmla="*/ 25 h 38"/>
                  <a:gd name="T2" fmla="*/ 9 w 16"/>
                  <a:gd name="T3" fmla="*/ 26 h 38"/>
                  <a:gd name="T4" fmla="*/ 8 w 16"/>
                  <a:gd name="T5" fmla="*/ 31 h 38"/>
                  <a:gd name="T6" fmla="*/ 12 w 16"/>
                  <a:gd name="T7" fmla="*/ 38 h 38"/>
                  <a:gd name="T8" fmla="*/ 12 w 16"/>
                  <a:gd name="T9" fmla="*/ 34 h 38"/>
                  <a:gd name="T10" fmla="*/ 15 w 16"/>
                  <a:gd name="T11" fmla="*/ 33 h 38"/>
                  <a:gd name="T12" fmla="*/ 15 w 16"/>
                  <a:gd name="T13" fmla="*/ 27 h 38"/>
                  <a:gd name="T14" fmla="*/ 12 w 16"/>
                  <a:gd name="T15" fmla="*/ 22 h 38"/>
                  <a:gd name="T16" fmla="*/ 8 w 16"/>
                  <a:gd name="T17" fmla="*/ 20 h 38"/>
                  <a:gd name="T18" fmla="*/ 8 w 16"/>
                  <a:gd name="T19" fmla="*/ 16 h 38"/>
                  <a:gd name="T20" fmla="*/ 7 w 16"/>
                  <a:gd name="T21" fmla="*/ 14 h 38"/>
                  <a:gd name="T22" fmla="*/ 8 w 16"/>
                  <a:gd name="T23" fmla="*/ 8 h 38"/>
                  <a:gd name="T24" fmla="*/ 7 w 16"/>
                  <a:gd name="T25" fmla="*/ 3 h 38"/>
                  <a:gd name="T26" fmla="*/ 7 w 16"/>
                  <a:gd name="T27" fmla="*/ 1 h 38"/>
                  <a:gd name="T28" fmla="*/ 2 w 16"/>
                  <a:gd name="T29" fmla="*/ 0 h 38"/>
                  <a:gd name="T30" fmla="*/ 4 w 16"/>
                  <a:gd name="T31" fmla="*/ 6 h 38"/>
                  <a:gd name="T32" fmla="*/ 4 w 16"/>
                  <a:gd name="T33" fmla="*/ 14 h 38"/>
                  <a:gd name="T34" fmla="*/ 2 w 16"/>
                  <a:gd name="T35" fmla="*/ 16 h 38"/>
                  <a:gd name="T36" fmla="*/ 1 w 16"/>
                  <a:gd name="T37" fmla="*/ 20 h 38"/>
                  <a:gd name="T38" fmla="*/ 4 w 16"/>
                  <a:gd name="T39" fmla="*/ 25 h 38"/>
                  <a:gd name="T40" fmla="*/ 4 w 16"/>
                  <a:gd name="T4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8">
                    <a:moveTo>
                      <a:pt x="4" y="25"/>
                    </a:moveTo>
                    <a:cubicBezTo>
                      <a:pt x="6" y="26"/>
                      <a:pt x="9" y="24"/>
                      <a:pt x="9" y="26"/>
                    </a:cubicBezTo>
                    <a:cubicBezTo>
                      <a:pt x="10" y="28"/>
                      <a:pt x="9" y="29"/>
                      <a:pt x="8" y="31"/>
                    </a:cubicBezTo>
                    <a:cubicBezTo>
                      <a:pt x="6" y="33"/>
                      <a:pt x="10" y="36"/>
                      <a:pt x="12" y="38"/>
                    </a:cubicBezTo>
                    <a:cubicBezTo>
                      <a:pt x="13" y="37"/>
                      <a:pt x="12" y="35"/>
                      <a:pt x="12" y="34"/>
                    </a:cubicBezTo>
                    <a:cubicBezTo>
                      <a:pt x="13" y="33"/>
                      <a:pt x="16" y="35"/>
                      <a:pt x="15" y="33"/>
                    </a:cubicBezTo>
                    <a:cubicBezTo>
                      <a:pt x="15" y="31"/>
                      <a:pt x="15" y="29"/>
                      <a:pt x="15" y="27"/>
                    </a:cubicBezTo>
                    <a:cubicBezTo>
                      <a:pt x="14" y="25"/>
                      <a:pt x="13" y="24"/>
                      <a:pt x="12" y="22"/>
                    </a:cubicBezTo>
                    <a:cubicBezTo>
                      <a:pt x="11" y="25"/>
                      <a:pt x="8" y="21"/>
                      <a:pt x="8" y="20"/>
                    </a:cubicBezTo>
                    <a:cubicBezTo>
                      <a:pt x="8" y="18"/>
                      <a:pt x="8" y="17"/>
                      <a:pt x="8" y="16"/>
                    </a:cubicBezTo>
                    <a:cubicBezTo>
                      <a:pt x="8" y="14"/>
                      <a:pt x="8" y="15"/>
                      <a:pt x="7" y="14"/>
                    </a:cubicBezTo>
                    <a:cubicBezTo>
                      <a:pt x="6" y="14"/>
                      <a:pt x="8" y="8"/>
                      <a:pt x="8" y="8"/>
                    </a:cubicBezTo>
                    <a:cubicBezTo>
                      <a:pt x="8" y="6"/>
                      <a:pt x="7" y="5"/>
                      <a:pt x="7" y="3"/>
                    </a:cubicBezTo>
                    <a:cubicBezTo>
                      <a:pt x="6" y="2"/>
                      <a:pt x="5" y="0"/>
                      <a:pt x="7" y="1"/>
                    </a:cubicBezTo>
                    <a:cubicBezTo>
                      <a:pt x="6" y="0"/>
                      <a:pt x="3" y="0"/>
                      <a:pt x="2" y="0"/>
                    </a:cubicBezTo>
                    <a:cubicBezTo>
                      <a:pt x="2" y="1"/>
                      <a:pt x="6" y="5"/>
                      <a:pt x="4" y="6"/>
                    </a:cubicBezTo>
                    <a:cubicBezTo>
                      <a:pt x="1" y="7"/>
                      <a:pt x="2" y="12"/>
                      <a:pt x="4" y="14"/>
                    </a:cubicBezTo>
                    <a:cubicBezTo>
                      <a:pt x="4" y="15"/>
                      <a:pt x="2" y="15"/>
                      <a:pt x="2" y="16"/>
                    </a:cubicBezTo>
                    <a:cubicBezTo>
                      <a:pt x="1" y="16"/>
                      <a:pt x="1" y="19"/>
                      <a:pt x="1" y="20"/>
                    </a:cubicBezTo>
                    <a:cubicBezTo>
                      <a:pt x="0" y="22"/>
                      <a:pt x="3" y="24"/>
                      <a:pt x="4" y="25"/>
                    </a:cubicBezTo>
                    <a:cubicBezTo>
                      <a:pt x="5" y="26"/>
                      <a:pt x="4" y="24"/>
                      <a:pt x="4" y="2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06" name="Freeform 731">
                <a:extLst>
                  <a:ext uri="{FF2B5EF4-FFF2-40B4-BE49-F238E27FC236}">
                    <a16:creationId xmlns:a16="http://schemas.microsoft.com/office/drawing/2014/main" id="{C9113109-CC4B-F18C-D979-CEFB7F7AEAED}"/>
                  </a:ext>
                </a:extLst>
              </p:cNvPr>
              <p:cNvSpPr>
                <a:spLocks/>
              </p:cNvSpPr>
              <p:nvPr/>
            </p:nvSpPr>
            <p:spPr bwMode="auto">
              <a:xfrm>
                <a:off x="6375861" y="4545901"/>
                <a:ext cx="314732" cy="278179"/>
              </a:xfrm>
              <a:custGeom>
                <a:avLst/>
                <a:gdLst>
                  <a:gd name="T0" fmla="*/ 56 w 60"/>
                  <a:gd name="T1" fmla="*/ 30 h 50"/>
                  <a:gd name="T2" fmla="*/ 55 w 60"/>
                  <a:gd name="T3" fmla="*/ 24 h 50"/>
                  <a:gd name="T4" fmla="*/ 57 w 60"/>
                  <a:gd name="T5" fmla="*/ 22 h 50"/>
                  <a:gd name="T6" fmla="*/ 57 w 60"/>
                  <a:gd name="T7" fmla="*/ 19 h 50"/>
                  <a:gd name="T8" fmla="*/ 58 w 60"/>
                  <a:gd name="T9" fmla="*/ 13 h 50"/>
                  <a:gd name="T10" fmla="*/ 56 w 60"/>
                  <a:gd name="T11" fmla="*/ 8 h 50"/>
                  <a:gd name="T12" fmla="*/ 51 w 60"/>
                  <a:gd name="T13" fmla="*/ 5 h 50"/>
                  <a:gd name="T14" fmla="*/ 48 w 60"/>
                  <a:gd name="T15" fmla="*/ 3 h 50"/>
                  <a:gd name="T16" fmla="*/ 45 w 60"/>
                  <a:gd name="T17" fmla="*/ 0 h 50"/>
                  <a:gd name="T18" fmla="*/ 38 w 60"/>
                  <a:gd name="T19" fmla="*/ 1 h 50"/>
                  <a:gd name="T20" fmla="*/ 34 w 60"/>
                  <a:gd name="T21" fmla="*/ 4 h 50"/>
                  <a:gd name="T22" fmla="*/ 35 w 60"/>
                  <a:gd name="T23" fmla="*/ 10 h 50"/>
                  <a:gd name="T24" fmla="*/ 33 w 60"/>
                  <a:gd name="T25" fmla="*/ 17 h 50"/>
                  <a:gd name="T26" fmla="*/ 37 w 60"/>
                  <a:gd name="T27" fmla="*/ 21 h 50"/>
                  <a:gd name="T28" fmla="*/ 40 w 60"/>
                  <a:gd name="T29" fmla="*/ 23 h 50"/>
                  <a:gd name="T30" fmla="*/ 39 w 60"/>
                  <a:gd name="T31" fmla="*/ 26 h 50"/>
                  <a:gd name="T32" fmla="*/ 35 w 60"/>
                  <a:gd name="T33" fmla="*/ 26 h 50"/>
                  <a:gd name="T34" fmla="*/ 31 w 60"/>
                  <a:gd name="T35" fmla="*/ 22 h 50"/>
                  <a:gd name="T36" fmla="*/ 27 w 60"/>
                  <a:gd name="T37" fmla="*/ 17 h 50"/>
                  <a:gd name="T38" fmla="*/ 20 w 60"/>
                  <a:gd name="T39" fmla="*/ 18 h 50"/>
                  <a:gd name="T40" fmla="*/ 16 w 60"/>
                  <a:gd name="T41" fmla="*/ 16 h 50"/>
                  <a:gd name="T42" fmla="*/ 14 w 60"/>
                  <a:gd name="T43" fmla="*/ 16 h 50"/>
                  <a:gd name="T44" fmla="*/ 11 w 60"/>
                  <a:gd name="T45" fmla="*/ 14 h 50"/>
                  <a:gd name="T46" fmla="*/ 11 w 60"/>
                  <a:gd name="T47" fmla="*/ 20 h 50"/>
                  <a:gd name="T48" fmla="*/ 10 w 60"/>
                  <a:gd name="T49" fmla="*/ 24 h 50"/>
                  <a:gd name="T50" fmla="*/ 2 w 60"/>
                  <a:gd name="T51" fmla="*/ 24 h 50"/>
                  <a:gd name="T52" fmla="*/ 1 w 60"/>
                  <a:gd name="T53" fmla="*/ 29 h 50"/>
                  <a:gd name="T54" fmla="*/ 3 w 60"/>
                  <a:gd name="T55" fmla="*/ 43 h 50"/>
                  <a:gd name="T56" fmla="*/ 8 w 60"/>
                  <a:gd name="T57" fmla="*/ 48 h 50"/>
                  <a:gd name="T58" fmla="*/ 16 w 60"/>
                  <a:gd name="T59" fmla="*/ 50 h 50"/>
                  <a:gd name="T60" fmla="*/ 18 w 60"/>
                  <a:gd name="T61" fmla="*/ 50 h 50"/>
                  <a:gd name="T62" fmla="*/ 22 w 60"/>
                  <a:gd name="T63" fmla="*/ 50 h 50"/>
                  <a:gd name="T64" fmla="*/ 28 w 60"/>
                  <a:gd name="T65" fmla="*/ 47 h 50"/>
                  <a:gd name="T66" fmla="*/ 31 w 60"/>
                  <a:gd name="T67" fmla="*/ 44 h 50"/>
                  <a:gd name="T68" fmla="*/ 35 w 60"/>
                  <a:gd name="T69" fmla="*/ 41 h 50"/>
                  <a:gd name="T70" fmla="*/ 37 w 60"/>
                  <a:gd name="T71" fmla="*/ 38 h 50"/>
                  <a:gd name="T72" fmla="*/ 43 w 60"/>
                  <a:gd name="T73" fmla="*/ 38 h 50"/>
                  <a:gd name="T74" fmla="*/ 42 w 60"/>
                  <a:gd name="T75" fmla="*/ 35 h 50"/>
                  <a:gd name="T76" fmla="*/ 46 w 60"/>
                  <a:gd name="T77" fmla="*/ 33 h 50"/>
                  <a:gd name="T78" fmla="*/ 56 w 60"/>
                  <a:gd name="T79" fmla="*/ 30 h 50"/>
                  <a:gd name="T80" fmla="*/ 56 w 60"/>
                  <a:gd name="T8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50">
                    <a:moveTo>
                      <a:pt x="56" y="30"/>
                    </a:moveTo>
                    <a:cubicBezTo>
                      <a:pt x="54" y="27"/>
                      <a:pt x="56" y="27"/>
                      <a:pt x="55" y="24"/>
                    </a:cubicBezTo>
                    <a:cubicBezTo>
                      <a:pt x="55" y="23"/>
                      <a:pt x="56" y="23"/>
                      <a:pt x="57" y="22"/>
                    </a:cubicBezTo>
                    <a:cubicBezTo>
                      <a:pt x="58" y="21"/>
                      <a:pt x="57" y="20"/>
                      <a:pt x="57" y="19"/>
                    </a:cubicBezTo>
                    <a:cubicBezTo>
                      <a:pt x="56" y="17"/>
                      <a:pt x="56" y="14"/>
                      <a:pt x="58" y="13"/>
                    </a:cubicBezTo>
                    <a:cubicBezTo>
                      <a:pt x="60" y="12"/>
                      <a:pt x="57" y="9"/>
                      <a:pt x="56" y="8"/>
                    </a:cubicBezTo>
                    <a:cubicBezTo>
                      <a:pt x="55" y="6"/>
                      <a:pt x="53" y="5"/>
                      <a:pt x="51" y="5"/>
                    </a:cubicBezTo>
                    <a:cubicBezTo>
                      <a:pt x="50" y="4"/>
                      <a:pt x="49" y="3"/>
                      <a:pt x="48" y="3"/>
                    </a:cubicBezTo>
                    <a:cubicBezTo>
                      <a:pt x="47" y="2"/>
                      <a:pt x="46" y="1"/>
                      <a:pt x="45" y="0"/>
                    </a:cubicBezTo>
                    <a:cubicBezTo>
                      <a:pt x="45" y="0"/>
                      <a:pt x="39" y="1"/>
                      <a:pt x="38" y="1"/>
                    </a:cubicBezTo>
                    <a:cubicBezTo>
                      <a:pt x="36" y="1"/>
                      <a:pt x="36" y="3"/>
                      <a:pt x="34" y="4"/>
                    </a:cubicBezTo>
                    <a:cubicBezTo>
                      <a:pt x="33" y="6"/>
                      <a:pt x="34" y="9"/>
                      <a:pt x="35" y="10"/>
                    </a:cubicBezTo>
                    <a:cubicBezTo>
                      <a:pt x="35" y="13"/>
                      <a:pt x="33" y="14"/>
                      <a:pt x="33" y="17"/>
                    </a:cubicBezTo>
                    <a:cubicBezTo>
                      <a:pt x="33" y="18"/>
                      <a:pt x="35" y="21"/>
                      <a:pt x="37" y="21"/>
                    </a:cubicBezTo>
                    <a:cubicBezTo>
                      <a:pt x="39" y="21"/>
                      <a:pt x="40" y="20"/>
                      <a:pt x="40" y="23"/>
                    </a:cubicBezTo>
                    <a:cubicBezTo>
                      <a:pt x="40" y="25"/>
                      <a:pt x="40" y="26"/>
                      <a:pt x="39" y="26"/>
                    </a:cubicBezTo>
                    <a:cubicBezTo>
                      <a:pt x="37" y="27"/>
                      <a:pt x="36" y="28"/>
                      <a:pt x="35" y="26"/>
                    </a:cubicBezTo>
                    <a:cubicBezTo>
                      <a:pt x="34" y="24"/>
                      <a:pt x="33" y="22"/>
                      <a:pt x="31" y="22"/>
                    </a:cubicBezTo>
                    <a:cubicBezTo>
                      <a:pt x="29" y="21"/>
                      <a:pt x="28" y="19"/>
                      <a:pt x="27" y="17"/>
                    </a:cubicBezTo>
                    <a:cubicBezTo>
                      <a:pt x="25" y="21"/>
                      <a:pt x="23" y="19"/>
                      <a:pt x="20" y="18"/>
                    </a:cubicBezTo>
                    <a:cubicBezTo>
                      <a:pt x="18" y="18"/>
                      <a:pt x="18" y="16"/>
                      <a:pt x="16" y="16"/>
                    </a:cubicBezTo>
                    <a:cubicBezTo>
                      <a:pt x="16" y="16"/>
                      <a:pt x="15" y="17"/>
                      <a:pt x="14" y="16"/>
                    </a:cubicBezTo>
                    <a:cubicBezTo>
                      <a:pt x="13" y="16"/>
                      <a:pt x="13" y="14"/>
                      <a:pt x="11" y="14"/>
                    </a:cubicBezTo>
                    <a:cubicBezTo>
                      <a:pt x="11" y="16"/>
                      <a:pt x="11" y="18"/>
                      <a:pt x="11" y="20"/>
                    </a:cubicBezTo>
                    <a:cubicBezTo>
                      <a:pt x="11" y="22"/>
                      <a:pt x="12" y="24"/>
                      <a:pt x="10" y="24"/>
                    </a:cubicBezTo>
                    <a:cubicBezTo>
                      <a:pt x="7" y="24"/>
                      <a:pt x="4" y="24"/>
                      <a:pt x="2" y="24"/>
                    </a:cubicBezTo>
                    <a:cubicBezTo>
                      <a:pt x="1" y="24"/>
                      <a:pt x="1" y="28"/>
                      <a:pt x="1" y="29"/>
                    </a:cubicBezTo>
                    <a:cubicBezTo>
                      <a:pt x="1" y="33"/>
                      <a:pt x="0" y="40"/>
                      <a:pt x="3" y="43"/>
                    </a:cubicBezTo>
                    <a:cubicBezTo>
                      <a:pt x="4" y="44"/>
                      <a:pt x="7" y="48"/>
                      <a:pt x="8" y="48"/>
                    </a:cubicBezTo>
                    <a:cubicBezTo>
                      <a:pt x="10" y="47"/>
                      <a:pt x="19" y="47"/>
                      <a:pt x="16" y="50"/>
                    </a:cubicBezTo>
                    <a:cubicBezTo>
                      <a:pt x="18" y="50"/>
                      <a:pt x="17" y="50"/>
                      <a:pt x="18" y="50"/>
                    </a:cubicBezTo>
                    <a:cubicBezTo>
                      <a:pt x="20" y="49"/>
                      <a:pt x="21" y="50"/>
                      <a:pt x="22" y="50"/>
                    </a:cubicBezTo>
                    <a:cubicBezTo>
                      <a:pt x="25" y="50"/>
                      <a:pt x="27" y="50"/>
                      <a:pt x="28" y="47"/>
                    </a:cubicBezTo>
                    <a:cubicBezTo>
                      <a:pt x="29" y="46"/>
                      <a:pt x="30" y="45"/>
                      <a:pt x="31" y="44"/>
                    </a:cubicBezTo>
                    <a:cubicBezTo>
                      <a:pt x="32" y="43"/>
                      <a:pt x="34" y="43"/>
                      <a:pt x="35" y="41"/>
                    </a:cubicBezTo>
                    <a:cubicBezTo>
                      <a:pt x="36" y="40"/>
                      <a:pt x="36" y="39"/>
                      <a:pt x="37" y="38"/>
                    </a:cubicBezTo>
                    <a:cubicBezTo>
                      <a:pt x="39" y="38"/>
                      <a:pt x="41" y="38"/>
                      <a:pt x="43" y="38"/>
                    </a:cubicBezTo>
                    <a:cubicBezTo>
                      <a:pt x="42" y="37"/>
                      <a:pt x="42" y="35"/>
                      <a:pt x="42" y="35"/>
                    </a:cubicBezTo>
                    <a:cubicBezTo>
                      <a:pt x="44" y="34"/>
                      <a:pt x="45" y="34"/>
                      <a:pt x="46" y="33"/>
                    </a:cubicBezTo>
                    <a:cubicBezTo>
                      <a:pt x="49" y="32"/>
                      <a:pt x="53" y="31"/>
                      <a:pt x="56" y="30"/>
                    </a:cubicBezTo>
                    <a:cubicBezTo>
                      <a:pt x="55" y="29"/>
                      <a:pt x="55" y="30"/>
                      <a:pt x="56" y="3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07" name="Freeform 732">
                <a:extLst>
                  <a:ext uri="{FF2B5EF4-FFF2-40B4-BE49-F238E27FC236}">
                    <a16:creationId xmlns:a16="http://schemas.microsoft.com/office/drawing/2014/main" id="{62D8A72C-54FC-45E4-12DD-A1148D15EA6D}"/>
                  </a:ext>
                </a:extLst>
              </p:cNvPr>
              <p:cNvSpPr>
                <a:spLocks/>
              </p:cNvSpPr>
              <p:nvPr/>
            </p:nvSpPr>
            <p:spPr bwMode="auto">
              <a:xfrm>
                <a:off x="6136236" y="4795693"/>
                <a:ext cx="334403" cy="350089"/>
              </a:xfrm>
              <a:custGeom>
                <a:avLst/>
                <a:gdLst>
                  <a:gd name="T0" fmla="*/ 33 w 64"/>
                  <a:gd name="T1" fmla="*/ 5 h 63"/>
                  <a:gd name="T2" fmla="*/ 31 w 64"/>
                  <a:gd name="T3" fmla="*/ 2 h 63"/>
                  <a:gd name="T4" fmla="*/ 28 w 64"/>
                  <a:gd name="T5" fmla="*/ 2 h 63"/>
                  <a:gd name="T6" fmla="*/ 18 w 64"/>
                  <a:gd name="T7" fmla="*/ 2 h 63"/>
                  <a:gd name="T8" fmla="*/ 10 w 64"/>
                  <a:gd name="T9" fmla="*/ 2 h 63"/>
                  <a:gd name="T10" fmla="*/ 7 w 64"/>
                  <a:gd name="T11" fmla="*/ 0 h 63"/>
                  <a:gd name="T12" fmla="*/ 4 w 64"/>
                  <a:gd name="T13" fmla="*/ 2 h 63"/>
                  <a:gd name="T14" fmla="*/ 1 w 64"/>
                  <a:gd name="T15" fmla="*/ 2 h 63"/>
                  <a:gd name="T16" fmla="*/ 6 w 64"/>
                  <a:gd name="T17" fmla="*/ 14 h 63"/>
                  <a:gd name="T18" fmla="*/ 9 w 64"/>
                  <a:gd name="T19" fmla="*/ 21 h 63"/>
                  <a:gd name="T20" fmla="*/ 13 w 64"/>
                  <a:gd name="T21" fmla="*/ 29 h 63"/>
                  <a:gd name="T22" fmla="*/ 13 w 64"/>
                  <a:gd name="T23" fmla="*/ 34 h 63"/>
                  <a:gd name="T24" fmla="*/ 14 w 64"/>
                  <a:gd name="T25" fmla="*/ 42 h 63"/>
                  <a:gd name="T26" fmla="*/ 16 w 64"/>
                  <a:gd name="T27" fmla="*/ 51 h 63"/>
                  <a:gd name="T28" fmla="*/ 22 w 64"/>
                  <a:gd name="T29" fmla="*/ 61 h 63"/>
                  <a:gd name="T30" fmla="*/ 28 w 64"/>
                  <a:gd name="T31" fmla="*/ 62 h 63"/>
                  <a:gd name="T32" fmla="*/ 33 w 64"/>
                  <a:gd name="T33" fmla="*/ 62 h 63"/>
                  <a:gd name="T34" fmla="*/ 38 w 64"/>
                  <a:gd name="T35" fmla="*/ 58 h 63"/>
                  <a:gd name="T36" fmla="*/ 38 w 64"/>
                  <a:gd name="T37" fmla="*/ 40 h 63"/>
                  <a:gd name="T38" fmla="*/ 38 w 64"/>
                  <a:gd name="T39" fmla="*/ 28 h 63"/>
                  <a:gd name="T40" fmla="*/ 39 w 64"/>
                  <a:gd name="T41" fmla="*/ 26 h 63"/>
                  <a:gd name="T42" fmla="*/ 43 w 64"/>
                  <a:gd name="T43" fmla="*/ 26 h 63"/>
                  <a:gd name="T44" fmla="*/ 43 w 64"/>
                  <a:gd name="T45" fmla="*/ 7 h 63"/>
                  <a:gd name="T46" fmla="*/ 51 w 64"/>
                  <a:gd name="T47" fmla="*/ 6 h 63"/>
                  <a:gd name="T48" fmla="*/ 53 w 64"/>
                  <a:gd name="T49" fmla="*/ 5 h 63"/>
                  <a:gd name="T50" fmla="*/ 56 w 64"/>
                  <a:gd name="T51" fmla="*/ 8 h 63"/>
                  <a:gd name="T52" fmla="*/ 58 w 64"/>
                  <a:gd name="T53" fmla="*/ 6 h 63"/>
                  <a:gd name="T54" fmla="*/ 62 w 64"/>
                  <a:gd name="T55" fmla="*/ 5 h 63"/>
                  <a:gd name="T56" fmla="*/ 59 w 64"/>
                  <a:gd name="T57" fmla="*/ 2 h 63"/>
                  <a:gd name="T58" fmla="*/ 45 w 64"/>
                  <a:gd name="T59" fmla="*/ 5 h 63"/>
                  <a:gd name="T60" fmla="*/ 33 w 64"/>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3">
                    <a:moveTo>
                      <a:pt x="33" y="5"/>
                    </a:moveTo>
                    <a:cubicBezTo>
                      <a:pt x="32" y="5"/>
                      <a:pt x="31" y="2"/>
                      <a:pt x="31" y="2"/>
                    </a:cubicBezTo>
                    <a:cubicBezTo>
                      <a:pt x="30" y="2"/>
                      <a:pt x="29" y="2"/>
                      <a:pt x="28" y="2"/>
                    </a:cubicBezTo>
                    <a:cubicBezTo>
                      <a:pt x="25" y="2"/>
                      <a:pt x="21" y="2"/>
                      <a:pt x="18" y="2"/>
                    </a:cubicBezTo>
                    <a:cubicBezTo>
                      <a:pt x="15" y="2"/>
                      <a:pt x="13" y="2"/>
                      <a:pt x="10" y="2"/>
                    </a:cubicBezTo>
                    <a:cubicBezTo>
                      <a:pt x="9" y="2"/>
                      <a:pt x="9" y="0"/>
                      <a:pt x="7" y="0"/>
                    </a:cubicBezTo>
                    <a:cubicBezTo>
                      <a:pt x="6" y="0"/>
                      <a:pt x="5" y="2"/>
                      <a:pt x="4" y="2"/>
                    </a:cubicBezTo>
                    <a:cubicBezTo>
                      <a:pt x="3" y="2"/>
                      <a:pt x="2" y="2"/>
                      <a:pt x="1" y="2"/>
                    </a:cubicBezTo>
                    <a:cubicBezTo>
                      <a:pt x="0" y="7"/>
                      <a:pt x="4" y="9"/>
                      <a:pt x="6" y="14"/>
                    </a:cubicBezTo>
                    <a:cubicBezTo>
                      <a:pt x="7" y="16"/>
                      <a:pt x="8" y="19"/>
                      <a:pt x="9" y="21"/>
                    </a:cubicBezTo>
                    <a:cubicBezTo>
                      <a:pt x="10" y="24"/>
                      <a:pt x="12" y="26"/>
                      <a:pt x="13" y="29"/>
                    </a:cubicBezTo>
                    <a:cubicBezTo>
                      <a:pt x="13" y="30"/>
                      <a:pt x="13" y="33"/>
                      <a:pt x="13" y="34"/>
                    </a:cubicBezTo>
                    <a:cubicBezTo>
                      <a:pt x="13" y="37"/>
                      <a:pt x="14" y="39"/>
                      <a:pt x="14" y="42"/>
                    </a:cubicBezTo>
                    <a:cubicBezTo>
                      <a:pt x="15" y="45"/>
                      <a:pt x="15" y="48"/>
                      <a:pt x="16" y="51"/>
                    </a:cubicBezTo>
                    <a:cubicBezTo>
                      <a:pt x="17" y="55"/>
                      <a:pt x="20" y="58"/>
                      <a:pt x="22" y="61"/>
                    </a:cubicBezTo>
                    <a:cubicBezTo>
                      <a:pt x="25" y="58"/>
                      <a:pt x="25" y="60"/>
                      <a:pt x="28" y="62"/>
                    </a:cubicBezTo>
                    <a:cubicBezTo>
                      <a:pt x="29" y="63"/>
                      <a:pt x="32" y="63"/>
                      <a:pt x="33" y="62"/>
                    </a:cubicBezTo>
                    <a:cubicBezTo>
                      <a:pt x="36" y="62"/>
                      <a:pt x="38" y="61"/>
                      <a:pt x="38" y="58"/>
                    </a:cubicBezTo>
                    <a:cubicBezTo>
                      <a:pt x="38" y="52"/>
                      <a:pt x="38" y="46"/>
                      <a:pt x="38" y="40"/>
                    </a:cubicBezTo>
                    <a:cubicBezTo>
                      <a:pt x="38" y="36"/>
                      <a:pt x="38" y="32"/>
                      <a:pt x="38" y="28"/>
                    </a:cubicBezTo>
                    <a:cubicBezTo>
                      <a:pt x="38" y="27"/>
                      <a:pt x="38" y="26"/>
                      <a:pt x="39" y="26"/>
                    </a:cubicBezTo>
                    <a:cubicBezTo>
                      <a:pt x="39" y="26"/>
                      <a:pt x="43" y="26"/>
                      <a:pt x="43" y="26"/>
                    </a:cubicBezTo>
                    <a:cubicBezTo>
                      <a:pt x="43" y="20"/>
                      <a:pt x="43" y="13"/>
                      <a:pt x="43" y="7"/>
                    </a:cubicBezTo>
                    <a:cubicBezTo>
                      <a:pt x="46" y="8"/>
                      <a:pt x="48" y="6"/>
                      <a:pt x="51" y="6"/>
                    </a:cubicBezTo>
                    <a:cubicBezTo>
                      <a:pt x="51" y="5"/>
                      <a:pt x="52" y="5"/>
                      <a:pt x="53" y="5"/>
                    </a:cubicBezTo>
                    <a:cubicBezTo>
                      <a:pt x="53" y="5"/>
                      <a:pt x="55" y="8"/>
                      <a:pt x="56" y="8"/>
                    </a:cubicBezTo>
                    <a:cubicBezTo>
                      <a:pt x="57" y="7"/>
                      <a:pt x="56" y="6"/>
                      <a:pt x="58" y="6"/>
                    </a:cubicBezTo>
                    <a:cubicBezTo>
                      <a:pt x="59" y="6"/>
                      <a:pt x="60" y="5"/>
                      <a:pt x="62" y="5"/>
                    </a:cubicBezTo>
                    <a:cubicBezTo>
                      <a:pt x="64" y="4"/>
                      <a:pt x="60" y="2"/>
                      <a:pt x="59" y="2"/>
                    </a:cubicBezTo>
                    <a:cubicBezTo>
                      <a:pt x="54" y="2"/>
                      <a:pt x="50" y="5"/>
                      <a:pt x="45" y="5"/>
                    </a:cubicBezTo>
                    <a:cubicBezTo>
                      <a:pt x="41" y="5"/>
                      <a:pt x="37" y="5"/>
                      <a:pt x="33" y="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08" name="Freeform 733">
                <a:extLst>
                  <a:ext uri="{FF2B5EF4-FFF2-40B4-BE49-F238E27FC236}">
                    <a16:creationId xmlns:a16="http://schemas.microsoft.com/office/drawing/2014/main" id="{13B71618-DE97-E439-3388-1D73108A36CA}"/>
                  </a:ext>
                </a:extLst>
              </p:cNvPr>
              <p:cNvSpPr>
                <a:spLocks/>
              </p:cNvSpPr>
              <p:nvPr/>
            </p:nvSpPr>
            <p:spPr bwMode="auto">
              <a:xfrm>
                <a:off x="6145177" y="4167429"/>
                <a:ext cx="477465" cy="527971"/>
              </a:xfrm>
              <a:custGeom>
                <a:avLst/>
                <a:gdLst>
                  <a:gd name="T0" fmla="*/ 89 w 91"/>
                  <a:gd name="T1" fmla="*/ 10 h 95"/>
                  <a:gd name="T2" fmla="*/ 83 w 91"/>
                  <a:gd name="T3" fmla="*/ 4 h 95"/>
                  <a:gd name="T4" fmla="*/ 77 w 91"/>
                  <a:gd name="T5" fmla="*/ 6 h 95"/>
                  <a:gd name="T6" fmla="*/ 72 w 91"/>
                  <a:gd name="T7" fmla="*/ 1 h 95"/>
                  <a:gd name="T8" fmla="*/ 65 w 91"/>
                  <a:gd name="T9" fmla="*/ 1 h 95"/>
                  <a:gd name="T10" fmla="*/ 57 w 91"/>
                  <a:gd name="T11" fmla="*/ 2 h 95"/>
                  <a:gd name="T12" fmla="*/ 48 w 91"/>
                  <a:gd name="T13" fmla="*/ 6 h 95"/>
                  <a:gd name="T14" fmla="*/ 35 w 91"/>
                  <a:gd name="T15" fmla="*/ 2 h 95"/>
                  <a:gd name="T16" fmla="*/ 30 w 91"/>
                  <a:gd name="T17" fmla="*/ 12 h 95"/>
                  <a:gd name="T18" fmla="*/ 19 w 91"/>
                  <a:gd name="T19" fmla="*/ 35 h 95"/>
                  <a:gd name="T20" fmla="*/ 17 w 91"/>
                  <a:gd name="T21" fmla="*/ 48 h 95"/>
                  <a:gd name="T22" fmla="*/ 10 w 91"/>
                  <a:gd name="T23" fmla="*/ 49 h 95"/>
                  <a:gd name="T24" fmla="*/ 2 w 91"/>
                  <a:gd name="T25" fmla="*/ 55 h 95"/>
                  <a:gd name="T26" fmla="*/ 1 w 91"/>
                  <a:gd name="T27" fmla="*/ 59 h 95"/>
                  <a:gd name="T28" fmla="*/ 18 w 91"/>
                  <a:gd name="T29" fmla="*/ 57 h 95"/>
                  <a:gd name="T30" fmla="*/ 26 w 91"/>
                  <a:gd name="T31" fmla="*/ 68 h 95"/>
                  <a:gd name="T32" fmla="*/ 35 w 91"/>
                  <a:gd name="T33" fmla="*/ 63 h 95"/>
                  <a:gd name="T34" fmla="*/ 41 w 91"/>
                  <a:gd name="T35" fmla="*/ 64 h 95"/>
                  <a:gd name="T36" fmla="*/ 46 w 91"/>
                  <a:gd name="T37" fmla="*/ 70 h 95"/>
                  <a:gd name="T38" fmla="*/ 47 w 91"/>
                  <a:gd name="T39" fmla="*/ 78 h 95"/>
                  <a:gd name="T40" fmla="*/ 53 w 91"/>
                  <a:gd name="T41" fmla="*/ 82 h 95"/>
                  <a:gd name="T42" fmla="*/ 60 w 91"/>
                  <a:gd name="T43" fmla="*/ 84 h 95"/>
                  <a:gd name="T44" fmla="*/ 66 w 91"/>
                  <a:gd name="T45" fmla="*/ 87 h 95"/>
                  <a:gd name="T46" fmla="*/ 76 w 91"/>
                  <a:gd name="T47" fmla="*/ 90 h 95"/>
                  <a:gd name="T48" fmla="*/ 84 w 91"/>
                  <a:gd name="T49" fmla="*/ 94 h 95"/>
                  <a:gd name="T50" fmla="*/ 77 w 91"/>
                  <a:gd name="T51" fmla="*/ 85 h 95"/>
                  <a:gd name="T52" fmla="*/ 78 w 91"/>
                  <a:gd name="T53" fmla="*/ 73 h 95"/>
                  <a:gd name="T54" fmla="*/ 80 w 91"/>
                  <a:gd name="T55" fmla="*/ 70 h 95"/>
                  <a:gd name="T56" fmla="*/ 84 w 91"/>
                  <a:gd name="T57" fmla="*/ 63 h 95"/>
                  <a:gd name="T58" fmla="*/ 81 w 91"/>
                  <a:gd name="T59" fmla="*/ 55 h 95"/>
                  <a:gd name="T60" fmla="*/ 81 w 91"/>
                  <a:gd name="T61" fmla="*/ 45 h 95"/>
                  <a:gd name="T62" fmla="*/ 83 w 91"/>
                  <a:gd name="T63" fmla="*/ 28 h 95"/>
                  <a:gd name="T64" fmla="*/ 90 w 91"/>
                  <a:gd name="T65" fmla="*/ 18 h 95"/>
                  <a:gd name="T66" fmla="*/ 90 w 91"/>
                  <a:gd name="T6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5">
                    <a:moveTo>
                      <a:pt x="90" y="15"/>
                    </a:moveTo>
                    <a:cubicBezTo>
                      <a:pt x="89" y="14"/>
                      <a:pt x="89" y="12"/>
                      <a:pt x="89" y="10"/>
                    </a:cubicBezTo>
                    <a:cubicBezTo>
                      <a:pt x="89" y="9"/>
                      <a:pt x="87" y="8"/>
                      <a:pt x="86" y="7"/>
                    </a:cubicBezTo>
                    <a:cubicBezTo>
                      <a:pt x="86" y="6"/>
                      <a:pt x="84" y="4"/>
                      <a:pt x="83" y="4"/>
                    </a:cubicBezTo>
                    <a:cubicBezTo>
                      <a:pt x="82" y="4"/>
                      <a:pt x="82" y="6"/>
                      <a:pt x="80" y="5"/>
                    </a:cubicBezTo>
                    <a:cubicBezTo>
                      <a:pt x="78" y="4"/>
                      <a:pt x="79" y="5"/>
                      <a:pt x="77" y="6"/>
                    </a:cubicBezTo>
                    <a:cubicBezTo>
                      <a:pt x="77" y="6"/>
                      <a:pt x="75" y="5"/>
                      <a:pt x="75" y="4"/>
                    </a:cubicBezTo>
                    <a:cubicBezTo>
                      <a:pt x="74" y="3"/>
                      <a:pt x="73" y="2"/>
                      <a:pt x="72" y="1"/>
                    </a:cubicBezTo>
                    <a:cubicBezTo>
                      <a:pt x="71" y="0"/>
                      <a:pt x="70" y="2"/>
                      <a:pt x="69" y="2"/>
                    </a:cubicBezTo>
                    <a:cubicBezTo>
                      <a:pt x="68" y="3"/>
                      <a:pt x="66" y="2"/>
                      <a:pt x="65" y="1"/>
                    </a:cubicBezTo>
                    <a:cubicBezTo>
                      <a:pt x="63" y="0"/>
                      <a:pt x="63" y="1"/>
                      <a:pt x="61" y="2"/>
                    </a:cubicBezTo>
                    <a:cubicBezTo>
                      <a:pt x="60" y="3"/>
                      <a:pt x="58" y="2"/>
                      <a:pt x="57" y="2"/>
                    </a:cubicBezTo>
                    <a:cubicBezTo>
                      <a:pt x="56" y="3"/>
                      <a:pt x="53" y="3"/>
                      <a:pt x="52" y="3"/>
                    </a:cubicBezTo>
                    <a:cubicBezTo>
                      <a:pt x="49" y="1"/>
                      <a:pt x="51" y="6"/>
                      <a:pt x="48" y="6"/>
                    </a:cubicBezTo>
                    <a:cubicBezTo>
                      <a:pt x="46" y="7"/>
                      <a:pt x="42" y="6"/>
                      <a:pt x="40" y="5"/>
                    </a:cubicBezTo>
                    <a:cubicBezTo>
                      <a:pt x="38" y="4"/>
                      <a:pt x="37" y="2"/>
                      <a:pt x="35" y="2"/>
                    </a:cubicBezTo>
                    <a:cubicBezTo>
                      <a:pt x="34" y="1"/>
                      <a:pt x="32" y="3"/>
                      <a:pt x="31" y="4"/>
                    </a:cubicBezTo>
                    <a:cubicBezTo>
                      <a:pt x="29" y="6"/>
                      <a:pt x="31" y="9"/>
                      <a:pt x="30" y="12"/>
                    </a:cubicBezTo>
                    <a:cubicBezTo>
                      <a:pt x="27" y="17"/>
                      <a:pt x="27" y="23"/>
                      <a:pt x="24" y="27"/>
                    </a:cubicBezTo>
                    <a:cubicBezTo>
                      <a:pt x="22" y="30"/>
                      <a:pt x="21" y="32"/>
                      <a:pt x="19" y="35"/>
                    </a:cubicBezTo>
                    <a:cubicBezTo>
                      <a:pt x="18" y="37"/>
                      <a:pt x="18" y="39"/>
                      <a:pt x="18" y="41"/>
                    </a:cubicBezTo>
                    <a:cubicBezTo>
                      <a:pt x="18" y="44"/>
                      <a:pt x="19" y="46"/>
                      <a:pt x="17" y="48"/>
                    </a:cubicBezTo>
                    <a:cubicBezTo>
                      <a:pt x="16" y="48"/>
                      <a:pt x="11" y="51"/>
                      <a:pt x="11" y="51"/>
                    </a:cubicBezTo>
                    <a:cubicBezTo>
                      <a:pt x="10" y="51"/>
                      <a:pt x="12" y="48"/>
                      <a:pt x="10" y="49"/>
                    </a:cubicBezTo>
                    <a:cubicBezTo>
                      <a:pt x="7" y="51"/>
                      <a:pt x="7" y="53"/>
                      <a:pt x="5" y="50"/>
                    </a:cubicBezTo>
                    <a:cubicBezTo>
                      <a:pt x="4" y="51"/>
                      <a:pt x="2" y="53"/>
                      <a:pt x="2" y="55"/>
                    </a:cubicBezTo>
                    <a:cubicBezTo>
                      <a:pt x="2" y="55"/>
                      <a:pt x="2" y="56"/>
                      <a:pt x="1" y="56"/>
                    </a:cubicBezTo>
                    <a:cubicBezTo>
                      <a:pt x="0" y="57"/>
                      <a:pt x="1" y="58"/>
                      <a:pt x="1" y="59"/>
                    </a:cubicBezTo>
                    <a:cubicBezTo>
                      <a:pt x="5" y="56"/>
                      <a:pt x="8" y="57"/>
                      <a:pt x="13" y="57"/>
                    </a:cubicBezTo>
                    <a:cubicBezTo>
                      <a:pt x="15" y="57"/>
                      <a:pt x="16" y="57"/>
                      <a:pt x="18" y="57"/>
                    </a:cubicBezTo>
                    <a:cubicBezTo>
                      <a:pt x="20" y="57"/>
                      <a:pt x="21" y="60"/>
                      <a:pt x="22" y="62"/>
                    </a:cubicBezTo>
                    <a:cubicBezTo>
                      <a:pt x="23" y="64"/>
                      <a:pt x="24" y="67"/>
                      <a:pt x="26" y="68"/>
                    </a:cubicBezTo>
                    <a:cubicBezTo>
                      <a:pt x="27" y="69"/>
                      <a:pt x="31" y="68"/>
                      <a:pt x="33" y="67"/>
                    </a:cubicBezTo>
                    <a:cubicBezTo>
                      <a:pt x="34" y="67"/>
                      <a:pt x="34" y="64"/>
                      <a:pt x="35" y="63"/>
                    </a:cubicBezTo>
                    <a:cubicBezTo>
                      <a:pt x="35" y="61"/>
                      <a:pt x="38" y="62"/>
                      <a:pt x="39" y="62"/>
                    </a:cubicBezTo>
                    <a:cubicBezTo>
                      <a:pt x="39" y="64"/>
                      <a:pt x="39" y="64"/>
                      <a:pt x="41" y="64"/>
                    </a:cubicBezTo>
                    <a:cubicBezTo>
                      <a:pt x="42" y="64"/>
                      <a:pt x="45" y="63"/>
                      <a:pt x="45" y="65"/>
                    </a:cubicBezTo>
                    <a:cubicBezTo>
                      <a:pt x="45" y="67"/>
                      <a:pt x="46" y="68"/>
                      <a:pt x="46" y="70"/>
                    </a:cubicBezTo>
                    <a:cubicBezTo>
                      <a:pt x="46" y="71"/>
                      <a:pt x="46" y="72"/>
                      <a:pt x="45" y="74"/>
                    </a:cubicBezTo>
                    <a:cubicBezTo>
                      <a:pt x="45" y="75"/>
                      <a:pt x="46" y="77"/>
                      <a:pt x="47" y="78"/>
                    </a:cubicBezTo>
                    <a:cubicBezTo>
                      <a:pt x="48" y="79"/>
                      <a:pt x="47" y="81"/>
                      <a:pt x="47" y="82"/>
                    </a:cubicBezTo>
                    <a:cubicBezTo>
                      <a:pt x="47" y="85"/>
                      <a:pt x="52" y="82"/>
                      <a:pt x="53" y="82"/>
                    </a:cubicBezTo>
                    <a:cubicBezTo>
                      <a:pt x="55" y="82"/>
                      <a:pt x="56" y="82"/>
                      <a:pt x="57" y="83"/>
                    </a:cubicBezTo>
                    <a:cubicBezTo>
                      <a:pt x="59" y="85"/>
                      <a:pt x="58" y="84"/>
                      <a:pt x="60" y="84"/>
                    </a:cubicBezTo>
                    <a:cubicBezTo>
                      <a:pt x="62" y="84"/>
                      <a:pt x="62" y="85"/>
                      <a:pt x="63" y="86"/>
                    </a:cubicBezTo>
                    <a:cubicBezTo>
                      <a:pt x="64" y="86"/>
                      <a:pt x="65" y="87"/>
                      <a:pt x="66" y="87"/>
                    </a:cubicBezTo>
                    <a:cubicBezTo>
                      <a:pt x="69" y="88"/>
                      <a:pt x="70" y="88"/>
                      <a:pt x="71" y="85"/>
                    </a:cubicBezTo>
                    <a:cubicBezTo>
                      <a:pt x="72" y="88"/>
                      <a:pt x="73" y="89"/>
                      <a:pt x="76" y="90"/>
                    </a:cubicBezTo>
                    <a:cubicBezTo>
                      <a:pt x="78" y="91"/>
                      <a:pt x="78" y="94"/>
                      <a:pt x="80" y="95"/>
                    </a:cubicBezTo>
                    <a:cubicBezTo>
                      <a:pt x="80" y="95"/>
                      <a:pt x="84" y="94"/>
                      <a:pt x="84" y="94"/>
                    </a:cubicBezTo>
                    <a:cubicBezTo>
                      <a:pt x="84" y="92"/>
                      <a:pt x="85" y="88"/>
                      <a:pt x="83" y="89"/>
                    </a:cubicBezTo>
                    <a:cubicBezTo>
                      <a:pt x="80" y="90"/>
                      <a:pt x="78" y="88"/>
                      <a:pt x="77" y="85"/>
                    </a:cubicBezTo>
                    <a:cubicBezTo>
                      <a:pt x="77" y="83"/>
                      <a:pt x="79" y="80"/>
                      <a:pt x="78" y="77"/>
                    </a:cubicBezTo>
                    <a:cubicBezTo>
                      <a:pt x="78" y="76"/>
                      <a:pt x="77" y="74"/>
                      <a:pt x="78" y="73"/>
                    </a:cubicBezTo>
                    <a:cubicBezTo>
                      <a:pt x="78" y="73"/>
                      <a:pt x="78" y="72"/>
                      <a:pt x="79" y="72"/>
                    </a:cubicBezTo>
                    <a:cubicBezTo>
                      <a:pt x="80" y="72"/>
                      <a:pt x="79" y="70"/>
                      <a:pt x="80" y="70"/>
                    </a:cubicBezTo>
                    <a:cubicBezTo>
                      <a:pt x="81" y="68"/>
                      <a:pt x="86" y="68"/>
                      <a:pt x="87" y="68"/>
                    </a:cubicBezTo>
                    <a:cubicBezTo>
                      <a:pt x="85" y="67"/>
                      <a:pt x="86" y="64"/>
                      <a:pt x="84" y="63"/>
                    </a:cubicBezTo>
                    <a:cubicBezTo>
                      <a:pt x="83" y="62"/>
                      <a:pt x="82" y="61"/>
                      <a:pt x="82" y="60"/>
                    </a:cubicBezTo>
                    <a:cubicBezTo>
                      <a:pt x="82" y="58"/>
                      <a:pt x="82" y="56"/>
                      <a:pt x="81" y="55"/>
                    </a:cubicBezTo>
                    <a:cubicBezTo>
                      <a:pt x="81" y="53"/>
                      <a:pt x="80" y="52"/>
                      <a:pt x="80" y="50"/>
                    </a:cubicBezTo>
                    <a:cubicBezTo>
                      <a:pt x="80" y="49"/>
                      <a:pt x="80" y="44"/>
                      <a:pt x="81" y="45"/>
                    </a:cubicBezTo>
                    <a:cubicBezTo>
                      <a:pt x="80" y="41"/>
                      <a:pt x="80" y="39"/>
                      <a:pt x="82" y="35"/>
                    </a:cubicBezTo>
                    <a:cubicBezTo>
                      <a:pt x="83" y="32"/>
                      <a:pt x="83" y="31"/>
                      <a:pt x="83" y="28"/>
                    </a:cubicBezTo>
                    <a:cubicBezTo>
                      <a:pt x="83" y="25"/>
                      <a:pt x="85" y="23"/>
                      <a:pt x="87" y="21"/>
                    </a:cubicBezTo>
                    <a:cubicBezTo>
                      <a:pt x="88" y="20"/>
                      <a:pt x="89" y="19"/>
                      <a:pt x="90" y="18"/>
                    </a:cubicBezTo>
                    <a:cubicBezTo>
                      <a:pt x="91" y="17"/>
                      <a:pt x="91" y="17"/>
                      <a:pt x="90" y="15"/>
                    </a:cubicBezTo>
                    <a:cubicBezTo>
                      <a:pt x="89" y="15"/>
                      <a:pt x="91" y="16"/>
                      <a:pt x="90" y="15"/>
                    </a:cubicBezTo>
                    <a:close/>
                  </a:path>
                </a:pathLst>
              </a:custGeom>
              <a:solidFill>
                <a:schemeClr val="accent3"/>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09" name="Freeform 734">
                <a:extLst>
                  <a:ext uri="{FF2B5EF4-FFF2-40B4-BE49-F238E27FC236}">
                    <a16:creationId xmlns:a16="http://schemas.microsoft.com/office/drawing/2014/main" id="{5D2242B4-5020-05A3-C1AD-2A9F0872CE28}"/>
                  </a:ext>
                </a:extLst>
              </p:cNvPr>
              <p:cNvSpPr>
                <a:spLocks/>
              </p:cNvSpPr>
              <p:nvPr/>
            </p:nvSpPr>
            <p:spPr bwMode="auto">
              <a:xfrm>
                <a:off x="6139812" y="4479669"/>
                <a:ext cx="295062" cy="350089"/>
              </a:xfrm>
              <a:custGeom>
                <a:avLst/>
                <a:gdLst>
                  <a:gd name="T0" fmla="*/ 51 w 56"/>
                  <a:gd name="T1" fmla="*/ 27 h 63"/>
                  <a:gd name="T2" fmla="*/ 48 w 56"/>
                  <a:gd name="T3" fmla="*/ 26 h 63"/>
                  <a:gd name="T4" fmla="*/ 47 w 56"/>
                  <a:gd name="T5" fmla="*/ 21 h 63"/>
                  <a:gd name="T6" fmla="*/ 46 w 56"/>
                  <a:gd name="T7" fmla="*/ 12 h 63"/>
                  <a:gd name="T8" fmla="*/ 46 w 56"/>
                  <a:gd name="T9" fmla="*/ 8 h 63"/>
                  <a:gd name="T10" fmla="*/ 43 w 56"/>
                  <a:gd name="T11" fmla="*/ 8 h 63"/>
                  <a:gd name="T12" fmla="*/ 40 w 56"/>
                  <a:gd name="T13" fmla="*/ 6 h 63"/>
                  <a:gd name="T14" fmla="*/ 35 w 56"/>
                  <a:gd name="T15" fmla="*/ 8 h 63"/>
                  <a:gd name="T16" fmla="*/ 34 w 56"/>
                  <a:gd name="T17" fmla="*/ 11 h 63"/>
                  <a:gd name="T18" fmla="*/ 29 w 56"/>
                  <a:gd name="T19" fmla="*/ 12 h 63"/>
                  <a:gd name="T20" fmla="*/ 18 w 56"/>
                  <a:gd name="T21" fmla="*/ 1 h 63"/>
                  <a:gd name="T22" fmla="*/ 3 w 56"/>
                  <a:gd name="T23" fmla="*/ 2 h 63"/>
                  <a:gd name="T24" fmla="*/ 6 w 56"/>
                  <a:gd name="T25" fmla="*/ 12 h 63"/>
                  <a:gd name="T26" fmla="*/ 6 w 56"/>
                  <a:gd name="T27" fmla="*/ 16 h 63"/>
                  <a:gd name="T28" fmla="*/ 6 w 56"/>
                  <a:gd name="T29" fmla="*/ 20 h 63"/>
                  <a:gd name="T30" fmla="*/ 8 w 56"/>
                  <a:gd name="T31" fmla="*/ 33 h 63"/>
                  <a:gd name="T32" fmla="*/ 3 w 56"/>
                  <a:gd name="T33" fmla="*/ 41 h 63"/>
                  <a:gd name="T34" fmla="*/ 0 w 56"/>
                  <a:gd name="T35" fmla="*/ 50 h 63"/>
                  <a:gd name="T36" fmla="*/ 0 w 56"/>
                  <a:gd name="T37" fmla="*/ 55 h 63"/>
                  <a:gd name="T38" fmla="*/ 0 w 56"/>
                  <a:gd name="T39" fmla="*/ 59 h 63"/>
                  <a:gd name="T40" fmla="*/ 3 w 56"/>
                  <a:gd name="T41" fmla="*/ 59 h 63"/>
                  <a:gd name="T42" fmla="*/ 8 w 56"/>
                  <a:gd name="T43" fmla="*/ 58 h 63"/>
                  <a:gd name="T44" fmla="*/ 9 w 56"/>
                  <a:gd name="T45" fmla="*/ 59 h 63"/>
                  <a:gd name="T46" fmla="*/ 16 w 56"/>
                  <a:gd name="T47" fmla="*/ 59 h 63"/>
                  <a:gd name="T48" fmla="*/ 25 w 56"/>
                  <a:gd name="T49" fmla="*/ 59 h 63"/>
                  <a:gd name="T50" fmla="*/ 30 w 56"/>
                  <a:gd name="T51" fmla="*/ 59 h 63"/>
                  <a:gd name="T52" fmla="*/ 39 w 56"/>
                  <a:gd name="T53" fmla="*/ 62 h 63"/>
                  <a:gd name="T54" fmla="*/ 53 w 56"/>
                  <a:gd name="T55" fmla="*/ 60 h 63"/>
                  <a:gd name="T56" fmla="*/ 46 w 56"/>
                  <a:gd name="T57" fmla="*/ 51 h 63"/>
                  <a:gd name="T58" fmla="*/ 46 w 56"/>
                  <a:gd name="T59" fmla="*/ 37 h 63"/>
                  <a:gd name="T60" fmla="*/ 56 w 56"/>
                  <a:gd name="T61" fmla="*/ 35 h 63"/>
                  <a:gd name="T62" fmla="*/ 56 w 56"/>
                  <a:gd name="T63" fmla="*/ 27 h 63"/>
                  <a:gd name="T64" fmla="*/ 51 w 56"/>
                  <a:gd name="T6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3">
                    <a:moveTo>
                      <a:pt x="51" y="27"/>
                    </a:moveTo>
                    <a:cubicBezTo>
                      <a:pt x="49" y="27"/>
                      <a:pt x="48" y="28"/>
                      <a:pt x="48" y="26"/>
                    </a:cubicBezTo>
                    <a:cubicBezTo>
                      <a:pt x="48" y="24"/>
                      <a:pt x="48" y="23"/>
                      <a:pt x="47" y="21"/>
                    </a:cubicBezTo>
                    <a:cubicBezTo>
                      <a:pt x="45" y="18"/>
                      <a:pt x="48" y="15"/>
                      <a:pt x="46" y="12"/>
                    </a:cubicBezTo>
                    <a:cubicBezTo>
                      <a:pt x="46" y="11"/>
                      <a:pt x="46" y="8"/>
                      <a:pt x="46" y="8"/>
                    </a:cubicBezTo>
                    <a:cubicBezTo>
                      <a:pt x="46" y="8"/>
                      <a:pt x="43" y="8"/>
                      <a:pt x="43" y="8"/>
                    </a:cubicBezTo>
                    <a:cubicBezTo>
                      <a:pt x="40" y="8"/>
                      <a:pt x="40" y="9"/>
                      <a:pt x="40" y="6"/>
                    </a:cubicBezTo>
                    <a:cubicBezTo>
                      <a:pt x="37" y="6"/>
                      <a:pt x="36" y="5"/>
                      <a:pt x="35" y="8"/>
                    </a:cubicBezTo>
                    <a:cubicBezTo>
                      <a:pt x="35" y="8"/>
                      <a:pt x="35" y="11"/>
                      <a:pt x="34" y="11"/>
                    </a:cubicBezTo>
                    <a:cubicBezTo>
                      <a:pt x="33" y="12"/>
                      <a:pt x="31" y="12"/>
                      <a:pt x="29" y="12"/>
                    </a:cubicBezTo>
                    <a:cubicBezTo>
                      <a:pt x="22" y="13"/>
                      <a:pt x="24" y="1"/>
                      <a:pt x="18" y="1"/>
                    </a:cubicBezTo>
                    <a:cubicBezTo>
                      <a:pt x="13" y="1"/>
                      <a:pt x="7" y="0"/>
                      <a:pt x="3" y="2"/>
                    </a:cubicBezTo>
                    <a:cubicBezTo>
                      <a:pt x="1" y="4"/>
                      <a:pt x="6" y="10"/>
                      <a:pt x="6" y="12"/>
                    </a:cubicBezTo>
                    <a:cubicBezTo>
                      <a:pt x="7" y="13"/>
                      <a:pt x="7" y="15"/>
                      <a:pt x="6" y="16"/>
                    </a:cubicBezTo>
                    <a:cubicBezTo>
                      <a:pt x="4" y="17"/>
                      <a:pt x="6" y="19"/>
                      <a:pt x="6" y="20"/>
                    </a:cubicBezTo>
                    <a:cubicBezTo>
                      <a:pt x="9" y="24"/>
                      <a:pt x="11" y="29"/>
                      <a:pt x="8" y="33"/>
                    </a:cubicBezTo>
                    <a:cubicBezTo>
                      <a:pt x="6" y="36"/>
                      <a:pt x="4" y="38"/>
                      <a:pt x="3" y="41"/>
                    </a:cubicBezTo>
                    <a:cubicBezTo>
                      <a:pt x="2" y="44"/>
                      <a:pt x="1" y="47"/>
                      <a:pt x="0" y="50"/>
                    </a:cubicBezTo>
                    <a:cubicBezTo>
                      <a:pt x="0" y="52"/>
                      <a:pt x="0" y="54"/>
                      <a:pt x="0" y="55"/>
                    </a:cubicBezTo>
                    <a:cubicBezTo>
                      <a:pt x="0" y="56"/>
                      <a:pt x="0" y="58"/>
                      <a:pt x="0" y="59"/>
                    </a:cubicBezTo>
                    <a:cubicBezTo>
                      <a:pt x="1" y="59"/>
                      <a:pt x="2" y="59"/>
                      <a:pt x="3" y="59"/>
                    </a:cubicBezTo>
                    <a:cubicBezTo>
                      <a:pt x="5" y="59"/>
                      <a:pt x="5" y="56"/>
                      <a:pt x="8" y="58"/>
                    </a:cubicBezTo>
                    <a:cubicBezTo>
                      <a:pt x="8" y="58"/>
                      <a:pt x="9" y="59"/>
                      <a:pt x="9" y="59"/>
                    </a:cubicBezTo>
                    <a:cubicBezTo>
                      <a:pt x="12" y="59"/>
                      <a:pt x="14" y="59"/>
                      <a:pt x="16" y="59"/>
                    </a:cubicBezTo>
                    <a:cubicBezTo>
                      <a:pt x="19" y="59"/>
                      <a:pt x="22" y="59"/>
                      <a:pt x="25" y="59"/>
                    </a:cubicBezTo>
                    <a:cubicBezTo>
                      <a:pt x="26" y="59"/>
                      <a:pt x="29" y="59"/>
                      <a:pt x="30" y="59"/>
                    </a:cubicBezTo>
                    <a:cubicBezTo>
                      <a:pt x="32" y="63"/>
                      <a:pt x="36" y="62"/>
                      <a:pt x="39" y="62"/>
                    </a:cubicBezTo>
                    <a:cubicBezTo>
                      <a:pt x="44" y="62"/>
                      <a:pt x="48" y="61"/>
                      <a:pt x="53" y="60"/>
                    </a:cubicBezTo>
                    <a:cubicBezTo>
                      <a:pt x="50" y="57"/>
                      <a:pt x="46" y="55"/>
                      <a:pt x="46" y="51"/>
                    </a:cubicBezTo>
                    <a:cubicBezTo>
                      <a:pt x="46" y="46"/>
                      <a:pt x="46" y="41"/>
                      <a:pt x="46" y="37"/>
                    </a:cubicBezTo>
                    <a:cubicBezTo>
                      <a:pt x="46" y="36"/>
                      <a:pt x="56" y="38"/>
                      <a:pt x="56" y="35"/>
                    </a:cubicBezTo>
                    <a:cubicBezTo>
                      <a:pt x="56" y="33"/>
                      <a:pt x="56" y="30"/>
                      <a:pt x="56" y="27"/>
                    </a:cubicBezTo>
                    <a:cubicBezTo>
                      <a:pt x="56" y="24"/>
                      <a:pt x="53" y="27"/>
                      <a:pt x="51" y="27"/>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10" name="Freeform 735">
                <a:extLst>
                  <a:ext uri="{FF2B5EF4-FFF2-40B4-BE49-F238E27FC236}">
                    <a16:creationId xmlns:a16="http://schemas.microsoft.com/office/drawing/2014/main" id="{6822C777-C542-BE7F-C67C-ED9A8995FE95}"/>
                  </a:ext>
                </a:extLst>
              </p:cNvPr>
              <p:cNvSpPr>
                <a:spLocks/>
              </p:cNvSpPr>
              <p:nvPr/>
            </p:nvSpPr>
            <p:spPr bwMode="auto">
              <a:xfrm>
                <a:off x="6329368" y="4812725"/>
                <a:ext cx="241415" cy="266824"/>
              </a:xfrm>
              <a:custGeom>
                <a:avLst/>
                <a:gdLst>
                  <a:gd name="T0" fmla="*/ 25 w 46"/>
                  <a:gd name="T1" fmla="*/ 2 h 48"/>
                  <a:gd name="T2" fmla="*/ 21 w 46"/>
                  <a:gd name="T3" fmla="*/ 3 h 48"/>
                  <a:gd name="T4" fmla="*/ 18 w 46"/>
                  <a:gd name="T5" fmla="*/ 4 h 48"/>
                  <a:gd name="T6" fmla="*/ 6 w 46"/>
                  <a:gd name="T7" fmla="*/ 4 h 48"/>
                  <a:gd name="T8" fmla="*/ 6 w 46"/>
                  <a:gd name="T9" fmla="*/ 18 h 48"/>
                  <a:gd name="T10" fmla="*/ 6 w 46"/>
                  <a:gd name="T11" fmla="*/ 23 h 48"/>
                  <a:gd name="T12" fmla="*/ 1 w 46"/>
                  <a:gd name="T13" fmla="*/ 24 h 48"/>
                  <a:gd name="T14" fmla="*/ 1 w 46"/>
                  <a:gd name="T15" fmla="*/ 31 h 48"/>
                  <a:gd name="T16" fmla="*/ 1 w 46"/>
                  <a:gd name="T17" fmla="*/ 38 h 48"/>
                  <a:gd name="T18" fmla="*/ 4 w 46"/>
                  <a:gd name="T19" fmla="*/ 47 h 48"/>
                  <a:gd name="T20" fmla="*/ 8 w 46"/>
                  <a:gd name="T21" fmla="*/ 48 h 48"/>
                  <a:gd name="T22" fmla="*/ 13 w 46"/>
                  <a:gd name="T23" fmla="*/ 44 h 48"/>
                  <a:gd name="T24" fmla="*/ 19 w 46"/>
                  <a:gd name="T25" fmla="*/ 41 h 48"/>
                  <a:gd name="T26" fmla="*/ 29 w 46"/>
                  <a:gd name="T27" fmla="*/ 39 h 48"/>
                  <a:gd name="T28" fmla="*/ 31 w 46"/>
                  <a:gd name="T29" fmla="*/ 37 h 48"/>
                  <a:gd name="T30" fmla="*/ 34 w 46"/>
                  <a:gd name="T31" fmla="*/ 34 h 48"/>
                  <a:gd name="T32" fmla="*/ 43 w 46"/>
                  <a:gd name="T33" fmla="*/ 26 h 48"/>
                  <a:gd name="T34" fmla="*/ 44 w 46"/>
                  <a:gd name="T35" fmla="*/ 22 h 48"/>
                  <a:gd name="T36" fmla="*/ 40 w 46"/>
                  <a:gd name="T37" fmla="*/ 21 h 48"/>
                  <a:gd name="T38" fmla="*/ 38 w 46"/>
                  <a:gd name="T39" fmla="*/ 17 h 48"/>
                  <a:gd name="T40" fmla="*/ 39 w 46"/>
                  <a:gd name="T41" fmla="*/ 15 h 48"/>
                  <a:gd name="T42" fmla="*/ 36 w 46"/>
                  <a:gd name="T43" fmla="*/ 14 h 48"/>
                  <a:gd name="T44" fmla="*/ 36 w 46"/>
                  <a:gd name="T45" fmla="*/ 13 h 48"/>
                  <a:gd name="T46" fmla="*/ 34 w 46"/>
                  <a:gd name="T47" fmla="*/ 12 h 48"/>
                  <a:gd name="T48" fmla="*/ 30 w 46"/>
                  <a:gd name="T49" fmla="*/ 7 h 48"/>
                  <a:gd name="T50" fmla="*/ 25 w 46"/>
                  <a:gd name="T51" fmla="*/ 2 h 48"/>
                  <a:gd name="T52" fmla="*/ 25 w 46"/>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8">
                    <a:moveTo>
                      <a:pt x="25" y="2"/>
                    </a:moveTo>
                    <a:cubicBezTo>
                      <a:pt x="24" y="3"/>
                      <a:pt x="22" y="3"/>
                      <a:pt x="21" y="3"/>
                    </a:cubicBezTo>
                    <a:cubicBezTo>
                      <a:pt x="19" y="3"/>
                      <a:pt x="20" y="6"/>
                      <a:pt x="18" y="4"/>
                    </a:cubicBezTo>
                    <a:cubicBezTo>
                      <a:pt x="15" y="0"/>
                      <a:pt x="10" y="5"/>
                      <a:pt x="6" y="4"/>
                    </a:cubicBezTo>
                    <a:cubicBezTo>
                      <a:pt x="6" y="9"/>
                      <a:pt x="6" y="14"/>
                      <a:pt x="6" y="18"/>
                    </a:cubicBezTo>
                    <a:cubicBezTo>
                      <a:pt x="6" y="19"/>
                      <a:pt x="7" y="23"/>
                      <a:pt x="6" y="23"/>
                    </a:cubicBezTo>
                    <a:cubicBezTo>
                      <a:pt x="5" y="24"/>
                      <a:pt x="1" y="22"/>
                      <a:pt x="1" y="24"/>
                    </a:cubicBezTo>
                    <a:cubicBezTo>
                      <a:pt x="1" y="26"/>
                      <a:pt x="1" y="29"/>
                      <a:pt x="1" y="31"/>
                    </a:cubicBezTo>
                    <a:cubicBezTo>
                      <a:pt x="1" y="33"/>
                      <a:pt x="0" y="36"/>
                      <a:pt x="1" y="38"/>
                    </a:cubicBezTo>
                    <a:cubicBezTo>
                      <a:pt x="5" y="39"/>
                      <a:pt x="6" y="44"/>
                      <a:pt x="4" y="47"/>
                    </a:cubicBezTo>
                    <a:cubicBezTo>
                      <a:pt x="4" y="48"/>
                      <a:pt x="8" y="48"/>
                      <a:pt x="8" y="48"/>
                    </a:cubicBezTo>
                    <a:cubicBezTo>
                      <a:pt x="10" y="48"/>
                      <a:pt x="11" y="46"/>
                      <a:pt x="13" y="44"/>
                    </a:cubicBezTo>
                    <a:cubicBezTo>
                      <a:pt x="15" y="42"/>
                      <a:pt x="15" y="39"/>
                      <a:pt x="19" y="41"/>
                    </a:cubicBezTo>
                    <a:cubicBezTo>
                      <a:pt x="23" y="43"/>
                      <a:pt x="27" y="44"/>
                      <a:pt x="29" y="39"/>
                    </a:cubicBezTo>
                    <a:cubicBezTo>
                      <a:pt x="29" y="38"/>
                      <a:pt x="29" y="37"/>
                      <a:pt x="31" y="37"/>
                    </a:cubicBezTo>
                    <a:cubicBezTo>
                      <a:pt x="33" y="37"/>
                      <a:pt x="34" y="35"/>
                      <a:pt x="34" y="34"/>
                    </a:cubicBezTo>
                    <a:cubicBezTo>
                      <a:pt x="36" y="31"/>
                      <a:pt x="40" y="28"/>
                      <a:pt x="43" y="26"/>
                    </a:cubicBezTo>
                    <a:cubicBezTo>
                      <a:pt x="45" y="25"/>
                      <a:pt x="46" y="24"/>
                      <a:pt x="44" y="22"/>
                    </a:cubicBezTo>
                    <a:cubicBezTo>
                      <a:pt x="43" y="21"/>
                      <a:pt x="40" y="22"/>
                      <a:pt x="40" y="21"/>
                    </a:cubicBezTo>
                    <a:cubicBezTo>
                      <a:pt x="39" y="20"/>
                      <a:pt x="38" y="19"/>
                      <a:pt x="38" y="17"/>
                    </a:cubicBezTo>
                    <a:cubicBezTo>
                      <a:pt x="38" y="17"/>
                      <a:pt x="39" y="16"/>
                      <a:pt x="39" y="15"/>
                    </a:cubicBezTo>
                    <a:cubicBezTo>
                      <a:pt x="38" y="15"/>
                      <a:pt x="37" y="15"/>
                      <a:pt x="36" y="14"/>
                    </a:cubicBezTo>
                    <a:cubicBezTo>
                      <a:pt x="36" y="14"/>
                      <a:pt x="37" y="13"/>
                      <a:pt x="36" y="13"/>
                    </a:cubicBezTo>
                    <a:cubicBezTo>
                      <a:pt x="35" y="13"/>
                      <a:pt x="35" y="12"/>
                      <a:pt x="34" y="12"/>
                    </a:cubicBezTo>
                    <a:cubicBezTo>
                      <a:pt x="32" y="11"/>
                      <a:pt x="31" y="10"/>
                      <a:pt x="30" y="7"/>
                    </a:cubicBezTo>
                    <a:cubicBezTo>
                      <a:pt x="30" y="6"/>
                      <a:pt x="27" y="2"/>
                      <a:pt x="25" y="2"/>
                    </a:cubicBezTo>
                    <a:cubicBezTo>
                      <a:pt x="25" y="2"/>
                      <a:pt x="26" y="2"/>
                      <a:pt x="25"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11" name="Freeform 736">
                <a:extLst>
                  <a:ext uri="{FF2B5EF4-FFF2-40B4-BE49-F238E27FC236}">
                    <a16:creationId xmlns:a16="http://schemas.microsoft.com/office/drawing/2014/main" id="{AD05B577-DD68-8057-0397-A9083233838F}"/>
                  </a:ext>
                </a:extLst>
              </p:cNvPr>
              <p:cNvSpPr>
                <a:spLocks/>
              </p:cNvSpPr>
              <p:nvPr/>
            </p:nvSpPr>
            <p:spPr bwMode="auto">
              <a:xfrm>
                <a:off x="6459909" y="4757845"/>
                <a:ext cx="205650" cy="193021"/>
              </a:xfrm>
              <a:custGeom>
                <a:avLst/>
                <a:gdLst>
                  <a:gd name="T0" fmla="*/ 39 w 39"/>
                  <a:gd name="T1" fmla="*/ 22 h 35"/>
                  <a:gd name="T2" fmla="*/ 38 w 39"/>
                  <a:gd name="T3" fmla="*/ 18 h 35"/>
                  <a:gd name="T4" fmla="*/ 39 w 39"/>
                  <a:gd name="T5" fmla="*/ 14 h 35"/>
                  <a:gd name="T6" fmla="*/ 38 w 39"/>
                  <a:gd name="T7" fmla="*/ 7 h 35"/>
                  <a:gd name="T8" fmla="*/ 27 w 39"/>
                  <a:gd name="T9" fmla="*/ 2 h 35"/>
                  <a:gd name="T10" fmla="*/ 24 w 39"/>
                  <a:gd name="T11" fmla="*/ 0 h 35"/>
                  <a:gd name="T12" fmla="*/ 19 w 39"/>
                  <a:gd name="T13" fmla="*/ 3 h 35"/>
                  <a:gd name="T14" fmla="*/ 13 w 39"/>
                  <a:gd name="T15" fmla="*/ 7 h 35"/>
                  <a:gd name="T16" fmla="*/ 9 w 39"/>
                  <a:gd name="T17" fmla="*/ 12 h 35"/>
                  <a:gd name="T18" fmla="*/ 2 w 39"/>
                  <a:gd name="T19" fmla="*/ 12 h 35"/>
                  <a:gd name="T20" fmla="*/ 5 w 39"/>
                  <a:gd name="T21" fmla="*/ 16 h 35"/>
                  <a:gd name="T22" fmla="*/ 8 w 39"/>
                  <a:gd name="T23" fmla="*/ 21 h 35"/>
                  <a:gd name="T24" fmla="*/ 11 w 39"/>
                  <a:gd name="T25" fmla="*/ 23 h 35"/>
                  <a:gd name="T26" fmla="*/ 11 w 39"/>
                  <a:gd name="T27" fmla="*/ 24 h 35"/>
                  <a:gd name="T28" fmla="*/ 14 w 39"/>
                  <a:gd name="T29" fmla="*/ 25 h 35"/>
                  <a:gd name="T30" fmla="*/ 13 w 39"/>
                  <a:gd name="T31" fmla="*/ 28 h 35"/>
                  <a:gd name="T32" fmla="*/ 15 w 39"/>
                  <a:gd name="T33" fmla="*/ 31 h 35"/>
                  <a:gd name="T34" fmla="*/ 20 w 39"/>
                  <a:gd name="T35" fmla="*/ 34 h 35"/>
                  <a:gd name="T36" fmla="*/ 25 w 39"/>
                  <a:gd name="T37" fmla="*/ 35 h 35"/>
                  <a:gd name="T38" fmla="*/ 27 w 39"/>
                  <a:gd name="T39" fmla="*/ 35 h 35"/>
                  <a:gd name="T40" fmla="*/ 34 w 39"/>
                  <a:gd name="T41" fmla="*/ 31 h 35"/>
                  <a:gd name="T42" fmla="*/ 36 w 39"/>
                  <a:gd name="T43" fmla="*/ 27 h 35"/>
                  <a:gd name="T44" fmla="*/ 39 w 39"/>
                  <a:gd name="T4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5">
                    <a:moveTo>
                      <a:pt x="39" y="22"/>
                    </a:moveTo>
                    <a:cubicBezTo>
                      <a:pt x="39" y="21"/>
                      <a:pt x="38" y="19"/>
                      <a:pt x="38" y="18"/>
                    </a:cubicBezTo>
                    <a:cubicBezTo>
                      <a:pt x="38" y="16"/>
                      <a:pt x="39" y="15"/>
                      <a:pt x="39" y="14"/>
                    </a:cubicBezTo>
                    <a:cubicBezTo>
                      <a:pt x="39" y="11"/>
                      <a:pt x="39" y="9"/>
                      <a:pt x="38" y="7"/>
                    </a:cubicBezTo>
                    <a:cubicBezTo>
                      <a:pt x="38" y="4"/>
                      <a:pt x="29" y="2"/>
                      <a:pt x="27" y="2"/>
                    </a:cubicBezTo>
                    <a:cubicBezTo>
                      <a:pt x="27" y="0"/>
                      <a:pt x="27" y="0"/>
                      <a:pt x="24" y="0"/>
                    </a:cubicBezTo>
                    <a:cubicBezTo>
                      <a:pt x="21" y="0"/>
                      <a:pt x="21" y="1"/>
                      <a:pt x="19" y="3"/>
                    </a:cubicBezTo>
                    <a:cubicBezTo>
                      <a:pt x="18" y="5"/>
                      <a:pt x="15" y="6"/>
                      <a:pt x="13" y="7"/>
                    </a:cubicBezTo>
                    <a:cubicBezTo>
                      <a:pt x="12" y="9"/>
                      <a:pt x="11" y="12"/>
                      <a:pt x="9" y="12"/>
                    </a:cubicBezTo>
                    <a:cubicBezTo>
                      <a:pt x="7" y="12"/>
                      <a:pt x="5" y="11"/>
                      <a:pt x="2" y="12"/>
                    </a:cubicBezTo>
                    <a:cubicBezTo>
                      <a:pt x="0" y="13"/>
                      <a:pt x="4" y="15"/>
                      <a:pt x="5" y="16"/>
                    </a:cubicBezTo>
                    <a:cubicBezTo>
                      <a:pt x="6" y="18"/>
                      <a:pt x="6" y="20"/>
                      <a:pt x="8" y="21"/>
                    </a:cubicBezTo>
                    <a:cubicBezTo>
                      <a:pt x="9" y="22"/>
                      <a:pt x="10" y="23"/>
                      <a:pt x="11" y="23"/>
                    </a:cubicBezTo>
                    <a:cubicBezTo>
                      <a:pt x="12" y="23"/>
                      <a:pt x="11" y="24"/>
                      <a:pt x="11" y="24"/>
                    </a:cubicBezTo>
                    <a:cubicBezTo>
                      <a:pt x="12" y="24"/>
                      <a:pt x="13" y="25"/>
                      <a:pt x="14" y="25"/>
                    </a:cubicBezTo>
                    <a:cubicBezTo>
                      <a:pt x="14" y="26"/>
                      <a:pt x="13" y="27"/>
                      <a:pt x="13" y="28"/>
                    </a:cubicBezTo>
                    <a:cubicBezTo>
                      <a:pt x="13" y="29"/>
                      <a:pt x="14" y="31"/>
                      <a:pt x="15" y="31"/>
                    </a:cubicBezTo>
                    <a:cubicBezTo>
                      <a:pt x="18" y="31"/>
                      <a:pt x="19" y="31"/>
                      <a:pt x="20" y="34"/>
                    </a:cubicBezTo>
                    <a:cubicBezTo>
                      <a:pt x="21" y="35"/>
                      <a:pt x="23" y="34"/>
                      <a:pt x="25" y="35"/>
                    </a:cubicBezTo>
                    <a:cubicBezTo>
                      <a:pt x="26" y="35"/>
                      <a:pt x="26" y="35"/>
                      <a:pt x="27" y="35"/>
                    </a:cubicBezTo>
                    <a:cubicBezTo>
                      <a:pt x="31" y="35"/>
                      <a:pt x="32" y="34"/>
                      <a:pt x="34" y="31"/>
                    </a:cubicBezTo>
                    <a:cubicBezTo>
                      <a:pt x="35" y="30"/>
                      <a:pt x="36" y="28"/>
                      <a:pt x="36" y="27"/>
                    </a:cubicBezTo>
                    <a:cubicBezTo>
                      <a:pt x="37" y="25"/>
                      <a:pt x="39" y="24"/>
                      <a:pt x="39" y="2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12" name="Freeform 737">
                <a:extLst>
                  <a:ext uri="{FF2B5EF4-FFF2-40B4-BE49-F238E27FC236}">
                    <a16:creationId xmlns:a16="http://schemas.microsoft.com/office/drawing/2014/main" id="{1341EC01-F146-0FE2-BA2E-5F3652FE3875}"/>
                  </a:ext>
                </a:extLst>
              </p:cNvPr>
              <p:cNvSpPr>
                <a:spLocks/>
              </p:cNvSpPr>
              <p:nvPr/>
            </p:nvSpPr>
            <p:spPr bwMode="auto">
              <a:xfrm>
                <a:off x="6597605" y="5045484"/>
                <a:ext cx="51859" cy="62449"/>
              </a:xfrm>
              <a:custGeom>
                <a:avLst/>
                <a:gdLst>
                  <a:gd name="T0" fmla="*/ 5 w 10"/>
                  <a:gd name="T1" fmla="*/ 1 h 11"/>
                  <a:gd name="T2" fmla="*/ 7 w 10"/>
                  <a:gd name="T3" fmla="*/ 9 h 11"/>
                  <a:gd name="T4" fmla="*/ 5 w 10"/>
                  <a:gd name="T5" fmla="*/ 1 h 11"/>
                  <a:gd name="T6" fmla="*/ 5 w 10"/>
                  <a:gd name="T7" fmla="*/ 1 h 11"/>
                </a:gdLst>
                <a:ahLst/>
                <a:cxnLst>
                  <a:cxn ang="0">
                    <a:pos x="T0" y="T1"/>
                  </a:cxn>
                  <a:cxn ang="0">
                    <a:pos x="T2" y="T3"/>
                  </a:cxn>
                  <a:cxn ang="0">
                    <a:pos x="T4" y="T5"/>
                  </a:cxn>
                  <a:cxn ang="0">
                    <a:pos x="T6" y="T7"/>
                  </a:cxn>
                </a:cxnLst>
                <a:rect l="0" t="0" r="r" b="b"/>
                <a:pathLst>
                  <a:path w="10" h="11">
                    <a:moveTo>
                      <a:pt x="5" y="1"/>
                    </a:moveTo>
                    <a:cubicBezTo>
                      <a:pt x="0" y="2"/>
                      <a:pt x="3" y="11"/>
                      <a:pt x="7" y="9"/>
                    </a:cubicBezTo>
                    <a:cubicBezTo>
                      <a:pt x="10" y="8"/>
                      <a:pt x="9" y="0"/>
                      <a:pt x="5" y="1"/>
                    </a:cubicBezTo>
                    <a:cubicBezTo>
                      <a:pt x="3" y="1"/>
                      <a:pt x="6" y="1"/>
                      <a:pt x="5"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13" name="Freeform 738">
                <a:extLst>
                  <a:ext uri="{FF2B5EF4-FFF2-40B4-BE49-F238E27FC236}">
                    <a16:creationId xmlns:a16="http://schemas.microsoft.com/office/drawing/2014/main" id="{9A54D136-24D6-9EE1-3D91-23F6D9FED85D}"/>
                  </a:ext>
                </a:extLst>
              </p:cNvPr>
              <p:cNvSpPr>
                <a:spLocks noEditPoints="1"/>
              </p:cNvSpPr>
              <p:nvPr/>
            </p:nvSpPr>
            <p:spPr bwMode="auto">
              <a:xfrm>
                <a:off x="6245319" y="4945190"/>
                <a:ext cx="414874" cy="384149"/>
              </a:xfrm>
              <a:custGeom>
                <a:avLst/>
                <a:gdLst>
                  <a:gd name="T0" fmla="*/ 74 w 79"/>
                  <a:gd name="T1" fmla="*/ 27 h 69"/>
                  <a:gd name="T2" fmla="*/ 69 w 79"/>
                  <a:gd name="T3" fmla="*/ 22 h 69"/>
                  <a:gd name="T4" fmla="*/ 72 w 79"/>
                  <a:gd name="T5" fmla="*/ 19 h 69"/>
                  <a:gd name="T6" fmla="*/ 75 w 79"/>
                  <a:gd name="T7" fmla="*/ 20 h 69"/>
                  <a:gd name="T8" fmla="*/ 75 w 79"/>
                  <a:gd name="T9" fmla="*/ 11 h 69"/>
                  <a:gd name="T10" fmla="*/ 73 w 79"/>
                  <a:gd name="T11" fmla="*/ 7 h 69"/>
                  <a:gd name="T12" fmla="*/ 72 w 79"/>
                  <a:gd name="T13" fmla="*/ 1 h 69"/>
                  <a:gd name="T14" fmla="*/ 66 w 79"/>
                  <a:gd name="T15" fmla="*/ 1 h 69"/>
                  <a:gd name="T16" fmla="*/ 60 w 79"/>
                  <a:gd name="T17" fmla="*/ 2 h 69"/>
                  <a:gd name="T18" fmla="*/ 55 w 79"/>
                  <a:gd name="T19" fmla="*/ 5 h 69"/>
                  <a:gd name="T20" fmla="*/ 51 w 79"/>
                  <a:gd name="T21" fmla="*/ 8 h 69"/>
                  <a:gd name="T22" fmla="*/ 49 w 79"/>
                  <a:gd name="T23" fmla="*/ 12 h 69"/>
                  <a:gd name="T24" fmla="*/ 45 w 79"/>
                  <a:gd name="T25" fmla="*/ 14 h 69"/>
                  <a:gd name="T26" fmla="*/ 44 w 79"/>
                  <a:gd name="T27" fmla="*/ 17 h 69"/>
                  <a:gd name="T28" fmla="*/ 34 w 79"/>
                  <a:gd name="T29" fmla="*/ 17 h 69"/>
                  <a:gd name="T30" fmla="*/ 28 w 79"/>
                  <a:gd name="T31" fmla="*/ 21 h 69"/>
                  <a:gd name="T32" fmla="*/ 24 w 79"/>
                  <a:gd name="T33" fmla="*/ 24 h 69"/>
                  <a:gd name="T34" fmla="*/ 20 w 79"/>
                  <a:gd name="T35" fmla="*/ 23 h 69"/>
                  <a:gd name="T36" fmla="*/ 17 w 79"/>
                  <a:gd name="T37" fmla="*/ 14 h 69"/>
                  <a:gd name="T38" fmla="*/ 17 w 79"/>
                  <a:gd name="T39" fmla="*/ 29 h 69"/>
                  <a:gd name="T40" fmla="*/ 17 w 79"/>
                  <a:gd name="T41" fmla="*/ 33 h 69"/>
                  <a:gd name="T42" fmla="*/ 9 w 79"/>
                  <a:gd name="T43" fmla="*/ 35 h 69"/>
                  <a:gd name="T44" fmla="*/ 6 w 79"/>
                  <a:gd name="T45" fmla="*/ 34 h 69"/>
                  <a:gd name="T46" fmla="*/ 2 w 79"/>
                  <a:gd name="T47" fmla="*/ 33 h 69"/>
                  <a:gd name="T48" fmla="*/ 3 w 79"/>
                  <a:gd name="T49" fmla="*/ 40 h 69"/>
                  <a:gd name="T50" fmla="*/ 5 w 79"/>
                  <a:gd name="T51" fmla="*/ 45 h 69"/>
                  <a:gd name="T52" fmla="*/ 9 w 79"/>
                  <a:gd name="T53" fmla="*/ 56 h 69"/>
                  <a:gd name="T54" fmla="*/ 8 w 79"/>
                  <a:gd name="T55" fmla="*/ 60 h 69"/>
                  <a:gd name="T56" fmla="*/ 9 w 79"/>
                  <a:gd name="T57" fmla="*/ 62 h 69"/>
                  <a:gd name="T58" fmla="*/ 10 w 79"/>
                  <a:gd name="T59" fmla="*/ 66 h 69"/>
                  <a:gd name="T60" fmla="*/ 11 w 79"/>
                  <a:gd name="T61" fmla="*/ 64 h 69"/>
                  <a:gd name="T62" fmla="*/ 15 w 79"/>
                  <a:gd name="T63" fmla="*/ 68 h 69"/>
                  <a:gd name="T64" fmla="*/ 21 w 79"/>
                  <a:gd name="T65" fmla="*/ 66 h 69"/>
                  <a:gd name="T66" fmla="*/ 26 w 79"/>
                  <a:gd name="T67" fmla="*/ 65 h 69"/>
                  <a:gd name="T68" fmla="*/ 31 w 79"/>
                  <a:gd name="T69" fmla="*/ 64 h 69"/>
                  <a:gd name="T70" fmla="*/ 38 w 79"/>
                  <a:gd name="T71" fmla="*/ 64 h 69"/>
                  <a:gd name="T72" fmla="*/ 39 w 79"/>
                  <a:gd name="T73" fmla="*/ 64 h 69"/>
                  <a:gd name="T74" fmla="*/ 41 w 79"/>
                  <a:gd name="T75" fmla="*/ 63 h 69"/>
                  <a:gd name="T76" fmla="*/ 42 w 79"/>
                  <a:gd name="T77" fmla="*/ 62 h 69"/>
                  <a:gd name="T78" fmla="*/ 44 w 79"/>
                  <a:gd name="T79" fmla="*/ 65 h 69"/>
                  <a:gd name="T80" fmla="*/ 46 w 79"/>
                  <a:gd name="T81" fmla="*/ 62 h 69"/>
                  <a:gd name="T82" fmla="*/ 57 w 79"/>
                  <a:gd name="T83" fmla="*/ 56 h 69"/>
                  <a:gd name="T84" fmla="*/ 65 w 79"/>
                  <a:gd name="T85" fmla="*/ 48 h 69"/>
                  <a:gd name="T86" fmla="*/ 72 w 79"/>
                  <a:gd name="T87" fmla="*/ 37 h 69"/>
                  <a:gd name="T88" fmla="*/ 77 w 79"/>
                  <a:gd name="T89" fmla="*/ 33 h 69"/>
                  <a:gd name="T90" fmla="*/ 79 w 79"/>
                  <a:gd name="T91" fmla="*/ 25 h 69"/>
                  <a:gd name="T92" fmla="*/ 76 w 79"/>
                  <a:gd name="T93" fmla="*/ 25 h 69"/>
                  <a:gd name="T94" fmla="*/ 74 w 79"/>
                  <a:gd name="T95" fmla="*/ 27 h 69"/>
                  <a:gd name="T96" fmla="*/ 62 w 79"/>
                  <a:gd name="T97" fmla="*/ 39 h 69"/>
                  <a:gd name="T98" fmla="*/ 61 w 79"/>
                  <a:gd name="T99" fmla="*/ 41 h 69"/>
                  <a:gd name="T100" fmla="*/ 57 w 79"/>
                  <a:gd name="T101" fmla="*/ 43 h 69"/>
                  <a:gd name="T102" fmla="*/ 55 w 79"/>
                  <a:gd name="T103" fmla="*/ 44 h 69"/>
                  <a:gd name="T104" fmla="*/ 52 w 79"/>
                  <a:gd name="T105" fmla="*/ 41 h 69"/>
                  <a:gd name="T106" fmla="*/ 56 w 79"/>
                  <a:gd name="T107" fmla="*/ 35 h 69"/>
                  <a:gd name="T108" fmla="*/ 60 w 79"/>
                  <a:gd name="T109" fmla="*/ 35 h 69"/>
                  <a:gd name="T110" fmla="*/ 62 w 79"/>
                  <a:gd name="T111" fmla="*/ 39 h 69"/>
                  <a:gd name="T112" fmla="*/ 62 w 79"/>
                  <a:gd name="T11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69">
                    <a:moveTo>
                      <a:pt x="74" y="27"/>
                    </a:moveTo>
                    <a:cubicBezTo>
                      <a:pt x="71" y="27"/>
                      <a:pt x="68" y="24"/>
                      <a:pt x="69" y="22"/>
                    </a:cubicBezTo>
                    <a:cubicBezTo>
                      <a:pt x="69" y="20"/>
                      <a:pt x="71" y="19"/>
                      <a:pt x="72" y="19"/>
                    </a:cubicBezTo>
                    <a:cubicBezTo>
                      <a:pt x="73" y="19"/>
                      <a:pt x="74" y="20"/>
                      <a:pt x="75" y="20"/>
                    </a:cubicBezTo>
                    <a:cubicBezTo>
                      <a:pt x="75" y="17"/>
                      <a:pt x="76" y="14"/>
                      <a:pt x="75" y="11"/>
                    </a:cubicBezTo>
                    <a:cubicBezTo>
                      <a:pt x="74" y="10"/>
                      <a:pt x="73" y="8"/>
                      <a:pt x="73" y="7"/>
                    </a:cubicBezTo>
                    <a:cubicBezTo>
                      <a:pt x="72" y="5"/>
                      <a:pt x="72" y="3"/>
                      <a:pt x="72" y="1"/>
                    </a:cubicBezTo>
                    <a:cubicBezTo>
                      <a:pt x="70" y="2"/>
                      <a:pt x="67" y="1"/>
                      <a:pt x="66" y="1"/>
                    </a:cubicBezTo>
                    <a:cubicBezTo>
                      <a:pt x="63" y="0"/>
                      <a:pt x="61" y="0"/>
                      <a:pt x="60" y="2"/>
                    </a:cubicBezTo>
                    <a:cubicBezTo>
                      <a:pt x="58" y="3"/>
                      <a:pt x="56" y="3"/>
                      <a:pt x="55" y="5"/>
                    </a:cubicBezTo>
                    <a:cubicBezTo>
                      <a:pt x="54" y="6"/>
                      <a:pt x="52" y="7"/>
                      <a:pt x="51" y="8"/>
                    </a:cubicBezTo>
                    <a:cubicBezTo>
                      <a:pt x="50" y="9"/>
                      <a:pt x="50" y="11"/>
                      <a:pt x="49" y="12"/>
                    </a:cubicBezTo>
                    <a:cubicBezTo>
                      <a:pt x="48" y="14"/>
                      <a:pt x="46" y="12"/>
                      <a:pt x="45" y="14"/>
                    </a:cubicBezTo>
                    <a:cubicBezTo>
                      <a:pt x="44" y="15"/>
                      <a:pt x="45" y="16"/>
                      <a:pt x="44" y="17"/>
                    </a:cubicBezTo>
                    <a:cubicBezTo>
                      <a:pt x="42" y="21"/>
                      <a:pt x="37" y="18"/>
                      <a:pt x="34" y="17"/>
                    </a:cubicBezTo>
                    <a:cubicBezTo>
                      <a:pt x="31" y="15"/>
                      <a:pt x="30" y="19"/>
                      <a:pt x="28" y="21"/>
                    </a:cubicBezTo>
                    <a:cubicBezTo>
                      <a:pt x="27" y="22"/>
                      <a:pt x="26" y="24"/>
                      <a:pt x="24" y="24"/>
                    </a:cubicBezTo>
                    <a:cubicBezTo>
                      <a:pt x="24" y="24"/>
                      <a:pt x="20" y="24"/>
                      <a:pt x="20" y="23"/>
                    </a:cubicBezTo>
                    <a:cubicBezTo>
                      <a:pt x="22" y="20"/>
                      <a:pt x="21" y="15"/>
                      <a:pt x="17" y="14"/>
                    </a:cubicBezTo>
                    <a:cubicBezTo>
                      <a:pt x="17" y="19"/>
                      <a:pt x="17" y="24"/>
                      <a:pt x="17" y="29"/>
                    </a:cubicBezTo>
                    <a:cubicBezTo>
                      <a:pt x="17" y="29"/>
                      <a:pt x="18" y="32"/>
                      <a:pt x="17" y="33"/>
                    </a:cubicBezTo>
                    <a:cubicBezTo>
                      <a:pt x="14" y="35"/>
                      <a:pt x="13" y="36"/>
                      <a:pt x="9" y="35"/>
                    </a:cubicBezTo>
                    <a:cubicBezTo>
                      <a:pt x="8" y="35"/>
                      <a:pt x="7" y="35"/>
                      <a:pt x="6" y="34"/>
                    </a:cubicBezTo>
                    <a:cubicBezTo>
                      <a:pt x="5" y="32"/>
                      <a:pt x="4" y="31"/>
                      <a:pt x="2" y="33"/>
                    </a:cubicBezTo>
                    <a:cubicBezTo>
                      <a:pt x="0" y="35"/>
                      <a:pt x="2" y="38"/>
                      <a:pt x="3" y="40"/>
                    </a:cubicBezTo>
                    <a:cubicBezTo>
                      <a:pt x="4" y="41"/>
                      <a:pt x="5" y="43"/>
                      <a:pt x="5" y="45"/>
                    </a:cubicBezTo>
                    <a:cubicBezTo>
                      <a:pt x="7" y="49"/>
                      <a:pt x="11" y="51"/>
                      <a:pt x="9" y="56"/>
                    </a:cubicBezTo>
                    <a:cubicBezTo>
                      <a:pt x="8" y="58"/>
                      <a:pt x="7" y="58"/>
                      <a:pt x="8" y="60"/>
                    </a:cubicBezTo>
                    <a:cubicBezTo>
                      <a:pt x="9" y="61"/>
                      <a:pt x="9" y="62"/>
                      <a:pt x="9" y="62"/>
                    </a:cubicBezTo>
                    <a:cubicBezTo>
                      <a:pt x="10" y="63"/>
                      <a:pt x="9" y="65"/>
                      <a:pt x="10" y="66"/>
                    </a:cubicBezTo>
                    <a:cubicBezTo>
                      <a:pt x="10" y="66"/>
                      <a:pt x="10" y="64"/>
                      <a:pt x="11" y="64"/>
                    </a:cubicBezTo>
                    <a:cubicBezTo>
                      <a:pt x="11" y="64"/>
                      <a:pt x="14" y="67"/>
                      <a:pt x="15" y="68"/>
                    </a:cubicBezTo>
                    <a:cubicBezTo>
                      <a:pt x="17" y="69"/>
                      <a:pt x="19" y="66"/>
                      <a:pt x="21" y="66"/>
                    </a:cubicBezTo>
                    <a:cubicBezTo>
                      <a:pt x="23" y="65"/>
                      <a:pt x="25" y="67"/>
                      <a:pt x="26" y="65"/>
                    </a:cubicBezTo>
                    <a:cubicBezTo>
                      <a:pt x="28" y="64"/>
                      <a:pt x="29" y="64"/>
                      <a:pt x="31" y="64"/>
                    </a:cubicBezTo>
                    <a:cubicBezTo>
                      <a:pt x="33" y="64"/>
                      <a:pt x="35" y="64"/>
                      <a:pt x="38" y="64"/>
                    </a:cubicBezTo>
                    <a:cubicBezTo>
                      <a:pt x="38" y="64"/>
                      <a:pt x="39" y="64"/>
                      <a:pt x="39" y="64"/>
                    </a:cubicBezTo>
                    <a:cubicBezTo>
                      <a:pt x="40" y="64"/>
                      <a:pt x="40" y="63"/>
                      <a:pt x="41" y="63"/>
                    </a:cubicBezTo>
                    <a:cubicBezTo>
                      <a:pt x="41" y="63"/>
                      <a:pt x="41" y="62"/>
                      <a:pt x="42" y="62"/>
                    </a:cubicBezTo>
                    <a:cubicBezTo>
                      <a:pt x="42" y="63"/>
                      <a:pt x="42" y="65"/>
                      <a:pt x="44" y="65"/>
                    </a:cubicBezTo>
                    <a:cubicBezTo>
                      <a:pt x="44" y="65"/>
                      <a:pt x="43" y="61"/>
                      <a:pt x="46" y="62"/>
                    </a:cubicBezTo>
                    <a:cubicBezTo>
                      <a:pt x="50" y="63"/>
                      <a:pt x="54" y="59"/>
                      <a:pt x="57" y="56"/>
                    </a:cubicBezTo>
                    <a:cubicBezTo>
                      <a:pt x="60" y="54"/>
                      <a:pt x="62" y="51"/>
                      <a:pt x="65" y="48"/>
                    </a:cubicBezTo>
                    <a:cubicBezTo>
                      <a:pt x="68" y="45"/>
                      <a:pt x="69" y="41"/>
                      <a:pt x="72" y="37"/>
                    </a:cubicBezTo>
                    <a:cubicBezTo>
                      <a:pt x="73" y="36"/>
                      <a:pt x="76" y="35"/>
                      <a:pt x="77" y="33"/>
                    </a:cubicBezTo>
                    <a:cubicBezTo>
                      <a:pt x="78" y="31"/>
                      <a:pt x="79" y="27"/>
                      <a:pt x="79" y="25"/>
                    </a:cubicBezTo>
                    <a:cubicBezTo>
                      <a:pt x="78" y="25"/>
                      <a:pt x="77" y="25"/>
                      <a:pt x="76" y="25"/>
                    </a:cubicBezTo>
                    <a:cubicBezTo>
                      <a:pt x="75" y="25"/>
                      <a:pt x="75" y="27"/>
                      <a:pt x="74" y="27"/>
                    </a:cubicBezTo>
                    <a:close/>
                    <a:moveTo>
                      <a:pt x="62" y="39"/>
                    </a:moveTo>
                    <a:cubicBezTo>
                      <a:pt x="61" y="39"/>
                      <a:pt x="61" y="41"/>
                      <a:pt x="61" y="41"/>
                    </a:cubicBezTo>
                    <a:cubicBezTo>
                      <a:pt x="60" y="43"/>
                      <a:pt x="58" y="42"/>
                      <a:pt x="57" y="43"/>
                    </a:cubicBezTo>
                    <a:cubicBezTo>
                      <a:pt x="56" y="43"/>
                      <a:pt x="56" y="44"/>
                      <a:pt x="55" y="44"/>
                    </a:cubicBezTo>
                    <a:cubicBezTo>
                      <a:pt x="53" y="44"/>
                      <a:pt x="52" y="42"/>
                      <a:pt x="52" y="41"/>
                    </a:cubicBezTo>
                    <a:cubicBezTo>
                      <a:pt x="51" y="39"/>
                      <a:pt x="54" y="36"/>
                      <a:pt x="56" y="35"/>
                    </a:cubicBezTo>
                    <a:cubicBezTo>
                      <a:pt x="57" y="34"/>
                      <a:pt x="59" y="34"/>
                      <a:pt x="60" y="35"/>
                    </a:cubicBezTo>
                    <a:cubicBezTo>
                      <a:pt x="61" y="36"/>
                      <a:pt x="64" y="38"/>
                      <a:pt x="62" y="39"/>
                    </a:cubicBezTo>
                    <a:cubicBezTo>
                      <a:pt x="61" y="39"/>
                      <a:pt x="63" y="38"/>
                      <a:pt x="62" y="39"/>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14" name="Freeform 739">
                <a:extLst>
                  <a:ext uri="{FF2B5EF4-FFF2-40B4-BE49-F238E27FC236}">
                    <a16:creationId xmlns:a16="http://schemas.microsoft.com/office/drawing/2014/main" id="{42F22561-969C-9F05-3BDA-EFD95A4E9261}"/>
                  </a:ext>
                </a:extLst>
              </p:cNvPr>
              <p:cNvSpPr>
                <a:spLocks/>
              </p:cNvSpPr>
              <p:nvPr/>
            </p:nvSpPr>
            <p:spPr bwMode="auto">
              <a:xfrm>
                <a:off x="6513556" y="5128749"/>
                <a:ext cx="67953" cy="73803"/>
              </a:xfrm>
              <a:custGeom>
                <a:avLst/>
                <a:gdLst>
                  <a:gd name="T0" fmla="*/ 11 w 13"/>
                  <a:gd name="T1" fmla="*/ 4 h 13"/>
                  <a:gd name="T2" fmla="*/ 3 w 13"/>
                  <a:gd name="T3" fmla="*/ 3 h 13"/>
                  <a:gd name="T4" fmla="*/ 2 w 13"/>
                  <a:gd name="T5" fmla="*/ 9 h 13"/>
                  <a:gd name="T6" fmla="*/ 7 w 13"/>
                  <a:gd name="T7" fmla="*/ 9 h 13"/>
                  <a:gd name="T8" fmla="*/ 11 w 13"/>
                  <a:gd name="T9" fmla="*/ 4 h 13"/>
                  <a:gd name="T10" fmla="*/ 11 w 13"/>
                  <a:gd name="T11" fmla="*/ 4 h 13"/>
                </a:gdLst>
                <a:ahLst/>
                <a:cxnLst>
                  <a:cxn ang="0">
                    <a:pos x="T0" y="T1"/>
                  </a:cxn>
                  <a:cxn ang="0">
                    <a:pos x="T2" y="T3"/>
                  </a:cxn>
                  <a:cxn ang="0">
                    <a:pos x="T4" y="T5"/>
                  </a:cxn>
                  <a:cxn ang="0">
                    <a:pos x="T6" y="T7"/>
                  </a:cxn>
                  <a:cxn ang="0">
                    <a:pos x="T8" y="T9"/>
                  </a:cxn>
                  <a:cxn ang="0">
                    <a:pos x="T10" y="T11"/>
                  </a:cxn>
                </a:cxnLst>
                <a:rect l="0" t="0" r="r" b="b"/>
                <a:pathLst>
                  <a:path w="13" h="13">
                    <a:moveTo>
                      <a:pt x="11" y="4"/>
                    </a:moveTo>
                    <a:cubicBezTo>
                      <a:pt x="9" y="2"/>
                      <a:pt x="5" y="0"/>
                      <a:pt x="3" y="3"/>
                    </a:cubicBezTo>
                    <a:cubicBezTo>
                      <a:pt x="1" y="5"/>
                      <a:pt x="0" y="7"/>
                      <a:pt x="2" y="9"/>
                    </a:cubicBezTo>
                    <a:cubicBezTo>
                      <a:pt x="4" y="13"/>
                      <a:pt x="5" y="9"/>
                      <a:pt x="7" y="9"/>
                    </a:cubicBezTo>
                    <a:cubicBezTo>
                      <a:pt x="10" y="9"/>
                      <a:pt x="13" y="5"/>
                      <a:pt x="11" y="4"/>
                    </a:cubicBezTo>
                    <a:cubicBezTo>
                      <a:pt x="10" y="3"/>
                      <a:pt x="12" y="4"/>
                      <a:pt x="11"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15" name="Freeform 740">
                <a:extLst>
                  <a:ext uri="{FF2B5EF4-FFF2-40B4-BE49-F238E27FC236}">
                    <a16:creationId xmlns:a16="http://schemas.microsoft.com/office/drawing/2014/main" id="{949F3861-1837-811C-3E2D-D3A5A2015604}"/>
                  </a:ext>
                </a:extLst>
              </p:cNvPr>
              <p:cNvSpPr>
                <a:spLocks/>
              </p:cNvSpPr>
              <p:nvPr/>
            </p:nvSpPr>
            <p:spPr bwMode="auto">
              <a:xfrm>
                <a:off x="6145177" y="4439927"/>
                <a:ext cx="26823" cy="45416"/>
              </a:xfrm>
              <a:custGeom>
                <a:avLst/>
                <a:gdLst>
                  <a:gd name="T0" fmla="*/ 2 w 5"/>
                  <a:gd name="T1" fmla="*/ 5 h 8"/>
                  <a:gd name="T2" fmla="*/ 5 w 5"/>
                  <a:gd name="T3" fmla="*/ 1 h 8"/>
                  <a:gd name="T4" fmla="*/ 1 w 5"/>
                  <a:gd name="T5" fmla="*/ 3 h 8"/>
                  <a:gd name="T6" fmla="*/ 0 w 5"/>
                  <a:gd name="T7" fmla="*/ 8 h 8"/>
                  <a:gd name="T8" fmla="*/ 2 w 5"/>
                  <a:gd name="T9" fmla="*/ 5 h 8"/>
                </a:gdLst>
                <a:ahLst/>
                <a:cxnLst>
                  <a:cxn ang="0">
                    <a:pos x="T0" y="T1"/>
                  </a:cxn>
                  <a:cxn ang="0">
                    <a:pos x="T2" y="T3"/>
                  </a:cxn>
                  <a:cxn ang="0">
                    <a:pos x="T4" y="T5"/>
                  </a:cxn>
                  <a:cxn ang="0">
                    <a:pos x="T6" y="T7"/>
                  </a:cxn>
                  <a:cxn ang="0">
                    <a:pos x="T8" y="T9"/>
                  </a:cxn>
                </a:cxnLst>
                <a:rect l="0" t="0" r="r" b="b"/>
                <a:pathLst>
                  <a:path w="5" h="8">
                    <a:moveTo>
                      <a:pt x="2" y="5"/>
                    </a:moveTo>
                    <a:cubicBezTo>
                      <a:pt x="2" y="4"/>
                      <a:pt x="4" y="2"/>
                      <a:pt x="5" y="1"/>
                    </a:cubicBezTo>
                    <a:cubicBezTo>
                      <a:pt x="4" y="0"/>
                      <a:pt x="2" y="2"/>
                      <a:pt x="1" y="3"/>
                    </a:cubicBezTo>
                    <a:cubicBezTo>
                      <a:pt x="0" y="4"/>
                      <a:pt x="0" y="6"/>
                      <a:pt x="0" y="8"/>
                    </a:cubicBezTo>
                    <a:cubicBezTo>
                      <a:pt x="2" y="7"/>
                      <a:pt x="2" y="6"/>
                      <a:pt x="2" y="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16" name="Freeform 741">
                <a:extLst>
                  <a:ext uri="{FF2B5EF4-FFF2-40B4-BE49-F238E27FC236}">
                    <a16:creationId xmlns:a16="http://schemas.microsoft.com/office/drawing/2014/main" id="{1562ECEA-F33E-C446-DF2C-B13E64773F76}"/>
                  </a:ext>
                </a:extLst>
              </p:cNvPr>
              <p:cNvSpPr>
                <a:spLocks/>
              </p:cNvSpPr>
              <p:nvPr/>
            </p:nvSpPr>
            <p:spPr bwMode="auto">
              <a:xfrm>
                <a:off x="6120140" y="4212845"/>
                <a:ext cx="182402" cy="249792"/>
              </a:xfrm>
              <a:custGeom>
                <a:avLst/>
                <a:gdLst>
                  <a:gd name="T0" fmla="*/ 11 w 35"/>
                  <a:gd name="T1" fmla="*/ 44 h 45"/>
                  <a:gd name="T2" fmla="*/ 15 w 35"/>
                  <a:gd name="T3" fmla="*/ 41 h 45"/>
                  <a:gd name="T4" fmla="*/ 16 w 35"/>
                  <a:gd name="T5" fmla="*/ 43 h 45"/>
                  <a:gd name="T6" fmla="*/ 23 w 35"/>
                  <a:gd name="T7" fmla="*/ 37 h 45"/>
                  <a:gd name="T8" fmla="*/ 25 w 35"/>
                  <a:gd name="T9" fmla="*/ 26 h 45"/>
                  <a:gd name="T10" fmla="*/ 31 w 35"/>
                  <a:gd name="T11" fmla="*/ 16 h 45"/>
                  <a:gd name="T12" fmla="*/ 33 w 35"/>
                  <a:gd name="T13" fmla="*/ 8 h 45"/>
                  <a:gd name="T14" fmla="*/ 35 w 35"/>
                  <a:gd name="T15" fmla="*/ 2 h 45"/>
                  <a:gd name="T16" fmla="*/ 29 w 35"/>
                  <a:gd name="T17" fmla="*/ 1 h 45"/>
                  <a:gd name="T18" fmla="*/ 26 w 35"/>
                  <a:gd name="T19" fmla="*/ 2 h 45"/>
                  <a:gd name="T20" fmla="*/ 25 w 35"/>
                  <a:gd name="T21" fmla="*/ 6 h 45"/>
                  <a:gd name="T22" fmla="*/ 20 w 35"/>
                  <a:gd name="T23" fmla="*/ 10 h 45"/>
                  <a:gd name="T24" fmla="*/ 10 w 35"/>
                  <a:gd name="T25" fmla="*/ 8 h 45"/>
                  <a:gd name="T26" fmla="*/ 13 w 35"/>
                  <a:gd name="T27" fmla="*/ 13 h 45"/>
                  <a:gd name="T28" fmla="*/ 14 w 35"/>
                  <a:gd name="T29" fmla="*/ 19 h 45"/>
                  <a:gd name="T30" fmla="*/ 15 w 35"/>
                  <a:gd name="T31" fmla="*/ 22 h 45"/>
                  <a:gd name="T32" fmla="*/ 16 w 35"/>
                  <a:gd name="T33" fmla="*/ 25 h 45"/>
                  <a:gd name="T34" fmla="*/ 15 w 35"/>
                  <a:gd name="T35" fmla="*/ 32 h 45"/>
                  <a:gd name="T36" fmla="*/ 13 w 35"/>
                  <a:gd name="T37" fmla="*/ 31 h 45"/>
                  <a:gd name="T38" fmla="*/ 10 w 35"/>
                  <a:gd name="T39" fmla="*/ 32 h 45"/>
                  <a:gd name="T40" fmla="*/ 8 w 35"/>
                  <a:gd name="T41" fmla="*/ 29 h 45"/>
                  <a:gd name="T42" fmla="*/ 6 w 35"/>
                  <a:gd name="T43" fmla="*/ 32 h 45"/>
                  <a:gd name="T44" fmla="*/ 4 w 35"/>
                  <a:gd name="T45" fmla="*/ 32 h 45"/>
                  <a:gd name="T46" fmla="*/ 3 w 35"/>
                  <a:gd name="T47" fmla="*/ 35 h 45"/>
                  <a:gd name="T48" fmla="*/ 0 w 35"/>
                  <a:gd name="T49" fmla="*/ 39 h 45"/>
                  <a:gd name="T50" fmla="*/ 5 w 35"/>
                  <a:gd name="T51" fmla="*/ 45 h 45"/>
                  <a:gd name="T52" fmla="*/ 8 w 35"/>
                  <a:gd name="T53" fmla="*/ 42 h 45"/>
                  <a:gd name="T54" fmla="*/ 11 w 35"/>
                  <a:gd name="T55" fmla="*/ 44 h 45"/>
                  <a:gd name="T56" fmla="*/ 11 w 35"/>
                  <a:gd name="T5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5">
                    <a:moveTo>
                      <a:pt x="11" y="44"/>
                    </a:moveTo>
                    <a:cubicBezTo>
                      <a:pt x="12" y="44"/>
                      <a:pt x="14" y="42"/>
                      <a:pt x="15" y="41"/>
                    </a:cubicBezTo>
                    <a:cubicBezTo>
                      <a:pt x="17" y="40"/>
                      <a:pt x="15" y="43"/>
                      <a:pt x="16" y="43"/>
                    </a:cubicBezTo>
                    <a:cubicBezTo>
                      <a:pt x="16" y="43"/>
                      <a:pt x="23" y="39"/>
                      <a:pt x="23" y="37"/>
                    </a:cubicBezTo>
                    <a:cubicBezTo>
                      <a:pt x="23" y="33"/>
                      <a:pt x="23" y="29"/>
                      <a:pt x="25" y="26"/>
                    </a:cubicBezTo>
                    <a:cubicBezTo>
                      <a:pt x="27" y="22"/>
                      <a:pt x="30" y="19"/>
                      <a:pt x="31" y="16"/>
                    </a:cubicBezTo>
                    <a:cubicBezTo>
                      <a:pt x="32" y="13"/>
                      <a:pt x="32" y="11"/>
                      <a:pt x="33" y="8"/>
                    </a:cubicBezTo>
                    <a:cubicBezTo>
                      <a:pt x="33" y="6"/>
                      <a:pt x="35" y="4"/>
                      <a:pt x="35" y="2"/>
                    </a:cubicBezTo>
                    <a:cubicBezTo>
                      <a:pt x="33" y="2"/>
                      <a:pt x="31" y="0"/>
                      <a:pt x="29" y="1"/>
                    </a:cubicBezTo>
                    <a:cubicBezTo>
                      <a:pt x="28" y="1"/>
                      <a:pt x="26" y="1"/>
                      <a:pt x="26" y="2"/>
                    </a:cubicBezTo>
                    <a:cubicBezTo>
                      <a:pt x="25" y="4"/>
                      <a:pt x="25" y="5"/>
                      <a:pt x="25" y="6"/>
                    </a:cubicBezTo>
                    <a:cubicBezTo>
                      <a:pt x="24" y="9"/>
                      <a:pt x="23" y="10"/>
                      <a:pt x="20" y="10"/>
                    </a:cubicBezTo>
                    <a:cubicBezTo>
                      <a:pt x="17" y="9"/>
                      <a:pt x="13" y="8"/>
                      <a:pt x="10" y="8"/>
                    </a:cubicBezTo>
                    <a:cubicBezTo>
                      <a:pt x="10" y="10"/>
                      <a:pt x="9" y="14"/>
                      <a:pt x="13" y="13"/>
                    </a:cubicBezTo>
                    <a:cubicBezTo>
                      <a:pt x="17" y="11"/>
                      <a:pt x="14" y="17"/>
                      <a:pt x="14" y="19"/>
                    </a:cubicBezTo>
                    <a:cubicBezTo>
                      <a:pt x="14" y="20"/>
                      <a:pt x="14" y="21"/>
                      <a:pt x="15" y="22"/>
                    </a:cubicBezTo>
                    <a:cubicBezTo>
                      <a:pt x="16" y="23"/>
                      <a:pt x="16" y="24"/>
                      <a:pt x="16" y="25"/>
                    </a:cubicBezTo>
                    <a:cubicBezTo>
                      <a:pt x="16" y="27"/>
                      <a:pt x="16" y="30"/>
                      <a:pt x="15" y="32"/>
                    </a:cubicBezTo>
                    <a:cubicBezTo>
                      <a:pt x="15" y="33"/>
                      <a:pt x="13" y="31"/>
                      <a:pt x="13" y="31"/>
                    </a:cubicBezTo>
                    <a:cubicBezTo>
                      <a:pt x="11" y="31"/>
                      <a:pt x="11" y="33"/>
                      <a:pt x="10" y="32"/>
                    </a:cubicBezTo>
                    <a:cubicBezTo>
                      <a:pt x="10" y="31"/>
                      <a:pt x="9" y="30"/>
                      <a:pt x="8" y="29"/>
                    </a:cubicBezTo>
                    <a:cubicBezTo>
                      <a:pt x="7" y="29"/>
                      <a:pt x="7" y="31"/>
                      <a:pt x="6" y="32"/>
                    </a:cubicBezTo>
                    <a:cubicBezTo>
                      <a:pt x="6" y="32"/>
                      <a:pt x="4" y="32"/>
                      <a:pt x="4" y="32"/>
                    </a:cubicBezTo>
                    <a:cubicBezTo>
                      <a:pt x="2" y="32"/>
                      <a:pt x="3" y="34"/>
                      <a:pt x="3" y="35"/>
                    </a:cubicBezTo>
                    <a:cubicBezTo>
                      <a:pt x="4" y="38"/>
                      <a:pt x="3" y="37"/>
                      <a:pt x="0" y="39"/>
                    </a:cubicBezTo>
                    <a:cubicBezTo>
                      <a:pt x="2" y="41"/>
                      <a:pt x="4" y="42"/>
                      <a:pt x="5" y="45"/>
                    </a:cubicBezTo>
                    <a:cubicBezTo>
                      <a:pt x="6" y="44"/>
                      <a:pt x="7" y="43"/>
                      <a:pt x="8" y="42"/>
                    </a:cubicBezTo>
                    <a:cubicBezTo>
                      <a:pt x="10" y="41"/>
                      <a:pt x="10" y="43"/>
                      <a:pt x="11" y="44"/>
                    </a:cubicBezTo>
                    <a:cubicBezTo>
                      <a:pt x="12" y="44"/>
                      <a:pt x="10" y="43"/>
                      <a:pt x="11" y="4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17" name="Freeform 742">
                <a:extLst>
                  <a:ext uri="{FF2B5EF4-FFF2-40B4-BE49-F238E27FC236}">
                    <a16:creationId xmlns:a16="http://schemas.microsoft.com/office/drawing/2014/main" id="{75157239-6472-CEAF-134D-C6AC223DDFC8}"/>
                  </a:ext>
                </a:extLst>
              </p:cNvPr>
              <p:cNvSpPr>
                <a:spLocks/>
              </p:cNvSpPr>
              <p:nvPr/>
            </p:nvSpPr>
            <p:spPr bwMode="auto">
              <a:xfrm>
                <a:off x="6198824" y="4012254"/>
                <a:ext cx="334403" cy="249792"/>
              </a:xfrm>
              <a:custGeom>
                <a:avLst/>
                <a:gdLst>
                  <a:gd name="T0" fmla="*/ 12 w 64"/>
                  <a:gd name="T1" fmla="*/ 37 h 45"/>
                  <a:gd name="T2" fmla="*/ 17 w 64"/>
                  <a:gd name="T3" fmla="*/ 37 h 45"/>
                  <a:gd name="T4" fmla="*/ 20 w 64"/>
                  <a:gd name="T5" fmla="*/ 38 h 45"/>
                  <a:gd name="T6" fmla="*/ 21 w 64"/>
                  <a:gd name="T7" fmla="*/ 33 h 45"/>
                  <a:gd name="T8" fmla="*/ 25 w 64"/>
                  <a:gd name="T9" fmla="*/ 30 h 45"/>
                  <a:gd name="T10" fmla="*/ 30 w 64"/>
                  <a:gd name="T11" fmla="*/ 33 h 45"/>
                  <a:gd name="T12" fmla="*/ 36 w 64"/>
                  <a:gd name="T13" fmla="*/ 34 h 45"/>
                  <a:gd name="T14" fmla="*/ 39 w 64"/>
                  <a:gd name="T15" fmla="*/ 34 h 45"/>
                  <a:gd name="T16" fmla="*/ 41 w 64"/>
                  <a:gd name="T17" fmla="*/ 30 h 45"/>
                  <a:gd name="T18" fmla="*/ 45 w 64"/>
                  <a:gd name="T19" fmla="*/ 31 h 45"/>
                  <a:gd name="T20" fmla="*/ 50 w 64"/>
                  <a:gd name="T21" fmla="*/ 31 h 45"/>
                  <a:gd name="T22" fmla="*/ 55 w 64"/>
                  <a:gd name="T23" fmla="*/ 29 h 45"/>
                  <a:gd name="T24" fmla="*/ 60 w 64"/>
                  <a:gd name="T25" fmla="*/ 30 h 45"/>
                  <a:gd name="T26" fmla="*/ 58 w 64"/>
                  <a:gd name="T27" fmla="*/ 24 h 45"/>
                  <a:gd name="T28" fmla="*/ 55 w 64"/>
                  <a:gd name="T29" fmla="*/ 20 h 45"/>
                  <a:gd name="T30" fmla="*/ 51 w 64"/>
                  <a:gd name="T31" fmla="*/ 16 h 45"/>
                  <a:gd name="T32" fmla="*/ 47 w 64"/>
                  <a:gd name="T33" fmla="*/ 13 h 45"/>
                  <a:gd name="T34" fmla="*/ 46 w 64"/>
                  <a:gd name="T35" fmla="*/ 12 h 45"/>
                  <a:gd name="T36" fmla="*/ 44 w 64"/>
                  <a:gd name="T37" fmla="*/ 12 h 45"/>
                  <a:gd name="T38" fmla="*/ 44 w 64"/>
                  <a:gd name="T39" fmla="*/ 6 h 45"/>
                  <a:gd name="T40" fmla="*/ 41 w 64"/>
                  <a:gd name="T41" fmla="*/ 1 h 45"/>
                  <a:gd name="T42" fmla="*/ 41 w 64"/>
                  <a:gd name="T43" fmla="*/ 0 h 45"/>
                  <a:gd name="T44" fmla="*/ 38 w 64"/>
                  <a:gd name="T45" fmla="*/ 0 h 45"/>
                  <a:gd name="T46" fmla="*/ 35 w 64"/>
                  <a:gd name="T47" fmla="*/ 3 h 45"/>
                  <a:gd name="T48" fmla="*/ 26 w 64"/>
                  <a:gd name="T49" fmla="*/ 10 h 45"/>
                  <a:gd name="T50" fmla="*/ 22 w 64"/>
                  <a:gd name="T51" fmla="*/ 11 h 45"/>
                  <a:gd name="T52" fmla="*/ 19 w 64"/>
                  <a:gd name="T53" fmla="*/ 15 h 45"/>
                  <a:gd name="T54" fmla="*/ 13 w 64"/>
                  <a:gd name="T55" fmla="*/ 17 h 45"/>
                  <a:gd name="T56" fmla="*/ 9 w 64"/>
                  <a:gd name="T57" fmla="*/ 17 h 45"/>
                  <a:gd name="T58" fmla="*/ 6 w 64"/>
                  <a:gd name="T59" fmla="*/ 18 h 45"/>
                  <a:gd name="T60" fmla="*/ 3 w 64"/>
                  <a:gd name="T61" fmla="*/ 23 h 45"/>
                  <a:gd name="T62" fmla="*/ 4 w 64"/>
                  <a:gd name="T63" fmla="*/ 34 h 45"/>
                  <a:gd name="T64" fmla="*/ 6 w 64"/>
                  <a:gd name="T65" fmla="*/ 39 h 45"/>
                  <a:gd name="T66" fmla="*/ 9 w 64"/>
                  <a:gd name="T67" fmla="*/ 45 h 45"/>
                  <a:gd name="T68" fmla="*/ 12 w 64"/>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5">
                    <a:moveTo>
                      <a:pt x="12" y="37"/>
                    </a:moveTo>
                    <a:cubicBezTo>
                      <a:pt x="13" y="37"/>
                      <a:pt x="16" y="36"/>
                      <a:pt x="17" y="37"/>
                    </a:cubicBezTo>
                    <a:cubicBezTo>
                      <a:pt x="17" y="38"/>
                      <a:pt x="20" y="38"/>
                      <a:pt x="20" y="38"/>
                    </a:cubicBezTo>
                    <a:cubicBezTo>
                      <a:pt x="21" y="36"/>
                      <a:pt x="20" y="34"/>
                      <a:pt x="21" y="33"/>
                    </a:cubicBezTo>
                    <a:cubicBezTo>
                      <a:pt x="21" y="32"/>
                      <a:pt x="23" y="29"/>
                      <a:pt x="25" y="30"/>
                    </a:cubicBezTo>
                    <a:cubicBezTo>
                      <a:pt x="27" y="30"/>
                      <a:pt x="28" y="32"/>
                      <a:pt x="30" y="33"/>
                    </a:cubicBezTo>
                    <a:cubicBezTo>
                      <a:pt x="32" y="34"/>
                      <a:pt x="34" y="34"/>
                      <a:pt x="36" y="34"/>
                    </a:cubicBezTo>
                    <a:cubicBezTo>
                      <a:pt x="37" y="34"/>
                      <a:pt x="39" y="35"/>
                      <a:pt x="39" y="34"/>
                    </a:cubicBezTo>
                    <a:cubicBezTo>
                      <a:pt x="40" y="33"/>
                      <a:pt x="40" y="29"/>
                      <a:pt x="41" y="30"/>
                    </a:cubicBezTo>
                    <a:cubicBezTo>
                      <a:pt x="43" y="31"/>
                      <a:pt x="43" y="31"/>
                      <a:pt x="45" y="31"/>
                    </a:cubicBezTo>
                    <a:cubicBezTo>
                      <a:pt x="47" y="30"/>
                      <a:pt x="48" y="31"/>
                      <a:pt x="50" y="31"/>
                    </a:cubicBezTo>
                    <a:cubicBezTo>
                      <a:pt x="52" y="31"/>
                      <a:pt x="53" y="28"/>
                      <a:pt x="55" y="29"/>
                    </a:cubicBezTo>
                    <a:cubicBezTo>
                      <a:pt x="56" y="29"/>
                      <a:pt x="58" y="31"/>
                      <a:pt x="60" y="30"/>
                    </a:cubicBezTo>
                    <a:cubicBezTo>
                      <a:pt x="64" y="28"/>
                      <a:pt x="59" y="26"/>
                      <a:pt x="58" y="24"/>
                    </a:cubicBezTo>
                    <a:cubicBezTo>
                      <a:pt x="57" y="22"/>
                      <a:pt x="57" y="21"/>
                      <a:pt x="55" y="20"/>
                    </a:cubicBezTo>
                    <a:cubicBezTo>
                      <a:pt x="53" y="19"/>
                      <a:pt x="52" y="18"/>
                      <a:pt x="51" y="16"/>
                    </a:cubicBezTo>
                    <a:cubicBezTo>
                      <a:pt x="51" y="14"/>
                      <a:pt x="49" y="14"/>
                      <a:pt x="47" y="13"/>
                    </a:cubicBezTo>
                    <a:cubicBezTo>
                      <a:pt x="47" y="13"/>
                      <a:pt x="47" y="12"/>
                      <a:pt x="46" y="12"/>
                    </a:cubicBezTo>
                    <a:cubicBezTo>
                      <a:pt x="46" y="12"/>
                      <a:pt x="44" y="12"/>
                      <a:pt x="44" y="12"/>
                    </a:cubicBezTo>
                    <a:cubicBezTo>
                      <a:pt x="43" y="11"/>
                      <a:pt x="44" y="7"/>
                      <a:pt x="44" y="6"/>
                    </a:cubicBezTo>
                    <a:cubicBezTo>
                      <a:pt x="44" y="4"/>
                      <a:pt x="42" y="3"/>
                      <a:pt x="41" y="1"/>
                    </a:cubicBezTo>
                    <a:cubicBezTo>
                      <a:pt x="41" y="1"/>
                      <a:pt x="41" y="0"/>
                      <a:pt x="41" y="0"/>
                    </a:cubicBezTo>
                    <a:cubicBezTo>
                      <a:pt x="40" y="0"/>
                      <a:pt x="39" y="0"/>
                      <a:pt x="38" y="0"/>
                    </a:cubicBezTo>
                    <a:cubicBezTo>
                      <a:pt x="36" y="1"/>
                      <a:pt x="36" y="1"/>
                      <a:pt x="35" y="3"/>
                    </a:cubicBezTo>
                    <a:cubicBezTo>
                      <a:pt x="35" y="6"/>
                      <a:pt x="28" y="10"/>
                      <a:pt x="26" y="10"/>
                    </a:cubicBezTo>
                    <a:cubicBezTo>
                      <a:pt x="25" y="10"/>
                      <a:pt x="21" y="10"/>
                      <a:pt x="22" y="11"/>
                    </a:cubicBezTo>
                    <a:cubicBezTo>
                      <a:pt x="23" y="13"/>
                      <a:pt x="20" y="15"/>
                      <a:pt x="19" y="15"/>
                    </a:cubicBezTo>
                    <a:cubicBezTo>
                      <a:pt x="17" y="16"/>
                      <a:pt x="15" y="17"/>
                      <a:pt x="13" y="17"/>
                    </a:cubicBezTo>
                    <a:cubicBezTo>
                      <a:pt x="11" y="18"/>
                      <a:pt x="11" y="16"/>
                      <a:pt x="9" y="17"/>
                    </a:cubicBezTo>
                    <a:cubicBezTo>
                      <a:pt x="7" y="18"/>
                      <a:pt x="6" y="17"/>
                      <a:pt x="6" y="18"/>
                    </a:cubicBezTo>
                    <a:cubicBezTo>
                      <a:pt x="5" y="20"/>
                      <a:pt x="4" y="22"/>
                      <a:pt x="3" y="23"/>
                    </a:cubicBezTo>
                    <a:cubicBezTo>
                      <a:pt x="0" y="27"/>
                      <a:pt x="2" y="30"/>
                      <a:pt x="4" y="34"/>
                    </a:cubicBezTo>
                    <a:cubicBezTo>
                      <a:pt x="5" y="36"/>
                      <a:pt x="5" y="37"/>
                      <a:pt x="6" y="39"/>
                    </a:cubicBezTo>
                    <a:cubicBezTo>
                      <a:pt x="8" y="41"/>
                      <a:pt x="9" y="42"/>
                      <a:pt x="9" y="45"/>
                    </a:cubicBezTo>
                    <a:cubicBezTo>
                      <a:pt x="9" y="44"/>
                      <a:pt x="10" y="37"/>
                      <a:pt x="12" y="37"/>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18" name="Freeform 743">
                <a:extLst>
                  <a:ext uri="{FF2B5EF4-FFF2-40B4-BE49-F238E27FC236}">
                    <a16:creationId xmlns:a16="http://schemas.microsoft.com/office/drawing/2014/main" id="{5120FDFB-F1C5-4495-7E25-9B53E51D5AB1}"/>
                  </a:ext>
                </a:extLst>
              </p:cNvPr>
              <p:cNvSpPr>
                <a:spLocks/>
              </p:cNvSpPr>
              <p:nvPr/>
            </p:nvSpPr>
            <p:spPr bwMode="auto">
              <a:xfrm>
                <a:off x="5826867" y="3656490"/>
                <a:ext cx="613372" cy="456060"/>
              </a:xfrm>
              <a:custGeom>
                <a:avLst/>
                <a:gdLst>
                  <a:gd name="T0" fmla="*/ 83 w 117"/>
                  <a:gd name="T1" fmla="*/ 82 h 82"/>
                  <a:gd name="T2" fmla="*/ 93 w 117"/>
                  <a:gd name="T3" fmla="*/ 76 h 82"/>
                  <a:gd name="T4" fmla="*/ 105 w 117"/>
                  <a:gd name="T5" fmla="*/ 68 h 82"/>
                  <a:gd name="T6" fmla="*/ 112 w 117"/>
                  <a:gd name="T7" fmla="*/ 64 h 82"/>
                  <a:gd name="T8" fmla="*/ 107 w 117"/>
                  <a:gd name="T9" fmla="*/ 55 h 82"/>
                  <a:gd name="T10" fmla="*/ 110 w 117"/>
                  <a:gd name="T11" fmla="*/ 46 h 82"/>
                  <a:gd name="T12" fmla="*/ 114 w 117"/>
                  <a:gd name="T13" fmla="*/ 40 h 82"/>
                  <a:gd name="T14" fmla="*/ 117 w 117"/>
                  <a:gd name="T15" fmla="*/ 21 h 82"/>
                  <a:gd name="T16" fmla="*/ 81 w 117"/>
                  <a:gd name="T17" fmla="*/ 1 h 82"/>
                  <a:gd name="T18" fmla="*/ 75 w 117"/>
                  <a:gd name="T19" fmla="*/ 2 h 82"/>
                  <a:gd name="T20" fmla="*/ 67 w 117"/>
                  <a:gd name="T21" fmla="*/ 2 h 82"/>
                  <a:gd name="T22" fmla="*/ 59 w 117"/>
                  <a:gd name="T23" fmla="*/ 1 h 82"/>
                  <a:gd name="T24" fmla="*/ 29 w 117"/>
                  <a:gd name="T25" fmla="*/ 21 h 82"/>
                  <a:gd name="T26" fmla="*/ 22 w 117"/>
                  <a:gd name="T27" fmla="*/ 25 h 82"/>
                  <a:gd name="T28" fmla="*/ 19 w 117"/>
                  <a:gd name="T29" fmla="*/ 42 h 82"/>
                  <a:gd name="T30" fmla="*/ 8 w 117"/>
                  <a:gd name="T31" fmla="*/ 43 h 82"/>
                  <a:gd name="T32" fmla="*/ 5 w 117"/>
                  <a:gd name="T33" fmla="*/ 51 h 82"/>
                  <a:gd name="T34" fmla="*/ 11 w 117"/>
                  <a:gd name="T35" fmla="*/ 56 h 82"/>
                  <a:gd name="T36" fmla="*/ 19 w 117"/>
                  <a:gd name="T37" fmla="*/ 62 h 82"/>
                  <a:gd name="T38" fmla="*/ 21 w 117"/>
                  <a:gd name="T39" fmla="*/ 55 h 82"/>
                  <a:gd name="T40" fmla="*/ 28 w 117"/>
                  <a:gd name="T41" fmla="*/ 50 h 82"/>
                  <a:gd name="T42" fmla="*/ 35 w 117"/>
                  <a:gd name="T43" fmla="*/ 53 h 82"/>
                  <a:gd name="T44" fmla="*/ 46 w 117"/>
                  <a:gd name="T45" fmla="*/ 55 h 82"/>
                  <a:gd name="T46" fmla="*/ 64 w 117"/>
                  <a:gd name="T47" fmla="*/ 53 h 82"/>
                  <a:gd name="T48" fmla="*/ 68 w 117"/>
                  <a:gd name="T49" fmla="*/ 47 h 82"/>
                  <a:gd name="T50" fmla="*/ 77 w 117"/>
                  <a:gd name="T51" fmla="*/ 31 h 82"/>
                  <a:gd name="T52" fmla="*/ 79 w 117"/>
                  <a:gd name="T53" fmla="*/ 16 h 82"/>
                  <a:gd name="T54" fmla="*/ 75 w 117"/>
                  <a:gd name="T55" fmla="*/ 2 h 82"/>
                  <a:gd name="T56" fmla="*/ 78 w 117"/>
                  <a:gd name="T57" fmla="*/ 16 h 82"/>
                  <a:gd name="T58" fmla="*/ 77 w 117"/>
                  <a:gd name="T59" fmla="*/ 35 h 82"/>
                  <a:gd name="T60" fmla="*/ 68 w 117"/>
                  <a:gd name="T61" fmla="*/ 46 h 82"/>
                  <a:gd name="T62" fmla="*/ 72 w 117"/>
                  <a:gd name="T63" fmla="*/ 55 h 82"/>
                  <a:gd name="T64" fmla="*/ 75 w 117"/>
                  <a:gd name="T65" fmla="*/ 65 h 82"/>
                  <a:gd name="T66" fmla="*/ 72 w 117"/>
                  <a:gd name="T67" fmla="*/ 74 h 82"/>
                  <a:gd name="T68" fmla="*/ 77 w 117"/>
                  <a:gd name="T69" fmla="*/ 81 h 82"/>
                  <a:gd name="T70" fmla="*/ 80 w 117"/>
                  <a:gd name="T7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82">
                    <a:moveTo>
                      <a:pt x="80" y="81"/>
                    </a:moveTo>
                    <a:cubicBezTo>
                      <a:pt x="81" y="80"/>
                      <a:pt x="82" y="82"/>
                      <a:pt x="83" y="82"/>
                    </a:cubicBezTo>
                    <a:cubicBezTo>
                      <a:pt x="85" y="81"/>
                      <a:pt x="87" y="80"/>
                      <a:pt x="89" y="79"/>
                    </a:cubicBezTo>
                    <a:cubicBezTo>
                      <a:pt x="90" y="79"/>
                      <a:pt x="93" y="78"/>
                      <a:pt x="93" y="76"/>
                    </a:cubicBezTo>
                    <a:cubicBezTo>
                      <a:pt x="93" y="74"/>
                      <a:pt x="94" y="75"/>
                      <a:pt x="96" y="74"/>
                    </a:cubicBezTo>
                    <a:cubicBezTo>
                      <a:pt x="99" y="74"/>
                      <a:pt x="103" y="71"/>
                      <a:pt x="105" y="68"/>
                    </a:cubicBezTo>
                    <a:cubicBezTo>
                      <a:pt x="106" y="67"/>
                      <a:pt x="106" y="66"/>
                      <a:pt x="107" y="65"/>
                    </a:cubicBezTo>
                    <a:cubicBezTo>
                      <a:pt x="108" y="64"/>
                      <a:pt x="110" y="64"/>
                      <a:pt x="112" y="64"/>
                    </a:cubicBezTo>
                    <a:cubicBezTo>
                      <a:pt x="112" y="62"/>
                      <a:pt x="110" y="61"/>
                      <a:pt x="109" y="59"/>
                    </a:cubicBezTo>
                    <a:cubicBezTo>
                      <a:pt x="109" y="58"/>
                      <a:pt x="110" y="55"/>
                      <a:pt x="107" y="55"/>
                    </a:cubicBezTo>
                    <a:cubicBezTo>
                      <a:pt x="106" y="55"/>
                      <a:pt x="109" y="53"/>
                      <a:pt x="108" y="52"/>
                    </a:cubicBezTo>
                    <a:cubicBezTo>
                      <a:pt x="108" y="49"/>
                      <a:pt x="109" y="48"/>
                      <a:pt x="110" y="46"/>
                    </a:cubicBezTo>
                    <a:cubicBezTo>
                      <a:pt x="110" y="44"/>
                      <a:pt x="112" y="44"/>
                      <a:pt x="112" y="42"/>
                    </a:cubicBezTo>
                    <a:cubicBezTo>
                      <a:pt x="112" y="41"/>
                      <a:pt x="113" y="40"/>
                      <a:pt x="114" y="40"/>
                    </a:cubicBezTo>
                    <a:cubicBezTo>
                      <a:pt x="117" y="40"/>
                      <a:pt x="117" y="40"/>
                      <a:pt x="117" y="38"/>
                    </a:cubicBezTo>
                    <a:cubicBezTo>
                      <a:pt x="117" y="32"/>
                      <a:pt x="117" y="27"/>
                      <a:pt x="117" y="21"/>
                    </a:cubicBezTo>
                    <a:cubicBezTo>
                      <a:pt x="117" y="19"/>
                      <a:pt x="113" y="18"/>
                      <a:pt x="111" y="17"/>
                    </a:cubicBezTo>
                    <a:cubicBezTo>
                      <a:pt x="101" y="12"/>
                      <a:pt x="91" y="6"/>
                      <a:pt x="81" y="1"/>
                    </a:cubicBezTo>
                    <a:cubicBezTo>
                      <a:pt x="80" y="1"/>
                      <a:pt x="80" y="0"/>
                      <a:pt x="79" y="0"/>
                    </a:cubicBezTo>
                    <a:cubicBezTo>
                      <a:pt x="78" y="1"/>
                      <a:pt x="76" y="2"/>
                      <a:pt x="75" y="2"/>
                    </a:cubicBezTo>
                    <a:cubicBezTo>
                      <a:pt x="74" y="3"/>
                      <a:pt x="72" y="5"/>
                      <a:pt x="71" y="5"/>
                    </a:cubicBezTo>
                    <a:cubicBezTo>
                      <a:pt x="70" y="5"/>
                      <a:pt x="69" y="3"/>
                      <a:pt x="67" y="2"/>
                    </a:cubicBezTo>
                    <a:cubicBezTo>
                      <a:pt x="66" y="1"/>
                      <a:pt x="65" y="1"/>
                      <a:pt x="64" y="1"/>
                    </a:cubicBezTo>
                    <a:cubicBezTo>
                      <a:pt x="62" y="0"/>
                      <a:pt x="61" y="0"/>
                      <a:pt x="59" y="1"/>
                    </a:cubicBezTo>
                    <a:cubicBezTo>
                      <a:pt x="52" y="5"/>
                      <a:pt x="45" y="10"/>
                      <a:pt x="38" y="14"/>
                    </a:cubicBezTo>
                    <a:cubicBezTo>
                      <a:pt x="35" y="16"/>
                      <a:pt x="32" y="18"/>
                      <a:pt x="29" y="21"/>
                    </a:cubicBezTo>
                    <a:cubicBezTo>
                      <a:pt x="28" y="22"/>
                      <a:pt x="27" y="22"/>
                      <a:pt x="26" y="22"/>
                    </a:cubicBezTo>
                    <a:cubicBezTo>
                      <a:pt x="23" y="22"/>
                      <a:pt x="22" y="22"/>
                      <a:pt x="22" y="25"/>
                    </a:cubicBezTo>
                    <a:cubicBezTo>
                      <a:pt x="22" y="28"/>
                      <a:pt x="22" y="31"/>
                      <a:pt x="22" y="34"/>
                    </a:cubicBezTo>
                    <a:cubicBezTo>
                      <a:pt x="22" y="37"/>
                      <a:pt x="21" y="40"/>
                      <a:pt x="19" y="42"/>
                    </a:cubicBezTo>
                    <a:cubicBezTo>
                      <a:pt x="18" y="43"/>
                      <a:pt x="15" y="43"/>
                      <a:pt x="14" y="43"/>
                    </a:cubicBezTo>
                    <a:cubicBezTo>
                      <a:pt x="12" y="43"/>
                      <a:pt x="10" y="43"/>
                      <a:pt x="8" y="43"/>
                    </a:cubicBezTo>
                    <a:cubicBezTo>
                      <a:pt x="6" y="43"/>
                      <a:pt x="4" y="44"/>
                      <a:pt x="2" y="44"/>
                    </a:cubicBezTo>
                    <a:cubicBezTo>
                      <a:pt x="0" y="44"/>
                      <a:pt x="5" y="51"/>
                      <a:pt x="5" y="51"/>
                    </a:cubicBezTo>
                    <a:cubicBezTo>
                      <a:pt x="6" y="54"/>
                      <a:pt x="7" y="56"/>
                      <a:pt x="10" y="57"/>
                    </a:cubicBezTo>
                    <a:cubicBezTo>
                      <a:pt x="10" y="57"/>
                      <a:pt x="11" y="56"/>
                      <a:pt x="11" y="56"/>
                    </a:cubicBezTo>
                    <a:cubicBezTo>
                      <a:pt x="12" y="57"/>
                      <a:pt x="12" y="60"/>
                      <a:pt x="14" y="58"/>
                    </a:cubicBezTo>
                    <a:cubicBezTo>
                      <a:pt x="16" y="56"/>
                      <a:pt x="18" y="61"/>
                      <a:pt x="19" y="62"/>
                    </a:cubicBezTo>
                    <a:cubicBezTo>
                      <a:pt x="19" y="61"/>
                      <a:pt x="20" y="59"/>
                      <a:pt x="20" y="58"/>
                    </a:cubicBezTo>
                    <a:cubicBezTo>
                      <a:pt x="20" y="57"/>
                      <a:pt x="21" y="56"/>
                      <a:pt x="21" y="55"/>
                    </a:cubicBezTo>
                    <a:cubicBezTo>
                      <a:pt x="22" y="52"/>
                      <a:pt x="22" y="52"/>
                      <a:pt x="25" y="51"/>
                    </a:cubicBezTo>
                    <a:cubicBezTo>
                      <a:pt x="26" y="50"/>
                      <a:pt x="27" y="50"/>
                      <a:pt x="28" y="50"/>
                    </a:cubicBezTo>
                    <a:cubicBezTo>
                      <a:pt x="29" y="49"/>
                      <a:pt x="30" y="51"/>
                      <a:pt x="31" y="51"/>
                    </a:cubicBezTo>
                    <a:cubicBezTo>
                      <a:pt x="33" y="51"/>
                      <a:pt x="34" y="52"/>
                      <a:pt x="35" y="53"/>
                    </a:cubicBezTo>
                    <a:cubicBezTo>
                      <a:pt x="36" y="54"/>
                      <a:pt x="37" y="54"/>
                      <a:pt x="39" y="54"/>
                    </a:cubicBezTo>
                    <a:cubicBezTo>
                      <a:pt x="42" y="52"/>
                      <a:pt x="43" y="55"/>
                      <a:pt x="46" y="55"/>
                    </a:cubicBezTo>
                    <a:cubicBezTo>
                      <a:pt x="49" y="55"/>
                      <a:pt x="52" y="53"/>
                      <a:pt x="55" y="53"/>
                    </a:cubicBezTo>
                    <a:cubicBezTo>
                      <a:pt x="57" y="53"/>
                      <a:pt x="61" y="54"/>
                      <a:pt x="64" y="53"/>
                    </a:cubicBezTo>
                    <a:cubicBezTo>
                      <a:pt x="65" y="53"/>
                      <a:pt x="66" y="52"/>
                      <a:pt x="67" y="51"/>
                    </a:cubicBezTo>
                    <a:cubicBezTo>
                      <a:pt x="69" y="50"/>
                      <a:pt x="68" y="49"/>
                      <a:pt x="68" y="47"/>
                    </a:cubicBezTo>
                    <a:cubicBezTo>
                      <a:pt x="68" y="42"/>
                      <a:pt x="73" y="39"/>
                      <a:pt x="77" y="35"/>
                    </a:cubicBezTo>
                    <a:cubicBezTo>
                      <a:pt x="78" y="34"/>
                      <a:pt x="77" y="32"/>
                      <a:pt x="77" y="31"/>
                    </a:cubicBezTo>
                    <a:cubicBezTo>
                      <a:pt x="77" y="28"/>
                      <a:pt x="77" y="26"/>
                      <a:pt x="77" y="23"/>
                    </a:cubicBezTo>
                    <a:cubicBezTo>
                      <a:pt x="78" y="21"/>
                      <a:pt x="79" y="18"/>
                      <a:pt x="79" y="16"/>
                    </a:cubicBezTo>
                    <a:cubicBezTo>
                      <a:pt x="78" y="14"/>
                      <a:pt x="77" y="12"/>
                      <a:pt x="76" y="11"/>
                    </a:cubicBezTo>
                    <a:cubicBezTo>
                      <a:pt x="74" y="8"/>
                      <a:pt x="75" y="5"/>
                      <a:pt x="75" y="2"/>
                    </a:cubicBezTo>
                    <a:cubicBezTo>
                      <a:pt x="75" y="5"/>
                      <a:pt x="75" y="7"/>
                      <a:pt x="75" y="9"/>
                    </a:cubicBezTo>
                    <a:cubicBezTo>
                      <a:pt x="75" y="11"/>
                      <a:pt x="78" y="14"/>
                      <a:pt x="78" y="16"/>
                    </a:cubicBezTo>
                    <a:cubicBezTo>
                      <a:pt x="79" y="19"/>
                      <a:pt x="77" y="23"/>
                      <a:pt x="77" y="26"/>
                    </a:cubicBezTo>
                    <a:cubicBezTo>
                      <a:pt x="77" y="28"/>
                      <a:pt x="78" y="32"/>
                      <a:pt x="77" y="35"/>
                    </a:cubicBezTo>
                    <a:cubicBezTo>
                      <a:pt x="76" y="37"/>
                      <a:pt x="72" y="39"/>
                      <a:pt x="71" y="41"/>
                    </a:cubicBezTo>
                    <a:cubicBezTo>
                      <a:pt x="69" y="42"/>
                      <a:pt x="68" y="44"/>
                      <a:pt x="68" y="46"/>
                    </a:cubicBezTo>
                    <a:cubicBezTo>
                      <a:pt x="67" y="49"/>
                      <a:pt x="69" y="50"/>
                      <a:pt x="70" y="53"/>
                    </a:cubicBezTo>
                    <a:cubicBezTo>
                      <a:pt x="70" y="54"/>
                      <a:pt x="71" y="54"/>
                      <a:pt x="72" y="55"/>
                    </a:cubicBezTo>
                    <a:cubicBezTo>
                      <a:pt x="74" y="56"/>
                      <a:pt x="75" y="57"/>
                      <a:pt x="75" y="59"/>
                    </a:cubicBezTo>
                    <a:cubicBezTo>
                      <a:pt x="75" y="61"/>
                      <a:pt x="75" y="63"/>
                      <a:pt x="75" y="65"/>
                    </a:cubicBezTo>
                    <a:cubicBezTo>
                      <a:pt x="75" y="66"/>
                      <a:pt x="76" y="68"/>
                      <a:pt x="77" y="70"/>
                    </a:cubicBezTo>
                    <a:cubicBezTo>
                      <a:pt x="74" y="70"/>
                      <a:pt x="67" y="70"/>
                      <a:pt x="72" y="74"/>
                    </a:cubicBezTo>
                    <a:cubicBezTo>
                      <a:pt x="74" y="75"/>
                      <a:pt x="75" y="76"/>
                      <a:pt x="76" y="78"/>
                    </a:cubicBezTo>
                    <a:cubicBezTo>
                      <a:pt x="76" y="79"/>
                      <a:pt x="77" y="80"/>
                      <a:pt x="77" y="81"/>
                    </a:cubicBezTo>
                    <a:cubicBezTo>
                      <a:pt x="77" y="82"/>
                      <a:pt x="80" y="81"/>
                      <a:pt x="80" y="81"/>
                    </a:cubicBezTo>
                    <a:cubicBezTo>
                      <a:pt x="82" y="80"/>
                      <a:pt x="80" y="81"/>
                      <a:pt x="80" y="8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19" name="Freeform 744">
                <a:extLst>
                  <a:ext uri="{FF2B5EF4-FFF2-40B4-BE49-F238E27FC236}">
                    <a16:creationId xmlns:a16="http://schemas.microsoft.com/office/drawing/2014/main" id="{2E52A78C-D78F-D9F2-BA67-E8306064FC19}"/>
                  </a:ext>
                </a:extLst>
              </p:cNvPr>
              <p:cNvSpPr>
                <a:spLocks/>
              </p:cNvSpPr>
              <p:nvPr/>
            </p:nvSpPr>
            <p:spPr bwMode="auto">
              <a:xfrm>
                <a:off x="6381225" y="3667844"/>
                <a:ext cx="430969" cy="562032"/>
              </a:xfrm>
              <a:custGeom>
                <a:avLst/>
                <a:gdLst>
                  <a:gd name="T0" fmla="*/ 6 w 82"/>
                  <a:gd name="T1" fmla="*/ 39 h 101"/>
                  <a:gd name="T2" fmla="*/ 6 w 82"/>
                  <a:gd name="T3" fmla="*/ 41 h 101"/>
                  <a:gd name="T4" fmla="*/ 4 w 82"/>
                  <a:gd name="T5" fmla="*/ 43 h 101"/>
                  <a:gd name="T6" fmla="*/ 2 w 82"/>
                  <a:gd name="T7" fmla="*/ 49 h 101"/>
                  <a:gd name="T8" fmla="*/ 2 w 82"/>
                  <a:gd name="T9" fmla="*/ 51 h 101"/>
                  <a:gd name="T10" fmla="*/ 1 w 82"/>
                  <a:gd name="T11" fmla="*/ 53 h 101"/>
                  <a:gd name="T12" fmla="*/ 4 w 82"/>
                  <a:gd name="T13" fmla="*/ 58 h 101"/>
                  <a:gd name="T14" fmla="*/ 6 w 82"/>
                  <a:gd name="T15" fmla="*/ 60 h 101"/>
                  <a:gd name="T16" fmla="*/ 6 w 82"/>
                  <a:gd name="T17" fmla="*/ 63 h 101"/>
                  <a:gd name="T18" fmla="*/ 9 w 82"/>
                  <a:gd name="T19" fmla="*/ 68 h 101"/>
                  <a:gd name="T20" fmla="*/ 9 w 82"/>
                  <a:gd name="T21" fmla="*/ 74 h 101"/>
                  <a:gd name="T22" fmla="*/ 15 w 82"/>
                  <a:gd name="T23" fmla="*/ 76 h 101"/>
                  <a:gd name="T24" fmla="*/ 18 w 82"/>
                  <a:gd name="T25" fmla="*/ 81 h 101"/>
                  <a:gd name="T26" fmla="*/ 22 w 82"/>
                  <a:gd name="T27" fmla="*/ 84 h 101"/>
                  <a:gd name="T28" fmla="*/ 26 w 82"/>
                  <a:gd name="T29" fmla="*/ 88 h 101"/>
                  <a:gd name="T30" fmla="*/ 26 w 82"/>
                  <a:gd name="T31" fmla="*/ 91 h 101"/>
                  <a:gd name="T32" fmla="*/ 28 w 82"/>
                  <a:gd name="T33" fmla="*/ 92 h 101"/>
                  <a:gd name="T34" fmla="*/ 32 w 82"/>
                  <a:gd name="T35" fmla="*/ 96 h 101"/>
                  <a:gd name="T36" fmla="*/ 35 w 82"/>
                  <a:gd name="T37" fmla="*/ 95 h 101"/>
                  <a:gd name="T38" fmla="*/ 39 w 82"/>
                  <a:gd name="T39" fmla="*/ 94 h 101"/>
                  <a:gd name="T40" fmla="*/ 44 w 82"/>
                  <a:gd name="T41" fmla="*/ 100 h 101"/>
                  <a:gd name="T42" fmla="*/ 51 w 82"/>
                  <a:gd name="T43" fmla="*/ 100 h 101"/>
                  <a:gd name="T44" fmla="*/ 55 w 82"/>
                  <a:gd name="T45" fmla="*/ 98 h 101"/>
                  <a:gd name="T46" fmla="*/ 59 w 82"/>
                  <a:gd name="T47" fmla="*/ 97 h 101"/>
                  <a:gd name="T48" fmla="*/ 69 w 82"/>
                  <a:gd name="T49" fmla="*/ 94 h 101"/>
                  <a:gd name="T50" fmla="*/ 69 w 82"/>
                  <a:gd name="T51" fmla="*/ 91 h 101"/>
                  <a:gd name="T52" fmla="*/ 66 w 82"/>
                  <a:gd name="T53" fmla="*/ 90 h 101"/>
                  <a:gd name="T54" fmla="*/ 61 w 82"/>
                  <a:gd name="T55" fmla="*/ 83 h 101"/>
                  <a:gd name="T56" fmla="*/ 59 w 82"/>
                  <a:gd name="T57" fmla="*/ 80 h 101"/>
                  <a:gd name="T58" fmla="*/ 56 w 82"/>
                  <a:gd name="T59" fmla="*/ 78 h 101"/>
                  <a:gd name="T60" fmla="*/ 59 w 82"/>
                  <a:gd name="T61" fmla="*/ 75 h 101"/>
                  <a:gd name="T62" fmla="*/ 61 w 82"/>
                  <a:gd name="T63" fmla="*/ 67 h 101"/>
                  <a:gd name="T64" fmla="*/ 62 w 82"/>
                  <a:gd name="T65" fmla="*/ 64 h 101"/>
                  <a:gd name="T66" fmla="*/ 65 w 82"/>
                  <a:gd name="T67" fmla="*/ 62 h 101"/>
                  <a:gd name="T68" fmla="*/ 65 w 82"/>
                  <a:gd name="T69" fmla="*/ 58 h 101"/>
                  <a:gd name="T70" fmla="*/ 67 w 82"/>
                  <a:gd name="T71" fmla="*/ 55 h 101"/>
                  <a:gd name="T72" fmla="*/ 71 w 82"/>
                  <a:gd name="T73" fmla="*/ 52 h 101"/>
                  <a:gd name="T74" fmla="*/ 72 w 82"/>
                  <a:gd name="T75" fmla="*/ 45 h 101"/>
                  <a:gd name="T76" fmla="*/ 72 w 82"/>
                  <a:gd name="T77" fmla="*/ 42 h 101"/>
                  <a:gd name="T78" fmla="*/ 74 w 82"/>
                  <a:gd name="T79" fmla="*/ 37 h 101"/>
                  <a:gd name="T80" fmla="*/ 79 w 82"/>
                  <a:gd name="T81" fmla="*/ 29 h 101"/>
                  <a:gd name="T82" fmla="*/ 82 w 82"/>
                  <a:gd name="T83" fmla="*/ 27 h 101"/>
                  <a:gd name="T84" fmla="*/ 79 w 82"/>
                  <a:gd name="T85" fmla="*/ 23 h 101"/>
                  <a:gd name="T86" fmla="*/ 76 w 82"/>
                  <a:gd name="T87" fmla="*/ 17 h 101"/>
                  <a:gd name="T88" fmla="*/ 76 w 82"/>
                  <a:gd name="T89" fmla="*/ 11 h 101"/>
                  <a:gd name="T90" fmla="*/ 75 w 82"/>
                  <a:gd name="T91" fmla="*/ 9 h 101"/>
                  <a:gd name="T92" fmla="*/ 74 w 82"/>
                  <a:gd name="T93" fmla="*/ 5 h 101"/>
                  <a:gd name="T94" fmla="*/ 68 w 82"/>
                  <a:gd name="T95" fmla="*/ 0 h 101"/>
                  <a:gd name="T96" fmla="*/ 64 w 82"/>
                  <a:gd name="T97" fmla="*/ 2 h 101"/>
                  <a:gd name="T98" fmla="*/ 60 w 82"/>
                  <a:gd name="T99" fmla="*/ 5 h 101"/>
                  <a:gd name="T100" fmla="*/ 56 w 82"/>
                  <a:gd name="T101" fmla="*/ 5 h 101"/>
                  <a:gd name="T102" fmla="*/ 46 w 82"/>
                  <a:gd name="T103" fmla="*/ 5 h 101"/>
                  <a:gd name="T104" fmla="*/ 17 w 82"/>
                  <a:gd name="T105" fmla="*/ 5 h 101"/>
                  <a:gd name="T106" fmla="*/ 16 w 82"/>
                  <a:gd name="T107" fmla="*/ 14 h 101"/>
                  <a:gd name="T108" fmla="*/ 13 w 82"/>
                  <a:gd name="T109" fmla="*/ 16 h 101"/>
                  <a:gd name="T110" fmla="*/ 11 w 82"/>
                  <a:gd name="T111" fmla="*/ 18 h 101"/>
                  <a:gd name="T112" fmla="*/ 11 w 82"/>
                  <a:gd name="T113" fmla="*/ 32 h 101"/>
                  <a:gd name="T114" fmla="*/ 11 w 82"/>
                  <a:gd name="T115" fmla="*/ 37 h 101"/>
                  <a:gd name="T116" fmla="*/ 6 w 82"/>
                  <a:gd name="T11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01">
                    <a:moveTo>
                      <a:pt x="6" y="39"/>
                    </a:moveTo>
                    <a:cubicBezTo>
                      <a:pt x="6" y="39"/>
                      <a:pt x="6" y="40"/>
                      <a:pt x="6" y="41"/>
                    </a:cubicBezTo>
                    <a:cubicBezTo>
                      <a:pt x="5" y="42"/>
                      <a:pt x="4" y="42"/>
                      <a:pt x="4" y="43"/>
                    </a:cubicBezTo>
                    <a:cubicBezTo>
                      <a:pt x="4" y="45"/>
                      <a:pt x="2" y="47"/>
                      <a:pt x="2" y="49"/>
                    </a:cubicBezTo>
                    <a:cubicBezTo>
                      <a:pt x="2" y="50"/>
                      <a:pt x="3" y="51"/>
                      <a:pt x="2" y="51"/>
                    </a:cubicBezTo>
                    <a:cubicBezTo>
                      <a:pt x="2" y="52"/>
                      <a:pt x="0" y="53"/>
                      <a:pt x="1" y="53"/>
                    </a:cubicBezTo>
                    <a:cubicBezTo>
                      <a:pt x="4" y="53"/>
                      <a:pt x="3" y="57"/>
                      <a:pt x="4" y="58"/>
                    </a:cubicBezTo>
                    <a:cubicBezTo>
                      <a:pt x="4" y="59"/>
                      <a:pt x="5" y="59"/>
                      <a:pt x="6" y="60"/>
                    </a:cubicBezTo>
                    <a:cubicBezTo>
                      <a:pt x="6" y="61"/>
                      <a:pt x="6" y="62"/>
                      <a:pt x="6" y="63"/>
                    </a:cubicBezTo>
                    <a:cubicBezTo>
                      <a:pt x="7" y="65"/>
                      <a:pt x="9" y="66"/>
                      <a:pt x="9" y="68"/>
                    </a:cubicBezTo>
                    <a:cubicBezTo>
                      <a:pt x="9" y="69"/>
                      <a:pt x="8" y="74"/>
                      <a:pt x="9" y="74"/>
                    </a:cubicBezTo>
                    <a:cubicBezTo>
                      <a:pt x="12" y="74"/>
                      <a:pt x="13" y="75"/>
                      <a:pt x="15" y="76"/>
                    </a:cubicBezTo>
                    <a:cubicBezTo>
                      <a:pt x="17" y="77"/>
                      <a:pt x="16" y="80"/>
                      <a:pt x="18" y="81"/>
                    </a:cubicBezTo>
                    <a:cubicBezTo>
                      <a:pt x="19" y="82"/>
                      <a:pt x="22" y="82"/>
                      <a:pt x="22" y="84"/>
                    </a:cubicBezTo>
                    <a:cubicBezTo>
                      <a:pt x="22" y="86"/>
                      <a:pt x="25" y="87"/>
                      <a:pt x="26" y="88"/>
                    </a:cubicBezTo>
                    <a:cubicBezTo>
                      <a:pt x="26" y="89"/>
                      <a:pt x="26" y="90"/>
                      <a:pt x="26" y="91"/>
                    </a:cubicBezTo>
                    <a:cubicBezTo>
                      <a:pt x="27" y="91"/>
                      <a:pt x="28" y="92"/>
                      <a:pt x="28" y="92"/>
                    </a:cubicBezTo>
                    <a:cubicBezTo>
                      <a:pt x="29" y="93"/>
                      <a:pt x="30" y="95"/>
                      <a:pt x="32" y="96"/>
                    </a:cubicBezTo>
                    <a:cubicBezTo>
                      <a:pt x="33" y="97"/>
                      <a:pt x="33" y="93"/>
                      <a:pt x="35" y="95"/>
                    </a:cubicBezTo>
                    <a:cubicBezTo>
                      <a:pt x="37" y="96"/>
                      <a:pt x="37" y="94"/>
                      <a:pt x="39" y="94"/>
                    </a:cubicBezTo>
                    <a:cubicBezTo>
                      <a:pt x="41" y="95"/>
                      <a:pt x="42" y="98"/>
                      <a:pt x="44" y="100"/>
                    </a:cubicBezTo>
                    <a:cubicBezTo>
                      <a:pt x="46" y="95"/>
                      <a:pt x="49" y="101"/>
                      <a:pt x="51" y="100"/>
                    </a:cubicBezTo>
                    <a:cubicBezTo>
                      <a:pt x="52" y="99"/>
                      <a:pt x="53" y="98"/>
                      <a:pt x="55" y="98"/>
                    </a:cubicBezTo>
                    <a:cubicBezTo>
                      <a:pt x="56" y="98"/>
                      <a:pt x="58" y="98"/>
                      <a:pt x="59" y="97"/>
                    </a:cubicBezTo>
                    <a:cubicBezTo>
                      <a:pt x="61" y="93"/>
                      <a:pt x="65" y="91"/>
                      <a:pt x="69" y="94"/>
                    </a:cubicBezTo>
                    <a:cubicBezTo>
                      <a:pt x="69" y="93"/>
                      <a:pt x="69" y="92"/>
                      <a:pt x="69" y="91"/>
                    </a:cubicBezTo>
                    <a:cubicBezTo>
                      <a:pt x="69" y="90"/>
                      <a:pt x="66" y="90"/>
                      <a:pt x="66" y="90"/>
                    </a:cubicBezTo>
                    <a:cubicBezTo>
                      <a:pt x="64" y="88"/>
                      <a:pt x="63" y="85"/>
                      <a:pt x="61" y="83"/>
                    </a:cubicBezTo>
                    <a:cubicBezTo>
                      <a:pt x="60" y="82"/>
                      <a:pt x="60" y="81"/>
                      <a:pt x="59" y="80"/>
                    </a:cubicBezTo>
                    <a:cubicBezTo>
                      <a:pt x="58" y="79"/>
                      <a:pt x="57" y="79"/>
                      <a:pt x="56" y="78"/>
                    </a:cubicBezTo>
                    <a:cubicBezTo>
                      <a:pt x="53" y="75"/>
                      <a:pt x="59" y="75"/>
                      <a:pt x="59" y="75"/>
                    </a:cubicBezTo>
                    <a:cubicBezTo>
                      <a:pt x="61" y="74"/>
                      <a:pt x="60" y="69"/>
                      <a:pt x="61" y="67"/>
                    </a:cubicBezTo>
                    <a:cubicBezTo>
                      <a:pt x="61" y="66"/>
                      <a:pt x="61" y="64"/>
                      <a:pt x="62" y="64"/>
                    </a:cubicBezTo>
                    <a:cubicBezTo>
                      <a:pt x="63" y="63"/>
                      <a:pt x="65" y="63"/>
                      <a:pt x="65" y="62"/>
                    </a:cubicBezTo>
                    <a:cubicBezTo>
                      <a:pt x="65" y="61"/>
                      <a:pt x="65" y="60"/>
                      <a:pt x="65" y="58"/>
                    </a:cubicBezTo>
                    <a:cubicBezTo>
                      <a:pt x="65" y="57"/>
                      <a:pt x="66" y="56"/>
                      <a:pt x="67" y="55"/>
                    </a:cubicBezTo>
                    <a:cubicBezTo>
                      <a:pt x="68" y="53"/>
                      <a:pt x="70" y="54"/>
                      <a:pt x="71" y="52"/>
                    </a:cubicBezTo>
                    <a:cubicBezTo>
                      <a:pt x="71" y="50"/>
                      <a:pt x="72" y="48"/>
                      <a:pt x="72" y="45"/>
                    </a:cubicBezTo>
                    <a:cubicBezTo>
                      <a:pt x="72" y="44"/>
                      <a:pt x="72" y="43"/>
                      <a:pt x="72" y="42"/>
                    </a:cubicBezTo>
                    <a:cubicBezTo>
                      <a:pt x="72" y="40"/>
                      <a:pt x="74" y="38"/>
                      <a:pt x="74" y="37"/>
                    </a:cubicBezTo>
                    <a:cubicBezTo>
                      <a:pt x="74" y="33"/>
                      <a:pt x="75" y="30"/>
                      <a:pt x="79" y="29"/>
                    </a:cubicBezTo>
                    <a:cubicBezTo>
                      <a:pt x="80" y="29"/>
                      <a:pt x="81" y="29"/>
                      <a:pt x="82" y="27"/>
                    </a:cubicBezTo>
                    <a:cubicBezTo>
                      <a:pt x="82" y="26"/>
                      <a:pt x="80" y="24"/>
                      <a:pt x="79" y="23"/>
                    </a:cubicBezTo>
                    <a:cubicBezTo>
                      <a:pt x="77" y="21"/>
                      <a:pt x="76" y="19"/>
                      <a:pt x="76" y="17"/>
                    </a:cubicBezTo>
                    <a:cubicBezTo>
                      <a:pt x="76" y="16"/>
                      <a:pt x="75" y="11"/>
                      <a:pt x="76" y="11"/>
                    </a:cubicBezTo>
                    <a:cubicBezTo>
                      <a:pt x="77" y="10"/>
                      <a:pt x="76" y="10"/>
                      <a:pt x="75" y="9"/>
                    </a:cubicBezTo>
                    <a:cubicBezTo>
                      <a:pt x="74" y="8"/>
                      <a:pt x="74" y="7"/>
                      <a:pt x="74" y="5"/>
                    </a:cubicBezTo>
                    <a:cubicBezTo>
                      <a:pt x="72" y="3"/>
                      <a:pt x="69" y="2"/>
                      <a:pt x="68" y="0"/>
                    </a:cubicBezTo>
                    <a:cubicBezTo>
                      <a:pt x="67" y="0"/>
                      <a:pt x="65" y="1"/>
                      <a:pt x="64" y="2"/>
                    </a:cubicBezTo>
                    <a:cubicBezTo>
                      <a:pt x="63" y="5"/>
                      <a:pt x="61" y="3"/>
                      <a:pt x="60" y="5"/>
                    </a:cubicBezTo>
                    <a:cubicBezTo>
                      <a:pt x="59" y="9"/>
                      <a:pt x="58" y="5"/>
                      <a:pt x="56" y="5"/>
                    </a:cubicBezTo>
                    <a:cubicBezTo>
                      <a:pt x="52" y="5"/>
                      <a:pt x="49" y="5"/>
                      <a:pt x="46" y="5"/>
                    </a:cubicBezTo>
                    <a:cubicBezTo>
                      <a:pt x="37" y="5"/>
                      <a:pt x="27" y="5"/>
                      <a:pt x="17" y="5"/>
                    </a:cubicBezTo>
                    <a:cubicBezTo>
                      <a:pt x="15" y="5"/>
                      <a:pt x="16" y="12"/>
                      <a:pt x="16" y="14"/>
                    </a:cubicBezTo>
                    <a:cubicBezTo>
                      <a:pt x="16" y="16"/>
                      <a:pt x="15" y="16"/>
                      <a:pt x="13" y="16"/>
                    </a:cubicBezTo>
                    <a:cubicBezTo>
                      <a:pt x="10" y="16"/>
                      <a:pt x="11" y="16"/>
                      <a:pt x="11" y="18"/>
                    </a:cubicBezTo>
                    <a:cubicBezTo>
                      <a:pt x="11" y="23"/>
                      <a:pt x="11" y="27"/>
                      <a:pt x="11" y="32"/>
                    </a:cubicBezTo>
                    <a:cubicBezTo>
                      <a:pt x="11" y="34"/>
                      <a:pt x="11" y="36"/>
                      <a:pt x="11" y="37"/>
                    </a:cubicBezTo>
                    <a:cubicBezTo>
                      <a:pt x="11" y="39"/>
                      <a:pt x="7" y="38"/>
                      <a:pt x="6" y="39"/>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20" name="Freeform 745">
                <a:extLst>
                  <a:ext uri="{FF2B5EF4-FFF2-40B4-BE49-F238E27FC236}">
                    <a16:creationId xmlns:a16="http://schemas.microsoft.com/office/drawing/2014/main" id="{533037FF-2C6F-AB11-8D75-B4BD833D000E}"/>
                  </a:ext>
                </a:extLst>
              </p:cNvPr>
              <p:cNvSpPr>
                <a:spLocks/>
              </p:cNvSpPr>
              <p:nvPr/>
            </p:nvSpPr>
            <p:spPr bwMode="auto">
              <a:xfrm>
                <a:off x="6758549" y="3811664"/>
                <a:ext cx="168096" cy="160852"/>
              </a:xfrm>
              <a:custGeom>
                <a:avLst/>
                <a:gdLst>
                  <a:gd name="T0" fmla="*/ 3 w 32"/>
                  <a:gd name="T1" fmla="*/ 19 h 29"/>
                  <a:gd name="T2" fmla="*/ 7 w 32"/>
                  <a:gd name="T3" fmla="*/ 20 h 29"/>
                  <a:gd name="T4" fmla="*/ 7 w 32"/>
                  <a:gd name="T5" fmla="*/ 17 h 29"/>
                  <a:gd name="T6" fmla="*/ 10 w 32"/>
                  <a:gd name="T7" fmla="*/ 19 h 29"/>
                  <a:gd name="T8" fmla="*/ 12 w 32"/>
                  <a:gd name="T9" fmla="*/ 18 h 29"/>
                  <a:gd name="T10" fmla="*/ 14 w 32"/>
                  <a:gd name="T11" fmla="*/ 18 h 29"/>
                  <a:gd name="T12" fmla="*/ 29 w 32"/>
                  <a:gd name="T13" fmla="*/ 29 h 29"/>
                  <a:gd name="T14" fmla="*/ 32 w 32"/>
                  <a:gd name="T15" fmla="*/ 27 h 29"/>
                  <a:gd name="T16" fmla="*/ 24 w 32"/>
                  <a:gd name="T17" fmla="*/ 19 h 29"/>
                  <a:gd name="T18" fmla="*/ 19 w 32"/>
                  <a:gd name="T19" fmla="*/ 16 h 29"/>
                  <a:gd name="T20" fmla="*/ 17 w 32"/>
                  <a:gd name="T21" fmla="*/ 14 h 29"/>
                  <a:gd name="T22" fmla="*/ 17 w 32"/>
                  <a:gd name="T23" fmla="*/ 16 h 29"/>
                  <a:gd name="T24" fmla="*/ 16 w 32"/>
                  <a:gd name="T25" fmla="*/ 14 h 29"/>
                  <a:gd name="T26" fmla="*/ 14 w 32"/>
                  <a:gd name="T27" fmla="*/ 9 h 29"/>
                  <a:gd name="T28" fmla="*/ 10 w 32"/>
                  <a:gd name="T29" fmla="*/ 0 h 29"/>
                  <a:gd name="T30" fmla="*/ 2 w 32"/>
                  <a:gd name="T31" fmla="*/ 7 h 29"/>
                  <a:gd name="T32" fmla="*/ 1 w 32"/>
                  <a:gd name="T33" fmla="*/ 13 h 29"/>
                  <a:gd name="T34" fmla="*/ 0 w 32"/>
                  <a:gd name="T35" fmla="*/ 20 h 29"/>
                  <a:gd name="T36" fmla="*/ 3 w 32"/>
                  <a:gd name="T3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9">
                    <a:moveTo>
                      <a:pt x="3" y="19"/>
                    </a:moveTo>
                    <a:cubicBezTo>
                      <a:pt x="4" y="19"/>
                      <a:pt x="6" y="21"/>
                      <a:pt x="7" y="20"/>
                    </a:cubicBezTo>
                    <a:cubicBezTo>
                      <a:pt x="7" y="19"/>
                      <a:pt x="6" y="17"/>
                      <a:pt x="7" y="17"/>
                    </a:cubicBezTo>
                    <a:cubicBezTo>
                      <a:pt x="9" y="17"/>
                      <a:pt x="9" y="19"/>
                      <a:pt x="10" y="19"/>
                    </a:cubicBezTo>
                    <a:cubicBezTo>
                      <a:pt x="11" y="19"/>
                      <a:pt x="12" y="18"/>
                      <a:pt x="12" y="18"/>
                    </a:cubicBezTo>
                    <a:cubicBezTo>
                      <a:pt x="13" y="17"/>
                      <a:pt x="14" y="18"/>
                      <a:pt x="14" y="18"/>
                    </a:cubicBezTo>
                    <a:cubicBezTo>
                      <a:pt x="22" y="18"/>
                      <a:pt x="25" y="24"/>
                      <a:pt x="29" y="29"/>
                    </a:cubicBezTo>
                    <a:cubicBezTo>
                      <a:pt x="30" y="29"/>
                      <a:pt x="31" y="28"/>
                      <a:pt x="32" y="27"/>
                    </a:cubicBezTo>
                    <a:cubicBezTo>
                      <a:pt x="29" y="25"/>
                      <a:pt x="26" y="22"/>
                      <a:pt x="24" y="19"/>
                    </a:cubicBezTo>
                    <a:cubicBezTo>
                      <a:pt x="23" y="17"/>
                      <a:pt x="21" y="17"/>
                      <a:pt x="19" y="16"/>
                    </a:cubicBezTo>
                    <a:cubicBezTo>
                      <a:pt x="18" y="16"/>
                      <a:pt x="18" y="14"/>
                      <a:pt x="17" y="14"/>
                    </a:cubicBezTo>
                    <a:cubicBezTo>
                      <a:pt x="16" y="14"/>
                      <a:pt x="17" y="15"/>
                      <a:pt x="17" y="16"/>
                    </a:cubicBezTo>
                    <a:cubicBezTo>
                      <a:pt x="17" y="16"/>
                      <a:pt x="16" y="14"/>
                      <a:pt x="16" y="14"/>
                    </a:cubicBezTo>
                    <a:cubicBezTo>
                      <a:pt x="15" y="12"/>
                      <a:pt x="14" y="11"/>
                      <a:pt x="14" y="9"/>
                    </a:cubicBezTo>
                    <a:cubicBezTo>
                      <a:pt x="13" y="6"/>
                      <a:pt x="13" y="3"/>
                      <a:pt x="10" y="0"/>
                    </a:cubicBezTo>
                    <a:cubicBezTo>
                      <a:pt x="9" y="4"/>
                      <a:pt x="4" y="4"/>
                      <a:pt x="2" y="7"/>
                    </a:cubicBezTo>
                    <a:cubicBezTo>
                      <a:pt x="1" y="9"/>
                      <a:pt x="2" y="11"/>
                      <a:pt x="1" y="13"/>
                    </a:cubicBezTo>
                    <a:cubicBezTo>
                      <a:pt x="0" y="15"/>
                      <a:pt x="0" y="17"/>
                      <a:pt x="0" y="20"/>
                    </a:cubicBezTo>
                    <a:cubicBezTo>
                      <a:pt x="1" y="19"/>
                      <a:pt x="2" y="19"/>
                      <a:pt x="3" y="19"/>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21" name="Freeform 746">
                <a:extLst>
                  <a:ext uri="{FF2B5EF4-FFF2-40B4-BE49-F238E27FC236}">
                    <a16:creationId xmlns:a16="http://schemas.microsoft.com/office/drawing/2014/main" id="{F2A47AD5-6A42-37CE-F6CA-C9CBBE57625D}"/>
                  </a:ext>
                </a:extLst>
              </p:cNvPr>
              <p:cNvSpPr>
                <a:spLocks/>
              </p:cNvSpPr>
              <p:nvPr/>
            </p:nvSpPr>
            <p:spPr bwMode="auto">
              <a:xfrm>
                <a:off x="6670923" y="3889252"/>
                <a:ext cx="388051" cy="340625"/>
              </a:xfrm>
              <a:custGeom>
                <a:avLst/>
                <a:gdLst>
                  <a:gd name="T0" fmla="*/ 70 w 74"/>
                  <a:gd name="T1" fmla="*/ 38 h 61"/>
                  <a:gd name="T2" fmla="*/ 57 w 74"/>
                  <a:gd name="T3" fmla="*/ 33 h 61"/>
                  <a:gd name="T4" fmla="*/ 51 w 74"/>
                  <a:gd name="T5" fmla="*/ 29 h 61"/>
                  <a:gd name="T6" fmla="*/ 48 w 74"/>
                  <a:gd name="T7" fmla="*/ 24 h 61"/>
                  <a:gd name="T8" fmla="*/ 51 w 74"/>
                  <a:gd name="T9" fmla="*/ 20 h 61"/>
                  <a:gd name="T10" fmla="*/ 45 w 74"/>
                  <a:gd name="T11" fmla="*/ 23 h 61"/>
                  <a:gd name="T12" fmla="*/ 44 w 74"/>
                  <a:gd name="T13" fmla="*/ 18 h 61"/>
                  <a:gd name="T14" fmla="*/ 44 w 74"/>
                  <a:gd name="T15" fmla="*/ 12 h 61"/>
                  <a:gd name="T16" fmla="*/ 37 w 74"/>
                  <a:gd name="T17" fmla="*/ 5 h 61"/>
                  <a:gd name="T18" fmla="*/ 28 w 74"/>
                  <a:gd name="T19" fmla="*/ 4 h 61"/>
                  <a:gd name="T20" fmla="*/ 24 w 74"/>
                  <a:gd name="T21" fmla="*/ 5 h 61"/>
                  <a:gd name="T22" fmla="*/ 21 w 74"/>
                  <a:gd name="T23" fmla="*/ 5 h 61"/>
                  <a:gd name="T24" fmla="*/ 18 w 74"/>
                  <a:gd name="T25" fmla="*/ 5 h 61"/>
                  <a:gd name="T26" fmla="*/ 17 w 74"/>
                  <a:gd name="T27" fmla="*/ 8 h 61"/>
                  <a:gd name="T28" fmla="*/ 15 w 74"/>
                  <a:gd name="T29" fmla="*/ 13 h 61"/>
                  <a:gd name="T30" fmla="*/ 12 w 74"/>
                  <a:gd name="T31" fmla="*/ 14 h 61"/>
                  <a:gd name="T32" fmla="*/ 10 w 74"/>
                  <a:gd name="T33" fmla="*/ 18 h 61"/>
                  <a:gd name="T34" fmla="*/ 10 w 74"/>
                  <a:gd name="T35" fmla="*/ 23 h 61"/>
                  <a:gd name="T36" fmla="*/ 5 w 74"/>
                  <a:gd name="T37" fmla="*/ 34 h 61"/>
                  <a:gd name="T38" fmla="*/ 1 w 74"/>
                  <a:gd name="T39" fmla="*/ 35 h 61"/>
                  <a:gd name="T40" fmla="*/ 2 w 74"/>
                  <a:gd name="T41" fmla="*/ 38 h 61"/>
                  <a:gd name="T42" fmla="*/ 9 w 74"/>
                  <a:gd name="T43" fmla="*/ 47 h 61"/>
                  <a:gd name="T44" fmla="*/ 13 w 74"/>
                  <a:gd name="T45" fmla="*/ 50 h 61"/>
                  <a:gd name="T46" fmla="*/ 14 w 74"/>
                  <a:gd name="T47" fmla="*/ 54 h 61"/>
                  <a:gd name="T48" fmla="*/ 20 w 74"/>
                  <a:gd name="T49" fmla="*/ 55 h 61"/>
                  <a:gd name="T50" fmla="*/ 25 w 74"/>
                  <a:gd name="T51" fmla="*/ 59 h 61"/>
                  <a:gd name="T52" fmla="*/ 33 w 74"/>
                  <a:gd name="T53" fmla="*/ 60 h 61"/>
                  <a:gd name="T54" fmla="*/ 39 w 74"/>
                  <a:gd name="T55" fmla="*/ 57 h 61"/>
                  <a:gd name="T56" fmla="*/ 47 w 74"/>
                  <a:gd name="T57" fmla="*/ 56 h 61"/>
                  <a:gd name="T58" fmla="*/ 54 w 74"/>
                  <a:gd name="T59" fmla="*/ 53 h 61"/>
                  <a:gd name="T60" fmla="*/ 59 w 74"/>
                  <a:gd name="T61" fmla="*/ 53 h 61"/>
                  <a:gd name="T62" fmla="*/ 74 w 74"/>
                  <a:gd name="T63" fmla="*/ 38 h 61"/>
                  <a:gd name="T64" fmla="*/ 70 w 74"/>
                  <a:gd name="T6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1">
                    <a:moveTo>
                      <a:pt x="70" y="38"/>
                    </a:moveTo>
                    <a:cubicBezTo>
                      <a:pt x="65" y="36"/>
                      <a:pt x="61" y="35"/>
                      <a:pt x="57" y="33"/>
                    </a:cubicBezTo>
                    <a:cubicBezTo>
                      <a:pt x="54" y="32"/>
                      <a:pt x="53" y="31"/>
                      <a:pt x="51" y="29"/>
                    </a:cubicBezTo>
                    <a:cubicBezTo>
                      <a:pt x="50" y="28"/>
                      <a:pt x="49" y="26"/>
                      <a:pt x="48" y="24"/>
                    </a:cubicBezTo>
                    <a:cubicBezTo>
                      <a:pt x="48" y="23"/>
                      <a:pt x="51" y="21"/>
                      <a:pt x="51" y="20"/>
                    </a:cubicBezTo>
                    <a:cubicBezTo>
                      <a:pt x="49" y="21"/>
                      <a:pt x="47" y="22"/>
                      <a:pt x="45" y="23"/>
                    </a:cubicBezTo>
                    <a:cubicBezTo>
                      <a:pt x="43" y="23"/>
                      <a:pt x="43" y="19"/>
                      <a:pt x="44" y="18"/>
                    </a:cubicBezTo>
                    <a:cubicBezTo>
                      <a:pt x="47" y="15"/>
                      <a:pt x="46" y="15"/>
                      <a:pt x="44" y="12"/>
                    </a:cubicBezTo>
                    <a:cubicBezTo>
                      <a:pt x="42" y="10"/>
                      <a:pt x="40" y="6"/>
                      <a:pt x="37" y="5"/>
                    </a:cubicBezTo>
                    <a:cubicBezTo>
                      <a:pt x="35" y="5"/>
                      <a:pt x="30" y="3"/>
                      <a:pt x="28" y="4"/>
                    </a:cubicBezTo>
                    <a:cubicBezTo>
                      <a:pt x="26" y="7"/>
                      <a:pt x="24" y="0"/>
                      <a:pt x="24" y="5"/>
                    </a:cubicBezTo>
                    <a:cubicBezTo>
                      <a:pt x="24" y="7"/>
                      <a:pt x="22" y="6"/>
                      <a:pt x="21" y="5"/>
                    </a:cubicBezTo>
                    <a:cubicBezTo>
                      <a:pt x="20" y="5"/>
                      <a:pt x="19" y="5"/>
                      <a:pt x="18" y="5"/>
                    </a:cubicBezTo>
                    <a:cubicBezTo>
                      <a:pt x="16" y="6"/>
                      <a:pt x="17" y="6"/>
                      <a:pt x="17" y="8"/>
                    </a:cubicBezTo>
                    <a:cubicBezTo>
                      <a:pt x="17" y="9"/>
                      <a:pt x="16" y="12"/>
                      <a:pt x="15" y="13"/>
                    </a:cubicBezTo>
                    <a:cubicBezTo>
                      <a:pt x="15" y="14"/>
                      <a:pt x="12" y="13"/>
                      <a:pt x="12" y="14"/>
                    </a:cubicBezTo>
                    <a:cubicBezTo>
                      <a:pt x="12" y="16"/>
                      <a:pt x="10" y="17"/>
                      <a:pt x="10" y="18"/>
                    </a:cubicBezTo>
                    <a:cubicBezTo>
                      <a:pt x="10" y="19"/>
                      <a:pt x="11" y="22"/>
                      <a:pt x="10" y="23"/>
                    </a:cubicBezTo>
                    <a:cubicBezTo>
                      <a:pt x="4" y="24"/>
                      <a:pt x="6" y="30"/>
                      <a:pt x="5" y="34"/>
                    </a:cubicBezTo>
                    <a:cubicBezTo>
                      <a:pt x="4" y="35"/>
                      <a:pt x="3" y="35"/>
                      <a:pt x="1" y="35"/>
                    </a:cubicBezTo>
                    <a:cubicBezTo>
                      <a:pt x="0" y="36"/>
                      <a:pt x="0" y="38"/>
                      <a:pt x="2" y="38"/>
                    </a:cubicBezTo>
                    <a:cubicBezTo>
                      <a:pt x="5" y="39"/>
                      <a:pt x="8" y="45"/>
                      <a:pt x="9" y="47"/>
                    </a:cubicBezTo>
                    <a:cubicBezTo>
                      <a:pt x="10" y="49"/>
                      <a:pt x="11" y="49"/>
                      <a:pt x="13" y="50"/>
                    </a:cubicBezTo>
                    <a:cubicBezTo>
                      <a:pt x="14" y="51"/>
                      <a:pt x="13" y="53"/>
                      <a:pt x="14" y="54"/>
                    </a:cubicBezTo>
                    <a:cubicBezTo>
                      <a:pt x="16" y="56"/>
                      <a:pt x="18" y="54"/>
                      <a:pt x="20" y="55"/>
                    </a:cubicBezTo>
                    <a:cubicBezTo>
                      <a:pt x="21" y="56"/>
                      <a:pt x="23" y="58"/>
                      <a:pt x="25" y="59"/>
                    </a:cubicBezTo>
                    <a:cubicBezTo>
                      <a:pt x="27" y="59"/>
                      <a:pt x="31" y="61"/>
                      <a:pt x="33" y="60"/>
                    </a:cubicBezTo>
                    <a:cubicBezTo>
                      <a:pt x="35" y="58"/>
                      <a:pt x="36" y="56"/>
                      <a:pt x="39" y="57"/>
                    </a:cubicBezTo>
                    <a:cubicBezTo>
                      <a:pt x="42" y="58"/>
                      <a:pt x="45" y="57"/>
                      <a:pt x="47" y="56"/>
                    </a:cubicBezTo>
                    <a:cubicBezTo>
                      <a:pt x="49" y="54"/>
                      <a:pt x="51" y="53"/>
                      <a:pt x="54" y="53"/>
                    </a:cubicBezTo>
                    <a:cubicBezTo>
                      <a:pt x="55" y="53"/>
                      <a:pt x="59" y="53"/>
                      <a:pt x="59" y="53"/>
                    </a:cubicBezTo>
                    <a:cubicBezTo>
                      <a:pt x="64" y="48"/>
                      <a:pt x="69" y="43"/>
                      <a:pt x="74" y="38"/>
                    </a:cubicBezTo>
                    <a:cubicBezTo>
                      <a:pt x="73" y="38"/>
                      <a:pt x="71" y="38"/>
                      <a:pt x="70" y="38"/>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22" name="Freeform 747">
                <a:extLst>
                  <a:ext uri="{FF2B5EF4-FFF2-40B4-BE49-F238E27FC236}">
                    <a16:creationId xmlns:a16="http://schemas.microsoft.com/office/drawing/2014/main" id="{159ED53A-0C2E-2F05-652D-DC26B8F7645C}"/>
                  </a:ext>
                </a:extLst>
              </p:cNvPr>
              <p:cNvSpPr>
                <a:spLocks/>
              </p:cNvSpPr>
              <p:nvPr/>
            </p:nvSpPr>
            <p:spPr bwMode="auto">
              <a:xfrm>
                <a:off x="6690594" y="3989547"/>
                <a:ext cx="456005" cy="461736"/>
              </a:xfrm>
              <a:custGeom>
                <a:avLst/>
                <a:gdLst>
                  <a:gd name="T0" fmla="*/ 86 w 87"/>
                  <a:gd name="T1" fmla="*/ 1 h 83"/>
                  <a:gd name="T2" fmla="*/ 83 w 87"/>
                  <a:gd name="T3" fmla="*/ 0 h 83"/>
                  <a:gd name="T4" fmla="*/ 79 w 87"/>
                  <a:gd name="T5" fmla="*/ 3 h 83"/>
                  <a:gd name="T6" fmla="*/ 71 w 87"/>
                  <a:gd name="T7" fmla="*/ 3 h 83"/>
                  <a:gd name="T8" fmla="*/ 69 w 87"/>
                  <a:gd name="T9" fmla="*/ 4 h 83"/>
                  <a:gd name="T10" fmla="*/ 68 w 87"/>
                  <a:gd name="T11" fmla="*/ 3 h 83"/>
                  <a:gd name="T12" fmla="*/ 63 w 87"/>
                  <a:gd name="T13" fmla="*/ 6 h 83"/>
                  <a:gd name="T14" fmla="*/ 58 w 87"/>
                  <a:gd name="T15" fmla="*/ 5 h 83"/>
                  <a:gd name="T16" fmla="*/ 53 w 87"/>
                  <a:gd name="T17" fmla="*/ 7 h 83"/>
                  <a:gd name="T18" fmla="*/ 47 w 87"/>
                  <a:gd name="T19" fmla="*/ 2 h 83"/>
                  <a:gd name="T20" fmla="*/ 44 w 87"/>
                  <a:gd name="T21" fmla="*/ 6 h 83"/>
                  <a:gd name="T22" fmla="*/ 48 w 87"/>
                  <a:gd name="T23" fmla="*/ 12 h 83"/>
                  <a:gd name="T24" fmla="*/ 56 w 87"/>
                  <a:gd name="T25" fmla="*/ 16 h 83"/>
                  <a:gd name="T26" fmla="*/ 70 w 87"/>
                  <a:gd name="T27" fmla="*/ 20 h 83"/>
                  <a:gd name="T28" fmla="*/ 63 w 87"/>
                  <a:gd name="T29" fmla="*/ 27 h 83"/>
                  <a:gd name="T30" fmla="*/ 58 w 87"/>
                  <a:gd name="T31" fmla="*/ 33 h 83"/>
                  <a:gd name="T32" fmla="*/ 55 w 87"/>
                  <a:gd name="T33" fmla="*/ 35 h 83"/>
                  <a:gd name="T34" fmla="*/ 48 w 87"/>
                  <a:gd name="T35" fmla="*/ 35 h 83"/>
                  <a:gd name="T36" fmla="*/ 42 w 87"/>
                  <a:gd name="T37" fmla="*/ 38 h 83"/>
                  <a:gd name="T38" fmla="*/ 36 w 87"/>
                  <a:gd name="T39" fmla="*/ 39 h 83"/>
                  <a:gd name="T40" fmla="*/ 32 w 87"/>
                  <a:gd name="T41" fmla="*/ 39 h 83"/>
                  <a:gd name="T42" fmla="*/ 26 w 87"/>
                  <a:gd name="T43" fmla="*/ 42 h 83"/>
                  <a:gd name="T44" fmla="*/ 21 w 87"/>
                  <a:gd name="T45" fmla="*/ 41 h 83"/>
                  <a:gd name="T46" fmla="*/ 16 w 87"/>
                  <a:gd name="T47" fmla="*/ 37 h 83"/>
                  <a:gd name="T48" fmla="*/ 11 w 87"/>
                  <a:gd name="T49" fmla="*/ 37 h 83"/>
                  <a:gd name="T50" fmla="*/ 7 w 87"/>
                  <a:gd name="T51" fmla="*/ 34 h 83"/>
                  <a:gd name="T52" fmla="*/ 0 w 87"/>
                  <a:gd name="T53" fmla="*/ 39 h 83"/>
                  <a:gd name="T54" fmla="*/ 3 w 87"/>
                  <a:gd name="T55" fmla="*/ 41 h 83"/>
                  <a:gd name="T56" fmla="*/ 4 w 87"/>
                  <a:gd name="T57" fmla="*/ 45 h 83"/>
                  <a:gd name="T58" fmla="*/ 3 w 87"/>
                  <a:gd name="T59" fmla="*/ 54 h 83"/>
                  <a:gd name="T60" fmla="*/ 0 w 87"/>
                  <a:gd name="T61" fmla="*/ 58 h 83"/>
                  <a:gd name="T62" fmla="*/ 3 w 87"/>
                  <a:gd name="T63" fmla="*/ 60 h 83"/>
                  <a:gd name="T64" fmla="*/ 1 w 87"/>
                  <a:gd name="T65" fmla="*/ 65 h 83"/>
                  <a:gd name="T66" fmla="*/ 4 w 87"/>
                  <a:gd name="T67" fmla="*/ 66 h 83"/>
                  <a:gd name="T68" fmla="*/ 15 w 87"/>
                  <a:gd name="T69" fmla="*/ 73 h 83"/>
                  <a:gd name="T70" fmla="*/ 19 w 87"/>
                  <a:gd name="T71" fmla="*/ 77 h 83"/>
                  <a:gd name="T72" fmla="*/ 26 w 87"/>
                  <a:gd name="T73" fmla="*/ 83 h 83"/>
                  <a:gd name="T74" fmla="*/ 30 w 87"/>
                  <a:gd name="T75" fmla="*/ 76 h 83"/>
                  <a:gd name="T76" fmla="*/ 33 w 87"/>
                  <a:gd name="T77" fmla="*/ 72 h 83"/>
                  <a:gd name="T78" fmla="*/ 35 w 87"/>
                  <a:gd name="T79" fmla="*/ 69 h 83"/>
                  <a:gd name="T80" fmla="*/ 40 w 87"/>
                  <a:gd name="T81" fmla="*/ 65 h 83"/>
                  <a:gd name="T82" fmla="*/ 59 w 87"/>
                  <a:gd name="T83" fmla="*/ 48 h 83"/>
                  <a:gd name="T84" fmla="*/ 77 w 87"/>
                  <a:gd name="T85" fmla="*/ 24 h 83"/>
                  <a:gd name="T86" fmla="*/ 84 w 87"/>
                  <a:gd name="T87" fmla="*/ 14 h 83"/>
                  <a:gd name="T88" fmla="*/ 86 w 87"/>
                  <a:gd name="T89" fmla="*/ 7 h 83"/>
                  <a:gd name="T90" fmla="*/ 86 w 87"/>
                  <a:gd name="T91" fmla="*/ 1 h 83"/>
                  <a:gd name="T92" fmla="*/ 86 w 87"/>
                  <a:gd name="T93"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83">
                    <a:moveTo>
                      <a:pt x="86" y="1"/>
                    </a:moveTo>
                    <a:cubicBezTo>
                      <a:pt x="87" y="0"/>
                      <a:pt x="84" y="0"/>
                      <a:pt x="83" y="0"/>
                    </a:cubicBezTo>
                    <a:cubicBezTo>
                      <a:pt x="82" y="1"/>
                      <a:pt x="81" y="2"/>
                      <a:pt x="79" y="3"/>
                    </a:cubicBezTo>
                    <a:cubicBezTo>
                      <a:pt x="77" y="3"/>
                      <a:pt x="74" y="3"/>
                      <a:pt x="71" y="3"/>
                    </a:cubicBezTo>
                    <a:cubicBezTo>
                      <a:pt x="71" y="4"/>
                      <a:pt x="70" y="4"/>
                      <a:pt x="69" y="4"/>
                    </a:cubicBezTo>
                    <a:cubicBezTo>
                      <a:pt x="68" y="4"/>
                      <a:pt x="68" y="3"/>
                      <a:pt x="68" y="3"/>
                    </a:cubicBezTo>
                    <a:cubicBezTo>
                      <a:pt x="66" y="4"/>
                      <a:pt x="65" y="6"/>
                      <a:pt x="63" y="6"/>
                    </a:cubicBezTo>
                    <a:cubicBezTo>
                      <a:pt x="61" y="6"/>
                      <a:pt x="61" y="5"/>
                      <a:pt x="58" y="5"/>
                    </a:cubicBezTo>
                    <a:cubicBezTo>
                      <a:pt x="57" y="6"/>
                      <a:pt x="55" y="8"/>
                      <a:pt x="53" y="7"/>
                    </a:cubicBezTo>
                    <a:cubicBezTo>
                      <a:pt x="50" y="6"/>
                      <a:pt x="49" y="5"/>
                      <a:pt x="47" y="2"/>
                    </a:cubicBezTo>
                    <a:cubicBezTo>
                      <a:pt x="47" y="3"/>
                      <a:pt x="44" y="5"/>
                      <a:pt x="44" y="6"/>
                    </a:cubicBezTo>
                    <a:cubicBezTo>
                      <a:pt x="45" y="8"/>
                      <a:pt x="46" y="10"/>
                      <a:pt x="48" y="12"/>
                    </a:cubicBezTo>
                    <a:cubicBezTo>
                      <a:pt x="50" y="14"/>
                      <a:pt x="53" y="15"/>
                      <a:pt x="56" y="16"/>
                    </a:cubicBezTo>
                    <a:cubicBezTo>
                      <a:pt x="61" y="18"/>
                      <a:pt x="65" y="20"/>
                      <a:pt x="70" y="20"/>
                    </a:cubicBezTo>
                    <a:cubicBezTo>
                      <a:pt x="68" y="22"/>
                      <a:pt x="65" y="25"/>
                      <a:pt x="63" y="27"/>
                    </a:cubicBezTo>
                    <a:cubicBezTo>
                      <a:pt x="61" y="29"/>
                      <a:pt x="59" y="31"/>
                      <a:pt x="58" y="33"/>
                    </a:cubicBezTo>
                    <a:cubicBezTo>
                      <a:pt x="57" y="33"/>
                      <a:pt x="56" y="35"/>
                      <a:pt x="55" y="35"/>
                    </a:cubicBezTo>
                    <a:cubicBezTo>
                      <a:pt x="53" y="36"/>
                      <a:pt x="50" y="34"/>
                      <a:pt x="48" y="35"/>
                    </a:cubicBezTo>
                    <a:cubicBezTo>
                      <a:pt x="46" y="35"/>
                      <a:pt x="44" y="37"/>
                      <a:pt x="42" y="38"/>
                    </a:cubicBezTo>
                    <a:cubicBezTo>
                      <a:pt x="40" y="39"/>
                      <a:pt x="38" y="40"/>
                      <a:pt x="36" y="39"/>
                    </a:cubicBezTo>
                    <a:cubicBezTo>
                      <a:pt x="35" y="39"/>
                      <a:pt x="33" y="38"/>
                      <a:pt x="32" y="39"/>
                    </a:cubicBezTo>
                    <a:cubicBezTo>
                      <a:pt x="29" y="41"/>
                      <a:pt x="29" y="43"/>
                      <a:pt x="26" y="42"/>
                    </a:cubicBezTo>
                    <a:cubicBezTo>
                      <a:pt x="24" y="41"/>
                      <a:pt x="22" y="41"/>
                      <a:pt x="21" y="41"/>
                    </a:cubicBezTo>
                    <a:cubicBezTo>
                      <a:pt x="19" y="40"/>
                      <a:pt x="17" y="38"/>
                      <a:pt x="16" y="37"/>
                    </a:cubicBezTo>
                    <a:cubicBezTo>
                      <a:pt x="15" y="37"/>
                      <a:pt x="12" y="38"/>
                      <a:pt x="11" y="37"/>
                    </a:cubicBezTo>
                    <a:cubicBezTo>
                      <a:pt x="10" y="36"/>
                      <a:pt x="8" y="34"/>
                      <a:pt x="7" y="34"/>
                    </a:cubicBezTo>
                    <a:cubicBezTo>
                      <a:pt x="3" y="35"/>
                      <a:pt x="2" y="36"/>
                      <a:pt x="0" y="39"/>
                    </a:cubicBezTo>
                    <a:cubicBezTo>
                      <a:pt x="0" y="40"/>
                      <a:pt x="3" y="40"/>
                      <a:pt x="3" y="41"/>
                    </a:cubicBezTo>
                    <a:cubicBezTo>
                      <a:pt x="3" y="43"/>
                      <a:pt x="3" y="44"/>
                      <a:pt x="4" y="45"/>
                    </a:cubicBezTo>
                    <a:cubicBezTo>
                      <a:pt x="6" y="47"/>
                      <a:pt x="5" y="52"/>
                      <a:pt x="3" y="54"/>
                    </a:cubicBezTo>
                    <a:cubicBezTo>
                      <a:pt x="2" y="55"/>
                      <a:pt x="1" y="56"/>
                      <a:pt x="0" y="58"/>
                    </a:cubicBezTo>
                    <a:cubicBezTo>
                      <a:pt x="0" y="61"/>
                      <a:pt x="2" y="59"/>
                      <a:pt x="3" y="60"/>
                    </a:cubicBezTo>
                    <a:cubicBezTo>
                      <a:pt x="3" y="60"/>
                      <a:pt x="0" y="64"/>
                      <a:pt x="1" y="65"/>
                    </a:cubicBezTo>
                    <a:cubicBezTo>
                      <a:pt x="2" y="65"/>
                      <a:pt x="3" y="66"/>
                      <a:pt x="4" y="66"/>
                    </a:cubicBezTo>
                    <a:cubicBezTo>
                      <a:pt x="8" y="69"/>
                      <a:pt x="12" y="71"/>
                      <a:pt x="15" y="73"/>
                    </a:cubicBezTo>
                    <a:cubicBezTo>
                      <a:pt x="18" y="74"/>
                      <a:pt x="19" y="74"/>
                      <a:pt x="19" y="77"/>
                    </a:cubicBezTo>
                    <a:cubicBezTo>
                      <a:pt x="19" y="79"/>
                      <a:pt x="25" y="82"/>
                      <a:pt x="26" y="83"/>
                    </a:cubicBezTo>
                    <a:cubicBezTo>
                      <a:pt x="28" y="80"/>
                      <a:pt x="29" y="78"/>
                      <a:pt x="30" y="76"/>
                    </a:cubicBezTo>
                    <a:cubicBezTo>
                      <a:pt x="30" y="74"/>
                      <a:pt x="31" y="72"/>
                      <a:pt x="33" y="72"/>
                    </a:cubicBezTo>
                    <a:cubicBezTo>
                      <a:pt x="34" y="71"/>
                      <a:pt x="34" y="70"/>
                      <a:pt x="35" y="69"/>
                    </a:cubicBezTo>
                    <a:cubicBezTo>
                      <a:pt x="37" y="68"/>
                      <a:pt x="38" y="67"/>
                      <a:pt x="40" y="65"/>
                    </a:cubicBezTo>
                    <a:cubicBezTo>
                      <a:pt x="45" y="57"/>
                      <a:pt x="52" y="53"/>
                      <a:pt x="59" y="48"/>
                    </a:cubicBezTo>
                    <a:cubicBezTo>
                      <a:pt x="68" y="42"/>
                      <a:pt x="73" y="33"/>
                      <a:pt x="77" y="24"/>
                    </a:cubicBezTo>
                    <a:cubicBezTo>
                      <a:pt x="79" y="20"/>
                      <a:pt x="82" y="18"/>
                      <a:pt x="84" y="14"/>
                    </a:cubicBezTo>
                    <a:cubicBezTo>
                      <a:pt x="85" y="12"/>
                      <a:pt x="85" y="9"/>
                      <a:pt x="86" y="7"/>
                    </a:cubicBezTo>
                    <a:cubicBezTo>
                      <a:pt x="86" y="6"/>
                      <a:pt x="85" y="2"/>
                      <a:pt x="86" y="1"/>
                    </a:cubicBezTo>
                    <a:cubicBezTo>
                      <a:pt x="86" y="1"/>
                      <a:pt x="86" y="1"/>
                      <a:pt x="86"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23" name="Freeform 748">
                <a:extLst>
                  <a:ext uri="{FF2B5EF4-FFF2-40B4-BE49-F238E27FC236}">
                    <a16:creationId xmlns:a16="http://schemas.microsoft.com/office/drawing/2014/main" id="{2311DAAE-1343-B760-6123-82445803AEBD}"/>
                  </a:ext>
                </a:extLst>
              </p:cNvPr>
              <p:cNvSpPr>
                <a:spLocks/>
              </p:cNvSpPr>
              <p:nvPr/>
            </p:nvSpPr>
            <p:spPr bwMode="auto">
              <a:xfrm>
                <a:off x="6896245" y="3963053"/>
                <a:ext cx="46495" cy="60555"/>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24" name="Freeform 749">
                <a:extLst>
                  <a:ext uri="{FF2B5EF4-FFF2-40B4-BE49-F238E27FC236}">
                    <a16:creationId xmlns:a16="http://schemas.microsoft.com/office/drawing/2014/main" id="{EFC65ABD-70AD-D603-143A-7A279F66F171}"/>
                  </a:ext>
                </a:extLst>
              </p:cNvPr>
              <p:cNvSpPr>
                <a:spLocks/>
              </p:cNvSpPr>
              <p:nvPr/>
            </p:nvSpPr>
            <p:spPr bwMode="auto">
              <a:xfrm>
                <a:off x="6581512" y="4207169"/>
                <a:ext cx="135906" cy="155174"/>
              </a:xfrm>
              <a:custGeom>
                <a:avLst/>
                <a:gdLst>
                  <a:gd name="T0" fmla="*/ 22 w 26"/>
                  <a:gd name="T1" fmla="*/ 18 h 28"/>
                  <a:gd name="T2" fmla="*/ 25 w 26"/>
                  <a:gd name="T3" fmla="*/ 14 h 28"/>
                  <a:gd name="T4" fmla="*/ 26 w 26"/>
                  <a:gd name="T5" fmla="*/ 8 h 28"/>
                  <a:gd name="T6" fmla="*/ 24 w 26"/>
                  <a:gd name="T7" fmla="*/ 3 h 28"/>
                  <a:gd name="T8" fmla="*/ 21 w 26"/>
                  <a:gd name="T9" fmla="*/ 0 h 28"/>
                  <a:gd name="T10" fmla="*/ 16 w 26"/>
                  <a:gd name="T11" fmla="*/ 1 h 28"/>
                  <a:gd name="T12" fmla="*/ 12 w 26"/>
                  <a:gd name="T13" fmla="*/ 3 h 28"/>
                  <a:gd name="T14" fmla="*/ 6 w 26"/>
                  <a:gd name="T15" fmla="*/ 2 h 28"/>
                  <a:gd name="T16" fmla="*/ 7 w 26"/>
                  <a:gd name="T17" fmla="*/ 8 h 28"/>
                  <a:gd name="T18" fmla="*/ 6 w 26"/>
                  <a:gd name="T19" fmla="*/ 12 h 28"/>
                  <a:gd name="T20" fmla="*/ 2 w 26"/>
                  <a:gd name="T21" fmla="*/ 16 h 28"/>
                  <a:gd name="T22" fmla="*/ 0 w 26"/>
                  <a:gd name="T23" fmla="*/ 22 h 28"/>
                  <a:gd name="T24" fmla="*/ 0 w 26"/>
                  <a:gd name="T25" fmla="*/ 27 h 28"/>
                  <a:gd name="T26" fmla="*/ 4 w 26"/>
                  <a:gd name="T27" fmla="*/ 26 h 28"/>
                  <a:gd name="T28" fmla="*/ 11 w 26"/>
                  <a:gd name="T29" fmla="*/ 25 h 28"/>
                  <a:gd name="T30" fmla="*/ 14 w 26"/>
                  <a:gd name="T31" fmla="*/ 20 h 28"/>
                  <a:gd name="T32" fmla="*/ 21 w 26"/>
                  <a:gd name="T33" fmla="*/ 20 h 28"/>
                  <a:gd name="T34" fmla="*/ 22 w 26"/>
                  <a:gd name="T35" fmla="*/ 18 h 28"/>
                  <a:gd name="T36" fmla="*/ 22 w 26"/>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22" y="18"/>
                    </a:moveTo>
                    <a:cubicBezTo>
                      <a:pt x="22" y="16"/>
                      <a:pt x="24" y="15"/>
                      <a:pt x="25" y="14"/>
                    </a:cubicBezTo>
                    <a:cubicBezTo>
                      <a:pt x="26" y="13"/>
                      <a:pt x="26" y="10"/>
                      <a:pt x="26" y="8"/>
                    </a:cubicBezTo>
                    <a:cubicBezTo>
                      <a:pt x="26" y="6"/>
                      <a:pt x="24" y="5"/>
                      <a:pt x="24" y="3"/>
                    </a:cubicBezTo>
                    <a:cubicBezTo>
                      <a:pt x="24" y="1"/>
                      <a:pt x="22" y="1"/>
                      <a:pt x="21" y="0"/>
                    </a:cubicBezTo>
                    <a:cubicBezTo>
                      <a:pt x="20" y="1"/>
                      <a:pt x="18" y="0"/>
                      <a:pt x="16" y="1"/>
                    </a:cubicBezTo>
                    <a:cubicBezTo>
                      <a:pt x="15" y="2"/>
                      <a:pt x="13" y="4"/>
                      <a:pt x="12" y="3"/>
                    </a:cubicBezTo>
                    <a:cubicBezTo>
                      <a:pt x="10" y="1"/>
                      <a:pt x="7" y="0"/>
                      <a:pt x="6" y="2"/>
                    </a:cubicBezTo>
                    <a:cubicBezTo>
                      <a:pt x="5" y="4"/>
                      <a:pt x="6" y="7"/>
                      <a:pt x="7" y="8"/>
                    </a:cubicBezTo>
                    <a:cubicBezTo>
                      <a:pt x="8" y="10"/>
                      <a:pt x="7" y="10"/>
                      <a:pt x="6" y="12"/>
                    </a:cubicBezTo>
                    <a:cubicBezTo>
                      <a:pt x="5" y="14"/>
                      <a:pt x="3" y="15"/>
                      <a:pt x="2" y="16"/>
                    </a:cubicBezTo>
                    <a:cubicBezTo>
                      <a:pt x="1" y="18"/>
                      <a:pt x="0" y="19"/>
                      <a:pt x="0" y="22"/>
                    </a:cubicBezTo>
                    <a:cubicBezTo>
                      <a:pt x="0" y="23"/>
                      <a:pt x="1" y="25"/>
                      <a:pt x="0" y="27"/>
                    </a:cubicBezTo>
                    <a:cubicBezTo>
                      <a:pt x="2" y="28"/>
                      <a:pt x="2" y="27"/>
                      <a:pt x="4" y="26"/>
                    </a:cubicBezTo>
                    <a:cubicBezTo>
                      <a:pt x="6" y="25"/>
                      <a:pt x="9" y="25"/>
                      <a:pt x="11" y="25"/>
                    </a:cubicBezTo>
                    <a:cubicBezTo>
                      <a:pt x="10" y="22"/>
                      <a:pt x="12" y="21"/>
                      <a:pt x="14" y="20"/>
                    </a:cubicBezTo>
                    <a:cubicBezTo>
                      <a:pt x="16" y="19"/>
                      <a:pt x="20" y="17"/>
                      <a:pt x="21" y="20"/>
                    </a:cubicBezTo>
                    <a:cubicBezTo>
                      <a:pt x="21" y="19"/>
                      <a:pt x="21" y="18"/>
                      <a:pt x="22" y="18"/>
                    </a:cubicBezTo>
                    <a:cubicBezTo>
                      <a:pt x="22" y="16"/>
                      <a:pt x="21" y="18"/>
                      <a:pt x="22" y="18"/>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25" name="Freeform 750">
                <a:extLst>
                  <a:ext uri="{FF2B5EF4-FFF2-40B4-BE49-F238E27FC236}">
                    <a16:creationId xmlns:a16="http://schemas.microsoft.com/office/drawing/2014/main" id="{33CB45CF-C8CF-96F6-5983-F9517DFC39BE}"/>
                  </a:ext>
                </a:extLst>
              </p:cNvPr>
              <p:cNvSpPr>
                <a:spLocks/>
              </p:cNvSpPr>
              <p:nvPr/>
            </p:nvSpPr>
            <p:spPr bwMode="auto">
              <a:xfrm>
                <a:off x="6565417" y="4385050"/>
                <a:ext cx="51859" cy="54878"/>
              </a:xfrm>
              <a:custGeom>
                <a:avLst/>
                <a:gdLst>
                  <a:gd name="T0" fmla="*/ 1 w 10"/>
                  <a:gd name="T1" fmla="*/ 6 h 10"/>
                  <a:gd name="T2" fmla="*/ 3 w 10"/>
                  <a:gd name="T3" fmla="*/ 10 h 10"/>
                  <a:gd name="T4" fmla="*/ 9 w 10"/>
                  <a:gd name="T5" fmla="*/ 5 h 10"/>
                  <a:gd name="T6" fmla="*/ 8 w 10"/>
                  <a:gd name="T7" fmla="*/ 0 h 10"/>
                  <a:gd name="T8" fmla="*/ 4 w 10"/>
                  <a:gd name="T9" fmla="*/ 1 h 10"/>
                  <a:gd name="T10" fmla="*/ 0 w 10"/>
                  <a:gd name="T11" fmla="*/ 1 h 10"/>
                  <a:gd name="T12" fmla="*/ 1 w 10"/>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 y="6"/>
                    </a:moveTo>
                    <a:cubicBezTo>
                      <a:pt x="2" y="7"/>
                      <a:pt x="2" y="9"/>
                      <a:pt x="3" y="10"/>
                    </a:cubicBezTo>
                    <a:cubicBezTo>
                      <a:pt x="5" y="9"/>
                      <a:pt x="7" y="7"/>
                      <a:pt x="9" y="5"/>
                    </a:cubicBezTo>
                    <a:cubicBezTo>
                      <a:pt x="10" y="3"/>
                      <a:pt x="5" y="4"/>
                      <a:pt x="8" y="0"/>
                    </a:cubicBezTo>
                    <a:cubicBezTo>
                      <a:pt x="7" y="0"/>
                      <a:pt x="3" y="0"/>
                      <a:pt x="4" y="1"/>
                    </a:cubicBezTo>
                    <a:cubicBezTo>
                      <a:pt x="5" y="3"/>
                      <a:pt x="1" y="2"/>
                      <a:pt x="0" y="1"/>
                    </a:cubicBezTo>
                    <a:cubicBezTo>
                      <a:pt x="0" y="3"/>
                      <a:pt x="1" y="4"/>
                      <a:pt x="1" y="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26" name="Freeform 751">
                <a:extLst>
                  <a:ext uri="{FF2B5EF4-FFF2-40B4-BE49-F238E27FC236}">
                    <a16:creationId xmlns:a16="http://schemas.microsoft.com/office/drawing/2014/main" id="{2272436A-3E6E-97E0-C07A-44B44E9EFA7A}"/>
                  </a:ext>
                </a:extLst>
              </p:cNvPr>
              <p:cNvSpPr>
                <a:spLocks/>
              </p:cNvSpPr>
              <p:nvPr/>
            </p:nvSpPr>
            <p:spPr bwMode="auto">
              <a:xfrm>
                <a:off x="6565417" y="4350989"/>
                <a:ext cx="57223" cy="51094"/>
              </a:xfrm>
              <a:custGeom>
                <a:avLst/>
                <a:gdLst>
                  <a:gd name="T0" fmla="*/ 3 w 11"/>
                  <a:gd name="T1" fmla="*/ 1 h 9"/>
                  <a:gd name="T2" fmla="*/ 0 w 11"/>
                  <a:gd name="T3" fmla="*/ 7 h 9"/>
                  <a:gd name="T4" fmla="*/ 4 w 11"/>
                  <a:gd name="T5" fmla="*/ 7 h 9"/>
                  <a:gd name="T6" fmla="*/ 8 w 11"/>
                  <a:gd name="T7" fmla="*/ 6 h 9"/>
                  <a:gd name="T8" fmla="*/ 7 w 11"/>
                  <a:gd name="T9" fmla="*/ 0 h 9"/>
                  <a:gd name="T10" fmla="*/ 3 w 11"/>
                  <a:gd name="T11" fmla="*/ 1 h 9"/>
                  <a:gd name="T12" fmla="*/ 3 w 1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1"/>
                    </a:moveTo>
                    <a:cubicBezTo>
                      <a:pt x="1" y="2"/>
                      <a:pt x="0" y="5"/>
                      <a:pt x="0" y="7"/>
                    </a:cubicBezTo>
                    <a:cubicBezTo>
                      <a:pt x="1" y="8"/>
                      <a:pt x="5" y="9"/>
                      <a:pt x="4" y="7"/>
                    </a:cubicBezTo>
                    <a:cubicBezTo>
                      <a:pt x="3" y="6"/>
                      <a:pt x="7" y="6"/>
                      <a:pt x="8" y="6"/>
                    </a:cubicBezTo>
                    <a:cubicBezTo>
                      <a:pt x="11" y="5"/>
                      <a:pt x="8" y="1"/>
                      <a:pt x="7" y="0"/>
                    </a:cubicBezTo>
                    <a:cubicBezTo>
                      <a:pt x="5" y="1"/>
                      <a:pt x="5" y="2"/>
                      <a:pt x="3" y="1"/>
                    </a:cubicBezTo>
                    <a:cubicBezTo>
                      <a:pt x="2" y="1"/>
                      <a:pt x="4" y="1"/>
                      <a:pt x="3"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27" name="Freeform 752">
                <a:extLst>
                  <a:ext uri="{FF2B5EF4-FFF2-40B4-BE49-F238E27FC236}">
                    <a16:creationId xmlns:a16="http://schemas.microsoft.com/office/drawing/2014/main" id="{4200CAA6-D4A6-BF3B-EDB3-24C4BE89A93C}"/>
                  </a:ext>
                </a:extLst>
              </p:cNvPr>
              <p:cNvSpPr>
                <a:spLocks/>
              </p:cNvSpPr>
              <p:nvPr/>
            </p:nvSpPr>
            <p:spPr bwMode="auto">
              <a:xfrm>
                <a:off x="6576147" y="4333956"/>
                <a:ext cx="282545" cy="323595"/>
              </a:xfrm>
              <a:custGeom>
                <a:avLst/>
                <a:gdLst>
                  <a:gd name="T0" fmla="*/ 41 w 54"/>
                  <a:gd name="T1" fmla="*/ 13 h 58"/>
                  <a:gd name="T2" fmla="*/ 23 w 54"/>
                  <a:gd name="T3" fmla="*/ 3 h 58"/>
                  <a:gd name="T4" fmla="*/ 17 w 54"/>
                  <a:gd name="T5" fmla="*/ 7 h 58"/>
                  <a:gd name="T6" fmla="*/ 21 w 54"/>
                  <a:gd name="T7" fmla="*/ 9 h 58"/>
                  <a:gd name="T8" fmla="*/ 17 w 54"/>
                  <a:gd name="T9" fmla="*/ 9 h 58"/>
                  <a:gd name="T10" fmla="*/ 13 w 54"/>
                  <a:gd name="T11" fmla="*/ 10 h 58"/>
                  <a:gd name="T12" fmla="*/ 11 w 54"/>
                  <a:gd name="T13" fmla="*/ 8 h 58"/>
                  <a:gd name="T14" fmla="*/ 12 w 54"/>
                  <a:gd name="T15" fmla="*/ 4 h 58"/>
                  <a:gd name="T16" fmla="*/ 5 w 54"/>
                  <a:gd name="T17" fmla="*/ 3 h 58"/>
                  <a:gd name="T18" fmla="*/ 7 w 54"/>
                  <a:gd name="T19" fmla="*/ 8 h 58"/>
                  <a:gd name="T20" fmla="*/ 5 w 54"/>
                  <a:gd name="T21" fmla="*/ 12 h 58"/>
                  <a:gd name="T22" fmla="*/ 6 w 54"/>
                  <a:gd name="T23" fmla="*/ 16 h 58"/>
                  <a:gd name="T24" fmla="*/ 2 w 54"/>
                  <a:gd name="T25" fmla="*/ 18 h 58"/>
                  <a:gd name="T26" fmla="*/ 1 w 54"/>
                  <a:gd name="T27" fmla="*/ 21 h 58"/>
                  <a:gd name="T28" fmla="*/ 5 w 54"/>
                  <a:gd name="T29" fmla="*/ 33 h 58"/>
                  <a:gd name="T30" fmla="*/ 12 w 54"/>
                  <a:gd name="T31" fmla="*/ 42 h 58"/>
                  <a:gd name="T32" fmla="*/ 15 w 54"/>
                  <a:gd name="T33" fmla="*/ 43 h 58"/>
                  <a:gd name="T34" fmla="*/ 17 w 54"/>
                  <a:gd name="T35" fmla="*/ 45 h 58"/>
                  <a:gd name="T36" fmla="*/ 24 w 54"/>
                  <a:gd name="T37" fmla="*/ 47 h 58"/>
                  <a:gd name="T38" fmla="*/ 25 w 54"/>
                  <a:gd name="T39" fmla="*/ 53 h 58"/>
                  <a:gd name="T40" fmla="*/ 27 w 54"/>
                  <a:gd name="T41" fmla="*/ 55 h 58"/>
                  <a:gd name="T42" fmla="*/ 30 w 54"/>
                  <a:gd name="T43" fmla="*/ 55 h 58"/>
                  <a:gd name="T44" fmla="*/ 33 w 54"/>
                  <a:gd name="T45" fmla="*/ 56 h 58"/>
                  <a:gd name="T46" fmla="*/ 36 w 54"/>
                  <a:gd name="T47" fmla="*/ 55 h 58"/>
                  <a:gd name="T48" fmla="*/ 42 w 54"/>
                  <a:gd name="T49" fmla="*/ 55 h 58"/>
                  <a:gd name="T50" fmla="*/ 46 w 54"/>
                  <a:gd name="T51" fmla="*/ 54 h 58"/>
                  <a:gd name="T52" fmla="*/ 54 w 54"/>
                  <a:gd name="T53" fmla="*/ 49 h 58"/>
                  <a:gd name="T54" fmla="*/ 49 w 54"/>
                  <a:gd name="T55" fmla="*/ 36 h 58"/>
                  <a:gd name="T56" fmla="*/ 49 w 54"/>
                  <a:gd name="T57" fmla="*/ 32 h 58"/>
                  <a:gd name="T58" fmla="*/ 46 w 54"/>
                  <a:gd name="T59" fmla="*/ 28 h 58"/>
                  <a:gd name="T60" fmla="*/ 48 w 54"/>
                  <a:gd name="T61" fmla="*/ 20 h 58"/>
                  <a:gd name="T62" fmla="*/ 45 w 54"/>
                  <a:gd name="T63" fmla="*/ 18 h 58"/>
                  <a:gd name="T64" fmla="*/ 41 w 54"/>
                  <a:gd name="T65" fmla="*/ 16 h 58"/>
                  <a:gd name="T66" fmla="*/ 41 w 54"/>
                  <a:gd name="T6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8">
                    <a:moveTo>
                      <a:pt x="41" y="13"/>
                    </a:moveTo>
                    <a:cubicBezTo>
                      <a:pt x="35" y="9"/>
                      <a:pt x="29" y="6"/>
                      <a:pt x="23" y="3"/>
                    </a:cubicBezTo>
                    <a:cubicBezTo>
                      <a:pt x="22" y="5"/>
                      <a:pt x="19" y="7"/>
                      <a:pt x="17" y="7"/>
                    </a:cubicBezTo>
                    <a:cubicBezTo>
                      <a:pt x="17" y="7"/>
                      <a:pt x="21" y="8"/>
                      <a:pt x="21" y="9"/>
                    </a:cubicBezTo>
                    <a:cubicBezTo>
                      <a:pt x="20" y="10"/>
                      <a:pt x="18" y="9"/>
                      <a:pt x="17" y="9"/>
                    </a:cubicBezTo>
                    <a:cubicBezTo>
                      <a:pt x="15" y="8"/>
                      <a:pt x="15" y="9"/>
                      <a:pt x="13" y="10"/>
                    </a:cubicBezTo>
                    <a:cubicBezTo>
                      <a:pt x="13" y="10"/>
                      <a:pt x="11" y="9"/>
                      <a:pt x="11" y="8"/>
                    </a:cubicBezTo>
                    <a:cubicBezTo>
                      <a:pt x="10" y="7"/>
                      <a:pt x="11" y="5"/>
                      <a:pt x="12" y="4"/>
                    </a:cubicBezTo>
                    <a:cubicBezTo>
                      <a:pt x="13" y="0"/>
                      <a:pt x="7" y="2"/>
                      <a:pt x="5" y="3"/>
                    </a:cubicBezTo>
                    <a:cubicBezTo>
                      <a:pt x="6" y="4"/>
                      <a:pt x="8" y="7"/>
                      <a:pt x="7" y="8"/>
                    </a:cubicBezTo>
                    <a:cubicBezTo>
                      <a:pt x="7" y="9"/>
                      <a:pt x="3" y="12"/>
                      <a:pt x="5" y="12"/>
                    </a:cubicBezTo>
                    <a:cubicBezTo>
                      <a:pt x="8" y="13"/>
                      <a:pt x="7" y="14"/>
                      <a:pt x="6" y="16"/>
                    </a:cubicBezTo>
                    <a:cubicBezTo>
                      <a:pt x="5" y="16"/>
                      <a:pt x="3" y="17"/>
                      <a:pt x="2" y="18"/>
                    </a:cubicBezTo>
                    <a:cubicBezTo>
                      <a:pt x="0" y="19"/>
                      <a:pt x="1" y="19"/>
                      <a:pt x="1" y="21"/>
                    </a:cubicBezTo>
                    <a:cubicBezTo>
                      <a:pt x="2" y="26"/>
                      <a:pt x="4" y="29"/>
                      <a:pt x="5" y="33"/>
                    </a:cubicBezTo>
                    <a:cubicBezTo>
                      <a:pt x="5" y="38"/>
                      <a:pt x="9" y="40"/>
                      <a:pt x="12" y="42"/>
                    </a:cubicBezTo>
                    <a:cubicBezTo>
                      <a:pt x="13" y="43"/>
                      <a:pt x="14" y="43"/>
                      <a:pt x="15" y="43"/>
                    </a:cubicBezTo>
                    <a:cubicBezTo>
                      <a:pt x="16" y="43"/>
                      <a:pt x="16" y="44"/>
                      <a:pt x="17" y="45"/>
                    </a:cubicBezTo>
                    <a:cubicBezTo>
                      <a:pt x="19" y="45"/>
                      <a:pt x="22" y="45"/>
                      <a:pt x="24" y="47"/>
                    </a:cubicBezTo>
                    <a:cubicBezTo>
                      <a:pt x="25" y="48"/>
                      <a:pt x="25" y="51"/>
                      <a:pt x="25" y="53"/>
                    </a:cubicBezTo>
                    <a:cubicBezTo>
                      <a:pt x="26" y="54"/>
                      <a:pt x="25" y="55"/>
                      <a:pt x="27" y="55"/>
                    </a:cubicBezTo>
                    <a:cubicBezTo>
                      <a:pt x="28" y="55"/>
                      <a:pt x="29" y="55"/>
                      <a:pt x="30" y="55"/>
                    </a:cubicBezTo>
                    <a:cubicBezTo>
                      <a:pt x="31" y="55"/>
                      <a:pt x="32" y="55"/>
                      <a:pt x="33" y="56"/>
                    </a:cubicBezTo>
                    <a:cubicBezTo>
                      <a:pt x="34" y="57"/>
                      <a:pt x="35" y="56"/>
                      <a:pt x="36" y="55"/>
                    </a:cubicBezTo>
                    <a:cubicBezTo>
                      <a:pt x="38" y="54"/>
                      <a:pt x="40" y="58"/>
                      <a:pt x="42" y="55"/>
                    </a:cubicBezTo>
                    <a:cubicBezTo>
                      <a:pt x="42" y="53"/>
                      <a:pt x="45" y="54"/>
                      <a:pt x="46" y="54"/>
                    </a:cubicBezTo>
                    <a:cubicBezTo>
                      <a:pt x="49" y="53"/>
                      <a:pt x="51" y="51"/>
                      <a:pt x="54" y="49"/>
                    </a:cubicBezTo>
                    <a:cubicBezTo>
                      <a:pt x="49" y="46"/>
                      <a:pt x="49" y="42"/>
                      <a:pt x="49" y="36"/>
                    </a:cubicBezTo>
                    <a:cubicBezTo>
                      <a:pt x="48" y="35"/>
                      <a:pt x="50" y="33"/>
                      <a:pt x="49" y="32"/>
                    </a:cubicBezTo>
                    <a:cubicBezTo>
                      <a:pt x="48" y="31"/>
                      <a:pt x="46" y="30"/>
                      <a:pt x="46" y="28"/>
                    </a:cubicBezTo>
                    <a:cubicBezTo>
                      <a:pt x="46" y="27"/>
                      <a:pt x="48" y="20"/>
                      <a:pt x="48" y="20"/>
                    </a:cubicBezTo>
                    <a:cubicBezTo>
                      <a:pt x="47" y="20"/>
                      <a:pt x="46" y="19"/>
                      <a:pt x="45" y="18"/>
                    </a:cubicBezTo>
                    <a:cubicBezTo>
                      <a:pt x="44" y="17"/>
                      <a:pt x="43" y="17"/>
                      <a:pt x="41" y="16"/>
                    </a:cubicBezTo>
                    <a:cubicBezTo>
                      <a:pt x="41" y="15"/>
                      <a:pt x="41" y="14"/>
                      <a:pt x="41" y="1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28" name="Freeform 753">
                <a:extLst>
                  <a:ext uri="{FF2B5EF4-FFF2-40B4-BE49-F238E27FC236}">
                    <a16:creationId xmlns:a16="http://schemas.microsoft.com/office/drawing/2014/main" id="{2C2D1705-EC36-2AA5-263F-EE9AD7696D48}"/>
                  </a:ext>
                </a:extLst>
              </p:cNvPr>
              <p:cNvSpPr>
                <a:spLocks/>
              </p:cNvSpPr>
              <p:nvPr/>
            </p:nvSpPr>
            <p:spPr bwMode="auto">
              <a:xfrm>
                <a:off x="6062918" y="4256369"/>
                <a:ext cx="141272" cy="172206"/>
              </a:xfrm>
              <a:custGeom>
                <a:avLst/>
                <a:gdLst>
                  <a:gd name="T0" fmla="*/ 15 w 27"/>
                  <a:gd name="T1" fmla="*/ 29 h 31"/>
                  <a:gd name="T2" fmla="*/ 15 w 27"/>
                  <a:gd name="T3" fmla="*/ 24 h 31"/>
                  <a:gd name="T4" fmla="*/ 17 w 27"/>
                  <a:gd name="T5" fmla="*/ 24 h 31"/>
                  <a:gd name="T6" fmla="*/ 19 w 27"/>
                  <a:gd name="T7" fmla="*/ 21 h 31"/>
                  <a:gd name="T8" fmla="*/ 21 w 27"/>
                  <a:gd name="T9" fmla="*/ 24 h 31"/>
                  <a:gd name="T10" fmla="*/ 24 w 27"/>
                  <a:gd name="T11" fmla="*/ 23 h 31"/>
                  <a:gd name="T12" fmla="*/ 26 w 27"/>
                  <a:gd name="T13" fmla="*/ 24 h 31"/>
                  <a:gd name="T14" fmla="*/ 26 w 27"/>
                  <a:gd name="T15" fmla="*/ 21 h 31"/>
                  <a:gd name="T16" fmla="*/ 26 w 27"/>
                  <a:gd name="T17" fmla="*/ 14 h 31"/>
                  <a:gd name="T18" fmla="*/ 25 w 27"/>
                  <a:gd name="T19" fmla="*/ 11 h 31"/>
                  <a:gd name="T20" fmla="*/ 26 w 27"/>
                  <a:gd name="T21" fmla="*/ 6 h 31"/>
                  <a:gd name="T22" fmla="*/ 21 w 27"/>
                  <a:gd name="T23" fmla="*/ 4 h 31"/>
                  <a:gd name="T24" fmla="*/ 19 w 27"/>
                  <a:gd name="T25" fmla="*/ 0 h 31"/>
                  <a:gd name="T26" fmla="*/ 14 w 27"/>
                  <a:gd name="T27" fmla="*/ 0 h 31"/>
                  <a:gd name="T28" fmla="*/ 11 w 27"/>
                  <a:gd name="T29" fmla="*/ 7 h 31"/>
                  <a:gd name="T30" fmla="*/ 5 w 27"/>
                  <a:gd name="T31" fmla="*/ 7 h 31"/>
                  <a:gd name="T32" fmla="*/ 4 w 27"/>
                  <a:gd name="T33" fmla="*/ 7 h 31"/>
                  <a:gd name="T34" fmla="*/ 4 w 27"/>
                  <a:gd name="T35" fmla="*/ 10 h 31"/>
                  <a:gd name="T36" fmla="*/ 0 w 27"/>
                  <a:gd name="T37" fmla="*/ 16 h 31"/>
                  <a:gd name="T38" fmla="*/ 4 w 27"/>
                  <a:gd name="T39" fmla="*/ 23 h 31"/>
                  <a:gd name="T40" fmla="*/ 9 w 27"/>
                  <a:gd name="T41" fmla="*/ 28 h 31"/>
                  <a:gd name="T42" fmla="*/ 11 w 27"/>
                  <a:gd name="T43" fmla="*/ 31 h 31"/>
                  <a:gd name="T44" fmla="*/ 15 w 27"/>
                  <a:gd name="T45" fmla="*/ 29 h 31"/>
                  <a:gd name="T46" fmla="*/ 15 w 27"/>
                  <a:gd name="T4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1">
                    <a:moveTo>
                      <a:pt x="15" y="29"/>
                    </a:moveTo>
                    <a:cubicBezTo>
                      <a:pt x="15" y="28"/>
                      <a:pt x="13" y="24"/>
                      <a:pt x="15" y="24"/>
                    </a:cubicBezTo>
                    <a:cubicBezTo>
                      <a:pt x="15" y="24"/>
                      <a:pt x="17" y="24"/>
                      <a:pt x="17" y="24"/>
                    </a:cubicBezTo>
                    <a:cubicBezTo>
                      <a:pt x="18" y="23"/>
                      <a:pt x="18" y="21"/>
                      <a:pt x="19" y="21"/>
                    </a:cubicBezTo>
                    <a:cubicBezTo>
                      <a:pt x="20" y="22"/>
                      <a:pt x="21" y="23"/>
                      <a:pt x="21" y="24"/>
                    </a:cubicBezTo>
                    <a:cubicBezTo>
                      <a:pt x="22" y="25"/>
                      <a:pt x="22" y="23"/>
                      <a:pt x="24" y="23"/>
                    </a:cubicBezTo>
                    <a:cubicBezTo>
                      <a:pt x="24" y="23"/>
                      <a:pt x="26" y="25"/>
                      <a:pt x="26" y="24"/>
                    </a:cubicBezTo>
                    <a:cubicBezTo>
                      <a:pt x="26" y="23"/>
                      <a:pt x="26" y="22"/>
                      <a:pt x="26" y="21"/>
                    </a:cubicBezTo>
                    <a:cubicBezTo>
                      <a:pt x="27" y="19"/>
                      <a:pt x="27" y="16"/>
                      <a:pt x="26" y="14"/>
                    </a:cubicBezTo>
                    <a:cubicBezTo>
                      <a:pt x="25" y="13"/>
                      <a:pt x="25" y="12"/>
                      <a:pt x="25" y="11"/>
                    </a:cubicBezTo>
                    <a:cubicBezTo>
                      <a:pt x="25" y="9"/>
                      <a:pt x="27" y="8"/>
                      <a:pt x="26" y="6"/>
                    </a:cubicBezTo>
                    <a:cubicBezTo>
                      <a:pt x="25" y="3"/>
                      <a:pt x="21" y="7"/>
                      <a:pt x="21" y="4"/>
                    </a:cubicBezTo>
                    <a:cubicBezTo>
                      <a:pt x="21" y="2"/>
                      <a:pt x="22" y="0"/>
                      <a:pt x="19" y="0"/>
                    </a:cubicBezTo>
                    <a:cubicBezTo>
                      <a:pt x="18" y="0"/>
                      <a:pt x="16" y="0"/>
                      <a:pt x="14" y="0"/>
                    </a:cubicBezTo>
                    <a:cubicBezTo>
                      <a:pt x="10" y="0"/>
                      <a:pt x="15" y="7"/>
                      <a:pt x="11" y="7"/>
                    </a:cubicBezTo>
                    <a:cubicBezTo>
                      <a:pt x="9" y="7"/>
                      <a:pt x="7" y="7"/>
                      <a:pt x="5" y="7"/>
                    </a:cubicBezTo>
                    <a:cubicBezTo>
                      <a:pt x="4" y="7"/>
                      <a:pt x="4" y="7"/>
                      <a:pt x="4" y="7"/>
                    </a:cubicBezTo>
                    <a:cubicBezTo>
                      <a:pt x="2" y="9"/>
                      <a:pt x="4" y="9"/>
                      <a:pt x="4" y="10"/>
                    </a:cubicBezTo>
                    <a:cubicBezTo>
                      <a:pt x="4" y="12"/>
                      <a:pt x="0" y="14"/>
                      <a:pt x="0" y="16"/>
                    </a:cubicBezTo>
                    <a:cubicBezTo>
                      <a:pt x="1" y="18"/>
                      <a:pt x="3" y="21"/>
                      <a:pt x="4" y="23"/>
                    </a:cubicBezTo>
                    <a:cubicBezTo>
                      <a:pt x="6" y="24"/>
                      <a:pt x="7" y="26"/>
                      <a:pt x="9" y="28"/>
                    </a:cubicBezTo>
                    <a:cubicBezTo>
                      <a:pt x="10" y="29"/>
                      <a:pt x="11" y="30"/>
                      <a:pt x="11" y="31"/>
                    </a:cubicBezTo>
                    <a:cubicBezTo>
                      <a:pt x="12" y="30"/>
                      <a:pt x="14" y="30"/>
                      <a:pt x="15" y="29"/>
                    </a:cubicBezTo>
                    <a:cubicBezTo>
                      <a:pt x="15" y="29"/>
                      <a:pt x="14" y="30"/>
                      <a:pt x="15" y="29"/>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29" name="Freeform 754">
                <a:extLst>
                  <a:ext uri="{FF2B5EF4-FFF2-40B4-BE49-F238E27FC236}">
                    <a16:creationId xmlns:a16="http://schemas.microsoft.com/office/drawing/2014/main" id="{A70A57AE-CE57-12C4-E20B-75E8AF2FC583}"/>
                  </a:ext>
                </a:extLst>
              </p:cNvPr>
              <p:cNvSpPr>
                <a:spLocks/>
              </p:cNvSpPr>
              <p:nvPr/>
            </p:nvSpPr>
            <p:spPr bwMode="auto">
              <a:xfrm>
                <a:off x="6071859" y="4256369"/>
                <a:ext cx="59013" cy="39739"/>
              </a:xfrm>
              <a:custGeom>
                <a:avLst/>
                <a:gdLst>
                  <a:gd name="T0" fmla="*/ 11 w 11"/>
                  <a:gd name="T1" fmla="*/ 7 h 7"/>
                  <a:gd name="T2" fmla="*/ 11 w 11"/>
                  <a:gd name="T3" fmla="*/ 0 h 7"/>
                  <a:gd name="T4" fmla="*/ 3 w 11"/>
                  <a:gd name="T5" fmla="*/ 1 h 7"/>
                  <a:gd name="T6" fmla="*/ 0 w 11"/>
                  <a:gd name="T7" fmla="*/ 4 h 7"/>
                  <a:gd name="T8" fmla="*/ 2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cubicBezTo>
                      <a:pt x="11" y="5"/>
                      <a:pt x="11" y="2"/>
                      <a:pt x="11" y="0"/>
                    </a:cubicBezTo>
                    <a:cubicBezTo>
                      <a:pt x="8" y="0"/>
                      <a:pt x="6" y="1"/>
                      <a:pt x="3" y="1"/>
                    </a:cubicBezTo>
                    <a:cubicBezTo>
                      <a:pt x="4" y="2"/>
                      <a:pt x="1" y="3"/>
                      <a:pt x="0" y="4"/>
                    </a:cubicBezTo>
                    <a:cubicBezTo>
                      <a:pt x="0" y="5"/>
                      <a:pt x="2" y="6"/>
                      <a:pt x="2" y="7"/>
                    </a:cubicBezTo>
                    <a:lnTo>
                      <a:pt x="11" y="7"/>
                    </a:ln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30" name="Freeform 755">
                <a:extLst>
                  <a:ext uri="{FF2B5EF4-FFF2-40B4-BE49-F238E27FC236}">
                    <a16:creationId xmlns:a16="http://schemas.microsoft.com/office/drawing/2014/main" id="{B02F3D8F-7F17-B508-EDC3-A0EFCF2C04A8}"/>
                  </a:ext>
                </a:extLst>
              </p:cNvPr>
              <p:cNvSpPr>
                <a:spLocks/>
              </p:cNvSpPr>
              <p:nvPr/>
            </p:nvSpPr>
            <p:spPr bwMode="auto">
              <a:xfrm>
                <a:off x="6052187" y="3957377"/>
                <a:ext cx="193132" cy="316025"/>
              </a:xfrm>
              <a:custGeom>
                <a:avLst/>
                <a:gdLst>
                  <a:gd name="T0" fmla="*/ 29 w 37"/>
                  <a:gd name="T1" fmla="*/ 55 h 57"/>
                  <a:gd name="T2" fmla="*/ 37 w 37"/>
                  <a:gd name="T3" fmla="*/ 55 h 57"/>
                  <a:gd name="T4" fmla="*/ 33 w 37"/>
                  <a:gd name="T5" fmla="*/ 48 h 57"/>
                  <a:gd name="T6" fmla="*/ 32 w 37"/>
                  <a:gd name="T7" fmla="*/ 44 h 57"/>
                  <a:gd name="T8" fmla="*/ 30 w 37"/>
                  <a:gd name="T9" fmla="*/ 40 h 57"/>
                  <a:gd name="T10" fmla="*/ 32 w 37"/>
                  <a:gd name="T11" fmla="*/ 32 h 57"/>
                  <a:gd name="T12" fmla="*/ 34 w 37"/>
                  <a:gd name="T13" fmla="*/ 27 h 57"/>
                  <a:gd name="T14" fmla="*/ 31 w 37"/>
                  <a:gd name="T15" fmla="*/ 21 h 57"/>
                  <a:gd name="T16" fmla="*/ 28 w 37"/>
                  <a:gd name="T17" fmla="*/ 16 h 57"/>
                  <a:gd name="T18" fmla="*/ 34 w 37"/>
                  <a:gd name="T19" fmla="*/ 16 h 57"/>
                  <a:gd name="T20" fmla="*/ 32 w 37"/>
                  <a:gd name="T21" fmla="*/ 6 h 57"/>
                  <a:gd name="T22" fmla="*/ 30 w 37"/>
                  <a:gd name="T23" fmla="*/ 2 h 57"/>
                  <a:gd name="T24" fmla="*/ 27 w 37"/>
                  <a:gd name="T25" fmla="*/ 0 h 57"/>
                  <a:gd name="T26" fmla="*/ 28 w 37"/>
                  <a:gd name="T27" fmla="*/ 9 h 57"/>
                  <a:gd name="T28" fmla="*/ 23 w 37"/>
                  <a:gd name="T29" fmla="*/ 18 h 57"/>
                  <a:gd name="T30" fmla="*/ 21 w 37"/>
                  <a:gd name="T31" fmla="*/ 22 h 57"/>
                  <a:gd name="T32" fmla="*/ 18 w 37"/>
                  <a:gd name="T33" fmla="*/ 27 h 57"/>
                  <a:gd name="T34" fmla="*/ 15 w 37"/>
                  <a:gd name="T35" fmla="*/ 33 h 57"/>
                  <a:gd name="T36" fmla="*/ 11 w 37"/>
                  <a:gd name="T37" fmla="*/ 31 h 57"/>
                  <a:gd name="T38" fmla="*/ 2 w 37"/>
                  <a:gd name="T39" fmla="*/ 39 h 57"/>
                  <a:gd name="T40" fmla="*/ 1 w 37"/>
                  <a:gd name="T41" fmla="*/ 42 h 57"/>
                  <a:gd name="T42" fmla="*/ 4 w 37"/>
                  <a:gd name="T43" fmla="*/ 45 h 57"/>
                  <a:gd name="T44" fmla="*/ 5 w 37"/>
                  <a:gd name="T45" fmla="*/ 45 h 57"/>
                  <a:gd name="T46" fmla="*/ 7 w 37"/>
                  <a:gd name="T47" fmla="*/ 48 h 57"/>
                  <a:gd name="T48" fmla="*/ 7 w 37"/>
                  <a:gd name="T49" fmla="*/ 55 h 57"/>
                  <a:gd name="T50" fmla="*/ 16 w 37"/>
                  <a:gd name="T51" fmla="*/ 54 h 57"/>
                  <a:gd name="T52" fmla="*/ 29 w 37"/>
                  <a:gd name="T53"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7">
                    <a:moveTo>
                      <a:pt x="29" y="55"/>
                    </a:moveTo>
                    <a:cubicBezTo>
                      <a:pt x="32" y="55"/>
                      <a:pt x="35" y="57"/>
                      <a:pt x="37" y="55"/>
                    </a:cubicBezTo>
                    <a:cubicBezTo>
                      <a:pt x="37" y="51"/>
                      <a:pt x="35" y="50"/>
                      <a:pt x="33" y="48"/>
                    </a:cubicBezTo>
                    <a:cubicBezTo>
                      <a:pt x="32" y="47"/>
                      <a:pt x="32" y="46"/>
                      <a:pt x="32" y="44"/>
                    </a:cubicBezTo>
                    <a:cubicBezTo>
                      <a:pt x="31" y="43"/>
                      <a:pt x="30" y="42"/>
                      <a:pt x="30" y="40"/>
                    </a:cubicBezTo>
                    <a:cubicBezTo>
                      <a:pt x="29" y="36"/>
                      <a:pt x="31" y="35"/>
                      <a:pt x="32" y="32"/>
                    </a:cubicBezTo>
                    <a:cubicBezTo>
                      <a:pt x="33" y="30"/>
                      <a:pt x="34" y="29"/>
                      <a:pt x="34" y="27"/>
                    </a:cubicBezTo>
                    <a:cubicBezTo>
                      <a:pt x="33" y="25"/>
                      <a:pt x="33" y="23"/>
                      <a:pt x="31" y="21"/>
                    </a:cubicBezTo>
                    <a:cubicBezTo>
                      <a:pt x="31" y="21"/>
                      <a:pt x="26" y="18"/>
                      <a:pt x="28" y="16"/>
                    </a:cubicBezTo>
                    <a:cubicBezTo>
                      <a:pt x="29" y="15"/>
                      <a:pt x="32" y="16"/>
                      <a:pt x="34" y="16"/>
                    </a:cubicBezTo>
                    <a:cubicBezTo>
                      <a:pt x="32" y="12"/>
                      <a:pt x="32" y="10"/>
                      <a:pt x="32" y="6"/>
                    </a:cubicBezTo>
                    <a:cubicBezTo>
                      <a:pt x="32" y="5"/>
                      <a:pt x="32" y="3"/>
                      <a:pt x="30" y="2"/>
                    </a:cubicBezTo>
                    <a:cubicBezTo>
                      <a:pt x="30" y="1"/>
                      <a:pt x="27" y="0"/>
                      <a:pt x="27" y="0"/>
                    </a:cubicBezTo>
                    <a:cubicBezTo>
                      <a:pt x="27" y="2"/>
                      <a:pt x="33" y="7"/>
                      <a:pt x="28" y="9"/>
                    </a:cubicBezTo>
                    <a:cubicBezTo>
                      <a:pt x="25" y="11"/>
                      <a:pt x="24" y="14"/>
                      <a:pt x="23" y="18"/>
                    </a:cubicBezTo>
                    <a:cubicBezTo>
                      <a:pt x="22" y="19"/>
                      <a:pt x="22" y="22"/>
                      <a:pt x="21" y="22"/>
                    </a:cubicBezTo>
                    <a:cubicBezTo>
                      <a:pt x="19" y="23"/>
                      <a:pt x="19" y="25"/>
                      <a:pt x="18" y="27"/>
                    </a:cubicBezTo>
                    <a:cubicBezTo>
                      <a:pt x="17" y="29"/>
                      <a:pt x="16" y="31"/>
                      <a:pt x="15" y="33"/>
                    </a:cubicBezTo>
                    <a:cubicBezTo>
                      <a:pt x="13" y="35"/>
                      <a:pt x="12" y="31"/>
                      <a:pt x="11" y="31"/>
                    </a:cubicBezTo>
                    <a:cubicBezTo>
                      <a:pt x="6" y="31"/>
                      <a:pt x="3" y="35"/>
                      <a:pt x="2" y="39"/>
                    </a:cubicBezTo>
                    <a:cubicBezTo>
                      <a:pt x="2" y="40"/>
                      <a:pt x="0" y="41"/>
                      <a:pt x="1" y="42"/>
                    </a:cubicBezTo>
                    <a:cubicBezTo>
                      <a:pt x="2" y="43"/>
                      <a:pt x="3" y="44"/>
                      <a:pt x="4" y="45"/>
                    </a:cubicBezTo>
                    <a:cubicBezTo>
                      <a:pt x="4" y="46"/>
                      <a:pt x="5" y="44"/>
                      <a:pt x="5" y="45"/>
                    </a:cubicBezTo>
                    <a:cubicBezTo>
                      <a:pt x="6" y="46"/>
                      <a:pt x="7" y="47"/>
                      <a:pt x="7" y="48"/>
                    </a:cubicBezTo>
                    <a:cubicBezTo>
                      <a:pt x="8" y="50"/>
                      <a:pt x="7" y="53"/>
                      <a:pt x="7" y="55"/>
                    </a:cubicBezTo>
                    <a:cubicBezTo>
                      <a:pt x="10" y="54"/>
                      <a:pt x="13" y="54"/>
                      <a:pt x="16" y="54"/>
                    </a:cubicBezTo>
                    <a:cubicBezTo>
                      <a:pt x="20" y="54"/>
                      <a:pt x="25" y="55"/>
                      <a:pt x="29" y="5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31" name="Freeform 756">
                <a:extLst>
                  <a:ext uri="{FF2B5EF4-FFF2-40B4-BE49-F238E27FC236}">
                    <a16:creationId xmlns:a16="http://schemas.microsoft.com/office/drawing/2014/main" id="{AA05BBED-6D26-18FA-B48E-F773E13C94D2}"/>
                  </a:ext>
                </a:extLst>
              </p:cNvPr>
              <p:cNvSpPr>
                <a:spLocks/>
              </p:cNvSpPr>
              <p:nvPr/>
            </p:nvSpPr>
            <p:spPr bwMode="auto">
              <a:xfrm>
                <a:off x="5846540" y="3972515"/>
                <a:ext cx="78683" cy="172206"/>
              </a:xfrm>
              <a:custGeom>
                <a:avLst/>
                <a:gdLst>
                  <a:gd name="T0" fmla="*/ 11 w 15"/>
                  <a:gd name="T1" fmla="*/ 0 h 31"/>
                  <a:gd name="T2" fmla="*/ 9 w 15"/>
                  <a:gd name="T3" fmla="*/ 4 h 31"/>
                  <a:gd name="T4" fmla="*/ 4 w 15"/>
                  <a:gd name="T5" fmla="*/ 5 h 31"/>
                  <a:gd name="T6" fmla="*/ 1 w 15"/>
                  <a:gd name="T7" fmla="*/ 8 h 31"/>
                  <a:gd name="T8" fmla="*/ 3 w 15"/>
                  <a:gd name="T9" fmla="*/ 13 h 31"/>
                  <a:gd name="T10" fmla="*/ 6 w 15"/>
                  <a:gd name="T11" fmla="*/ 31 h 31"/>
                  <a:gd name="T12" fmla="*/ 11 w 15"/>
                  <a:gd name="T13" fmla="*/ 30 h 31"/>
                  <a:gd name="T14" fmla="*/ 11 w 15"/>
                  <a:gd name="T15" fmla="*/ 27 h 31"/>
                  <a:gd name="T16" fmla="*/ 11 w 15"/>
                  <a:gd name="T17" fmla="*/ 18 h 31"/>
                  <a:gd name="T18" fmla="*/ 15 w 15"/>
                  <a:gd name="T19" fmla="*/ 9 h 31"/>
                  <a:gd name="T20" fmla="*/ 14 w 15"/>
                  <a:gd name="T21" fmla="*/ 3 h 31"/>
                  <a:gd name="T22" fmla="*/ 11 w 15"/>
                  <a:gd name="T23" fmla="*/ 0 h 31"/>
                  <a:gd name="T24" fmla="*/ 11 w 15"/>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1" y="0"/>
                    </a:moveTo>
                    <a:cubicBezTo>
                      <a:pt x="9" y="2"/>
                      <a:pt x="10" y="2"/>
                      <a:pt x="9" y="4"/>
                    </a:cubicBezTo>
                    <a:cubicBezTo>
                      <a:pt x="8" y="6"/>
                      <a:pt x="6" y="5"/>
                      <a:pt x="4" y="5"/>
                    </a:cubicBezTo>
                    <a:cubicBezTo>
                      <a:pt x="4" y="5"/>
                      <a:pt x="2" y="7"/>
                      <a:pt x="1" y="8"/>
                    </a:cubicBezTo>
                    <a:cubicBezTo>
                      <a:pt x="0" y="9"/>
                      <a:pt x="2" y="11"/>
                      <a:pt x="3" y="13"/>
                    </a:cubicBezTo>
                    <a:cubicBezTo>
                      <a:pt x="7" y="18"/>
                      <a:pt x="4" y="25"/>
                      <a:pt x="6" y="31"/>
                    </a:cubicBezTo>
                    <a:cubicBezTo>
                      <a:pt x="7" y="31"/>
                      <a:pt x="9" y="31"/>
                      <a:pt x="11" y="30"/>
                    </a:cubicBezTo>
                    <a:cubicBezTo>
                      <a:pt x="12" y="30"/>
                      <a:pt x="12" y="29"/>
                      <a:pt x="11" y="27"/>
                    </a:cubicBezTo>
                    <a:cubicBezTo>
                      <a:pt x="11" y="24"/>
                      <a:pt x="11" y="21"/>
                      <a:pt x="11" y="18"/>
                    </a:cubicBezTo>
                    <a:cubicBezTo>
                      <a:pt x="11" y="14"/>
                      <a:pt x="14" y="12"/>
                      <a:pt x="15" y="9"/>
                    </a:cubicBezTo>
                    <a:cubicBezTo>
                      <a:pt x="15" y="6"/>
                      <a:pt x="15" y="5"/>
                      <a:pt x="14" y="3"/>
                    </a:cubicBezTo>
                    <a:cubicBezTo>
                      <a:pt x="14" y="3"/>
                      <a:pt x="11" y="0"/>
                      <a:pt x="11" y="0"/>
                    </a:cubicBezTo>
                    <a:cubicBezTo>
                      <a:pt x="10" y="1"/>
                      <a:pt x="11" y="0"/>
                      <a:pt x="11"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32" name="Freeform 757">
                <a:extLst>
                  <a:ext uri="{FF2B5EF4-FFF2-40B4-BE49-F238E27FC236}">
                    <a16:creationId xmlns:a16="http://schemas.microsoft.com/office/drawing/2014/main" id="{8136F0FC-D4F6-21FC-50F0-F8AED6984043}"/>
                  </a:ext>
                </a:extLst>
              </p:cNvPr>
              <p:cNvSpPr>
                <a:spLocks/>
              </p:cNvSpPr>
              <p:nvPr/>
            </p:nvSpPr>
            <p:spPr bwMode="auto">
              <a:xfrm>
                <a:off x="5900187" y="3928989"/>
                <a:ext cx="309368" cy="283855"/>
              </a:xfrm>
              <a:custGeom>
                <a:avLst/>
                <a:gdLst>
                  <a:gd name="T0" fmla="*/ 31 w 59"/>
                  <a:gd name="T1" fmla="*/ 42 h 51"/>
                  <a:gd name="T2" fmla="*/ 37 w 59"/>
                  <a:gd name="T3" fmla="*/ 37 h 51"/>
                  <a:gd name="T4" fmla="*/ 40 w 59"/>
                  <a:gd name="T5" fmla="*/ 36 h 51"/>
                  <a:gd name="T6" fmla="*/ 43 w 59"/>
                  <a:gd name="T7" fmla="*/ 38 h 51"/>
                  <a:gd name="T8" fmla="*/ 47 w 59"/>
                  <a:gd name="T9" fmla="*/ 32 h 51"/>
                  <a:gd name="T10" fmla="*/ 48 w 59"/>
                  <a:gd name="T11" fmla="*/ 28 h 51"/>
                  <a:gd name="T12" fmla="*/ 51 w 59"/>
                  <a:gd name="T13" fmla="*/ 27 h 51"/>
                  <a:gd name="T14" fmla="*/ 56 w 59"/>
                  <a:gd name="T15" fmla="*/ 14 h 51"/>
                  <a:gd name="T16" fmla="*/ 59 w 59"/>
                  <a:gd name="T17" fmla="*/ 11 h 51"/>
                  <a:gd name="T18" fmla="*/ 57 w 59"/>
                  <a:gd name="T19" fmla="*/ 8 h 51"/>
                  <a:gd name="T20" fmla="*/ 56 w 59"/>
                  <a:gd name="T21" fmla="*/ 6 h 51"/>
                  <a:gd name="T22" fmla="*/ 54 w 59"/>
                  <a:gd name="T23" fmla="*/ 1 h 51"/>
                  <a:gd name="T24" fmla="*/ 48 w 59"/>
                  <a:gd name="T25" fmla="*/ 5 h 51"/>
                  <a:gd name="T26" fmla="*/ 40 w 59"/>
                  <a:gd name="T27" fmla="*/ 4 h 51"/>
                  <a:gd name="T28" fmla="*/ 32 w 59"/>
                  <a:gd name="T29" fmla="*/ 6 h 51"/>
                  <a:gd name="T30" fmla="*/ 26 w 59"/>
                  <a:gd name="T31" fmla="*/ 4 h 51"/>
                  <a:gd name="T32" fmla="*/ 19 w 59"/>
                  <a:gd name="T33" fmla="*/ 3 h 51"/>
                  <a:gd name="T34" fmla="*/ 13 w 59"/>
                  <a:gd name="T35" fmla="*/ 1 h 51"/>
                  <a:gd name="T36" fmla="*/ 8 w 59"/>
                  <a:gd name="T37" fmla="*/ 3 h 51"/>
                  <a:gd name="T38" fmla="*/ 7 w 59"/>
                  <a:gd name="T39" fmla="*/ 6 h 51"/>
                  <a:gd name="T40" fmla="*/ 6 w 59"/>
                  <a:gd name="T41" fmla="*/ 10 h 51"/>
                  <a:gd name="T42" fmla="*/ 5 w 59"/>
                  <a:gd name="T43" fmla="*/ 16 h 51"/>
                  <a:gd name="T44" fmla="*/ 1 w 59"/>
                  <a:gd name="T45" fmla="*/ 24 h 51"/>
                  <a:gd name="T46" fmla="*/ 2 w 59"/>
                  <a:gd name="T47" fmla="*/ 38 h 51"/>
                  <a:gd name="T48" fmla="*/ 5 w 59"/>
                  <a:gd name="T49" fmla="*/ 38 h 51"/>
                  <a:gd name="T50" fmla="*/ 9 w 59"/>
                  <a:gd name="T51" fmla="*/ 39 h 51"/>
                  <a:gd name="T52" fmla="*/ 14 w 59"/>
                  <a:gd name="T53" fmla="*/ 43 h 51"/>
                  <a:gd name="T54" fmla="*/ 14 w 59"/>
                  <a:gd name="T55" fmla="*/ 45 h 51"/>
                  <a:gd name="T56" fmla="*/ 16 w 59"/>
                  <a:gd name="T57" fmla="*/ 48 h 51"/>
                  <a:gd name="T58" fmla="*/ 23 w 59"/>
                  <a:gd name="T59" fmla="*/ 47 h 51"/>
                  <a:gd name="T60" fmla="*/ 22 w 59"/>
                  <a:gd name="T61" fmla="*/ 48 h 51"/>
                  <a:gd name="T62" fmla="*/ 27 w 59"/>
                  <a:gd name="T63" fmla="*/ 47 h 51"/>
                  <a:gd name="T64" fmla="*/ 30 w 59"/>
                  <a:gd name="T65" fmla="*/ 47 h 51"/>
                  <a:gd name="T66" fmla="*/ 31 w 59"/>
                  <a:gd name="T67" fmla="*/ 42 h 51"/>
                  <a:gd name="T68" fmla="*/ 31 w 59"/>
                  <a:gd name="T6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1">
                    <a:moveTo>
                      <a:pt x="31" y="42"/>
                    </a:moveTo>
                    <a:cubicBezTo>
                      <a:pt x="32" y="40"/>
                      <a:pt x="35" y="37"/>
                      <a:pt x="37" y="37"/>
                    </a:cubicBezTo>
                    <a:cubicBezTo>
                      <a:pt x="38" y="36"/>
                      <a:pt x="40" y="36"/>
                      <a:pt x="40" y="36"/>
                    </a:cubicBezTo>
                    <a:cubicBezTo>
                      <a:pt x="41" y="37"/>
                      <a:pt x="42" y="39"/>
                      <a:pt x="43" y="38"/>
                    </a:cubicBezTo>
                    <a:cubicBezTo>
                      <a:pt x="45" y="37"/>
                      <a:pt x="46" y="34"/>
                      <a:pt x="47" y="32"/>
                    </a:cubicBezTo>
                    <a:cubicBezTo>
                      <a:pt x="47" y="31"/>
                      <a:pt x="48" y="29"/>
                      <a:pt x="48" y="28"/>
                    </a:cubicBezTo>
                    <a:cubicBezTo>
                      <a:pt x="49" y="27"/>
                      <a:pt x="50" y="28"/>
                      <a:pt x="51" y="27"/>
                    </a:cubicBezTo>
                    <a:cubicBezTo>
                      <a:pt x="51" y="25"/>
                      <a:pt x="53" y="14"/>
                      <a:pt x="56" y="14"/>
                    </a:cubicBezTo>
                    <a:cubicBezTo>
                      <a:pt x="58" y="14"/>
                      <a:pt x="59" y="12"/>
                      <a:pt x="59" y="11"/>
                    </a:cubicBezTo>
                    <a:cubicBezTo>
                      <a:pt x="59" y="9"/>
                      <a:pt x="57" y="9"/>
                      <a:pt x="57" y="8"/>
                    </a:cubicBezTo>
                    <a:cubicBezTo>
                      <a:pt x="57" y="7"/>
                      <a:pt x="56" y="7"/>
                      <a:pt x="56" y="6"/>
                    </a:cubicBezTo>
                    <a:cubicBezTo>
                      <a:pt x="55" y="4"/>
                      <a:pt x="55" y="3"/>
                      <a:pt x="54" y="1"/>
                    </a:cubicBezTo>
                    <a:cubicBezTo>
                      <a:pt x="53" y="2"/>
                      <a:pt x="50" y="5"/>
                      <a:pt x="48" y="5"/>
                    </a:cubicBezTo>
                    <a:cubicBezTo>
                      <a:pt x="45" y="4"/>
                      <a:pt x="43" y="4"/>
                      <a:pt x="40" y="4"/>
                    </a:cubicBezTo>
                    <a:cubicBezTo>
                      <a:pt x="37" y="4"/>
                      <a:pt x="35" y="6"/>
                      <a:pt x="32" y="6"/>
                    </a:cubicBezTo>
                    <a:cubicBezTo>
                      <a:pt x="30" y="6"/>
                      <a:pt x="28" y="3"/>
                      <a:pt x="26" y="4"/>
                    </a:cubicBezTo>
                    <a:cubicBezTo>
                      <a:pt x="22" y="6"/>
                      <a:pt x="21" y="5"/>
                      <a:pt x="19" y="3"/>
                    </a:cubicBezTo>
                    <a:cubicBezTo>
                      <a:pt x="18" y="2"/>
                      <a:pt x="15" y="0"/>
                      <a:pt x="13" y="1"/>
                    </a:cubicBezTo>
                    <a:cubicBezTo>
                      <a:pt x="12" y="1"/>
                      <a:pt x="9" y="2"/>
                      <a:pt x="8" y="3"/>
                    </a:cubicBezTo>
                    <a:cubicBezTo>
                      <a:pt x="7" y="4"/>
                      <a:pt x="8" y="5"/>
                      <a:pt x="7" y="6"/>
                    </a:cubicBezTo>
                    <a:cubicBezTo>
                      <a:pt x="7" y="7"/>
                      <a:pt x="6" y="9"/>
                      <a:pt x="6" y="10"/>
                    </a:cubicBezTo>
                    <a:cubicBezTo>
                      <a:pt x="5" y="12"/>
                      <a:pt x="5" y="14"/>
                      <a:pt x="5" y="16"/>
                    </a:cubicBezTo>
                    <a:cubicBezTo>
                      <a:pt x="5" y="19"/>
                      <a:pt x="2" y="21"/>
                      <a:pt x="1" y="24"/>
                    </a:cubicBezTo>
                    <a:cubicBezTo>
                      <a:pt x="0" y="27"/>
                      <a:pt x="1" y="34"/>
                      <a:pt x="2" y="38"/>
                    </a:cubicBezTo>
                    <a:cubicBezTo>
                      <a:pt x="2" y="39"/>
                      <a:pt x="4" y="38"/>
                      <a:pt x="5" y="38"/>
                    </a:cubicBezTo>
                    <a:cubicBezTo>
                      <a:pt x="6" y="38"/>
                      <a:pt x="8" y="39"/>
                      <a:pt x="9" y="39"/>
                    </a:cubicBezTo>
                    <a:cubicBezTo>
                      <a:pt x="10" y="40"/>
                      <a:pt x="14" y="42"/>
                      <a:pt x="14" y="43"/>
                    </a:cubicBezTo>
                    <a:cubicBezTo>
                      <a:pt x="14" y="44"/>
                      <a:pt x="14" y="44"/>
                      <a:pt x="14" y="45"/>
                    </a:cubicBezTo>
                    <a:cubicBezTo>
                      <a:pt x="14" y="46"/>
                      <a:pt x="15" y="47"/>
                      <a:pt x="16" y="48"/>
                    </a:cubicBezTo>
                    <a:cubicBezTo>
                      <a:pt x="18" y="51"/>
                      <a:pt x="21" y="46"/>
                      <a:pt x="23" y="47"/>
                    </a:cubicBezTo>
                    <a:cubicBezTo>
                      <a:pt x="23" y="47"/>
                      <a:pt x="22" y="48"/>
                      <a:pt x="22" y="48"/>
                    </a:cubicBezTo>
                    <a:cubicBezTo>
                      <a:pt x="22" y="47"/>
                      <a:pt x="27" y="47"/>
                      <a:pt x="27" y="47"/>
                    </a:cubicBezTo>
                    <a:cubicBezTo>
                      <a:pt x="29" y="47"/>
                      <a:pt x="29" y="45"/>
                      <a:pt x="30" y="47"/>
                    </a:cubicBezTo>
                    <a:cubicBezTo>
                      <a:pt x="31" y="45"/>
                      <a:pt x="31" y="44"/>
                      <a:pt x="31" y="42"/>
                    </a:cubicBezTo>
                    <a:cubicBezTo>
                      <a:pt x="32" y="41"/>
                      <a:pt x="31" y="43"/>
                      <a:pt x="31" y="4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33" name="Freeform 758">
                <a:extLst>
                  <a:ext uri="{FF2B5EF4-FFF2-40B4-BE49-F238E27FC236}">
                    <a16:creationId xmlns:a16="http://schemas.microsoft.com/office/drawing/2014/main" id="{4C2194B5-3D55-8DCA-3211-73DEE14FA44E}"/>
                  </a:ext>
                </a:extLst>
              </p:cNvPr>
              <p:cNvSpPr>
                <a:spLocks/>
              </p:cNvSpPr>
              <p:nvPr/>
            </p:nvSpPr>
            <p:spPr bwMode="auto">
              <a:xfrm>
                <a:off x="5678444" y="3894926"/>
                <a:ext cx="221744" cy="166529"/>
              </a:xfrm>
              <a:custGeom>
                <a:avLst/>
                <a:gdLst>
                  <a:gd name="T0" fmla="*/ 35 w 42"/>
                  <a:gd name="T1" fmla="*/ 20 h 30"/>
                  <a:gd name="T2" fmla="*/ 41 w 42"/>
                  <a:gd name="T3" fmla="*/ 17 h 30"/>
                  <a:gd name="T4" fmla="*/ 38 w 42"/>
                  <a:gd name="T5" fmla="*/ 13 h 30"/>
                  <a:gd name="T6" fmla="*/ 33 w 42"/>
                  <a:gd name="T7" fmla="*/ 10 h 30"/>
                  <a:gd name="T8" fmla="*/ 32 w 42"/>
                  <a:gd name="T9" fmla="*/ 7 h 30"/>
                  <a:gd name="T10" fmla="*/ 30 w 42"/>
                  <a:gd name="T11" fmla="*/ 1 h 30"/>
                  <a:gd name="T12" fmla="*/ 26 w 42"/>
                  <a:gd name="T13" fmla="*/ 0 h 30"/>
                  <a:gd name="T14" fmla="*/ 22 w 42"/>
                  <a:gd name="T15" fmla="*/ 2 h 30"/>
                  <a:gd name="T16" fmla="*/ 19 w 42"/>
                  <a:gd name="T17" fmla="*/ 4 h 30"/>
                  <a:gd name="T18" fmla="*/ 17 w 42"/>
                  <a:gd name="T19" fmla="*/ 5 h 30"/>
                  <a:gd name="T20" fmla="*/ 11 w 42"/>
                  <a:gd name="T21" fmla="*/ 10 h 30"/>
                  <a:gd name="T22" fmla="*/ 9 w 42"/>
                  <a:gd name="T23" fmla="*/ 10 h 30"/>
                  <a:gd name="T24" fmla="*/ 7 w 42"/>
                  <a:gd name="T25" fmla="*/ 14 h 30"/>
                  <a:gd name="T26" fmla="*/ 5 w 42"/>
                  <a:gd name="T27" fmla="*/ 16 h 30"/>
                  <a:gd name="T28" fmla="*/ 2 w 42"/>
                  <a:gd name="T29" fmla="*/ 18 h 30"/>
                  <a:gd name="T30" fmla="*/ 1 w 42"/>
                  <a:gd name="T31" fmla="*/ 24 h 30"/>
                  <a:gd name="T32" fmla="*/ 8 w 42"/>
                  <a:gd name="T33" fmla="*/ 28 h 30"/>
                  <a:gd name="T34" fmla="*/ 16 w 42"/>
                  <a:gd name="T35" fmla="*/ 30 h 30"/>
                  <a:gd name="T36" fmla="*/ 15 w 42"/>
                  <a:gd name="T37" fmla="*/ 22 h 30"/>
                  <a:gd name="T38" fmla="*/ 26 w 42"/>
                  <a:gd name="T39" fmla="*/ 22 h 30"/>
                  <a:gd name="T40" fmla="*/ 35 w 42"/>
                  <a:gd name="T41" fmla="*/ 20 h 30"/>
                  <a:gd name="T42" fmla="*/ 35 w 42"/>
                  <a:gd name="T4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0">
                    <a:moveTo>
                      <a:pt x="35" y="20"/>
                    </a:moveTo>
                    <a:cubicBezTo>
                      <a:pt x="37" y="17"/>
                      <a:pt x="40" y="20"/>
                      <a:pt x="41" y="17"/>
                    </a:cubicBezTo>
                    <a:cubicBezTo>
                      <a:pt x="42" y="16"/>
                      <a:pt x="39" y="13"/>
                      <a:pt x="38" y="13"/>
                    </a:cubicBezTo>
                    <a:cubicBezTo>
                      <a:pt x="37" y="15"/>
                      <a:pt x="34" y="11"/>
                      <a:pt x="33" y="10"/>
                    </a:cubicBezTo>
                    <a:cubicBezTo>
                      <a:pt x="33" y="9"/>
                      <a:pt x="33" y="8"/>
                      <a:pt x="32" y="7"/>
                    </a:cubicBezTo>
                    <a:cubicBezTo>
                      <a:pt x="30" y="5"/>
                      <a:pt x="30" y="4"/>
                      <a:pt x="30" y="1"/>
                    </a:cubicBezTo>
                    <a:cubicBezTo>
                      <a:pt x="29" y="1"/>
                      <a:pt x="27" y="0"/>
                      <a:pt x="26" y="0"/>
                    </a:cubicBezTo>
                    <a:cubicBezTo>
                      <a:pt x="24" y="1"/>
                      <a:pt x="23" y="2"/>
                      <a:pt x="22" y="2"/>
                    </a:cubicBezTo>
                    <a:cubicBezTo>
                      <a:pt x="21" y="3"/>
                      <a:pt x="20" y="4"/>
                      <a:pt x="19" y="4"/>
                    </a:cubicBezTo>
                    <a:cubicBezTo>
                      <a:pt x="18" y="6"/>
                      <a:pt x="18" y="4"/>
                      <a:pt x="17" y="5"/>
                    </a:cubicBezTo>
                    <a:cubicBezTo>
                      <a:pt x="15" y="6"/>
                      <a:pt x="13" y="11"/>
                      <a:pt x="11" y="10"/>
                    </a:cubicBezTo>
                    <a:cubicBezTo>
                      <a:pt x="10" y="10"/>
                      <a:pt x="9" y="8"/>
                      <a:pt x="9" y="10"/>
                    </a:cubicBezTo>
                    <a:cubicBezTo>
                      <a:pt x="8" y="11"/>
                      <a:pt x="8" y="13"/>
                      <a:pt x="7" y="14"/>
                    </a:cubicBezTo>
                    <a:cubicBezTo>
                      <a:pt x="7" y="15"/>
                      <a:pt x="7" y="16"/>
                      <a:pt x="5" y="16"/>
                    </a:cubicBezTo>
                    <a:cubicBezTo>
                      <a:pt x="5" y="16"/>
                      <a:pt x="1" y="17"/>
                      <a:pt x="2" y="18"/>
                    </a:cubicBezTo>
                    <a:cubicBezTo>
                      <a:pt x="5" y="20"/>
                      <a:pt x="0" y="23"/>
                      <a:pt x="1" y="24"/>
                    </a:cubicBezTo>
                    <a:cubicBezTo>
                      <a:pt x="3" y="25"/>
                      <a:pt x="5" y="30"/>
                      <a:pt x="8" y="28"/>
                    </a:cubicBezTo>
                    <a:cubicBezTo>
                      <a:pt x="11" y="26"/>
                      <a:pt x="13" y="27"/>
                      <a:pt x="16" y="30"/>
                    </a:cubicBezTo>
                    <a:cubicBezTo>
                      <a:pt x="15" y="27"/>
                      <a:pt x="15" y="24"/>
                      <a:pt x="15" y="22"/>
                    </a:cubicBezTo>
                    <a:cubicBezTo>
                      <a:pt x="19" y="22"/>
                      <a:pt x="22" y="22"/>
                      <a:pt x="26" y="22"/>
                    </a:cubicBezTo>
                    <a:cubicBezTo>
                      <a:pt x="29" y="22"/>
                      <a:pt x="34" y="23"/>
                      <a:pt x="35" y="20"/>
                    </a:cubicBezTo>
                    <a:cubicBezTo>
                      <a:pt x="36" y="18"/>
                      <a:pt x="35" y="20"/>
                      <a:pt x="35" y="2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34" name="Freeform 759">
                <a:extLst>
                  <a:ext uri="{FF2B5EF4-FFF2-40B4-BE49-F238E27FC236}">
                    <a16:creationId xmlns:a16="http://schemas.microsoft.com/office/drawing/2014/main" id="{5E82319B-A5E8-2770-8451-733F32D84280}"/>
                  </a:ext>
                </a:extLst>
              </p:cNvPr>
              <p:cNvSpPr>
                <a:spLocks/>
              </p:cNvSpPr>
              <p:nvPr/>
            </p:nvSpPr>
            <p:spPr bwMode="auto">
              <a:xfrm>
                <a:off x="5826869" y="4017930"/>
                <a:ext cx="51859" cy="132467"/>
              </a:xfrm>
              <a:custGeom>
                <a:avLst/>
                <a:gdLst>
                  <a:gd name="T0" fmla="*/ 9 w 10"/>
                  <a:gd name="T1" fmla="*/ 10 h 24"/>
                  <a:gd name="T2" fmla="*/ 8 w 10"/>
                  <a:gd name="T3" fmla="*/ 6 h 24"/>
                  <a:gd name="T4" fmla="*/ 5 w 10"/>
                  <a:gd name="T5" fmla="*/ 0 h 24"/>
                  <a:gd name="T6" fmla="*/ 2 w 10"/>
                  <a:gd name="T7" fmla="*/ 0 h 24"/>
                  <a:gd name="T8" fmla="*/ 2 w 10"/>
                  <a:gd name="T9" fmla="*/ 3 h 24"/>
                  <a:gd name="T10" fmla="*/ 2 w 10"/>
                  <a:gd name="T11" fmla="*/ 9 h 24"/>
                  <a:gd name="T12" fmla="*/ 4 w 10"/>
                  <a:gd name="T13" fmla="*/ 15 h 24"/>
                  <a:gd name="T14" fmla="*/ 4 w 10"/>
                  <a:gd name="T15" fmla="*/ 21 h 24"/>
                  <a:gd name="T16" fmla="*/ 6 w 10"/>
                  <a:gd name="T17" fmla="*/ 23 h 24"/>
                  <a:gd name="T18" fmla="*/ 9 w 10"/>
                  <a:gd name="T19" fmla="*/ 23 h 24"/>
                  <a:gd name="T20" fmla="*/ 9 w 10"/>
                  <a:gd name="T21" fmla="*/ 10 h 24"/>
                  <a:gd name="T22" fmla="*/ 9 w 10"/>
                  <a:gd name="T2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9" y="10"/>
                    </a:moveTo>
                    <a:cubicBezTo>
                      <a:pt x="9" y="9"/>
                      <a:pt x="9" y="7"/>
                      <a:pt x="8" y="6"/>
                    </a:cubicBezTo>
                    <a:cubicBezTo>
                      <a:pt x="7" y="5"/>
                      <a:pt x="4" y="1"/>
                      <a:pt x="5" y="0"/>
                    </a:cubicBezTo>
                    <a:cubicBezTo>
                      <a:pt x="4" y="0"/>
                      <a:pt x="3" y="0"/>
                      <a:pt x="2" y="0"/>
                    </a:cubicBezTo>
                    <a:cubicBezTo>
                      <a:pt x="0" y="0"/>
                      <a:pt x="2" y="2"/>
                      <a:pt x="2" y="3"/>
                    </a:cubicBezTo>
                    <a:cubicBezTo>
                      <a:pt x="3" y="5"/>
                      <a:pt x="2" y="7"/>
                      <a:pt x="2" y="9"/>
                    </a:cubicBezTo>
                    <a:cubicBezTo>
                      <a:pt x="1" y="12"/>
                      <a:pt x="3" y="12"/>
                      <a:pt x="4" y="15"/>
                    </a:cubicBezTo>
                    <a:cubicBezTo>
                      <a:pt x="4" y="17"/>
                      <a:pt x="3" y="19"/>
                      <a:pt x="4" y="21"/>
                    </a:cubicBezTo>
                    <a:cubicBezTo>
                      <a:pt x="4" y="22"/>
                      <a:pt x="5" y="23"/>
                      <a:pt x="6" y="23"/>
                    </a:cubicBezTo>
                    <a:cubicBezTo>
                      <a:pt x="7" y="24"/>
                      <a:pt x="10" y="24"/>
                      <a:pt x="9" y="23"/>
                    </a:cubicBezTo>
                    <a:cubicBezTo>
                      <a:pt x="9" y="19"/>
                      <a:pt x="9" y="15"/>
                      <a:pt x="9" y="10"/>
                    </a:cubicBezTo>
                    <a:cubicBezTo>
                      <a:pt x="9" y="7"/>
                      <a:pt x="9" y="13"/>
                      <a:pt x="9" y="1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35" name="Freeform 760">
                <a:extLst>
                  <a:ext uri="{FF2B5EF4-FFF2-40B4-BE49-F238E27FC236}">
                    <a16:creationId xmlns:a16="http://schemas.microsoft.com/office/drawing/2014/main" id="{3F223DFD-68A4-4108-CD80-53F06C5D7A3F}"/>
                  </a:ext>
                </a:extLst>
              </p:cNvPr>
              <p:cNvSpPr>
                <a:spLocks/>
              </p:cNvSpPr>
              <p:nvPr/>
            </p:nvSpPr>
            <p:spPr bwMode="auto">
              <a:xfrm>
                <a:off x="5601548" y="4023608"/>
                <a:ext cx="166307" cy="172206"/>
              </a:xfrm>
              <a:custGeom>
                <a:avLst/>
                <a:gdLst>
                  <a:gd name="T0" fmla="*/ 26 w 32"/>
                  <a:gd name="T1" fmla="*/ 4 h 31"/>
                  <a:gd name="T2" fmla="*/ 21 w 32"/>
                  <a:gd name="T3" fmla="*/ 5 h 31"/>
                  <a:gd name="T4" fmla="*/ 15 w 32"/>
                  <a:gd name="T5" fmla="*/ 1 h 31"/>
                  <a:gd name="T6" fmla="*/ 13 w 32"/>
                  <a:gd name="T7" fmla="*/ 1 h 31"/>
                  <a:gd name="T8" fmla="*/ 10 w 32"/>
                  <a:gd name="T9" fmla="*/ 2 h 31"/>
                  <a:gd name="T10" fmla="*/ 6 w 32"/>
                  <a:gd name="T11" fmla="*/ 2 h 31"/>
                  <a:gd name="T12" fmla="*/ 4 w 32"/>
                  <a:gd name="T13" fmla="*/ 3 h 31"/>
                  <a:gd name="T14" fmla="*/ 3 w 32"/>
                  <a:gd name="T15" fmla="*/ 6 h 31"/>
                  <a:gd name="T16" fmla="*/ 5 w 32"/>
                  <a:gd name="T17" fmla="*/ 7 h 31"/>
                  <a:gd name="T18" fmla="*/ 3 w 32"/>
                  <a:gd name="T19" fmla="*/ 9 h 31"/>
                  <a:gd name="T20" fmla="*/ 5 w 32"/>
                  <a:gd name="T21" fmla="*/ 12 h 31"/>
                  <a:gd name="T22" fmla="*/ 3 w 32"/>
                  <a:gd name="T23" fmla="*/ 13 h 31"/>
                  <a:gd name="T24" fmla="*/ 2 w 32"/>
                  <a:gd name="T25" fmla="*/ 16 h 31"/>
                  <a:gd name="T26" fmla="*/ 2 w 32"/>
                  <a:gd name="T27" fmla="*/ 19 h 31"/>
                  <a:gd name="T28" fmla="*/ 3 w 32"/>
                  <a:gd name="T29" fmla="*/ 23 h 31"/>
                  <a:gd name="T30" fmla="*/ 7 w 32"/>
                  <a:gd name="T31" fmla="*/ 26 h 31"/>
                  <a:gd name="T32" fmla="*/ 7 w 32"/>
                  <a:gd name="T33" fmla="*/ 31 h 31"/>
                  <a:gd name="T34" fmla="*/ 19 w 32"/>
                  <a:gd name="T35" fmla="*/ 28 h 31"/>
                  <a:gd name="T36" fmla="*/ 26 w 32"/>
                  <a:gd name="T37" fmla="*/ 28 h 31"/>
                  <a:gd name="T38" fmla="*/ 30 w 32"/>
                  <a:gd name="T39" fmla="*/ 26 h 31"/>
                  <a:gd name="T40" fmla="*/ 28 w 32"/>
                  <a:gd name="T41" fmla="*/ 21 h 31"/>
                  <a:gd name="T42" fmla="*/ 30 w 32"/>
                  <a:gd name="T43" fmla="*/ 15 h 31"/>
                  <a:gd name="T44" fmla="*/ 26 w 32"/>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1">
                    <a:moveTo>
                      <a:pt x="26" y="4"/>
                    </a:moveTo>
                    <a:cubicBezTo>
                      <a:pt x="24" y="4"/>
                      <a:pt x="23" y="6"/>
                      <a:pt x="21" y="5"/>
                    </a:cubicBezTo>
                    <a:cubicBezTo>
                      <a:pt x="19" y="5"/>
                      <a:pt x="17" y="0"/>
                      <a:pt x="15" y="1"/>
                    </a:cubicBezTo>
                    <a:cubicBezTo>
                      <a:pt x="14" y="2"/>
                      <a:pt x="13" y="2"/>
                      <a:pt x="13" y="1"/>
                    </a:cubicBezTo>
                    <a:cubicBezTo>
                      <a:pt x="12" y="0"/>
                      <a:pt x="11" y="2"/>
                      <a:pt x="10" y="2"/>
                    </a:cubicBezTo>
                    <a:cubicBezTo>
                      <a:pt x="8" y="3"/>
                      <a:pt x="7" y="2"/>
                      <a:pt x="6" y="2"/>
                    </a:cubicBezTo>
                    <a:cubicBezTo>
                      <a:pt x="5" y="1"/>
                      <a:pt x="5" y="3"/>
                      <a:pt x="4" y="3"/>
                    </a:cubicBezTo>
                    <a:cubicBezTo>
                      <a:pt x="3" y="3"/>
                      <a:pt x="2" y="5"/>
                      <a:pt x="3" y="6"/>
                    </a:cubicBezTo>
                    <a:cubicBezTo>
                      <a:pt x="3" y="7"/>
                      <a:pt x="5" y="7"/>
                      <a:pt x="5" y="7"/>
                    </a:cubicBezTo>
                    <a:cubicBezTo>
                      <a:pt x="5" y="8"/>
                      <a:pt x="3" y="9"/>
                      <a:pt x="3" y="9"/>
                    </a:cubicBezTo>
                    <a:cubicBezTo>
                      <a:pt x="3" y="10"/>
                      <a:pt x="5" y="11"/>
                      <a:pt x="5" y="12"/>
                    </a:cubicBezTo>
                    <a:cubicBezTo>
                      <a:pt x="5" y="12"/>
                      <a:pt x="3" y="11"/>
                      <a:pt x="3" y="13"/>
                    </a:cubicBezTo>
                    <a:cubicBezTo>
                      <a:pt x="3" y="14"/>
                      <a:pt x="4" y="16"/>
                      <a:pt x="2" y="16"/>
                    </a:cubicBezTo>
                    <a:cubicBezTo>
                      <a:pt x="3" y="17"/>
                      <a:pt x="3" y="18"/>
                      <a:pt x="2" y="19"/>
                    </a:cubicBezTo>
                    <a:cubicBezTo>
                      <a:pt x="2" y="21"/>
                      <a:pt x="0" y="21"/>
                      <a:pt x="3" y="23"/>
                    </a:cubicBezTo>
                    <a:cubicBezTo>
                      <a:pt x="4" y="23"/>
                      <a:pt x="6" y="24"/>
                      <a:pt x="7" y="26"/>
                    </a:cubicBezTo>
                    <a:cubicBezTo>
                      <a:pt x="8" y="27"/>
                      <a:pt x="7" y="29"/>
                      <a:pt x="7" y="31"/>
                    </a:cubicBezTo>
                    <a:cubicBezTo>
                      <a:pt x="11" y="30"/>
                      <a:pt x="14" y="28"/>
                      <a:pt x="19" y="28"/>
                    </a:cubicBezTo>
                    <a:cubicBezTo>
                      <a:pt x="21" y="27"/>
                      <a:pt x="24" y="28"/>
                      <a:pt x="26" y="28"/>
                    </a:cubicBezTo>
                    <a:cubicBezTo>
                      <a:pt x="28" y="28"/>
                      <a:pt x="31" y="29"/>
                      <a:pt x="30" y="26"/>
                    </a:cubicBezTo>
                    <a:cubicBezTo>
                      <a:pt x="30" y="24"/>
                      <a:pt x="29" y="23"/>
                      <a:pt x="28" y="21"/>
                    </a:cubicBezTo>
                    <a:cubicBezTo>
                      <a:pt x="28" y="19"/>
                      <a:pt x="29" y="17"/>
                      <a:pt x="30" y="15"/>
                    </a:cubicBezTo>
                    <a:cubicBezTo>
                      <a:pt x="31" y="11"/>
                      <a:pt x="32" y="4"/>
                      <a:pt x="26"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36" name="Freeform 761">
                <a:extLst>
                  <a:ext uri="{FF2B5EF4-FFF2-40B4-BE49-F238E27FC236}">
                    <a16:creationId xmlns:a16="http://schemas.microsoft.com/office/drawing/2014/main" id="{F740F837-254D-2F78-0503-F3246F4530F2}"/>
                  </a:ext>
                </a:extLst>
              </p:cNvPr>
              <p:cNvSpPr>
                <a:spLocks/>
              </p:cNvSpPr>
              <p:nvPr/>
            </p:nvSpPr>
            <p:spPr bwMode="auto">
              <a:xfrm>
                <a:off x="5742820" y="4017930"/>
                <a:ext cx="119815" cy="166529"/>
              </a:xfrm>
              <a:custGeom>
                <a:avLst/>
                <a:gdLst>
                  <a:gd name="T0" fmla="*/ 19 w 23"/>
                  <a:gd name="T1" fmla="*/ 13 h 30"/>
                  <a:gd name="T2" fmla="*/ 18 w 23"/>
                  <a:gd name="T3" fmla="*/ 6 h 30"/>
                  <a:gd name="T4" fmla="*/ 17 w 23"/>
                  <a:gd name="T5" fmla="*/ 0 h 30"/>
                  <a:gd name="T6" fmla="*/ 3 w 23"/>
                  <a:gd name="T7" fmla="*/ 0 h 30"/>
                  <a:gd name="T8" fmla="*/ 4 w 23"/>
                  <a:gd name="T9" fmla="*/ 11 h 30"/>
                  <a:gd name="T10" fmla="*/ 1 w 23"/>
                  <a:gd name="T11" fmla="*/ 22 h 30"/>
                  <a:gd name="T12" fmla="*/ 3 w 23"/>
                  <a:gd name="T13" fmla="*/ 30 h 30"/>
                  <a:gd name="T14" fmla="*/ 10 w 23"/>
                  <a:gd name="T15" fmla="*/ 29 h 30"/>
                  <a:gd name="T16" fmla="*/ 23 w 23"/>
                  <a:gd name="T17" fmla="*/ 24 h 30"/>
                  <a:gd name="T18" fmla="*/ 20 w 23"/>
                  <a:gd name="T19" fmla="*/ 19 h 30"/>
                  <a:gd name="T20" fmla="*/ 19 w 23"/>
                  <a:gd name="T21" fmla="*/ 13 h 30"/>
                  <a:gd name="T22" fmla="*/ 19 w 23"/>
                  <a:gd name="T2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9" y="13"/>
                    </a:moveTo>
                    <a:cubicBezTo>
                      <a:pt x="17" y="11"/>
                      <a:pt x="18" y="8"/>
                      <a:pt x="18" y="6"/>
                    </a:cubicBezTo>
                    <a:cubicBezTo>
                      <a:pt x="19" y="4"/>
                      <a:pt x="16" y="2"/>
                      <a:pt x="17" y="0"/>
                    </a:cubicBezTo>
                    <a:cubicBezTo>
                      <a:pt x="12" y="0"/>
                      <a:pt x="8" y="0"/>
                      <a:pt x="3" y="0"/>
                    </a:cubicBezTo>
                    <a:cubicBezTo>
                      <a:pt x="3" y="3"/>
                      <a:pt x="4" y="7"/>
                      <a:pt x="4" y="11"/>
                    </a:cubicBezTo>
                    <a:cubicBezTo>
                      <a:pt x="4" y="15"/>
                      <a:pt x="0" y="18"/>
                      <a:pt x="1" y="22"/>
                    </a:cubicBezTo>
                    <a:cubicBezTo>
                      <a:pt x="2" y="25"/>
                      <a:pt x="4" y="26"/>
                      <a:pt x="3" y="30"/>
                    </a:cubicBezTo>
                    <a:cubicBezTo>
                      <a:pt x="6" y="30"/>
                      <a:pt x="7" y="30"/>
                      <a:pt x="10" y="29"/>
                    </a:cubicBezTo>
                    <a:cubicBezTo>
                      <a:pt x="15" y="28"/>
                      <a:pt x="19" y="26"/>
                      <a:pt x="23" y="24"/>
                    </a:cubicBezTo>
                    <a:cubicBezTo>
                      <a:pt x="21" y="23"/>
                      <a:pt x="20" y="21"/>
                      <a:pt x="20" y="19"/>
                    </a:cubicBezTo>
                    <a:cubicBezTo>
                      <a:pt x="20" y="17"/>
                      <a:pt x="20" y="15"/>
                      <a:pt x="19" y="13"/>
                    </a:cubicBezTo>
                    <a:cubicBezTo>
                      <a:pt x="17" y="11"/>
                      <a:pt x="20" y="15"/>
                      <a:pt x="19" y="1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37" name="Freeform 762">
                <a:extLst>
                  <a:ext uri="{FF2B5EF4-FFF2-40B4-BE49-F238E27FC236}">
                    <a16:creationId xmlns:a16="http://schemas.microsoft.com/office/drawing/2014/main" id="{A7B0C971-39CD-979F-5E6B-8B7FCDD165EF}"/>
                  </a:ext>
                </a:extLst>
              </p:cNvPr>
              <p:cNvSpPr>
                <a:spLocks/>
              </p:cNvSpPr>
              <p:nvPr/>
            </p:nvSpPr>
            <p:spPr bwMode="auto">
              <a:xfrm>
                <a:off x="5479947" y="4034961"/>
                <a:ext cx="78683" cy="100296"/>
              </a:xfrm>
              <a:custGeom>
                <a:avLst/>
                <a:gdLst>
                  <a:gd name="T0" fmla="*/ 12 w 15"/>
                  <a:gd name="T1" fmla="*/ 14 h 18"/>
                  <a:gd name="T2" fmla="*/ 14 w 15"/>
                  <a:gd name="T3" fmla="*/ 6 h 18"/>
                  <a:gd name="T4" fmla="*/ 5 w 15"/>
                  <a:gd name="T5" fmla="*/ 3 h 18"/>
                  <a:gd name="T6" fmla="*/ 1 w 15"/>
                  <a:gd name="T7" fmla="*/ 8 h 18"/>
                  <a:gd name="T8" fmla="*/ 4 w 15"/>
                  <a:gd name="T9" fmla="*/ 12 h 18"/>
                  <a:gd name="T10" fmla="*/ 7 w 15"/>
                  <a:gd name="T11" fmla="*/ 16 h 18"/>
                  <a:gd name="T12" fmla="*/ 10 w 15"/>
                  <a:gd name="T13" fmla="*/ 16 h 18"/>
                  <a:gd name="T14" fmla="*/ 12 w 15"/>
                  <a:gd name="T15" fmla="*/ 14 h 18"/>
                  <a:gd name="T16" fmla="*/ 12 w 15"/>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2" y="14"/>
                    </a:moveTo>
                    <a:cubicBezTo>
                      <a:pt x="15" y="13"/>
                      <a:pt x="15" y="8"/>
                      <a:pt x="14" y="6"/>
                    </a:cubicBezTo>
                    <a:cubicBezTo>
                      <a:pt x="12" y="2"/>
                      <a:pt x="8" y="0"/>
                      <a:pt x="5" y="3"/>
                    </a:cubicBezTo>
                    <a:cubicBezTo>
                      <a:pt x="3" y="4"/>
                      <a:pt x="0" y="6"/>
                      <a:pt x="1" y="8"/>
                    </a:cubicBezTo>
                    <a:cubicBezTo>
                      <a:pt x="2" y="10"/>
                      <a:pt x="2" y="11"/>
                      <a:pt x="4" y="12"/>
                    </a:cubicBezTo>
                    <a:cubicBezTo>
                      <a:pt x="5" y="14"/>
                      <a:pt x="5" y="15"/>
                      <a:pt x="7" y="16"/>
                    </a:cubicBezTo>
                    <a:cubicBezTo>
                      <a:pt x="8" y="17"/>
                      <a:pt x="9" y="18"/>
                      <a:pt x="10" y="16"/>
                    </a:cubicBezTo>
                    <a:cubicBezTo>
                      <a:pt x="10" y="15"/>
                      <a:pt x="11" y="15"/>
                      <a:pt x="12" y="14"/>
                    </a:cubicBezTo>
                    <a:cubicBezTo>
                      <a:pt x="14" y="13"/>
                      <a:pt x="11" y="15"/>
                      <a:pt x="12" y="1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38" name="Freeform 763">
                <a:extLst>
                  <a:ext uri="{FF2B5EF4-FFF2-40B4-BE49-F238E27FC236}">
                    <a16:creationId xmlns:a16="http://schemas.microsoft.com/office/drawing/2014/main" id="{922AF4AE-14F8-5DC2-F6C9-2EE8A23EC520}"/>
                  </a:ext>
                </a:extLst>
              </p:cNvPr>
              <p:cNvSpPr>
                <a:spLocks/>
              </p:cNvSpPr>
              <p:nvPr/>
            </p:nvSpPr>
            <p:spPr bwMode="auto">
              <a:xfrm>
                <a:off x="5526441" y="4078486"/>
                <a:ext cx="116236" cy="117328"/>
              </a:xfrm>
              <a:custGeom>
                <a:avLst/>
                <a:gdLst>
                  <a:gd name="T0" fmla="*/ 21 w 22"/>
                  <a:gd name="T1" fmla="*/ 17 h 21"/>
                  <a:gd name="T2" fmla="*/ 19 w 22"/>
                  <a:gd name="T3" fmla="*/ 13 h 21"/>
                  <a:gd name="T4" fmla="*/ 16 w 22"/>
                  <a:gd name="T5" fmla="*/ 11 h 21"/>
                  <a:gd name="T6" fmla="*/ 16 w 22"/>
                  <a:gd name="T7" fmla="*/ 6 h 21"/>
                  <a:gd name="T8" fmla="*/ 13 w 22"/>
                  <a:gd name="T9" fmla="*/ 8 h 21"/>
                  <a:gd name="T10" fmla="*/ 9 w 22"/>
                  <a:gd name="T11" fmla="*/ 1 h 21"/>
                  <a:gd name="T12" fmla="*/ 5 w 22"/>
                  <a:gd name="T13" fmla="*/ 4 h 21"/>
                  <a:gd name="T14" fmla="*/ 0 w 22"/>
                  <a:gd name="T15" fmla="*/ 9 h 21"/>
                  <a:gd name="T16" fmla="*/ 12 w 22"/>
                  <a:gd name="T17" fmla="*/ 18 h 21"/>
                  <a:gd name="T18" fmla="*/ 19 w 22"/>
                  <a:gd name="T19" fmla="*/ 21 h 21"/>
                  <a:gd name="T20" fmla="*/ 21 w 22"/>
                  <a:gd name="T21" fmla="*/ 17 h 21"/>
                  <a:gd name="T22" fmla="*/ 21 w 22"/>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21" y="17"/>
                    </a:moveTo>
                    <a:cubicBezTo>
                      <a:pt x="22" y="15"/>
                      <a:pt x="20" y="14"/>
                      <a:pt x="19" y="13"/>
                    </a:cubicBezTo>
                    <a:cubicBezTo>
                      <a:pt x="18" y="13"/>
                      <a:pt x="14" y="12"/>
                      <a:pt x="16" y="11"/>
                    </a:cubicBezTo>
                    <a:cubicBezTo>
                      <a:pt x="17" y="10"/>
                      <a:pt x="17" y="7"/>
                      <a:pt x="16" y="6"/>
                    </a:cubicBezTo>
                    <a:cubicBezTo>
                      <a:pt x="15" y="4"/>
                      <a:pt x="14" y="8"/>
                      <a:pt x="13" y="8"/>
                    </a:cubicBezTo>
                    <a:cubicBezTo>
                      <a:pt x="10" y="8"/>
                      <a:pt x="11" y="0"/>
                      <a:pt x="9" y="1"/>
                    </a:cubicBezTo>
                    <a:cubicBezTo>
                      <a:pt x="8" y="2"/>
                      <a:pt x="6" y="3"/>
                      <a:pt x="5" y="4"/>
                    </a:cubicBezTo>
                    <a:cubicBezTo>
                      <a:pt x="4" y="6"/>
                      <a:pt x="2" y="7"/>
                      <a:pt x="0" y="9"/>
                    </a:cubicBezTo>
                    <a:cubicBezTo>
                      <a:pt x="5" y="12"/>
                      <a:pt x="8" y="15"/>
                      <a:pt x="12" y="18"/>
                    </a:cubicBezTo>
                    <a:cubicBezTo>
                      <a:pt x="14" y="20"/>
                      <a:pt x="16" y="21"/>
                      <a:pt x="19" y="21"/>
                    </a:cubicBezTo>
                    <a:cubicBezTo>
                      <a:pt x="22" y="21"/>
                      <a:pt x="20" y="19"/>
                      <a:pt x="21" y="17"/>
                    </a:cubicBezTo>
                    <a:cubicBezTo>
                      <a:pt x="22" y="15"/>
                      <a:pt x="21" y="19"/>
                      <a:pt x="21" y="17"/>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39" name="Freeform 764">
                <a:extLst>
                  <a:ext uri="{FF2B5EF4-FFF2-40B4-BE49-F238E27FC236}">
                    <a16:creationId xmlns:a16="http://schemas.microsoft.com/office/drawing/2014/main" id="{A66CDAB6-88A5-5D3B-3803-0D81611B37BF}"/>
                  </a:ext>
                </a:extLst>
              </p:cNvPr>
              <p:cNvSpPr>
                <a:spLocks/>
              </p:cNvSpPr>
              <p:nvPr/>
            </p:nvSpPr>
            <p:spPr bwMode="auto">
              <a:xfrm>
                <a:off x="5444181" y="3966838"/>
                <a:ext cx="182402" cy="162744"/>
              </a:xfrm>
              <a:custGeom>
                <a:avLst/>
                <a:gdLst>
                  <a:gd name="T0" fmla="*/ 10 w 35"/>
                  <a:gd name="T1" fmla="*/ 16 h 29"/>
                  <a:gd name="T2" fmla="*/ 20 w 35"/>
                  <a:gd name="T3" fmla="*/ 17 h 29"/>
                  <a:gd name="T4" fmla="*/ 21 w 35"/>
                  <a:gd name="T5" fmla="*/ 23 h 29"/>
                  <a:gd name="T6" fmla="*/ 25 w 35"/>
                  <a:gd name="T7" fmla="*/ 21 h 29"/>
                  <a:gd name="T8" fmla="*/ 29 w 35"/>
                  <a:gd name="T9" fmla="*/ 27 h 29"/>
                  <a:gd name="T10" fmla="*/ 31 w 35"/>
                  <a:gd name="T11" fmla="*/ 26 h 29"/>
                  <a:gd name="T12" fmla="*/ 33 w 35"/>
                  <a:gd name="T13" fmla="*/ 25 h 29"/>
                  <a:gd name="T14" fmla="*/ 33 w 35"/>
                  <a:gd name="T15" fmla="*/ 23 h 29"/>
                  <a:gd name="T16" fmla="*/ 35 w 35"/>
                  <a:gd name="T17" fmla="*/ 22 h 29"/>
                  <a:gd name="T18" fmla="*/ 34 w 35"/>
                  <a:gd name="T19" fmla="*/ 19 h 29"/>
                  <a:gd name="T20" fmla="*/ 33 w 35"/>
                  <a:gd name="T21" fmla="*/ 16 h 29"/>
                  <a:gd name="T22" fmla="*/ 33 w 35"/>
                  <a:gd name="T23" fmla="*/ 12 h 29"/>
                  <a:gd name="T24" fmla="*/ 32 w 35"/>
                  <a:gd name="T25" fmla="*/ 8 h 29"/>
                  <a:gd name="T26" fmla="*/ 26 w 35"/>
                  <a:gd name="T27" fmla="*/ 2 h 29"/>
                  <a:gd name="T28" fmla="*/ 24 w 35"/>
                  <a:gd name="T29" fmla="*/ 3 h 29"/>
                  <a:gd name="T30" fmla="*/ 22 w 35"/>
                  <a:gd name="T31" fmla="*/ 3 h 29"/>
                  <a:gd name="T32" fmla="*/ 19 w 35"/>
                  <a:gd name="T33" fmla="*/ 3 h 29"/>
                  <a:gd name="T34" fmla="*/ 18 w 35"/>
                  <a:gd name="T35" fmla="*/ 3 h 29"/>
                  <a:gd name="T36" fmla="*/ 15 w 35"/>
                  <a:gd name="T37" fmla="*/ 2 h 29"/>
                  <a:gd name="T38" fmla="*/ 10 w 35"/>
                  <a:gd name="T39" fmla="*/ 1 h 29"/>
                  <a:gd name="T40" fmla="*/ 5 w 35"/>
                  <a:gd name="T41" fmla="*/ 1 h 29"/>
                  <a:gd name="T42" fmla="*/ 5 w 35"/>
                  <a:gd name="T43" fmla="*/ 4 h 29"/>
                  <a:gd name="T44" fmla="*/ 3 w 35"/>
                  <a:gd name="T45" fmla="*/ 6 h 29"/>
                  <a:gd name="T46" fmla="*/ 0 w 35"/>
                  <a:gd name="T47" fmla="*/ 8 h 29"/>
                  <a:gd name="T48" fmla="*/ 3 w 35"/>
                  <a:gd name="T49" fmla="*/ 13 h 29"/>
                  <a:gd name="T50" fmla="*/ 8 w 35"/>
                  <a:gd name="T51" fmla="*/ 19 h 29"/>
                  <a:gd name="T52" fmla="*/ 10 w 35"/>
                  <a:gd name="T53" fmla="*/ 16 h 29"/>
                  <a:gd name="T54" fmla="*/ 10 w 35"/>
                  <a:gd name="T5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29">
                    <a:moveTo>
                      <a:pt x="10" y="16"/>
                    </a:moveTo>
                    <a:cubicBezTo>
                      <a:pt x="14" y="14"/>
                      <a:pt x="18" y="12"/>
                      <a:pt x="20" y="17"/>
                    </a:cubicBezTo>
                    <a:cubicBezTo>
                      <a:pt x="22" y="19"/>
                      <a:pt x="21" y="20"/>
                      <a:pt x="21" y="23"/>
                    </a:cubicBezTo>
                    <a:cubicBezTo>
                      <a:pt x="22" y="24"/>
                      <a:pt x="24" y="21"/>
                      <a:pt x="25" y="21"/>
                    </a:cubicBezTo>
                    <a:cubicBezTo>
                      <a:pt x="27" y="20"/>
                      <a:pt x="27" y="29"/>
                      <a:pt x="29" y="27"/>
                    </a:cubicBezTo>
                    <a:cubicBezTo>
                      <a:pt x="30" y="27"/>
                      <a:pt x="30" y="26"/>
                      <a:pt x="31" y="26"/>
                    </a:cubicBezTo>
                    <a:cubicBezTo>
                      <a:pt x="31" y="25"/>
                      <a:pt x="33" y="26"/>
                      <a:pt x="33" y="25"/>
                    </a:cubicBezTo>
                    <a:cubicBezTo>
                      <a:pt x="34" y="24"/>
                      <a:pt x="33" y="23"/>
                      <a:pt x="33" y="23"/>
                    </a:cubicBezTo>
                    <a:cubicBezTo>
                      <a:pt x="33" y="21"/>
                      <a:pt x="35" y="22"/>
                      <a:pt x="35" y="22"/>
                    </a:cubicBezTo>
                    <a:cubicBezTo>
                      <a:pt x="35" y="21"/>
                      <a:pt x="32" y="20"/>
                      <a:pt x="34" y="19"/>
                    </a:cubicBezTo>
                    <a:cubicBezTo>
                      <a:pt x="35" y="18"/>
                      <a:pt x="35" y="17"/>
                      <a:pt x="33" y="16"/>
                    </a:cubicBezTo>
                    <a:cubicBezTo>
                      <a:pt x="32" y="15"/>
                      <a:pt x="34" y="13"/>
                      <a:pt x="33" y="12"/>
                    </a:cubicBezTo>
                    <a:cubicBezTo>
                      <a:pt x="32" y="11"/>
                      <a:pt x="33" y="10"/>
                      <a:pt x="32" y="8"/>
                    </a:cubicBezTo>
                    <a:cubicBezTo>
                      <a:pt x="31" y="7"/>
                      <a:pt x="29" y="0"/>
                      <a:pt x="26" y="2"/>
                    </a:cubicBezTo>
                    <a:cubicBezTo>
                      <a:pt x="26" y="2"/>
                      <a:pt x="25" y="3"/>
                      <a:pt x="24" y="3"/>
                    </a:cubicBezTo>
                    <a:cubicBezTo>
                      <a:pt x="23" y="3"/>
                      <a:pt x="23" y="3"/>
                      <a:pt x="22" y="3"/>
                    </a:cubicBezTo>
                    <a:cubicBezTo>
                      <a:pt x="21" y="4"/>
                      <a:pt x="20" y="3"/>
                      <a:pt x="19" y="3"/>
                    </a:cubicBezTo>
                    <a:cubicBezTo>
                      <a:pt x="18" y="3"/>
                      <a:pt x="18" y="4"/>
                      <a:pt x="18" y="3"/>
                    </a:cubicBezTo>
                    <a:cubicBezTo>
                      <a:pt x="16" y="2"/>
                      <a:pt x="17" y="2"/>
                      <a:pt x="15" y="2"/>
                    </a:cubicBezTo>
                    <a:cubicBezTo>
                      <a:pt x="12" y="3"/>
                      <a:pt x="12" y="1"/>
                      <a:pt x="10" y="1"/>
                    </a:cubicBezTo>
                    <a:cubicBezTo>
                      <a:pt x="8" y="0"/>
                      <a:pt x="6" y="0"/>
                      <a:pt x="5" y="1"/>
                    </a:cubicBezTo>
                    <a:cubicBezTo>
                      <a:pt x="5" y="2"/>
                      <a:pt x="3" y="3"/>
                      <a:pt x="5" y="4"/>
                    </a:cubicBezTo>
                    <a:cubicBezTo>
                      <a:pt x="6" y="5"/>
                      <a:pt x="5" y="6"/>
                      <a:pt x="3" y="6"/>
                    </a:cubicBezTo>
                    <a:cubicBezTo>
                      <a:pt x="1" y="6"/>
                      <a:pt x="0" y="6"/>
                      <a:pt x="0" y="8"/>
                    </a:cubicBezTo>
                    <a:cubicBezTo>
                      <a:pt x="1" y="10"/>
                      <a:pt x="2" y="11"/>
                      <a:pt x="3" y="13"/>
                    </a:cubicBezTo>
                    <a:cubicBezTo>
                      <a:pt x="5" y="15"/>
                      <a:pt x="6" y="16"/>
                      <a:pt x="8" y="19"/>
                    </a:cubicBezTo>
                    <a:cubicBezTo>
                      <a:pt x="9" y="18"/>
                      <a:pt x="9" y="17"/>
                      <a:pt x="10" y="16"/>
                    </a:cubicBezTo>
                    <a:cubicBezTo>
                      <a:pt x="11" y="16"/>
                      <a:pt x="10" y="17"/>
                      <a:pt x="10" y="1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40" name="Freeform 765">
                <a:extLst>
                  <a:ext uri="{FF2B5EF4-FFF2-40B4-BE49-F238E27FC236}">
                    <a16:creationId xmlns:a16="http://schemas.microsoft.com/office/drawing/2014/main" id="{755F896A-F509-BFA4-F5A7-6C88C59880C6}"/>
                  </a:ext>
                </a:extLst>
              </p:cNvPr>
              <p:cNvSpPr>
                <a:spLocks/>
              </p:cNvSpPr>
              <p:nvPr/>
            </p:nvSpPr>
            <p:spPr bwMode="auto">
              <a:xfrm>
                <a:off x="5395899" y="3972515"/>
                <a:ext cx="84048" cy="39739"/>
              </a:xfrm>
              <a:custGeom>
                <a:avLst/>
                <a:gdLst>
                  <a:gd name="T0" fmla="*/ 10 w 16"/>
                  <a:gd name="T1" fmla="*/ 5 h 7"/>
                  <a:gd name="T2" fmla="*/ 14 w 16"/>
                  <a:gd name="T3" fmla="*/ 3 h 7"/>
                  <a:gd name="T4" fmla="*/ 14 w 16"/>
                  <a:gd name="T5" fmla="*/ 0 h 7"/>
                  <a:gd name="T6" fmla="*/ 7 w 16"/>
                  <a:gd name="T7" fmla="*/ 0 h 7"/>
                  <a:gd name="T8" fmla="*/ 4 w 16"/>
                  <a:gd name="T9" fmla="*/ 0 h 7"/>
                  <a:gd name="T10" fmla="*/ 0 w 16"/>
                  <a:gd name="T11" fmla="*/ 1 h 7"/>
                  <a:gd name="T12" fmla="*/ 3 w 16"/>
                  <a:gd name="T13" fmla="*/ 3 h 7"/>
                  <a:gd name="T14" fmla="*/ 7 w 16"/>
                  <a:gd name="T15" fmla="*/ 3 h 7"/>
                  <a:gd name="T16" fmla="*/ 9 w 16"/>
                  <a:gd name="T17" fmla="*/ 7 h 7"/>
                  <a:gd name="T18" fmla="*/ 10 w 1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10" y="5"/>
                    </a:moveTo>
                    <a:cubicBezTo>
                      <a:pt x="11" y="5"/>
                      <a:pt x="16" y="5"/>
                      <a:pt x="14" y="3"/>
                    </a:cubicBezTo>
                    <a:cubicBezTo>
                      <a:pt x="12" y="2"/>
                      <a:pt x="14" y="1"/>
                      <a:pt x="14" y="0"/>
                    </a:cubicBezTo>
                    <a:cubicBezTo>
                      <a:pt x="12" y="0"/>
                      <a:pt x="9" y="0"/>
                      <a:pt x="7" y="0"/>
                    </a:cubicBezTo>
                    <a:cubicBezTo>
                      <a:pt x="5" y="0"/>
                      <a:pt x="5" y="1"/>
                      <a:pt x="4" y="0"/>
                    </a:cubicBezTo>
                    <a:cubicBezTo>
                      <a:pt x="2" y="0"/>
                      <a:pt x="2" y="0"/>
                      <a:pt x="0" y="1"/>
                    </a:cubicBezTo>
                    <a:cubicBezTo>
                      <a:pt x="1" y="2"/>
                      <a:pt x="1" y="3"/>
                      <a:pt x="3" y="3"/>
                    </a:cubicBezTo>
                    <a:cubicBezTo>
                      <a:pt x="4" y="3"/>
                      <a:pt x="7" y="3"/>
                      <a:pt x="7" y="3"/>
                    </a:cubicBezTo>
                    <a:cubicBezTo>
                      <a:pt x="5" y="5"/>
                      <a:pt x="7" y="6"/>
                      <a:pt x="9" y="7"/>
                    </a:cubicBezTo>
                    <a:cubicBezTo>
                      <a:pt x="9" y="7"/>
                      <a:pt x="9" y="5"/>
                      <a:pt x="10" y="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41" name="Freeform 766">
                <a:extLst>
                  <a:ext uri="{FF2B5EF4-FFF2-40B4-BE49-F238E27FC236}">
                    <a16:creationId xmlns:a16="http://schemas.microsoft.com/office/drawing/2014/main" id="{73DB882C-5107-3442-6588-B45596177284}"/>
                  </a:ext>
                </a:extLst>
              </p:cNvPr>
              <p:cNvSpPr>
                <a:spLocks/>
              </p:cNvSpPr>
              <p:nvPr/>
            </p:nvSpPr>
            <p:spPr bwMode="auto">
              <a:xfrm>
                <a:off x="5390533" y="3934667"/>
                <a:ext cx="78683" cy="22709"/>
              </a:xfrm>
              <a:custGeom>
                <a:avLst/>
                <a:gdLst>
                  <a:gd name="T0" fmla="*/ 4 w 15"/>
                  <a:gd name="T1" fmla="*/ 4 h 4"/>
                  <a:gd name="T2" fmla="*/ 9 w 15"/>
                  <a:gd name="T3" fmla="*/ 3 h 4"/>
                  <a:gd name="T4" fmla="*/ 15 w 15"/>
                  <a:gd name="T5" fmla="*/ 2 h 4"/>
                  <a:gd name="T6" fmla="*/ 8 w 15"/>
                  <a:gd name="T7" fmla="*/ 1 h 4"/>
                  <a:gd name="T8" fmla="*/ 0 w 15"/>
                  <a:gd name="T9" fmla="*/ 4 h 4"/>
                  <a:gd name="T10" fmla="*/ 4 w 15"/>
                  <a:gd name="T11" fmla="*/ 4 h 4"/>
                  <a:gd name="T12" fmla="*/ 4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4" y="4"/>
                    </a:moveTo>
                    <a:cubicBezTo>
                      <a:pt x="6" y="3"/>
                      <a:pt x="7" y="2"/>
                      <a:pt x="9" y="3"/>
                    </a:cubicBezTo>
                    <a:cubicBezTo>
                      <a:pt x="10" y="3"/>
                      <a:pt x="14" y="4"/>
                      <a:pt x="15" y="2"/>
                    </a:cubicBezTo>
                    <a:cubicBezTo>
                      <a:pt x="15" y="3"/>
                      <a:pt x="9" y="0"/>
                      <a:pt x="8" y="1"/>
                    </a:cubicBezTo>
                    <a:cubicBezTo>
                      <a:pt x="5" y="2"/>
                      <a:pt x="1" y="0"/>
                      <a:pt x="0" y="4"/>
                    </a:cubicBezTo>
                    <a:cubicBezTo>
                      <a:pt x="2" y="4"/>
                      <a:pt x="3" y="4"/>
                      <a:pt x="4" y="4"/>
                    </a:cubicBezTo>
                    <a:cubicBezTo>
                      <a:pt x="5" y="4"/>
                      <a:pt x="4" y="4"/>
                      <a:pt x="4"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42" name="Freeform 767">
                <a:extLst>
                  <a:ext uri="{FF2B5EF4-FFF2-40B4-BE49-F238E27FC236}">
                    <a16:creationId xmlns:a16="http://schemas.microsoft.com/office/drawing/2014/main" id="{EAE77EEC-3141-05EE-1D13-61C3177539A4}"/>
                  </a:ext>
                </a:extLst>
              </p:cNvPr>
              <p:cNvSpPr>
                <a:spLocks/>
              </p:cNvSpPr>
              <p:nvPr/>
            </p:nvSpPr>
            <p:spPr bwMode="auto">
              <a:xfrm>
                <a:off x="5379804" y="3544841"/>
                <a:ext cx="314732" cy="378471"/>
              </a:xfrm>
              <a:custGeom>
                <a:avLst/>
                <a:gdLst>
                  <a:gd name="T0" fmla="*/ 5 w 60"/>
                  <a:gd name="T1" fmla="*/ 57 h 68"/>
                  <a:gd name="T2" fmla="*/ 15 w 60"/>
                  <a:gd name="T3" fmla="*/ 57 h 68"/>
                  <a:gd name="T4" fmla="*/ 18 w 60"/>
                  <a:gd name="T5" fmla="*/ 59 h 68"/>
                  <a:gd name="T6" fmla="*/ 21 w 60"/>
                  <a:gd name="T7" fmla="*/ 63 h 68"/>
                  <a:gd name="T8" fmla="*/ 27 w 60"/>
                  <a:gd name="T9" fmla="*/ 64 h 68"/>
                  <a:gd name="T10" fmla="*/ 32 w 60"/>
                  <a:gd name="T11" fmla="*/ 64 h 68"/>
                  <a:gd name="T12" fmla="*/ 35 w 60"/>
                  <a:gd name="T13" fmla="*/ 62 h 68"/>
                  <a:gd name="T14" fmla="*/ 39 w 60"/>
                  <a:gd name="T15" fmla="*/ 62 h 68"/>
                  <a:gd name="T16" fmla="*/ 44 w 60"/>
                  <a:gd name="T17" fmla="*/ 61 h 68"/>
                  <a:gd name="T18" fmla="*/ 53 w 60"/>
                  <a:gd name="T19" fmla="*/ 61 h 68"/>
                  <a:gd name="T20" fmla="*/ 58 w 60"/>
                  <a:gd name="T21" fmla="*/ 61 h 68"/>
                  <a:gd name="T22" fmla="*/ 58 w 60"/>
                  <a:gd name="T23" fmla="*/ 54 h 68"/>
                  <a:gd name="T24" fmla="*/ 56 w 60"/>
                  <a:gd name="T25" fmla="*/ 38 h 68"/>
                  <a:gd name="T26" fmla="*/ 52 w 60"/>
                  <a:gd name="T27" fmla="*/ 12 h 68"/>
                  <a:gd name="T28" fmla="*/ 60 w 60"/>
                  <a:gd name="T29" fmla="*/ 12 h 68"/>
                  <a:gd name="T30" fmla="*/ 43 w 60"/>
                  <a:gd name="T31" fmla="*/ 0 h 68"/>
                  <a:gd name="T32" fmla="*/ 42 w 60"/>
                  <a:gd name="T33" fmla="*/ 7 h 68"/>
                  <a:gd name="T34" fmla="*/ 37 w 60"/>
                  <a:gd name="T35" fmla="*/ 7 h 68"/>
                  <a:gd name="T36" fmla="*/ 29 w 60"/>
                  <a:gd name="T37" fmla="*/ 7 h 68"/>
                  <a:gd name="T38" fmla="*/ 26 w 60"/>
                  <a:gd name="T39" fmla="*/ 7 h 68"/>
                  <a:gd name="T40" fmla="*/ 26 w 60"/>
                  <a:gd name="T41" fmla="*/ 12 h 68"/>
                  <a:gd name="T42" fmla="*/ 26 w 60"/>
                  <a:gd name="T43" fmla="*/ 19 h 68"/>
                  <a:gd name="T44" fmla="*/ 20 w 60"/>
                  <a:gd name="T45" fmla="*/ 25 h 68"/>
                  <a:gd name="T46" fmla="*/ 20 w 60"/>
                  <a:gd name="T47" fmla="*/ 32 h 68"/>
                  <a:gd name="T48" fmla="*/ 16 w 60"/>
                  <a:gd name="T49" fmla="*/ 32 h 68"/>
                  <a:gd name="T50" fmla="*/ 3 w 60"/>
                  <a:gd name="T51" fmla="*/ 32 h 68"/>
                  <a:gd name="T52" fmla="*/ 1 w 60"/>
                  <a:gd name="T53" fmla="*/ 33 h 68"/>
                  <a:gd name="T54" fmla="*/ 4 w 60"/>
                  <a:gd name="T55" fmla="*/ 36 h 68"/>
                  <a:gd name="T56" fmla="*/ 3 w 60"/>
                  <a:gd name="T57" fmla="*/ 41 h 68"/>
                  <a:gd name="T58" fmla="*/ 6 w 60"/>
                  <a:gd name="T59" fmla="*/ 48 h 68"/>
                  <a:gd name="T60" fmla="*/ 3 w 60"/>
                  <a:gd name="T61" fmla="*/ 58 h 68"/>
                  <a:gd name="T62" fmla="*/ 5 w 60"/>
                  <a:gd name="T6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8">
                    <a:moveTo>
                      <a:pt x="5" y="57"/>
                    </a:moveTo>
                    <a:cubicBezTo>
                      <a:pt x="7" y="57"/>
                      <a:pt x="13" y="55"/>
                      <a:pt x="15" y="57"/>
                    </a:cubicBezTo>
                    <a:cubicBezTo>
                      <a:pt x="16" y="58"/>
                      <a:pt x="17" y="58"/>
                      <a:pt x="18" y="59"/>
                    </a:cubicBezTo>
                    <a:cubicBezTo>
                      <a:pt x="19" y="61"/>
                      <a:pt x="20" y="62"/>
                      <a:pt x="21" y="63"/>
                    </a:cubicBezTo>
                    <a:cubicBezTo>
                      <a:pt x="22" y="64"/>
                      <a:pt x="26" y="68"/>
                      <a:pt x="27" y="64"/>
                    </a:cubicBezTo>
                    <a:cubicBezTo>
                      <a:pt x="28" y="58"/>
                      <a:pt x="30" y="65"/>
                      <a:pt x="32" y="64"/>
                    </a:cubicBezTo>
                    <a:cubicBezTo>
                      <a:pt x="33" y="62"/>
                      <a:pt x="33" y="62"/>
                      <a:pt x="35" y="62"/>
                    </a:cubicBezTo>
                    <a:cubicBezTo>
                      <a:pt x="37" y="62"/>
                      <a:pt x="38" y="62"/>
                      <a:pt x="39" y="62"/>
                    </a:cubicBezTo>
                    <a:cubicBezTo>
                      <a:pt x="41" y="61"/>
                      <a:pt x="43" y="61"/>
                      <a:pt x="44" y="61"/>
                    </a:cubicBezTo>
                    <a:cubicBezTo>
                      <a:pt x="47" y="61"/>
                      <a:pt x="50" y="61"/>
                      <a:pt x="53" y="61"/>
                    </a:cubicBezTo>
                    <a:cubicBezTo>
                      <a:pt x="54" y="61"/>
                      <a:pt x="57" y="62"/>
                      <a:pt x="58" y="61"/>
                    </a:cubicBezTo>
                    <a:cubicBezTo>
                      <a:pt x="59" y="61"/>
                      <a:pt x="58" y="55"/>
                      <a:pt x="58" y="54"/>
                    </a:cubicBezTo>
                    <a:cubicBezTo>
                      <a:pt x="57" y="48"/>
                      <a:pt x="56" y="43"/>
                      <a:pt x="56" y="38"/>
                    </a:cubicBezTo>
                    <a:cubicBezTo>
                      <a:pt x="55" y="29"/>
                      <a:pt x="53" y="21"/>
                      <a:pt x="52" y="12"/>
                    </a:cubicBezTo>
                    <a:cubicBezTo>
                      <a:pt x="55" y="12"/>
                      <a:pt x="58" y="12"/>
                      <a:pt x="60" y="12"/>
                    </a:cubicBezTo>
                    <a:cubicBezTo>
                      <a:pt x="54" y="8"/>
                      <a:pt x="48" y="4"/>
                      <a:pt x="43" y="0"/>
                    </a:cubicBezTo>
                    <a:cubicBezTo>
                      <a:pt x="43" y="1"/>
                      <a:pt x="43" y="7"/>
                      <a:pt x="42" y="7"/>
                    </a:cubicBezTo>
                    <a:cubicBezTo>
                      <a:pt x="41" y="7"/>
                      <a:pt x="39" y="7"/>
                      <a:pt x="37" y="7"/>
                    </a:cubicBezTo>
                    <a:cubicBezTo>
                      <a:pt x="35" y="7"/>
                      <a:pt x="32" y="7"/>
                      <a:pt x="29" y="7"/>
                    </a:cubicBezTo>
                    <a:cubicBezTo>
                      <a:pt x="29" y="7"/>
                      <a:pt x="26" y="7"/>
                      <a:pt x="26" y="7"/>
                    </a:cubicBezTo>
                    <a:cubicBezTo>
                      <a:pt x="25" y="8"/>
                      <a:pt x="26" y="11"/>
                      <a:pt x="26" y="12"/>
                    </a:cubicBezTo>
                    <a:cubicBezTo>
                      <a:pt x="26" y="14"/>
                      <a:pt x="26" y="17"/>
                      <a:pt x="26" y="19"/>
                    </a:cubicBezTo>
                    <a:cubicBezTo>
                      <a:pt x="26" y="22"/>
                      <a:pt x="20" y="21"/>
                      <a:pt x="20" y="25"/>
                    </a:cubicBezTo>
                    <a:cubicBezTo>
                      <a:pt x="20" y="26"/>
                      <a:pt x="21" y="31"/>
                      <a:pt x="20" y="32"/>
                    </a:cubicBezTo>
                    <a:cubicBezTo>
                      <a:pt x="20" y="32"/>
                      <a:pt x="17" y="32"/>
                      <a:pt x="16" y="32"/>
                    </a:cubicBezTo>
                    <a:cubicBezTo>
                      <a:pt x="12" y="32"/>
                      <a:pt x="7" y="32"/>
                      <a:pt x="3" y="32"/>
                    </a:cubicBezTo>
                    <a:cubicBezTo>
                      <a:pt x="2" y="32"/>
                      <a:pt x="0" y="31"/>
                      <a:pt x="1" y="33"/>
                    </a:cubicBezTo>
                    <a:cubicBezTo>
                      <a:pt x="2" y="34"/>
                      <a:pt x="3" y="35"/>
                      <a:pt x="4" y="36"/>
                    </a:cubicBezTo>
                    <a:cubicBezTo>
                      <a:pt x="5" y="38"/>
                      <a:pt x="4" y="40"/>
                      <a:pt x="3" y="41"/>
                    </a:cubicBezTo>
                    <a:cubicBezTo>
                      <a:pt x="3" y="44"/>
                      <a:pt x="6" y="45"/>
                      <a:pt x="6" y="48"/>
                    </a:cubicBezTo>
                    <a:cubicBezTo>
                      <a:pt x="7" y="51"/>
                      <a:pt x="4" y="55"/>
                      <a:pt x="3" y="58"/>
                    </a:cubicBezTo>
                    <a:cubicBezTo>
                      <a:pt x="4" y="58"/>
                      <a:pt x="4" y="57"/>
                      <a:pt x="5" y="57"/>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43" name="Freeform 768">
                <a:extLst>
                  <a:ext uri="{FF2B5EF4-FFF2-40B4-BE49-F238E27FC236}">
                    <a16:creationId xmlns:a16="http://schemas.microsoft.com/office/drawing/2014/main" id="{F8C21984-7D45-DD13-C578-FE2486507C0E}"/>
                  </a:ext>
                </a:extLst>
              </p:cNvPr>
              <p:cNvSpPr>
                <a:spLocks/>
              </p:cNvSpPr>
              <p:nvPr/>
            </p:nvSpPr>
            <p:spPr bwMode="auto">
              <a:xfrm>
                <a:off x="5379804" y="3857080"/>
                <a:ext cx="152001" cy="126790"/>
              </a:xfrm>
              <a:custGeom>
                <a:avLst/>
                <a:gdLst>
                  <a:gd name="T0" fmla="*/ 8 w 29"/>
                  <a:gd name="T1" fmla="*/ 22 h 23"/>
                  <a:gd name="T2" fmla="*/ 10 w 29"/>
                  <a:gd name="T3" fmla="*/ 21 h 23"/>
                  <a:gd name="T4" fmla="*/ 15 w 29"/>
                  <a:gd name="T5" fmla="*/ 21 h 23"/>
                  <a:gd name="T6" fmla="*/ 23 w 29"/>
                  <a:gd name="T7" fmla="*/ 21 h 23"/>
                  <a:gd name="T8" fmla="*/ 27 w 29"/>
                  <a:gd name="T9" fmla="*/ 22 h 23"/>
                  <a:gd name="T10" fmla="*/ 29 w 29"/>
                  <a:gd name="T11" fmla="*/ 19 h 23"/>
                  <a:gd name="T12" fmla="*/ 25 w 29"/>
                  <a:gd name="T13" fmla="*/ 14 h 23"/>
                  <a:gd name="T14" fmla="*/ 25 w 29"/>
                  <a:gd name="T15" fmla="*/ 10 h 23"/>
                  <a:gd name="T16" fmla="*/ 19 w 29"/>
                  <a:gd name="T17" fmla="*/ 4 h 23"/>
                  <a:gd name="T18" fmla="*/ 9 w 29"/>
                  <a:gd name="T19" fmla="*/ 1 h 23"/>
                  <a:gd name="T20" fmla="*/ 5 w 29"/>
                  <a:gd name="T21" fmla="*/ 1 h 23"/>
                  <a:gd name="T22" fmla="*/ 2 w 29"/>
                  <a:gd name="T23" fmla="*/ 6 h 23"/>
                  <a:gd name="T24" fmla="*/ 1 w 29"/>
                  <a:gd name="T25" fmla="*/ 10 h 23"/>
                  <a:gd name="T26" fmla="*/ 2 w 29"/>
                  <a:gd name="T27" fmla="*/ 12 h 23"/>
                  <a:gd name="T28" fmla="*/ 2 w 29"/>
                  <a:gd name="T29" fmla="*/ 14 h 23"/>
                  <a:gd name="T30" fmla="*/ 4 w 29"/>
                  <a:gd name="T31" fmla="*/ 15 h 23"/>
                  <a:gd name="T32" fmla="*/ 9 w 29"/>
                  <a:gd name="T33" fmla="*/ 15 h 23"/>
                  <a:gd name="T34" fmla="*/ 10 w 29"/>
                  <a:gd name="T35" fmla="*/ 14 h 23"/>
                  <a:gd name="T36" fmla="*/ 17 w 29"/>
                  <a:gd name="T37" fmla="*/ 16 h 23"/>
                  <a:gd name="T38" fmla="*/ 11 w 29"/>
                  <a:gd name="T39" fmla="*/ 17 h 23"/>
                  <a:gd name="T40" fmla="*/ 6 w 29"/>
                  <a:gd name="T41" fmla="*/ 18 h 23"/>
                  <a:gd name="T42" fmla="*/ 3 w 29"/>
                  <a:gd name="T43" fmla="*/ 21 h 23"/>
                  <a:gd name="T44" fmla="*/ 5 w 29"/>
                  <a:gd name="T45" fmla="*/ 21 h 23"/>
                  <a:gd name="T46" fmla="*/ 8 w 29"/>
                  <a:gd name="T4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3">
                    <a:moveTo>
                      <a:pt x="8" y="22"/>
                    </a:moveTo>
                    <a:cubicBezTo>
                      <a:pt x="9" y="22"/>
                      <a:pt x="9" y="21"/>
                      <a:pt x="10" y="21"/>
                    </a:cubicBezTo>
                    <a:cubicBezTo>
                      <a:pt x="12" y="21"/>
                      <a:pt x="13" y="21"/>
                      <a:pt x="15" y="21"/>
                    </a:cubicBezTo>
                    <a:cubicBezTo>
                      <a:pt x="17" y="21"/>
                      <a:pt x="20" y="20"/>
                      <a:pt x="23" y="21"/>
                    </a:cubicBezTo>
                    <a:cubicBezTo>
                      <a:pt x="24" y="22"/>
                      <a:pt x="25" y="23"/>
                      <a:pt x="27" y="22"/>
                    </a:cubicBezTo>
                    <a:cubicBezTo>
                      <a:pt x="29" y="22"/>
                      <a:pt x="29" y="21"/>
                      <a:pt x="29" y="19"/>
                    </a:cubicBezTo>
                    <a:cubicBezTo>
                      <a:pt x="29" y="17"/>
                      <a:pt x="25" y="16"/>
                      <a:pt x="25" y="14"/>
                    </a:cubicBezTo>
                    <a:cubicBezTo>
                      <a:pt x="25" y="14"/>
                      <a:pt x="25" y="10"/>
                      <a:pt x="25" y="10"/>
                    </a:cubicBezTo>
                    <a:cubicBezTo>
                      <a:pt x="24" y="10"/>
                      <a:pt x="20" y="5"/>
                      <a:pt x="19" y="4"/>
                    </a:cubicBezTo>
                    <a:cubicBezTo>
                      <a:pt x="16" y="1"/>
                      <a:pt x="13" y="0"/>
                      <a:pt x="9" y="1"/>
                    </a:cubicBezTo>
                    <a:cubicBezTo>
                      <a:pt x="8" y="1"/>
                      <a:pt x="5" y="0"/>
                      <a:pt x="5" y="1"/>
                    </a:cubicBezTo>
                    <a:cubicBezTo>
                      <a:pt x="4" y="2"/>
                      <a:pt x="2" y="4"/>
                      <a:pt x="2" y="6"/>
                    </a:cubicBezTo>
                    <a:cubicBezTo>
                      <a:pt x="3" y="8"/>
                      <a:pt x="3" y="9"/>
                      <a:pt x="1" y="10"/>
                    </a:cubicBezTo>
                    <a:cubicBezTo>
                      <a:pt x="0" y="10"/>
                      <a:pt x="3" y="12"/>
                      <a:pt x="2" y="12"/>
                    </a:cubicBezTo>
                    <a:cubicBezTo>
                      <a:pt x="4" y="13"/>
                      <a:pt x="2" y="13"/>
                      <a:pt x="2" y="14"/>
                    </a:cubicBezTo>
                    <a:cubicBezTo>
                      <a:pt x="2" y="14"/>
                      <a:pt x="3" y="15"/>
                      <a:pt x="4" y="15"/>
                    </a:cubicBezTo>
                    <a:cubicBezTo>
                      <a:pt x="4" y="16"/>
                      <a:pt x="8" y="15"/>
                      <a:pt x="9" y="15"/>
                    </a:cubicBezTo>
                    <a:cubicBezTo>
                      <a:pt x="10" y="15"/>
                      <a:pt x="10" y="14"/>
                      <a:pt x="10" y="14"/>
                    </a:cubicBezTo>
                    <a:cubicBezTo>
                      <a:pt x="11" y="14"/>
                      <a:pt x="17" y="17"/>
                      <a:pt x="17" y="16"/>
                    </a:cubicBezTo>
                    <a:cubicBezTo>
                      <a:pt x="16" y="18"/>
                      <a:pt x="12" y="17"/>
                      <a:pt x="11" y="17"/>
                    </a:cubicBezTo>
                    <a:cubicBezTo>
                      <a:pt x="9" y="16"/>
                      <a:pt x="8" y="18"/>
                      <a:pt x="6" y="18"/>
                    </a:cubicBezTo>
                    <a:cubicBezTo>
                      <a:pt x="3" y="18"/>
                      <a:pt x="1" y="18"/>
                      <a:pt x="3" y="21"/>
                    </a:cubicBezTo>
                    <a:cubicBezTo>
                      <a:pt x="3" y="22"/>
                      <a:pt x="4" y="21"/>
                      <a:pt x="5" y="21"/>
                    </a:cubicBezTo>
                    <a:cubicBezTo>
                      <a:pt x="6" y="21"/>
                      <a:pt x="7" y="22"/>
                      <a:pt x="8" y="2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44" name="Freeform 769">
                <a:extLst>
                  <a:ext uri="{FF2B5EF4-FFF2-40B4-BE49-F238E27FC236}">
                    <a16:creationId xmlns:a16="http://schemas.microsoft.com/office/drawing/2014/main" id="{00E5E7DE-B926-9737-58F0-B4394525F690}"/>
                  </a:ext>
                </a:extLst>
              </p:cNvPr>
              <p:cNvSpPr>
                <a:spLocks/>
              </p:cNvSpPr>
              <p:nvPr/>
            </p:nvSpPr>
            <p:spPr bwMode="auto">
              <a:xfrm>
                <a:off x="5512135" y="3607288"/>
                <a:ext cx="439910" cy="433352"/>
              </a:xfrm>
              <a:custGeom>
                <a:avLst/>
                <a:gdLst>
                  <a:gd name="T0" fmla="*/ 27 w 84"/>
                  <a:gd name="T1" fmla="*/ 1 h 78"/>
                  <a:gd name="T2" fmla="*/ 33 w 84"/>
                  <a:gd name="T3" fmla="*/ 45 h 78"/>
                  <a:gd name="T4" fmla="*/ 32 w 84"/>
                  <a:gd name="T5" fmla="*/ 50 h 78"/>
                  <a:gd name="T6" fmla="*/ 19 w 84"/>
                  <a:gd name="T7" fmla="*/ 50 h 78"/>
                  <a:gd name="T8" fmla="*/ 15 w 84"/>
                  <a:gd name="T9" fmla="*/ 50 h 78"/>
                  <a:gd name="T10" fmla="*/ 12 w 84"/>
                  <a:gd name="T11" fmla="*/ 51 h 78"/>
                  <a:gd name="T12" fmla="*/ 8 w 84"/>
                  <a:gd name="T13" fmla="*/ 51 h 78"/>
                  <a:gd name="T14" fmla="*/ 6 w 84"/>
                  <a:gd name="T15" fmla="*/ 52 h 78"/>
                  <a:gd name="T16" fmla="*/ 3 w 84"/>
                  <a:gd name="T17" fmla="*/ 50 h 78"/>
                  <a:gd name="T18" fmla="*/ 0 w 84"/>
                  <a:gd name="T19" fmla="*/ 55 h 78"/>
                  <a:gd name="T20" fmla="*/ 0 w 84"/>
                  <a:gd name="T21" fmla="*/ 59 h 78"/>
                  <a:gd name="T22" fmla="*/ 3 w 84"/>
                  <a:gd name="T23" fmla="*/ 63 h 78"/>
                  <a:gd name="T24" fmla="*/ 4 w 84"/>
                  <a:gd name="T25" fmla="*/ 67 h 78"/>
                  <a:gd name="T26" fmla="*/ 7 w 84"/>
                  <a:gd name="T27" fmla="*/ 68 h 78"/>
                  <a:gd name="T28" fmla="*/ 11 w 84"/>
                  <a:gd name="T29" fmla="*/ 68 h 78"/>
                  <a:gd name="T30" fmla="*/ 15 w 84"/>
                  <a:gd name="T31" fmla="*/ 66 h 78"/>
                  <a:gd name="T32" fmla="*/ 20 w 84"/>
                  <a:gd name="T33" fmla="*/ 75 h 78"/>
                  <a:gd name="T34" fmla="*/ 20 w 84"/>
                  <a:gd name="T35" fmla="*/ 77 h 78"/>
                  <a:gd name="T36" fmla="*/ 23 w 84"/>
                  <a:gd name="T37" fmla="*/ 77 h 78"/>
                  <a:gd name="T38" fmla="*/ 27 w 84"/>
                  <a:gd name="T39" fmla="*/ 77 h 78"/>
                  <a:gd name="T40" fmla="*/ 30 w 84"/>
                  <a:gd name="T41" fmla="*/ 77 h 78"/>
                  <a:gd name="T42" fmla="*/ 35 w 84"/>
                  <a:gd name="T43" fmla="*/ 71 h 78"/>
                  <a:gd name="T44" fmla="*/ 35 w 84"/>
                  <a:gd name="T45" fmla="*/ 69 h 78"/>
                  <a:gd name="T46" fmla="*/ 39 w 84"/>
                  <a:gd name="T47" fmla="*/ 67 h 78"/>
                  <a:gd name="T48" fmla="*/ 40 w 84"/>
                  <a:gd name="T49" fmla="*/ 63 h 78"/>
                  <a:gd name="T50" fmla="*/ 42 w 84"/>
                  <a:gd name="T51" fmla="*/ 62 h 78"/>
                  <a:gd name="T52" fmla="*/ 49 w 84"/>
                  <a:gd name="T53" fmla="*/ 57 h 78"/>
                  <a:gd name="T54" fmla="*/ 51 w 84"/>
                  <a:gd name="T55" fmla="*/ 57 h 78"/>
                  <a:gd name="T56" fmla="*/ 52 w 84"/>
                  <a:gd name="T57" fmla="*/ 56 h 78"/>
                  <a:gd name="T58" fmla="*/ 55 w 84"/>
                  <a:gd name="T59" fmla="*/ 54 h 78"/>
                  <a:gd name="T60" fmla="*/ 65 w 84"/>
                  <a:gd name="T61" fmla="*/ 53 h 78"/>
                  <a:gd name="T62" fmla="*/ 70 w 84"/>
                  <a:gd name="T63" fmla="*/ 52 h 78"/>
                  <a:gd name="T64" fmla="*/ 78 w 84"/>
                  <a:gd name="T65" fmla="*/ 51 h 78"/>
                  <a:gd name="T66" fmla="*/ 82 w 84"/>
                  <a:gd name="T67" fmla="*/ 31 h 78"/>
                  <a:gd name="T68" fmla="*/ 77 w 84"/>
                  <a:gd name="T69" fmla="*/ 32 h 78"/>
                  <a:gd name="T70" fmla="*/ 77 w 84"/>
                  <a:gd name="T71" fmla="*/ 28 h 78"/>
                  <a:gd name="T72" fmla="*/ 70 w 84"/>
                  <a:gd name="T73" fmla="*/ 26 h 78"/>
                  <a:gd name="T74" fmla="*/ 66 w 84"/>
                  <a:gd name="T75" fmla="*/ 22 h 78"/>
                  <a:gd name="T76" fmla="*/ 63 w 84"/>
                  <a:gd name="T77" fmla="*/ 20 h 78"/>
                  <a:gd name="T78" fmla="*/ 56 w 84"/>
                  <a:gd name="T79" fmla="*/ 14 h 78"/>
                  <a:gd name="T80" fmla="*/ 39 w 84"/>
                  <a:gd name="T81" fmla="*/ 3 h 78"/>
                  <a:gd name="T82" fmla="*/ 35 w 84"/>
                  <a:gd name="T83" fmla="*/ 1 h 78"/>
                  <a:gd name="T84" fmla="*/ 27 w 84"/>
                  <a:gd name="T8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78">
                    <a:moveTo>
                      <a:pt x="27" y="1"/>
                    </a:moveTo>
                    <a:cubicBezTo>
                      <a:pt x="29" y="16"/>
                      <a:pt x="31" y="31"/>
                      <a:pt x="33" y="45"/>
                    </a:cubicBezTo>
                    <a:cubicBezTo>
                      <a:pt x="33" y="47"/>
                      <a:pt x="35" y="50"/>
                      <a:pt x="32" y="50"/>
                    </a:cubicBezTo>
                    <a:cubicBezTo>
                      <a:pt x="28" y="50"/>
                      <a:pt x="23" y="50"/>
                      <a:pt x="19" y="50"/>
                    </a:cubicBezTo>
                    <a:cubicBezTo>
                      <a:pt x="17" y="50"/>
                      <a:pt x="16" y="50"/>
                      <a:pt x="15" y="50"/>
                    </a:cubicBezTo>
                    <a:cubicBezTo>
                      <a:pt x="14" y="50"/>
                      <a:pt x="13" y="51"/>
                      <a:pt x="12" y="51"/>
                    </a:cubicBezTo>
                    <a:cubicBezTo>
                      <a:pt x="11" y="52"/>
                      <a:pt x="10" y="51"/>
                      <a:pt x="8" y="51"/>
                    </a:cubicBezTo>
                    <a:cubicBezTo>
                      <a:pt x="7" y="51"/>
                      <a:pt x="7" y="53"/>
                      <a:pt x="6" y="52"/>
                    </a:cubicBezTo>
                    <a:cubicBezTo>
                      <a:pt x="5" y="52"/>
                      <a:pt x="4" y="50"/>
                      <a:pt x="3" y="50"/>
                    </a:cubicBezTo>
                    <a:cubicBezTo>
                      <a:pt x="2" y="50"/>
                      <a:pt x="2" y="56"/>
                      <a:pt x="0" y="55"/>
                    </a:cubicBezTo>
                    <a:cubicBezTo>
                      <a:pt x="0" y="56"/>
                      <a:pt x="0" y="58"/>
                      <a:pt x="0" y="59"/>
                    </a:cubicBezTo>
                    <a:cubicBezTo>
                      <a:pt x="0" y="61"/>
                      <a:pt x="2" y="61"/>
                      <a:pt x="3" y="63"/>
                    </a:cubicBezTo>
                    <a:cubicBezTo>
                      <a:pt x="4" y="64"/>
                      <a:pt x="3" y="66"/>
                      <a:pt x="4" y="67"/>
                    </a:cubicBezTo>
                    <a:cubicBezTo>
                      <a:pt x="5" y="69"/>
                      <a:pt x="6" y="67"/>
                      <a:pt x="7" y="68"/>
                    </a:cubicBezTo>
                    <a:cubicBezTo>
                      <a:pt x="7" y="69"/>
                      <a:pt x="10" y="68"/>
                      <a:pt x="11" y="68"/>
                    </a:cubicBezTo>
                    <a:cubicBezTo>
                      <a:pt x="12" y="68"/>
                      <a:pt x="14" y="66"/>
                      <a:pt x="15" y="66"/>
                    </a:cubicBezTo>
                    <a:cubicBezTo>
                      <a:pt x="17" y="68"/>
                      <a:pt x="18" y="73"/>
                      <a:pt x="20" y="75"/>
                    </a:cubicBezTo>
                    <a:cubicBezTo>
                      <a:pt x="20" y="75"/>
                      <a:pt x="19" y="77"/>
                      <a:pt x="20" y="77"/>
                    </a:cubicBezTo>
                    <a:cubicBezTo>
                      <a:pt x="21" y="78"/>
                      <a:pt x="22" y="76"/>
                      <a:pt x="23" y="77"/>
                    </a:cubicBezTo>
                    <a:cubicBezTo>
                      <a:pt x="24" y="78"/>
                      <a:pt x="26" y="78"/>
                      <a:pt x="27" y="77"/>
                    </a:cubicBezTo>
                    <a:cubicBezTo>
                      <a:pt x="29" y="75"/>
                      <a:pt x="29" y="77"/>
                      <a:pt x="30" y="77"/>
                    </a:cubicBezTo>
                    <a:cubicBezTo>
                      <a:pt x="33" y="77"/>
                      <a:pt x="35" y="73"/>
                      <a:pt x="35" y="71"/>
                    </a:cubicBezTo>
                    <a:cubicBezTo>
                      <a:pt x="35" y="70"/>
                      <a:pt x="33" y="70"/>
                      <a:pt x="35" y="69"/>
                    </a:cubicBezTo>
                    <a:cubicBezTo>
                      <a:pt x="36" y="68"/>
                      <a:pt x="38" y="69"/>
                      <a:pt x="39" y="67"/>
                    </a:cubicBezTo>
                    <a:cubicBezTo>
                      <a:pt x="39" y="66"/>
                      <a:pt x="40" y="64"/>
                      <a:pt x="40" y="63"/>
                    </a:cubicBezTo>
                    <a:cubicBezTo>
                      <a:pt x="41" y="61"/>
                      <a:pt x="41" y="60"/>
                      <a:pt x="42" y="62"/>
                    </a:cubicBezTo>
                    <a:cubicBezTo>
                      <a:pt x="45" y="64"/>
                      <a:pt x="47" y="56"/>
                      <a:pt x="49" y="57"/>
                    </a:cubicBezTo>
                    <a:cubicBezTo>
                      <a:pt x="50" y="57"/>
                      <a:pt x="50" y="57"/>
                      <a:pt x="51" y="57"/>
                    </a:cubicBezTo>
                    <a:cubicBezTo>
                      <a:pt x="51" y="57"/>
                      <a:pt x="52" y="56"/>
                      <a:pt x="52" y="56"/>
                    </a:cubicBezTo>
                    <a:cubicBezTo>
                      <a:pt x="53" y="55"/>
                      <a:pt x="54" y="55"/>
                      <a:pt x="55" y="54"/>
                    </a:cubicBezTo>
                    <a:cubicBezTo>
                      <a:pt x="58" y="51"/>
                      <a:pt x="61" y="54"/>
                      <a:pt x="65" y="53"/>
                    </a:cubicBezTo>
                    <a:cubicBezTo>
                      <a:pt x="67" y="53"/>
                      <a:pt x="68" y="52"/>
                      <a:pt x="70" y="52"/>
                    </a:cubicBezTo>
                    <a:cubicBezTo>
                      <a:pt x="73" y="52"/>
                      <a:pt x="76" y="52"/>
                      <a:pt x="78" y="51"/>
                    </a:cubicBezTo>
                    <a:cubicBezTo>
                      <a:pt x="84" y="49"/>
                      <a:pt x="82" y="36"/>
                      <a:pt x="82" y="31"/>
                    </a:cubicBezTo>
                    <a:cubicBezTo>
                      <a:pt x="81" y="32"/>
                      <a:pt x="78" y="34"/>
                      <a:pt x="77" y="32"/>
                    </a:cubicBezTo>
                    <a:cubicBezTo>
                      <a:pt x="76" y="31"/>
                      <a:pt x="78" y="29"/>
                      <a:pt x="77" y="28"/>
                    </a:cubicBezTo>
                    <a:cubicBezTo>
                      <a:pt x="76" y="26"/>
                      <a:pt x="72" y="27"/>
                      <a:pt x="70" y="26"/>
                    </a:cubicBezTo>
                    <a:cubicBezTo>
                      <a:pt x="68" y="26"/>
                      <a:pt x="67" y="23"/>
                      <a:pt x="66" y="22"/>
                    </a:cubicBezTo>
                    <a:cubicBezTo>
                      <a:pt x="66" y="21"/>
                      <a:pt x="65" y="20"/>
                      <a:pt x="63" y="20"/>
                    </a:cubicBezTo>
                    <a:cubicBezTo>
                      <a:pt x="61" y="18"/>
                      <a:pt x="58" y="16"/>
                      <a:pt x="56" y="14"/>
                    </a:cubicBezTo>
                    <a:cubicBezTo>
                      <a:pt x="50" y="11"/>
                      <a:pt x="44" y="7"/>
                      <a:pt x="39" y="3"/>
                    </a:cubicBezTo>
                    <a:cubicBezTo>
                      <a:pt x="38" y="3"/>
                      <a:pt x="36" y="1"/>
                      <a:pt x="35" y="1"/>
                    </a:cubicBezTo>
                    <a:cubicBezTo>
                      <a:pt x="33" y="0"/>
                      <a:pt x="30" y="1"/>
                      <a:pt x="27"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45" name="Freeform 770">
                <a:extLst>
                  <a:ext uri="{FF2B5EF4-FFF2-40B4-BE49-F238E27FC236}">
                    <a16:creationId xmlns:a16="http://schemas.microsoft.com/office/drawing/2014/main" id="{B1BEF440-A643-ABE0-26AD-E9264AC2E96C}"/>
                  </a:ext>
                </a:extLst>
              </p:cNvPr>
              <p:cNvSpPr>
                <a:spLocks/>
              </p:cNvSpPr>
              <p:nvPr/>
            </p:nvSpPr>
            <p:spPr bwMode="auto">
              <a:xfrm>
                <a:off x="6454545" y="3406696"/>
                <a:ext cx="289696" cy="298994"/>
              </a:xfrm>
              <a:custGeom>
                <a:avLst/>
                <a:gdLst>
                  <a:gd name="T0" fmla="*/ 45 w 55"/>
                  <a:gd name="T1" fmla="*/ 54 h 54"/>
                  <a:gd name="T2" fmla="*/ 48 w 55"/>
                  <a:gd name="T3" fmla="*/ 51 h 54"/>
                  <a:gd name="T4" fmla="*/ 51 w 55"/>
                  <a:gd name="T5" fmla="*/ 48 h 54"/>
                  <a:gd name="T6" fmla="*/ 54 w 55"/>
                  <a:gd name="T7" fmla="*/ 44 h 54"/>
                  <a:gd name="T8" fmla="*/ 55 w 55"/>
                  <a:gd name="T9" fmla="*/ 42 h 54"/>
                  <a:gd name="T10" fmla="*/ 50 w 55"/>
                  <a:gd name="T11" fmla="*/ 36 h 54"/>
                  <a:gd name="T12" fmla="*/ 45 w 55"/>
                  <a:gd name="T13" fmla="*/ 25 h 54"/>
                  <a:gd name="T14" fmla="*/ 40 w 55"/>
                  <a:gd name="T15" fmla="*/ 16 h 54"/>
                  <a:gd name="T16" fmla="*/ 38 w 55"/>
                  <a:gd name="T17" fmla="*/ 8 h 54"/>
                  <a:gd name="T18" fmla="*/ 47 w 55"/>
                  <a:gd name="T19" fmla="*/ 22 h 54"/>
                  <a:gd name="T20" fmla="*/ 49 w 55"/>
                  <a:gd name="T21" fmla="*/ 19 h 54"/>
                  <a:gd name="T22" fmla="*/ 48 w 55"/>
                  <a:gd name="T23" fmla="*/ 14 h 54"/>
                  <a:gd name="T24" fmla="*/ 47 w 55"/>
                  <a:gd name="T25" fmla="*/ 2 h 54"/>
                  <a:gd name="T26" fmla="*/ 38 w 55"/>
                  <a:gd name="T27" fmla="*/ 2 h 54"/>
                  <a:gd name="T28" fmla="*/ 25 w 55"/>
                  <a:gd name="T29" fmla="*/ 3 h 54"/>
                  <a:gd name="T30" fmla="*/ 16 w 55"/>
                  <a:gd name="T31" fmla="*/ 3 h 54"/>
                  <a:gd name="T32" fmla="*/ 4 w 55"/>
                  <a:gd name="T33" fmla="*/ 1 h 54"/>
                  <a:gd name="T34" fmla="*/ 3 w 55"/>
                  <a:gd name="T35" fmla="*/ 0 h 54"/>
                  <a:gd name="T36" fmla="*/ 1 w 55"/>
                  <a:gd name="T37" fmla="*/ 3 h 54"/>
                  <a:gd name="T38" fmla="*/ 2 w 55"/>
                  <a:gd name="T39" fmla="*/ 7 h 54"/>
                  <a:gd name="T40" fmla="*/ 1 w 55"/>
                  <a:gd name="T41" fmla="*/ 11 h 54"/>
                  <a:gd name="T42" fmla="*/ 2 w 55"/>
                  <a:gd name="T43" fmla="*/ 13 h 54"/>
                  <a:gd name="T44" fmla="*/ 2 w 55"/>
                  <a:gd name="T45" fmla="*/ 25 h 54"/>
                  <a:gd name="T46" fmla="*/ 2 w 55"/>
                  <a:gd name="T47" fmla="*/ 52 h 54"/>
                  <a:gd name="T48" fmla="*/ 34 w 55"/>
                  <a:gd name="T49" fmla="*/ 52 h 54"/>
                  <a:gd name="T50" fmla="*/ 40 w 55"/>
                  <a:gd name="T51" fmla="*/ 52 h 54"/>
                  <a:gd name="T52" fmla="*/ 45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45" y="54"/>
                    </a:moveTo>
                    <a:cubicBezTo>
                      <a:pt x="46" y="54"/>
                      <a:pt x="46" y="51"/>
                      <a:pt x="48" y="51"/>
                    </a:cubicBezTo>
                    <a:cubicBezTo>
                      <a:pt x="51" y="51"/>
                      <a:pt x="49" y="49"/>
                      <a:pt x="51" y="48"/>
                    </a:cubicBezTo>
                    <a:cubicBezTo>
                      <a:pt x="54" y="47"/>
                      <a:pt x="54" y="47"/>
                      <a:pt x="54" y="44"/>
                    </a:cubicBezTo>
                    <a:cubicBezTo>
                      <a:pt x="53" y="42"/>
                      <a:pt x="53" y="42"/>
                      <a:pt x="55" y="42"/>
                    </a:cubicBezTo>
                    <a:cubicBezTo>
                      <a:pt x="54" y="42"/>
                      <a:pt x="51" y="37"/>
                      <a:pt x="50" y="36"/>
                    </a:cubicBezTo>
                    <a:cubicBezTo>
                      <a:pt x="49" y="32"/>
                      <a:pt x="47" y="28"/>
                      <a:pt x="45" y="25"/>
                    </a:cubicBezTo>
                    <a:cubicBezTo>
                      <a:pt x="43" y="22"/>
                      <a:pt x="42" y="18"/>
                      <a:pt x="40" y="16"/>
                    </a:cubicBezTo>
                    <a:cubicBezTo>
                      <a:pt x="39" y="15"/>
                      <a:pt x="37" y="9"/>
                      <a:pt x="38" y="8"/>
                    </a:cubicBezTo>
                    <a:cubicBezTo>
                      <a:pt x="38" y="8"/>
                      <a:pt x="46" y="22"/>
                      <a:pt x="47" y="22"/>
                    </a:cubicBezTo>
                    <a:cubicBezTo>
                      <a:pt x="48" y="22"/>
                      <a:pt x="49" y="19"/>
                      <a:pt x="49" y="19"/>
                    </a:cubicBezTo>
                    <a:cubicBezTo>
                      <a:pt x="49" y="17"/>
                      <a:pt x="49" y="15"/>
                      <a:pt x="48" y="14"/>
                    </a:cubicBezTo>
                    <a:cubicBezTo>
                      <a:pt x="48" y="10"/>
                      <a:pt x="47" y="6"/>
                      <a:pt x="47" y="2"/>
                    </a:cubicBezTo>
                    <a:cubicBezTo>
                      <a:pt x="45" y="4"/>
                      <a:pt x="40" y="4"/>
                      <a:pt x="38" y="2"/>
                    </a:cubicBezTo>
                    <a:cubicBezTo>
                      <a:pt x="34" y="0"/>
                      <a:pt x="29" y="1"/>
                      <a:pt x="25" y="3"/>
                    </a:cubicBezTo>
                    <a:cubicBezTo>
                      <a:pt x="22" y="5"/>
                      <a:pt x="19" y="4"/>
                      <a:pt x="16" y="3"/>
                    </a:cubicBezTo>
                    <a:cubicBezTo>
                      <a:pt x="12" y="2"/>
                      <a:pt x="8" y="2"/>
                      <a:pt x="4" y="1"/>
                    </a:cubicBezTo>
                    <a:cubicBezTo>
                      <a:pt x="4" y="1"/>
                      <a:pt x="3" y="0"/>
                      <a:pt x="3" y="0"/>
                    </a:cubicBezTo>
                    <a:cubicBezTo>
                      <a:pt x="2" y="1"/>
                      <a:pt x="2" y="2"/>
                      <a:pt x="1" y="3"/>
                    </a:cubicBezTo>
                    <a:cubicBezTo>
                      <a:pt x="0" y="4"/>
                      <a:pt x="3" y="5"/>
                      <a:pt x="2" y="7"/>
                    </a:cubicBezTo>
                    <a:cubicBezTo>
                      <a:pt x="1" y="8"/>
                      <a:pt x="1" y="9"/>
                      <a:pt x="1" y="11"/>
                    </a:cubicBezTo>
                    <a:cubicBezTo>
                      <a:pt x="2" y="11"/>
                      <a:pt x="2" y="12"/>
                      <a:pt x="2" y="13"/>
                    </a:cubicBezTo>
                    <a:cubicBezTo>
                      <a:pt x="2" y="17"/>
                      <a:pt x="2" y="21"/>
                      <a:pt x="2" y="25"/>
                    </a:cubicBezTo>
                    <a:cubicBezTo>
                      <a:pt x="2" y="28"/>
                      <a:pt x="2" y="52"/>
                      <a:pt x="2" y="52"/>
                    </a:cubicBezTo>
                    <a:cubicBezTo>
                      <a:pt x="13" y="52"/>
                      <a:pt x="23" y="52"/>
                      <a:pt x="34" y="52"/>
                    </a:cubicBezTo>
                    <a:cubicBezTo>
                      <a:pt x="36" y="52"/>
                      <a:pt x="38" y="52"/>
                      <a:pt x="40" y="52"/>
                    </a:cubicBezTo>
                    <a:cubicBezTo>
                      <a:pt x="42" y="52"/>
                      <a:pt x="43" y="54"/>
                      <a:pt x="45" y="5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46" name="Freeform 771">
                <a:extLst>
                  <a:ext uri="{FF2B5EF4-FFF2-40B4-BE49-F238E27FC236}">
                    <a16:creationId xmlns:a16="http://schemas.microsoft.com/office/drawing/2014/main" id="{3962BEA3-DDD3-7E08-23D2-2EC3A48A5D43}"/>
                  </a:ext>
                </a:extLst>
              </p:cNvPr>
              <p:cNvSpPr>
                <a:spLocks/>
              </p:cNvSpPr>
              <p:nvPr/>
            </p:nvSpPr>
            <p:spPr bwMode="auto">
              <a:xfrm>
                <a:off x="6025363" y="3234493"/>
                <a:ext cx="105509" cy="215730"/>
              </a:xfrm>
              <a:custGeom>
                <a:avLst/>
                <a:gdLst>
                  <a:gd name="T0" fmla="*/ 14 w 20"/>
                  <a:gd name="T1" fmla="*/ 34 h 39"/>
                  <a:gd name="T2" fmla="*/ 17 w 20"/>
                  <a:gd name="T3" fmla="*/ 30 h 39"/>
                  <a:gd name="T4" fmla="*/ 20 w 20"/>
                  <a:gd name="T5" fmla="*/ 27 h 39"/>
                  <a:gd name="T6" fmla="*/ 20 w 20"/>
                  <a:gd name="T7" fmla="*/ 24 h 39"/>
                  <a:gd name="T8" fmla="*/ 19 w 20"/>
                  <a:gd name="T9" fmla="*/ 23 h 39"/>
                  <a:gd name="T10" fmla="*/ 17 w 20"/>
                  <a:gd name="T11" fmla="*/ 20 h 39"/>
                  <a:gd name="T12" fmla="*/ 14 w 20"/>
                  <a:gd name="T13" fmla="*/ 20 h 39"/>
                  <a:gd name="T14" fmla="*/ 16 w 20"/>
                  <a:gd name="T15" fmla="*/ 16 h 39"/>
                  <a:gd name="T16" fmla="*/ 17 w 20"/>
                  <a:gd name="T17" fmla="*/ 10 h 39"/>
                  <a:gd name="T18" fmla="*/ 15 w 20"/>
                  <a:gd name="T19" fmla="*/ 6 h 39"/>
                  <a:gd name="T20" fmla="*/ 18 w 20"/>
                  <a:gd name="T21" fmla="*/ 4 h 39"/>
                  <a:gd name="T22" fmla="*/ 18 w 20"/>
                  <a:gd name="T23" fmla="*/ 1 h 39"/>
                  <a:gd name="T24" fmla="*/ 15 w 20"/>
                  <a:gd name="T25" fmla="*/ 3 h 39"/>
                  <a:gd name="T26" fmla="*/ 14 w 20"/>
                  <a:gd name="T27" fmla="*/ 2 h 39"/>
                  <a:gd name="T28" fmla="*/ 11 w 20"/>
                  <a:gd name="T29" fmla="*/ 0 h 39"/>
                  <a:gd name="T30" fmla="*/ 5 w 20"/>
                  <a:gd name="T31" fmla="*/ 4 h 39"/>
                  <a:gd name="T32" fmla="*/ 2 w 20"/>
                  <a:gd name="T33" fmla="*/ 17 h 39"/>
                  <a:gd name="T34" fmla="*/ 1 w 20"/>
                  <a:gd name="T35" fmla="*/ 21 h 39"/>
                  <a:gd name="T36" fmla="*/ 4 w 20"/>
                  <a:gd name="T37" fmla="*/ 26 h 39"/>
                  <a:gd name="T38" fmla="*/ 8 w 20"/>
                  <a:gd name="T39" fmla="*/ 30 h 39"/>
                  <a:gd name="T40" fmla="*/ 10 w 20"/>
                  <a:gd name="T41" fmla="*/ 39 h 39"/>
                  <a:gd name="T42" fmla="*/ 14 w 20"/>
                  <a:gd name="T43" fmla="*/ 34 h 39"/>
                  <a:gd name="T44" fmla="*/ 14 w 20"/>
                  <a:gd name="T4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9">
                    <a:moveTo>
                      <a:pt x="14" y="34"/>
                    </a:moveTo>
                    <a:cubicBezTo>
                      <a:pt x="12" y="32"/>
                      <a:pt x="16" y="30"/>
                      <a:pt x="17" y="30"/>
                    </a:cubicBezTo>
                    <a:cubicBezTo>
                      <a:pt x="19" y="29"/>
                      <a:pt x="20" y="28"/>
                      <a:pt x="20" y="27"/>
                    </a:cubicBezTo>
                    <a:cubicBezTo>
                      <a:pt x="20" y="26"/>
                      <a:pt x="20" y="25"/>
                      <a:pt x="20" y="24"/>
                    </a:cubicBezTo>
                    <a:cubicBezTo>
                      <a:pt x="20" y="23"/>
                      <a:pt x="19" y="23"/>
                      <a:pt x="19" y="23"/>
                    </a:cubicBezTo>
                    <a:cubicBezTo>
                      <a:pt x="18" y="22"/>
                      <a:pt x="18" y="21"/>
                      <a:pt x="17" y="20"/>
                    </a:cubicBezTo>
                    <a:cubicBezTo>
                      <a:pt x="16" y="20"/>
                      <a:pt x="15" y="21"/>
                      <a:pt x="14" y="20"/>
                    </a:cubicBezTo>
                    <a:cubicBezTo>
                      <a:pt x="11" y="18"/>
                      <a:pt x="14" y="17"/>
                      <a:pt x="16" y="16"/>
                    </a:cubicBezTo>
                    <a:cubicBezTo>
                      <a:pt x="18" y="15"/>
                      <a:pt x="19" y="12"/>
                      <a:pt x="17" y="10"/>
                    </a:cubicBezTo>
                    <a:cubicBezTo>
                      <a:pt x="17" y="9"/>
                      <a:pt x="14" y="7"/>
                      <a:pt x="15" y="6"/>
                    </a:cubicBezTo>
                    <a:cubicBezTo>
                      <a:pt x="16" y="5"/>
                      <a:pt x="17" y="5"/>
                      <a:pt x="18" y="4"/>
                    </a:cubicBezTo>
                    <a:cubicBezTo>
                      <a:pt x="18" y="4"/>
                      <a:pt x="18" y="1"/>
                      <a:pt x="18" y="1"/>
                    </a:cubicBezTo>
                    <a:cubicBezTo>
                      <a:pt x="17" y="1"/>
                      <a:pt x="16" y="4"/>
                      <a:pt x="15" y="3"/>
                    </a:cubicBezTo>
                    <a:cubicBezTo>
                      <a:pt x="15" y="3"/>
                      <a:pt x="14" y="2"/>
                      <a:pt x="14" y="2"/>
                    </a:cubicBezTo>
                    <a:cubicBezTo>
                      <a:pt x="13" y="1"/>
                      <a:pt x="12" y="0"/>
                      <a:pt x="11" y="0"/>
                    </a:cubicBezTo>
                    <a:cubicBezTo>
                      <a:pt x="9" y="1"/>
                      <a:pt x="6" y="2"/>
                      <a:pt x="5" y="4"/>
                    </a:cubicBezTo>
                    <a:cubicBezTo>
                      <a:pt x="3" y="8"/>
                      <a:pt x="5" y="14"/>
                      <a:pt x="2" y="17"/>
                    </a:cubicBezTo>
                    <a:cubicBezTo>
                      <a:pt x="0" y="19"/>
                      <a:pt x="0" y="19"/>
                      <a:pt x="1" y="21"/>
                    </a:cubicBezTo>
                    <a:cubicBezTo>
                      <a:pt x="1" y="23"/>
                      <a:pt x="4" y="24"/>
                      <a:pt x="4" y="26"/>
                    </a:cubicBezTo>
                    <a:cubicBezTo>
                      <a:pt x="5" y="28"/>
                      <a:pt x="8" y="29"/>
                      <a:pt x="8" y="30"/>
                    </a:cubicBezTo>
                    <a:cubicBezTo>
                      <a:pt x="9" y="33"/>
                      <a:pt x="10" y="37"/>
                      <a:pt x="10" y="39"/>
                    </a:cubicBezTo>
                    <a:cubicBezTo>
                      <a:pt x="12" y="39"/>
                      <a:pt x="16" y="37"/>
                      <a:pt x="14" y="34"/>
                    </a:cubicBezTo>
                    <a:cubicBezTo>
                      <a:pt x="13" y="33"/>
                      <a:pt x="15" y="35"/>
                      <a:pt x="14" y="3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47" name="Freeform 772">
                <a:extLst>
                  <a:ext uri="{FF2B5EF4-FFF2-40B4-BE49-F238E27FC236}">
                    <a16:creationId xmlns:a16="http://schemas.microsoft.com/office/drawing/2014/main" id="{BE27F407-785F-6DDD-9260-ADC820CFB859}"/>
                  </a:ext>
                </a:extLst>
              </p:cNvPr>
              <p:cNvSpPr>
                <a:spLocks/>
              </p:cNvSpPr>
              <p:nvPr/>
            </p:nvSpPr>
            <p:spPr bwMode="auto">
              <a:xfrm>
                <a:off x="6071860" y="3361280"/>
                <a:ext cx="398782" cy="406860"/>
              </a:xfrm>
              <a:custGeom>
                <a:avLst/>
                <a:gdLst>
                  <a:gd name="T0" fmla="*/ 21 w 76"/>
                  <a:gd name="T1" fmla="*/ 55 h 73"/>
                  <a:gd name="T2" fmla="*/ 25 w 76"/>
                  <a:gd name="T3" fmla="*/ 57 h 73"/>
                  <a:gd name="T4" fmla="*/ 28 w 76"/>
                  <a:gd name="T5" fmla="*/ 55 h 73"/>
                  <a:gd name="T6" fmla="*/ 33 w 76"/>
                  <a:gd name="T7" fmla="*/ 53 h 73"/>
                  <a:gd name="T8" fmla="*/ 44 w 76"/>
                  <a:gd name="T9" fmla="*/ 59 h 73"/>
                  <a:gd name="T10" fmla="*/ 70 w 76"/>
                  <a:gd name="T11" fmla="*/ 73 h 73"/>
                  <a:gd name="T12" fmla="*/ 71 w 76"/>
                  <a:gd name="T13" fmla="*/ 71 h 73"/>
                  <a:gd name="T14" fmla="*/ 75 w 76"/>
                  <a:gd name="T15" fmla="*/ 71 h 73"/>
                  <a:gd name="T16" fmla="*/ 75 w 76"/>
                  <a:gd name="T17" fmla="*/ 66 h 73"/>
                  <a:gd name="T18" fmla="*/ 75 w 76"/>
                  <a:gd name="T19" fmla="*/ 44 h 73"/>
                  <a:gd name="T20" fmla="*/ 75 w 76"/>
                  <a:gd name="T21" fmla="*/ 24 h 73"/>
                  <a:gd name="T22" fmla="*/ 75 w 76"/>
                  <a:gd name="T23" fmla="*/ 20 h 73"/>
                  <a:gd name="T24" fmla="*/ 74 w 76"/>
                  <a:gd name="T25" fmla="*/ 17 h 73"/>
                  <a:gd name="T26" fmla="*/ 76 w 76"/>
                  <a:gd name="T27" fmla="*/ 14 h 73"/>
                  <a:gd name="T28" fmla="*/ 74 w 76"/>
                  <a:gd name="T29" fmla="*/ 11 h 73"/>
                  <a:gd name="T30" fmla="*/ 76 w 76"/>
                  <a:gd name="T31" fmla="*/ 8 h 73"/>
                  <a:gd name="T32" fmla="*/ 67 w 76"/>
                  <a:gd name="T33" fmla="*/ 5 h 73"/>
                  <a:gd name="T34" fmla="*/ 61 w 76"/>
                  <a:gd name="T35" fmla="*/ 2 h 73"/>
                  <a:gd name="T36" fmla="*/ 51 w 76"/>
                  <a:gd name="T37" fmla="*/ 6 h 73"/>
                  <a:gd name="T38" fmla="*/ 51 w 76"/>
                  <a:gd name="T39" fmla="*/ 9 h 73"/>
                  <a:gd name="T40" fmla="*/ 50 w 76"/>
                  <a:gd name="T41" fmla="*/ 14 h 73"/>
                  <a:gd name="T42" fmla="*/ 41 w 76"/>
                  <a:gd name="T43" fmla="*/ 13 h 73"/>
                  <a:gd name="T44" fmla="*/ 36 w 76"/>
                  <a:gd name="T45" fmla="*/ 12 h 73"/>
                  <a:gd name="T46" fmla="*/ 31 w 76"/>
                  <a:gd name="T47" fmla="*/ 10 h 73"/>
                  <a:gd name="T48" fmla="*/ 29 w 76"/>
                  <a:gd name="T49" fmla="*/ 6 h 73"/>
                  <a:gd name="T50" fmla="*/ 23 w 76"/>
                  <a:gd name="T51" fmla="*/ 3 h 73"/>
                  <a:gd name="T52" fmla="*/ 17 w 76"/>
                  <a:gd name="T53" fmla="*/ 2 h 73"/>
                  <a:gd name="T54" fmla="*/ 11 w 76"/>
                  <a:gd name="T55" fmla="*/ 0 h 73"/>
                  <a:gd name="T56" fmla="*/ 11 w 76"/>
                  <a:gd name="T57" fmla="*/ 4 h 73"/>
                  <a:gd name="T58" fmla="*/ 9 w 76"/>
                  <a:gd name="T59" fmla="*/ 6 h 73"/>
                  <a:gd name="T60" fmla="*/ 5 w 76"/>
                  <a:gd name="T61" fmla="*/ 8 h 73"/>
                  <a:gd name="T62" fmla="*/ 5 w 76"/>
                  <a:gd name="T63" fmla="*/ 14 h 73"/>
                  <a:gd name="T64" fmla="*/ 1 w 76"/>
                  <a:gd name="T65" fmla="*/ 17 h 73"/>
                  <a:gd name="T66" fmla="*/ 3 w 76"/>
                  <a:gd name="T67" fmla="*/ 21 h 73"/>
                  <a:gd name="T68" fmla="*/ 3 w 76"/>
                  <a:gd name="T69" fmla="*/ 26 h 73"/>
                  <a:gd name="T70" fmla="*/ 3 w 76"/>
                  <a:gd name="T71" fmla="*/ 31 h 73"/>
                  <a:gd name="T72" fmla="*/ 3 w 76"/>
                  <a:gd name="T73" fmla="*/ 34 h 73"/>
                  <a:gd name="T74" fmla="*/ 3 w 76"/>
                  <a:gd name="T75" fmla="*/ 37 h 73"/>
                  <a:gd name="T76" fmla="*/ 1 w 76"/>
                  <a:gd name="T77" fmla="*/ 40 h 73"/>
                  <a:gd name="T78" fmla="*/ 4 w 76"/>
                  <a:gd name="T79" fmla="*/ 46 h 73"/>
                  <a:gd name="T80" fmla="*/ 7 w 76"/>
                  <a:gd name="T81" fmla="*/ 48 h 73"/>
                  <a:gd name="T82" fmla="*/ 11 w 76"/>
                  <a:gd name="T83" fmla="*/ 49 h 73"/>
                  <a:gd name="T84" fmla="*/ 14 w 76"/>
                  <a:gd name="T85" fmla="*/ 53 h 73"/>
                  <a:gd name="T86" fmla="*/ 21 w 76"/>
                  <a:gd name="T87" fmla="*/ 55 h 73"/>
                  <a:gd name="T88" fmla="*/ 21 w 76"/>
                  <a:gd name="T8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73">
                    <a:moveTo>
                      <a:pt x="21" y="55"/>
                    </a:moveTo>
                    <a:cubicBezTo>
                      <a:pt x="21" y="56"/>
                      <a:pt x="24" y="58"/>
                      <a:pt x="25" y="57"/>
                    </a:cubicBezTo>
                    <a:cubicBezTo>
                      <a:pt x="26" y="56"/>
                      <a:pt x="27" y="56"/>
                      <a:pt x="28" y="55"/>
                    </a:cubicBezTo>
                    <a:cubicBezTo>
                      <a:pt x="29" y="55"/>
                      <a:pt x="32" y="53"/>
                      <a:pt x="33" y="53"/>
                    </a:cubicBezTo>
                    <a:cubicBezTo>
                      <a:pt x="37" y="55"/>
                      <a:pt x="40" y="57"/>
                      <a:pt x="44" y="59"/>
                    </a:cubicBezTo>
                    <a:cubicBezTo>
                      <a:pt x="53" y="64"/>
                      <a:pt x="61" y="69"/>
                      <a:pt x="70" y="73"/>
                    </a:cubicBezTo>
                    <a:cubicBezTo>
                      <a:pt x="70" y="71"/>
                      <a:pt x="69" y="71"/>
                      <a:pt x="71" y="71"/>
                    </a:cubicBezTo>
                    <a:cubicBezTo>
                      <a:pt x="71" y="71"/>
                      <a:pt x="75" y="71"/>
                      <a:pt x="75" y="71"/>
                    </a:cubicBezTo>
                    <a:cubicBezTo>
                      <a:pt x="75" y="69"/>
                      <a:pt x="75" y="68"/>
                      <a:pt x="75" y="66"/>
                    </a:cubicBezTo>
                    <a:cubicBezTo>
                      <a:pt x="75" y="59"/>
                      <a:pt x="75" y="52"/>
                      <a:pt x="75" y="44"/>
                    </a:cubicBezTo>
                    <a:cubicBezTo>
                      <a:pt x="75" y="37"/>
                      <a:pt x="75" y="30"/>
                      <a:pt x="75" y="24"/>
                    </a:cubicBezTo>
                    <a:cubicBezTo>
                      <a:pt x="75" y="22"/>
                      <a:pt x="75" y="21"/>
                      <a:pt x="75" y="20"/>
                    </a:cubicBezTo>
                    <a:cubicBezTo>
                      <a:pt x="74" y="19"/>
                      <a:pt x="74" y="18"/>
                      <a:pt x="74" y="17"/>
                    </a:cubicBezTo>
                    <a:cubicBezTo>
                      <a:pt x="74" y="16"/>
                      <a:pt x="76" y="15"/>
                      <a:pt x="76" y="14"/>
                    </a:cubicBezTo>
                    <a:cubicBezTo>
                      <a:pt x="76" y="13"/>
                      <a:pt x="74" y="12"/>
                      <a:pt x="74" y="11"/>
                    </a:cubicBezTo>
                    <a:cubicBezTo>
                      <a:pt x="74" y="10"/>
                      <a:pt x="75" y="9"/>
                      <a:pt x="76" y="8"/>
                    </a:cubicBezTo>
                    <a:cubicBezTo>
                      <a:pt x="73" y="6"/>
                      <a:pt x="70" y="7"/>
                      <a:pt x="67" y="5"/>
                    </a:cubicBezTo>
                    <a:cubicBezTo>
                      <a:pt x="65" y="4"/>
                      <a:pt x="64" y="2"/>
                      <a:pt x="61" y="2"/>
                    </a:cubicBezTo>
                    <a:cubicBezTo>
                      <a:pt x="57" y="2"/>
                      <a:pt x="53" y="3"/>
                      <a:pt x="51" y="6"/>
                    </a:cubicBezTo>
                    <a:cubicBezTo>
                      <a:pt x="50" y="7"/>
                      <a:pt x="50" y="8"/>
                      <a:pt x="51" y="9"/>
                    </a:cubicBezTo>
                    <a:cubicBezTo>
                      <a:pt x="52" y="11"/>
                      <a:pt x="51" y="12"/>
                      <a:pt x="50" y="14"/>
                    </a:cubicBezTo>
                    <a:cubicBezTo>
                      <a:pt x="48" y="17"/>
                      <a:pt x="44" y="15"/>
                      <a:pt x="41" y="13"/>
                    </a:cubicBezTo>
                    <a:cubicBezTo>
                      <a:pt x="39" y="13"/>
                      <a:pt x="38" y="12"/>
                      <a:pt x="36" y="12"/>
                    </a:cubicBezTo>
                    <a:cubicBezTo>
                      <a:pt x="34" y="11"/>
                      <a:pt x="32" y="12"/>
                      <a:pt x="31" y="10"/>
                    </a:cubicBezTo>
                    <a:cubicBezTo>
                      <a:pt x="30" y="9"/>
                      <a:pt x="30" y="7"/>
                      <a:pt x="29" y="6"/>
                    </a:cubicBezTo>
                    <a:cubicBezTo>
                      <a:pt x="28" y="4"/>
                      <a:pt x="25" y="4"/>
                      <a:pt x="23" y="3"/>
                    </a:cubicBezTo>
                    <a:cubicBezTo>
                      <a:pt x="21" y="2"/>
                      <a:pt x="19" y="2"/>
                      <a:pt x="17" y="2"/>
                    </a:cubicBezTo>
                    <a:cubicBezTo>
                      <a:pt x="15" y="2"/>
                      <a:pt x="14" y="1"/>
                      <a:pt x="11" y="0"/>
                    </a:cubicBezTo>
                    <a:cubicBezTo>
                      <a:pt x="11" y="1"/>
                      <a:pt x="11" y="2"/>
                      <a:pt x="11" y="4"/>
                    </a:cubicBezTo>
                    <a:cubicBezTo>
                      <a:pt x="11" y="5"/>
                      <a:pt x="11" y="4"/>
                      <a:pt x="9" y="6"/>
                    </a:cubicBezTo>
                    <a:cubicBezTo>
                      <a:pt x="8" y="7"/>
                      <a:pt x="7" y="7"/>
                      <a:pt x="5" y="8"/>
                    </a:cubicBezTo>
                    <a:cubicBezTo>
                      <a:pt x="3" y="10"/>
                      <a:pt x="6" y="12"/>
                      <a:pt x="5" y="14"/>
                    </a:cubicBezTo>
                    <a:cubicBezTo>
                      <a:pt x="4" y="16"/>
                      <a:pt x="1" y="16"/>
                      <a:pt x="1" y="17"/>
                    </a:cubicBezTo>
                    <a:cubicBezTo>
                      <a:pt x="1" y="19"/>
                      <a:pt x="2" y="20"/>
                      <a:pt x="3" y="21"/>
                    </a:cubicBezTo>
                    <a:cubicBezTo>
                      <a:pt x="3" y="23"/>
                      <a:pt x="3" y="25"/>
                      <a:pt x="3" y="26"/>
                    </a:cubicBezTo>
                    <a:cubicBezTo>
                      <a:pt x="3" y="28"/>
                      <a:pt x="4" y="29"/>
                      <a:pt x="3" y="31"/>
                    </a:cubicBezTo>
                    <a:cubicBezTo>
                      <a:pt x="3" y="32"/>
                      <a:pt x="3" y="33"/>
                      <a:pt x="3" y="34"/>
                    </a:cubicBezTo>
                    <a:cubicBezTo>
                      <a:pt x="3" y="35"/>
                      <a:pt x="4" y="36"/>
                      <a:pt x="3" y="37"/>
                    </a:cubicBezTo>
                    <a:cubicBezTo>
                      <a:pt x="3" y="38"/>
                      <a:pt x="0" y="38"/>
                      <a:pt x="1" y="40"/>
                    </a:cubicBezTo>
                    <a:cubicBezTo>
                      <a:pt x="3" y="42"/>
                      <a:pt x="4" y="43"/>
                      <a:pt x="4" y="46"/>
                    </a:cubicBezTo>
                    <a:cubicBezTo>
                      <a:pt x="4" y="48"/>
                      <a:pt x="6" y="47"/>
                      <a:pt x="7" y="48"/>
                    </a:cubicBezTo>
                    <a:cubicBezTo>
                      <a:pt x="9" y="48"/>
                      <a:pt x="10" y="48"/>
                      <a:pt x="11" y="49"/>
                    </a:cubicBezTo>
                    <a:cubicBezTo>
                      <a:pt x="12" y="50"/>
                      <a:pt x="13" y="52"/>
                      <a:pt x="14" y="53"/>
                    </a:cubicBezTo>
                    <a:cubicBezTo>
                      <a:pt x="16" y="54"/>
                      <a:pt x="19" y="53"/>
                      <a:pt x="21" y="55"/>
                    </a:cubicBezTo>
                    <a:cubicBezTo>
                      <a:pt x="22" y="56"/>
                      <a:pt x="20" y="54"/>
                      <a:pt x="21" y="5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48" name="Freeform 773">
                <a:extLst>
                  <a:ext uri="{FF2B5EF4-FFF2-40B4-BE49-F238E27FC236}">
                    <a16:creationId xmlns:a16="http://schemas.microsoft.com/office/drawing/2014/main" id="{5D52639E-C898-5E5B-4012-A3482D5B543E}"/>
                  </a:ext>
                </a:extLst>
              </p:cNvPr>
              <p:cNvSpPr>
                <a:spLocks/>
              </p:cNvSpPr>
              <p:nvPr/>
            </p:nvSpPr>
            <p:spPr bwMode="auto">
              <a:xfrm>
                <a:off x="5385169" y="3533487"/>
                <a:ext cx="219956" cy="189237"/>
              </a:xfrm>
              <a:custGeom>
                <a:avLst/>
                <a:gdLst>
                  <a:gd name="T0" fmla="*/ 19 w 42"/>
                  <a:gd name="T1" fmla="*/ 34 h 34"/>
                  <a:gd name="T2" fmla="*/ 20 w 42"/>
                  <a:gd name="T3" fmla="*/ 25 h 34"/>
                  <a:gd name="T4" fmla="*/ 24 w 42"/>
                  <a:gd name="T5" fmla="*/ 22 h 34"/>
                  <a:gd name="T6" fmla="*/ 25 w 42"/>
                  <a:gd name="T7" fmla="*/ 20 h 34"/>
                  <a:gd name="T8" fmla="*/ 25 w 42"/>
                  <a:gd name="T9" fmla="*/ 9 h 34"/>
                  <a:gd name="T10" fmla="*/ 32 w 42"/>
                  <a:gd name="T11" fmla="*/ 9 h 34"/>
                  <a:gd name="T12" fmla="*/ 41 w 42"/>
                  <a:gd name="T13" fmla="*/ 9 h 34"/>
                  <a:gd name="T14" fmla="*/ 42 w 42"/>
                  <a:gd name="T15" fmla="*/ 2 h 34"/>
                  <a:gd name="T16" fmla="*/ 40 w 42"/>
                  <a:gd name="T17" fmla="*/ 0 h 34"/>
                  <a:gd name="T18" fmla="*/ 20 w 42"/>
                  <a:gd name="T19" fmla="*/ 0 h 34"/>
                  <a:gd name="T20" fmla="*/ 15 w 42"/>
                  <a:gd name="T21" fmla="*/ 6 h 34"/>
                  <a:gd name="T22" fmla="*/ 10 w 42"/>
                  <a:gd name="T23" fmla="*/ 17 h 34"/>
                  <a:gd name="T24" fmla="*/ 8 w 42"/>
                  <a:gd name="T25" fmla="*/ 18 h 34"/>
                  <a:gd name="T26" fmla="*/ 4 w 42"/>
                  <a:gd name="T27" fmla="*/ 25 h 34"/>
                  <a:gd name="T28" fmla="*/ 0 w 42"/>
                  <a:gd name="T29" fmla="*/ 34 h 34"/>
                  <a:gd name="T30" fmla="*/ 19 w 42"/>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9" y="34"/>
                    </a:moveTo>
                    <a:cubicBezTo>
                      <a:pt x="19" y="31"/>
                      <a:pt x="18" y="26"/>
                      <a:pt x="20" y="25"/>
                    </a:cubicBezTo>
                    <a:cubicBezTo>
                      <a:pt x="21" y="24"/>
                      <a:pt x="23" y="23"/>
                      <a:pt x="24" y="22"/>
                    </a:cubicBezTo>
                    <a:cubicBezTo>
                      <a:pt x="25" y="22"/>
                      <a:pt x="25" y="20"/>
                      <a:pt x="25" y="20"/>
                    </a:cubicBezTo>
                    <a:cubicBezTo>
                      <a:pt x="25" y="16"/>
                      <a:pt x="25" y="13"/>
                      <a:pt x="25" y="9"/>
                    </a:cubicBezTo>
                    <a:cubicBezTo>
                      <a:pt x="25" y="9"/>
                      <a:pt x="31" y="9"/>
                      <a:pt x="32" y="9"/>
                    </a:cubicBezTo>
                    <a:cubicBezTo>
                      <a:pt x="35" y="9"/>
                      <a:pt x="38" y="9"/>
                      <a:pt x="41" y="9"/>
                    </a:cubicBezTo>
                    <a:cubicBezTo>
                      <a:pt x="42" y="9"/>
                      <a:pt x="42" y="3"/>
                      <a:pt x="42" y="2"/>
                    </a:cubicBezTo>
                    <a:cubicBezTo>
                      <a:pt x="42" y="0"/>
                      <a:pt x="42" y="0"/>
                      <a:pt x="40" y="0"/>
                    </a:cubicBezTo>
                    <a:cubicBezTo>
                      <a:pt x="33" y="0"/>
                      <a:pt x="27" y="0"/>
                      <a:pt x="20" y="0"/>
                    </a:cubicBezTo>
                    <a:cubicBezTo>
                      <a:pt x="18" y="2"/>
                      <a:pt x="17" y="4"/>
                      <a:pt x="15" y="6"/>
                    </a:cubicBezTo>
                    <a:cubicBezTo>
                      <a:pt x="11" y="9"/>
                      <a:pt x="11" y="12"/>
                      <a:pt x="10" y="17"/>
                    </a:cubicBezTo>
                    <a:cubicBezTo>
                      <a:pt x="10" y="17"/>
                      <a:pt x="9" y="18"/>
                      <a:pt x="8" y="18"/>
                    </a:cubicBezTo>
                    <a:cubicBezTo>
                      <a:pt x="6" y="20"/>
                      <a:pt x="5" y="22"/>
                      <a:pt x="4" y="25"/>
                    </a:cubicBezTo>
                    <a:cubicBezTo>
                      <a:pt x="2" y="28"/>
                      <a:pt x="0" y="30"/>
                      <a:pt x="0" y="34"/>
                    </a:cubicBezTo>
                    <a:cubicBezTo>
                      <a:pt x="6" y="34"/>
                      <a:pt x="13" y="34"/>
                      <a:pt x="19" y="3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49" name="Freeform 774">
                <a:extLst>
                  <a:ext uri="{FF2B5EF4-FFF2-40B4-BE49-F238E27FC236}">
                    <a16:creationId xmlns:a16="http://schemas.microsoft.com/office/drawing/2014/main" id="{7B1CFAB5-447F-E278-A313-EB3F67FD879E}"/>
                  </a:ext>
                </a:extLst>
              </p:cNvPr>
              <p:cNvSpPr>
                <a:spLocks/>
              </p:cNvSpPr>
              <p:nvPr/>
            </p:nvSpPr>
            <p:spPr bwMode="auto">
              <a:xfrm>
                <a:off x="5490676" y="3266662"/>
                <a:ext cx="314732" cy="266824"/>
              </a:xfrm>
              <a:custGeom>
                <a:avLst/>
                <a:gdLst>
                  <a:gd name="T0" fmla="*/ 22 w 60"/>
                  <a:gd name="T1" fmla="*/ 48 h 48"/>
                  <a:gd name="T2" fmla="*/ 23 w 60"/>
                  <a:gd name="T3" fmla="*/ 41 h 48"/>
                  <a:gd name="T4" fmla="*/ 29 w 60"/>
                  <a:gd name="T5" fmla="*/ 37 h 48"/>
                  <a:gd name="T6" fmla="*/ 33 w 60"/>
                  <a:gd name="T7" fmla="*/ 37 h 48"/>
                  <a:gd name="T8" fmla="*/ 38 w 60"/>
                  <a:gd name="T9" fmla="*/ 35 h 48"/>
                  <a:gd name="T10" fmla="*/ 40 w 60"/>
                  <a:gd name="T11" fmla="*/ 32 h 48"/>
                  <a:gd name="T12" fmla="*/ 45 w 60"/>
                  <a:gd name="T13" fmla="*/ 31 h 48"/>
                  <a:gd name="T14" fmla="*/ 46 w 60"/>
                  <a:gd name="T15" fmla="*/ 28 h 48"/>
                  <a:gd name="T16" fmla="*/ 50 w 60"/>
                  <a:gd name="T17" fmla="*/ 25 h 48"/>
                  <a:gd name="T18" fmla="*/ 53 w 60"/>
                  <a:gd name="T19" fmla="*/ 23 h 48"/>
                  <a:gd name="T20" fmla="*/ 58 w 60"/>
                  <a:gd name="T21" fmla="*/ 24 h 48"/>
                  <a:gd name="T22" fmla="*/ 56 w 60"/>
                  <a:gd name="T23" fmla="*/ 16 h 48"/>
                  <a:gd name="T24" fmla="*/ 56 w 60"/>
                  <a:gd name="T25" fmla="*/ 10 h 48"/>
                  <a:gd name="T26" fmla="*/ 55 w 60"/>
                  <a:gd name="T27" fmla="*/ 7 h 48"/>
                  <a:gd name="T28" fmla="*/ 51 w 60"/>
                  <a:gd name="T29" fmla="*/ 6 h 48"/>
                  <a:gd name="T30" fmla="*/ 47 w 60"/>
                  <a:gd name="T31" fmla="*/ 6 h 48"/>
                  <a:gd name="T32" fmla="*/ 42 w 60"/>
                  <a:gd name="T33" fmla="*/ 6 h 48"/>
                  <a:gd name="T34" fmla="*/ 35 w 60"/>
                  <a:gd name="T35" fmla="*/ 4 h 48"/>
                  <a:gd name="T36" fmla="*/ 30 w 60"/>
                  <a:gd name="T37" fmla="*/ 13 h 48"/>
                  <a:gd name="T38" fmla="*/ 20 w 60"/>
                  <a:gd name="T39" fmla="*/ 19 h 48"/>
                  <a:gd name="T40" fmla="*/ 16 w 60"/>
                  <a:gd name="T41" fmla="*/ 27 h 48"/>
                  <a:gd name="T42" fmla="*/ 16 w 60"/>
                  <a:gd name="T43" fmla="*/ 35 h 48"/>
                  <a:gd name="T44" fmla="*/ 14 w 60"/>
                  <a:gd name="T45" fmla="*/ 39 h 48"/>
                  <a:gd name="T46" fmla="*/ 9 w 60"/>
                  <a:gd name="T47" fmla="*/ 42 h 48"/>
                  <a:gd name="T48" fmla="*/ 5 w 60"/>
                  <a:gd name="T49" fmla="*/ 45 h 48"/>
                  <a:gd name="T50" fmla="*/ 0 w 60"/>
                  <a:gd name="T51" fmla="*/ 48 h 48"/>
                  <a:gd name="T52" fmla="*/ 22 w 60"/>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22" y="48"/>
                    </a:moveTo>
                    <a:cubicBezTo>
                      <a:pt x="22" y="45"/>
                      <a:pt x="21" y="43"/>
                      <a:pt x="23" y="41"/>
                    </a:cubicBezTo>
                    <a:cubicBezTo>
                      <a:pt x="25" y="40"/>
                      <a:pt x="28" y="39"/>
                      <a:pt x="29" y="37"/>
                    </a:cubicBezTo>
                    <a:cubicBezTo>
                      <a:pt x="30" y="37"/>
                      <a:pt x="32" y="37"/>
                      <a:pt x="33" y="37"/>
                    </a:cubicBezTo>
                    <a:cubicBezTo>
                      <a:pt x="34" y="36"/>
                      <a:pt x="36" y="36"/>
                      <a:pt x="38" y="35"/>
                    </a:cubicBezTo>
                    <a:cubicBezTo>
                      <a:pt x="39" y="34"/>
                      <a:pt x="39" y="33"/>
                      <a:pt x="40" y="32"/>
                    </a:cubicBezTo>
                    <a:cubicBezTo>
                      <a:pt x="41" y="31"/>
                      <a:pt x="44" y="32"/>
                      <a:pt x="45" y="31"/>
                    </a:cubicBezTo>
                    <a:cubicBezTo>
                      <a:pt x="46" y="30"/>
                      <a:pt x="46" y="29"/>
                      <a:pt x="46" y="28"/>
                    </a:cubicBezTo>
                    <a:cubicBezTo>
                      <a:pt x="46" y="26"/>
                      <a:pt x="49" y="26"/>
                      <a:pt x="50" y="25"/>
                    </a:cubicBezTo>
                    <a:cubicBezTo>
                      <a:pt x="51" y="24"/>
                      <a:pt x="51" y="23"/>
                      <a:pt x="53" y="23"/>
                    </a:cubicBezTo>
                    <a:cubicBezTo>
                      <a:pt x="54" y="23"/>
                      <a:pt x="57" y="24"/>
                      <a:pt x="58" y="24"/>
                    </a:cubicBezTo>
                    <a:cubicBezTo>
                      <a:pt x="60" y="23"/>
                      <a:pt x="56" y="17"/>
                      <a:pt x="56" y="16"/>
                    </a:cubicBezTo>
                    <a:cubicBezTo>
                      <a:pt x="56" y="14"/>
                      <a:pt x="56" y="12"/>
                      <a:pt x="56" y="10"/>
                    </a:cubicBezTo>
                    <a:cubicBezTo>
                      <a:pt x="55" y="9"/>
                      <a:pt x="55" y="8"/>
                      <a:pt x="55" y="7"/>
                    </a:cubicBezTo>
                    <a:cubicBezTo>
                      <a:pt x="53" y="7"/>
                      <a:pt x="52" y="6"/>
                      <a:pt x="51" y="6"/>
                    </a:cubicBezTo>
                    <a:cubicBezTo>
                      <a:pt x="50" y="5"/>
                      <a:pt x="48" y="6"/>
                      <a:pt x="47" y="6"/>
                    </a:cubicBezTo>
                    <a:cubicBezTo>
                      <a:pt x="46" y="5"/>
                      <a:pt x="44" y="6"/>
                      <a:pt x="42" y="6"/>
                    </a:cubicBezTo>
                    <a:cubicBezTo>
                      <a:pt x="40" y="6"/>
                      <a:pt x="36" y="0"/>
                      <a:pt x="35" y="4"/>
                    </a:cubicBezTo>
                    <a:cubicBezTo>
                      <a:pt x="34" y="7"/>
                      <a:pt x="33" y="10"/>
                      <a:pt x="30" y="13"/>
                    </a:cubicBezTo>
                    <a:cubicBezTo>
                      <a:pt x="27" y="16"/>
                      <a:pt x="23" y="16"/>
                      <a:pt x="20" y="19"/>
                    </a:cubicBezTo>
                    <a:cubicBezTo>
                      <a:pt x="18" y="21"/>
                      <a:pt x="17" y="24"/>
                      <a:pt x="16" y="27"/>
                    </a:cubicBezTo>
                    <a:cubicBezTo>
                      <a:pt x="16" y="29"/>
                      <a:pt x="17" y="32"/>
                      <a:pt x="16" y="35"/>
                    </a:cubicBezTo>
                    <a:cubicBezTo>
                      <a:pt x="15" y="36"/>
                      <a:pt x="14" y="38"/>
                      <a:pt x="14" y="39"/>
                    </a:cubicBezTo>
                    <a:cubicBezTo>
                      <a:pt x="13" y="41"/>
                      <a:pt x="11" y="41"/>
                      <a:pt x="9" y="42"/>
                    </a:cubicBezTo>
                    <a:cubicBezTo>
                      <a:pt x="8" y="43"/>
                      <a:pt x="7" y="44"/>
                      <a:pt x="5" y="45"/>
                    </a:cubicBezTo>
                    <a:cubicBezTo>
                      <a:pt x="4" y="46"/>
                      <a:pt x="2" y="46"/>
                      <a:pt x="0" y="48"/>
                    </a:cubicBezTo>
                    <a:lnTo>
                      <a:pt x="22" y="48"/>
                    </a:ln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50" name="Freeform 775">
                <a:extLst>
                  <a:ext uri="{FF2B5EF4-FFF2-40B4-BE49-F238E27FC236}">
                    <a16:creationId xmlns:a16="http://schemas.microsoft.com/office/drawing/2014/main" id="{E3283859-2543-7305-6F61-9579471CA073}"/>
                  </a:ext>
                </a:extLst>
              </p:cNvPr>
              <p:cNvSpPr>
                <a:spLocks/>
              </p:cNvSpPr>
              <p:nvPr/>
            </p:nvSpPr>
            <p:spPr bwMode="auto">
              <a:xfrm>
                <a:off x="5601549" y="3240170"/>
                <a:ext cx="543629" cy="548785"/>
              </a:xfrm>
              <a:custGeom>
                <a:avLst/>
                <a:gdLst>
                  <a:gd name="T0" fmla="*/ 35 w 104"/>
                  <a:gd name="T1" fmla="*/ 22 h 99"/>
                  <a:gd name="T2" fmla="*/ 36 w 104"/>
                  <a:gd name="T3" fmla="*/ 29 h 99"/>
                  <a:gd name="T4" fmla="*/ 31 w 104"/>
                  <a:gd name="T5" fmla="*/ 28 h 99"/>
                  <a:gd name="T6" fmla="*/ 29 w 104"/>
                  <a:gd name="T7" fmla="*/ 30 h 99"/>
                  <a:gd name="T8" fmla="*/ 26 w 104"/>
                  <a:gd name="T9" fmla="*/ 31 h 99"/>
                  <a:gd name="T10" fmla="*/ 24 w 104"/>
                  <a:gd name="T11" fmla="*/ 35 h 99"/>
                  <a:gd name="T12" fmla="*/ 20 w 104"/>
                  <a:gd name="T13" fmla="*/ 37 h 99"/>
                  <a:gd name="T14" fmla="*/ 17 w 104"/>
                  <a:gd name="T15" fmla="*/ 40 h 99"/>
                  <a:gd name="T16" fmla="*/ 11 w 104"/>
                  <a:gd name="T17" fmla="*/ 42 h 99"/>
                  <a:gd name="T18" fmla="*/ 8 w 104"/>
                  <a:gd name="T19" fmla="*/ 43 h 99"/>
                  <a:gd name="T20" fmla="*/ 4 w 104"/>
                  <a:gd name="T21" fmla="*/ 45 h 99"/>
                  <a:gd name="T22" fmla="*/ 1 w 104"/>
                  <a:gd name="T23" fmla="*/ 52 h 99"/>
                  <a:gd name="T24" fmla="*/ 2 w 104"/>
                  <a:gd name="T25" fmla="*/ 56 h 99"/>
                  <a:gd name="T26" fmla="*/ 6 w 104"/>
                  <a:gd name="T27" fmla="*/ 59 h 99"/>
                  <a:gd name="T28" fmla="*/ 37 w 104"/>
                  <a:gd name="T29" fmla="*/ 79 h 99"/>
                  <a:gd name="T30" fmla="*/ 48 w 104"/>
                  <a:gd name="T31" fmla="*/ 86 h 99"/>
                  <a:gd name="T32" fmla="*/ 49 w 104"/>
                  <a:gd name="T33" fmla="*/ 87 h 99"/>
                  <a:gd name="T34" fmla="*/ 58 w 104"/>
                  <a:gd name="T35" fmla="*/ 93 h 99"/>
                  <a:gd name="T36" fmla="*/ 61 w 104"/>
                  <a:gd name="T37" fmla="*/ 99 h 99"/>
                  <a:gd name="T38" fmla="*/ 67 w 104"/>
                  <a:gd name="T39" fmla="*/ 97 h 99"/>
                  <a:gd name="T40" fmla="*/ 72 w 104"/>
                  <a:gd name="T41" fmla="*/ 96 h 99"/>
                  <a:gd name="T42" fmla="*/ 85 w 104"/>
                  <a:gd name="T43" fmla="*/ 87 h 99"/>
                  <a:gd name="T44" fmla="*/ 100 w 104"/>
                  <a:gd name="T45" fmla="*/ 77 h 99"/>
                  <a:gd name="T46" fmla="*/ 104 w 104"/>
                  <a:gd name="T47" fmla="*/ 75 h 99"/>
                  <a:gd name="T48" fmla="*/ 97 w 104"/>
                  <a:gd name="T49" fmla="*/ 69 h 99"/>
                  <a:gd name="T50" fmla="*/ 94 w 104"/>
                  <a:gd name="T51" fmla="*/ 69 h 99"/>
                  <a:gd name="T52" fmla="*/ 92 w 104"/>
                  <a:gd name="T53" fmla="*/ 63 h 99"/>
                  <a:gd name="T54" fmla="*/ 92 w 104"/>
                  <a:gd name="T55" fmla="*/ 60 h 99"/>
                  <a:gd name="T56" fmla="*/ 93 w 104"/>
                  <a:gd name="T57" fmla="*/ 55 h 99"/>
                  <a:gd name="T58" fmla="*/ 93 w 104"/>
                  <a:gd name="T59" fmla="*/ 50 h 99"/>
                  <a:gd name="T60" fmla="*/ 93 w 104"/>
                  <a:gd name="T61" fmla="*/ 46 h 99"/>
                  <a:gd name="T62" fmla="*/ 92 w 104"/>
                  <a:gd name="T63" fmla="*/ 42 h 99"/>
                  <a:gd name="T64" fmla="*/ 91 w 104"/>
                  <a:gd name="T65" fmla="*/ 37 h 99"/>
                  <a:gd name="T66" fmla="*/ 87 w 104"/>
                  <a:gd name="T67" fmla="*/ 27 h 99"/>
                  <a:gd name="T68" fmla="*/ 82 w 104"/>
                  <a:gd name="T69" fmla="*/ 20 h 99"/>
                  <a:gd name="T70" fmla="*/ 85 w 104"/>
                  <a:gd name="T71" fmla="*/ 13 h 99"/>
                  <a:gd name="T72" fmla="*/ 86 w 104"/>
                  <a:gd name="T73" fmla="*/ 2 h 99"/>
                  <a:gd name="T74" fmla="*/ 84 w 104"/>
                  <a:gd name="T75" fmla="*/ 1 h 99"/>
                  <a:gd name="T76" fmla="*/ 81 w 104"/>
                  <a:gd name="T77" fmla="*/ 0 h 99"/>
                  <a:gd name="T78" fmla="*/ 79 w 104"/>
                  <a:gd name="T79" fmla="*/ 1 h 99"/>
                  <a:gd name="T80" fmla="*/ 75 w 104"/>
                  <a:gd name="T81" fmla="*/ 0 h 99"/>
                  <a:gd name="T82" fmla="*/ 72 w 104"/>
                  <a:gd name="T83" fmla="*/ 2 h 99"/>
                  <a:gd name="T84" fmla="*/ 68 w 104"/>
                  <a:gd name="T85" fmla="*/ 1 h 99"/>
                  <a:gd name="T86" fmla="*/ 61 w 104"/>
                  <a:gd name="T87" fmla="*/ 2 h 99"/>
                  <a:gd name="T88" fmla="*/ 46 w 104"/>
                  <a:gd name="T89" fmla="*/ 5 h 99"/>
                  <a:gd name="T90" fmla="*/ 43 w 104"/>
                  <a:gd name="T91" fmla="*/ 7 h 99"/>
                  <a:gd name="T92" fmla="*/ 39 w 104"/>
                  <a:gd name="T93" fmla="*/ 8 h 99"/>
                  <a:gd name="T94" fmla="*/ 34 w 104"/>
                  <a:gd name="T95" fmla="*/ 12 h 99"/>
                  <a:gd name="T96" fmla="*/ 35 w 104"/>
                  <a:gd name="T97" fmla="*/ 22 h 99"/>
                  <a:gd name="T98" fmla="*/ 35 w 104"/>
                  <a:gd name="T9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99">
                    <a:moveTo>
                      <a:pt x="35" y="22"/>
                    </a:moveTo>
                    <a:cubicBezTo>
                      <a:pt x="36" y="23"/>
                      <a:pt x="40" y="29"/>
                      <a:pt x="36" y="29"/>
                    </a:cubicBezTo>
                    <a:cubicBezTo>
                      <a:pt x="35" y="28"/>
                      <a:pt x="32" y="27"/>
                      <a:pt x="31" y="28"/>
                    </a:cubicBezTo>
                    <a:cubicBezTo>
                      <a:pt x="30" y="29"/>
                      <a:pt x="30" y="29"/>
                      <a:pt x="29" y="30"/>
                    </a:cubicBezTo>
                    <a:cubicBezTo>
                      <a:pt x="28" y="31"/>
                      <a:pt x="27" y="31"/>
                      <a:pt x="26" y="31"/>
                    </a:cubicBezTo>
                    <a:cubicBezTo>
                      <a:pt x="24" y="32"/>
                      <a:pt x="25" y="34"/>
                      <a:pt x="24" y="35"/>
                    </a:cubicBezTo>
                    <a:cubicBezTo>
                      <a:pt x="24" y="37"/>
                      <a:pt x="21" y="36"/>
                      <a:pt x="20" y="37"/>
                    </a:cubicBezTo>
                    <a:cubicBezTo>
                      <a:pt x="18" y="37"/>
                      <a:pt x="18" y="39"/>
                      <a:pt x="17" y="40"/>
                    </a:cubicBezTo>
                    <a:cubicBezTo>
                      <a:pt x="15" y="42"/>
                      <a:pt x="13" y="41"/>
                      <a:pt x="11" y="42"/>
                    </a:cubicBezTo>
                    <a:cubicBezTo>
                      <a:pt x="10" y="42"/>
                      <a:pt x="9" y="42"/>
                      <a:pt x="8" y="43"/>
                    </a:cubicBezTo>
                    <a:cubicBezTo>
                      <a:pt x="7" y="43"/>
                      <a:pt x="5" y="44"/>
                      <a:pt x="4" y="45"/>
                    </a:cubicBezTo>
                    <a:cubicBezTo>
                      <a:pt x="0" y="47"/>
                      <a:pt x="1" y="48"/>
                      <a:pt x="1" y="52"/>
                    </a:cubicBezTo>
                    <a:cubicBezTo>
                      <a:pt x="1" y="55"/>
                      <a:pt x="0" y="55"/>
                      <a:pt x="2" y="56"/>
                    </a:cubicBezTo>
                    <a:cubicBezTo>
                      <a:pt x="3" y="57"/>
                      <a:pt x="5" y="58"/>
                      <a:pt x="6" y="59"/>
                    </a:cubicBezTo>
                    <a:cubicBezTo>
                      <a:pt x="16" y="66"/>
                      <a:pt x="26" y="72"/>
                      <a:pt x="37" y="79"/>
                    </a:cubicBezTo>
                    <a:cubicBezTo>
                      <a:pt x="40" y="81"/>
                      <a:pt x="44" y="84"/>
                      <a:pt x="48" y="86"/>
                    </a:cubicBezTo>
                    <a:cubicBezTo>
                      <a:pt x="48" y="87"/>
                      <a:pt x="49" y="87"/>
                      <a:pt x="49" y="87"/>
                    </a:cubicBezTo>
                    <a:cubicBezTo>
                      <a:pt x="52" y="92"/>
                      <a:pt x="54" y="92"/>
                      <a:pt x="58" y="93"/>
                    </a:cubicBezTo>
                    <a:cubicBezTo>
                      <a:pt x="61" y="94"/>
                      <a:pt x="58" y="98"/>
                      <a:pt x="61" y="99"/>
                    </a:cubicBezTo>
                    <a:cubicBezTo>
                      <a:pt x="62" y="99"/>
                      <a:pt x="65" y="98"/>
                      <a:pt x="67" y="97"/>
                    </a:cubicBezTo>
                    <a:cubicBezTo>
                      <a:pt x="68" y="97"/>
                      <a:pt x="71" y="97"/>
                      <a:pt x="72" y="96"/>
                    </a:cubicBezTo>
                    <a:cubicBezTo>
                      <a:pt x="76" y="93"/>
                      <a:pt x="80" y="90"/>
                      <a:pt x="85" y="87"/>
                    </a:cubicBezTo>
                    <a:cubicBezTo>
                      <a:pt x="90" y="84"/>
                      <a:pt x="95" y="80"/>
                      <a:pt x="100" y="77"/>
                    </a:cubicBezTo>
                    <a:cubicBezTo>
                      <a:pt x="101" y="77"/>
                      <a:pt x="102" y="76"/>
                      <a:pt x="104" y="75"/>
                    </a:cubicBezTo>
                    <a:cubicBezTo>
                      <a:pt x="102" y="71"/>
                      <a:pt x="101" y="70"/>
                      <a:pt x="97" y="69"/>
                    </a:cubicBezTo>
                    <a:cubicBezTo>
                      <a:pt x="96" y="69"/>
                      <a:pt x="94" y="69"/>
                      <a:pt x="94" y="69"/>
                    </a:cubicBezTo>
                    <a:cubicBezTo>
                      <a:pt x="94" y="66"/>
                      <a:pt x="94" y="65"/>
                      <a:pt x="92" y="63"/>
                    </a:cubicBezTo>
                    <a:cubicBezTo>
                      <a:pt x="91" y="61"/>
                      <a:pt x="91" y="61"/>
                      <a:pt x="92" y="60"/>
                    </a:cubicBezTo>
                    <a:cubicBezTo>
                      <a:pt x="94" y="58"/>
                      <a:pt x="93" y="57"/>
                      <a:pt x="93" y="55"/>
                    </a:cubicBezTo>
                    <a:cubicBezTo>
                      <a:pt x="93" y="53"/>
                      <a:pt x="94" y="52"/>
                      <a:pt x="93" y="50"/>
                    </a:cubicBezTo>
                    <a:cubicBezTo>
                      <a:pt x="93" y="49"/>
                      <a:pt x="93" y="48"/>
                      <a:pt x="93" y="46"/>
                    </a:cubicBezTo>
                    <a:cubicBezTo>
                      <a:pt x="93" y="45"/>
                      <a:pt x="93" y="43"/>
                      <a:pt x="92" y="42"/>
                    </a:cubicBezTo>
                    <a:cubicBezTo>
                      <a:pt x="91" y="41"/>
                      <a:pt x="91" y="39"/>
                      <a:pt x="91" y="37"/>
                    </a:cubicBezTo>
                    <a:cubicBezTo>
                      <a:pt x="91" y="34"/>
                      <a:pt x="90" y="30"/>
                      <a:pt x="87" y="27"/>
                    </a:cubicBezTo>
                    <a:cubicBezTo>
                      <a:pt x="85" y="25"/>
                      <a:pt x="83" y="23"/>
                      <a:pt x="82" y="20"/>
                    </a:cubicBezTo>
                    <a:cubicBezTo>
                      <a:pt x="80" y="16"/>
                      <a:pt x="84" y="17"/>
                      <a:pt x="85" y="13"/>
                    </a:cubicBezTo>
                    <a:cubicBezTo>
                      <a:pt x="85" y="9"/>
                      <a:pt x="85" y="6"/>
                      <a:pt x="86" y="2"/>
                    </a:cubicBezTo>
                    <a:cubicBezTo>
                      <a:pt x="85" y="2"/>
                      <a:pt x="85" y="1"/>
                      <a:pt x="84" y="1"/>
                    </a:cubicBezTo>
                    <a:cubicBezTo>
                      <a:pt x="82" y="2"/>
                      <a:pt x="82" y="0"/>
                      <a:pt x="81" y="0"/>
                    </a:cubicBezTo>
                    <a:cubicBezTo>
                      <a:pt x="80" y="0"/>
                      <a:pt x="80" y="1"/>
                      <a:pt x="79" y="1"/>
                    </a:cubicBezTo>
                    <a:cubicBezTo>
                      <a:pt x="77" y="1"/>
                      <a:pt x="77" y="0"/>
                      <a:pt x="75" y="0"/>
                    </a:cubicBezTo>
                    <a:cubicBezTo>
                      <a:pt x="74" y="1"/>
                      <a:pt x="73" y="1"/>
                      <a:pt x="72" y="2"/>
                    </a:cubicBezTo>
                    <a:cubicBezTo>
                      <a:pt x="70" y="3"/>
                      <a:pt x="70" y="2"/>
                      <a:pt x="68" y="1"/>
                    </a:cubicBezTo>
                    <a:cubicBezTo>
                      <a:pt x="66" y="1"/>
                      <a:pt x="63" y="1"/>
                      <a:pt x="61" y="2"/>
                    </a:cubicBezTo>
                    <a:cubicBezTo>
                      <a:pt x="56" y="3"/>
                      <a:pt x="51" y="3"/>
                      <a:pt x="46" y="5"/>
                    </a:cubicBezTo>
                    <a:cubicBezTo>
                      <a:pt x="45" y="6"/>
                      <a:pt x="44" y="7"/>
                      <a:pt x="43" y="7"/>
                    </a:cubicBezTo>
                    <a:cubicBezTo>
                      <a:pt x="42" y="8"/>
                      <a:pt x="40" y="8"/>
                      <a:pt x="39" y="8"/>
                    </a:cubicBezTo>
                    <a:cubicBezTo>
                      <a:pt x="37" y="9"/>
                      <a:pt x="37" y="12"/>
                      <a:pt x="34" y="12"/>
                    </a:cubicBezTo>
                    <a:cubicBezTo>
                      <a:pt x="35" y="15"/>
                      <a:pt x="35" y="18"/>
                      <a:pt x="35" y="22"/>
                    </a:cubicBezTo>
                    <a:cubicBezTo>
                      <a:pt x="36" y="23"/>
                      <a:pt x="35" y="20"/>
                      <a:pt x="35" y="2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grpSp>
        <p:grpSp>
          <p:nvGrpSpPr>
            <p:cNvPr id="523" name="Group 522">
              <a:extLst>
                <a:ext uri="{FF2B5EF4-FFF2-40B4-BE49-F238E27FC236}">
                  <a16:creationId xmlns:a16="http://schemas.microsoft.com/office/drawing/2014/main" id="{3A6E639B-6CFE-E870-996D-1553DF0D9D46}"/>
                </a:ext>
              </a:extLst>
            </p:cNvPr>
            <p:cNvGrpSpPr/>
            <p:nvPr/>
          </p:nvGrpSpPr>
          <p:grpSpPr>
            <a:xfrm>
              <a:off x="7506987" y="4594671"/>
              <a:ext cx="1402348" cy="1097913"/>
              <a:chOff x="8725627" y="4402083"/>
              <a:chExt cx="1718510" cy="1339795"/>
            </a:xfrm>
            <a:solidFill>
              <a:schemeClr val="tx2">
                <a:lumMod val="90000"/>
              </a:schemeClr>
            </a:solidFill>
          </p:grpSpPr>
          <p:sp>
            <p:nvSpPr>
              <p:cNvPr id="687" name="Freeform 403">
                <a:extLst>
                  <a:ext uri="{FF2B5EF4-FFF2-40B4-BE49-F238E27FC236}">
                    <a16:creationId xmlns:a16="http://schemas.microsoft.com/office/drawing/2014/main" id="{45DA22CD-378D-62AA-433F-0094D04C6EB0}"/>
                  </a:ext>
                </a:extLst>
              </p:cNvPr>
              <p:cNvSpPr>
                <a:spLocks/>
              </p:cNvSpPr>
              <p:nvPr/>
            </p:nvSpPr>
            <p:spPr bwMode="auto">
              <a:xfrm>
                <a:off x="8725627" y="4629165"/>
                <a:ext cx="1069375" cy="845885"/>
              </a:xfrm>
              <a:custGeom>
                <a:avLst/>
                <a:gdLst>
                  <a:gd name="T0" fmla="*/ 96 w 204"/>
                  <a:gd name="T1" fmla="*/ 3 h 152"/>
                  <a:gd name="T2" fmla="*/ 97 w 204"/>
                  <a:gd name="T3" fmla="*/ 7 h 152"/>
                  <a:gd name="T4" fmla="*/ 86 w 204"/>
                  <a:gd name="T5" fmla="*/ 13 h 152"/>
                  <a:gd name="T6" fmla="*/ 76 w 204"/>
                  <a:gd name="T7" fmla="*/ 24 h 152"/>
                  <a:gd name="T8" fmla="*/ 71 w 204"/>
                  <a:gd name="T9" fmla="*/ 15 h 152"/>
                  <a:gd name="T10" fmla="*/ 65 w 204"/>
                  <a:gd name="T11" fmla="*/ 19 h 152"/>
                  <a:gd name="T12" fmla="*/ 62 w 204"/>
                  <a:gd name="T13" fmla="*/ 22 h 152"/>
                  <a:gd name="T14" fmla="*/ 59 w 204"/>
                  <a:gd name="T15" fmla="*/ 26 h 152"/>
                  <a:gd name="T16" fmla="*/ 55 w 204"/>
                  <a:gd name="T17" fmla="*/ 33 h 152"/>
                  <a:gd name="T18" fmla="*/ 51 w 204"/>
                  <a:gd name="T19" fmla="*/ 30 h 152"/>
                  <a:gd name="T20" fmla="*/ 47 w 204"/>
                  <a:gd name="T21" fmla="*/ 38 h 152"/>
                  <a:gd name="T22" fmla="*/ 24 w 204"/>
                  <a:gd name="T23" fmla="*/ 50 h 152"/>
                  <a:gd name="T24" fmla="*/ 7 w 204"/>
                  <a:gd name="T25" fmla="*/ 60 h 152"/>
                  <a:gd name="T26" fmla="*/ 3 w 204"/>
                  <a:gd name="T27" fmla="*/ 68 h 152"/>
                  <a:gd name="T28" fmla="*/ 4 w 204"/>
                  <a:gd name="T29" fmla="*/ 82 h 152"/>
                  <a:gd name="T30" fmla="*/ 7 w 204"/>
                  <a:gd name="T31" fmla="*/ 91 h 152"/>
                  <a:gd name="T32" fmla="*/ 13 w 204"/>
                  <a:gd name="T33" fmla="*/ 106 h 152"/>
                  <a:gd name="T34" fmla="*/ 11 w 204"/>
                  <a:gd name="T35" fmla="*/ 121 h 152"/>
                  <a:gd name="T36" fmla="*/ 30 w 204"/>
                  <a:gd name="T37" fmla="*/ 125 h 152"/>
                  <a:gd name="T38" fmla="*/ 54 w 204"/>
                  <a:gd name="T39" fmla="*/ 121 h 152"/>
                  <a:gd name="T40" fmla="*/ 73 w 204"/>
                  <a:gd name="T41" fmla="*/ 112 h 152"/>
                  <a:gd name="T42" fmla="*/ 96 w 204"/>
                  <a:gd name="T43" fmla="*/ 111 h 152"/>
                  <a:gd name="T44" fmla="*/ 111 w 204"/>
                  <a:gd name="T45" fmla="*/ 121 h 152"/>
                  <a:gd name="T46" fmla="*/ 116 w 204"/>
                  <a:gd name="T47" fmla="*/ 125 h 152"/>
                  <a:gd name="T48" fmla="*/ 125 w 204"/>
                  <a:gd name="T49" fmla="*/ 120 h 152"/>
                  <a:gd name="T50" fmla="*/ 122 w 204"/>
                  <a:gd name="T51" fmla="*/ 129 h 152"/>
                  <a:gd name="T52" fmla="*/ 131 w 204"/>
                  <a:gd name="T53" fmla="*/ 132 h 152"/>
                  <a:gd name="T54" fmla="*/ 145 w 204"/>
                  <a:gd name="T55" fmla="*/ 147 h 152"/>
                  <a:gd name="T56" fmla="*/ 161 w 204"/>
                  <a:gd name="T57" fmla="*/ 145 h 152"/>
                  <a:gd name="T58" fmla="*/ 165 w 204"/>
                  <a:gd name="T59" fmla="*/ 149 h 152"/>
                  <a:gd name="T60" fmla="*/ 174 w 204"/>
                  <a:gd name="T61" fmla="*/ 145 h 152"/>
                  <a:gd name="T62" fmla="*/ 194 w 204"/>
                  <a:gd name="T63" fmla="*/ 118 h 152"/>
                  <a:gd name="T64" fmla="*/ 200 w 204"/>
                  <a:gd name="T65" fmla="*/ 108 h 152"/>
                  <a:gd name="T66" fmla="*/ 202 w 204"/>
                  <a:gd name="T67" fmla="*/ 96 h 152"/>
                  <a:gd name="T68" fmla="*/ 201 w 204"/>
                  <a:gd name="T69" fmla="*/ 83 h 152"/>
                  <a:gd name="T70" fmla="*/ 196 w 204"/>
                  <a:gd name="T71" fmla="*/ 70 h 152"/>
                  <a:gd name="T72" fmla="*/ 184 w 204"/>
                  <a:gd name="T73" fmla="*/ 59 h 152"/>
                  <a:gd name="T74" fmla="*/ 180 w 204"/>
                  <a:gd name="T75" fmla="*/ 50 h 152"/>
                  <a:gd name="T76" fmla="*/ 166 w 204"/>
                  <a:gd name="T77" fmla="*/ 36 h 152"/>
                  <a:gd name="T78" fmla="*/ 161 w 204"/>
                  <a:gd name="T79" fmla="*/ 20 h 152"/>
                  <a:gd name="T80" fmla="*/ 152 w 204"/>
                  <a:gd name="T81" fmla="*/ 8 h 152"/>
                  <a:gd name="T82" fmla="*/ 145 w 204"/>
                  <a:gd name="T83" fmla="*/ 6 h 152"/>
                  <a:gd name="T84" fmla="*/ 143 w 204"/>
                  <a:gd name="T85" fmla="*/ 16 h 152"/>
                  <a:gd name="T86" fmla="*/ 130 w 204"/>
                  <a:gd name="T87" fmla="*/ 31 h 152"/>
                  <a:gd name="T88" fmla="*/ 115 w 204"/>
                  <a:gd name="T89" fmla="*/ 17 h 152"/>
                  <a:gd name="T90" fmla="*/ 118 w 204"/>
                  <a:gd name="T91" fmla="*/ 11 h 152"/>
                  <a:gd name="T92" fmla="*/ 117 w 204"/>
                  <a:gd name="T93" fmla="*/ 8 h 152"/>
                  <a:gd name="T94" fmla="*/ 109 w 204"/>
                  <a:gd name="T95"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52">
                    <a:moveTo>
                      <a:pt x="101" y="4"/>
                    </a:moveTo>
                    <a:cubicBezTo>
                      <a:pt x="99" y="4"/>
                      <a:pt x="98" y="2"/>
                      <a:pt x="96" y="2"/>
                    </a:cubicBezTo>
                    <a:cubicBezTo>
                      <a:pt x="95" y="1"/>
                      <a:pt x="95" y="2"/>
                      <a:pt x="96" y="3"/>
                    </a:cubicBezTo>
                    <a:cubicBezTo>
                      <a:pt x="96" y="4"/>
                      <a:pt x="98" y="3"/>
                      <a:pt x="98" y="3"/>
                    </a:cubicBezTo>
                    <a:cubicBezTo>
                      <a:pt x="99" y="4"/>
                      <a:pt x="98" y="6"/>
                      <a:pt x="99" y="6"/>
                    </a:cubicBezTo>
                    <a:cubicBezTo>
                      <a:pt x="99" y="7"/>
                      <a:pt x="98" y="7"/>
                      <a:pt x="97" y="7"/>
                    </a:cubicBezTo>
                    <a:cubicBezTo>
                      <a:pt x="96" y="8"/>
                      <a:pt x="95" y="8"/>
                      <a:pt x="94" y="8"/>
                    </a:cubicBezTo>
                    <a:cubicBezTo>
                      <a:pt x="92" y="7"/>
                      <a:pt x="92" y="8"/>
                      <a:pt x="90" y="8"/>
                    </a:cubicBezTo>
                    <a:cubicBezTo>
                      <a:pt x="87" y="9"/>
                      <a:pt x="88" y="12"/>
                      <a:pt x="86" y="13"/>
                    </a:cubicBezTo>
                    <a:cubicBezTo>
                      <a:pt x="84" y="15"/>
                      <a:pt x="83" y="18"/>
                      <a:pt x="84" y="20"/>
                    </a:cubicBezTo>
                    <a:cubicBezTo>
                      <a:pt x="86" y="23"/>
                      <a:pt x="81" y="21"/>
                      <a:pt x="80" y="21"/>
                    </a:cubicBezTo>
                    <a:cubicBezTo>
                      <a:pt x="79" y="21"/>
                      <a:pt x="76" y="24"/>
                      <a:pt x="76" y="24"/>
                    </a:cubicBezTo>
                    <a:cubicBezTo>
                      <a:pt x="76" y="24"/>
                      <a:pt x="75" y="19"/>
                      <a:pt x="74" y="18"/>
                    </a:cubicBezTo>
                    <a:cubicBezTo>
                      <a:pt x="74" y="17"/>
                      <a:pt x="73" y="17"/>
                      <a:pt x="72" y="17"/>
                    </a:cubicBezTo>
                    <a:cubicBezTo>
                      <a:pt x="71" y="16"/>
                      <a:pt x="71" y="16"/>
                      <a:pt x="71" y="15"/>
                    </a:cubicBezTo>
                    <a:cubicBezTo>
                      <a:pt x="70" y="14"/>
                      <a:pt x="70" y="16"/>
                      <a:pt x="70" y="17"/>
                    </a:cubicBezTo>
                    <a:cubicBezTo>
                      <a:pt x="69" y="17"/>
                      <a:pt x="68" y="17"/>
                      <a:pt x="68" y="16"/>
                    </a:cubicBezTo>
                    <a:cubicBezTo>
                      <a:pt x="66" y="16"/>
                      <a:pt x="67" y="20"/>
                      <a:pt x="65" y="19"/>
                    </a:cubicBezTo>
                    <a:cubicBezTo>
                      <a:pt x="65" y="19"/>
                      <a:pt x="64" y="18"/>
                      <a:pt x="64" y="18"/>
                    </a:cubicBezTo>
                    <a:cubicBezTo>
                      <a:pt x="63" y="19"/>
                      <a:pt x="63" y="19"/>
                      <a:pt x="63" y="19"/>
                    </a:cubicBezTo>
                    <a:cubicBezTo>
                      <a:pt x="60" y="18"/>
                      <a:pt x="62" y="22"/>
                      <a:pt x="62" y="22"/>
                    </a:cubicBezTo>
                    <a:cubicBezTo>
                      <a:pt x="62" y="22"/>
                      <a:pt x="60" y="22"/>
                      <a:pt x="60" y="22"/>
                    </a:cubicBezTo>
                    <a:cubicBezTo>
                      <a:pt x="60" y="23"/>
                      <a:pt x="61" y="23"/>
                      <a:pt x="61" y="23"/>
                    </a:cubicBezTo>
                    <a:cubicBezTo>
                      <a:pt x="60" y="25"/>
                      <a:pt x="59" y="23"/>
                      <a:pt x="59" y="26"/>
                    </a:cubicBezTo>
                    <a:cubicBezTo>
                      <a:pt x="59" y="27"/>
                      <a:pt x="60" y="27"/>
                      <a:pt x="60" y="28"/>
                    </a:cubicBezTo>
                    <a:cubicBezTo>
                      <a:pt x="60" y="30"/>
                      <a:pt x="53" y="26"/>
                      <a:pt x="53" y="29"/>
                    </a:cubicBezTo>
                    <a:cubicBezTo>
                      <a:pt x="53" y="30"/>
                      <a:pt x="57" y="32"/>
                      <a:pt x="55" y="33"/>
                    </a:cubicBezTo>
                    <a:cubicBezTo>
                      <a:pt x="54" y="33"/>
                      <a:pt x="54" y="32"/>
                      <a:pt x="54" y="33"/>
                    </a:cubicBezTo>
                    <a:cubicBezTo>
                      <a:pt x="53" y="34"/>
                      <a:pt x="53" y="34"/>
                      <a:pt x="52" y="33"/>
                    </a:cubicBezTo>
                    <a:cubicBezTo>
                      <a:pt x="51" y="33"/>
                      <a:pt x="52" y="31"/>
                      <a:pt x="51" y="30"/>
                    </a:cubicBezTo>
                    <a:cubicBezTo>
                      <a:pt x="50" y="28"/>
                      <a:pt x="48" y="32"/>
                      <a:pt x="47" y="33"/>
                    </a:cubicBezTo>
                    <a:cubicBezTo>
                      <a:pt x="47" y="34"/>
                      <a:pt x="46" y="35"/>
                      <a:pt x="46" y="36"/>
                    </a:cubicBezTo>
                    <a:cubicBezTo>
                      <a:pt x="46" y="36"/>
                      <a:pt x="47" y="37"/>
                      <a:pt x="47" y="38"/>
                    </a:cubicBezTo>
                    <a:cubicBezTo>
                      <a:pt x="47" y="38"/>
                      <a:pt x="45" y="40"/>
                      <a:pt x="44" y="41"/>
                    </a:cubicBezTo>
                    <a:cubicBezTo>
                      <a:pt x="41" y="44"/>
                      <a:pt x="38" y="46"/>
                      <a:pt x="34" y="47"/>
                    </a:cubicBezTo>
                    <a:cubicBezTo>
                      <a:pt x="31" y="47"/>
                      <a:pt x="28" y="49"/>
                      <a:pt x="24" y="50"/>
                    </a:cubicBezTo>
                    <a:cubicBezTo>
                      <a:pt x="21" y="51"/>
                      <a:pt x="18" y="51"/>
                      <a:pt x="15" y="53"/>
                    </a:cubicBezTo>
                    <a:cubicBezTo>
                      <a:pt x="13" y="55"/>
                      <a:pt x="12" y="55"/>
                      <a:pt x="10" y="56"/>
                    </a:cubicBezTo>
                    <a:cubicBezTo>
                      <a:pt x="9" y="57"/>
                      <a:pt x="7" y="60"/>
                      <a:pt x="7" y="60"/>
                    </a:cubicBezTo>
                    <a:cubicBezTo>
                      <a:pt x="6" y="60"/>
                      <a:pt x="7" y="57"/>
                      <a:pt x="7" y="56"/>
                    </a:cubicBezTo>
                    <a:cubicBezTo>
                      <a:pt x="5" y="56"/>
                      <a:pt x="4" y="61"/>
                      <a:pt x="4" y="61"/>
                    </a:cubicBezTo>
                    <a:cubicBezTo>
                      <a:pt x="5" y="64"/>
                      <a:pt x="3" y="65"/>
                      <a:pt x="3" y="68"/>
                    </a:cubicBezTo>
                    <a:cubicBezTo>
                      <a:pt x="3" y="69"/>
                      <a:pt x="8" y="80"/>
                      <a:pt x="6" y="81"/>
                    </a:cubicBezTo>
                    <a:cubicBezTo>
                      <a:pt x="6" y="81"/>
                      <a:pt x="3" y="77"/>
                      <a:pt x="3" y="77"/>
                    </a:cubicBezTo>
                    <a:cubicBezTo>
                      <a:pt x="3" y="78"/>
                      <a:pt x="6" y="81"/>
                      <a:pt x="4" y="82"/>
                    </a:cubicBezTo>
                    <a:cubicBezTo>
                      <a:pt x="2" y="82"/>
                      <a:pt x="2" y="77"/>
                      <a:pt x="0" y="77"/>
                    </a:cubicBezTo>
                    <a:cubicBezTo>
                      <a:pt x="0" y="77"/>
                      <a:pt x="6" y="85"/>
                      <a:pt x="6" y="86"/>
                    </a:cubicBezTo>
                    <a:cubicBezTo>
                      <a:pt x="7" y="87"/>
                      <a:pt x="6" y="89"/>
                      <a:pt x="7" y="91"/>
                    </a:cubicBezTo>
                    <a:cubicBezTo>
                      <a:pt x="8" y="93"/>
                      <a:pt x="9" y="94"/>
                      <a:pt x="10" y="96"/>
                    </a:cubicBezTo>
                    <a:cubicBezTo>
                      <a:pt x="11" y="97"/>
                      <a:pt x="11" y="100"/>
                      <a:pt x="11" y="101"/>
                    </a:cubicBezTo>
                    <a:cubicBezTo>
                      <a:pt x="11" y="103"/>
                      <a:pt x="12" y="105"/>
                      <a:pt x="13" y="106"/>
                    </a:cubicBezTo>
                    <a:cubicBezTo>
                      <a:pt x="14" y="109"/>
                      <a:pt x="14" y="110"/>
                      <a:pt x="14" y="113"/>
                    </a:cubicBezTo>
                    <a:cubicBezTo>
                      <a:pt x="14" y="114"/>
                      <a:pt x="14" y="119"/>
                      <a:pt x="14" y="119"/>
                    </a:cubicBezTo>
                    <a:cubicBezTo>
                      <a:pt x="13" y="120"/>
                      <a:pt x="12" y="120"/>
                      <a:pt x="11" y="121"/>
                    </a:cubicBezTo>
                    <a:cubicBezTo>
                      <a:pt x="10" y="124"/>
                      <a:pt x="12" y="124"/>
                      <a:pt x="13" y="125"/>
                    </a:cubicBezTo>
                    <a:cubicBezTo>
                      <a:pt x="17" y="127"/>
                      <a:pt x="20" y="129"/>
                      <a:pt x="25" y="128"/>
                    </a:cubicBezTo>
                    <a:cubicBezTo>
                      <a:pt x="27" y="127"/>
                      <a:pt x="29" y="126"/>
                      <a:pt x="30" y="125"/>
                    </a:cubicBezTo>
                    <a:cubicBezTo>
                      <a:pt x="33" y="124"/>
                      <a:pt x="32" y="125"/>
                      <a:pt x="33" y="123"/>
                    </a:cubicBezTo>
                    <a:cubicBezTo>
                      <a:pt x="35" y="121"/>
                      <a:pt x="42" y="121"/>
                      <a:pt x="44" y="122"/>
                    </a:cubicBezTo>
                    <a:cubicBezTo>
                      <a:pt x="47" y="122"/>
                      <a:pt x="52" y="124"/>
                      <a:pt x="54" y="121"/>
                    </a:cubicBezTo>
                    <a:cubicBezTo>
                      <a:pt x="55" y="120"/>
                      <a:pt x="55" y="118"/>
                      <a:pt x="57" y="117"/>
                    </a:cubicBezTo>
                    <a:cubicBezTo>
                      <a:pt x="59" y="116"/>
                      <a:pt x="61" y="115"/>
                      <a:pt x="63" y="114"/>
                    </a:cubicBezTo>
                    <a:cubicBezTo>
                      <a:pt x="66" y="112"/>
                      <a:pt x="70" y="114"/>
                      <a:pt x="73" y="112"/>
                    </a:cubicBezTo>
                    <a:cubicBezTo>
                      <a:pt x="78" y="110"/>
                      <a:pt x="82" y="110"/>
                      <a:pt x="88" y="109"/>
                    </a:cubicBezTo>
                    <a:cubicBezTo>
                      <a:pt x="89" y="109"/>
                      <a:pt x="90" y="108"/>
                      <a:pt x="92" y="108"/>
                    </a:cubicBezTo>
                    <a:cubicBezTo>
                      <a:pt x="93" y="109"/>
                      <a:pt x="95" y="110"/>
                      <a:pt x="96" y="111"/>
                    </a:cubicBezTo>
                    <a:cubicBezTo>
                      <a:pt x="97" y="111"/>
                      <a:pt x="107" y="113"/>
                      <a:pt x="107" y="114"/>
                    </a:cubicBezTo>
                    <a:cubicBezTo>
                      <a:pt x="106" y="115"/>
                      <a:pt x="105" y="118"/>
                      <a:pt x="107" y="117"/>
                    </a:cubicBezTo>
                    <a:cubicBezTo>
                      <a:pt x="108" y="117"/>
                      <a:pt x="110" y="120"/>
                      <a:pt x="111" y="121"/>
                    </a:cubicBezTo>
                    <a:cubicBezTo>
                      <a:pt x="112" y="122"/>
                      <a:pt x="112" y="123"/>
                      <a:pt x="112" y="125"/>
                    </a:cubicBezTo>
                    <a:cubicBezTo>
                      <a:pt x="113" y="126"/>
                      <a:pt x="115" y="128"/>
                      <a:pt x="115" y="128"/>
                    </a:cubicBezTo>
                    <a:cubicBezTo>
                      <a:pt x="115" y="127"/>
                      <a:pt x="114" y="126"/>
                      <a:pt x="116" y="125"/>
                    </a:cubicBezTo>
                    <a:cubicBezTo>
                      <a:pt x="117" y="124"/>
                      <a:pt x="118" y="123"/>
                      <a:pt x="120" y="122"/>
                    </a:cubicBezTo>
                    <a:cubicBezTo>
                      <a:pt x="121" y="121"/>
                      <a:pt x="126" y="116"/>
                      <a:pt x="125" y="115"/>
                    </a:cubicBezTo>
                    <a:cubicBezTo>
                      <a:pt x="126" y="117"/>
                      <a:pt x="125" y="118"/>
                      <a:pt x="125" y="120"/>
                    </a:cubicBezTo>
                    <a:cubicBezTo>
                      <a:pt x="126" y="121"/>
                      <a:pt x="124" y="122"/>
                      <a:pt x="124" y="122"/>
                    </a:cubicBezTo>
                    <a:cubicBezTo>
                      <a:pt x="123" y="124"/>
                      <a:pt x="123" y="125"/>
                      <a:pt x="123" y="126"/>
                    </a:cubicBezTo>
                    <a:cubicBezTo>
                      <a:pt x="123" y="128"/>
                      <a:pt x="119" y="129"/>
                      <a:pt x="122" y="129"/>
                    </a:cubicBezTo>
                    <a:cubicBezTo>
                      <a:pt x="126" y="129"/>
                      <a:pt x="124" y="125"/>
                      <a:pt x="125" y="123"/>
                    </a:cubicBezTo>
                    <a:cubicBezTo>
                      <a:pt x="125" y="123"/>
                      <a:pt x="129" y="127"/>
                      <a:pt x="128" y="129"/>
                    </a:cubicBezTo>
                    <a:cubicBezTo>
                      <a:pt x="125" y="133"/>
                      <a:pt x="129" y="130"/>
                      <a:pt x="131" y="132"/>
                    </a:cubicBezTo>
                    <a:cubicBezTo>
                      <a:pt x="134" y="135"/>
                      <a:pt x="134" y="136"/>
                      <a:pt x="134" y="139"/>
                    </a:cubicBezTo>
                    <a:cubicBezTo>
                      <a:pt x="133" y="142"/>
                      <a:pt x="137" y="145"/>
                      <a:pt x="139" y="145"/>
                    </a:cubicBezTo>
                    <a:cubicBezTo>
                      <a:pt x="141" y="146"/>
                      <a:pt x="143" y="147"/>
                      <a:pt x="145" y="147"/>
                    </a:cubicBezTo>
                    <a:cubicBezTo>
                      <a:pt x="147" y="147"/>
                      <a:pt x="151" y="152"/>
                      <a:pt x="153" y="151"/>
                    </a:cubicBezTo>
                    <a:cubicBezTo>
                      <a:pt x="155" y="150"/>
                      <a:pt x="157" y="149"/>
                      <a:pt x="158" y="147"/>
                    </a:cubicBezTo>
                    <a:cubicBezTo>
                      <a:pt x="158" y="147"/>
                      <a:pt x="160" y="144"/>
                      <a:pt x="161" y="145"/>
                    </a:cubicBezTo>
                    <a:cubicBezTo>
                      <a:pt x="161" y="146"/>
                      <a:pt x="159" y="147"/>
                      <a:pt x="160" y="148"/>
                    </a:cubicBezTo>
                    <a:cubicBezTo>
                      <a:pt x="161" y="149"/>
                      <a:pt x="161" y="146"/>
                      <a:pt x="162" y="146"/>
                    </a:cubicBezTo>
                    <a:cubicBezTo>
                      <a:pt x="162" y="146"/>
                      <a:pt x="164" y="149"/>
                      <a:pt x="165" y="149"/>
                    </a:cubicBezTo>
                    <a:cubicBezTo>
                      <a:pt x="165" y="150"/>
                      <a:pt x="167" y="152"/>
                      <a:pt x="168" y="152"/>
                    </a:cubicBezTo>
                    <a:cubicBezTo>
                      <a:pt x="167" y="152"/>
                      <a:pt x="170" y="149"/>
                      <a:pt x="170" y="149"/>
                    </a:cubicBezTo>
                    <a:cubicBezTo>
                      <a:pt x="172" y="148"/>
                      <a:pt x="173" y="146"/>
                      <a:pt x="174" y="145"/>
                    </a:cubicBezTo>
                    <a:cubicBezTo>
                      <a:pt x="177" y="144"/>
                      <a:pt x="185" y="146"/>
                      <a:pt x="185" y="142"/>
                    </a:cubicBezTo>
                    <a:cubicBezTo>
                      <a:pt x="186" y="137"/>
                      <a:pt x="187" y="134"/>
                      <a:pt x="188" y="130"/>
                    </a:cubicBezTo>
                    <a:cubicBezTo>
                      <a:pt x="190" y="126"/>
                      <a:pt x="191" y="122"/>
                      <a:pt x="194" y="118"/>
                    </a:cubicBezTo>
                    <a:cubicBezTo>
                      <a:pt x="195" y="117"/>
                      <a:pt x="197" y="116"/>
                      <a:pt x="198" y="114"/>
                    </a:cubicBezTo>
                    <a:cubicBezTo>
                      <a:pt x="198" y="113"/>
                      <a:pt x="198" y="113"/>
                      <a:pt x="198" y="112"/>
                    </a:cubicBezTo>
                    <a:cubicBezTo>
                      <a:pt x="199" y="111"/>
                      <a:pt x="200" y="110"/>
                      <a:pt x="200" y="108"/>
                    </a:cubicBezTo>
                    <a:cubicBezTo>
                      <a:pt x="201" y="106"/>
                      <a:pt x="200" y="104"/>
                      <a:pt x="201" y="102"/>
                    </a:cubicBezTo>
                    <a:cubicBezTo>
                      <a:pt x="201" y="101"/>
                      <a:pt x="202" y="100"/>
                      <a:pt x="202" y="99"/>
                    </a:cubicBezTo>
                    <a:cubicBezTo>
                      <a:pt x="203" y="98"/>
                      <a:pt x="201" y="97"/>
                      <a:pt x="202" y="96"/>
                    </a:cubicBezTo>
                    <a:cubicBezTo>
                      <a:pt x="203" y="95"/>
                      <a:pt x="204" y="92"/>
                      <a:pt x="203" y="91"/>
                    </a:cubicBezTo>
                    <a:cubicBezTo>
                      <a:pt x="203" y="89"/>
                      <a:pt x="202" y="88"/>
                      <a:pt x="202" y="87"/>
                    </a:cubicBezTo>
                    <a:cubicBezTo>
                      <a:pt x="201" y="86"/>
                      <a:pt x="201" y="84"/>
                      <a:pt x="201" y="83"/>
                    </a:cubicBezTo>
                    <a:cubicBezTo>
                      <a:pt x="200" y="79"/>
                      <a:pt x="203" y="77"/>
                      <a:pt x="202" y="73"/>
                    </a:cubicBezTo>
                    <a:cubicBezTo>
                      <a:pt x="202" y="74"/>
                      <a:pt x="201" y="76"/>
                      <a:pt x="200" y="76"/>
                    </a:cubicBezTo>
                    <a:cubicBezTo>
                      <a:pt x="198" y="76"/>
                      <a:pt x="197" y="72"/>
                      <a:pt x="196" y="70"/>
                    </a:cubicBezTo>
                    <a:cubicBezTo>
                      <a:pt x="194" y="67"/>
                      <a:pt x="190" y="67"/>
                      <a:pt x="190" y="62"/>
                    </a:cubicBezTo>
                    <a:cubicBezTo>
                      <a:pt x="189" y="60"/>
                      <a:pt x="188" y="60"/>
                      <a:pt x="187" y="59"/>
                    </a:cubicBezTo>
                    <a:cubicBezTo>
                      <a:pt x="185" y="58"/>
                      <a:pt x="185" y="61"/>
                      <a:pt x="184" y="59"/>
                    </a:cubicBezTo>
                    <a:cubicBezTo>
                      <a:pt x="184" y="56"/>
                      <a:pt x="183" y="55"/>
                      <a:pt x="181" y="53"/>
                    </a:cubicBezTo>
                    <a:cubicBezTo>
                      <a:pt x="181" y="53"/>
                      <a:pt x="180" y="52"/>
                      <a:pt x="180" y="51"/>
                    </a:cubicBezTo>
                    <a:cubicBezTo>
                      <a:pt x="179" y="51"/>
                      <a:pt x="180" y="49"/>
                      <a:pt x="180" y="50"/>
                    </a:cubicBezTo>
                    <a:cubicBezTo>
                      <a:pt x="178" y="48"/>
                      <a:pt x="176" y="47"/>
                      <a:pt x="174" y="46"/>
                    </a:cubicBezTo>
                    <a:cubicBezTo>
                      <a:pt x="172" y="44"/>
                      <a:pt x="169" y="45"/>
                      <a:pt x="168" y="43"/>
                    </a:cubicBezTo>
                    <a:cubicBezTo>
                      <a:pt x="166" y="41"/>
                      <a:pt x="167" y="37"/>
                      <a:pt x="166" y="36"/>
                    </a:cubicBezTo>
                    <a:cubicBezTo>
                      <a:pt x="166" y="34"/>
                      <a:pt x="166" y="32"/>
                      <a:pt x="165" y="31"/>
                    </a:cubicBezTo>
                    <a:cubicBezTo>
                      <a:pt x="164" y="30"/>
                      <a:pt x="163" y="30"/>
                      <a:pt x="163" y="28"/>
                    </a:cubicBezTo>
                    <a:cubicBezTo>
                      <a:pt x="163" y="26"/>
                      <a:pt x="163" y="23"/>
                      <a:pt x="161" y="20"/>
                    </a:cubicBezTo>
                    <a:cubicBezTo>
                      <a:pt x="160" y="20"/>
                      <a:pt x="158" y="17"/>
                      <a:pt x="158" y="18"/>
                    </a:cubicBezTo>
                    <a:cubicBezTo>
                      <a:pt x="156" y="18"/>
                      <a:pt x="156" y="19"/>
                      <a:pt x="155" y="17"/>
                    </a:cubicBezTo>
                    <a:cubicBezTo>
                      <a:pt x="153" y="15"/>
                      <a:pt x="154" y="11"/>
                      <a:pt x="152" y="8"/>
                    </a:cubicBezTo>
                    <a:cubicBezTo>
                      <a:pt x="152" y="7"/>
                      <a:pt x="148" y="0"/>
                      <a:pt x="148" y="0"/>
                    </a:cubicBezTo>
                    <a:cubicBezTo>
                      <a:pt x="147" y="0"/>
                      <a:pt x="147" y="2"/>
                      <a:pt x="147" y="3"/>
                    </a:cubicBezTo>
                    <a:cubicBezTo>
                      <a:pt x="147" y="4"/>
                      <a:pt x="146" y="5"/>
                      <a:pt x="145" y="6"/>
                    </a:cubicBezTo>
                    <a:cubicBezTo>
                      <a:pt x="145" y="6"/>
                      <a:pt x="143" y="8"/>
                      <a:pt x="144" y="9"/>
                    </a:cubicBezTo>
                    <a:cubicBezTo>
                      <a:pt x="144" y="9"/>
                      <a:pt x="146" y="9"/>
                      <a:pt x="145" y="10"/>
                    </a:cubicBezTo>
                    <a:cubicBezTo>
                      <a:pt x="144" y="10"/>
                      <a:pt x="143" y="15"/>
                      <a:pt x="143" y="16"/>
                    </a:cubicBezTo>
                    <a:cubicBezTo>
                      <a:pt x="144" y="18"/>
                      <a:pt x="144" y="20"/>
                      <a:pt x="144" y="22"/>
                    </a:cubicBezTo>
                    <a:cubicBezTo>
                      <a:pt x="143" y="26"/>
                      <a:pt x="143" y="36"/>
                      <a:pt x="137" y="36"/>
                    </a:cubicBezTo>
                    <a:cubicBezTo>
                      <a:pt x="133" y="36"/>
                      <a:pt x="133" y="32"/>
                      <a:pt x="130" y="31"/>
                    </a:cubicBezTo>
                    <a:cubicBezTo>
                      <a:pt x="128" y="30"/>
                      <a:pt x="126" y="30"/>
                      <a:pt x="124" y="28"/>
                    </a:cubicBezTo>
                    <a:cubicBezTo>
                      <a:pt x="123" y="27"/>
                      <a:pt x="112" y="21"/>
                      <a:pt x="113" y="20"/>
                    </a:cubicBezTo>
                    <a:cubicBezTo>
                      <a:pt x="113" y="19"/>
                      <a:pt x="114" y="18"/>
                      <a:pt x="115" y="17"/>
                    </a:cubicBezTo>
                    <a:cubicBezTo>
                      <a:pt x="115" y="16"/>
                      <a:pt x="117" y="16"/>
                      <a:pt x="117" y="15"/>
                    </a:cubicBezTo>
                    <a:cubicBezTo>
                      <a:pt x="117" y="15"/>
                      <a:pt x="116" y="14"/>
                      <a:pt x="116" y="13"/>
                    </a:cubicBezTo>
                    <a:cubicBezTo>
                      <a:pt x="117" y="12"/>
                      <a:pt x="117" y="12"/>
                      <a:pt x="118" y="11"/>
                    </a:cubicBezTo>
                    <a:cubicBezTo>
                      <a:pt x="118" y="10"/>
                      <a:pt x="120" y="9"/>
                      <a:pt x="121" y="8"/>
                    </a:cubicBezTo>
                    <a:cubicBezTo>
                      <a:pt x="121" y="7"/>
                      <a:pt x="119" y="5"/>
                      <a:pt x="118" y="6"/>
                    </a:cubicBezTo>
                    <a:cubicBezTo>
                      <a:pt x="118" y="6"/>
                      <a:pt x="117" y="8"/>
                      <a:pt x="117" y="8"/>
                    </a:cubicBezTo>
                    <a:cubicBezTo>
                      <a:pt x="116" y="7"/>
                      <a:pt x="116" y="7"/>
                      <a:pt x="115" y="6"/>
                    </a:cubicBezTo>
                    <a:cubicBezTo>
                      <a:pt x="115" y="5"/>
                      <a:pt x="113" y="7"/>
                      <a:pt x="112" y="7"/>
                    </a:cubicBezTo>
                    <a:cubicBezTo>
                      <a:pt x="111" y="8"/>
                      <a:pt x="110" y="7"/>
                      <a:pt x="109" y="7"/>
                    </a:cubicBezTo>
                    <a:cubicBezTo>
                      <a:pt x="107" y="6"/>
                      <a:pt x="104" y="5"/>
                      <a:pt x="101" y="4"/>
                    </a:cubicBezTo>
                    <a:cubicBezTo>
                      <a:pt x="99" y="4"/>
                      <a:pt x="103" y="5"/>
                      <a:pt x="101" y="4"/>
                    </a:cubicBezTo>
                    <a:close/>
                  </a:path>
                </a:pathLst>
              </a:custGeom>
              <a:solidFill>
                <a:schemeClr val="accent3"/>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88" name="Freeform 472">
                <a:extLst>
                  <a:ext uri="{FF2B5EF4-FFF2-40B4-BE49-F238E27FC236}">
                    <a16:creationId xmlns:a16="http://schemas.microsoft.com/office/drawing/2014/main" id="{6E5ABF5E-BF5A-BDF4-35F4-9272E6EBBB58}"/>
                  </a:ext>
                </a:extLst>
              </p:cNvPr>
              <p:cNvSpPr>
                <a:spLocks/>
              </p:cNvSpPr>
              <p:nvPr/>
            </p:nvSpPr>
            <p:spPr bwMode="auto">
              <a:xfrm>
                <a:off x="9659096" y="4439930"/>
                <a:ext cx="109084" cy="66233"/>
              </a:xfrm>
              <a:custGeom>
                <a:avLst/>
                <a:gdLst>
                  <a:gd name="T0" fmla="*/ 0 w 21"/>
                  <a:gd name="T1" fmla="*/ 8 h 12"/>
                  <a:gd name="T2" fmla="*/ 6 w 21"/>
                  <a:gd name="T3" fmla="*/ 8 h 12"/>
                  <a:gd name="T4" fmla="*/ 9 w 21"/>
                  <a:gd name="T5" fmla="*/ 7 h 12"/>
                  <a:gd name="T6" fmla="*/ 13 w 21"/>
                  <a:gd name="T7" fmla="*/ 7 h 12"/>
                  <a:gd name="T8" fmla="*/ 14 w 21"/>
                  <a:gd name="T9" fmla="*/ 5 h 12"/>
                  <a:gd name="T10" fmla="*/ 17 w 21"/>
                  <a:gd name="T11" fmla="*/ 3 h 12"/>
                  <a:gd name="T12" fmla="*/ 20 w 21"/>
                  <a:gd name="T13" fmla="*/ 4 h 12"/>
                  <a:gd name="T14" fmla="*/ 18 w 21"/>
                  <a:gd name="T15" fmla="*/ 7 h 12"/>
                  <a:gd name="T16" fmla="*/ 11 w 21"/>
                  <a:gd name="T17" fmla="*/ 11 h 12"/>
                  <a:gd name="T18" fmla="*/ 0 w 21"/>
                  <a:gd name="T19" fmla="*/ 8 h 12"/>
                  <a:gd name="T20" fmla="*/ 0 w 21"/>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0" y="8"/>
                    </a:moveTo>
                    <a:cubicBezTo>
                      <a:pt x="1" y="7"/>
                      <a:pt x="5" y="8"/>
                      <a:pt x="6" y="8"/>
                    </a:cubicBezTo>
                    <a:cubicBezTo>
                      <a:pt x="7" y="8"/>
                      <a:pt x="8" y="6"/>
                      <a:pt x="9" y="7"/>
                    </a:cubicBezTo>
                    <a:cubicBezTo>
                      <a:pt x="10" y="8"/>
                      <a:pt x="12" y="8"/>
                      <a:pt x="13" y="7"/>
                    </a:cubicBezTo>
                    <a:cubicBezTo>
                      <a:pt x="13" y="6"/>
                      <a:pt x="14" y="5"/>
                      <a:pt x="14" y="5"/>
                    </a:cubicBezTo>
                    <a:cubicBezTo>
                      <a:pt x="15" y="5"/>
                      <a:pt x="17" y="5"/>
                      <a:pt x="17" y="3"/>
                    </a:cubicBezTo>
                    <a:cubicBezTo>
                      <a:pt x="17" y="0"/>
                      <a:pt x="21" y="2"/>
                      <a:pt x="20" y="4"/>
                    </a:cubicBezTo>
                    <a:cubicBezTo>
                      <a:pt x="19" y="5"/>
                      <a:pt x="18" y="7"/>
                      <a:pt x="18" y="7"/>
                    </a:cubicBezTo>
                    <a:cubicBezTo>
                      <a:pt x="15" y="8"/>
                      <a:pt x="14" y="10"/>
                      <a:pt x="11" y="11"/>
                    </a:cubicBezTo>
                    <a:cubicBezTo>
                      <a:pt x="9" y="12"/>
                      <a:pt x="0" y="11"/>
                      <a:pt x="0" y="8"/>
                    </a:cubicBezTo>
                    <a:cubicBezTo>
                      <a:pt x="0" y="7"/>
                      <a:pt x="0" y="10"/>
                      <a:pt x="0" y="8"/>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89" name="Freeform 473">
                <a:extLst>
                  <a:ext uri="{FF2B5EF4-FFF2-40B4-BE49-F238E27FC236}">
                    <a16:creationId xmlns:a16="http://schemas.microsoft.com/office/drawing/2014/main" id="{E76AB11B-2F08-0202-819A-5F139092E583}"/>
                  </a:ext>
                </a:extLst>
              </p:cNvPr>
              <p:cNvSpPr>
                <a:spLocks/>
              </p:cNvSpPr>
              <p:nvPr/>
            </p:nvSpPr>
            <p:spPr bwMode="auto">
              <a:xfrm>
                <a:off x="9816463" y="4473991"/>
                <a:ext cx="46495" cy="60555"/>
              </a:xfrm>
              <a:custGeom>
                <a:avLst/>
                <a:gdLst>
                  <a:gd name="T0" fmla="*/ 1 w 9"/>
                  <a:gd name="T1" fmla="*/ 0 h 11"/>
                  <a:gd name="T2" fmla="*/ 8 w 9"/>
                  <a:gd name="T3" fmla="*/ 8 h 11"/>
                  <a:gd name="T4" fmla="*/ 5 w 9"/>
                  <a:gd name="T5" fmla="*/ 4 h 11"/>
                  <a:gd name="T6" fmla="*/ 1 w 9"/>
                  <a:gd name="T7" fmla="*/ 0 h 11"/>
                  <a:gd name="T8" fmla="*/ 1 w 9"/>
                  <a:gd name="T9" fmla="*/ 0 h 11"/>
                </a:gdLst>
                <a:ahLst/>
                <a:cxnLst>
                  <a:cxn ang="0">
                    <a:pos x="T0" y="T1"/>
                  </a:cxn>
                  <a:cxn ang="0">
                    <a:pos x="T2" y="T3"/>
                  </a:cxn>
                  <a:cxn ang="0">
                    <a:pos x="T4" y="T5"/>
                  </a:cxn>
                  <a:cxn ang="0">
                    <a:pos x="T6" y="T7"/>
                  </a:cxn>
                  <a:cxn ang="0">
                    <a:pos x="T8" y="T9"/>
                  </a:cxn>
                </a:cxnLst>
                <a:rect l="0" t="0" r="r" b="b"/>
                <a:pathLst>
                  <a:path w="9" h="11">
                    <a:moveTo>
                      <a:pt x="1" y="0"/>
                    </a:moveTo>
                    <a:cubicBezTo>
                      <a:pt x="0" y="1"/>
                      <a:pt x="5" y="11"/>
                      <a:pt x="8" y="8"/>
                    </a:cubicBezTo>
                    <a:cubicBezTo>
                      <a:pt x="9" y="6"/>
                      <a:pt x="6" y="4"/>
                      <a:pt x="5" y="4"/>
                    </a:cubicBezTo>
                    <a:cubicBezTo>
                      <a:pt x="4" y="3"/>
                      <a:pt x="1" y="0"/>
                      <a:pt x="1" y="0"/>
                    </a:cubicBezTo>
                    <a:cubicBezTo>
                      <a:pt x="0" y="1"/>
                      <a:pt x="2" y="0"/>
                      <a:pt x="1"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90" name="Freeform 474">
                <a:extLst>
                  <a:ext uri="{FF2B5EF4-FFF2-40B4-BE49-F238E27FC236}">
                    <a16:creationId xmlns:a16="http://schemas.microsoft.com/office/drawing/2014/main" id="{6B1D0F52-887D-9463-321D-3151F1ED743F}"/>
                  </a:ext>
                </a:extLst>
              </p:cNvPr>
              <p:cNvSpPr>
                <a:spLocks/>
              </p:cNvSpPr>
              <p:nvPr/>
            </p:nvSpPr>
            <p:spPr bwMode="auto">
              <a:xfrm>
                <a:off x="9952369" y="4585643"/>
                <a:ext cx="30400" cy="32169"/>
              </a:xfrm>
              <a:custGeom>
                <a:avLst/>
                <a:gdLst>
                  <a:gd name="T0" fmla="*/ 6 w 6"/>
                  <a:gd name="T1" fmla="*/ 4 h 6"/>
                  <a:gd name="T2" fmla="*/ 1 w 6"/>
                  <a:gd name="T3" fmla="*/ 2 h 6"/>
                  <a:gd name="T4" fmla="*/ 6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6" y="2"/>
                      <a:pt x="0" y="0"/>
                      <a:pt x="1" y="2"/>
                    </a:cubicBezTo>
                    <a:cubicBezTo>
                      <a:pt x="1" y="3"/>
                      <a:pt x="6" y="5"/>
                      <a:pt x="6" y="4"/>
                    </a:cubicBezTo>
                    <a:cubicBezTo>
                      <a:pt x="6" y="3"/>
                      <a:pt x="6" y="6"/>
                      <a:pt x="6"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91" name="Freeform 475">
                <a:extLst>
                  <a:ext uri="{FF2B5EF4-FFF2-40B4-BE49-F238E27FC236}">
                    <a16:creationId xmlns:a16="http://schemas.microsoft.com/office/drawing/2014/main" id="{853A95ED-3196-033B-62C3-2738BE2BA205}"/>
                  </a:ext>
                </a:extLst>
              </p:cNvPr>
              <p:cNvSpPr>
                <a:spLocks/>
              </p:cNvSpPr>
              <p:nvPr/>
            </p:nvSpPr>
            <p:spPr bwMode="auto">
              <a:xfrm>
                <a:off x="9920181" y="4534548"/>
                <a:ext cx="48283" cy="34061"/>
              </a:xfrm>
              <a:custGeom>
                <a:avLst/>
                <a:gdLst>
                  <a:gd name="T0" fmla="*/ 8 w 9"/>
                  <a:gd name="T1" fmla="*/ 6 h 6"/>
                  <a:gd name="T2" fmla="*/ 0 w 9"/>
                  <a:gd name="T3" fmla="*/ 1 h 6"/>
                  <a:gd name="T4" fmla="*/ 3 w 9"/>
                  <a:gd name="T5" fmla="*/ 4 h 6"/>
                  <a:gd name="T6" fmla="*/ 8 w 9"/>
                  <a:gd name="T7" fmla="*/ 6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6" y="5"/>
                      <a:pt x="3" y="0"/>
                      <a:pt x="0" y="1"/>
                    </a:cubicBezTo>
                    <a:cubicBezTo>
                      <a:pt x="0" y="2"/>
                      <a:pt x="3" y="3"/>
                      <a:pt x="3" y="4"/>
                    </a:cubicBezTo>
                    <a:cubicBezTo>
                      <a:pt x="5" y="4"/>
                      <a:pt x="6" y="5"/>
                      <a:pt x="8" y="6"/>
                    </a:cubicBezTo>
                    <a:cubicBezTo>
                      <a:pt x="9" y="6"/>
                      <a:pt x="6" y="5"/>
                      <a:pt x="8" y="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92" name="Freeform 476">
                <a:extLst>
                  <a:ext uri="{FF2B5EF4-FFF2-40B4-BE49-F238E27FC236}">
                    <a16:creationId xmlns:a16="http://schemas.microsoft.com/office/drawing/2014/main" id="{6A071A5C-C48E-84A6-685B-FDF0F0C01906}"/>
                  </a:ext>
                </a:extLst>
              </p:cNvPr>
              <p:cNvSpPr>
                <a:spLocks/>
              </p:cNvSpPr>
              <p:nvPr/>
            </p:nvSpPr>
            <p:spPr bwMode="auto">
              <a:xfrm>
                <a:off x="9873686" y="4511839"/>
                <a:ext cx="21459" cy="28387"/>
              </a:xfrm>
              <a:custGeom>
                <a:avLst/>
                <a:gdLst>
                  <a:gd name="T0" fmla="*/ 4 w 4"/>
                  <a:gd name="T1" fmla="*/ 4 h 5"/>
                  <a:gd name="T2" fmla="*/ 0 w 4"/>
                  <a:gd name="T3" fmla="*/ 0 h 5"/>
                  <a:gd name="T4" fmla="*/ 4 w 4"/>
                  <a:gd name="T5" fmla="*/ 4 h 5"/>
                </a:gdLst>
                <a:ahLst/>
                <a:cxnLst>
                  <a:cxn ang="0">
                    <a:pos x="T0" y="T1"/>
                  </a:cxn>
                  <a:cxn ang="0">
                    <a:pos x="T2" y="T3"/>
                  </a:cxn>
                  <a:cxn ang="0">
                    <a:pos x="T4" y="T5"/>
                  </a:cxn>
                </a:cxnLst>
                <a:rect l="0" t="0" r="r" b="b"/>
                <a:pathLst>
                  <a:path w="4" h="5">
                    <a:moveTo>
                      <a:pt x="4" y="4"/>
                    </a:moveTo>
                    <a:cubicBezTo>
                      <a:pt x="4" y="2"/>
                      <a:pt x="0" y="0"/>
                      <a:pt x="0" y="0"/>
                    </a:cubicBezTo>
                    <a:cubicBezTo>
                      <a:pt x="0" y="1"/>
                      <a:pt x="4" y="5"/>
                      <a:pt x="4"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93" name="Freeform 477">
                <a:extLst>
                  <a:ext uri="{FF2B5EF4-FFF2-40B4-BE49-F238E27FC236}">
                    <a16:creationId xmlns:a16="http://schemas.microsoft.com/office/drawing/2014/main" id="{226B49B4-6BAC-EC98-1709-C9FFAF8D54AE}"/>
                  </a:ext>
                </a:extLst>
              </p:cNvPr>
              <p:cNvSpPr>
                <a:spLocks/>
              </p:cNvSpPr>
              <p:nvPr/>
            </p:nvSpPr>
            <p:spPr bwMode="auto">
              <a:xfrm>
                <a:off x="10066816" y="4901666"/>
                <a:ext cx="84047" cy="66233"/>
              </a:xfrm>
              <a:custGeom>
                <a:avLst/>
                <a:gdLst>
                  <a:gd name="T0" fmla="*/ 15 w 16"/>
                  <a:gd name="T1" fmla="*/ 11 h 12"/>
                  <a:gd name="T2" fmla="*/ 2 w 16"/>
                  <a:gd name="T3" fmla="*/ 0 h 12"/>
                  <a:gd name="T4" fmla="*/ 15 w 16"/>
                  <a:gd name="T5" fmla="*/ 11 h 12"/>
                </a:gdLst>
                <a:ahLst/>
                <a:cxnLst>
                  <a:cxn ang="0">
                    <a:pos x="T0" y="T1"/>
                  </a:cxn>
                  <a:cxn ang="0">
                    <a:pos x="T2" y="T3"/>
                  </a:cxn>
                  <a:cxn ang="0">
                    <a:pos x="T4" y="T5"/>
                  </a:cxn>
                </a:cxnLst>
                <a:rect l="0" t="0" r="r" b="b"/>
                <a:pathLst>
                  <a:path w="16" h="12">
                    <a:moveTo>
                      <a:pt x="15" y="11"/>
                    </a:moveTo>
                    <a:cubicBezTo>
                      <a:pt x="16" y="12"/>
                      <a:pt x="3" y="0"/>
                      <a:pt x="2" y="0"/>
                    </a:cubicBezTo>
                    <a:cubicBezTo>
                      <a:pt x="0" y="0"/>
                      <a:pt x="7" y="9"/>
                      <a:pt x="15" y="1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94" name="Freeform 478">
                <a:extLst>
                  <a:ext uri="{FF2B5EF4-FFF2-40B4-BE49-F238E27FC236}">
                    <a16:creationId xmlns:a16="http://schemas.microsoft.com/office/drawing/2014/main" id="{74FDE8D3-46C0-EB1B-1BE3-A362E5267522}"/>
                  </a:ext>
                </a:extLst>
              </p:cNvPr>
              <p:cNvSpPr>
                <a:spLocks/>
              </p:cNvSpPr>
              <p:nvPr/>
            </p:nvSpPr>
            <p:spPr bwMode="auto">
              <a:xfrm>
                <a:off x="10292136" y="5323663"/>
                <a:ext cx="59013" cy="77587"/>
              </a:xfrm>
              <a:custGeom>
                <a:avLst/>
                <a:gdLst>
                  <a:gd name="T0" fmla="*/ 11 w 11"/>
                  <a:gd name="T1" fmla="*/ 14 h 14"/>
                  <a:gd name="T2" fmla="*/ 9 w 11"/>
                  <a:gd name="T3" fmla="*/ 10 h 14"/>
                  <a:gd name="T4" fmla="*/ 9 w 11"/>
                  <a:gd name="T5" fmla="*/ 7 h 14"/>
                  <a:gd name="T6" fmla="*/ 0 w 11"/>
                  <a:gd name="T7" fmla="*/ 0 h 14"/>
                  <a:gd name="T8" fmla="*/ 3 w 11"/>
                  <a:gd name="T9" fmla="*/ 4 h 14"/>
                  <a:gd name="T10" fmla="*/ 5 w 11"/>
                  <a:gd name="T11" fmla="*/ 8 h 14"/>
                  <a:gd name="T12" fmla="*/ 8 w 11"/>
                  <a:gd name="T13" fmla="*/ 11 h 14"/>
                  <a:gd name="T14" fmla="*/ 11 w 1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11" y="14"/>
                    </a:moveTo>
                    <a:cubicBezTo>
                      <a:pt x="10" y="12"/>
                      <a:pt x="11" y="11"/>
                      <a:pt x="9" y="10"/>
                    </a:cubicBezTo>
                    <a:cubicBezTo>
                      <a:pt x="8" y="8"/>
                      <a:pt x="9" y="8"/>
                      <a:pt x="9" y="7"/>
                    </a:cubicBezTo>
                    <a:cubicBezTo>
                      <a:pt x="8" y="5"/>
                      <a:pt x="0" y="1"/>
                      <a:pt x="0" y="0"/>
                    </a:cubicBezTo>
                    <a:cubicBezTo>
                      <a:pt x="0" y="1"/>
                      <a:pt x="3" y="3"/>
                      <a:pt x="3" y="4"/>
                    </a:cubicBezTo>
                    <a:cubicBezTo>
                      <a:pt x="4" y="6"/>
                      <a:pt x="4" y="7"/>
                      <a:pt x="5" y="8"/>
                    </a:cubicBezTo>
                    <a:cubicBezTo>
                      <a:pt x="6" y="9"/>
                      <a:pt x="9" y="10"/>
                      <a:pt x="8" y="11"/>
                    </a:cubicBezTo>
                    <a:cubicBezTo>
                      <a:pt x="8" y="13"/>
                      <a:pt x="9" y="13"/>
                      <a:pt x="11" y="1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95" name="Freeform 479">
                <a:extLst>
                  <a:ext uri="{FF2B5EF4-FFF2-40B4-BE49-F238E27FC236}">
                    <a16:creationId xmlns:a16="http://schemas.microsoft.com/office/drawing/2014/main" id="{C3263A65-4747-FC07-5DA0-DBBB842DBB61}"/>
                  </a:ext>
                </a:extLst>
              </p:cNvPr>
              <p:cNvSpPr>
                <a:spLocks/>
              </p:cNvSpPr>
              <p:nvPr/>
            </p:nvSpPr>
            <p:spPr bwMode="auto">
              <a:xfrm>
                <a:off x="10308231" y="5395573"/>
                <a:ext cx="135906" cy="168421"/>
              </a:xfrm>
              <a:custGeom>
                <a:avLst/>
                <a:gdLst>
                  <a:gd name="T0" fmla="*/ 8 w 26"/>
                  <a:gd name="T1" fmla="*/ 2 h 30"/>
                  <a:gd name="T2" fmla="*/ 7 w 26"/>
                  <a:gd name="T3" fmla="*/ 11 h 30"/>
                  <a:gd name="T4" fmla="*/ 5 w 26"/>
                  <a:gd name="T5" fmla="*/ 18 h 30"/>
                  <a:gd name="T6" fmla="*/ 9 w 26"/>
                  <a:gd name="T7" fmla="*/ 25 h 30"/>
                  <a:gd name="T8" fmla="*/ 14 w 26"/>
                  <a:gd name="T9" fmla="*/ 26 h 30"/>
                  <a:gd name="T10" fmla="*/ 17 w 26"/>
                  <a:gd name="T11" fmla="*/ 22 h 30"/>
                  <a:gd name="T12" fmla="*/ 18 w 26"/>
                  <a:gd name="T13" fmla="*/ 16 h 30"/>
                  <a:gd name="T14" fmla="*/ 22 w 26"/>
                  <a:gd name="T15" fmla="*/ 14 h 30"/>
                  <a:gd name="T16" fmla="*/ 26 w 26"/>
                  <a:gd name="T17" fmla="*/ 10 h 30"/>
                  <a:gd name="T18" fmla="*/ 25 w 26"/>
                  <a:gd name="T19" fmla="*/ 6 h 30"/>
                  <a:gd name="T20" fmla="*/ 20 w 26"/>
                  <a:gd name="T21" fmla="*/ 8 h 30"/>
                  <a:gd name="T22" fmla="*/ 14 w 26"/>
                  <a:gd name="T23" fmla="*/ 5 h 30"/>
                  <a:gd name="T24" fmla="*/ 11 w 26"/>
                  <a:gd name="T25" fmla="*/ 0 h 30"/>
                  <a:gd name="T26" fmla="*/ 11 w 26"/>
                  <a:gd name="T27" fmla="*/ 3 h 30"/>
                  <a:gd name="T28" fmla="*/ 8 w 26"/>
                  <a:gd name="T29" fmla="*/ 2 h 30"/>
                  <a:gd name="T30" fmla="*/ 8 w 26"/>
                  <a:gd name="T3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0">
                    <a:moveTo>
                      <a:pt x="8" y="2"/>
                    </a:moveTo>
                    <a:cubicBezTo>
                      <a:pt x="7" y="2"/>
                      <a:pt x="7" y="9"/>
                      <a:pt x="7" y="11"/>
                    </a:cubicBezTo>
                    <a:cubicBezTo>
                      <a:pt x="6" y="13"/>
                      <a:pt x="0" y="16"/>
                      <a:pt x="5" y="18"/>
                    </a:cubicBezTo>
                    <a:cubicBezTo>
                      <a:pt x="8" y="19"/>
                      <a:pt x="11" y="21"/>
                      <a:pt x="9" y="25"/>
                    </a:cubicBezTo>
                    <a:cubicBezTo>
                      <a:pt x="6" y="30"/>
                      <a:pt x="11" y="29"/>
                      <a:pt x="14" y="26"/>
                    </a:cubicBezTo>
                    <a:cubicBezTo>
                      <a:pt x="15" y="25"/>
                      <a:pt x="16" y="23"/>
                      <a:pt x="17" y="22"/>
                    </a:cubicBezTo>
                    <a:cubicBezTo>
                      <a:pt x="19" y="19"/>
                      <a:pt x="18" y="19"/>
                      <a:pt x="18" y="16"/>
                    </a:cubicBezTo>
                    <a:cubicBezTo>
                      <a:pt x="19" y="14"/>
                      <a:pt x="21" y="14"/>
                      <a:pt x="22" y="14"/>
                    </a:cubicBezTo>
                    <a:cubicBezTo>
                      <a:pt x="23" y="15"/>
                      <a:pt x="25" y="11"/>
                      <a:pt x="26" y="10"/>
                    </a:cubicBezTo>
                    <a:cubicBezTo>
                      <a:pt x="26" y="9"/>
                      <a:pt x="26" y="6"/>
                      <a:pt x="25" y="6"/>
                    </a:cubicBezTo>
                    <a:cubicBezTo>
                      <a:pt x="23" y="6"/>
                      <a:pt x="21" y="8"/>
                      <a:pt x="20" y="8"/>
                    </a:cubicBezTo>
                    <a:cubicBezTo>
                      <a:pt x="18" y="8"/>
                      <a:pt x="15" y="7"/>
                      <a:pt x="14" y="5"/>
                    </a:cubicBezTo>
                    <a:cubicBezTo>
                      <a:pt x="13" y="4"/>
                      <a:pt x="13" y="0"/>
                      <a:pt x="11" y="0"/>
                    </a:cubicBezTo>
                    <a:cubicBezTo>
                      <a:pt x="11" y="0"/>
                      <a:pt x="11" y="3"/>
                      <a:pt x="11" y="3"/>
                    </a:cubicBezTo>
                    <a:cubicBezTo>
                      <a:pt x="10" y="3"/>
                      <a:pt x="9" y="1"/>
                      <a:pt x="8" y="2"/>
                    </a:cubicBezTo>
                    <a:cubicBezTo>
                      <a:pt x="7" y="2"/>
                      <a:pt x="9" y="1"/>
                      <a:pt x="8"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96" name="Freeform 480">
                <a:extLst>
                  <a:ext uri="{FF2B5EF4-FFF2-40B4-BE49-F238E27FC236}">
                    <a16:creationId xmlns:a16="http://schemas.microsoft.com/office/drawing/2014/main" id="{6BE7ABBF-33E0-7288-CD09-EDBFA3C0756A}"/>
                  </a:ext>
                </a:extLst>
              </p:cNvPr>
              <p:cNvSpPr>
                <a:spLocks/>
              </p:cNvSpPr>
              <p:nvPr/>
            </p:nvSpPr>
            <p:spPr bwMode="auto">
              <a:xfrm>
                <a:off x="10129407" y="5518577"/>
                <a:ext cx="205650" cy="211945"/>
              </a:xfrm>
              <a:custGeom>
                <a:avLst/>
                <a:gdLst>
                  <a:gd name="T0" fmla="*/ 33 w 39"/>
                  <a:gd name="T1" fmla="*/ 4 h 38"/>
                  <a:gd name="T2" fmla="*/ 30 w 39"/>
                  <a:gd name="T3" fmla="*/ 1 h 38"/>
                  <a:gd name="T4" fmla="*/ 26 w 39"/>
                  <a:gd name="T5" fmla="*/ 8 h 38"/>
                  <a:gd name="T6" fmla="*/ 22 w 39"/>
                  <a:gd name="T7" fmla="*/ 13 h 38"/>
                  <a:gd name="T8" fmla="*/ 15 w 39"/>
                  <a:gd name="T9" fmla="*/ 18 h 38"/>
                  <a:gd name="T10" fmla="*/ 9 w 39"/>
                  <a:gd name="T11" fmla="*/ 22 h 38"/>
                  <a:gd name="T12" fmla="*/ 4 w 39"/>
                  <a:gd name="T13" fmla="*/ 27 h 38"/>
                  <a:gd name="T14" fmla="*/ 2 w 39"/>
                  <a:gd name="T15" fmla="*/ 33 h 38"/>
                  <a:gd name="T16" fmla="*/ 1 w 39"/>
                  <a:gd name="T17" fmla="*/ 34 h 38"/>
                  <a:gd name="T18" fmla="*/ 3 w 39"/>
                  <a:gd name="T19" fmla="*/ 35 h 38"/>
                  <a:gd name="T20" fmla="*/ 10 w 39"/>
                  <a:gd name="T21" fmla="*/ 37 h 38"/>
                  <a:gd name="T22" fmla="*/ 19 w 39"/>
                  <a:gd name="T23" fmla="*/ 34 h 38"/>
                  <a:gd name="T24" fmla="*/ 22 w 39"/>
                  <a:gd name="T25" fmla="*/ 27 h 38"/>
                  <a:gd name="T26" fmla="*/ 27 w 39"/>
                  <a:gd name="T27" fmla="*/ 22 h 38"/>
                  <a:gd name="T28" fmla="*/ 29 w 39"/>
                  <a:gd name="T29" fmla="*/ 21 h 38"/>
                  <a:gd name="T30" fmla="*/ 33 w 39"/>
                  <a:gd name="T31" fmla="*/ 21 h 38"/>
                  <a:gd name="T32" fmla="*/ 32 w 39"/>
                  <a:gd name="T33" fmla="*/ 19 h 38"/>
                  <a:gd name="T34" fmla="*/ 32 w 39"/>
                  <a:gd name="T35" fmla="*/ 17 h 38"/>
                  <a:gd name="T36" fmla="*/ 38 w 39"/>
                  <a:gd name="T37" fmla="*/ 9 h 38"/>
                  <a:gd name="T38" fmla="*/ 38 w 39"/>
                  <a:gd name="T39" fmla="*/ 6 h 38"/>
                  <a:gd name="T40" fmla="*/ 38 w 39"/>
                  <a:gd name="T41" fmla="*/ 4 h 38"/>
                  <a:gd name="T42" fmla="*/ 37 w 39"/>
                  <a:gd name="T43" fmla="*/ 4 h 38"/>
                  <a:gd name="T44" fmla="*/ 37 w 39"/>
                  <a:gd name="T45" fmla="*/ 2 h 38"/>
                  <a:gd name="T46" fmla="*/ 33 w 39"/>
                  <a:gd name="T4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38">
                    <a:moveTo>
                      <a:pt x="33" y="4"/>
                    </a:moveTo>
                    <a:cubicBezTo>
                      <a:pt x="33" y="4"/>
                      <a:pt x="32" y="0"/>
                      <a:pt x="30" y="1"/>
                    </a:cubicBezTo>
                    <a:cubicBezTo>
                      <a:pt x="27" y="3"/>
                      <a:pt x="28" y="5"/>
                      <a:pt x="26" y="8"/>
                    </a:cubicBezTo>
                    <a:cubicBezTo>
                      <a:pt x="25" y="9"/>
                      <a:pt x="24" y="12"/>
                      <a:pt x="22" y="13"/>
                    </a:cubicBezTo>
                    <a:cubicBezTo>
                      <a:pt x="20" y="16"/>
                      <a:pt x="18" y="17"/>
                      <a:pt x="15" y="18"/>
                    </a:cubicBezTo>
                    <a:cubicBezTo>
                      <a:pt x="13" y="19"/>
                      <a:pt x="12" y="21"/>
                      <a:pt x="9" y="22"/>
                    </a:cubicBezTo>
                    <a:cubicBezTo>
                      <a:pt x="7" y="23"/>
                      <a:pt x="7" y="27"/>
                      <a:pt x="4" y="27"/>
                    </a:cubicBezTo>
                    <a:cubicBezTo>
                      <a:pt x="0" y="28"/>
                      <a:pt x="4" y="31"/>
                      <a:pt x="2" y="33"/>
                    </a:cubicBezTo>
                    <a:cubicBezTo>
                      <a:pt x="1" y="33"/>
                      <a:pt x="0" y="33"/>
                      <a:pt x="1" y="34"/>
                    </a:cubicBezTo>
                    <a:cubicBezTo>
                      <a:pt x="1" y="35"/>
                      <a:pt x="1" y="35"/>
                      <a:pt x="3" y="35"/>
                    </a:cubicBezTo>
                    <a:cubicBezTo>
                      <a:pt x="5" y="35"/>
                      <a:pt x="8" y="37"/>
                      <a:pt x="10" y="37"/>
                    </a:cubicBezTo>
                    <a:cubicBezTo>
                      <a:pt x="14" y="38"/>
                      <a:pt x="16" y="36"/>
                      <a:pt x="19" y="34"/>
                    </a:cubicBezTo>
                    <a:cubicBezTo>
                      <a:pt x="21" y="32"/>
                      <a:pt x="22" y="30"/>
                      <a:pt x="22" y="27"/>
                    </a:cubicBezTo>
                    <a:cubicBezTo>
                      <a:pt x="23" y="24"/>
                      <a:pt x="24" y="24"/>
                      <a:pt x="27" y="22"/>
                    </a:cubicBezTo>
                    <a:cubicBezTo>
                      <a:pt x="28" y="22"/>
                      <a:pt x="28" y="21"/>
                      <a:pt x="29" y="21"/>
                    </a:cubicBezTo>
                    <a:cubicBezTo>
                      <a:pt x="30" y="21"/>
                      <a:pt x="31" y="21"/>
                      <a:pt x="33" y="21"/>
                    </a:cubicBezTo>
                    <a:cubicBezTo>
                      <a:pt x="34" y="20"/>
                      <a:pt x="33" y="19"/>
                      <a:pt x="32" y="19"/>
                    </a:cubicBezTo>
                    <a:cubicBezTo>
                      <a:pt x="31" y="18"/>
                      <a:pt x="31" y="18"/>
                      <a:pt x="32" y="17"/>
                    </a:cubicBezTo>
                    <a:cubicBezTo>
                      <a:pt x="34" y="14"/>
                      <a:pt x="36" y="12"/>
                      <a:pt x="38" y="9"/>
                    </a:cubicBezTo>
                    <a:cubicBezTo>
                      <a:pt x="38" y="8"/>
                      <a:pt x="38" y="7"/>
                      <a:pt x="38" y="6"/>
                    </a:cubicBezTo>
                    <a:cubicBezTo>
                      <a:pt x="38" y="5"/>
                      <a:pt x="38" y="5"/>
                      <a:pt x="38" y="4"/>
                    </a:cubicBezTo>
                    <a:cubicBezTo>
                      <a:pt x="39" y="3"/>
                      <a:pt x="37" y="4"/>
                      <a:pt x="37" y="4"/>
                    </a:cubicBezTo>
                    <a:cubicBezTo>
                      <a:pt x="37" y="3"/>
                      <a:pt x="37" y="3"/>
                      <a:pt x="37" y="2"/>
                    </a:cubicBezTo>
                    <a:cubicBezTo>
                      <a:pt x="36" y="3"/>
                      <a:pt x="35" y="5"/>
                      <a:pt x="33"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97" name="Freeform 481">
                <a:extLst>
                  <a:ext uri="{FF2B5EF4-FFF2-40B4-BE49-F238E27FC236}">
                    <a16:creationId xmlns:a16="http://schemas.microsoft.com/office/drawing/2014/main" id="{E320BC1A-A055-9B9B-7588-45D75B09426B}"/>
                  </a:ext>
                </a:extLst>
              </p:cNvPr>
              <p:cNvSpPr>
                <a:spLocks/>
              </p:cNvSpPr>
              <p:nvPr/>
            </p:nvSpPr>
            <p:spPr bwMode="auto">
              <a:xfrm>
                <a:off x="10161594" y="5730523"/>
                <a:ext cx="10730" cy="11355"/>
              </a:xfrm>
              <a:custGeom>
                <a:avLst/>
                <a:gdLst>
                  <a:gd name="T0" fmla="*/ 2 w 2"/>
                  <a:gd name="T1" fmla="*/ 2 h 2"/>
                  <a:gd name="T2" fmla="*/ 1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1" y="1"/>
                      <a:pt x="1" y="0"/>
                    </a:cubicBezTo>
                    <a:cubicBezTo>
                      <a:pt x="0" y="1"/>
                      <a:pt x="0" y="1"/>
                      <a:pt x="0" y="2"/>
                    </a:cubicBezTo>
                    <a:cubicBezTo>
                      <a:pt x="1" y="2"/>
                      <a:pt x="2" y="2"/>
                      <a:pt x="2"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98" name="Freeform 482">
                <a:extLst>
                  <a:ext uri="{FF2B5EF4-FFF2-40B4-BE49-F238E27FC236}">
                    <a16:creationId xmlns:a16="http://schemas.microsoft.com/office/drawing/2014/main" id="{9A1512F8-BDDD-5C10-6F00-EC0948D05F15}"/>
                  </a:ext>
                </a:extLst>
              </p:cNvPr>
              <p:cNvSpPr>
                <a:spLocks/>
              </p:cNvSpPr>
              <p:nvPr/>
            </p:nvSpPr>
            <p:spPr bwMode="auto">
              <a:xfrm>
                <a:off x="9558954" y="5524255"/>
                <a:ext cx="100143" cy="100296"/>
              </a:xfrm>
              <a:custGeom>
                <a:avLst/>
                <a:gdLst>
                  <a:gd name="T0" fmla="*/ 0 w 19"/>
                  <a:gd name="T1" fmla="*/ 2 h 18"/>
                  <a:gd name="T2" fmla="*/ 2 w 19"/>
                  <a:gd name="T3" fmla="*/ 7 h 18"/>
                  <a:gd name="T4" fmla="*/ 4 w 19"/>
                  <a:gd name="T5" fmla="*/ 10 h 18"/>
                  <a:gd name="T6" fmla="*/ 3 w 19"/>
                  <a:gd name="T7" fmla="*/ 12 h 18"/>
                  <a:gd name="T8" fmla="*/ 9 w 19"/>
                  <a:gd name="T9" fmla="*/ 18 h 18"/>
                  <a:gd name="T10" fmla="*/ 12 w 19"/>
                  <a:gd name="T11" fmla="*/ 15 h 18"/>
                  <a:gd name="T12" fmla="*/ 13 w 19"/>
                  <a:gd name="T13" fmla="*/ 17 h 18"/>
                  <a:gd name="T14" fmla="*/ 14 w 19"/>
                  <a:gd name="T15" fmla="*/ 14 h 18"/>
                  <a:gd name="T16" fmla="*/ 16 w 19"/>
                  <a:gd name="T17" fmla="*/ 15 h 18"/>
                  <a:gd name="T18" fmla="*/ 18 w 19"/>
                  <a:gd name="T19" fmla="*/ 7 h 18"/>
                  <a:gd name="T20" fmla="*/ 16 w 19"/>
                  <a:gd name="T21" fmla="*/ 1 h 18"/>
                  <a:gd name="T22" fmla="*/ 7 w 19"/>
                  <a:gd name="T23" fmla="*/ 3 h 18"/>
                  <a:gd name="T24" fmla="*/ 0 w 19"/>
                  <a:gd name="T25" fmla="*/ 2 h 18"/>
                  <a:gd name="T26" fmla="*/ 0 w 19"/>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0" y="2"/>
                    </a:moveTo>
                    <a:cubicBezTo>
                      <a:pt x="0" y="3"/>
                      <a:pt x="2" y="6"/>
                      <a:pt x="2" y="7"/>
                    </a:cubicBezTo>
                    <a:cubicBezTo>
                      <a:pt x="3" y="8"/>
                      <a:pt x="4" y="9"/>
                      <a:pt x="4" y="10"/>
                    </a:cubicBezTo>
                    <a:cubicBezTo>
                      <a:pt x="4" y="11"/>
                      <a:pt x="3" y="11"/>
                      <a:pt x="3" y="12"/>
                    </a:cubicBezTo>
                    <a:cubicBezTo>
                      <a:pt x="4" y="15"/>
                      <a:pt x="7" y="17"/>
                      <a:pt x="9" y="18"/>
                    </a:cubicBezTo>
                    <a:cubicBezTo>
                      <a:pt x="11" y="18"/>
                      <a:pt x="11" y="16"/>
                      <a:pt x="12" y="15"/>
                    </a:cubicBezTo>
                    <a:cubicBezTo>
                      <a:pt x="12" y="15"/>
                      <a:pt x="13" y="17"/>
                      <a:pt x="13" y="17"/>
                    </a:cubicBezTo>
                    <a:cubicBezTo>
                      <a:pt x="13" y="16"/>
                      <a:pt x="13" y="14"/>
                      <a:pt x="14" y="14"/>
                    </a:cubicBezTo>
                    <a:cubicBezTo>
                      <a:pt x="15" y="13"/>
                      <a:pt x="15" y="15"/>
                      <a:pt x="16" y="15"/>
                    </a:cubicBezTo>
                    <a:cubicBezTo>
                      <a:pt x="15" y="15"/>
                      <a:pt x="18" y="8"/>
                      <a:pt x="18" y="7"/>
                    </a:cubicBezTo>
                    <a:cubicBezTo>
                      <a:pt x="18" y="6"/>
                      <a:pt x="19" y="0"/>
                      <a:pt x="16" y="1"/>
                    </a:cubicBezTo>
                    <a:cubicBezTo>
                      <a:pt x="13" y="2"/>
                      <a:pt x="10" y="4"/>
                      <a:pt x="7" y="3"/>
                    </a:cubicBezTo>
                    <a:cubicBezTo>
                      <a:pt x="6" y="3"/>
                      <a:pt x="1" y="0"/>
                      <a:pt x="0" y="2"/>
                    </a:cubicBezTo>
                    <a:cubicBezTo>
                      <a:pt x="0" y="3"/>
                      <a:pt x="1" y="0"/>
                      <a:pt x="0"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99" name="Freeform 483">
                <a:extLst>
                  <a:ext uri="{FF2B5EF4-FFF2-40B4-BE49-F238E27FC236}">
                    <a16:creationId xmlns:a16="http://schemas.microsoft.com/office/drawing/2014/main" id="{0BB29950-9152-7FA2-82CE-33A293C40952}"/>
                  </a:ext>
                </a:extLst>
              </p:cNvPr>
              <p:cNvSpPr>
                <a:spLocks/>
              </p:cNvSpPr>
              <p:nvPr/>
            </p:nvSpPr>
            <p:spPr bwMode="auto">
              <a:xfrm>
                <a:off x="9637637" y="5495869"/>
                <a:ext cx="16094" cy="28387"/>
              </a:xfrm>
              <a:custGeom>
                <a:avLst/>
                <a:gdLst>
                  <a:gd name="T0" fmla="*/ 3 w 3"/>
                  <a:gd name="T1" fmla="*/ 4 h 5"/>
                  <a:gd name="T2" fmla="*/ 1 w 3"/>
                  <a:gd name="T3" fmla="*/ 0 h 5"/>
                  <a:gd name="T4" fmla="*/ 3 w 3"/>
                  <a:gd name="T5" fmla="*/ 4 h 5"/>
                </a:gdLst>
                <a:ahLst/>
                <a:cxnLst>
                  <a:cxn ang="0">
                    <a:pos x="T0" y="T1"/>
                  </a:cxn>
                  <a:cxn ang="0">
                    <a:pos x="T2" y="T3"/>
                  </a:cxn>
                  <a:cxn ang="0">
                    <a:pos x="T4" y="T5"/>
                  </a:cxn>
                </a:cxnLst>
                <a:rect l="0" t="0" r="r" b="b"/>
                <a:pathLst>
                  <a:path w="3" h="5">
                    <a:moveTo>
                      <a:pt x="3" y="4"/>
                    </a:moveTo>
                    <a:cubicBezTo>
                      <a:pt x="3" y="5"/>
                      <a:pt x="0" y="1"/>
                      <a:pt x="1" y="0"/>
                    </a:cubicBezTo>
                    <a:cubicBezTo>
                      <a:pt x="2" y="0"/>
                      <a:pt x="3" y="1"/>
                      <a:pt x="3"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00" name="Freeform 484">
                <a:extLst>
                  <a:ext uri="{FF2B5EF4-FFF2-40B4-BE49-F238E27FC236}">
                    <a16:creationId xmlns:a16="http://schemas.microsoft.com/office/drawing/2014/main" id="{0DE59D88-3D3F-7714-5167-71053CB77C17}"/>
                  </a:ext>
                </a:extLst>
              </p:cNvPr>
              <p:cNvSpPr>
                <a:spLocks/>
              </p:cNvSpPr>
              <p:nvPr/>
            </p:nvSpPr>
            <p:spPr bwMode="auto">
              <a:xfrm>
                <a:off x="9532130" y="5495869"/>
                <a:ext cx="10730" cy="11355"/>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0"/>
                      <a:pt x="1" y="0"/>
                    </a:cubicBezTo>
                    <a:cubicBezTo>
                      <a:pt x="2" y="0"/>
                      <a:pt x="2" y="2"/>
                      <a:pt x="1"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01" name="Freeform 612">
                <a:extLst>
                  <a:ext uri="{FF2B5EF4-FFF2-40B4-BE49-F238E27FC236}">
                    <a16:creationId xmlns:a16="http://schemas.microsoft.com/office/drawing/2014/main" id="{7555D0AF-B2F3-5937-C77F-8021DF100FA3}"/>
                  </a:ext>
                </a:extLst>
              </p:cNvPr>
              <p:cNvSpPr>
                <a:spLocks/>
              </p:cNvSpPr>
              <p:nvPr/>
            </p:nvSpPr>
            <p:spPr bwMode="auto">
              <a:xfrm>
                <a:off x="9344362" y="5357725"/>
                <a:ext cx="35765" cy="28387"/>
              </a:xfrm>
              <a:custGeom>
                <a:avLst/>
                <a:gdLst>
                  <a:gd name="T0" fmla="*/ 6 w 7"/>
                  <a:gd name="T1" fmla="*/ 2 h 5"/>
                  <a:gd name="T2" fmla="*/ 1 w 7"/>
                  <a:gd name="T3" fmla="*/ 2 h 5"/>
                  <a:gd name="T4" fmla="*/ 6 w 7"/>
                  <a:gd name="T5" fmla="*/ 2 h 5"/>
                </a:gdLst>
                <a:ahLst/>
                <a:cxnLst>
                  <a:cxn ang="0">
                    <a:pos x="T0" y="T1"/>
                  </a:cxn>
                  <a:cxn ang="0">
                    <a:pos x="T2" y="T3"/>
                  </a:cxn>
                  <a:cxn ang="0">
                    <a:pos x="T4" y="T5"/>
                  </a:cxn>
                </a:cxnLst>
                <a:rect l="0" t="0" r="r" b="b"/>
                <a:pathLst>
                  <a:path w="7" h="5">
                    <a:moveTo>
                      <a:pt x="6" y="2"/>
                    </a:moveTo>
                    <a:cubicBezTo>
                      <a:pt x="7" y="0"/>
                      <a:pt x="0" y="1"/>
                      <a:pt x="1" y="2"/>
                    </a:cubicBezTo>
                    <a:cubicBezTo>
                      <a:pt x="1" y="3"/>
                      <a:pt x="5" y="5"/>
                      <a:pt x="6"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02" name="Freeform 708">
                <a:extLst>
                  <a:ext uri="{FF2B5EF4-FFF2-40B4-BE49-F238E27FC236}">
                    <a16:creationId xmlns:a16="http://schemas.microsoft.com/office/drawing/2014/main" id="{1C7C8537-08CF-EFBA-6BC5-4632E5E24D6D}"/>
                  </a:ext>
                </a:extLst>
              </p:cNvPr>
              <p:cNvSpPr>
                <a:spLocks/>
              </p:cNvSpPr>
              <p:nvPr/>
            </p:nvSpPr>
            <p:spPr bwMode="auto">
              <a:xfrm>
                <a:off x="9458810" y="4402083"/>
                <a:ext cx="268238" cy="227083"/>
              </a:xfrm>
              <a:custGeom>
                <a:avLst/>
                <a:gdLst>
                  <a:gd name="T0" fmla="*/ 50 w 51"/>
                  <a:gd name="T1" fmla="*/ 39 h 41"/>
                  <a:gd name="T2" fmla="*/ 45 w 51"/>
                  <a:gd name="T3" fmla="*/ 37 h 41"/>
                  <a:gd name="T4" fmla="*/ 47 w 51"/>
                  <a:gd name="T5" fmla="*/ 36 h 41"/>
                  <a:gd name="T6" fmla="*/ 42 w 51"/>
                  <a:gd name="T7" fmla="*/ 34 h 41"/>
                  <a:gd name="T8" fmla="*/ 38 w 51"/>
                  <a:gd name="T9" fmla="*/ 30 h 41"/>
                  <a:gd name="T10" fmla="*/ 37 w 51"/>
                  <a:gd name="T11" fmla="*/ 28 h 41"/>
                  <a:gd name="T12" fmla="*/ 34 w 51"/>
                  <a:gd name="T13" fmla="*/ 26 h 41"/>
                  <a:gd name="T14" fmla="*/ 29 w 51"/>
                  <a:gd name="T15" fmla="*/ 21 h 41"/>
                  <a:gd name="T16" fmla="*/ 34 w 51"/>
                  <a:gd name="T17" fmla="*/ 21 h 41"/>
                  <a:gd name="T18" fmla="*/ 34 w 51"/>
                  <a:gd name="T19" fmla="*/ 18 h 41"/>
                  <a:gd name="T20" fmla="*/ 31 w 51"/>
                  <a:gd name="T21" fmla="*/ 17 h 41"/>
                  <a:gd name="T22" fmla="*/ 25 w 51"/>
                  <a:gd name="T23" fmla="*/ 12 h 41"/>
                  <a:gd name="T24" fmla="*/ 19 w 51"/>
                  <a:gd name="T25" fmla="*/ 7 h 41"/>
                  <a:gd name="T26" fmla="*/ 16 w 51"/>
                  <a:gd name="T27" fmla="*/ 6 h 41"/>
                  <a:gd name="T28" fmla="*/ 13 w 51"/>
                  <a:gd name="T29" fmla="*/ 4 h 41"/>
                  <a:gd name="T30" fmla="*/ 8 w 51"/>
                  <a:gd name="T31" fmla="*/ 2 h 41"/>
                  <a:gd name="T32" fmla="*/ 1 w 51"/>
                  <a:gd name="T33" fmla="*/ 0 h 41"/>
                  <a:gd name="T34" fmla="*/ 1 w 51"/>
                  <a:gd name="T35" fmla="*/ 10 h 41"/>
                  <a:gd name="T36" fmla="*/ 1 w 51"/>
                  <a:gd name="T37" fmla="*/ 20 h 41"/>
                  <a:gd name="T38" fmla="*/ 1 w 51"/>
                  <a:gd name="T39" fmla="*/ 25 h 41"/>
                  <a:gd name="T40" fmla="*/ 1 w 51"/>
                  <a:gd name="T41" fmla="*/ 30 h 41"/>
                  <a:gd name="T42" fmla="*/ 4 w 51"/>
                  <a:gd name="T43" fmla="*/ 33 h 41"/>
                  <a:gd name="T44" fmla="*/ 13 w 51"/>
                  <a:gd name="T45" fmla="*/ 31 h 41"/>
                  <a:gd name="T46" fmla="*/ 9 w 51"/>
                  <a:gd name="T47" fmla="*/ 28 h 41"/>
                  <a:gd name="T48" fmla="*/ 14 w 51"/>
                  <a:gd name="T49" fmla="*/ 30 h 41"/>
                  <a:gd name="T50" fmla="*/ 13 w 51"/>
                  <a:gd name="T51" fmla="*/ 26 h 41"/>
                  <a:gd name="T52" fmla="*/ 15 w 51"/>
                  <a:gd name="T53" fmla="*/ 27 h 41"/>
                  <a:gd name="T54" fmla="*/ 18 w 51"/>
                  <a:gd name="T55" fmla="*/ 25 h 41"/>
                  <a:gd name="T56" fmla="*/ 26 w 51"/>
                  <a:gd name="T57" fmla="*/ 27 h 41"/>
                  <a:gd name="T58" fmla="*/ 31 w 51"/>
                  <a:gd name="T59" fmla="*/ 33 h 41"/>
                  <a:gd name="T60" fmla="*/ 36 w 51"/>
                  <a:gd name="T61" fmla="*/ 38 h 41"/>
                  <a:gd name="T62" fmla="*/ 45 w 51"/>
                  <a:gd name="T63" fmla="*/ 40 h 41"/>
                  <a:gd name="T64" fmla="*/ 48 w 51"/>
                  <a:gd name="T65" fmla="*/ 40 h 41"/>
                  <a:gd name="T66" fmla="*/ 50 w 51"/>
                  <a:gd name="T67" fmla="*/ 39 h 41"/>
                  <a:gd name="T68" fmla="*/ 50 w 51"/>
                  <a:gd name="T6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1">
                    <a:moveTo>
                      <a:pt x="50" y="39"/>
                    </a:moveTo>
                    <a:cubicBezTo>
                      <a:pt x="48" y="38"/>
                      <a:pt x="46" y="38"/>
                      <a:pt x="45" y="37"/>
                    </a:cubicBezTo>
                    <a:cubicBezTo>
                      <a:pt x="44" y="36"/>
                      <a:pt x="46" y="35"/>
                      <a:pt x="47" y="36"/>
                    </a:cubicBezTo>
                    <a:cubicBezTo>
                      <a:pt x="45" y="35"/>
                      <a:pt x="42" y="36"/>
                      <a:pt x="42" y="34"/>
                    </a:cubicBezTo>
                    <a:cubicBezTo>
                      <a:pt x="42" y="32"/>
                      <a:pt x="39" y="32"/>
                      <a:pt x="38" y="30"/>
                    </a:cubicBezTo>
                    <a:cubicBezTo>
                      <a:pt x="37" y="29"/>
                      <a:pt x="38" y="29"/>
                      <a:pt x="37" y="28"/>
                    </a:cubicBezTo>
                    <a:cubicBezTo>
                      <a:pt x="36" y="27"/>
                      <a:pt x="35" y="27"/>
                      <a:pt x="34" y="26"/>
                    </a:cubicBezTo>
                    <a:cubicBezTo>
                      <a:pt x="34" y="26"/>
                      <a:pt x="30" y="21"/>
                      <a:pt x="29" y="21"/>
                    </a:cubicBezTo>
                    <a:cubicBezTo>
                      <a:pt x="30" y="20"/>
                      <a:pt x="33" y="21"/>
                      <a:pt x="34" y="21"/>
                    </a:cubicBezTo>
                    <a:cubicBezTo>
                      <a:pt x="36" y="21"/>
                      <a:pt x="35" y="20"/>
                      <a:pt x="34" y="18"/>
                    </a:cubicBezTo>
                    <a:cubicBezTo>
                      <a:pt x="34" y="17"/>
                      <a:pt x="32" y="17"/>
                      <a:pt x="31" y="17"/>
                    </a:cubicBezTo>
                    <a:cubicBezTo>
                      <a:pt x="28" y="15"/>
                      <a:pt x="26" y="14"/>
                      <a:pt x="25" y="12"/>
                    </a:cubicBezTo>
                    <a:cubicBezTo>
                      <a:pt x="24" y="10"/>
                      <a:pt x="21" y="8"/>
                      <a:pt x="19" y="7"/>
                    </a:cubicBezTo>
                    <a:cubicBezTo>
                      <a:pt x="18" y="6"/>
                      <a:pt x="17" y="6"/>
                      <a:pt x="16" y="6"/>
                    </a:cubicBezTo>
                    <a:cubicBezTo>
                      <a:pt x="15" y="6"/>
                      <a:pt x="14" y="4"/>
                      <a:pt x="13" y="4"/>
                    </a:cubicBezTo>
                    <a:cubicBezTo>
                      <a:pt x="12" y="3"/>
                      <a:pt x="10" y="3"/>
                      <a:pt x="8" y="2"/>
                    </a:cubicBezTo>
                    <a:cubicBezTo>
                      <a:pt x="6" y="2"/>
                      <a:pt x="4" y="0"/>
                      <a:pt x="1" y="0"/>
                    </a:cubicBezTo>
                    <a:cubicBezTo>
                      <a:pt x="1" y="3"/>
                      <a:pt x="1" y="7"/>
                      <a:pt x="1" y="10"/>
                    </a:cubicBezTo>
                    <a:cubicBezTo>
                      <a:pt x="1" y="13"/>
                      <a:pt x="2" y="17"/>
                      <a:pt x="1" y="20"/>
                    </a:cubicBezTo>
                    <a:cubicBezTo>
                      <a:pt x="0" y="21"/>
                      <a:pt x="1" y="23"/>
                      <a:pt x="1" y="25"/>
                    </a:cubicBezTo>
                    <a:cubicBezTo>
                      <a:pt x="1" y="27"/>
                      <a:pt x="1" y="28"/>
                      <a:pt x="1" y="30"/>
                    </a:cubicBezTo>
                    <a:cubicBezTo>
                      <a:pt x="1" y="33"/>
                      <a:pt x="2" y="33"/>
                      <a:pt x="4" y="33"/>
                    </a:cubicBezTo>
                    <a:cubicBezTo>
                      <a:pt x="7" y="33"/>
                      <a:pt x="10" y="33"/>
                      <a:pt x="13" y="31"/>
                    </a:cubicBezTo>
                    <a:cubicBezTo>
                      <a:pt x="14" y="31"/>
                      <a:pt x="9" y="28"/>
                      <a:pt x="9" y="28"/>
                    </a:cubicBezTo>
                    <a:cubicBezTo>
                      <a:pt x="10" y="28"/>
                      <a:pt x="14" y="31"/>
                      <a:pt x="14" y="30"/>
                    </a:cubicBezTo>
                    <a:cubicBezTo>
                      <a:pt x="14" y="29"/>
                      <a:pt x="13" y="28"/>
                      <a:pt x="13" y="26"/>
                    </a:cubicBezTo>
                    <a:cubicBezTo>
                      <a:pt x="13" y="26"/>
                      <a:pt x="16" y="28"/>
                      <a:pt x="15" y="27"/>
                    </a:cubicBezTo>
                    <a:cubicBezTo>
                      <a:pt x="15" y="25"/>
                      <a:pt x="17" y="25"/>
                      <a:pt x="18" y="25"/>
                    </a:cubicBezTo>
                    <a:cubicBezTo>
                      <a:pt x="19" y="25"/>
                      <a:pt x="26" y="28"/>
                      <a:pt x="26" y="27"/>
                    </a:cubicBezTo>
                    <a:cubicBezTo>
                      <a:pt x="26" y="29"/>
                      <a:pt x="30" y="31"/>
                      <a:pt x="31" y="33"/>
                    </a:cubicBezTo>
                    <a:cubicBezTo>
                      <a:pt x="32" y="35"/>
                      <a:pt x="34" y="38"/>
                      <a:pt x="36" y="38"/>
                    </a:cubicBezTo>
                    <a:cubicBezTo>
                      <a:pt x="39" y="38"/>
                      <a:pt x="42" y="39"/>
                      <a:pt x="45" y="40"/>
                    </a:cubicBezTo>
                    <a:cubicBezTo>
                      <a:pt x="46" y="40"/>
                      <a:pt x="48" y="41"/>
                      <a:pt x="48" y="40"/>
                    </a:cubicBezTo>
                    <a:cubicBezTo>
                      <a:pt x="48" y="39"/>
                      <a:pt x="51" y="39"/>
                      <a:pt x="50" y="39"/>
                    </a:cubicBezTo>
                    <a:cubicBezTo>
                      <a:pt x="49" y="38"/>
                      <a:pt x="51" y="39"/>
                      <a:pt x="50" y="39"/>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grpSp>
        <p:grpSp>
          <p:nvGrpSpPr>
            <p:cNvPr id="524" name="Group 523">
              <a:extLst>
                <a:ext uri="{FF2B5EF4-FFF2-40B4-BE49-F238E27FC236}">
                  <a16:creationId xmlns:a16="http://schemas.microsoft.com/office/drawing/2014/main" id="{1CCD941B-6DD2-919E-6C1A-6AC34EDBE766}"/>
                </a:ext>
              </a:extLst>
            </p:cNvPr>
            <p:cNvGrpSpPr/>
            <p:nvPr/>
          </p:nvGrpSpPr>
          <p:grpSpPr>
            <a:xfrm>
              <a:off x="3365606" y="4242656"/>
              <a:ext cx="1043371" cy="1708897"/>
              <a:chOff x="3650564" y="3972515"/>
              <a:chExt cx="1278601" cy="2085385"/>
            </a:xfrm>
            <a:solidFill>
              <a:schemeClr val="tx2">
                <a:lumMod val="90000"/>
              </a:schemeClr>
            </a:solidFill>
          </p:grpSpPr>
          <p:sp>
            <p:nvSpPr>
              <p:cNvPr id="657" name="Freeform 512">
                <a:extLst>
                  <a:ext uri="{FF2B5EF4-FFF2-40B4-BE49-F238E27FC236}">
                    <a16:creationId xmlns:a16="http://schemas.microsoft.com/office/drawing/2014/main" id="{292C2600-9F73-9426-C09C-C6C043973826}"/>
                  </a:ext>
                </a:extLst>
              </p:cNvPr>
              <p:cNvSpPr>
                <a:spLocks/>
              </p:cNvSpPr>
              <p:nvPr/>
            </p:nvSpPr>
            <p:spPr bwMode="auto">
              <a:xfrm>
                <a:off x="3897342" y="5929221"/>
                <a:ext cx="62589" cy="34061"/>
              </a:xfrm>
              <a:custGeom>
                <a:avLst/>
                <a:gdLst>
                  <a:gd name="T0" fmla="*/ 10 w 12"/>
                  <a:gd name="T1" fmla="*/ 3 h 6"/>
                  <a:gd name="T2" fmla="*/ 8 w 12"/>
                  <a:gd name="T3" fmla="*/ 2 h 6"/>
                  <a:gd name="T4" fmla="*/ 5 w 12"/>
                  <a:gd name="T5" fmla="*/ 2 h 6"/>
                  <a:gd name="T6" fmla="*/ 3 w 12"/>
                  <a:gd name="T7" fmla="*/ 1 h 6"/>
                  <a:gd name="T8" fmla="*/ 0 w 12"/>
                  <a:gd name="T9" fmla="*/ 3 h 6"/>
                  <a:gd name="T10" fmla="*/ 2 w 12"/>
                  <a:gd name="T11" fmla="*/ 5 h 6"/>
                  <a:gd name="T12" fmla="*/ 6 w 12"/>
                  <a:gd name="T13" fmla="*/ 5 h 6"/>
                  <a:gd name="T14" fmla="*/ 11 w 12"/>
                  <a:gd name="T15" fmla="*/ 3 h 6"/>
                  <a:gd name="T16" fmla="*/ 10 w 12"/>
                  <a:gd name="T17" fmla="*/ 3 h 6"/>
                  <a:gd name="T18" fmla="*/ 10 w 12"/>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0" y="3"/>
                    </a:moveTo>
                    <a:cubicBezTo>
                      <a:pt x="9" y="3"/>
                      <a:pt x="9" y="2"/>
                      <a:pt x="8" y="2"/>
                    </a:cubicBezTo>
                    <a:cubicBezTo>
                      <a:pt x="7" y="2"/>
                      <a:pt x="6" y="2"/>
                      <a:pt x="5" y="2"/>
                    </a:cubicBezTo>
                    <a:cubicBezTo>
                      <a:pt x="4" y="2"/>
                      <a:pt x="4" y="0"/>
                      <a:pt x="3" y="1"/>
                    </a:cubicBezTo>
                    <a:cubicBezTo>
                      <a:pt x="3" y="1"/>
                      <a:pt x="0" y="3"/>
                      <a:pt x="0" y="3"/>
                    </a:cubicBezTo>
                    <a:cubicBezTo>
                      <a:pt x="0" y="3"/>
                      <a:pt x="2" y="5"/>
                      <a:pt x="2" y="5"/>
                    </a:cubicBezTo>
                    <a:cubicBezTo>
                      <a:pt x="3" y="6"/>
                      <a:pt x="5" y="5"/>
                      <a:pt x="6" y="5"/>
                    </a:cubicBezTo>
                    <a:cubicBezTo>
                      <a:pt x="7" y="5"/>
                      <a:pt x="11" y="4"/>
                      <a:pt x="11" y="3"/>
                    </a:cubicBezTo>
                    <a:cubicBezTo>
                      <a:pt x="10" y="3"/>
                      <a:pt x="10" y="3"/>
                      <a:pt x="10" y="3"/>
                    </a:cubicBezTo>
                    <a:cubicBezTo>
                      <a:pt x="9" y="3"/>
                      <a:pt x="12" y="2"/>
                      <a:pt x="10"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58" name="Freeform 513">
                <a:extLst>
                  <a:ext uri="{FF2B5EF4-FFF2-40B4-BE49-F238E27FC236}">
                    <a16:creationId xmlns:a16="http://schemas.microsoft.com/office/drawing/2014/main" id="{44976A1B-F64D-9A16-4E99-3C4D5D5526D4}"/>
                  </a:ext>
                </a:extLst>
              </p:cNvPr>
              <p:cNvSpPr>
                <a:spLocks/>
              </p:cNvSpPr>
              <p:nvPr/>
            </p:nvSpPr>
            <p:spPr bwMode="auto">
              <a:xfrm>
                <a:off x="3891977" y="5963282"/>
                <a:ext cx="46495" cy="34061"/>
              </a:xfrm>
              <a:custGeom>
                <a:avLst/>
                <a:gdLst>
                  <a:gd name="T0" fmla="*/ 7 w 9"/>
                  <a:gd name="T1" fmla="*/ 3 h 6"/>
                  <a:gd name="T2" fmla="*/ 0 w 9"/>
                  <a:gd name="T3" fmla="*/ 1 h 6"/>
                  <a:gd name="T4" fmla="*/ 2 w 9"/>
                  <a:gd name="T5" fmla="*/ 2 h 6"/>
                  <a:gd name="T6" fmla="*/ 1 w 9"/>
                  <a:gd name="T7" fmla="*/ 5 h 6"/>
                  <a:gd name="T8" fmla="*/ 3 w 9"/>
                  <a:gd name="T9" fmla="*/ 5 h 6"/>
                  <a:gd name="T10" fmla="*/ 4 w 9"/>
                  <a:gd name="T11" fmla="*/ 5 h 6"/>
                  <a:gd name="T12" fmla="*/ 7 w 9"/>
                  <a:gd name="T13" fmla="*/ 3 h 6"/>
                  <a:gd name="T14" fmla="*/ 7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3"/>
                    </a:moveTo>
                    <a:cubicBezTo>
                      <a:pt x="7" y="2"/>
                      <a:pt x="0" y="0"/>
                      <a:pt x="0" y="1"/>
                    </a:cubicBezTo>
                    <a:cubicBezTo>
                      <a:pt x="0" y="1"/>
                      <a:pt x="2" y="2"/>
                      <a:pt x="2" y="2"/>
                    </a:cubicBezTo>
                    <a:cubicBezTo>
                      <a:pt x="3" y="3"/>
                      <a:pt x="1" y="4"/>
                      <a:pt x="1" y="5"/>
                    </a:cubicBezTo>
                    <a:cubicBezTo>
                      <a:pt x="1" y="6"/>
                      <a:pt x="3" y="5"/>
                      <a:pt x="3" y="5"/>
                    </a:cubicBezTo>
                    <a:cubicBezTo>
                      <a:pt x="4" y="4"/>
                      <a:pt x="3" y="5"/>
                      <a:pt x="4" y="5"/>
                    </a:cubicBezTo>
                    <a:cubicBezTo>
                      <a:pt x="5" y="6"/>
                      <a:pt x="9" y="4"/>
                      <a:pt x="7" y="3"/>
                    </a:cubicBezTo>
                    <a:cubicBezTo>
                      <a:pt x="6" y="2"/>
                      <a:pt x="8" y="3"/>
                      <a:pt x="7"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59" name="Freeform 514">
                <a:extLst>
                  <a:ext uri="{FF2B5EF4-FFF2-40B4-BE49-F238E27FC236}">
                    <a16:creationId xmlns:a16="http://schemas.microsoft.com/office/drawing/2014/main" id="{82B39867-56D9-296F-9E66-5579175984B4}"/>
                  </a:ext>
                </a:extLst>
              </p:cNvPr>
              <p:cNvSpPr>
                <a:spLocks/>
              </p:cNvSpPr>
              <p:nvPr/>
            </p:nvSpPr>
            <p:spPr bwMode="auto">
              <a:xfrm>
                <a:off x="3886614" y="5919759"/>
                <a:ext cx="41130" cy="26493"/>
              </a:xfrm>
              <a:custGeom>
                <a:avLst/>
                <a:gdLst>
                  <a:gd name="T0" fmla="*/ 6 w 8"/>
                  <a:gd name="T1" fmla="*/ 0 h 5"/>
                  <a:gd name="T2" fmla="*/ 3 w 8"/>
                  <a:gd name="T3" fmla="*/ 1 h 5"/>
                  <a:gd name="T4" fmla="*/ 0 w 8"/>
                  <a:gd name="T5" fmla="*/ 1 h 5"/>
                  <a:gd name="T6" fmla="*/ 0 w 8"/>
                  <a:gd name="T7" fmla="*/ 3 h 5"/>
                  <a:gd name="T8" fmla="*/ 5 w 8"/>
                  <a:gd name="T9" fmla="*/ 2 h 5"/>
                  <a:gd name="T10" fmla="*/ 6 w 8"/>
                  <a:gd name="T11" fmla="*/ 0 h 5"/>
                  <a:gd name="T12" fmla="*/ 6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6" y="0"/>
                    </a:moveTo>
                    <a:cubicBezTo>
                      <a:pt x="5" y="0"/>
                      <a:pt x="4" y="1"/>
                      <a:pt x="3" y="1"/>
                    </a:cubicBezTo>
                    <a:cubicBezTo>
                      <a:pt x="2" y="0"/>
                      <a:pt x="0" y="1"/>
                      <a:pt x="0" y="1"/>
                    </a:cubicBezTo>
                    <a:cubicBezTo>
                      <a:pt x="1" y="0"/>
                      <a:pt x="0" y="4"/>
                      <a:pt x="0" y="3"/>
                    </a:cubicBezTo>
                    <a:cubicBezTo>
                      <a:pt x="1" y="5"/>
                      <a:pt x="4" y="3"/>
                      <a:pt x="5" y="2"/>
                    </a:cubicBezTo>
                    <a:cubicBezTo>
                      <a:pt x="6" y="2"/>
                      <a:pt x="8" y="0"/>
                      <a:pt x="6" y="0"/>
                    </a:cubicBezTo>
                    <a:cubicBezTo>
                      <a:pt x="5" y="0"/>
                      <a:pt x="8" y="0"/>
                      <a:pt x="6"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60" name="Freeform 515">
                <a:extLst>
                  <a:ext uri="{FF2B5EF4-FFF2-40B4-BE49-F238E27FC236}">
                    <a16:creationId xmlns:a16="http://schemas.microsoft.com/office/drawing/2014/main" id="{AFDCAD11-BFC8-05B6-C0C3-B625E48E118F}"/>
                  </a:ext>
                </a:extLst>
              </p:cNvPr>
              <p:cNvSpPr>
                <a:spLocks/>
              </p:cNvSpPr>
              <p:nvPr/>
            </p:nvSpPr>
            <p:spPr bwMode="auto">
              <a:xfrm>
                <a:off x="3865154" y="5940575"/>
                <a:ext cx="42917" cy="28387"/>
              </a:xfrm>
              <a:custGeom>
                <a:avLst/>
                <a:gdLst>
                  <a:gd name="T0" fmla="*/ 7 w 8"/>
                  <a:gd name="T1" fmla="*/ 4 h 5"/>
                  <a:gd name="T2" fmla="*/ 1 w 8"/>
                  <a:gd name="T3" fmla="*/ 1 h 5"/>
                  <a:gd name="T4" fmla="*/ 7 w 8"/>
                  <a:gd name="T5" fmla="*/ 4 h 5"/>
                </a:gdLst>
                <a:ahLst/>
                <a:cxnLst>
                  <a:cxn ang="0">
                    <a:pos x="T0" y="T1"/>
                  </a:cxn>
                  <a:cxn ang="0">
                    <a:pos x="T2" y="T3"/>
                  </a:cxn>
                  <a:cxn ang="0">
                    <a:pos x="T4" y="T5"/>
                  </a:cxn>
                </a:cxnLst>
                <a:rect l="0" t="0" r="r" b="b"/>
                <a:pathLst>
                  <a:path w="8" h="5">
                    <a:moveTo>
                      <a:pt x="7" y="4"/>
                    </a:moveTo>
                    <a:cubicBezTo>
                      <a:pt x="6" y="3"/>
                      <a:pt x="0" y="0"/>
                      <a:pt x="1" y="1"/>
                    </a:cubicBezTo>
                    <a:cubicBezTo>
                      <a:pt x="2" y="2"/>
                      <a:pt x="8" y="5"/>
                      <a:pt x="7"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61" name="Freeform 516">
                <a:extLst>
                  <a:ext uri="{FF2B5EF4-FFF2-40B4-BE49-F238E27FC236}">
                    <a16:creationId xmlns:a16="http://schemas.microsoft.com/office/drawing/2014/main" id="{34E18C34-6D15-11F3-0C59-E2872B9F33AB}"/>
                  </a:ext>
                </a:extLst>
              </p:cNvPr>
              <p:cNvSpPr>
                <a:spLocks/>
              </p:cNvSpPr>
              <p:nvPr/>
            </p:nvSpPr>
            <p:spPr bwMode="auto">
              <a:xfrm>
                <a:off x="3854424" y="5902726"/>
                <a:ext cx="16094" cy="17031"/>
              </a:xfrm>
              <a:custGeom>
                <a:avLst/>
                <a:gdLst>
                  <a:gd name="T0" fmla="*/ 2 w 3"/>
                  <a:gd name="T1" fmla="*/ 2 h 3"/>
                  <a:gd name="T2" fmla="*/ 0 w 3"/>
                  <a:gd name="T3" fmla="*/ 1 h 3"/>
                  <a:gd name="T4" fmla="*/ 2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2" y="3"/>
                      <a:pt x="1" y="2"/>
                      <a:pt x="0" y="1"/>
                    </a:cubicBezTo>
                    <a:cubicBezTo>
                      <a:pt x="0" y="0"/>
                      <a:pt x="3" y="0"/>
                      <a:pt x="2" y="2"/>
                    </a:cubicBezTo>
                    <a:cubicBezTo>
                      <a:pt x="2" y="3"/>
                      <a:pt x="2" y="1"/>
                      <a:pt x="2"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62" name="Freeform 517">
                <a:extLst>
                  <a:ext uri="{FF2B5EF4-FFF2-40B4-BE49-F238E27FC236}">
                    <a16:creationId xmlns:a16="http://schemas.microsoft.com/office/drawing/2014/main" id="{E99FB8BB-06BA-F628-F2DE-37F3AE42AB38}"/>
                  </a:ext>
                </a:extLst>
              </p:cNvPr>
              <p:cNvSpPr>
                <a:spLocks/>
              </p:cNvSpPr>
              <p:nvPr/>
            </p:nvSpPr>
            <p:spPr bwMode="auto">
              <a:xfrm>
                <a:off x="3854424" y="5857310"/>
                <a:ext cx="37553" cy="39739"/>
              </a:xfrm>
              <a:custGeom>
                <a:avLst/>
                <a:gdLst>
                  <a:gd name="T0" fmla="*/ 5 w 7"/>
                  <a:gd name="T1" fmla="*/ 2 h 7"/>
                  <a:gd name="T2" fmla="*/ 4 w 7"/>
                  <a:gd name="T3" fmla="*/ 0 h 7"/>
                  <a:gd name="T4" fmla="*/ 2 w 7"/>
                  <a:gd name="T5" fmla="*/ 1 h 7"/>
                  <a:gd name="T6" fmla="*/ 0 w 7"/>
                  <a:gd name="T7" fmla="*/ 1 h 7"/>
                  <a:gd name="T8" fmla="*/ 2 w 7"/>
                  <a:gd name="T9" fmla="*/ 4 h 7"/>
                  <a:gd name="T10" fmla="*/ 0 w 7"/>
                  <a:gd name="T11" fmla="*/ 6 h 7"/>
                  <a:gd name="T12" fmla="*/ 3 w 7"/>
                  <a:gd name="T13" fmla="*/ 5 h 7"/>
                  <a:gd name="T14" fmla="*/ 4 w 7"/>
                  <a:gd name="T15" fmla="*/ 2 h 7"/>
                  <a:gd name="T16" fmla="*/ 4 w 7"/>
                  <a:gd name="T17" fmla="*/ 4 h 7"/>
                  <a:gd name="T18" fmla="*/ 6 w 7"/>
                  <a:gd name="T19" fmla="*/ 2 h 7"/>
                  <a:gd name="T20" fmla="*/ 5 w 7"/>
                  <a:gd name="T21" fmla="*/ 2 h 7"/>
                  <a:gd name="T22" fmla="*/ 5 w 7"/>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5" y="2"/>
                    </a:moveTo>
                    <a:cubicBezTo>
                      <a:pt x="5" y="1"/>
                      <a:pt x="4" y="1"/>
                      <a:pt x="4" y="0"/>
                    </a:cubicBezTo>
                    <a:cubicBezTo>
                      <a:pt x="3" y="0"/>
                      <a:pt x="1" y="0"/>
                      <a:pt x="2" y="1"/>
                    </a:cubicBezTo>
                    <a:cubicBezTo>
                      <a:pt x="4" y="3"/>
                      <a:pt x="1" y="2"/>
                      <a:pt x="0" y="1"/>
                    </a:cubicBezTo>
                    <a:cubicBezTo>
                      <a:pt x="1" y="3"/>
                      <a:pt x="2" y="3"/>
                      <a:pt x="2" y="4"/>
                    </a:cubicBezTo>
                    <a:cubicBezTo>
                      <a:pt x="3" y="6"/>
                      <a:pt x="1" y="5"/>
                      <a:pt x="0" y="6"/>
                    </a:cubicBezTo>
                    <a:cubicBezTo>
                      <a:pt x="0" y="7"/>
                      <a:pt x="4" y="6"/>
                      <a:pt x="3" y="5"/>
                    </a:cubicBezTo>
                    <a:cubicBezTo>
                      <a:pt x="3" y="5"/>
                      <a:pt x="4" y="3"/>
                      <a:pt x="4" y="2"/>
                    </a:cubicBezTo>
                    <a:cubicBezTo>
                      <a:pt x="4" y="2"/>
                      <a:pt x="4" y="3"/>
                      <a:pt x="4" y="4"/>
                    </a:cubicBezTo>
                    <a:cubicBezTo>
                      <a:pt x="4" y="3"/>
                      <a:pt x="6" y="2"/>
                      <a:pt x="6" y="2"/>
                    </a:cubicBezTo>
                    <a:cubicBezTo>
                      <a:pt x="6" y="2"/>
                      <a:pt x="6" y="2"/>
                      <a:pt x="5" y="2"/>
                    </a:cubicBezTo>
                    <a:cubicBezTo>
                      <a:pt x="5" y="1"/>
                      <a:pt x="7" y="2"/>
                      <a:pt x="5"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63" name="Freeform 518">
                <a:extLst>
                  <a:ext uri="{FF2B5EF4-FFF2-40B4-BE49-F238E27FC236}">
                    <a16:creationId xmlns:a16="http://schemas.microsoft.com/office/drawing/2014/main" id="{2A9336F0-ACC8-3A85-FAEF-3D8C09615C1A}"/>
                  </a:ext>
                </a:extLst>
              </p:cNvPr>
              <p:cNvSpPr>
                <a:spLocks/>
              </p:cNvSpPr>
              <p:nvPr/>
            </p:nvSpPr>
            <p:spPr bwMode="auto">
              <a:xfrm>
                <a:off x="3849059" y="5785401"/>
                <a:ext cx="26823" cy="60555"/>
              </a:xfrm>
              <a:custGeom>
                <a:avLst/>
                <a:gdLst>
                  <a:gd name="T0" fmla="*/ 5 w 5"/>
                  <a:gd name="T1" fmla="*/ 7 h 11"/>
                  <a:gd name="T2" fmla="*/ 2 w 5"/>
                  <a:gd name="T3" fmla="*/ 2 h 11"/>
                  <a:gd name="T4" fmla="*/ 1 w 5"/>
                  <a:gd name="T5" fmla="*/ 6 h 11"/>
                  <a:gd name="T6" fmla="*/ 0 w 5"/>
                  <a:gd name="T7" fmla="*/ 9 h 11"/>
                  <a:gd name="T8" fmla="*/ 2 w 5"/>
                  <a:gd name="T9" fmla="*/ 7 h 11"/>
                  <a:gd name="T10" fmla="*/ 5 w 5"/>
                  <a:gd name="T11" fmla="*/ 7 h 11"/>
                  <a:gd name="T12" fmla="*/ 5 w 5"/>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7"/>
                    </a:moveTo>
                    <a:cubicBezTo>
                      <a:pt x="5" y="6"/>
                      <a:pt x="4" y="0"/>
                      <a:pt x="2" y="2"/>
                    </a:cubicBezTo>
                    <a:cubicBezTo>
                      <a:pt x="2" y="3"/>
                      <a:pt x="3" y="6"/>
                      <a:pt x="1" y="6"/>
                    </a:cubicBezTo>
                    <a:cubicBezTo>
                      <a:pt x="0" y="6"/>
                      <a:pt x="0" y="7"/>
                      <a:pt x="0" y="9"/>
                    </a:cubicBezTo>
                    <a:cubicBezTo>
                      <a:pt x="1" y="9"/>
                      <a:pt x="2" y="7"/>
                      <a:pt x="2" y="7"/>
                    </a:cubicBezTo>
                    <a:cubicBezTo>
                      <a:pt x="1" y="7"/>
                      <a:pt x="5" y="11"/>
                      <a:pt x="5" y="7"/>
                    </a:cubicBezTo>
                    <a:cubicBezTo>
                      <a:pt x="5" y="6"/>
                      <a:pt x="5" y="8"/>
                      <a:pt x="5" y="7"/>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64" name="Freeform 519">
                <a:extLst>
                  <a:ext uri="{FF2B5EF4-FFF2-40B4-BE49-F238E27FC236}">
                    <a16:creationId xmlns:a16="http://schemas.microsoft.com/office/drawing/2014/main" id="{9267D51B-2AA2-7D70-027D-F57797DBC667}"/>
                  </a:ext>
                </a:extLst>
              </p:cNvPr>
              <p:cNvSpPr>
                <a:spLocks/>
              </p:cNvSpPr>
              <p:nvPr/>
            </p:nvSpPr>
            <p:spPr bwMode="auto">
              <a:xfrm>
                <a:off x="3843695" y="5834601"/>
                <a:ext cx="16094" cy="34061"/>
              </a:xfrm>
              <a:custGeom>
                <a:avLst/>
                <a:gdLst>
                  <a:gd name="T0" fmla="*/ 3 w 3"/>
                  <a:gd name="T1" fmla="*/ 2 h 6"/>
                  <a:gd name="T2" fmla="*/ 1 w 3"/>
                  <a:gd name="T3" fmla="*/ 6 h 6"/>
                  <a:gd name="T4" fmla="*/ 3 w 3"/>
                  <a:gd name="T5" fmla="*/ 2 h 6"/>
                  <a:gd name="T6" fmla="*/ 3 w 3"/>
                  <a:gd name="T7" fmla="*/ 2 h 6"/>
                </a:gdLst>
                <a:ahLst/>
                <a:cxnLst>
                  <a:cxn ang="0">
                    <a:pos x="T0" y="T1"/>
                  </a:cxn>
                  <a:cxn ang="0">
                    <a:pos x="T2" y="T3"/>
                  </a:cxn>
                  <a:cxn ang="0">
                    <a:pos x="T4" y="T5"/>
                  </a:cxn>
                  <a:cxn ang="0">
                    <a:pos x="T6" y="T7"/>
                  </a:cxn>
                </a:cxnLst>
                <a:rect l="0" t="0" r="r" b="b"/>
                <a:pathLst>
                  <a:path w="3" h="6">
                    <a:moveTo>
                      <a:pt x="3" y="2"/>
                    </a:moveTo>
                    <a:cubicBezTo>
                      <a:pt x="2" y="0"/>
                      <a:pt x="0" y="5"/>
                      <a:pt x="1" y="6"/>
                    </a:cubicBezTo>
                    <a:cubicBezTo>
                      <a:pt x="0" y="5"/>
                      <a:pt x="3" y="3"/>
                      <a:pt x="3" y="2"/>
                    </a:cubicBezTo>
                    <a:cubicBezTo>
                      <a:pt x="2" y="1"/>
                      <a:pt x="3" y="2"/>
                      <a:pt x="3"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65" name="Freeform 520">
                <a:extLst>
                  <a:ext uri="{FF2B5EF4-FFF2-40B4-BE49-F238E27FC236}">
                    <a16:creationId xmlns:a16="http://schemas.microsoft.com/office/drawing/2014/main" id="{AB5B7834-803D-9E1A-3C02-D054382CD81C}"/>
                  </a:ext>
                </a:extLst>
              </p:cNvPr>
              <p:cNvSpPr>
                <a:spLocks/>
              </p:cNvSpPr>
              <p:nvPr/>
            </p:nvSpPr>
            <p:spPr bwMode="auto">
              <a:xfrm>
                <a:off x="3843695" y="5762692"/>
                <a:ext cx="26823" cy="39739"/>
              </a:xfrm>
              <a:custGeom>
                <a:avLst/>
                <a:gdLst>
                  <a:gd name="T0" fmla="*/ 4 w 5"/>
                  <a:gd name="T1" fmla="*/ 2 h 7"/>
                  <a:gd name="T2" fmla="*/ 3 w 5"/>
                  <a:gd name="T3" fmla="*/ 0 h 7"/>
                  <a:gd name="T4" fmla="*/ 2 w 5"/>
                  <a:gd name="T5" fmla="*/ 3 h 7"/>
                  <a:gd name="T6" fmla="*/ 1 w 5"/>
                  <a:gd name="T7" fmla="*/ 2 h 7"/>
                  <a:gd name="T8" fmla="*/ 0 w 5"/>
                  <a:gd name="T9" fmla="*/ 5 h 7"/>
                  <a:gd name="T10" fmla="*/ 2 w 5"/>
                  <a:gd name="T11" fmla="*/ 7 h 7"/>
                  <a:gd name="T12" fmla="*/ 5 w 5"/>
                  <a:gd name="T13" fmla="*/ 5 h 7"/>
                  <a:gd name="T14" fmla="*/ 4 w 5"/>
                  <a:gd name="T15" fmla="*/ 2 h 7"/>
                  <a:gd name="T16" fmla="*/ 4 w 5"/>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2"/>
                    </a:moveTo>
                    <a:cubicBezTo>
                      <a:pt x="3" y="3"/>
                      <a:pt x="3" y="0"/>
                      <a:pt x="3" y="0"/>
                    </a:cubicBezTo>
                    <a:cubicBezTo>
                      <a:pt x="3" y="0"/>
                      <a:pt x="3" y="3"/>
                      <a:pt x="2" y="3"/>
                    </a:cubicBezTo>
                    <a:cubicBezTo>
                      <a:pt x="2" y="3"/>
                      <a:pt x="2" y="2"/>
                      <a:pt x="1" y="2"/>
                    </a:cubicBezTo>
                    <a:cubicBezTo>
                      <a:pt x="2" y="2"/>
                      <a:pt x="0" y="5"/>
                      <a:pt x="0" y="5"/>
                    </a:cubicBezTo>
                    <a:cubicBezTo>
                      <a:pt x="0" y="4"/>
                      <a:pt x="4" y="5"/>
                      <a:pt x="2" y="7"/>
                    </a:cubicBezTo>
                    <a:cubicBezTo>
                      <a:pt x="3" y="6"/>
                      <a:pt x="5" y="6"/>
                      <a:pt x="5" y="5"/>
                    </a:cubicBezTo>
                    <a:cubicBezTo>
                      <a:pt x="5" y="4"/>
                      <a:pt x="4" y="1"/>
                      <a:pt x="4" y="2"/>
                    </a:cubicBezTo>
                    <a:cubicBezTo>
                      <a:pt x="3" y="3"/>
                      <a:pt x="4" y="1"/>
                      <a:pt x="4"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66" name="Freeform 521">
                <a:extLst>
                  <a:ext uri="{FF2B5EF4-FFF2-40B4-BE49-F238E27FC236}">
                    <a16:creationId xmlns:a16="http://schemas.microsoft.com/office/drawing/2014/main" id="{8DC6184F-98D0-8018-CCD5-BB1120DB894D}"/>
                  </a:ext>
                </a:extLst>
              </p:cNvPr>
              <p:cNvSpPr>
                <a:spLocks/>
              </p:cNvSpPr>
              <p:nvPr/>
            </p:nvSpPr>
            <p:spPr bwMode="auto">
              <a:xfrm>
                <a:off x="3870520" y="5652934"/>
                <a:ext cx="26823" cy="26493"/>
              </a:xfrm>
              <a:custGeom>
                <a:avLst/>
                <a:gdLst>
                  <a:gd name="T0" fmla="*/ 3 w 5"/>
                  <a:gd name="T1" fmla="*/ 4 h 5"/>
                  <a:gd name="T2" fmla="*/ 3 w 5"/>
                  <a:gd name="T3" fmla="*/ 0 h 5"/>
                  <a:gd name="T4" fmla="*/ 0 w 5"/>
                  <a:gd name="T5" fmla="*/ 0 h 5"/>
                  <a:gd name="T6" fmla="*/ 2 w 5"/>
                  <a:gd name="T7" fmla="*/ 1 h 5"/>
                  <a:gd name="T8" fmla="*/ 3 w 5"/>
                  <a:gd name="T9" fmla="*/ 4 h 5"/>
                  <a:gd name="T10" fmla="*/ 3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3" y="4"/>
                    </a:moveTo>
                    <a:cubicBezTo>
                      <a:pt x="5" y="2"/>
                      <a:pt x="2" y="2"/>
                      <a:pt x="3" y="0"/>
                    </a:cubicBezTo>
                    <a:cubicBezTo>
                      <a:pt x="3" y="0"/>
                      <a:pt x="1" y="0"/>
                      <a:pt x="0" y="0"/>
                    </a:cubicBezTo>
                    <a:cubicBezTo>
                      <a:pt x="0" y="0"/>
                      <a:pt x="2" y="1"/>
                      <a:pt x="2" y="1"/>
                    </a:cubicBezTo>
                    <a:cubicBezTo>
                      <a:pt x="2" y="2"/>
                      <a:pt x="3" y="4"/>
                      <a:pt x="3" y="4"/>
                    </a:cubicBezTo>
                    <a:cubicBezTo>
                      <a:pt x="4" y="3"/>
                      <a:pt x="2" y="5"/>
                      <a:pt x="3"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67" name="Freeform 522">
                <a:extLst>
                  <a:ext uri="{FF2B5EF4-FFF2-40B4-BE49-F238E27FC236}">
                    <a16:creationId xmlns:a16="http://schemas.microsoft.com/office/drawing/2014/main" id="{B5BE088E-0F8B-2EC8-07C7-3E390B313877}"/>
                  </a:ext>
                </a:extLst>
              </p:cNvPr>
              <p:cNvSpPr>
                <a:spLocks/>
              </p:cNvSpPr>
              <p:nvPr/>
            </p:nvSpPr>
            <p:spPr bwMode="auto">
              <a:xfrm>
                <a:off x="3875884" y="5552640"/>
                <a:ext cx="32188" cy="60555"/>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68" name="Freeform 523">
                <a:extLst>
                  <a:ext uri="{FF2B5EF4-FFF2-40B4-BE49-F238E27FC236}">
                    <a16:creationId xmlns:a16="http://schemas.microsoft.com/office/drawing/2014/main" id="{87FB2C1F-A82E-04E3-CA23-97E6020044BD}"/>
                  </a:ext>
                </a:extLst>
              </p:cNvPr>
              <p:cNvSpPr>
                <a:spLocks/>
              </p:cNvSpPr>
              <p:nvPr/>
            </p:nvSpPr>
            <p:spPr bwMode="auto">
              <a:xfrm>
                <a:off x="3981390" y="3978192"/>
                <a:ext cx="25036" cy="22709"/>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69" name="Freeform 524">
                <a:extLst>
                  <a:ext uri="{FF2B5EF4-FFF2-40B4-BE49-F238E27FC236}">
                    <a16:creationId xmlns:a16="http://schemas.microsoft.com/office/drawing/2014/main" id="{3E0B1E32-F0D1-2DA5-952F-1524AB5F0952}"/>
                  </a:ext>
                </a:extLst>
              </p:cNvPr>
              <p:cNvSpPr>
                <a:spLocks/>
              </p:cNvSpPr>
              <p:nvPr/>
            </p:nvSpPr>
            <p:spPr bwMode="auto">
              <a:xfrm>
                <a:off x="4206710" y="4012255"/>
                <a:ext cx="30400" cy="43525"/>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70" name="Freeform 525">
                <a:extLst>
                  <a:ext uri="{FF2B5EF4-FFF2-40B4-BE49-F238E27FC236}">
                    <a16:creationId xmlns:a16="http://schemas.microsoft.com/office/drawing/2014/main" id="{9E456C52-EEBF-27F5-1D02-852673367DD2}"/>
                  </a:ext>
                </a:extLst>
              </p:cNvPr>
              <p:cNvSpPr>
                <a:spLocks/>
              </p:cNvSpPr>
              <p:nvPr/>
            </p:nvSpPr>
            <p:spPr bwMode="auto">
              <a:xfrm>
                <a:off x="4494620" y="4313141"/>
                <a:ext cx="73319" cy="71909"/>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71" name="Freeform 614">
                <a:extLst>
                  <a:ext uri="{FF2B5EF4-FFF2-40B4-BE49-F238E27FC236}">
                    <a16:creationId xmlns:a16="http://schemas.microsoft.com/office/drawing/2014/main" id="{EAC09511-29D4-A4C4-EAE0-2DD9885C9816}"/>
                  </a:ext>
                </a:extLst>
              </p:cNvPr>
              <p:cNvSpPr>
                <a:spLocks/>
              </p:cNvSpPr>
              <p:nvPr/>
            </p:nvSpPr>
            <p:spPr bwMode="auto">
              <a:xfrm>
                <a:off x="4457066" y="5191198"/>
                <a:ext cx="53647" cy="49203"/>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72" name="Freeform 616">
                <a:extLst>
                  <a:ext uri="{FF2B5EF4-FFF2-40B4-BE49-F238E27FC236}">
                    <a16:creationId xmlns:a16="http://schemas.microsoft.com/office/drawing/2014/main" id="{AEA767C6-8BEF-FC14-0C9C-10CB5F1F2053}"/>
                  </a:ext>
                </a:extLst>
              </p:cNvPr>
              <p:cNvSpPr>
                <a:spLocks/>
              </p:cNvSpPr>
              <p:nvPr/>
            </p:nvSpPr>
            <p:spPr bwMode="auto">
              <a:xfrm>
                <a:off x="4022519" y="5940572"/>
                <a:ext cx="94778" cy="88941"/>
              </a:xfrm>
              <a:custGeom>
                <a:avLst/>
                <a:gdLst>
                  <a:gd name="T0" fmla="*/ 17 w 18"/>
                  <a:gd name="T1" fmla="*/ 14 h 16"/>
                  <a:gd name="T2" fmla="*/ 8 w 18"/>
                  <a:gd name="T3" fmla="*/ 9 h 16"/>
                  <a:gd name="T4" fmla="*/ 4 w 18"/>
                  <a:gd name="T5" fmla="*/ 5 h 16"/>
                  <a:gd name="T6" fmla="*/ 1 w 18"/>
                  <a:gd name="T7" fmla="*/ 3 h 16"/>
                  <a:gd name="T8" fmla="*/ 2 w 18"/>
                  <a:gd name="T9" fmla="*/ 2 h 16"/>
                  <a:gd name="T10" fmla="*/ 0 w 18"/>
                  <a:gd name="T11" fmla="*/ 0 h 16"/>
                  <a:gd name="T12" fmla="*/ 0 w 18"/>
                  <a:gd name="T13" fmla="*/ 14 h 16"/>
                  <a:gd name="T14" fmla="*/ 7 w 18"/>
                  <a:gd name="T15" fmla="*/ 15 h 16"/>
                  <a:gd name="T16" fmla="*/ 10 w 18"/>
                  <a:gd name="T17" fmla="*/ 16 h 16"/>
                  <a:gd name="T18" fmla="*/ 13 w 18"/>
                  <a:gd name="T19" fmla="*/ 15 h 16"/>
                  <a:gd name="T20" fmla="*/ 18 w 18"/>
                  <a:gd name="T21" fmla="*/ 14 h 16"/>
                  <a:gd name="T22" fmla="*/ 17 w 18"/>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7" y="14"/>
                    </a:moveTo>
                    <a:cubicBezTo>
                      <a:pt x="13" y="14"/>
                      <a:pt x="11" y="11"/>
                      <a:pt x="8" y="9"/>
                    </a:cubicBezTo>
                    <a:cubicBezTo>
                      <a:pt x="7" y="7"/>
                      <a:pt x="5" y="6"/>
                      <a:pt x="4" y="5"/>
                    </a:cubicBezTo>
                    <a:cubicBezTo>
                      <a:pt x="3" y="5"/>
                      <a:pt x="1" y="4"/>
                      <a:pt x="1" y="3"/>
                    </a:cubicBezTo>
                    <a:cubicBezTo>
                      <a:pt x="1" y="3"/>
                      <a:pt x="2" y="3"/>
                      <a:pt x="2" y="2"/>
                    </a:cubicBezTo>
                    <a:cubicBezTo>
                      <a:pt x="3" y="2"/>
                      <a:pt x="1" y="0"/>
                      <a:pt x="0" y="0"/>
                    </a:cubicBezTo>
                    <a:cubicBezTo>
                      <a:pt x="0" y="5"/>
                      <a:pt x="0" y="10"/>
                      <a:pt x="0" y="14"/>
                    </a:cubicBezTo>
                    <a:cubicBezTo>
                      <a:pt x="0" y="15"/>
                      <a:pt x="6" y="15"/>
                      <a:pt x="7" y="15"/>
                    </a:cubicBezTo>
                    <a:cubicBezTo>
                      <a:pt x="8" y="15"/>
                      <a:pt x="9" y="15"/>
                      <a:pt x="10" y="16"/>
                    </a:cubicBezTo>
                    <a:cubicBezTo>
                      <a:pt x="12" y="16"/>
                      <a:pt x="12" y="16"/>
                      <a:pt x="13" y="15"/>
                    </a:cubicBezTo>
                    <a:cubicBezTo>
                      <a:pt x="14" y="15"/>
                      <a:pt x="18" y="15"/>
                      <a:pt x="18" y="14"/>
                    </a:cubicBezTo>
                    <a:cubicBezTo>
                      <a:pt x="18" y="14"/>
                      <a:pt x="18" y="13"/>
                      <a:pt x="17" y="1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73" name="Freeform 617">
                <a:extLst>
                  <a:ext uri="{FF2B5EF4-FFF2-40B4-BE49-F238E27FC236}">
                    <a16:creationId xmlns:a16="http://schemas.microsoft.com/office/drawing/2014/main" id="{FBBF824A-E3FA-0DE7-60F9-F1704172FE70}"/>
                  </a:ext>
                </a:extLst>
              </p:cNvPr>
              <p:cNvSpPr>
                <a:spLocks/>
              </p:cNvSpPr>
              <p:nvPr/>
            </p:nvSpPr>
            <p:spPr bwMode="auto">
              <a:xfrm>
                <a:off x="3922379" y="5929221"/>
                <a:ext cx="157367" cy="128679"/>
              </a:xfrm>
              <a:custGeom>
                <a:avLst/>
                <a:gdLst>
                  <a:gd name="T0" fmla="*/ 19 w 30"/>
                  <a:gd name="T1" fmla="*/ 17 h 23"/>
                  <a:gd name="T2" fmla="*/ 19 w 30"/>
                  <a:gd name="T3" fmla="*/ 7 h 23"/>
                  <a:gd name="T4" fmla="*/ 19 w 30"/>
                  <a:gd name="T5" fmla="*/ 3 h 23"/>
                  <a:gd name="T6" fmla="*/ 15 w 30"/>
                  <a:gd name="T7" fmla="*/ 1 h 23"/>
                  <a:gd name="T8" fmla="*/ 12 w 30"/>
                  <a:gd name="T9" fmla="*/ 3 h 23"/>
                  <a:gd name="T10" fmla="*/ 13 w 30"/>
                  <a:gd name="T11" fmla="*/ 6 h 23"/>
                  <a:gd name="T12" fmla="*/ 15 w 30"/>
                  <a:gd name="T13" fmla="*/ 6 h 23"/>
                  <a:gd name="T14" fmla="*/ 14 w 30"/>
                  <a:gd name="T15" fmla="*/ 8 h 23"/>
                  <a:gd name="T16" fmla="*/ 13 w 30"/>
                  <a:gd name="T17" fmla="*/ 11 h 23"/>
                  <a:gd name="T18" fmla="*/ 16 w 30"/>
                  <a:gd name="T19" fmla="*/ 13 h 23"/>
                  <a:gd name="T20" fmla="*/ 12 w 30"/>
                  <a:gd name="T21" fmla="*/ 13 h 23"/>
                  <a:gd name="T22" fmla="*/ 9 w 30"/>
                  <a:gd name="T23" fmla="*/ 12 h 23"/>
                  <a:gd name="T24" fmla="*/ 10 w 30"/>
                  <a:gd name="T25" fmla="*/ 12 h 23"/>
                  <a:gd name="T26" fmla="*/ 10 w 30"/>
                  <a:gd name="T27" fmla="*/ 9 h 23"/>
                  <a:gd name="T28" fmla="*/ 8 w 30"/>
                  <a:gd name="T29" fmla="*/ 11 h 23"/>
                  <a:gd name="T30" fmla="*/ 5 w 30"/>
                  <a:gd name="T31" fmla="*/ 11 h 23"/>
                  <a:gd name="T32" fmla="*/ 0 w 30"/>
                  <a:gd name="T33" fmla="*/ 12 h 23"/>
                  <a:gd name="T34" fmla="*/ 2 w 30"/>
                  <a:gd name="T35" fmla="*/ 12 h 23"/>
                  <a:gd name="T36" fmla="*/ 3 w 30"/>
                  <a:gd name="T37" fmla="*/ 12 h 23"/>
                  <a:gd name="T38" fmla="*/ 5 w 30"/>
                  <a:gd name="T39" fmla="*/ 12 h 23"/>
                  <a:gd name="T40" fmla="*/ 6 w 30"/>
                  <a:gd name="T41" fmla="*/ 13 h 23"/>
                  <a:gd name="T42" fmla="*/ 4 w 30"/>
                  <a:gd name="T43" fmla="*/ 15 h 23"/>
                  <a:gd name="T44" fmla="*/ 6 w 30"/>
                  <a:gd name="T45" fmla="*/ 15 h 23"/>
                  <a:gd name="T46" fmla="*/ 8 w 30"/>
                  <a:gd name="T47" fmla="*/ 16 h 23"/>
                  <a:gd name="T48" fmla="*/ 7 w 30"/>
                  <a:gd name="T49" fmla="*/ 16 h 23"/>
                  <a:gd name="T50" fmla="*/ 10 w 30"/>
                  <a:gd name="T51" fmla="*/ 17 h 23"/>
                  <a:gd name="T52" fmla="*/ 12 w 30"/>
                  <a:gd name="T53" fmla="*/ 17 h 23"/>
                  <a:gd name="T54" fmla="*/ 17 w 30"/>
                  <a:gd name="T55" fmla="*/ 21 h 23"/>
                  <a:gd name="T56" fmla="*/ 16 w 30"/>
                  <a:gd name="T57" fmla="*/ 20 h 23"/>
                  <a:gd name="T58" fmla="*/ 23 w 30"/>
                  <a:gd name="T59" fmla="*/ 23 h 23"/>
                  <a:gd name="T60" fmla="*/ 19 w 30"/>
                  <a:gd name="T61" fmla="*/ 18 h 23"/>
                  <a:gd name="T62" fmla="*/ 24 w 30"/>
                  <a:gd name="T63" fmla="*/ 19 h 23"/>
                  <a:gd name="T64" fmla="*/ 30 w 30"/>
                  <a:gd name="T65" fmla="*/ 18 h 23"/>
                  <a:gd name="T66" fmla="*/ 19 w 30"/>
                  <a:gd name="T6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3">
                    <a:moveTo>
                      <a:pt x="19" y="17"/>
                    </a:moveTo>
                    <a:cubicBezTo>
                      <a:pt x="19" y="13"/>
                      <a:pt x="19" y="10"/>
                      <a:pt x="19" y="7"/>
                    </a:cubicBezTo>
                    <a:cubicBezTo>
                      <a:pt x="19" y="6"/>
                      <a:pt x="19" y="4"/>
                      <a:pt x="19" y="3"/>
                    </a:cubicBezTo>
                    <a:cubicBezTo>
                      <a:pt x="19" y="2"/>
                      <a:pt x="16" y="0"/>
                      <a:pt x="15" y="1"/>
                    </a:cubicBezTo>
                    <a:cubicBezTo>
                      <a:pt x="14" y="2"/>
                      <a:pt x="12" y="1"/>
                      <a:pt x="12" y="3"/>
                    </a:cubicBezTo>
                    <a:cubicBezTo>
                      <a:pt x="11" y="5"/>
                      <a:pt x="9" y="7"/>
                      <a:pt x="13" y="6"/>
                    </a:cubicBezTo>
                    <a:cubicBezTo>
                      <a:pt x="13" y="6"/>
                      <a:pt x="15" y="6"/>
                      <a:pt x="15" y="6"/>
                    </a:cubicBezTo>
                    <a:cubicBezTo>
                      <a:pt x="16" y="6"/>
                      <a:pt x="14" y="8"/>
                      <a:pt x="14" y="8"/>
                    </a:cubicBezTo>
                    <a:cubicBezTo>
                      <a:pt x="13" y="8"/>
                      <a:pt x="11" y="10"/>
                      <a:pt x="13" y="11"/>
                    </a:cubicBezTo>
                    <a:cubicBezTo>
                      <a:pt x="13" y="12"/>
                      <a:pt x="16" y="12"/>
                      <a:pt x="16" y="13"/>
                    </a:cubicBezTo>
                    <a:cubicBezTo>
                      <a:pt x="16" y="13"/>
                      <a:pt x="12" y="13"/>
                      <a:pt x="12" y="13"/>
                    </a:cubicBezTo>
                    <a:cubicBezTo>
                      <a:pt x="11" y="13"/>
                      <a:pt x="9" y="12"/>
                      <a:pt x="9" y="12"/>
                    </a:cubicBezTo>
                    <a:cubicBezTo>
                      <a:pt x="9" y="12"/>
                      <a:pt x="10" y="13"/>
                      <a:pt x="10" y="12"/>
                    </a:cubicBezTo>
                    <a:cubicBezTo>
                      <a:pt x="10" y="11"/>
                      <a:pt x="11" y="10"/>
                      <a:pt x="10" y="9"/>
                    </a:cubicBezTo>
                    <a:cubicBezTo>
                      <a:pt x="10" y="9"/>
                      <a:pt x="8" y="11"/>
                      <a:pt x="8" y="11"/>
                    </a:cubicBezTo>
                    <a:cubicBezTo>
                      <a:pt x="7" y="12"/>
                      <a:pt x="6" y="11"/>
                      <a:pt x="5" y="11"/>
                    </a:cubicBezTo>
                    <a:cubicBezTo>
                      <a:pt x="4" y="11"/>
                      <a:pt x="0" y="10"/>
                      <a:pt x="0" y="12"/>
                    </a:cubicBezTo>
                    <a:cubicBezTo>
                      <a:pt x="0" y="13"/>
                      <a:pt x="2" y="12"/>
                      <a:pt x="2" y="12"/>
                    </a:cubicBezTo>
                    <a:cubicBezTo>
                      <a:pt x="3" y="11"/>
                      <a:pt x="2" y="12"/>
                      <a:pt x="3" y="12"/>
                    </a:cubicBezTo>
                    <a:cubicBezTo>
                      <a:pt x="4" y="13"/>
                      <a:pt x="4" y="11"/>
                      <a:pt x="5" y="12"/>
                    </a:cubicBezTo>
                    <a:cubicBezTo>
                      <a:pt x="5" y="12"/>
                      <a:pt x="6" y="13"/>
                      <a:pt x="6" y="13"/>
                    </a:cubicBezTo>
                    <a:cubicBezTo>
                      <a:pt x="6" y="13"/>
                      <a:pt x="2" y="14"/>
                      <a:pt x="4" y="15"/>
                    </a:cubicBezTo>
                    <a:cubicBezTo>
                      <a:pt x="5" y="16"/>
                      <a:pt x="6" y="14"/>
                      <a:pt x="6" y="15"/>
                    </a:cubicBezTo>
                    <a:cubicBezTo>
                      <a:pt x="7" y="15"/>
                      <a:pt x="8" y="16"/>
                      <a:pt x="8" y="16"/>
                    </a:cubicBezTo>
                    <a:cubicBezTo>
                      <a:pt x="8" y="16"/>
                      <a:pt x="8" y="16"/>
                      <a:pt x="7" y="16"/>
                    </a:cubicBezTo>
                    <a:cubicBezTo>
                      <a:pt x="7" y="17"/>
                      <a:pt x="9" y="17"/>
                      <a:pt x="10" y="17"/>
                    </a:cubicBezTo>
                    <a:cubicBezTo>
                      <a:pt x="11" y="17"/>
                      <a:pt x="11" y="15"/>
                      <a:pt x="12" y="17"/>
                    </a:cubicBezTo>
                    <a:cubicBezTo>
                      <a:pt x="12" y="17"/>
                      <a:pt x="16" y="22"/>
                      <a:pt x="17" y="21"/>
                    </a:cubicBezTo>
                    <a:cubicBezTo>
                      <a:pt x="17" y="21"/>
                      <a:pt x="16" y="20"/>
                      <a:pt x="16" y="20"/>
                    </a:cubicBezTo>
                    <a:cubicBezTo>
                      <a:pt x="16" y="19"/>
                      <a:pt x="22" y="23"/>
                      <a:pt x="23" y="23"/>
                    </a:cubicBezTo>
                    <a:cubicBezTo>
                      <a:pt x="23" y="22"/>
                      <a:pt x="19" y="19"/>
                      <a:pt x="19" y="18"/>
                    </a:cubicBezTo>
                    <a:cubicBezTo>
                      <a:pt x="20" y="18"/>
                      <a:pt x="24" y="19"/>
                      <a:pt x="24" y="19"/>
                    </a:cubicBezTo>
                    <a:cubicBezTo>
                      <a:pt x="26" y="19"/>
                      <a:pt x="28" y="19"/>
                      <a:pt x="30" y="18"/>
                    </a:cubicBezTo>
                    <a:cubicBezTo>
                      <a:pt x="27" y="16"/>
                      <a:pt x="23" y="17"/>
                      <a:pt x="19" y="17"/>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74" name="Freeform 618">
                <a:extLst>
                  <a:ext uri="{FF2B5EF4-FFF2-40B4-BE49-F238E27FC236}">
                    <a16:creationId xmlns:a16="http://schemas.microsoft.com/office/drawing/2014/main" id="{024D1607-B02B-3CB7-29F4-201E74F07E32}"/>
                  </a:ext>
                </a:extLst>
              </p:cNvPr>
              <p:cNvSpPr>
                <a:spLocks/>
              </p:cNvSpPr>
              <p:nvPr/>
            </p:nvSpPr>
            <p:spPr bwMode="auto">
              <a:xfrm>
                <a:off x="3897342" y="4000900"/>
                <a:ext cx="398782" cy="306562"/>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75" name="Freeform 619">
                <a:extLst>
                  <a:ext uri="{FF2B5EF4-FFF2-40B4-BE49-F238E27FC236}">
                    <a16:creationId xmlns:a16="http://schemas.microsoft.com/office/drawing/2014/main" id="{8BA9739C-CC86-4666-FBA9-B3FF63BD3DD7}"/>
                  </a:ext>
                </a:extLst>
              </p:cNvPr>
              <p:cNvSpPr>
                <a:spLocks/>
              </p:cNvSpPr>
              <p:nvPr/>
            </p:nvSpPr>
            <p:spPr bwMode="auto">
              <a:xfrm>
                <a:off x="4217440" y="4084164"/>
                <a:ext cx="135906" cy="211945"/>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76" name="Freeform 620">
                <a:extLst>
                  <a:ext uri="{FF2B5EF4-FFF2-40B4-BE49-F238E27FC236}">
                    <a16:creationId xmlns:a16="http://schemas.microsoft.com/office/drawing/2014/main" id="{9AAAB146-7CF0-CA93-D0A9-358EA8A24815}"/>
                  </a:ext>
                </a:extLst>
              </p:cNvPr>
              <p:cNvSpPr>
                <a:spLocks/>
              </p:cNvSpPr>
              <p:nvPr/>
            </p:nvSpPr>
            <p:spPr bwMode="auto">
              <a:xfrm>
                <a:off x="4305064" y="4150397"/>
                <a:ext cx="116236" cy="128679"/>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77" name="Freeform 621">
                <a:extLst>
                  <a:ext uri="{FF2B5EF4-FFF2-40B4-BE49-F238E27FC236}">
                    <a16:creationId xmlns:a16="http://schemas.microsoft.com/office/drawing/2014/main" id="{AFC3DF7A-E3E8-0E3C-E178-5CC402FB7D57}"/>
                  </a:ext>
                </a:extLst>
              </p:cNvPr>
              <p:cNvSpPr>
                <a:spLocks/>
              </p:cNvSpPr>
              <p:nvPr/>
            </p:nvSpPr>
            <p:spPr bwMode="auto">
              <a:xfrm>
                <a:off x="4399842" y="4161753"/>
                <a:ext cx="84048" cy="100297"/>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78" name="Freeform 622">
                <a:extLst>
                  <a:ext uri="{FF2B5EF4-FFF2-40B4-BE49-F238E27FC236}">
                    <a16:creationId xmlns:a16="http://schemas.microsoft.com/office/drawing/2014/main" id="{54202692-5B52-6AAC-41FD-E2E2FF20A838}"/>
                  </a:ext>
                </a:extLst>
              </p:cNvPr>
              <p:cNvSpPr>
                <a:spLocks/>
              </p:cNvSpPr>
              <p:nvPr/>
            </p:nvSpPr>
            <p:spPr bwMode="auto">
              <a:xfrm>
                <a:off x="3650564" y="3972515"/>
                <a:ext cx="423817" cy="467415"/>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79" name="Freeform 623">
                <a:extLst>
                  <a:ext uri="{FF2B5EF4-FFF2-40B4-BE49-F238E27FC236}">
                    <a16:creationId xmlns:a16="http://schemas.microsoft.com/office/drawing/2014/main" id="{3F70FA45-25CB-FFED-1B4D-D7FE9B597A9F}"/>
                  </a:ext>
                </a:extLst>
              </p:cNvPr>
              <p:cNvSpPr>
                <a:spLocks/>
              </p:cNvSpPr>
              <p:nvPr/>
            </p:nvSpPr>
            <p:spPr bwMode="auto">
              <a:xfrm>
                <a:off x="3707787" y="4284754"/>
                <a:ext cx="146636" cy="183561"/>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80" name="Freeform 624">
                <a:extLst>
                  <a:ext uri="{FF2B5EF4-FFF2-40B4-BE49-F238E27FC236}">
                    <a16:creationId xmlns:a16="http://schemas.microsoft.com/office/drawing/2014/main" id="{A36257E6-A5D1-549C-1EBB-D962B954072D}"/>
                  </a:ext>
                </a:extLst>
              </p:cNvPr>
              <p:cNvSpPr>
                <a:spLocks/>
              </p:cNvSpPr>
              <p:nvPr/>
            </p:nvSpPr>
            <p:spPr bwMode="auto">
              <a:xfrm>
                <a:off x="3691693" y="4318817"/>
                <a:ext cx="336192" cy="527971"/>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solidFill>
                <a:schemeClr val="accent3"/>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81" name="Freeform 625">
                <a:extLst>
                  <a:ext uri="{FF2B5EF4-FFF2-40B4-BE49-F238E27FC236}">
                    <a16:creationId xmlns:a16="http://schemas.microsoft.com/office/drawing/2014/main" id="{2A63953E-FE49-49FC-3788-193FBCB35715}"/>
                  </a:ext>
                </a:extLst>
              </p:cNvPr>
              <p:cNvSpPr>
                <a:spLocks/>
              </p:cNvSpPr>
              <p:nvPr/>
            </p:nvSpPr>
            <p:spPr bwMode="auto">
              <a:xfrm>
                <a:off x="3840119" y="4812725"/>
                <a:ext cx="228896" cy="1178944"/>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solidFill>
                <a:schemeClr val="accent3">
                  <a:lumMod val="75000"/>
                </a:schemeClr>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82" name="Freeform 626">
                <a:extLst>
                  <a:ext uri="{FF2B5EF4-FFF2-40B4-BE49-F238E27FC236}">
                    <a16:creationId xmlns:a16="http://schemas.microsoft.com/office/drawing/2014/main" id="{C2FA855E-BF6D-FB57-D354-DD07CA430297}"/>
                  </a:ext>
                </a:extLst>
              </p:cNvPr>
              <p:cNvSpPr>
                <a:spLocks/>
              </p:cNvSpPr>
              <p:nvPr/>
            </p:nvSpPr>
            <p:spPr bwMode="auto">
              <a:xfrm>
                <a:off x="3995696" y="4585640"/>
                <a:ext cx="336192" cy="387935"/>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83" name="Freeform 627">
                <a:extLst>
                  <a:ext uri="{FF2B5EF4-FFF2-40B4-BE49-F238E27FC236}">
                    <a16:creationId xmlns:a16="http://schemas.microsoft.com/office/drawing/2014/main" id="{8CCBEA62-7235-DB2C-12AE-D5036B9C8712}"/>
                  </a:ext>
                </a:extLst>
              </p:cNvPr>
              <p:cNvSpPr>
                <a:spLocks/>
              </p:cNvSpPr>
              <p:nvPr/>
            </p:nvSpPr>
            <p:spPr bwMode="auto">
              <a:xfrm>
                <a:off x="4185252" y="4861926"/>
                <a:ext cx="236050" cy="246007"/>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84" name="Freeform 628">
                <a:extLst>
                  <a:ext uri="{FF2B5EF4-FFF2-40B4-BE49-F238E27FC236}">
                    <a16:creationId xmlns:a16="http://schemas.microsoft.com/office/drawing/2014/main" id="{2BF5498C-D367-7DBE-6EAB-3C6A0E346D22}"/>
                  </a:ext>
                </a:extLst>
              </p:cNvPr>
              <p:cNvSpPr>
                <a:spLocks noEditPoints="1"/>
              </p:cNvSpPr>
              <p:nvPr/>
            </p:nvSpPr>
            <p:spPr bwMode="auto">
              <a:xfrm>
                <a:off x="3886614" y="4178782"/>
                <a:ext cx="1042551" cy="1118388"/>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solidFill>
                <a:schemeClr val="accent3"/>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85" name="Freeform 629">
                <a:extLst>
                  <a:ext uri="{FF2B5EF4-FFF2-40B4-BE49-F238E27FC236}">
                    <a16:creationId xmlns:a16="http://schemas.microsoft.com/office/drawing/2014/main" id="{AFE10EDF-C244-1BAE-5B26-DC946B799521}"/>
                  </a:ext>
                </a:extLst>
              </p:cNvPr>
              <p:cNvSpPr>
                <a:spLocks/>
              </p:cNvSpPr>
              <p:nvPr/>
            </p:nvSpPr>
            <p:spPr bwMode="auto">
              <a:xfrm>
                <a:off x="4290758" y="5179843"/>
                <a:ext cx="141272" cy="155174"/>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86" name="Freeform 630">
                <a:extLst>
                  <a:ext uri="{FF2B5EF4-FFF2-40B4-BE49-F238E27FC236}">
                    <a16:creationId xmlns:a16="http://schemas.microsoft.com/office/drawing/2014/main" id="{F62F3F62-BF04-D8C6-FA17-37F3A65BD32A}"/>
                  </a:ext>
                </a:extLst>
              </p:cNvPr>
              <p:cNvSpPr>
                <a:spLocks/>
              </p:cNvSpPr>
              <p:nvPr/>
            </p:nvSpPr>
            <p:spPr bwMode="auto">
              <a:xfrm>
                <a:off x="3886614" y="4935728"/>
                <a:ext cx="540052" cy="993491"/>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grpSp>
        <p:grpSp>
          <p:nvGrpSpPr>
            <p:cNvPr id="525" name="Group 524">
              <a:extLst>
                <a:ext uri="{FF2B5EF4-FFF2-40B4-BE49-F238E27FC236}">
                  <a16:creationId xmlns:a16="http://schemas.microsoft.com/office/drawing/2014/main" id="{1A7944AC-F115-DB0B-B743-59EFBADC480A}"/>
                </a:ext>
              </a:extLst>
            </p:cNvPr>
            <p:cNvGrpSpPr/>
            <p:nvPr/>
          </p:nvGrpSpPr>
          <p:grpSpPr>
            <a:xfrm>
              <a:off x="1542989" y="1938281"/>
              <a:ext cx="3346085" cy="2405169"/>
              <a:chOff x="1417035" y="1160463"/>
              <a:chExt cx="4100465" cy="2935054"/>
            </a:xfrm>
            <a:solidFill>
              <a:schemeClr val="tx2">
                <a:lumMod val="90000"/>
              </a:schemeClr>
            </a:solidFill>
          </p:grpSpPr>
          <p:sp>
            <p:nvSpPr>
              <p:cNvPr id="539" name="Freeform 534">
                <a:extLst>
                  <a:ext uri="{FF2B5EF4-FFF2-40B4-BE49-F238E27FC236}">
                    <a16:creationId xmlns:a16="http://schemas.microsoft.com/office/drawing/2014/main" id="{C3E244A9-9445-57E3-904E-A7C24A9ACB51}"/>
                  </a:ext>
                </a:extLst>
              </p:cNvPr>
              <p:cNvSpPr>
                <a:spLocks/>
              </p:cNvSpPr>
              <p:nvPr/>
            </p:nvSpPr>
            <p:spPr bwMode="auto">
              <a:xfrm>
                <a:off x="4144123" y="2801142"/>
                <a:ext cx="82259" cy="43525"/>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40" name="Freeform 537">
                <a:extLst>
                  <a:ext uri="{FF2B5EF4-FFF2-40B4-BE49-F238E27FC236}">
                    <a16:creationId xmlns:a16="http://schemas.microsoft.com/office/drawing/2014/main" id="{CB6DA758-8367-6701-E125-012423F4A621}"/>
                  </a:ext>
                </a:extLst>
              </p:cNvPr>
              <p:cNvSpPr>
                <a:spLocks/>
              </p:cNvSpPr>
              <p:nvPr/>
            </p:nvSpPr>
            <p:spPr bwMode="auto">
              <a:xfrm>
                <a:off x="4117299" y="2333728"/>
                <a:ext cx="16094" cy="32169"/>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41" name="Freeform 538">
                <a:extLst>
                  <a:ext uri="{FF2B5EF4-FFF2-40B4-BE49-F238E27FC236}">
                    <a16:creationId xmlns:a16="http://schemas.microsoft.com/office/drawing/2014/main" id="{FDDF59CB-B513-C98B-CE9F-05983C3B187D}"/>
                  </a:ext>
                </a:extLst>
              </p:cNvPr>
              <p:cNvSpPr>
                <a:spLocks/>
              </p:cNvSpPr>
              <p:nvPr/>
            </p:nvSpPr>
            <p:spPr bwMode="auto">
              <a:xfrm>
                <a:off x="4038616" y="2388608"/>
                <a:ext cx="16094" cy="17031"/>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42" name="Freeform 539">
                <a:extLst>
                  <a:ext uri="{FF2B5EF4-FFF2-40B4-BE49-F238E27FC236}">
                    <a16:creationId xmlns:a16="http://schemas.microsoft.com/office/drawing/2014/main" id="{C96F991A-8815-D4AC-C9FA-97DDDA69C6F3}"/>
                  </a:ext>
                </a:extLst>
              </p:cNvPr>
              <p:cNvSpPr>
                <a:spLocks/>
              </p:cNvSpPr>
              <p:nvPr/>
            </p:nvSpPr>
            <p:spPr bwMode="auto">
              <a:xfrm>
                <a:off x="3677388" y="2683817"/>
                <a:ext cx="35765" cy="22709"/>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43" name="Freeform 540">
                <a:extLst>
                  <a:ext uri="{FF2B5EF4-FFF2-40B4-BE49-F238E27FC236}">
                    <a16:creationId xmlns:a16="http://schemas.microsoft.com/office/drawing/2014/main" id="{E8E0CAAE-CB72-4402-1CC0-8BFB905DDD0F}"/>
                  </a:ext>
                </a:extLst>
              </p:cNvPr>
              <p:cNvSpPr>
                <a:spLocks/>
              </p:cNvSpPr>
              <p:nvPr/>
            </p:nvSpPr>
            <p:spPr bwMode="auto">
              <a:xfrm>
                <a:off x="3734611" y="2549459"/>
                <a:ext cx="32188" cy="34061"/>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44" name="Freeform 541">
                <a:extLst>
                  <a:ext uri="{FF2B5EF4-FFF2-40B4-BE49-F238E27FC236}">
                    <a16:creationId xmlns:a16="http://schemas.microsoft.com/office/drawing/2014/main" id="{541C7D80-1B5E-E54E-52C2-0D6D6DB056F8}"/>
                  </a:ext>
                </a:extLst>
              </p:cNvPr>
              <p:cNvSpPr>
                <a:spLocks/>
              </p:cNvSpPr>
              <p:nvPr/>
            </p:nvSpPr>
            <p:spPr bwMode="auto">
              <a:xfrm>
                <a:off x="3718517" y="2311019"/>
                <a:ext cx="32188" cy="39739"/>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45" name="Freeform 542">
                <a:extLst>
                  <a:ext uri="{FF2B5EF4-FFF2-40B4-BE49-F238E27FC236}">
                    <a16:creationId xmlns:a16="http://schemas.microsoft.com/office/drawing/2014/main" id="{0311A3C7-F167-BDC1-2B83-811460B70EF4}"/>
                  </a:ext>
                </a:extLst>
              </p:cNvPr>
              <p:cNvSpPr>
                <a:spLocks/>
              </p:cNvSpPr>
              <p:nvPr/>
            </p:nvSpPr>
            <p:spPr bwMode="auto">
              <a:xfrm>
                <a:off x="3629105" y="2288312"/>
                <a:ext cx="62589" cy="34061"/>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46" name="Freeform 543">
                <a:extLst>
                  <a:ext uri="{FF2B5EF4-FFF2-40B4-BE49-F238E27FC236}">
                    <a16:creationId xmlns:a16="http://schemas.microsoft.com/office/drawing/2014/main" id="{87AF190A-CDF0-1754-ABDC-4A8D949F1375}"/>
                  </a:ext>
                </a:extLst>
              </p:cNvPr>
              <p:cNvSpPr>
                <a:spLocks/>
              </p:cNvSpPr>
              <p:nvPr/>
            </p:nvSpPr>
            <p:spPr bwMode="auto">
              <a:xfrm>
                <a:off x="3761435" y="2267495"/>
                <a:ext cx="35765" cy="15139"/>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47" name="Freeform 544">
                <a:extLst>
                  <a:ext uri="{FF2B5EF4-FFF2-40B4-BE49-F238E27FC236}">
                    <a16:creationId xmlns:a16="http://schemas.microsoft.com/office/drawing/2014/main" id="{A4D7D968-24A8-2E48-686B-90E1BE6180D0}"/>
                  </a:ext>
                </a:extLst>
              </p:cNvPr>
              <p:cNvSpPr>
                <a:spLocks/>
              </p:cNvSpPr>
              <p:nvPr/>
            </p:nvSpPr>
            <p:spPr bwMode="auto">
              <a:xfrm>
                <a:off x="3539691" y="2155846"/>
                <a:ext cx="178826" cy="132467"/>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48" name="Freeform 545">
                <a:extLst>
                  <a:ext uri="{FF2B5EF4-FFF2-40B4-BE49-F238E27FC236}">
                    <a16:creationId xmlns:a16="http://schemas.microsoft.com/office/drawing/2014/main" id="{1E277039-60BA-B0C6-2B87-DEA9F0859A71}"/>
                  </a:ext>
                </a:extLst>
              </p:cNvPr>
              <p:cNvSpPr>
                <a:spLocks/>
              </p:cNvSpPr>
              <p:nvPr/>
            </p:nvSpPr>
            <p:spPr bwMode="auto">
              <a:xfrm>
                <a:off x="3609435" y="2144490"/>
                <a:ext cx="35765" cy="28387"/>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49" name="Freeform 546">
                <a:extLst>
                  <a:ext uri="{FF2B5EF4-FFF2-40B4-BE49-F238E27FC236}">
                    <a16:creationId xmlns:a16="http://schemas.microsoft.com/office/drawing/2014/main" id="{212E287B-C918-97DC-C236-8CB25A13FFBD}"/>
                  </a:ext>
                </a:extLst>
              </p:cNvPr>
              <p:cNvSpPr>
                <a:spLocks/>
              </p:cNvSpPr>
              <p:nvPr/>
            </p:nvSpPr>
            <p:spPr bwMode="auto">
              <a:xfrm>
                <a:off x="3598704" y="2150168"/>
                <a:ext cx="19671" cy="28387"/>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50" name="Freeform 547">
                <a:extLst>
                  <a:ext uri="{FF2B5EF4-FFF2-40B4-BE49-F238E27FC236}">
                    <a16:creationId xmlns:a16="http://schemas.microsoft.com/office/drawing/2014/main" id="{64898E89-D17C-D340-1504-2A17556987B7}"/>
                  </a:ext>
                </a:extLst>
              </p:cNvPr>
              <p:cNvSpPr>
                <a:spLocks/>
              </p:cNvSpPr>
              <p:nvPr/>
            </p:nvSpPr>
            <p:spPr bwMode="auto">
              <a:xfrm>
                <a:off x="3550421" y="2044198"/>
                <a:ext cx="16094" cy="34061"/>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51" name="Freeform 548">
                <a:extLst>
                  <a:ext uri="{FF2B5EF4-FFF2-40B4-BE49-F238E27FC236}">
                    <a16:creationId xmlns:a16="http://schemas.microsoft.com/office/drawing/2014/main" id="{4EB1CE3C-AF8D-C5B4-545A-5D02ECEF34A0}"/>
                  </a:ext>
                </a:extLst>
              </p:cNvPr>
              <p:cNvSpPr>
                <a:spLocks/>
              </p:cNvSpPr>
              <p:nvPr/>
            </p:nvSpPr>
            <p:spPr bwMode="auto">
              <a:xfrm>
                <a:off x="3471738" y="1754666"/>
                <a:ext cx="754643" cy="584739"/>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52" name="Freeform 549">
                <a:extLst>
                  <a:ext uri="{FF2B5EF4-FFF2-40B4-BE49-F238E27FC236}">
                    <a16:creationId xmlns:a16="http://schemas.microsoft.com/office/drawing/2014/main" id="{8E8D7FBA-4158-B3BC-1DD3-958518AFB4DF}"/>
                  </a:ext>
                </a:extLst>
              </p:cNvPr>
              <p:cNvSpPr>
                <a:spLocks/>
              </p:cNvSpPr>
              <p:nvPr/>
            </p:nvSpPr>
            <p:spPr bwMode="auto">
              <a:xfrm>
                <a:off x="3959931" y="2299667"/>
                <a:ext cx="32188" cy="11355"/>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53" name="Freeform 550">
                <a:extLst>
                  <a:ext uri="{FF2B5EF4-FFF2-40B4-BE49-F238E27FC236}">
                    <a16:creationId xmlns:a16="http://schemas.microsoft.com/office/drawing/2014/main" id="{9640BE7A-5C22-8EC0-B463-F8F10D304B3A}"/>
                  </a:ext>
                </a:extLst>
              </p:cNvPr>
              <p:cNvSpPr>
                <a:spLocks/>
              </p:cNvSpPr>
              <p:nvPr/>
            </p:nvSpPr>
            <p:spPr bwMode="auto">
              <a:xfrm>
                <a:off x="3865154" y="2055552"/>
                <a:ext cx="42917" cy="11355"/>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54" name="Freeform 551">
                <a:extLst>
                  <a:ext uri="{FF2B5EF4-FFF2-40B4-BE49-F238E27FC236}">
                    <a16:creationId xmlns:a16="http://schemas.microsoft.com/office/drawing/2014/main" id="{7F38C3C6-1766-870D-08C3-B760E16C2C7E}"/>
                  </a:ext>
                </a:extLst>
              </p:cNvPr>
              <p:cNvSpPr>
                <a:spLocks/>
              </p:cNvSpPr>
              <p:nvPr/>
            </p:nvSpPr>
            <p:spPr bwMode="auto">
              <a:xfrm>
                <a:off x="3802565" y="2044198"/>
                <a:ext cx="62589" cy="54878"/>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55" name="Freeform 552">
                <a:extLst>
                  <a:ext uri="{FF2B5EF4-FFF2-40B4-BE49-F238E27FC236}">
                    <a16:creationId xmlns:a16="http://schemas.microsoft.com/office/drawing/2014/main" id="{9F0499F2-BEDA-CAFB-2A4F-E00214478807}"/>
                  </a:ext>
                </a:extLst>
              </p:cNvPr>
              <p:cNvSpPr>
                <a:spLocks/>
              </p:cNvSpPr>
              <p:nvPr/>
            </p:nvSpPr>
            <p:spPr bwMode="auto">
              <a:xfrm>
                <a:off x="3745341" y="1994996"/>
                <a:ext cx="35765" cy="20817"/>
              </a:xfrm>
              <a:custGeom>
                <a:avLst/>
                <a:gdLst>
                  <a:gd name="T0" fmla="*/ 1 w 7"/>
                  <a:gd name="T1" fmla="*/ 4 h 4"/>
                  <a:gd name="T2" fmla="*/ 5 w 7"/>
                  <a:gd name="T3" fmla="*/ 0 h 4"/>
                  <a:gd name="T4" fmla="*/ 1 w 7"/>
                  <a:gd name="T5" fmla="*/ 4 h 4"/>
                </a:gdLst>
                <a:ahLst/>
                <a:cxnLst>
                  <a:cxn ang="0">
                    <a:pos x="T0" y="T1"/>
                  </a:cxn>
                  <a:cxn ang="0">
                    <a:pos x="T2" y="T3"/>
                  </a:cxn>
                  <a:cxn ang="0">
                    <a:pos x="T4" y="T5"/>
                  </a:cxn>
                </a:cxnLst>
                <a:rect l="0" t="0" r="r" b="b"/>
                <a:pathLst>
                  <a:path w="7" h="4">
                    <a:moveTo>
                      <a:pt x="1" y="4"/>
                    </a:moveTo>
                    <a:cubicBezTo>
                      <a:pt x="0" y="4"/>
                      <a:pt x="4" y="0"/>
                      <a:pt x="5" y="0"/>
                    </a:cubicBezTo>
                    <a:cubicBezTo>
                      <a:pt x="7" y="1"/>
                      <a:pt x="3" y="4"/>
                      <a:pt x="1"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56" name="Freeform 553">
                <a:extLst>
                  <a:ext uri="{FF2B5EF4-FFF2-40B4-BE49-F238E27FC236}">
                    <a16:creationId xmlns:a16="http://schemas.microsoft.com/office/drawing/2014/main" id="{E7507597-38E3-B1C4-9D07-D0FDD802EECB}"/>
                  </a:ext>
                </a:extLst>
              </p:cNvPr>
              <p:cNvSpPr>
                <a:spLocks/>
              </p:cNvSpPr>
              <p:nvPr/>
            </p:nvSpPr>
            <p:spPr bwMode="auto">
              <a:xfrm>
                <a:off x="3797201" y="1989318"/>
                <a:ext cx="32188" cy="17031"/>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57" name="Freeform 554">
                <a:extLst>
                  <a:ext uri="{FF2B5EF4-FFF2-40B4-BE49-F238E27FC236}">
                    <a16:creationId xmlns:a16="http://schemas.microsoft.com/office/drawing/2014/main" id="{D9CB6B50-E77A-16EB-A45D-C07206A1B84F}"/>
                  </a:ext>
                </a:extLst>
              </p:cNvPr>
              <p:cNvSpPr>
                <a:spLocks/>
              </p:cNvSpPr>
              <p:nvPr/>
            </p:nvSpPr>
            <p:spPr bwMode="auto">
              <a:xfrm>
                <a:off x="3766800" y="1977965"/>
                <a:ext cx="25036" cy="11355"/>
              </a:xfrm>
              <a:custGeom>
                <a:avLst/>
                <a:gdLst>
                  <a:gd name="T0" fmla="*/ 0 w 5"/>
                  <a:gd name="T1" fmla="*/ 1 h 2"/>
                  <a:gd name="T2" fmla="*/ 4 w 5"/>
                  <a:gd name="T3" fmla="*/ 0 h 2"/>
                  <a:gd name="T4" fmla="*/ 0 w 5"/>
                  <a:gd name="T5" fmla="*/ 1 h 2"/>
                </a:gdLst>
                <a:ahLst/>
                <a:cxnLst>
                  <a:cxn ang="0">
                    <a:pos x="T0" y="T1"/>
                  </a:cxn>
                  <a:cxn ang="0">
                    <a:pos x="T2" y="T3"/>
                  </a:cxn>
                  <a:cxn ang="0">
                    <a:pos x="T4" y="T5"/>
                  </a:cxn>
                </a:cxnLst>
                <a:rect l="0" t="0" r="r" b="b"/>
                <a:pathLst>
                  <a:path w="5" h="2">
                    <a:moveTo>
                      <a:pt x="0" y="1"/>
                    </a:moveTo>
                    <a:cubicBezTo>
                      <a:pt x="2" y="2"/>
                      <a:pt x="5" y="1"/>
                      <a:pt x="4" y="0"/>
                    </a:cubicBezTo>
                    <a:cubicBezTo>
                      <a:pt x="2" y="0"/>
                      <a:pt x="0" y="1"/>
                      <a:pt x="0"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58" name="Freeform 555">
                <a:extLst>
                  <a:ext uri="{FF2B5EF4-FFF2-40B4-BE49-F238E27FC236}">
                    <a16:creationId xmlns:a16="http://schemas.microsoft.com/office/drawing/2014/main" id="{95991C87-C528-7BE3-AF74-F00180A44709}"/>
                  </a:ext>
                </a:extLst>
              </p:cNvPr>
              <p:cNvSpPr>
                <a:spLocks/>
              </p:cNvSpPr>
              <p:nvPr/>
            </p:nvSpPr>
            <p:spPr bwMode="auto">
              <a:xfrm>
                <a:off x="3702423" y="1766019"/>
                <a:ext cx="137695" cy="62449"/>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59" name="Freeform 569">
                <a:extLst>
                  <a:ext uri="{FF2B5EF4-FFF2-40B4-BE49-F238E27FC236}">
                    <a16:creationId xmlns:a16="http://schemas.microsoft.com/office/drawing/2014/main" id="{29846AA4-81CC-8A8C-E486-79CDBCD7D3D3}"/>
                  </a:ext>
                </a:extLst>
              </p:cNvPr>
              <p:cNvSpPr>
                <a:spLocks/>
              </p:cNvSpPr>
              <p:nvPr/>
            </p:nvSpPr>
            <p:spPr bwMode="auto">
              <a:xfrm>
                <a:off x="3226747" y="1966609"/>
                <a:ext cx="109084" cy="71909"/>
              </a:xfrm>
              <a:custGeom>
                <a:avLst/>
                <a:gdLst>
                  <a:gd name="T0" fmla="*/ 19 w 21"/>
                  <a:gd name="T1" fmla="*/ 9 h 13"/>
                  <a:gd name="T2" fmla="*/ 18 w 21"/>
                  <a:gd name="T3" fmla="*/ 7 h 13"/>
                  <a:gd name="T4" fmla="*/ 14 w 21"/>
                  <a:gd name="T5" fmla="*/ 4 h 13"/>
                  <a:gd name="T6" fmla="*/ 8 w 21"/>
                  <a:gd name="T7" fmla="*/ 1 h 13"/>
                  <a:gd name="T8" fmla="*/ 5 w 21"/>
                  <a:gd name="T9" fmla="*/ 6 h 13"/>
                  <a:gd name="T10" fmla="*/ 0 w 21"/>
                  <a:gd name="T11" fmla="*/ 8 h 13"/>
                  <a:gd name="T12" fmla="*/ 7 w 21"/>
                  <a:gd name="T13" fmla="*/ 11 h 13"/>
                  <a:gd name="T14" fmla="*/ 15 w 21"/>
                  <a:gd name="T15" fmla="*/ 12 h 13"/>
                  <a:gd name="T16" fmla="*/ 20 w 21"/>
                  <a:gd name="T17" fmla="*/ 9 h 13"/>
                  <a:gd name="T18" fmla="*/ 19 w 21"/>
                  <a:gd name="T19" fmla="*/ 9 h 13"/>
                  <a:gd name="T20" fmla="*/ 19 w 21"/>
                  <a:gd name="T2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19" y="9"/>
                    </a:moveTo>
                    <a:cubicBezTo>
                      <a:pt x="15" y="10"/>
                      <a:pt x="19" y="8"/>
                      <a:pt x="18" y="7"/>
                    </a:cubicBezTo>
                    <a:cubicBezTo>
                      <a:pt x="17" y="7"/>
                      <a:pt x="15" y="4"/>
                      <a:pt x="14" y="4"/>
                    </a:cubicBezTo>
                    <a:cubicBezTo>
                      <a:pt x="12" y="4"/>
                      <a:pt x="10" y="1"/>
                      <a:pt x="8" y="1"/>
                    </a:cubicBezTo>
                    <a:cubicBezTo>
                      <a:pt x="6" y="0"/>
                      <a:pt x="6" y="5"/>
                      <a:pt x="5" y="6"/>
                    </a:cubicBezTo>
                    <a:cubicBezTo>
                      <a:pt x="4" y="6"/>
                      <a:pt x="0" y="6"/>
                      <a:pt x="0" y="8"/>
                    </a:cubicBezTo>
                    <a:cubicBezTo>
                      <a:pt x="1" y="10"/>
                      <a:pt x="6" y="11"/>
                      <a:pt x="7" y="11"/>
                    </a:cubicBezTo>
                    <a:cubicBezTo>
                      <a:pt x="9" y="12"/>
                      <a:pt x="13" y="13"/>
                      <a:pt x="15" y="12"/>
                    </a:cubicBezTo>
                    <a:cubicBezTo>
                      <a:pt x="15" y="12"/>
                      <a:pt x="20" y="10"/>
                      <a:pt x="20" y="9"/>
                    </a:cubicBezTo>
                    <a:cubicBezTo>
                      <a:pt x="20" y="9"/>
                      <a:pt x="19" y="9"/>
                      <a:pt x="19" y="9"/>
                    </a:cubicBezTo>
                    <a:cubicBezTo>
                      <a:pt x="18" y="10"/>
                      <a:pt x="21" y="9"/>
                      <a:pt x="19" y="9"/>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60" name="Freeform 570">
                <a:extLst>
                  <a:ext uri="{FF2B5EF4-FFF2-40B4-BE49-F238E27FC236}">
                    <a16:creationId xmlns:a16="http://schemas.microsoft.com/office/drawing/2014/main" id="{1C7B5F55-BFD1-AA71-5751-285CEC3FBA82}"/>
                  </a:ext>
                </a:extLst>
              </p:cNvPr>
              <p:cNvSpPr>
                <a:spLocks/>
              </p:cNvSpPr>
              <p:nvPr/>
            </p:nvSpPr>
            <p:spPr bwMode="auto">
              <a:xfrm>
                <a:off x="3189195" y="2000672"/>
                <a:ext cx="26823" cy="20817"/>
              </a:xfrm>
              <a:custGeom>
                <a:avLst/>
                <a:gdLst>
                  <a:gd name="T0" fmla="*/ 2 w 5"/>
                  <a:gd name="T1" fmla="*/ 4 h 4"/>
                  <a:gd name="T2" fmla="*/ 4 w 5"/>
                  <a:gd name="T3" fmla="*/ 1 h 4"/>
                  <a:gd name="T4" fmla="*/ 2 w 5"/>
                  <a:gd name="T5" fmla="*/ 4 h 4"/>
                  <a:gd name="T6" fmla="*/ 2 w 5"/>
                  <a:gd name="T7" fmla="*/ 4 h 4"/>
                </a:gdLst>
                <a:ahLst/>
                <a:cxnLst>
                  <a:cxn ang="0">
                    <a:pos x="T0" y="T1"/>
                  </a:cxn>
                  <a:cxn ang="0">
                    <a:pos x="T2" y="T3"/>
                  </a:cxn>
                  <a:cxn ang="0">
                    <a:pos x="T4" y="T5"/>
                  </a:cxn>
                  <a:cxn ang="0">
                    <a:pos x="T6" y="T7"/>
                  </a:cxn>
                </a:cxnLst>
                <a:rect l="0" t="0" r="r" b="b"/>
                <a:pathLst>
                  <a:path w="5" h="4">
                    <a:moveTo>
                      <a:pt x="2" y="4"/>
                    </a:moveTo>
                    <a:cubicBezTo>
                      <a:pt x="0" y="4"/>
                      <a:pt x="4" y="0"/>
                      <a:pt x="4" y="1"/>
                    </a:cubicBezTo>
                    <a:cubicBezTo>
                      <a:pt x="5" y="1"/>
                      <a:pt x="3" y="4"/>
                      <a:pt x="2" y="4"/>
                    </a:cubicBezTo>
                    <a:cubicBezTo>
                      <a:pt x="1" y="4"/>
                      <a:pt x="4" y="4"/>
                      <a:pt x="2"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61" name="Freeform 571">
                <a:extLst>
                  <a:ext uri="{FF2B5EF4-FFF2-40B4-BE49-F238E27FC236}">
                    <a16:creationId xmlns:a16="http://schemas.microsoft.com/office/drawing/2014/main" id="{E5480378-A9DB-437D-4C1D-4DF236A0F0B4}"/>
                  </a:ext>
                </a:extLst>
              </p:cNvPr>
              <p:cNvSpPr>
                <a:spLocks/>
              </p:cNvSpPr>
              <p:nvPr/>
            </p:nvSpPr>
            <p:spPr bwMode="auto">
              <a:xfrm>
                <a:off x="3157006" y="2021487"/>
                <a:ext cx="10730" cy="11355"/>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1"/>
                      <a:pt x="1" y="0"/>
                    </a:cubicBezTo>
                    <a:cubicBezTo>
                      <a:pt x="2" y="0"/>
                      <a:pt x="2" y="2"/>
                      <a:pt x="1"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62" name="Freeform 572">
                <a:extLst>
                  <a:ext uri="{FF2B5EF4-FFF2-40B4-BE49-F238E27FC236}">
                    <a16:creationId xmlns:a16="http://schemas.microsoft.com/office/drawing/2014/main" id="{18D491D6-27BE-9F35-D551-18D1BC4B68D7}"/>
                  </a:ext>
                </a:extLst>
              </p:cNvPr>
              <p:cNvSpPr>
                <a:spLocks/>
              </p:cNvSpPr>
              <p:nvPr/>
            </p:nvSpPr>
            <p:spPr bwMode="auto">
              <a:xfrm>
                <a:off x="2706365" y="1788728"/>
                <a:ext cx="482829" cy="249792"/>
              </a:xfrm>
              <a:custGeom>
                <a:avLst/>
                <a:gdLst>
                  <a:gd name="T0" fmla="*/ 76 w 92"/>
                  <a:gd name="T1" fmla="*/ 41 h 45"/>
                  <a:gd name="T2" fmla="*/ 71 w 92"/>
                  <a:gd name="T3" fmla="*/ 39 h 45"/>
                  <a:gd name="T4" fmla="*/ 61 w 92"/>
                  <a:gd name="T5" fmla="*/ 38 h 45"/>
                  <a:gd name="T6" fmla="*/ 45 w 92"/>
                  <a:gd name="T7" fmla="*/ 43 h 45"/>
                  <a:gd name="T8" fmla="*/ 29 w 92"/>
                  <a:gd name="T9" fmla="*/ 41 h 45"/>
                  <a:gd name="T10" fmla="*/ 21 w 92"/>
                  <a:gd name="T11" fmla="*/ 38 h 45"/>
                  <a:gd name="T12" fmla="*/ 10 w 92"/>
                  <a:gd name="T13" fmla="*/ 31 h 45"/>
                  <a:gd name="T14" fmla="*/ 40 w 92"/>
                  <a:gd name="T15" fmla="*/ 29 h 45"/>
                  <a:gd name="T16" fmla="*/ 9 w 92"/>
                  <a:gd name="T17" fmla="*/ 26 h 45"/>
                  <a:gd name="T18" fmla="*/ 16 w 92"/>
                  <a:gd name="T19" fmla="*/ 19 h 45"/>
                  <a:gd name="T20" fmla="*/ 14 w 92"/>
                  <a:gd name="T21" fmla="*/ 18 h 45"/>
                  <a:gd name="T22" fmla="*/ 7 w 92"/>
                  <a:gd name="T23" fmla="*/ 17 h 45"/>
                  <a:gd name="T24" fmla="*/ 4 w 92"/>
                  <a:gd name="T25" fmla="*/ 11 h 45"/>
                  <a:gd name="T26" fmla="*/ 8 w 92"/>
                  <a:gd name="T27" fmla="*/ 7 h 45"/>
                  <a:gd name="T28" fmla="*/ 24 w 92"/>
                  <a:gd name="T29" fmla="*/ 1 h 45"/>
                  <a:gd name="T30" fmla="*/ 29 w 92"/>
                  <a:gd name="T31" fmla="*/ 7 h 45"/>
                  <a:gd name="T32" fmla="*/ 39 w 92"/>
                  <a:gd name="T33" fmla="*/ 6 h 45"/>
                  <a:gd name="T34" fmla="*/ 43 w 92"/>
                  <a:gd name="T35" fmla="*/ 8 h 45"/>
                  <a:gd name="T36" fmla="*/ 47 w 92"/>
                  <a:gd name="T37" fmla="*/ 9 h 45"/>
                  <a:gd name="T38" fmla="*/ 43 w 92"/>
                  <a:gd name="T39" fmla="*/ 4 h 45"/>
                  <a:gd name="T40" fmla="*/ 54 w 92"/>
                  <a:gd name="T41" fmla="*/ 10 h 45"/>
                  <a:gd name="T42" fmla="*/ 60 w 92"/>
                  <a:gd name="T43" fmla="*/ 14 h 45"/>
                  <a:gd name="T44" fmla="*/ 59 w 92"/>
                  <a:gd name="T45" fmla="*/ 1 h 45"/>
                  <a:gd name="T46" fmla="*/ 69 w 92"/>
                  <a:gd name="T47" fmla="*/ 6 h 45"/>
                  <a:gd name="T48" fmla="*/ 74 w 92"/>
                  <a:gd name="T49" fmla="*/ 19 h 45"/>
                  <a:gd name="T50" fmla="*/ 82 w 92"/>
                  <a:gd name="T51" fmla="*/ 26 h 45"/>
                  <a:gd name="T52" fmla="*/ 92 w 92"/>
                  <a:gd name="T53" fmla="*/ 33 h 45"/>
                  <a:gd name="T54" fmla="*/ 83 w 92"/>
                  <a:gd name="T55" fmla="*/ 35 h 45"/>
                  <a:gd name="T56" fmla="*/ 81 w 92"/>
                  <a:gd name="T57" fmla="*/ 36 h 45"/>
                  <a:gd name="T58" fmla="*/ 85 w 92"/>
                  <a:gd name="T59" fmla="*/ 36 h 45"/>
                  <a:gd name="T60" fmla="*/ 89 w 92"/>
                  <a:gd name="T61" fmla="*/ 39 h 45"/>
                  <a:gd name="T62" fmla="*/ 83 w 92"/>
                  <a:gd name="T6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5">
                    <a:moveTo>
                      <a:pt x="83" y="41"/>
                    </a:moveTo>
                    <a:cubicBezTo>
                      <a:pt x="81" y="41"/>
                      <a:pt x="79" y="41"/>
                      <a:pt x="76" y="41"/>
                    </a:cubicBezTo>
                    <a:cubicBezTo>
                      <a:pt x="75" y="41"/>
                      <a:pt x="74" y="41"/>
                      <a:pt x="73" y="41"/>
                    </a:cubicBezTo>
                    <a:cubicBezTo>
                      <a:pt x="72" y="41"/>
                      <a:pt x="72" y="40"/>
                      <a:pt x="71" y="39"/>
                    </a:cubicBezTo>
                    <a:cubicBezTo>
                      <a:pt x="70" y="39"/>
                      <a:pt x="66" y="40"/>
                      <a:pt x="65" y="38"/>
                    </a:cubicBezTo>
                    <a:cubicBezTo>
                      <a:pt x="65" y="35"/>
                      <a:pt x="63" y="37"/>
                      <a:pt x="61" y="38"/>
                    </a:cubicBezTo>
                    <a:cubicBezTo>
                      <a:pt x="58" y="40"/>
                      <a:pt x="56" y="39"/>
                      <a:pt x="54" y="40"/>
                    </a:cubicBezTo>
                    <a:cubicBezTo>
                      <a:pt x="51" y="41"/>
                      <a:pt x="48" y="42"/>
                      <a:pt x="45" y="43"/>
                    </a:cubicBezTo>
                    <a:cubicBezTo>
                      <a:pt x="41" y="43"/>
                      <a:pt x="35" y="45"/>
                      <a:pt x="31" y="43"/>
                    </a:cubicBezTo>
                    <a:cubicBezTo>
                      <a:pt x="31" y="43"/>
                      <a:pt x="29" y="42"/>
                      <a:pt x="29" y="41"/>
                    </a:cubicBezTo>
                    <a:cubicBezTo>
                      <a:pt x="29" y="40"/>
                      <a:pt x="29" y="38"/>
                      <a:pt x="27" y="38"/>
                    </a:cubicBezTo>
                    <a:cubicBezTo>
                      <a:pt x="25" y="38"/>
                      <a:pt x="23" y="38"/>
                      <a:pt x="21" y="38"/>
                    </a:cubicBezTo>
                    <a:cubicBezTo>
                      <a:pt x="19" y="38"/>
                      <a:pt x="17" y="38"/>
                      <a:pt x="15" y="36"/>
                    </a:cubicBezTo>
                    <a:cubicBezTo>
                      <a:pt x="14" y="36"/>
                      <a:pt x="9" y="32"/>
                      <a:pt x="10" y="31"/>
                    </a:cubicBezTo>
                    <a:cubicBezTo>
                      <a:pt x="16" y="28"/>
                      <a:pt x="23" y="29"/>
                      <a:pt x="28" y="29"/>
                    </a:cubicBezTo>
                    <a:cubicBezTo>
                      <a:pt x="29" y="29"/>
                      <a:pt x="40" y="29"/>
                      <a:pt x="40" y="29"/>
                    </a:cubicBezTo>
                    <a:cubicBezTo>
                      <a:pt x="40" y="27"/>
                      <a:pt x="26" y="25"/>
                      <a:pt x="25" y="25"/>
                    </a:cubicBezTo>
                    <a:cubicBezTo>
                      <a:pt x="20" y="25"/>
                      <a:pt x="14" y="28"/>
                      <a:pt x="9" y="26"/>
                    </a:cubicBezTo>
                    <a:cubicBezTo>
                      <a:pt x="7" y="25"/>
                      <a:pt x="3" y="23"/>
                      <a:pt x="7" y="21"/>
                    </a:cubicBezTo>
                    <a:cubicBezTo>
                      <a:pt x="10" y="20"/>
                      <a:pt x="13" y="19"/>
                      <a:pt x="16" y="19"/>
                    </a:cubicBezTo>
                    <a:cubicBezTo>
                      <a:pt x="18" y="18"/>
                      <a:pt x="20" y="18"/>
                      <a:pt x="21" y="18"/>
                    </a:cubicBezTo>
                    <a:cubicBezTo>
                      <a:pt x="19" y="19"/>
                      <a:pt x="16" y="18"/>
                      <a:pt x="14" y="18"/>
                    </a:cubicBezTo>
                    <a:cubicBezTo>
                      <a:pt x="13" y="18"/>
                      <a:pt x="7" y="19"/>
                      <a:pt x="6" y="18"/>
                    </a:cubicBezTo>
                    <a:cubicBezTo>
                      <a:pt x="6" y="18"/>
                      <a:pt x="7" y="17"/>
                      <a:pt x="7" y="17"/>
                    </a:cubicBezTo>
                    <a:cubicBezTo>
                      <a:pt x="7" y="16"/>
                      <a:pt x="0" y="17"/>
                      <a:pt x="1" y="15"/>
                    </a:cubicBezTo>
                    <a:cubicBezTo>
                      <a:pt x="2" y="14"/>
                      <a:pt x="3" y="12"/>
                      <a:pt x="4" y="11"/>
                    </a:cubicBezTo>
                    <a:cubicBezTo>
                      <a:pt x="8" y="10"/>
                      <a:pt x="4" y="10"/>
                      <a:pt x="4" y="9"/>
                    </a:cubicBezTo>
                    <a:cubicBezTo>
                      <a:pt x="4" y="9"/>
                      <a:pt x="7" y="7"/>
                      <a:pt x="8" y="7"/>
                    </a:cubicBezTo>
                    <a:cubicBezTo>
                      <a:pt x="10" y="6"/>
                      <a:pt x="11" y="5"/>
                      <a:pt x="13" y="4"/>
                    </a:cubicBezTo>
                    <a:cubicBezTo>
                      <a:pt x="17" y="2"/>
                      <a:pt x="20" y="1"/>
                      <a:pt x="24" y="1"/>
                    </a:cubicBezTo>
                    <a:cubicBezTo>
                      <a:pt x="29" y="1"/>
                      <a:pt x="24" y="7"/>
                      <a:pt x="24" y="7"/>
                    </a:cubicBezTo>
                    <a:cubicBezTo>
                      <a:pt x="26" y="8"/>
                      <a:pt x="28" y="8"/>
                      <a:pt x="29" y="7"/>
                    </a:cubicBezTo>
                    <a:cubicBezTo>
                      <a:pt x="30" y="7"/>
                      <a:pt x="30" y="4"/>
                      <a:pt x="31" y="4"/>
                    </a:cubicBezTo>
                    <a:cubicBezTo>
                      <a:pt x="33" y="4"/>
                      <a:pt x="37" y="4"/>
                      <a:pt x="39" y="6"/>
                    </a:cubicBezTo>
                    <a:cubicBezTo>
                      <a:pt x="42" y="8"/>
                      <a:pt x="35" y="11"/>
                      <a:pt x="40" y="10"/>
                    </a:cubicBezTo>
                    <a:cubicBezTo>
                      <a:pt x="41" y="10"/>
                      <a:pt x="42" y="9"/>
                      <a:pt x="43" y="8"/>
                    </a:cubicBezTo>
                    <a:cubicBezTo>
                      <a:pt x="44" y="8"/>
                      <a:pt x="44" y="8"/>
                      <a:pt x="45" y="8"/>
                    </a:cubicBezTo>
                    <a:cubicBezTo>
                      <a:pt x="46" y="8"/>
                      <a:pt x="46" y="8"/>
                      <a:pt x="47" y="9"/>
                    </a:cubicBezTo>
                    <a:cubicBezTo>
                      <a:pt x="48" y="9"/>
                      <a:pt x="48" y="7"/>
                      <a:pt x="48" y="6"/>
                    </a:cubicBezTo>
                    <a:cubicBezTo>
                      <a:pt x="47" y="6"/>
                      <a:pt x="44" y="4"/>
                      <a:pt x="43" y="4"/>
                    </a:cubicBezTo>
                    <a:cubicBezTo>
                      <a:pt x="45" y="3"/>
                      <a:pt x="49" y="5"/>
                      <a:pt x="50" y="6"/>
                    </a:cubicBezTo>
                    <a:cubicBezTo>
                      <a:pt x="53" y="7"/>
                      <a:pt x="53" y="8"/>
                      <a:pt x="54" y="10"/>
                    </a:cubicBezTo>
                    <a:cubicBezTo>
                      <a:pt x="54" y="11"/>
                      <a:pt x="54" y="16"/>
                      <a:pt x="56" y="16"/>
                    </a:cubicBezTo>
                    <a:cubicBezTo>
                      <a:pt x="57" y="16"/>
                      <a:pt x="61" y="16"/>
                      <a:pt x="60" y="14"/>
                    </a:cubicBezTo>
                    <a:cubicBezTo>
                      <a:pt x="59" y="10"/>
                      <a:pt x="57" y="7"/>
                      <a:pt x="56" y="3"/>
                    </a:cubicBezTo>
                    <a:cubicBezTo>
                      <a:pt x="55" y="0"/>
                      <a:pt x="58" y="1"/>
                      <a:pt x="59" y="1"/>
                    </a:cubicBezTo>
                    <a:cubicBezTo>
                      <a:pt x="62" y="2"/>
                      <a:pt x="62" y="0"/>
                      <a:pt x="64" y="1"/>
                    </a:cubicBezTo>
                    <a:cubicBezTo>
                      <a:pt x="66" y="3"/>
                      <a:pt x="69" y="4"/>
                      <a:pt x="69" y="6"/>
                    </a:cubicBezTo>
                    <a:cubicBezTo>
                      <a:pt x="70" y="9"/>
                      <a:pt x="71" y="11"/>
                      <a:pt x="73" y="13"/>
                    </a:cubicBezTo>
                    <a:cubicBezTo>
                      <a:pt x="74" y="16"/>
                      <a:pt x="75" y="17"/>
                      <a:pt x="74" y="19"/>
                    </a:cubicBezTo>
                    <a:cubicBezTo>
                      <a:pt x="73" y="22"/>
                      <a:pt x="76" y="25"/>
                      <a:pt x="78" y="26"/>
                    </a:cubicBezTo>
                    <a:cubicBezTo>
                      <a:pt x="79" y="26"/>
                      <a:pt x="81" y="26"/>
                      <a:pt x="82" y="26"/>
                    </a:cubicBezTo>
                    <a:cubicBezTo>
                      <a:pt x="83" y="27"/>
                      <a:pt x="84" y="28"/>
                      <a:pt x="85" y="28"/>
                    </a:cubicBezTo>
                    <a:cubicBezTo>
                      <a:pt x="88" y="29"/>
                      <a:pt x="92" y="29"/>
                      <a:pt x="92" y="33"/>
                    </a:cubicBezTo>
                    <a:cubicBezTo>
                      <a:pt x="92" y="35"/>
                      <a:pt x="83" y="32"/>
                      <a:pt x="83" y="32"/>
                    </a:cubicBezTo>
                    <a:cubicBezTo>
                      <a:pt x="83" y="33"/>
                      <a:pt x="83" y="34"/>
                      <a:pt x="83" y="35"/>
                    </a:cubicBezTo>
                    <a:cubicBezTo>
                      <a:pt x="83" y="35"/>
                      <a:pt x="80" y="35"/>
                      <a:pt x="80" y="35"/>
                    </a:cubicBezTo>
                    <a:cubicBezTo>
                      <a:pt x="81" y="35"/>
                      <a:pt x="81" y="36"/>
                      <a:pt x="81" y="36"/>
                    </a:cubicBezTo>
                    <a:cubicBezTo>
                      <a:pt x="81" y="37"/>
                      <a:pt x="81" y="38"/>
                      <a:pt x="81" y="38"/>
                    </a:cubicBezTo>
                    <a:cubicBezTo>
                      <a:pt x="81" y="38"/>
                      <a:pt x="85" y="36"/>
                      <a:pt x="85" y="36"/>
                    </a:cubicBezTo>
                    <a:cubicBezTo>
                      <a:pt x="87" y="36"/>
                      <a:pt x="86" y="37"/>
                      <a:pt x="86" y="38"/>
                    </a:cubicBezTo>
                    <a:cubicBezTo>
                      <a:pt x="86" y="38"/>
                      <a:pt x="88" y="38"/>
                      <a:pt x="89" y="39"/>
                    </a:cubicBezTo>
                    <a:cubicBezTo>
                      <a:pt x="89" y="39"/>
                      <a:pt x="83" y="41"/>
                      <a:pt x="83" y="41"/>
                    </a:cubicBezTo>
                    <a:cubicBezTo>
                      <a:pt x="81" y="41"/>
                      <a:pt x="86" y="41"/>
                      <a:pt x="83" y="4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63" name="Freeform 573">
                <a:extLst>
                  <a:ext uri="{FF2B5EF4-FFF2-40B4-BE49-F238E27FC236}">
                    <a16:creationId xmlns:a16="http://schemas.microsoft.com/office/drawing/2014/main" id="{25E69DDC-26E1-E140-087B-52195AD8FB03}"/>
                  </a:ext>
                </a:extLst>
              </p:cNvPr>
              <p:cNvSpPr>
                <a:spLocks/>
              </p:cNvSpPr>
              <p:nvPr/>
            </p:nvSpPr>
            <p:spPr bwMode="auto">
              <a:xfrm>
                <a:off x="3026464" y="1766019"/>
                <a:ext cx="73319" cy="51094"/>
              </a:xfrm>
              <a:custGeom>
                <a:avLst/>
                <a:gdLst>
                  <a:gd name="T0" fmla="*/ 9 w 14"/>
                  <a:gd name="T1" fmla="*/ 8 h 9"/>
                  <a:gd name="T2" fmla="*/ 5 w 14"/>
                  <a:gd name="T3" fmla="*/ 5 h 9"/>
                  <a:gd name="T4" fmla="*/ 0 w 14"/>
                  <a:gd name="T5" fmla="*/ 3 h 9"/>
                  <a:gd name="T6" fmla="*/ 4 w 14"/>
                  <a:gd name="T7" fmla="*/ 0 h 9"/>
                  <a:gd name="T8" fmla="*/ 10 w 14"/>
                  <a:gd name="T9" fmla="*/ 1 h 9"/>
                  <a:gd name="T10" fmla="*/ 12 w 14"/>
                  <a:gd name="T11" fmla="*/ 4 h 9"/>
                  <a:gd name="T12" fmla="*/ 9 w 14"/>
                  <a:gd name="T13" fmla="*/ 8 h 9"/>
                  <a:gd name="T14" fmla="*/ 9 w 14"/>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8"/>
                    </a:moveTo>
                    <a:cubicBezTo>
                      <a:pt x="7" y="8"/>
                      <a:pt x="6" y="5"/>
                      <a:pt x="5" y="5"/>
                    </a:cubicBezTo>
                    <a:cubicBezTo>
                      <a:pt x="4" y="4"/>
                      <a:pt x="0" y="3"/>
                      <a:pt x="0" y="3"/>
                    </a:cubicBezTo>
                    <a:cubicBezTo>
                      <a:pt x="1" y="2"/>
                      <a:pt x="3" y="1"/>
                      <a:pt x="4" y="0"/>
                    </a:cubicBezTo>
                    <a:cubicBezTo>
                      <a:pt x="6" y="0"/>
                      <a:pt x="8" y="0"/>
                      <a:pt x="10" y="1"/>
                    </a:cubicBezTo>
                    <a:cubicBezTo>
                      <a:pt x="12" y="2"/>
                      <a:pt x="14" y="2"/>
                      <a:pt x="12" y="4"/>
                    </a:cubicBezTo>
                    <a:cubicBezTo>
                      <a:pt x="11" y="5"/>
                      <a:pt x="10" y="9"/>
                      <a:pt x="9" y="8"/>
                    </a:cubicBezTo>
                    <a:cubicBezTo>
                      <a:pt x="8" y="8"/>
                      <a:pt x="9" y="8"/>
                      <a:pt x="9" y="8"/>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64" name="Freeform 574">
                <a:extLst>
                  <a:ext uri="{FF2B5EF4-FFF2-40B4-BE49-F238E27FC236}">
                    <a16:creationId xmlns:a16="http://schemas.microsoft.com/office/drawing/2014/main" id="{F8B404E4-2549-C42D-4B72-F08DDB7A060D}"/>
                  </a:ext>
                </a:extLst>
              </p:cNvPr>
              <p:cNvSpPr>
                <a:spLocks/>
              </p:cNvSpPr>
              <p:nvPr/>
            </p:nvSpPr>
            <p:spPr bwMode="auto">
              <a:xfrm>
                <a:off x="3142700" y="1743310"/>
                <a:ext cx="166307" cy="162744"/>
              </a:xfrm>
              <a:custGeom>
                <a:avLst/>
                <a:gdLst>
                  <a:gd name="T0" fmla="*/ 18 w 32"/>
                  <a:gd name="T1" fmla="*/ 27 h 29"/>
                  <a:gd name="T2" fmla="*/ 10 w 32"/>
                  <a:gd name="T3" fmla="*/ 19 h 29"/>
                  <a:gd name="T4" fmla="*/ 1 w 32"/>
                  <a:gd name="T5" fmla="*/ 15 h 29"/>
                  <a:gd name="T6" fmla="*/ 0 w 32"/>
                  <a:gd name="T7" fmla="*/ 13 h 29"/>
                  <a:gd name="T8" fmla="*/ 4 w 32"/>
                  <a:gd name="T9" fmla="*/ 12 h 29"/>
                  <a:gd name="T10" fmla="*/ 11 w 32"/>
                  <a:gd name="T11" fmla="*/ 14 h 29"/>
                  <a:gd name="T12" fmla="*/ 11 w 32"/>
                  <a:gd name="T13" fmla="*/ 12 h 29"/>
                  <a:gd name="T14" fmla="*/ 13 w 32"/>
                  <a:gd name="T15" fmla="*/ 11 h 29"/>
                  <a:gd name="T16" fmla="*/ 7 w 32"/>
                  <a:gd name="T17" fmla="*/ 8 h 29"/>
                  <a:gd name="T18" fmla="*/ 7 w 32"/>
                  <a:gd name="T19" fmla="*/ 6 h 29"/>
                  <a:gd name="T20" fmla="*/ 10 w 32"/>
                  <a:gd name="T21" fmla="*/ 7 h 29"/>
                  <a:gd name="T22" fmla="*/ 11 w 32"/>
                  <a:gd name="T23" fmla="*/ 5 h 29"/>
                  <a:gd name="T24" fmla="*/ 8 w 32"/>
                  <a:gd name="T25" fmla="*/ 4 h 29"/>
                  <a:gd name="T26" fmla="*/ 10 w 32"/>
                  <a:gd name="T27" fmla="*/ 3 h 29"/>
                  <a:gd name="T28" fmla="*/ 14 w 32"/>
                  <a:gd name="T29" fmla="*/ 4 h 29"/>
                  <a:gd name="T30" fmla="*/ 13 w 32"/>
                  <a:gd name="T31" fmla="*/ 3 h 29"/>
                  <a:gd name="T32" fmla="*/ 19 w 32"/>
                  <a:gd name="T33" fmla="*/ 5 h 29"/>
                  <a:gd name="T34" fmla="*/ 18 w 32"/>
                  <a:gd name="T35" fmla="*/ 3 h 29"/>
                  <a:gd name="T36" fmla="*/ 19 w 32"/>
                  <a:gd name="T37" fmla="*/ 3 h 29"/>
                  <a:gd name="T38" fmla="*/ 17 w 32"/>
                  <a:gd name="T39" fmla="*/ 2 h 29"/>
                  <a:gd name="T40" fmla="*/ 25 w 32"/>
                  <a:gd name="T41" fmla="*/ 1 h 29"/>
                  <a:gd name="T42" fmla="*/ 23 w 32"/>
                  <a:gd name="T43" fmla="*/ 3 h 29"/>
                  <a:gd name="T44" fmla="*/ 28 w 32"/>
                  <a:gd name="T45" fmla="*/ 4 h 29"/>
                  <a:gd name="T46" fmla="*/ 27 w 32"/>
                  <a:gd name="T47" fmla="*/ 7 h 29"/>
                  <a:gd name="T48" fmla="*/ 26 w 32"/>
                  <a:gd name="T49" fmla="*/ 8 h 29"/>
                  <a:gd name="T50" fmla="*/ 23 w 32"/>
                  <a:gd name="T51" fmla="*/ 10 h 29"/>
                  <a:gd name="T52" fmla="*/ 21 w 32"/>
                  <a:gd name="T53" fmla="*/ 13 h 29"/>
                  <a:gd name="T54" fmla="*/ 24 w 32"/>
                  <a:gd name="T55" fmla="*/ 11 h 29"/>
                  <a:gd name="T56" fmla="*/ 26 w 32"/>
                  <a:gd name="T57" fmla="*/ 13 h 29"/>
                  <a:gd name="T58" fmla="*/ 29 w 32"/>
                  <a:gd name="T59" fmla="*/ 13 h 29"/>
                  <a:gd name="T60" fmla="*/ 28 w 32"/>
                  <a:gd name="T61" fmla="*/ 10 h 29"/>
                  <a:gd name="T62" fmla="*/ 30 w 32"/>
                  <a:gd name="T63" fmla="*/ 11 h 29"/>
                  <a:gd name="T64" fmla="*/ 30 w 32"/>
                  <a:gd name="T65" fmla="*/ 14 h 29"/>
                  <a:gd name="T66" fmla="*/ 31 w 32"/>
                  <a:gd name="T67" fmla="*/ 17 h 29"/>
                  <a:gd name="T68" fmla="*/ 28 w 32"/>
                  <a:gd name="T69" fmla="*/ 23 h 29"/>
                  <a:gd name="T70" fmla="*/ 22 w 32"/>
                  <a:gd name="T71" fmla="*/ 23 h 29"/>
                  <a:gd name="T72" fmla="*/ 21 w 32"/>
                  <a:gd name="T73" fmla="*/ 23 h 29"/>
                  <a:gd name="T74" fmla="*/ 23 w 32"/>
                  <a:gd name="T75" fmla="*/ 26 h 29"/>
                  <a:gd name="T76" fmla="*/ 18 w 32"/>
                  <a:gd name="T77" fmla="*/ 27 h 29"/>
                  <a:gd name="T78" fmla="*/ 18 w 32"/>
                  <a:gd name="T7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29">
                    <a:moveTo>
                      <a:pt x="18" y="27"/>
                    </a:moveTo>
                    <a:cubicBezTo>
                      <a:pt x="15" y="25"/>
                      <a:pt x="13" y="21"/>
                      <a:pt x="10" y="19"/>
                    </a:cubicBezTo>
                    <a:cubicBezTo>
                      <a:pt x="7" y="18"/>
                      <a:pt x="4" y="16"/>
                      <a:pt x="1" y="15"/>
                    </a:cubicBezTo>
                    <a:cubicBezTo>
                      <a:pt x="0" y="14"/>
                      <a:pt x="0" y="14"/>
                      <a:pt x="0" y="13"/>
                    </a:cubicBezTo>
                    <a:cubicBezTo>
                      <a:pt x="0" y="10"/>
                      <a:pt x="2" y="11"/>
                      <a:pt x="4" y="12"/>
                    </a:cubicBezTo>
                    <a:cubicBezTo>
                      <a:pt x="6" y="13"/>
                      <a:pt x="8" y="15"/>
                      <a:pt x="11" y="14"/>
                    </a:cubicBezTo>
                    <a:cubicBezTo>
                      <a:pt x="12" y="14"/>
                      <a:pt x="11" y="12"/>
                      <a:pt x="11" y="12"/>
                    </a:cubicBezTo>
                    <a:cubicBezTo>
                      <a:pt x="11" y="11"/>
                      <a:pt x="13" y="12"/>
                      <a:pt x="13" y="11"/>
                    </a:cubicBezTo>
                    <a:cubicBezTo>
                      <a:pt x="14" y="10"/>
                      <a:pt x="7" y="8"/>
                      <a:pt x="7" y="8"/>
                    </a:cubicBezTo>
                    <a:cubicBezTo>
                      <a:pt x="5" y="7"/>
                      <a:pt x="6" y="6"/>
                      <a:pt x="7" y="6"/>
                    </a:cubicBezTo>
                    <a:cubicBezTo>
                      <a:pt x="9" y="5"/>
                      <a:pt x="9" y="6"/>
                      <a:pt x="10" y="7"/>
                    </a:cubicBezTo>
                    <a:cubicBezTo>
                      <a:pt x="10" y="7"/>
                      <a:pt x="11" y="5"/>
                      <a:pt x="11" y="5"/>
                    </a:cubicBezTo>
                    <a:cubicBezTo>
                      <a:pt x="12" y="5"/>
                      <a:pt x="8" y="4"/>
                      <a:pt x="8" y="4"/>
                    </a:cubicBezTo>
                    <a:cubicBezTo>
                      <a:pt x="8" y="4"/>
                      <a:pt x="10" y="3"/>
                      <a:pt x="10" y="3"/>
                    </a:cubicBezTo>
                    <a:cubicBezTo>
                      <a:pt x="11" y="3"/>
                      <a:pt x="13" y="4"/>
                      <a:pt x="14" y="4"/>
                    </a:cubicBezTo>
                    <a:cubicBezTo>
                      <a:pt x="14" y="4"/>
                      <a:pt x="13" y="3"/>
                      <a:pt x="13" y="3"/>
                    </a:cubicBezTo>
                    <a:cubicBezTo>
                      <a:pt x="14" y="2"/>
                      <a:pt x="18" y="5"/>
                      <a:pt x="19" y="5"/>
                    </a:cubicBezTo>
                    <a:cubicBezTo>
                      <a:pt x="20" y="4"/>
                      <a:pt x="18" y="4"/>
                      <a:pt x="18" y="3"/>
                    </a:cubicBezTo>
                    <a:cubicBezTo>
                      <a:pt x="18" y="3"/>
                      <a:pt x="19" y="3"/>
                      <a:pt x="19" y="3"/>
                    </a:cubicBezTo>
                    <a:cubicBezTo>
                      <a:pt x="19" y="3"/>
                      <a:pt x="17" y="3"/>
                      <a:pt x="17" y="2"/>
                    </a:cubicBezTo>
                    <a:cubicBezTo>
                      <a:pt x="17" y="2"/>
                      <a:pt x="24" y="0"/>
                      <a:pt x="25" y="1"/>
                    </a:cubicBezTo>
                    <a:cubicBezTo>
                      <a:pt x="26" y="1"/>
                      <a:pt x="23" y="2"/>
                      <a:pt x="23" y="3"/>
                    </a:cubicBezTo>
                    <a:cubicBezTo>
                      <a:pt x="24" y="4"/>
                      <a:pt x="27" y="3"/>
                      <a:pt x="28" y="4"/>
                    </a:cubicBezTo>
                    <a:cubicBezTo>
                      <a:pt x="28" y="5"/>
                      <a:pt x="24" y="7"/>
                      <a:pt x="27" y="7"/>
                    </a:cubicBezTo>
                    <a:cubicBezTo>
                      <a:pt x="28" y="7"/>
                      <a:pt x="27" y="8"/>
                      <a:pt x="26" y="8"/>
                    </a:cubicBezTo>
                    <a:cubicBezTo>
                      <a:pt x="25" y="8"/>
                      <a:pt x="24" y="8"/>
                      <a:pt x="23" y="10"/>
                    </a:cubicBezTo>
                    <a:cubicBezTo>
                      <a:pt x="23" y="10"/>
                      <a:pt x="21" y="13"/>
                      <a:pt x="21" y="13"/>
                    </a:cubicBezTo>
                    <a:cubicBezTo>
                      <a:pt x="22" y="13"/>
                      <a:pt x="23" y="11"/>
                      <a:pt x="24" y="11"/>
                    </a:cubicBezTo>
                    <a:cubicBezTo>
                      <a:pt x="25" y="11"/>
                      <a:pt x="25" y="12"/>
                      <a:pt x="26" y="13"/>
                    </a:cubicBezTo>
                    <a:cubicBezTo>
                      <a:pt x="27" y="13"/>
                      <a:pt x="30" y="17"/>
                      <a:pt x="29" y="13"/>
                    </a:cubicBezTo>
                    <a:cubicBezTo>
                      <a:pt x="29" y="12"/>
                      <a:pt x="27" y="11"/>
                      <a:pt x="28" y="10"/>
                    </a:cubicBezTo>
                    <a:cubicBezTo>
                      <a:pt x="29" y="10"/>
                      <a:pt x="30" y="10"/>
                      <a:pt x="30" y="11"/>
                    </a:cubicBezTo>
                    <a:cubicBezTo>
                      <a:pt x="30" y="12"/>
                      <a:pt x="29" y="13"/>
                      <a:pt x="30" y="14"/>
                    </a:cubicBezTo>
                    <a:cubicBezTo>
                      <a:pt x="31" y="15"/>
                      <a:pt x="32" y="16"/>
                      <a:pt x="31" y="17"/>
                    </a:cubicBezTo>
                    <a:cubicBezTo>
                      <a:pt x="29" y="19"/>
                      <a:pt x="32" y="22"/>
                      <a:pt x="28" y="23"/>
                    </a:cubicBezTo>
                    <a:cubicBezTo>
                      <a:pt x="28" y="23"/>
                      <a:pt x="21" y="25"/>
                      <a:pt x="22" y="23"/>
                    </a:cubicBezTo>
                    <a:cubicBezTo>
                      <a:pt x="22" y="22"/>
                      <a:pt x="21" y="22"/>
                      <a:pt x="21" y="23"/>
                    </a:cubicBezTo>
                    <a:cubicBezTo>
                      <a:pt x="22" y="24"/>
                      <a:pt x="22" y="25"/>
                      <a:pt x="23" y="26"/>
                    </a:cubicBezTo>
                    <a:cubicBezTo>
                      <a:pt x="23" y="28"/>
                      <a:pt x="19" y="27"/>
                      <a:pt x="18" y="27"/>
                    </a:cubicBezTo>
                    <a:cubicBezTo>
                      <a:pt x="17" y="26"/>
                      <a:pt x="22" y="29"/>
                      <a:pt x="18" y="27"/>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65" name="Freeform 575">
                <a:extLst>
                  <a:ext uri="{FF2B5EF4-FFF2-40B4-BE49-F238E27FC236}">
                    <a16:creationId xmlns:a16="http://schemas.microsoft.com/office/drawing/2014/main" id="{B4AC82DD-7F26-DD5D-23FE-65AEA93F234A}"/>
                  </a:ext>
                </a:extLst>
              </p:cNvPr>
              <p:cNvSpPr>
                <a:spLocks/>
              </p:cNvSpPr>
              <p:nvPr/>
            </p:nvSpPr>
            <p:spPr bwMode="auto">
              <a:xfrm>
                <a:off x="3319737" y="1743310"/>
                <a:ext cx="146636" cy="123003"/>
              </a:xfrm>
              <a:custGeom>
                <a:avLst/>
                <a:gdLst>
                  <a:gd name="T0" fmla="*/ 7 w 28"/>
                  <a:gd name="T1" fmla="*/ 22 h 22"/>
                  <a:gd name="T2" fmla="*/ 3 w 28"/>
                  <a:gd name="T3" fmla="*/ 19 h 22"/>
                  <a:gd name="T4" fmla="*/ 1 w 28"/>
                  <a:gd name="T5" fmla="*/ 11 h 22"/>
                  <a:gd name="T6" fmla="*/ 1 w 28"/>
                  <a:gd name="T7" fmla="*/ 4 h 22"/>
                  <a:gd name="T8" fmla="*/ 6 w 28"/>
                  <a:gd name="T9" fmla="*/ 4 h 22"/>
                  <a:gd name="T10" fmla="*/ 5 w 28"/>
                  <a:gd name="T11" fmla="*/ 1 h 22"/>
                  <a:gd name="T12" fmla="*/ 16 w 28"/>
                  <a:gd name="T13" fmla="*/ 2 h 22"/>
                  <a:gd name="T14" fmla="*/ 25 w 28"/>
                  <a:gd name="T15" fmla="*/ 3 h 22"/>
                  <a:gd name="T16" fmla="*/ 23 w 28"/>
                  <a:gd name="T17" fmla="*/ 8 h 22"/>
                  <a:gd name="T18" fmla="*/ 19 w 28"/>
                  <a:gd name="T19" fmla="*/ 13 h 22"/>
                  <a:gd name="T20" fmla="*/ 12 w 28"/>
                  <a:gd name="T21" fmla="*/ 13 h 22"/>
                  <a:gd name="T22" fmla="*/ 10 w 28"/>
                  <a:gd name="T23" fmla="*/ 14 h 22"/>
                  <a:gd name="T24" fmla="*/ 11 w 28"/>
                  <a:gd name="T25" fmla="*/ 17 h 22"/>
                  <a:gd name="T26" fmla="*/ 7 w 28"/>
                  <a:gd name="T27" fmla="*/ 22 h 22"/>
                  <a:gd name="T28" fmla="*/ 7 w 28"/>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2">
                    <a:moveTo>
                      <a:pt x="7" y="22"/>
                    </a:moveTo>
                    <a:cubicBezTo>
                      <a:pt x="5" y="21"/>
                      <a:pt x="3" y="21"/>
                      <a:pt x="3" y="19"/>
                    </a:cubicBezTo>
                    <a:cubicBezTo>
                      <a:pt x="3" y="16"/>
                      <a:pt x="0" y="14"/>
                      <a:pt x="1" y="11"/>
                    </a:cubicBezTo>
                    <a:cubicBezTo>
                      <a:pt x="1" y="9"/>
                      <a:pt x="0" y="6"/>
                      <a:pt x="1" y="4"/>
                    </a:cubicBezTo>
                    <a:cubicBezTo>
                      <a:pt x="2" y="4"/>
                      <a:pt x="6" y="5"/>
                      <a:pt x="6" y="4"/>
                    </a:cubicBezTo>
                    <a:cubicBezTo>
                      <a:pt x="6" y="3"/>
                      <a:pt x="0" y="3"/>
                      <a:pt x="5" y="1"/>
                    </a:cubicBezTo>
                    <a:cubicBezTo>
                      <a:pt x="9" y="0"/>
                      <a:pt x="12" y="1"/>
                      <a:pt x="16" y="2"/>
                    </a:cubicBezTo>
                    <a:cubicBezTo>
                      <a:pt x="19" y="2"/>
                      <a:pt x="22" y="2"/>
                      <a:pt x="25" y="3"/>
                    </a:cubicBezTo>
                    <a:cubicBezTo>
                      <a:pt x="28" y="4"/>
                      <a:pt x="25" y="6"/>
                      <a:pt x="23" y="8"/>
                    </a:cubicBezTo>
                    <a:cubicBezTo>
                      <a:pt x="22" y="10"/>
                      <a:pt x="21" y="12"/>
                      <a:pt x="19" y="13"/>
                    </a:cubicBezTo>
                    <a:cubicBezTo>
                      <a:pt x="18" y="15"/>
                      <a:pt x="14" y="13"/>
                      <a:pt x="12" y="13"/>
                    </a:cubicBezTo>
                    <a:cubicBezTo>
                      <a:pt x="12" y="13"/>
                      <a:pt x="9" y="13"/>
                      <a:pt x="10" y="14"/>
                    </a:cubicBezTo>
                    <a:cubicBezTo>
                      <a:pt x="10" y="15"/>
                      <a:pt x="12" y="15"/>
                      <a:pt x="11" y="17"/>
                    </a:cubicBezTo>
                    <a:cubicBezTo>
                      <a:pt x="10" y="17"/>
                      <a:pt x="8" y="22"/>
                      <a:pt x="7" y="22"/>
                    </a:cubicBezTo>
                    <a:cubicBezTo>
                      <a:pt x="5" y="21"/>
                      <a:pt x="8" y="22"/>
                      <a:pt x="7" y="2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66" name="Freeform 577">
                <a:extLst>
                  <a:ext uri="{FF2B5EF4-FFF2-40B4-BE49-F238E27FC236}">
                    <a16:creationId xmlns:a16="http://schemas.microsoft.com/office/drawing/2014/main" id="{DCBE3C23-1A2B-0BEC-21CD-27F1FDAE8ECE}"/>
                  </a:ext>
                </a:extLst>
              </p:cNvPr>
              <p:cNvSpPr>
                <a:spLocks/>
              </p:cNvSpPr>
              <p:nvPr/>
            </p:nvSpPr>
            <p:spPr bwMode="auto">
              <a:xfrm>
                <a:off x="3083688" y="1677078"/>
                <a:ext cx="37553" cy="22709"/>
              </a:xfrm>
              <a:custGeom>
                <a:avLst/>
                <a:gdLst>
                  <a:gd name="T0" fmla="*/ 4 w 7"/>
                  <a:gd name="T1" fmla="*/ 4 h 4"/>
                  <a:gd name="T2" fmla="*/ 1 w 7"/>
                  <a:gd name="T3" fmla="*/ 3 h 4"/>
                  <a:gd name="T4" fmla="*/ 3 w 7"/>
                  <a:gd name="T5" fmla="*/ 0 h 4"/>
                  <a:gd name="T6" fmla="*/ 4 w 7"/>
                  <a:gd name="T7" fmla="*/ 4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3" y="4"/>
                      <a:pt x="1" y="4"/>
                      <a:pt x="1" y="3"/>
                    </a:cubicBezTo>
                    <a:cubicBezTo>
                      <a:pt x="0" y="2"/>
                      <a:pt x="3" y="0"/>
                      <a:pt x="3" y="0"/>
                    </a:cubicBezTo>
                    <a:cubicBezTo>
                      <a:pt x="6" y="0"/>
                      <a:pt x="7" y="4"/>
                      <a:pt x="4" y="4"/>
                    </a:cubicBezTo>
                    <a:cubicBezTo>
                      <a:pt x="1" y="3"/>
                      <a:pt x="6" y="4"/>
                      <a:pt x="4"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67" name="Freeform 578">
                <a:extLst>
                  <a:ext uri="{FF2B5EF4-FFF2-40B4-BE49-F238E27FC236}">
                    <a16:creationId xmlns:a16="http://schemas.microsoft.com/office/drawing/2014/main" id="{30FD6679-4452-6B14-0CC2-30F6A41E2789}"/>
                  </a:ext>
                </a:extLst>
              </p:cNvPr>
              <p:cNvSpPr>
                <a:spLocks/>
              </p:cNvSpPr>
              <p:nvPr/>
            </p:nvSpPr>
            <p:spPr bwMode="auto">
              <a:xfrm>
                <a:off x="2760013" y="1576784"/>
                <a:ext cx="314732" cy="157066"/>
              </a:xfrm>
              <a:custGeom>
                <a:avLst/>
                <a:gdLst>
                  <a:gd name="T0" fmla="*/ 50 w 60"/>
                  <a:gd name="T1" fmla="*/ 22 h 28"/>
                  <a:gd name="T2" fmla="*/ 48 w 60"/>
                  <a:gd name="T3" fmla="*/ 21 h 28"/>
                  <a:gd name="T4" fmla="*/ 46 w 60"/>
                  <a:gd name="T5" fmla="*/ 23 h 28"/>
                  <a:gd name="T6" fmla="*/ 43 w 60"/>
                  <a:gd name="T7" fmla="*/ 22 h 28"/>
                  <a:gd name="T8" fmla="*/ 40 w 60"/>
                  <a:gd name="T9" fmla="*/ 23 h 28"/>
                  <a:gd name="T10" fmla="*/ 24 w 60"/>
                  <a:gd name="T11" fmla="*/ 27 h 28"/>
                  <a:gd name="T12" fmla="*/ 19 w 60"/>
                  <a:gd name="T13" fmla="*/ 28 h 28"/>
                  <a:gd name="T14" fmla="*/ 17 w 60"/>
                  <a:gd name="T15" fmla="*/ 24 h 28"/>
                  <a:gd name="T16" fmla="*/ 24 w 60"/>
                  <a:gd name="T17" fmla="*/ 22 h 28"/>
                  <a:gd name="T18" fmla="*/ 29 w 60"/>
                  <a:gd name="T19" fmla="*/ 22 h 28"/>
                  <a:gd name="T20" fmla="*/ 31 w 60"/>
                  <a:gd name="T21" fmla="*/ 20 h 28"/>
                  <a:gd name="T22" fmla="*/ 24 w 60"/>
                  <a:gd name="T23" fmla="*/ 20 h 28"/>
                  <a:gd name="T24" fmla="*/ 19 w 60"/>
                  <a:gd name="T25" fmla="*/ 21 h 28"/>
                  <a:gd name="T26" fmla="*/ 19 w 60"/>
                  <a:gd name="T27" fmla="*/ 19 h 28"/>
                  <a:gd name="T28" fmla="*/ 12 w 60"/>
                  <a:gd name="T29" fmla="*/ 21 h 28"/>
                  <a:gd name="T30" fmla="*/ 11 w 60"/>
                  <a:gd name="T31" fmla="*/ 22 h 28"/>
                  <a:gd name="T32" fmla="*/ 9 w 60"/>
                  <a:gd name="T33" fmla="*/ 23 h 28"/>
                  <a:gd name="T34" fmla="*/ 5 w 60"/>
                  <a:gd name="T35" fmla="*/ 21 h 28"/>
                  <a:gd name="T36" fmla="*/ 0 w 60"/>
                  <a:gd name="T37" fmla="*/ 20 h 28"/>
                  <a:gd name="T38" fmla="*/ 4 w 60"/>
                  <a:gd name="T39" fmla="*/ 18 h 28"/>
                  <a:gd name="T40" fmla="*/ 9 w 60"/>
                  <a:gd name="T41" fmla="*/ 17 h 28"/>
                  <a:gd name="T42" fmla="*/ 11 w 60"/>
                  <a:gd name="T43" fmla="*/ 16 h 28"/>
                  <a:gd name="T44" fmla="*/ 5 w 60"/>
                  <a:gd name="T45" fmla="*/ 16 h 28"/>
                  <a:gd name="T46" fmla="*/ 4 w 60"/>
                  <a:gd name="T47" fmla="*/ 14 h 28"/>
                  <a:gd name="T48" fmla="*/ 12 w 60"/>
                  <a:gd name="T49" fmla="*/ 13 h 28"/>
                  <a:gd name="T50" fmla="*/ 4 w 60"/>
                  <a:gd name="T51" fmla="*/ 12 h 28"/>
                  <a:gd name="T52" fmla="*/ 13 w 60"/>
                  <a:gd name="T53" fmla="*/ 10 h 28"/>
                  <a:gd name="T54" fmla="*/ 9 w 60"/>
                  <a:gd name="T55" fmla="*/ 8 h 28"/>
                  <a:gd name="T56" fmla="*/ 14 w 60"/>
                  <a:gd name="T57" fmla="*/ 6 h 28"/>
                  <a:gd name="T58" fmla="*/ 17 w 60"/>
                  <a:gd name="T59" fmla="*/ 10 h 28"/>
                  <a:gd name="T60" fmla="*/ 25 w 60"/>
                  <a:gd name="T61" fmla="*/ 11 h 28"/>
                  <a:gd name="T62" fmla="*/ 29 w 60"/>
                  <a:gd name="T63" fmla="*/ 14 h 28"/>
                  <a:gd name="T64" fmla="*/ 32 w 60"/>
                  <a:gd name="T65" fmla="*/ 17 h 28"/>
                  <a:gd name="T66" fmla="*/ 39 w 60"/>
                  <a:gd name="T67" fmla="*/ 16 h 28"/>
                  <a:gd name="T68" fmla="*/ 37 w 60"/>
                  <a:gd name="T69" fmla="*/ 13 h 28"/>
                  <a:gd name="T70" fmla="*/ 38 w 60"/>
                  <a:gd name="T71" fmla="*/ 9 h 28"/>
                  <a:gd name="T72" fmla="*/ 36 w 60"/>
                  <a:gd name="T73" fmla="*/ 8 h 28"/>
                  <a:gd name="T74" fmla="*/ 38 w 60"/>
                  <a:gd name="T75" fmla="*/ 5 h 28"/>
                  <a:gd name="T76" fmla="*/ 43 w 60"/>
                  <a:gd name="T77" fmla="*/ 3 h 28"/>
                  <a:gd name="T78" fmla="*/ 44 w 60"/>
                  <a:gd name="T79" fmla="*/ 7 h 28"/>
                  <a:gd name="T80" fmla="*/ 45 w 60"/>
                  <a:gd name="T81" fmla="*/ 9 h 28"/>
                  <a:gd name="T82" fmla="*/ 44 w 60"/>
                  <a:gd name="T83" fmla="*/ 10 h 28"/>
                  <a:gd name="T84" fmla="*/ 47 w 60"/>
                  <a:gd name="T85" fmla="*/ 11 h 28"/>
                  <a:gd name="T86" fmla="*/ 51 w 60"/>
                  <a:gd name="T87" fmla="*/ 14 h 28"/>
                  <a:gd name="T88" fmla="*/ 53 w 60"/>
                  <a:gd name="T89" fmla="*/ 13 h 28"/>
                  <a:gd name="T90" fmla="*/ 57 w 60"/>
                  <a:gd name="T91" fmla="*/ 12 h 28"/>
                  <a:gd name="T92" fmla="*/ 59 w 60"/>
                  <a:gd name="T93" fmla="*/ 15 h 28"/>
                  <a:gd name="T94" fmla="*/ 58 w 60"/>
                  <a:gd name="T95" fmla="*/ 20 h 28"/>
                  <a:gd name="T96" fmla="*/ 50 w 60"/>
                  <a:gd name="T97" fmla="*/ 22 h 28"/>
                  <a:gd name="T98" fmla="*/ 50 w 60"/>
                  <a:gd name="T9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28">
                    <a:moveTo>
                      <a:pt x="50" y="22"/>
                    </a:moveTo>
                    <a:cubicBezTo>
                      <a:pt x="49" y="22"/>
                      <a:pt x="49" y="21"/>
                      <a:pt x="48" y="21"/>
                    </a:cubicBezTo>
                    <a:cubicBezTo>
                      <a:pt x="48" y="21"/>
                      <a:pt x="46" y="22"/>
                      <a:pt x="46" y="23"/>
                    </a:cubicBezTo>
                    <a:cubicBezTo>
                      <a:pt x="45" y="23"/>
                      <a:pt x="44" y="23"/>
                      <a:pt x="43" y="22"/>
                    </a:cubicBezTo>
                    <a:cubicBezTo>
                      <a:pt x="42" y="22"/>
                      <a:pt x="41" y="22"/>
                      <a:pt x="40" y="23"/>
                    </a:cubicBezTo>
                    <a:cubicBezTo>
                      <a:pt x="35" y="25"/>
                      <a:pt x="30" y="26"/>
                      <a:pt x="24" y="27"/>
                    </a:cubicBezTo>
                    <a:cubicBezTo>
                      <a:pt x="23" y="27"/>
                      <a:pt x="20" y="28"/>
                      <a:pt x="19" y="28"/>
                    </a:cubicBezTo>
                    <a:cubicBezTo>
                      <a:pt x="17" y="27"/>
                      <a:pt x="13" y="26"/>
                      <a:pt x="17" y="24"/>
                    </a:cubicBezTo>
                    <a:cubicBezTo>
                      <a:pt x="19" y="24"/>
                      <a:pt x="22" y="22"/>
                      <a:pt x="24" y="22"/>
                    </a:cubicBezTo>
                    <a:cubicBezTo>
                      <a:pt x="26" y="22"/>
                      <a:pt x="28" y="22"/>
                      <a:pt x="29" y="22"/>
                    </a:cubicBezTo>
                    <a:cubicBezTo>
                      <a:pt x="29" y="22"/>
                      <a:pt x="32" y="20"/>
                      <a:pt x="31" y="20"/>
                    </a:cubicBezTo>
                    <a:cubicBezTo>
                      <a:pt x="30" y="19"/>
                      <a:pt x="25" y="20"/>
                      <a:pt x="24" y="20"/>
                    </a:cubicBezTo>
                    <a:cubicBezTo>
                      <a:pt x="22" y="21"/>
                      <a:pt x="21" y="21"/>
                      <a:pt x="19" y="21"/>
                    </a:cubicBezTo>
                    <a:cubicBezTo>
                      <a:pt x="17" y="21"/>
                      <a:pt x="19" y="20"/>
                      <a:pt x="19" y="19"/>
                    </a:cubicBezTo>
                    <a:cubicBezTo>
                      <a:pt x="19" y="16"/>
                      <a:pt x="13" y="21"/>
                      <a:pt x="12" y="21"/>
                    </a:cubicBezTo>
                    <a:cubicBezTo>
                      <a:pt x="12" y="21"/>
                      <a:pt x="11" y="22"/>
                      <a:pt x="11" y="22"/>
                    </a:cubicBezTo>
                    <a:cubicBezTo>
                      <a:pt x="9" y="20"/>
                      <a:pt x="9" y="22"/>
                      <a:pt x="9" y="23"/>
                    </a:cubicBezTo>
                    <a:cubicBezTo>
                      <a:pt x="9" y="23"/>
                      <a:pt x="6" y="21"/>
                      <a:pt x="5" y="21"/>
                    </a:cubicBezTo>
                    <a:cubicBezTo>
                      <a:pt x="4" y="21"/>
                      <a:pt x="0" y="22"/>
                      <a:pt x="0" y="20"/>
                    </a:cubicBezTo>
                    <a:cubicBezTo>
                      <a:pt x="0" y="18"/>
                      <a:pt x="2" y="19"/>
                      <a:pt x="4" y="18"/>
                    </a:cubicBezTo>
                    <a:cubicBezTo>
                      <a:pt x="6" y="18"/>
                      <a:pt x="8" y="18"/>
                      <a:pt x="9" y="17"/>
                    </a:cubicBezTo>
                    <a:cubicBezTo>
                      <a:pt x="9" y="17"/>
                      <a:pt x="12" y="16"/>
                      <a:pt x="11" y="16"/>
                    </a:cubicBezTo>
                    <a:cubicBezTo>
                      <a:pt x="9" y="15"/>
                      <a:pt x="6" y="16"/>
                      <a:pt x="5" y="16"/>
                    </a:cubicBezTo>
                    <a:cubicBezTo>
                      <a:pt x="2" y="16"/>
                      <a:pt x="0" y="14"/>
                      <a:pt x="4" y="14"/>
                    </a:cubicBezTo>
                    <a:cubicBezTo>
                      <a:pt x="6" y="14"/>
                      <a:pt x="10" y="13"/>
                      <a:pt x="12" y="13"/>
                    </a:cubicBezTo>
                    <a:cubicBezTo>
                      <a:pt x="11" y="13"/>
                      <a:pt x="4" y="14"/>
                      <a:pt x="4" y="12"/>
                    </a:cubicBezTo>
                    <a:cubicBezTo>
                      <a:pt x="3" y="10"/>
                      <a:pt x="12" y="11"/>
                      <a:pt x="13" y="10"/>
                    </a:cubicBezTo>
                    <a:cubicBezTo>
                      <a:pt x="13" y="10"/>
                      <a:pt x="9" y="9"/>
                      <a:pt x="9" y="8"/>
                    </a:cubicBezTo>
                    <a:cubicBezTo>
                      <a:pt x="8" y="7"/>
                      <a:pt x="14" y="6"/>
                      <a:pt x="14" y="6"/>
                    </a:cubicBezTo>
                    <a:cubicBezTo>
                      <a:pt x="17" y="6"/>
                      <a:pt x="15" y="10"/>
                      <a:pt x="17" y="10"/>
                    </a:cubicBezTo>
                    <a:cubicBezTo>
                      <a:pt x="20" y="10"/>
                      <a:pt x="22" y="10"/>
                      <a:pt x="25" y="11"/>
                    </a:cubicBezTo>
                    <a:cubicBezTo>
                      <a:pt x="26" y="12"/>
                      <a:pt x="28" y="13"/>
                      <a:pt x="29" y="14"/>
                    </a:cubicBezTo>
                    <a:cubicBezTo>
                      <a:pt x="31" y="16"/>
                      <a:pt x="30" y="17"/>
                      <a:pt x="32" y="17"/>
                    </a:cubicBezTo>
                    <a:cubicBezTo>
                      <a:pt x="35" y="17"/>
                      <a:pt x="37" y="17"/>
                      <a:pt x="39" y="16"/>
                    </a:cubicBezTo>
                    <a:cubicBezTo>
                      <a:pt x="43" y="15"/>
                      <a:pt x="37" y="14"/>
                      <a:pt x="37" y="13"/>
                    </a:cubicBezTo>
                    <a:cubicBezTo>
                      <a:pt x="37" y="13"/>
                      <a:pt x="45" y="12"/>
                      <a:pt x="38" y="9"/>
                    </a:cubicBezTo>
                    <a:cubicBezTo>
                      <a:pt x="37" y="9"/>
                      <a:pt x="35" y="9"/>
                      <a:pt x="36" y="8"/>
                    </a:cubicBezTo>
                    <a:cubicBezTo>
                      <a:pt x="37" y="7"/>
                      <a:pt x="38" y="6"/>
                      <a:pt x="38" y="5"/>
                    </a:cubicBezTo>
                    <a:cubicBezTo>
                      <a:pt x="39" y="4"/>
                      <a:pt x="43" y="0"/>
                      <a:pt x="43" y="3"/>
                    </a:cubicBezTo>
                    <a:cubicBezTo>
                      <a:pt x="43" y="4"/>
                      <a:pt x="44" y="5"/>
                      <a:pt x="44" y="7"/>
                    </a:cubicBezTo>
                    <a:cubicBezTo>
                      <a:pt x="45" y="7"/>
                      <a:pt x="45" y="8"/>
                      <a:pt x="45" y="9"/>
                    </a:cubicBezTo>
                    <a:cubicBezTo>
                      <a:pt x="46" y="10"/>
                      <a:pt x="44" y="9"/>
                      <a:pt x="44" y="10"/>
                    </a:cubicBezTo>
                    <a:cubicBezTo>
                      <a:pt x="44" y="12"/>
                      <a:pt x="47" y="10"/>
                      <a:pt x="47" y="11"/>
                    </a:cubicBezTo>
                    <a:cubicBezTo>
                      <a:pt x="47" y="13"/>
                      <a:pt x="50" y="14"/>
                      <a:pt x="51" y="14"/>
                    </a:cubicBezTo>
                    <a:cubicBezTo>
                      <a:pt x="53" y="14"/>
                      <a:pt x="53" y="15"/>
                      <a:pt x="53" y="13"/>
                    </a:cubicBezTo>
                    <a:cubicBezTo>
                      <a:pt x="53" y="11"/>
                      <a:pt x="55" y="11"/>
                      <a:pt x="57" y="12"/>
                    </a:cubicBezTo>
                    <a:cubicBezTo>
                      <a:pt x="58" y="12"/>
                      <a:pt x="60" y="14"/>
                      <a:pt x="59" y="15"/>
                    </a:cubicBezTo>
                    <a:cubicBezTo>
                      <a:pt x="59" y="16"/>
                      <a:pt x="58" y="19"/>
                      <a:pt x="58" y="20"/>
                    </a:cubicBezTo>
                    <a:cubicBezTo>
                      <a:pt x="57" y="21"/>
                      <a:pt x="51" y="22"/>
                      <a:pt x="50" y="22"/>
                    </a:cubicBezTo>
                    <a:cubicBezTo>
                      <a:pt x="48" y="21"/>
                      <a:pt x="51" y="22"/>
                      <a:pt x="50" y="2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68" name="Freeform 579">
                <a:extLst>
                  <a:ext uri="{FF2B5EF4-FFF2-40B4-BE49-F238E27FC236}">
                    <a16:creationId xmlns:a16="http://schemas.microsoft.com/office/drawing/2014/main" id="{F0DCCC18-6DD8-FFC5-A2EA-88C754997CEE}"/>
                  </a:ext>
                </a:extLst>
              </p:cNvPr>
              <p:cNvSpPr>
                <a:spLocks/>
              </p:cNvSpPr>
              <p:nvPr/>
            </p:nvSpPr>
            <p:spPr bwMode="auto">
              <a:xfrm>
                <a:off x="2706365" y="1639232"/>
                <a:ext cx="53647" cy="37847"/>
              </a:xfrm>
              <a:custGeom>
                <a:avLst/>
                <a:gdLst>
                  <a:gd name="T0" fmla="*/ 9 w 10"/>
                  <a:gd name="T1" fmla="*/ 1 h 7"/>
                  <a:gd name="T2" fmla="*/ 0 w 10"/>
                  <a:gd name="T3" fmla="*/ 5 h 7"/>
                  <a:gd name="T4" fmla="*/ 6 w 10"/>
                  <a:gd name="T5" fmla="*/ 5 h 7"/>
                  <a:gd name="T6" fmla="*/ 9 w 10"/>
                  <a:gd name="T7" fmla="*/ 1 h 7"/>
                  <a:gd name="T8" fmla="*/ 9 w 10"/>
                  <a:gd name="T9" fmla="*/ 1 h 7"/>
                </a:gdLst>
                <a:ahLst/>
                <a:cxnLst>
                  <a:cxn ang="0">
                    <a:pos x="T0" y="T1"/>
                  </a:cxn>
                  <a:cxn ang="0">
                    <a:pos x="T2" y="T3"/>
                  </a:cxn>
                  <a:cxn ang="0">
                    <a:pos x="T4" y="T5"/>
                  </a:cxn>
                  <a:cxn ang="0">
                    <a:pos x="T6" y="T7"/>
                  </a:cxn>
                  <a:cxn ang="0">
                    <a:pos x="T8" y="T9"/>
                  </a:cxn>
                </a:cxnLst>
                <a:rect l="0" t="0" r="r" b="b"/>
                <a:pathLst>
                  <a:path w="10" h="7">
                    <a:moveTo>
                      <a:pt x="9" y="1"/>
                    </a:moveTo>
                    <a:cubicBezTo>
                      <a:pt x="8" y="1"/>
                      <a:pt x="0" y="5"/>
                      <a:pt x="0" y="5"/>
                    </a:cubicBezTo>
                    <a:cubicBezTo>
                      <a:pt x="2" y="6"/>
                      <a:pt x="5" y="7"/>
                      <a:pt x="6" y="5"/>
                    </a:cubicBezTo>
                    <a:cubicBezTo>
                      <a:pt x="7" y="4"/>
                      <a:pt x="9" y="0"/>
                      <a:pt x="9" y="1"/>
                    </a:cubicBezTo>
                    <a:cubicBezTo>
                      <a:pt x="7" y="1"/>
                      <a:pt x="10" y="0"/>
                      <a:pt x="9"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69" name="Freeform 581">
                <a:extLst>
                  <a:ext uri="{FF2B5EF4-FFF2-40B4-BE49-F238E27FC236}">
                    <a16:creationId xmlns:a16="http://schemas.microsoft.com/office/drawing/2014/main" id="{669489DE-742B-D2E2-2C68-4740CDF7C3DC}"/>
                  </a:ext>
                </a:extLst>
              </p:cNvPr>
              <p:cNvSpPr>
                <a:spLocks/>
              </p:cNvSpPr>
              <p:nvPr/>
            </p:nvSpPr>
            <p:spPr bwMode="auto">
              <a:xfrm>
                <a:off x="2822602" y="1593813"/>
                <a:ext cx="41130" cy="11355"/>
              </a:xfrm>
              <a:custGeom>
                <a:avLst/>
                <a:gdLst>
                  <a:gd name="T0" fmla="*/ 6 w 8"/>
                  <a:gd name="T1" fmla="*/ 2 h 2"/>
                  <a:gd name="T2" fmla="*/ 3 w 8"/>
                  <a:gd name="T3" fmla="*/ 0 h 2"/>
                  <a:gd name="T4" fmla="*/ 6 w 8"/>
                  <a:gd name="T5" fmla="*/ 2 h 2"/>
                </a:gdLst>
                <a:ahLst/>
                <a:cxnLst>
                  <a:cxn ang="0">
                    <a:pos x="T0" y="T1"/>
                  </a:cxn>
                  <a:cxn ang="0">
                    <a:pos x="T2" y="T3"/>
                  </a:cxn>
                  <a:cxn ang="0">
                    <a:pos x="T4" y="T5"/>
                  </a:cxn>
                </a:cxnLst>
                <a:rect l="0" t="0" r="r" b="b"/>
                <a:pathLst>
                  <a:path w="8" h="2">
                    <a:moveTo>
                      <a:pt x="6" y="2"/>
                    </a:moveTo>
                    <a:cubicBezTo>
                      <a:pt x="4" y="2"/>
                      <a:pt x="0" y="1"/>
                      <a:pt x="3" y="0"/>
                    </a:cubicBezTo>
                    <a:cubicBezTo>
                      <a:pt x="5" y="0"/>
                      <a:pt x="8" y="2"/>
                      <a:pt x="6"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70" name="Freeform 582">
                <a:extLst>
                  <a:ext uri="{FF2B5EF4-FFF2-40B4-BE49-F238E27FC236}">
                    <a16:creationId xmlns:a16="http://schemas.microsoft.com/office/drawing/2014/main" id="{EDE353A6-EBB0-FACD-271B-3DAC5B693D60}"/>
                  </a:ext>
                </a:extLst>
              </p:cNvPr>
              <p:cNvSpPr>
                <a:spLocks/>
              </p:cNvSpPr>
              <p:nvPr/>
            </p:nvSpPr>
            <p:spPr bwMode="auto">
              <a:xfrm>
                <a:off x="2858368" y="1516229"/>
                <a:ext cx="110872" cy="54878"/>
              </a:xfrm>
              <a:custGeom>
                <a:avLst/>
                <a:gdLst>
                  <a:gd name="T0" fmla="*/ 7 w 21"/>
                  <a:gd name="T1" fmla="*/ 9 h 10"/>
                  <a:gd name="T2" fmla="*/ 2 w 21"/>
                  <a:gd name="T3" fmla="*/ 4 h 10"/>
                  <a:gd name="T4" fmla="*/ 9 w 21"/>
                  <a:gd name="T5" fmla="*/ 2 h 10"/>
                  <a:gd name="T6" fmla="*/ 17 w 21"/>
                  <a:gd name="T7" fmla="*/ 0 h 10"/>
                  <a:gd name="T8" fmla="*/ 19 w 21"/>
                  <a:gd name="T9" fmla="*/ 2 h 10"/>
                  <a:gd name="T10" fmla="*/ 14 w 21"/>
                  <a:gd name="T11" fmla="*/ 4 h 10"/>
                  <a:gd name="T12" fmla="*/ 15 w 21"/>
                  <a:gd name="T13" fmla="*/ 7 h 10"/>
                  <a:gd name="T14" fmla="*/ 7 w 21"/>
                  <a:gd name="T15" fmla="*/ 9 h 10"/>
                  <a:gd name="T16" fmla="*/ 7 w 21"/>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
                    <a:moveTo>
                      <a:pt x="7" y="9"/>
                    </a:moveTo>
                    <a:cubicBezTo>
                      <a:pt x="6" y="9"/>
                      <a:pt x="0" y="6"/>
                      <a:pt x="2" y="4"/>
                    </a:cubicBezTo>
                    <a:cubicBezTo>
                      <a:pt x="4" y="2"/>
                      <a:pt x="7" y="2"/>
                      <a:pt x="9" y="2"/>
                    </a:cubicBezTo>
                    <a:cubicBezTo>
                      <a:pt x="12" y="1"/>
                      <a:pt x="15" y="0"/>
                      <a:pt x="17" y="0"/>
                    </a:cubicBezTo>
                    <a:cubicBezTo>
                      <a:pt x="18" y="0"/>
                      <a:pt x="21" y="1"/>
                      <a:pt x="19" y="2"/>
                    </a:cubicBezTo>
                    <a:cubicBezTo>
                      <a:pt x="18" y="3"/>
                      <a:pt x="15" y="2"/>
                      <a:pt x="14" y="4"/>
                    </a:cubicBezTo>
                    <a:cubicBezTo>
                      <a:pt x="14" y="4"/>
                      <a:pt x="19" y="6"/>
                      <a:pt x="15" y="7"/>
                    </a:cubicBezTo>
                    <a:cubicBezTo>
                      <a:pt x="13" y="8"/>
                      <a:pt x="10" y="10"/>
                      <a:pt x="7" y="9"/>
                    </a:cubicBezTo>
                    <a:cubicBezTo>
                      <a:pt x="5" y="9"/>
                      <a:pt x="9" y="10"/>
                      <a:pt x="7" y="9"/>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71" name="Freeform 583">
                <a:extLst>
                  <a:ext uri="{FF2B5EF4-FFF2-40B4-BE49-F238E27FC236}">
                    <a16:creationId xmlns:a16="http://schemas.microsoft.com/office/drawing/2014/main" id="{80ED046C-E9AF-E7A3-EBD3-3745A46CEB61}"/>
                  </a:ext>
                </a:extLst>
              </p:cNvPr>
              <p:cNvSpPr>
                <a:spLocks/>
              </p:cNvSpPr>
              <p:nvPr/>
            </p:nvSpPr>
            <p:spPr bwMode="auto">
              <a:xfrm>
                <a:off x="2811872" y="1527582"/>
                <a:ext cx="41130" cy="22709"/>
              </a:xfrm>
              <a:custGeom>
                <a:avLst/>
                <a:gdLst>
                  <a:gd name="T0" fmla="*/ 6 w 8"/>
                  <a:gd name="T1" fmla="*/ 4 h 4"/>
                  <a:gd name="T2" fmla="*/ 3 w 8"/>
                  <a:gd name="T3" fmla="*/ 0 h 4"/>
                  <a:gd name="T4" fmla="*/ 6 w 8"/>
                  <a:gd name="T5" fmla="*/ 4 h 4"/>
                </a:gdLst>
                <a:ahLst/>
                <a:cxnLst>
                  <a:cxn ang="0">
                    <a:pos x="T0" y="T1"/>
                  </a:cxn>
                  <a:cxn ang="0">
                    <a:pos x="T2" y="T3"/>
                  </a:cxn>
                  <a:cxn ang="0">
                    <a:pos x="T4" y="T5"/>
                  </a:cxn>
                </a:cxnLst>
                <a:rect l="0" t="0" r="r" b="b"/>
                <a:pathLst>
                  <a:path w="8" h="4">
                    <a:moveTo>
                      <a:pt x="6" y="4"/>
                    </a:moveTo>
                    <a:cubicBezTo>
                      <a:pt x="4" y="4"/>
                      <a:pt x="0" y="0"/>
                      <a:pt x="3" y="0"/>
                    </a:cubicBezTo>
                    <a:cubicBezTo>
                      <a:pt x="6" y="0"/>
                      <a:pt x="8" y="3"/>
                      <a:pt x="6"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72" name="Freeform 584">
                <a:extLst>
                  <a:ext uri="{FF2B5EF4-FFF2-40B4-BE49-F238E27FC236}">
                    <a16:creationId xmlns:a16="http://schemas.microsoft.com/office/drawing/2014/main" id="{C99AF625-0AEB-29A5-CEF2-8D68E8EA1E2F}"/>
                  </a:ext>
                </a:extLst>
              </p:cNvPr>
              <p:cNvSpPr>
                <a:spLocks/>
              </p:cNvSpPr>
              <p:nvPr/>
            </p:nvSpPr>
            <p:spPr bwMode="auto">
              <a:xfrm>
                <a:off x="2869097" y="1476488"/>
                <a:ext cx="110872" cy="39739"/>
              </a:xfrm>
              <a:custGeom>
                <a:avLst/>
                <a:gdLst>
                  <a:gd name="T0" fmla="*/ 1 w 21"/>
                  <a:gd name="T1" fmla="*/ 5 h 7"/>
                  <a:gd name="T2" fmla="*/ 4 w 21"/>
                  <a:gd name="T3" fmla="*/ 4 h 7"/>
                  <a:gd name="T4" fmla="*/ 9 w 21"/>
                  <a:gd name="T5" fmla="*/ 1 h 7"/>
                  <a:gd name="T6" fmla="*/ 18 w 21"/>
                  <a:gd name="T7" fmla="*/ 3 h 7"/>
                  <a:gd name="T8" fmla="*/ 11 w 21"/>
                  <a:gd name="T9" fmla="*/ 6 h 7"/>
                  <a:gd name="T10" fmla="*/ 6 w 21"/>
                  <a:gd name="T11" fmla="*/ 6 h 7"/>
                  <a:gd name="T12" fmla="*/ 1 w 21"/>
                  <a:gd name="T13" fmla="*/ 5 h 7"/>
                  <a:gd name="T14" fmla="*/ 1 w 2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 y="5"/>
                    </a:moveTo>
                    <a:cubicBezTo>
                      <a:pt x="0" y="5"/>
                      <a:pt x="3" y="4"/>
                      <a:pt x="4" y="4"/>
                    </a:cubicBezTo>
                    <a:cubicBezTo>
                      <a:pt x="6" y="3"/>
                      <a:pt x="7" y="2"/>
                      <a:pt x="9" y="1"/>
                    </a:cubicBezTo>
                    <a:cubicBezTo>
                      <a:pt x="12" y="0"/>
                      <a:pt x="15" y="1"/>
                      <a:pt x="18" y="3"/>
                    </a:cubicBezTo>
                    <a:cubicBezTo>
                      <a:pt x="21" y="6"/>
                      <a:pt x="12" y="6"/>
                      <a:pt x="11" y="6"/>
                    </a:cubicBezTo>
                    <a:cubicBezTo>
                      <a:pt x="9" y="6"/>
                      <a:pt x="8" y="7"/>
                      <a:pt x="6" y="6"/>
                    </a:cubicBezTo>
                    <a:cubicBezTo>
                      <a:pt x="4" y="5"/>
                      <a:pt x="2" y="6"/>
                      <a:pt x="1" y="5"/>
                    </a:cubicBezTo>
                    <a:cubicBezTo>
                      <a:pt x="0" y="4"/>
                      <a:pt x="2" y="6"/>
                      <a:pt x="1" y="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73" name="Freeform 585">
                <a:extLst>
                  <a:ext uri="{FF2B5EF4-FFF2-40B4-BE49-F238E27FC236}">
                    <a16:creationId xmlns:a16="http://schemas.microsoft.com/office/drawing/2014/main" id="{36B6E93C-B1CB-C238-8EA7-5E164AE2E50C}"/>
                  </a:ext>
                </a:extLst>
              </p:cNvPr>
              <p:cNvSpPr>
                <a:spLocks/>
              </p:cNvSpPr>
              <p:nvPr/>
            </p:nvSpPr>
            <p:spPr bwMode="auto">
              <a:xfrm>
                <a:off x="3137334" y="1593813"/>
                <a:ext cx="146636" cy="105974"/>
              </a:xfrm>
              <a:custGeom>
                <a:avLst/>
                <a:gdLst>
                  <a:gd name="T0" fmla="*/ 22 w 28"/>
                  <a:gd name="T1" fmla="*/ 19 h 19"/>
                  <a:gd name="T2" fmla="*/ 15 w 28"/>
                  <a:gd name="T3" fmla="*/ 19 h 19"/>
                  <a:gd name="T4" fmla="*/ 15 w 28"/>
                  <a:gd name="T5" fmla="*/ 17 h 19"/>
                  <a:gd name="T6" fmla="*/ 12 w 28"/>
                  <a:gd name="T7" fmla="*/ 15 h 19"/>
                  <a:gd name="T8" fmla="*/ 17 w 28"/>
                  <a:gd name="T9" fmla="*/ 13 h 19"/>
                  <a:gd name="T10" fmla="*/ 16 w 28"/>
                  <a:gd name="T11" fmla="*/ 12 h 19"/>
                  <a:gd name="T12" fmla="*/ 9 w 28"/>
                  <a:gd name="T13" fmla="*/ 13 h 19"/>
                  <a:gd name="T14" fmla="*/ 2 w 28"/>
                  <a:gd name="T15" fmla="*/ 13 h 19"/>
                  <a:gd name="T16" fmla="*/ 1 w 28"/>
                  <a:gd name="T17" fmla="*/ 12 h 19"/>
                  <a:gd name="T18" fmla="*/ 7 w 28"/>
                  <a:gd name="T19" fmla="*/ 10 h 19"/>
                  <a:gd name="T20" fmla="*/ 4 w 28"/>
                  <a:gd name="T21" fmla="*/ 8 h 19"/>
                  <a:gd name="T22" fmla="*/ 7 w 28"/>
                  <a:gd name="T23" fmla="*/ 6 h 19"/>
                  <a:gd name="T24" fmla="*/ 3 w 28"/>
                  <a:gd name="T25" fmla="*/ 6 h 19"/>
                  <a:gd name="T26" fmla="*/ 7 w 28"/>
                  <a:gd name="T27" fmla="*/ 4 h 19"/>
                  <a:gd name="T28" fmla="*/ 13 w 28"/>
                  <a:gd name="T29" fmla="*/ 8 h 19"/>
                  <a:gd name="T30" fmla="*/ 16 w 28"/>
                  <a:gd name="T31" fmla="*/ 9 h 19"/>
                  <a:gd name="T32" fmla="*/ 13 w 28"/>
                  <a:gd name="T33" fmla="*/ 7 h 19"/>
                  <a:gd name="T34" fmla="*/ 14 w 28"/>
                  <a:gd name="T35" fmla="*/ 5 h 19"/>
                  <a:gd name="T36" fmla="*/ 11 w 28"/>
                  <a:gd name="T37" fmla="*/ 4 h 19"/>
                  <a:gd name="T38" fmla="*/ 11 w 28"/>
                  <a:gd name="T39" fmla="*/ 2 h 19"/>
                  <a:gd name="T40" fmla="*/ 7 w 28"/>
                  <a:gd name="T41" fmla="*/ 3 h 19"/>
                  <a:gd name="T42" fmla="*/ 13 w 28"/>
                  <a:gd name="T43" fmla="*/ 1 h 19"/>
                  <a:gd name="T44" fmla="*/ 12 w 28"/>
                  <a:gd name="T45" fmla="*/ 2 h 19"/>
                  <a:gd name="T46" fmla="*/ 15 w 28"/>
                  <a:gd name="T47" fmla="*/ 3 h 19"/>
                  <a:gd name="T48" fmla="*/ 21 w 28"/>
                  <a:gd name="T49" fmla="*/ 2 h 19"/>
                  <a:gd name="T50" fmla="*/ 26 w 28"/>
                  <a:gd name="T51" fmla="*/ 8 h 19"/>
                  <a:gd name="T52" fmla="*/ 27 w 28"/>
                  <a:gd name="T53" fmla="*/ 12 h 19"/>
                  <a:gd name="T54" fmla="*/ 26 w 28"/>
                  <a:gd name="T55" fmla="*/ 14 h 19"/>
                  <a:gd name="T56" fmla="*/ 26 w 28"/>
                  <a:gd name="T57" fmla="*/ 17 h 19"/>
                  <a:gd name="T58" fmla="*/ 22 w 28"/>
                  <a:gd name="T5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9">
                    <a:moveTo>
                      <a:pt x="22" y="19"/>
                    </a:moveTo>
                    <a:cubicBezTo>
                      <a:pt x="20" y="19"/>
                      <a:pt x="17" y="19"/>
                      <a:pt x="15" y="19"/>
                    </a:cubicBezTo>
                    <a:cubicBezTo>
                      <a:pt x="12" y="19"/>
                      <a:pt x="15" y="18"/>
                      <a:pt x="15" y="17"/>
                    </a:cubicBezTo>
                    <a:cubicBezTo>
                      <a:pt x="16" y="16"/>
                      <a:pt x="11" y="16"/>
                      <a:pt x="12" y="15"/>
                    </a:cubicBezTo>
                    <a:cubicBezTo>
                      <a:pt x="13" y="14"/>
                      <a:pt x="15" y="13"/>
                      <a:pt x="17" y="13"/>
                    </a:cubicBezTo>
                    <a:cubicBezTo>
                      <a:pt x="18" y="12"/>
                      <a:pt x="17" y="12"/>
                      <a:pt x="16" y="12"/>
                    </a:cubicBezTo>
                    <a:cubicBezTo>
                      <a:pt x="14" y="11"/>
                      <a:pt x="12" y="12"/>
                      <a:pt x="9" y="13"/>
                    </a:cubicBezTo>
                    <a:cubicBezTo>
                      <a:pt x="7" y="13"/>
                      <a:pt x="5" y="13"/>
                      <a:pt x="2" y="13"/>
                    </a:cubicBezTo>
                    <a:cubicBezTo>
                      <a:pt x="2" y="14"/>
                      <a:pt x="0" y="14"/>
                      <a:pt x="1" y="12"/>
                    </a:cubicBezTo>
                    <a:cubicBezTo>
                      <a:pt x="3" y="10"/>
                      <a:pt x="5" y="11"/>
                      <a:pt x="7" y="10"/>
                    </a:cubicBezTo>
                    <a:cubicBezTo>
                      <a:pt x="11" y="9"/>
                      <a:pt x="4" y="9"/>
                      <a:pt x="4" y="8"/>
                    </a:cubicBezTo>
                    <a:cubicBezTo>
                      <a:pt x="3" y="8"/>
                      <a:pt x="7" y="6"/>
                      <a:pt x="7" y="6"/>
                    </a:cubicBezTo>
                    <a:cubicBezTo>
                      <a:pt x="7" y="6"/>
                      <a:pt x="4" y="6"/>
                      <a:pt x="3" y="6"/>
                    </a:cubicBezTo>
                    <a:cubicBezTo>
                      <a:pt x="3" y="5"/>
                      <a:pt x="6" y="4"/>
                      <a:pt x="7" y="4"/>
                    </a:cubicBezTo>
                    <a:cubicBezTo>
                      <a:pt x="9" y="4"/>
                      <a:pt x="11" y="7"/>
                      <a:pt x="13" y="8"/>
                    </a:cubicBezTo>
                    <a:cubicBezTo>
                      <a:pt x="14" y="8"/>
                      <a:pt x="15" y="10"/>
                      <a:pt x="16" y="9"/>
                    </a:cubicBezTo>
                    <a:cubicBezTo>
                      <a:pt x="19" y="7"/>
                      <a:pt x="13" y="7"/>
                      <a:pt x="13" y="7"/>
                    </a:cubicBezTo>
                    <a:cubicBezTo>
                      <a:pt x="14" y="7"/>
                      <a:pt x="18" y="6"/>
                      <a:pt x="14" y="5"/>
                    </a:cubicBezTo>
                    <a:cubicBezTo>
                      <a:pt x="13" y="5"/>
                      <a:pt x="12" y="5"/>
                      <a:pt x="11" y="4"/>
                    </a:cubicBezTo>
                    <a:cubicBezTo>
                      <a:pt x="9" y="3"/>
                      <a:pt x="11" y="3"/>
                      <a:pt x="11" y="2"/>
                    </a:cubicBezTo>
                    <a:cubicBezTo>
                      <a:pt x="10" y="2"/>
                      <a:pt x="7" y="3"/>
                      <a:pt x="7" y="3"/>
                    </a:cubicBezTo>
                    <a:cubicBezTo>
                      <a:pt x="6" y="2"/>
                      <a:pt x="13" y="1"/>
                      <a:pt x="13" y="1"/>
                    </a:cubicBezTo>
                    <a:cubicBezTo>
                      <a:pt x="13" y="1"/>
                      <a:pt x="12" y="2"/>
                      <a:pt x="12" y="2"/>
                    </a:cubicBezTo>
                    <a:cubicBezTo>
                      <a:pt x="11" y="3"/>
                      <a:pt x="14" y="3"/>
                      <a:pt x="15" y="3"/>
                    </a:cubicBezTo>
                    <a:cubicBezTo>
                      <a:pt x="18" y="4"/>
                      <a:pt x="19" y="4"/>
                      <a:pt x="21" y="2"/>
                    </a:cubicBezTo>
                    <a:cubicBezTo>
                      <a:pt x="24" y="0"/>
                      <a:pt x="27" y="6"/>
                      <a:pt x="26" y="8"/>
                    </a:cubicBezTo>
                    <a:cubicBezTo>
                      <a:pt x="26" y="10"/>
                      <a:pt x="26" y="11"/>
                      <a:pt x="27" y="12"/>
                    </a:cubicBezTo>
                    <a:cubicBezTo>
                      <a:pt x="28" y="14"/>
                      <a:pt x="28" y="15"/>
                      <a:pt x="26" y="14"/>
                    </a:cubicBezTo>
                    <a:cubicBezTo>
                      <a:pt x="24" y="12"/>
                      <a:pt x="25" y="16"/>
                      <a:pt x="26" y="17"/>
                    </a:cubicBezTo>
                    <a:cubicBezTo>
                      <a:pt x="27" y="18"/>
                      <a:pt x="23" y="19"/>
                      <a:pt x="22" y="19"/>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74" name="Freeform 586">
                <a:extLst>
                  <a:ext uri="{FF2B5EF4-FFF2-40B4-BE49-F238E27FC236}">
                    <a16:creationId xmlns:a16="http://schemas.microsoft.com/office/drawing/2014/main" id="{0A3FFD94-CED7-3437-6D52-54FA386DF401}"/>
                  </a:ext>
                </a:extLst>
              </p:cNvPr>
              <p:cNvSpPr>
                <a:spLocks/>
              </p:cNvSpPr>
              <p:nvPr/>
            </p:nvSpPr>
            <p:spPr bwMode="auto">
              <a:xfrm>
                <a:off x="3121241" y="1644908"/>
                <a:ext cx="46495" cy="15139"/>
              </a:xfrm>
              <a:custGeom>
                <a:avLst/>
                <a:gdLst>
                  <a:gd name="T0" fmla="*/ 1 w 9"/>
                  <a:gd name="T1" fmla="*/ 3 h 3"/>
                  <a:gd name="T2" fmla="*/ 7 w 9"/>
                  <a:gd name="T3" fmla="*/ 0 h 3"/>
                  <a:gd name="T4" fmla="*/ 1 w 9"/>
                  <a:gd name="T5" fmla="*/ 3 h 3"/>
                </a:gdLst>
                <a:ahLst/>
                <a:cxnLst>
                  <a:cxn ang="0">
                    <a:pos x="T0" y="T1"/>
                  </a:cxn>
                  <a:cxn ang="0">
                    <a:pos x="T2" y="T3"/>
                  </a:cxn>
                  <a:cxn ang="0">
                    <a:pos x="T4" y="T5"/>
                  </a:cxn>
                </a:cxnLst>
                <a:rect l="0" t="0" r="r" b="b"/>
                <a:pathLst>
                  <a:path w="9" h="3">
                    <a:moveTo>
                      <a:pt x="1" y="3"/>
                    </a:moveTo>
                    <a:cubicBezTo>
                      <a:pt x="4" y="2"/>
                      <a:pt x="9" y="0"/>
                      <a:pt x="7" y="0"/>
                    </a:cubicBezTo>
                    <a:cubicBezTo>
                      <a:pt x="4" y="0"/>
                      <a:pt x="0" y="3"/>
                      <a:pt x="1"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75" name="Freeform 587">
                <a:extLst>
                  <a:ext uri="{FF2B5EF4-FFF2-40B4-BE49-F238E27FC236}">
                    <a16:creationId xmlns:a16="http://schemas.microsoft.com/office/drawing/2014/main" id="{194CC426-99E5-A0A8-852E-46F71196BC74}"/>
                  </a:ext>
                </a:extLst>
              </p:cNvPr>
              <p:cNvSpPr>
                <a:spLocks/>
              </p:cNvSpPr>
              <p:nvPr/>
            </p:nvSpPr>
            <p:spPr bwMode="auto">
              <a:xfrm>
                <a:off x="3110511" y="1639232"/>
                <a:ext cx="42917" cy="11355"/>
              </a:xfrm>
              <a:custGeom>
                <a:avLst/>
                <a:gdLst>
                  <a:gd name="T0" fmla="*/ 1 w 8"/>
                  <a:gd name="T1" fmla="*/ 2 h 2"/>
                  <a:gd name="T2" fmla="*/ 6 w 8"/>
                  <a:gd name="T3" fmla="*/ 0 h 2"/>
                  <a:gd name="T4" fmla="*/ 1 w 8"/>
                  <a:gd name="T5" fmla="*/ 2 h 2"/>
                </a:gdLst>
                <a:ahLst/>
                <a:cxnLst>
                  <a:cxn ang="0">
                    <a:pos x="T0" y="T1"/>
                  </a:cxn>
                  <a:cxn ang="0">
                    <a:pos x="T2" y="T3"/>
                  </a:cxn>
                  <a:cxn ang="0">
                    <a:pos x="T4" y="T5"/>
                  </a:cxn>
                </a:cxnLst>
                <a:rect l="0" t="0" r="r" b="b"/>
                <a:pathLst>
                  <a:path w="8" h="2">
                    <a:moveTo>
                      <a:pt x="1" y="2"/>
                    </a:moveTo>
                    <a:cubicBezTo>
                      <a:pt x="0" y="2"/>
                      <a:pt x="4" y="0"/>
                      <a:pt x="6" y="0"/>
                    </a:cubicBezTo>
                    <a:cubicBezTo>
                      <a:pt x="8" y="0"/>
                      <a:pt x="4" y="2"/>
                      <a:pt x="1"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76" name="Freeform 588">
                <a:extLst>
                  <a:ext uri="{FF2B5EF4-FFF2-40B4-BE49-F238E27FC236}">
                    <a16:creationId xmlns:a16="http://schemas.microsoft.com/office/drawing/2014/main" id="{E537815C-07CB-B4C5-A3AB-5AF2E4B90465}"/>
                  </a:ext>
                </a:extLst>
              </p:cNvPr>
              <p:cNvSpPr>
                <a:spLocks/>
              </p:cNvSpPr>
              <p:nvPr/>
            </p:nvSpPr>
            <p:spPr bwMode="auto">
              <a:xfrm>
                <a:off x="3089052" y="1622199"/>
                <a:ext cx="53647" cy="28387"/>
              </a:xfrm>
              <a:custGeom>
                <a:avLst/>
                <a:gdLst>
                  <a:gd name="T0" fmla="*/ 2 w 10"/>
                  <a:gd name="T1" fmla="*/ 3 h 5"/>
                  <a:gd name="T2" fmla="*/ 10 w 10"/>
                  <a:gd name="T3" fmla="*/ 1 h 5"/>
                  <a:gd name="T4" fmla="*/ 2 w 10"/>
                  <a:gd name="T5" fmla="*/ 3 h 5"/>
                </a:gdLst>
                <a:ahLst/>
                <a:cxnLst>
                  <a:cxn ang="0">
                    <a:pos x="T0" y="T1"/>
                  </a:cxn>
                  <a:cxn ang="0">
                    <a:pos x="T2" y="T3"/>
                  </a:cxn>
                  <a:cxn ang="0">
                    <a:pos x="T4" y="T5"/>
                  </a:cxn>
                </a:cxnLst>
                <a:rect l="0" t="0" r="r" b="b"/>
                <a:pathLst>
                  <a:path w="10" h="5">
                    <a:moveTo>
                      <a:pt x="2" y="3"/>
                    </a:moveTo>
                    <a:cubicBezTo>
                      <a:pt x="0" y="2"/>
                      <a:pt x="10" y="0"/>
                      <a:pt x="10" y="1"/>
                    </a:cubicBezTo>
                    <a:cubicBezTo>
                      <a:pt x="10" y="2"/>
                      <a:pt x="6" y="5"/>
                      <a:pt x="2"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77" name="Freeform 589">
                <a:extLst>
                  <a:ext uri="{FF2B5EF4-FFF2-40B4-BE49-F238E27FC236}">
                    <a16:creationId xmlns:a16="http://schemas.microsoft.com/office/drawing/2014/main" id="{AAF5CF57-3FAE-A5C6-4FBE-2244E9FA651C}"/>
                  </a:ext>
                </a:extLst>
              </p:cNvPr>
              <p:cNvSpPr>
                <a:spLocks/>
              </p:cNvSpPr>
              <p:nvPr/>
            </p:nvSpPr>
            <p:spPr bwMode="auto">
              <a:xfrm>
                <a:off x="3094417" y="1599492"/>
                <a:ext cx="37553" cy="28387"/>
              </a:xfrm>
              <a:custGeom>
                <a:avLst/>
                <a:gdLst>
                  <a:gd name="T0" fmla="*/ 1 w 7"/>
                  <a:gd name="T1" fmla="*/ 5 h 5"/>
                  <a:gd name="T2" fmla="*/ 0 w 7"/>
                  <a:gd name="T3" fmla="*/ 1 h 5"/>
                  <a:gd name="T4" fmla="*/ 4 w 7"/>
                  <a:gd name="T5" fmla="*/ 2 h 5"/>
                  <a:gd name="T6" fmla="*/ 7 w 7"/>
                  <a:gd name="T7" fmla="*/ 4 h 5"/>
                  <a:gd name="T8" fmla="*/ 1 w 7"/>
                  <a:gd name="T9" fmla="*/ 5 h 5"/>
                  <a:gd name="T10" fmla="*/ 1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1" y="5"/>
                    </a:moveTo>
                    <a:cubicBezTo>
                      <a:pt x="0" y="4"/>
                      <a:pt x="0" y="2"/>
                      <a:pt x="0" y="1"/>
                    </a:cubicBezTo>
                    <a:cubicBezTo>
                      <a:pt x="1" y="0"/>
                      <a:pt x="3" y="1"/>
                      <a:pt x="4" y="2"/>
                    </a:cubicBezTo>
                    <a:cubicBezTo>
                      <a:pt x="4" y="2"/>
                      <a:pt x="7" y="3"/>
                      <a:pt x="7" y="4"/>
                    </a:cubicBezTo>
                    <a:cubicBezTo>
                      <a:pt x="7" y="4"/>
                      <a:pt x="2" y="5"/>
                      <a:pt x="1" y="5"/>
                    </a:cubicBezTo>
                    <a:cubicBezTo>
                      <a:pt x="0" y="4"/>
                      <a:pt x="4" y="5"/>
                      <a:pt x="1" y="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78" name="Freeform 590">
                <a:extLst>
                  <a:ext uri="{FF2B5EF4-FFF2-40B4-BE49-F238E27FC236}">
                    <a16:creationId xmlns:a16="http://schemas.microsoft.com/office/drawing/2014/main" id="{C08414F6-7511-2A1B-2FED-D8C3EB852125}"/>
                  </a:ext>
                </a:extLst>
              </p:cNvPr>
              <p:cNvSpPr>
                <a:spLocks/>
              </p:cNvSpPr>
              <p:nvPr/>
            </p:nvSpPr>
            <p:spPr bwMode="auto">
              <a:xfrm>
                <a:off x="3042558" y="1533258"/>
                <a:ext cx="62589" cy="49203"/>
              </a:xfrm>
              <a:custGeom>
                <a:avLst/>
                <a:gdLst>
                  <a:gd name="T0" fmla="*/ 8 w 12"/>
                  <a:gd name="T1" fmla="*/ 8 h 9"/>
                  <a:gd name="T2" fmla="*/ 3 w 12"/>
                  <a:gd name="T3" fmla="*/ 1 h 9"/>
                  <a:gd name="T4" fmla="*/ 8 w 12"/>
                  <a:gd name="T5" fmla="*/ 8 h 9"/>
                </a:gdLst>
                <a:ahLst/>
                <a:cxnLst>
                  <a:cxn ang="0">
                    <a:pos x="T0" y="T1"/>
                  </a:cxn>
                  <a:cxn ang="0">
                    <a:pos x="T2" y="T3"/>
                  </a:cxn>
                  <a:cxn ang="0">
                    <a:pos x="T4" y="T5"/>
                  </a:cxn>
                </a:cxnLst>
                <a:rect l="0" t="0" r="r" b="b"/>
                <a:pathLst>
                  <a:path w="12" h="9">
                    <a:moveTo>
                      <a:pt x="8" y="8"/>
                    </a:moveTo>
                    <a:cubicBezTo>
                      <a:pt x="6" y="9"/>
                      <a:pt x="0" y="0"/>
                      <a:pt x="3" y="1"/>
                    </a:cubicBezTo>
                    <a:cubicBezTo>
                      <a:pt x="6" y="3"/>
                      <a:pt x="12" y="8"/>
                      <a:pt x="8" y="8"/>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79" name="Freeform 591">
                <a:extLst>
                  <a:ext uri="{FF2B5EF4-FFF2-40B4-BE49-F238E27FC236}">
                    <a16:creationId xmlns:a16="http://schemas.microsoft.com/office/drawing/2014/main" id="{E2A90206-E40A-F81D-758C-C6F859432F0F}"/>
                  </a:ext>
                </a:extLst>
              </p:cNvPr>
              <p:cNvSpPr>
                <a:spLocks/>
              </p:cNvSpPr>
              <p:nvPr/>
            </p:nvSpPr>
            <p:spPr bwMode="auto">
              <a:xfrm>
                <a:off x="3142700" y="1527582"/>
                <a:ext cx="46495" cy="17031"/>
              </a:xfrm>
              <a:custGeom>
                <a:avLst/>
                <a:gdLst>
                  <a:gd name="T0" fmla="*/ 2 w 9"/>
                  <a:gd name="T1" fmla="*/ 1 h 3"/>
                  <a:gd name="T2" fmla="*/ 8 w 9"/>
                  <a:gd name="T3" fmla="*/ 2 h 3"/>
                  <a:gd name="T4" fmla="*/ 2 w 9"/>
                  <a:gd name="T5" fmla="*/ 1 h 3"/>
                </a:gdLst>
                <a:ahLst/>
                <a:cxnLst>
                  <a:cxn ang="0">
                    <a:pos x="T0" y="T1"/>
                  </a:cxn>
                  <a:cxn ang="0">
                    <a:pos x="T2" y="T3"/>
                  </a:cxn>
                  <a:cxn ang="0">
                    <a:pos x="T4" y="T5"/>
                  </a:cxn>
                </a:cxnLst>
                <a:rect l="0" t="0" r="r" b="b"/>
                <a:pathLst>
                  <a:path w="9" h="3">
                    <a:moveTo>
                      <a:pt x="2" y="1"/>
                    </a:moveTo>
                    <a:cubicBezTo>
                      <a:pt x="5" y="0"/>
                      <a:pt x="9" y="2"/>
                      <a:pt x="8" y="2"/>
                    </a:cubicBezTo>
                    <a:cubicBezTo>
                      <a:pt x="3" y="3"/>
                      <a:pt x="0" y="2"/>
                      <a:pt x="2"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80" name="Freeform 592">
                <a:extLst>
                  <a:ext uri="{FF2B5EF4-FFF2-40B4-BE49-F238E27FC236}">
                    <a16:creationId xmlns:a16="http://schemas.microsoft.com/office/drawing/2014/main" id="{B4B6CA8A-81AE-5CC5-9BD8-DA73BEB9DDFA}"/>
                  </a:ext>
                </a:extLst>
              </p:cNvPr>
              <p:cNvSpPr>
                <a:spLocks/>
              </p:cNvSpPr>
              <p:nvPr/>
            </p:nvSpPr>
            <p:spPr bwMode="auto">
              <a:xfrm>
                <a:off x="3053286" y="1438640"/>
                <a:ext cx="187767" cy="105974"/>
              </a:xfrm>
              <a:custGeom>
                <a:avLst/>
                <a:gdLst>
                  <a:gd name="T0" fmla="*/ 28 w 36"/>
                  <a:gd name="T1" fmla="*/ 17 h 19"/>
                  <a:gd name="T2" fmla="*/ 27 w 36"/>
                  <a:gd name="T3" fmla="*/ 15 h 19"/>
                  <a:gd name="T4" fmla="*/ 22 w 36"/>
                  <a:gd name="T5" fmla="*/ 13 h 19"/>
                  <a:gd name="T6" fmla="*/ 14 w 36"/>
                  <a:gd name="T7" fmla="*/ 14 h 19"/>
                  <a:gd name="T8" fmla="*/ 18 w 36"/>
                  <a:gd name="T9" fmla="*/ 12 h 19"/>
                  <a:gd name="T10" fmla="*/ 8 w 36"/>
                  <a:gd name="T11" fmla="*/ 12 h 19"/>
                  <a:gd name="T12" fmla="*/ 13 w 36"/>
                  <a:gd name="T13" fmla="*/ 10 h 19"/>
                  <a:gd name="T14" fmla="*/ 12 w 36"/>
                  <a:gd name="T15" fmla="*/ 9 h 19"/>
                  <a:gd name="T16" fmla="*/ 13 w 36"/>
                  <a:gd name="T17" fmla="*/ 8 h 19"/>
                  <a:gd name="T18" fmla="*/ 11 w 36"/>
                  <a:gd name="T19" fmla="*/ 8 h 19"/>
                  <a:gd name="T20" fmla="*/ 10 w 36"/>
                  <a:gd name="T21" fmla="*/ 6 h 19"/>
                  <a:gd name="T22" fmla="*/ 6 w 36"/>
                  <a:gd name="T23" fmla="*/ 6 h 19"/>
                  <a:gd name="T24" fmla="*/ 3 w 36"/>
                  <a:gd name="T25" fmla="*/ 5 h 19"/>
                  <a:gd name="T26" fmla="*/ 9 w 36"/>
                  <a:gd name="T27" fmla="*/ 2 h 19"/>
                  <a:gd name="T28" fmla="*/ 16 w 36"/>
                  <a:gd name="T29" fmla="*/ 1 h 19"/>
                  <a:gd name="T30" fmla="*/ 18 w 36"/>
                  <a:gd name="T31" fmla="*/ 5 h 19"/>
                  <a:gd name="T32" fmla="*/ 22 w 36"/>
                  <a:gd name="T33" fmla="*/ 4 h 19"/>
                  <a:gd name="T34" fmla="*/ 25 w 36"/>
                  <a:gd name="T35" fmla="*/ 7 h 19"/>
                  <a:gd name="T36" fmla="*/ 30 w 36"/>
                  <a:gd name="T37" fmla="*/ 7 h 19"/>
                  <a:gd name="T38" fmla="*/ 33 w 36"/>
                  <a:gd name="T39" fmla="*/ 12 h 19"/>
                  <a:gd name="T40" fmla="*/ 34 w 36"/>
                  <a:gd name="T41" fmla="*/ 16 h 19"/>
                  <a:gd name="T42" fmla="*/ 28 w 36"/>
                  <a:gd name="T43" fmla="*/ 17 h 19"/>
                  <a:gd name="T44" fmla="*/ 28 w 36"/>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9">
                    <a:moveTo>
                      <a:pt x="28" y="17"/>
                    </a:moveTo>
                    <a:cubicBezTo>
                      <a:pt x="27" y="17"/>
                      <a:pt x="27" y="16"/>
                      <a:pt x="27" y="15"/>
                    </a:cubicBezTo>
                    <a:cubicBezTo>
                      <a:pt x="26" y="14"/>
                      <a:pt x="23" y="13"/>
                      <a:pt x="22" y="13"/>
                    </a:cubicBezTo>
                    <a:cubicBezTo>
                      <a:pt x="21" y="13"/>
                      <a:pt x="14" y="15"/>
                      <a:pt x="14" y="14"/>
                    </a:cubicBezTo>
                    <a:cubicBezTo>
                      <a:pt x="14" y="14"/>
                      <a:pt x="18" y="12"/>
                      <a:pt x="18" y="12"/>
                    </a:cubicBezTo>
                    <a:cubicBezTo>
                      <a:pt x="15" y="11"/>
                      <a:pt x="11" y="14"/>
                      <a:pt x="8" y="12"/>
                    </a:cubicBezTo>
                    <a:cubicBezTo>
                      <a:pt x="2" y="9"/>
                      <a:pt x="13" y="10"/>
                      <a:pt x="13" y="10"/>
                    </a:cubicBezTo>
                    <a:cubicBezTo>
                      <a:pt x="13" y="10"/>
                      <a:pt x="12" y="9"/>
                      <a:pt x="12" y="9"/>
                    </a:cubicBezTo>
                    <a:cubicBezTo>
                      <a:pt x="12" y="9"/>
                      <a:pt x="13" y="8"/>
                      <a:pt x="13" y="8"/>
                    </a:cubicBezTo>
                    <a:cubicBezTo>
                      <a:pt x="14" y="7"/>
                      <a:pt x="11" y="8"/>
                      <a:pt x="11" y="8"/>
                    </a:cubicBezTo>
                    <a:cubicBezTo>
                      <a:pt x="10" y="7"/>
                      <a:pt x="12" y="6"/>
                      <a:pt x="10" y="6"/>
                    </a:cubicBezTo>
                    <a:cubicBezTo>
                      <a:pt x="9" y="6"/>
                      <a:pt x="7" y="7"/>
                      <a:pt x="6" y="6"/>
                    </a:cubicBezTo>
                    <a:cubicBezTo>
                      <a:pt x="6" y="5"/>
                      <a:pt x="4" y="6"/>
                      <a:pt x="3" y="5"/>
                    </a:cubicBezTo>
                    <a:cubicBezTo>
                      <a:pt x="0" y="0"/>
                      <a:pt x="7" y="2"/>
                      <a:pt x="9" y="2"/>
                    </a:cubicBezTo>
                    <a:cubicBezTo>
                      <a:pt x="11" y="1"/>
                      <a:pt x="14" y="0"/>
                      <a:pt x="16" y="1"/>
                    </a:cubicBezTo>
                    <a:cubicBezTo>
                      <a:pt x="19" y="2"/>
                      <a:pt x="14" y="7"/>
                      <a:pt x="18" y="5"/>
                    </a:cubicBezTo>
                    <a:cubicBezTo>
                      <a:pt x="19" y="5"/>
                      <a:pt x="21" y="3"/>
                      <a:pt x="22" y="4"/>
                    </a:cubicBezTo>
                    <a:cubicBezTo>
                      <a:pt x="23" y="5"/>
                      <a:pt x="24" y="7"/>
                      <a:pt x="25" y="7"/>
                    </a:cubicBezTo>
                    <a:cubicBezTo>
                      <a:pt x="26" y="7"/>
                      <a:pt x="29" y="6"/>
                      <a:pt x="30" y="7"/>
                    </a:cubicBezTo>
                    <a:cubicBezTo>
                      <a:pt x="32" y="8"/>
                      <a:pt x="32" y="11"/>
                      <a:pt x="33" y="12"/>
                    </a:cubicBezTo>
                    <a:cubicBezTo>
                      <a:pt x="34" y="14"/>
                      <a:pt x="36" y="15"/>
                      <a:pt x="34" y="16"/>
                    </a:cubicBezTo>
                    <a:cubicBezTo>
                      <a:pt x="33" y="18"/>
                      <a:pt x="30" y="18"/>
                      <a:pt x="28" y="17"/>
                    </a:cubicBezTo>
                    <a:cubicBezTo>
                      <a:pt x="27" y="16"/>
                      <a:pt x="31" y="19"/>
                      <a:pt x="28" y="17"/>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81" name="Freeform 593">
                <a:extLst>
                  <a:ext uri="{FF2B5EF4-FFF2-40B4-BE49-F238E27FC236}">
                    <a16:creationId xmlns:a16="http://schemas.microsoft.com/office/drawing/2014/main" id="{5CDCD7AB-3C27-76D8-ADF9-0FF67BEA6BC9}"/>
                  </a:ext>
                </a:extLst>
              </p:cNvPr>
              <p:cNvSpPr>
                <a:spLocks/>
              </p:cNvSpPr>
              <p:nvPr/>
            </p:nvSpPr>
            <p:spPr bwMode="auto">
              <a:xfrm>
                <a:off x="3199923" y="1387546"/>
                <a:ext cx="57223" cy="28387"/>
              </a:xfrm>
              <a:custGeom>
                <a:avLst/>
                <a:gdLst>
                  <a:gd name="T0" fmla="*/ 8 w 11"/>
                  <a:gd name="T1" fmla="*/ 5 h 5"/>
                  <a:gd name="T2" fmla="*/ 4 w 11"/>
                  <a:gd name="T3" fmla="*/ 4 h 5"/>
                  <a:gd name="T4" fmla="*/ 2 w 11"/>
                  <a:gd name="T5" fmla="*/ 3 h 5"/>
                  <a:gd name="T6" fmla="*/ 7 w 11"/>
                  <a:gd name="T7" fmla="*/ 2 h 5"/>
                  <a:gd name="T8" fmla="*/ 8 w 11"/>
                  <a:gd name="T9" fmla="*/ 5 h 5"/>
                </a:gdLst>
                <a:ahLst/>
                <a:cxnLst>
                  <a:cxn ang="0">
                    <a:pos x="T0" y="T1"/>
                  </a:cxn>
                  <a:cxn ang="0">
                    <a:pos x="T2" y="T3"/>
                  </a:cxn>
                  <a:cxn ang="0">
                    <a:pos x="T4" y="T5"/>
                  </a:cxn>
                  <a:cxn ang="0">
                    <a:pos x="T6" y="T7"/>
                  </a:cxn>
                  <a:cxn ang="0">
                    <a:pos x="T8" y="T9"/>
                  </a:cxn>
                </a:cxnLst>
                <a:rect l="0" t="0" r="r" b="b"/>
                <a:pathLst>
                  <a:path w="11" h="5">
                    <a:moveTo>
                      <a:pt x="8" y="5"/>
                    </a:moveTo>
                    <a:cubicBezTo>
                      <a:pt x="6" y="5"/>
                      <a:pt x="6" y="4"/>
                      <a:pt x="4" y="4"/>
                    </a:cubicBezTo>
                    <a:cubicBezTo>
                      <a:pt x="4" y="4"/>
                      <a:pt x="0" y="4"/>
                      <a:pt x="2" y="3"/>
                    </a:cubicBezTo>
                    <a:cubicBezTo>
                      <a:pt x="3" y="1"/>
                      <a:pt x="6" y="0"/>
                      <a:pt x="7" y="2"/>
                    </a:cubicBezTo>
                    <a:cubicBezTo>
                      <a:pt x="9" y="3"/>
                      <a:pt x="11" y="5"/>
                      <a:pt x="8" y="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82" name="Freeform 594">
                <a:extLst>
                  <a:ext uri="{FF2B5EF4-FFF2-40B4-BE49-F238E27FC236}">
                    <a16:creationId xmlns:a16="http://schemas.microsoft.com/office/drawing/2014/main" id="{86DE8629-4951-AACE-DB9C-91F8F1674689}"/>
                  </a:ext>
                </a:extLst>
              </p:cNvPr>
              <p:cNvSpPr>
                <a:spLocks/>
              </p:cNvSpPr>
              <p:nvPr/>
            </p:nvSpPr>
            <p:spPr bwMode="auto">
              <a:xfrm>
                <a:off x="3246418" y="1476488"/>
                <a:ext cx="105506" cy="62449"/>
              </a:xfrm>
              <a:custGeom>
                <a:avLst/>
                <a:gdLst>
                  <a:gd name="T0" fmla="*/ 8 w 20"/>
                  <a:gd name="T1" fmla="*/ 7 h 11"/>
                  <a:gd name="T2" fmla="*/ 3 w 20"/>
                  <a:gd name="T3" fmla="*/ 5 h 11"/>
                  <a:gd name="T4" fmla="*/ 4 w 20"/>
                  <a:gd name="T5" fmla="*/ 3 h 11"/>
                  <a:gd name="T6" fmla="*/ 1 w 20"/>
                  <a:gd name="T7" fmla="*/ 1 h 11"/>
                  <a:gd name="T8" fmla="*/ 6 w 20"/>
                  <a:gd name="T9" fmla="*/ 1 h 11"/>
                  <a:gd name="T10" fmla="*/ 12 w 20"/>
                  <a:gd name="T11" fmla="*/ 3 h 11"/>
                  <a:gd name="T12" fmla="*/ 16 w 20"/>
                  <a:gd name="T13" fmla="*/ 3 h 11"/>
                  <a:gd name="T14" fmla="*/ 19 w 20"/>
                  <a:gd name="T15" fmla="*/ 4 h 11"/>
                  <a:gd name="T16" fmla="*/ 18 w 20"/>
                  <a:gd name="T17" fmla="*/ 8 h 11"/>
                  <a:gd name="T18" fmla="*/ 15 w 20"/>
                  <a:gd name="T19" fmla="*/ 10 h 11"/>
                  <a:gd name="T20" fmla="*/ 9 w 20"/>
                  <a:gd name="T21" fmla="*/ 11 h 11"/>
                  <a:gd name="T22" fmla="*/ 4 w 20"/>
                  <a:gd name="T23" fmla="*/ 8 h 11"/>
                  <a:gd name="T24" fmla="*/ 8 w 20"/>
                  <a:gd name="T25" fmla="*/ 7 h 11"/>
                  <a:gd name="T26" fmla="*/ 8 w 20"/>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
                    <a:moveTo>
                      <a:pt x="8" y="7"/>
                    </a:moveTo>
                    <a:cubicBezTo>
                      <a:pt x="6" y="7"/>
                      <a:pt x="4" y="6"/>
                      <a:pt x="3" y="5"/>
                    </a:cubicBezTo>
                    <a:cubicBezTo>
                      <a:pt x="0" y="4"/>
                      <a:pt x="4" y="3"/>
                      <a:pt x="4" y="3"/>
                    </a:cubicBezTo>
                    <a:cubicBezTo>
                      <a:pt x="4" y="2"/>
                      <a:pt x="2" y="1"/>
                      <a:pt x="1" y="1"/>
                    </a:cubicBezTo>
                    <a:cubicBezTo>
                      <a:pt x="1" y="0"/>
                      <a:pt x="6" y="1"/>
                      <a:pt x="6" y="1"/>
                    </a:cubicBezTo>
                    <a:cubicBezTo>
                      <a:pt x="8" y="1"/>
                      <a:pt x="10" y="2"/>
                      <a:pt x="12" y="3"/>
                    </a:cubicBezTo>
                    <a:cubicBezTo>
                      <a:pt x="14" y="3"/>
                      <a:pt x="15" y="3"/>
                      <a:pt x="16" y="3"/>
                    </a:cubicBezTo>
                    <a:cubicBezTo>
                      <a:pt x="17" y="3"/>
                      <a:pt x="20" y="4"/>
                      <a:pt x="19" y="4"/>
                    </a:cubicBezTo>
                    <a:cubicBezTo>
                      <a:pt x="17" y="6"/>
                      <a:pt x="16" y="5"/>
                      <a:pt x="18" y="8"/>
                    </a:cubicBezTo>
                    <a:cubicBezTo>
                      <a:pt x="19" y="9"/>
                      <a:pt x="16" y="9"/>
                      <a:pt x="15" y="10"/>
                    </a:cubicBezTo>
                    <a:cubicBezTo>
                      <a:pt x="13" y="10"/>
                      <a:pt x="11" y="11"/>
                      <a:pt x="9" y="11"/>
                    </a:cubicBezTo>
                    <a:cubicBezTo>
                      <a:pt x="8" y="10"/>
                      <a:pt x="4" y="9"/>
                      <a:pt x="4" y="8"/>
                    </a:cubicBezTo>
                    <a:cubicBezTo>
                      <a:pt x="4" y="8"/>
                      <a:pt x="10" y="7"/>
                      <a:pt x="8" y="7"/>
                    </a:cubicBezTo>
                    <a:cubicBezTo>
                      <a:pt x="5" y="6"/>
                      <a:pt x="10" y="7"/>
                      <a:pt x="8" y="7"/>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83" name="Freeform 595">
                <a:extLst>
                  <a:ext uri="{FF2B5EF4-FFF2-40B4-BE49-F238E27FC236}">
                    <a16:creationId xmlns:a16="http://schemas.microsoft.com/office/drawing/2014/main" id="{B4C474FF-CD3A-3129-29F7-9BE74130ECA7}"/>
                  </a:ext>
                </a:extLst>
              </p:cNvPr>
              <p:cNvSpPr>
                <a:spLocks/>
              </p:cNvSpPr>
              <p:nvPr/>
            </p:nvSpPr>
            <p:spPr bwMode="auto">
              <a:xfrm>
                <a:off x="3305431" y="1533258"/>
                <a:ext cx="92988" cy="28387"/>
              </a:xfrm>
              <a:custGeom>
                <a:avLst/>
                <a:gdLst>
                  <a:gd name="T0" fmla="*/ 14 w 18"/>
                  <a:gd name="T1" fmla="*/ 5 h 5"/>
                  <a:gd name="T2" fmla="*/ 16 w 18"/>
                  <a:gd name="T3" fmla="*/ 2 h 5"/>
                  <a:gd name="T4" fmla="*/ 13 w 18"/>
                  <a:gd name="T5" fmla="*/ 1 h 5"/>
                  <a:gd name="T6" fmla="*/ 3 w 18"/>
                  <a:gd name="T7" fmla="*/ 1 h 5"/>
                  <a:gd name="T8" fmla="*/ 4 w 18"/>
                  <a:gd name="T9" fmla="*/ 4 h 5"/>
                  <a:gd name="T10" fmla="*/ 14 w 18"/>
                  <a:gd name="T11" fmla="*/ 5 h 5"/>
                  <a:gd name="T12" fmla="*/ 14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4" y="5"/>
                    </a:moveTo>
                    <a:cubicBezTo>
                      <a:pt x="14" y="4"/>
                      <a:pt x="18" y="2"/>
                      <a:pt x="16" y="2"/>
                    </a:cubicBezTo>
                    <a:cubicBezTo>
                      <a:pt x="15" y="1"/>
                      <a:pt x="14" y="1"/>
                      <a:pt x="13" y="1"/>
                    </a:cubicBezTo>
                    <a:cubicBezTo>
                      <a:pt x="10" y="1"/>
                      <a:pt x="6" y="0"/>
                      <a:pt x="3" y="1"/>
                    </a:cubicBezTo>
                    <a:cubicBezTo>
                      <a:pt x="0" y="1"/>
                      <a:pt x="1" y="4"/>
                      <a:pt x="4" y="4"/>
                    </a:cubicBezTo>
                    <a:cubicBezTo>
                      <a:pt x="7" y="4"/>
                      <a:pt x="11" y="5"/>
                      <a:pt x="14" y="5"/>
                    </a:cubicBezTo>
                    <a:cubicBezTo>
                      <a:pt x="16" y="4"/>
                      <a:pt x="12" y="5"/>
                      <a:pt x="14" y="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84" name="Freeform 596">
                <a:extLst>
                  <a:ext uri="{FF2B5EF4-FFF2-40B4-BE49-F238E27FC236}">
                    <a16:creationId xmlns:a16="http://schemas.microsoft.com/office/drawing/2014/main" id="{A8133DF3-4AB5-D507-A626-AE082AB70551}"/>
                  </a:ext>
                </a:extLst>
              </p:cNvPr>
              <p:cNvSpPr>
                <a:spLocks/>
              </p:cNvSpPr>
              <p:nvPr/>
            </p:nvSpPr>
            <p:spPr bwMode="auto">
              <a:xfrm>
                <a:off x="3300067" y="1660047"/>
                <a:ext cx="87624" cy="62449"/>
              </a:xfrm>
              <a:custGeom>
                <a:avLst/>
                <a:gdLst>
                  <a:gd name="T0" fmla="*/ 7 w 17"/>
                  <a:gd name="T1" fmla="*/ 1 h 11"/>
                  <a:gd name="T2" fmla="*/ 1 w 17"/>
                  <a:gd name="T3" fmla="*/ 6 h 11"/>
                  <a:gd name="T4" fmla="*/ 10 w 17"/>
                  <a:gd name="T5" fmla="*/ 10 h 11"/>
                  <a:gd name="T6" fmla="*/ 15 w 17"/>
                  <a:gd name="T7" fmla="*/ 10 h 11"/>
                  <a:gd name="T8" fmla="*/ 15 w 17"/>
                  <a:gd name="T9" fmla="*/ 8 h 11"/>
                  <a:gd name="T10" fmla="*/ 16 w 17"/>
                  <a:gd name="T11" fmla="*/ 6 h 11"/>
                  <a:gd name="T12" fmla="*/ 7 w 17"/>
                  <a:gd name="T13" fmla="*/ 1 h 11"/>
                  <a:gd name="T14" fmla="*/ 7 w 17"/>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1">
                    <a:moveTo>
                      <a:pt x="7" y="1"/>
                    </a:moveTo>
                    <a:cubicBezTo>
                      <a:pt x="5" y="0"/>
                      <a:pt x="2" y="4"/>
                      <a:pt x="1" y="6"/>
                    </a:cubicBezTo>
                    <a:cubicBezTo>
                      <a:pt x="0" y="8"/>
                      <a:pt x="8" y="10"/>
                      <a:pt x="10" y="10"/>
                    </a:cubicBezTo>
                    <a:cubicBezTo>
                      <a:pt x="11" y="11"/>
                      <a:pt x="14" y="11"/>
                      <a:pt x="15" y="10"/>
                    </a:cubicBezTo>
                    <a:cubicBezTo>
                      <a:pt x="16" y="10"/>
                      <a:pt x="15" y="9"/>
                      <a:pt x="15" y="8"/>
                    </a:cubicBezTo>
                    <a:cubicBezTo>
                      <a:pt x="15" y="7"/>
                      <a:pt x="15" y="6"/>
                      <a:pt x="16" y="6"/>
                    </a:cubicBezTo>
                    <a:cubicBezTo>
                      <a:pt x="17" y="4"/>
                      <a:pt x="9" y="1"/>
                      <a:pt x="7" y="1"/>
                    </a:cubicBezTo>
                    <a:cubicBezTo>
                      <a:pt x="5" y="0"/>
                      <a:pt x="8" y="1"/>
                      <a:pt x="7"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85" name="Freeform 597">
                <a:extLst>
                  <a:ext uri="{FF2B5EF4-FFF2-40B4-BE49-F238E27FC236}">
                    <a16:creationId xmlns:a16="http://schemas.microsoft.com/office/drawing/2014/main" id="{FD9DB3D9-9F2A-30C4-E462-2452C1DB5113}"/>
                  </a:ext>
                </a:extLst>
              </p:cNvPr>
              <p:cNvSpPr>
                <a:spLocks/>
              </p:cNvSpPr>
              <p:nvPr/>
            </p:nvSpPr>
            <p:spPr bwMode="auto">
              <a:xfrm>
                <a:off x="3341196" y="1644908"/>
                <a:ext cx="21459" cy="15139"/>
              </a:xfrm>
              <a:custGeom>
                <a:avLst/>
                <a:gdLst>
                  <a:gd name="T0" fmla="*/ 3 w 4"/>
                  <a:gd name="T1" fmla="*/ 2 h 3"/>
                  <a:gd name="T2" fmla="*/ 1 w 4"/>
                  <a:gd name="T3" fmla="*/ 1 h 3"/>
                  <a:gd name="T4" fmla="*/ 3 w 4"/>
                  <a:gd name="T5" fmla="*/ 2 h 3"/>
                </a:gdLst>
                <a:ahLst/>
                <a:cxnLst>
                  <a:cxn ang="0">
                    <a:pos x="T0" y="T1"/>
                  </a:cxn>
                  <a:cxn ang="0">
                    <a:pos x="T2" y="T3"/>
                  </a:cxn>
                  <a:cxn ang="0">
                    <a:pos x="T4" y="T5"/>
                  </a:cxn>
                </a:cxnLst>
                <a:rect l="0" t="0" r="r" b="b"/>
                <a:pathLst>
                  <a:path w="4" h="3">
                    <a:moveTo>
                      <a:pt x="3" y="2"/>
                    </a:moveTo>
                    <a:cubicBezTo>
                      <a:pt x="1" y="3"/>
                      <a:pt x="0" y="1"/>
                      <a:pt x="1" y="1"/>
                    </a:cubicBezTo>
                    <a:cubicBezTo>
                      <a:pt x="2" y="0"/>
                      <a:pt x="4" y="2"/>
                      <a:pt x="3"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86" name="Freeform 598">
                <a:extLst>
                  <a:ext uri="{FF2B5EF4-FFF2-40B4-BE49-F238E27FC236}">
                    <a16:creationId xmlns:a16="http://schemas.microsoft.com/office/drawing/2014/main" id="{084F8371-E940-6342-E1C1-073609DE2006}"/>
                  </a:ext>
                </a:extLst>
              </p:cNvPr>
              <p:cNvSpPr>
                <a:spLocks/>
              </p:cNvSpPr>
              <p:nvPr/>
            </p:nvSpPr>
            <p:spPr bwMode="auto">
              <a:xfrm>
                <a:off x="3435973" y="1544612"/>
                <a:ext cx="46495" cy="32169"/>
              </a:xfrm>
              <a:custGeom>
                <a:avLst/>
                <a:gdLst>
                  <a:gd name="T0" fmla="*/ 1 w 9"/>
                  <a:gd name="T1" fmla="*/ 5 h 6"/>
                  <a:gd name="T2" fmla="*/ 1 w 9"/>
                  <a:gd name="T3" fmla="*/ 1 h 6"/>
                  <a:gd name="T4" fmla="*/ 5 w 9"/>
                  <a:gd name="T5" fmla="*/ 1 h 6"/>
                  <a:gd name="T6" fmla="*/ 9 w 9"/>
                  <a:gd name="T7" fmla="*/ 3 h 6"/>
                  <a:gd name="T8" fmla="*/ 5 w 9"/>
                  <a:gd name="T9" fmla="*/ 5 h 6"/>
                  <a:gd name="T10" fmla="*/ 1 w 9"/>
                  <a:gd name="T11" fmla="*/ 5 h 6"/>
                  <a:gd name="T12" fmla="*/ 1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5"/>
                    </a:moveTo>
                    <a:cubicBezTo>
                      <a:pt x="1" y="5"/>
                      <a:pt x="2" y="2"/>
                      <a:pt x="1" y="1"/>
                    </a:cubicBezTo>
                    <a:cubicBezTo>
                      <a:pt x="1" y="0"/>
                      <a:pt x="4" y="1"/>
                      <a:pt x="5" y="1"/>
                    </a:cubicBezTo>
                    <a:cubicBezTo>
                      <a:pt x="6" y="1"/>
                      <a:pt x="9" y="2"/>
                      <a:pt x="9" y="3"/>
                    </a:cubicBezTo>
                    <a:cubicBezTo>
                      <a:pt x="8" y="4"/>
                      <a:pt x="6" y="5"/>
                      <a:pt x="5" y="5"/>
                    </a:cubicBezTo>
                    <a:cubicBezTo>
                      <a:pt x="3" y="6"/>
                      <a:pt x="3" y="6"/>
                      <a:pt x="1" y="5"/>
                    </a:cubicBezTo>
                    <a:cubicBezTo>
                      <a:pt x="0" y="4"/>
                      <a:pt x="2" y="6"/>
                      <a:pt x="1" y="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87" name="Freeform 599">
                <a:extLst>
                  <a:ext uri="{FF2B5EF4-FFF2-40B4-BE49-F238E27FC236}">
                    <a16:creationId xmlns:a16="http://schemas.microsoft.com/office/drawing/2014/main" id="{44CCF61F-A373-DB47-83C1-1ADCBBECE11B}"/>
                  </a:ext>
                </a:extLst>
              </p:cNvPr>
              <p:cNvSpPr>
                <a:spLocks/>
              </p:cNvSpPr>
              <p:nvPr/>
            </p:nvSpPr>
            <p:spPr bwMode="auto">
              <a:xfrm>
                <a:off x="3461008" y="1593813"/>
                <a:ext cx="16094" cy="22709"/>
              </a:xfrm>
              <a:custGeom>
                <a:avLst/>
                <a:gdLst>
                  <a:gd name="T0" fmla="*/ 2 w 3"/>
                  <a:gd name="T1" fmla="*/ 1 h 4"/>
                  <a:gd name="T2" fmla="*/ 1 w 3"/>
                  <a:gd name="T3" fmla="*/ 3 h 4"/>
                  <a:gd name="T4" fmla="*/ 2 w 3"/>
                  <a:gd name="T5" fmla="*/ 1 h 4"/>
                </a:gdLst>
                <a:ahLst/>
                <a:cxnLst>
                  <a:cxn ang="0">
                    <a:pos x="T0" y="T1"/>
                  </a:cxn>
                  <a:cxn ang="0">
                    <a:pos x="T2" y="T3"/>
                  </a:cxn>
                  <a:cxn ang="0">
                    <a:pos x="T4" y="T5"/>
                  </a:cxn>
                </a:cxnLst>
                <a:rect l="0" t="0" r="r" b="b"/>
                <a:pathLst>
                  <a:path w="3" h="4">
                    <a:moveTo>
                      <a:pt x="2" y="1"/>
                    </a:moveTo>
                    <a:cubicBezTo>
                      <a:pt x="0" y="0"/>
                      <a:pt x="0" y="3"/>
                      <a:pt x="1" y="3"/>
                    </a:cubicBezTo>
                    <a:cubicBezTo>
                      <a:pt x="2" y="4"/>
                      <a:pt x="3" y="2"/>
                      <a:pt x="2"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88" name="Freeform 600">
                <a:extLst>
                  <a:ext uri="{FF2B5EF4-FFF2-40B4-BE49-F238E27FC236}">
                    <a16:creationId xmlns:a16="http://schemas.microsoft.com/office/drawing/2014/main" id="{31DFE3F2-99AE-AC9D-6ED7-AD1247D995C3}"/>
                  </a:ext>
                </a:extLst>
              </p:cNvPr>
              <p:cNvSpPr>
                <a:spLocks/>
              </p:cNvSpPr>
              <p:nvPr/>
            </p:nvSpPr>
            <p:spPr bwMode="auto">
              <a:xfrm>
                <a:off x="3289336" y="1576784"/>
                <a:ext cx="466735" cy="151390"/>
              </a:xfrm>
              <a:custGeom>
                <a:avLst/>
                <a:gdLst>
                  <a:gd name="T0" fmla="*/ 17 w 89"/>
                  <a:gd name="T1" fmla="*/ 7 h 27"/>
                  <a:gd name="T2" fmla="*/ 19 w 89"/>
                  <a:gd name="T3" fmla="*/ 4 h 27"/>
                  <a:gd name="T4" fmla="*/ 15 w 89"/>
                  <a:gd name="T5" fmla="*/ 2 h 27"/>
                  <a:gd name="T6" fmla="*/ 12 w 89"/>
                  <a:gd name="T7" fmla="*/ 2 h 27"/>
                  <a:gd name="T8" fmla="*/ 4 w 89"/>
                  <a:gd name="T9" fmla="*/ 1 h 27"/>
                  <a:gd name="T10" fmla="*/ 4 w 89"/>
                  <a:gd name="T11" fmla="*/ 3 h 27"/>
                  <a:gd name="T12" fmla="*/ 0 w 89"/>
                  <a:gd name="T13" fmla="*/ 4 h 27"/>
                  <a:gd name="T14" fmla="*/ 5 w 89"/>
                  <a:gd name="T15" fmla="*/ 5 h 27"/>
                  <a:gd name="T16" fmla="*/ 7 w 89"/>
                  <a:gd name="T17" fmla="*/ 6 h 27"/>
                  <a:gd name="T18" fmla="*/ 6 w 89"/>
                  <a:gd name="T19" fmla="*/ 7 h 27"/>
                  <a:gd name="T20" fmla="*/ 24 w 89"/>
                  <a:gd name="T21" fmla="*/ 13 h 27"/>
                  <a:gd name="T22" fmla="*/ 25 w 89"/>
                  <a:gd name="T23" fmla="*/ 16 h 27"/>
                  <a:gd name="T24" fmla="*/ 24 w 89"/>
                  <a:gd name="T25" fmla="*/ 21 h 27"/>
                  <a:gd name="T26" fmla="*/ 27 w 89"/>
                  <a:gd name="T27" fmla="*/ 25 h 27"/>
                  <a:gd name="T28" fmla="*/ 30 w 89"/>
                  <a:gd name="T29" fmla="*/ 24 h 27"/>
                  <a:gd name="T30" fmla="*/ 33 w 89"/>
                  <a:gd name="T31" fmla="*/ 26 h 27"/>
                  <a:gd name="T32" fmla="*/ 38 w 89"/>
                  <a:gd name="T33" fmla="*/ 26 h 27"/>
                  <a:gd name="T34" fmla="*/ 42 w 89"/>
                  <a:gd name="T35" fmla="*/ 23 h 27"/>
                  <a:gd name="T36" fmla="*/ 45 w 89"/>
                  <a:gd name="T37" fmla="*/ 26 h 27"/>
                  <a:gd name="T38" fmla="*/ 52 w 89"/>
                  <a:gd name="T39" fmla="*/ 27 h 27"/>
                  <a:gd name="T40" fmla="*/ 62 w 89"/>
                  <a:gd name="T41" fmla="*/ 27 h 27"/>
                  <a:gd name="T42" fmla="*/ 65 w 89"/>
                  <a:gd name="T43" fmla="*/ 27 h 27"/>
                  <a:gd name="T44" fmla="*/ 67 w 89"/>
                  <a:gd name="T45" fmla="*/ 24 h 27"/>
                  <a:gd name="T46" fmla="*/ 70 w 89"/>
                  <a:gd name="T47" fmla="*/ 25 h 27"/>
                  <a:gd name="T48" fmla="*/ 76 w 89"/>
                  <a:gd name="T49" fmla="*/ 27 h 27"/>
                  <a:gd name="T50" fmla="*/ 82 w 89"/>
                  <a:gd name="T51" fmla="*/ 26 h 27"/>
                  <a:gd name="T52" fmla="*/ 85 w 89"/>
                  <a:gd name="T53" fmla="*/ 24 h 27"/>
                  <a:gd name="T54" fmla="*/ 85 w 89"/>
                  <a:gd name="T55" fmla="*/ 22 h 27"/>
                  <a:gd name="T56" fmla="*/ 82 w 89"/>
                  <a:gd name="T57" fmla="*/ 22 h 27"/>
                  <a:gd name="T58" fmla="*/ 85 w 89"/>
                  <a:gd name="T59" fmla="*/ 17 h 27"/>
                  <a:gd name="T60" fmla="*/ 80 w 89"/>
                  <a:gd name="T61" fmla="*/ 16 h 27"/>
                  <a:gd name="T62" fmla="*/ 78 w 89"/>
                  <a:gd name="T63" fmla="*/ 14 h 27"/>
                  <a:gd name="T64" fmla="*/ 70 w 89"/>
                  <a:gd name="T65" fmla="*/ 14 h 27"/>
                  <a:gd name="T66" fmla="*/ 65 w 89"/>
                  <a:gd name="T67" fmla="*/ 14 h 27"/>
                  <a:gd name="T68" fmla="*/ 55 w 89"/>
                  <a:gd name="T69" fmla="*/ 17 h 27"/>
                  <a:gd name="T70" fmla="*/ 56 w 89"/>
                  <a:gd name="T71" fmla="*/ 18 h 27"/>
                  <a:gd name="T72" fmla="*/ 52 w 89"/>
                  <a:gd name="T73" fmla="*/ 18 h 27"/>
                  <a:gd name="T74" fmla="*/ 49 w 89"/>
                  <a:gd name="T75" fmla="*/ 16 h 27"/>
                  <a:gd name="T76" fmla="*/ 46 w 89"/>
                  <a:gd name="T77" fmla="*/ 17 h 27"/>
                  <a:gd name="T78" fmla="*/ 42 w 89"/>
                  <a:gd name="T79" fmla="*/ 16 h 27"/>
                  <a:gd name="T80" fmla="*/ 41 w 89"/>
                  <a:gd name="T81" fmla="*/ 18 h 27"/>
                  <a:gd name="T82" fmla="*/ 38 w 89"/>
                  <a:gd name="T83" fmla="*/ 16 h 27"/>
                  <a:gd name="T84" fmla="*/ 39 w 89"/>
                  <a:gd name="T85" fmla="*/ 14 h 27"/>
                  <a:gd name="T86" fmla="*/ 34 w 89"/>
                  <a:gd name="T87" fmla="*/ 12 h 27"/>
                  <a:gd name="T88" fmla="*/ 30 w 89"/>
                  <a:gd name="T89" fmla="*/ 13 h 27"/>
                  <a:gd name="T90" fmla="*/ 32 w 89"/>
                  <a:gd name="T91" fmla="*/ 12 h 27"/>
                  <a:gd name="T92" fmla="*/ 28 w 89"/>
                  <a:gd name="T93" fmla="*/ 9 h 27"/>
                  <a:gd name="T94" fmla="*/ 38 w 89"/>
                  <a:gd name="T95" fmla="*/ 10 h 27"/>
                  <a:gd name="T96" fmla="*/ 33 w 89"/>
                  <a:gd name="T97" fmla="*/ 7 h 27"/>
                  <a:gd name="T98" fmla="*/ 28 w 89"/>
                  <a:gd name="T99" fmla="*/ 7 h 27"/>
                  <a:gd name="T100" fmla="*/ 32 w 89"/>
                  <a:gd name="T101" fmla="*/ 6 h 27"/>
                  <a:gd name="T102" fmla="*/ 27 w 89"/>
                  <a:gd name="T103" fmla="*/ 5 h 27"/>
                  <a:gd name="T104" fmla="*/ 17 w 89"/>
                  <a:gd name="T105" fmla="*/ 7 h 27"/>
                  <a:gd name="T106" fmla="*/ 17 w 89"/>
                  <a:gd name="T10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27">
                    <a:moveTo>
                      <a:pt x="17" y="7"/>
                    </a:moveTo>
                    <a:cubicBezTo>
                      <a:pt x="18" y="7"/>
                      <a:pt x="20" y="5"/>
                      <a:pt x="19" y="4"/>
                    </a:cubicBezTo>
                    <a:cubicBezTo>
                      <a:pt x="18" y="3"/>
                      <a:pt x="16" y="2"/>
                      <a:pt x="15" y="2"/>
                    </a:cubicBezTo>
                    <a:cubicBezTo>
                      <a:pt x="14" y="2"/>
                      <a:pt x="13" y="2"/>
                      <a:pt x="12" y="2"/>
                    </a:cubicBezTo>
                    <a:cubicBezTo>
                      <a:pt x="9" y="1"/>
                      <a:pt x="7" y="0"/>
                      <a:pt x="4" y="1"/>
                    </a:cubicBezTo>
                    <a:cubicBezTo>
                      <a:pt x="0" y="2"/>
                      <a:pt x="3" y="2"/>
                      <a:pt x="4" y="3"/>
                    </a:cubicBezTo>
                    <a:cubicBezTo>
                      <a:pt x="4" y="3"/>
                      <a:pt x="0" y="3"/>
                      <a:pt x="0" y="4"/>
                    </a:cubicBezTo>
                    <a:cubicBezTo>
                      <a:pt x="0" y="5"/>
                      <a:pt x="4" y="5"/>
                      <a:pt x="5" y="5"/>
                    </a:cubicBezTo>
                    <a:cubicBezTo>
                      <a:pt x="5" y="6"/>
                      <a:pt x="7" y="6"/>
                      <a:pt x="7" y="6"/>
                    </a:cubicBezTo>
                    <a:cubicBezTo>
                      <a:pt x="7" y="7"/>
                      <a:pt x="6" y="7"/>
                      <a:pt x="6" y="7"/>
                    </a:cubicBezTo>
                    <a:cubicBezTo>
                      <a:pt x="12" y="11"/>
                      <a:pt x="21" y="5"/>
                      <a:pt x="24" y="13"/>
                    </a:cubicBezTo>
                    <a:cubicBezTo>
                      <a:pt x="24" y="14"/>
                      <a:pt x="26" y="15"/>
                      <a:pt x="25" y="16"/>
                    </a:cubicBezTo>
                    <a:cubicBezTo>
                      <a:pt x="24" y="18"/>
                      <a:pt x="23" y="19"/>
                      <a:pt x="24" y="21"/>
                    </a:cubicBezTo>
                    <a:cubicBezTo>
                      <a:pt x="24" y="21"/>
                      <a:pt x="26" y="25"/>
                      <a:pt x="27" y="25"/>
                    </a:cubicBezTo>
                    <a:cubicBezTo>
                      <a:pt x="28" y="26"/>
                      <a:pt x="30" y="23"/>
                      <a:pt x="30" y="24"/>
                    </a:cubicBezTo>
                    <a:cubicBezTo>
                      <a:pt x="31" y="24"/>
                      <a:pt x="32" y="26"/>
                      <a:pt x="33" y="26"/>
                    </a:cubicBezTo>
                    <a:cubicBezTo>
                      <a:pt x="35" y="27"/>
                      <a:pt x="37" y="26"/>
                      <a:pt x="38" y="26"/>
                    </a:cubicBezTo>
                    <a:cubicBezTo>
                      <a:pt x="39" y="25"/>
                      <a:pt x="41" y="23"/>
                      <a:pt x="42" y="23"/>
                    </a:cubicBezTo>
                    <a:cubicBezTo>
                      <a:pt x="42" y="23"/>
                      <a:pt x="44" y="26"/>
                      <a:pt x="45" y="26"/>
                    </a:cubicBezTo>
                    <a:cubicBezTo>
                      <a:pt x="47" y="27"/>
                      <a:pt x="50" y="27"/>
                      <a:pt x="52" y="27"/>
                    </a:cubicBezTo>
                    <a:cubicBezTo>
                      <a:pt x="56" y="27"/>
                      <a:pt x="59" y="27"/>
                      <a:pt x="62" y="27"/>
                    </a:cubicBezTo>
                    <a:cubicBezTo>
                      <a:pt x="63" y="27"/>
                      <a:pt x="64" y="27"/>
                      <a:pt x="65" y="27"/>
                    </a:cubicBezTo>
                    <a:cubicBezTo>
                      <a:pt x="67" y="26"/>
                      <a:pt x="66" y="24"/>
                      <a:pt x="67" y="24"/>
                    </a:cubicBezTo>
                    <a:cubicBezTo>
                      <a:pt x="68" y="23"/>
                      <a:pt x="69" y="24"/>
                      <a:pt x="70" y="25"/>
                    </a:cubicBezTo>
                    <a:cubicBezTo>
                      <a:pt x="71" y="26"/>
                      <a:pt x="74" y="27"/>
                      <a:pt x="76" y="27"/>
                    </a:cubicBezTo>
                    <a:cubicBezTo>
                      <a:pt x="78" y="27"/>
                      <a:pt x="80" y="27"/>
                      <a:pt x="82" y="26"/>
                    </a:cubicBezTo>
                    <a:cubicBezTo>
                      <a:pt x="84" y="26"/>
                      <a:pt x="83" y="24"/>
                      <a:pt x="85" y="24"/>
                    </a:cubicBezTo>
                    <a:cubicBezTo>
                      <a:pt x="86" y="24"/>
                      <a:pt x="87" y="21"/>
                      <a:pt x="85" y="22"/>
                    </a:cubicBezTo>
                    <a:cubicBezTo>
                      <a:pt x="85" y="22"/>
                      <a:pt x="83" y="22"/>
                      <a:pt x="82" y="22"/>
                    </a:cubicBezTo>
                    <a:cubicBezTo>
                      <a:pt x="82" y="22"/>
                      <a:pt x="89" y="18"/>
                      <a:pt x="85" y="17"/>
                    </a:cubicBezTo>
                    <a:cubicBezTo>
                      <a:pt x="84" y="17"/>
                      <a:pt x="82" y="16"/>
                      <a:pt x="80" y="16"/>
                    </a:cubicBezTo>
                    <a:cubicBezTo>
                      <a:pt x="78" y="16"/>
                      <a:pt x="80" y="14"/>
                      <a:pt x="78" y="14"/>
                    </a:cubicBezTo>
                    <a:cubicBezTo>
                      <a:pt x="75" y="14"/>
                      <a:pt x="73" y="14"/>
                      <a:pt x="70" y="14"/>
                    </a:cubicBezTo>
                    <a:cubicBezTo>
                      <a:pt x="68" y="14"/>
                      <a:pt x="67" y="13"/>
                      <a:pt x="65" y="14"/>
                    </a:cubicBezTo>
                    <a:cubicBezTo>
                      <a:pt x="64" y="14"/>
                      <a:pt x="55" y="16"/>
                      <a:pt x="55" y="17"/>
                    </a:cubicBezTo>
                    <a:cubicBezTo>
                      <a:pt x="55" y="17"/>
                      <a:pt x="56" y="17"/>
                      <a:pt x="56" y="18"/>
                    </a:cubicBezTo>
                    <a:cubicBezTo>
                      <a:pt x="56" y="18"/>
                      <a:pt x="53" y="18"/>
                      <a:pt x="52" y="18"/>
                    </a:cubicBezTo>
                    <a:cubicBezTo>
                      <a:pt x="51" y="18"/>
                      <a:pt x="50" y="17"/>
                      <a:pt x="49" y="16"/>
                    </a:cubicBezTo>
                    <a:cubicBezTo>
                      <a:pt x="48" y="16"/>
                      <a:pt x="47" y="17"/>
                      <a:pt x="46" y="17"/>
                    </a:cubicBezTo>
                    <a:cubicBezTo>
                      <a:pt x="45" y="17"/>
                      <a:pt x="43" y="16"/>
                      <a:pt x="42" y="16"/>
                    </a:cubicBezTo>
                    <a:cubicBezTo>
                      <a:pt x="41" y="16"/>
                      <a:pt x="42" y="18"/>
                      <a:pt x="41" y="18"/>
                    </a:cubicBezTo>
                    <a:cubicBezTo>
                      <a:pt x="40" y="18"/>
                      <a:pt x="39" y="16"/>
                      <a:pt x="38" y="16"/>
                    </a:cubicBezTo>
                    <a:cubicBezTo>
                      <a:pt x="35" y="16"/>
                      <a:pt x="39" y="15"/>
                      <a:pt x="39" y="14"/>
                    </a:cubicBezTo>
                    <a:cubicBezTo>
                      <a:pt x="39" y="13"/>
                      <a:pt x="35" y="12"/>
                      <a:pt x="34" y="12"/>
                    </a:cubicBezTo>
                    <a:cubicBezTo>
                      <a:pt x="34" y="12"/>
                      <a:pt x="30" y="13"/>
                      <a:pt x="30" y="13"/>
                    </a:cubicBezTo>
                    <a:cubicBezTo>
                      <a:pt x="30" y="12"/>
                      <a:pt x="32" y="12"/>
                      <a:pt x="32" y="12"/>
                    </a:cubicBezTo>
                    <a:cubicBezTo>
                      <a:pt x="32" y="11"/>
                      <a:pt x="27" y="10"/>
                      <a:pt x="28" y="9"/>
                    </a:cubicBezTo>
                    <a:cubicBezTo>
                      <a:pt x="28" y="9"/>
                      <a:pt x="38" y="10"/>
                      <a:pt x="38" y="10"/>
                    </a:cubicBezTo>
                    <a:cubicBezTo>
                      <a:pt x="38" y="9"/>
                      <a:pt x="34" y="8"/>
                      <a:pt x="33" y="7"/>
                    </a:cubicBezTo>
                    <a:cubicBezTo>
                      <a:pt x="32" y="7"/>
                      <a:pt x="30" y="7"/>
                      <a:pt x="28" y="7"/>
                    </a:cubicBezTo>
                    <a:cubicBezTo>
                      <a:pt x="29" y="7"/>
                      <a:pt x="31" y="7"/>
                      <a:pt x="32" y="6"/>
                    </a:cubicBezTo>
                    <a:cubicBezTo>
                      <a:pt x="32" y="5"/>
                      <a:pt x="27" y="5"/>
                      <a:pt x="27" y="5"/>
                    </a:cubicBezTo>
                    <a:cubicBezTo>
                      <a:pt x="23" y="5"/>
                      <a:pt x="21" y="6"/>
                      <a:pt x="17" y="7"/>
                    </a:cubicBezTo>
                    <a:cubicBezTo>
                      <a:pt x="17" y="7"/>
                      <a:pt x="18" y="7"/>
                      <a:pt x="17" y="7"/>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89" name="Freeform 601">
                <a:extLst>
                  <a:ext uri="{FF2B5EF4-FFF2-40B4-BE49-F238E27FC236}">
                    <a16:creationId xmlns:a16="http://schemas.microsoft.com/office/drawing/2014/main" id="{72911558-2621-C9BE-FE0D-CA85F6B982B3}"/>
                  </a:ext>
                </a:extLst>
              </p:cNvPr>
              <p:cNvSpPr>
                <a:spLocks/>
              </p:cNvSpPr>
              <p:nvPr/>
            </p:nvSpPr>
            <p:spPr bwMode="auto">
              <a:xfrm>
                <a:off x="3300067" y="1315637"/>
                <a:ext cx="309368" cy="206268"/>
              </a:xfrm>
              <a:custGeom>
                <a:avLst/>
                <a:gdLst>
                  <a:gd name="T0" fmla="*/ 55 w 59"/>
                  <a:gd name="T1" fmla="*/ 21 h 37"/>
                  <a:gd name="T2" fmla="*/ 46 w 59"/>
                  <a:gd name="T3" fmla="*/ 20 h 37"/>
                  <a:gd name="T4" fmla="*/ 46 w 59"/>
                  <a:gd name="T5" fmla="*/ 18 h 37"/>
                  <a:gd name="T6" fmla="*/ 44 w 59"/>
                  <a:gd name="T7" fmla="*/ 15 h 37"/>
                  <a:gd name="T8" fmla="*/ 44 w 59"/>
                  <a:gd name="T9" fmla="*/ 11 h 37"/>
                  <a:gd name="T10" fmla="*/ 43 w 59"/>
                  <a:gd name="T11" fmla="*/ 15 h 37"/>
                  <a:gd name="T12" fmla="*/ 35 w 59"/>
                  <a:gd name="T13" fmla="*/ 10 h 37"/>
                  <a:gd name="T14" fmla="*/ 24 w 59"/>
                  <a:gd name="T15" fmla="*/ 2 h 37"/>
                  <a:gd name="T16" fmla="*/ 12 w 59"/>
                  <a:gd name="T17" fmla="*/ 1 h 37"/>
                  <a:gd name="T18" fmla="*/ 12 w 59"/>
                  <a:gd name="T19" fmla="*/ 3 h 37"/>
                  <a:gd name="T20" fmla="*/ 6 w 59"/>
                  <a:gd name="T21" fmla="*/ 5 h 37"/>
                  <a:gd name="T22" fmla="*/ 11 w 59"/>
                  <a:gd name="T23" fmla="*/ 9 h 37"/>
                  <a:gd name="T24" fmla="*/ 6 w 59"/>
                  <a:gd name="T25" fmla="*/ 9 h 37"/>
                  <a:gd name="T26" fmla="*/ 5 w 59"/>
                  <a:gd name="T27" fmla="*/ 11 h 37"/>
                  <a:gd name="T28" fmla="*/ 6 w 59"/>
                  <a:gd name="T29" fmla="*/ 14 h 37"/>
                  <a:gd name="T30" fmla="*/ 10 w 59"/>
                  <a:gd name="T31" fmla="*/ 14 h 37"/>
                  <a:gd name="T32" fmla="*/ 0 w 59"/>
                  <a:gd name="T33" fmla="*/ 15 h 37"/>
                  <a:gd name="T34" fmla="*/ 7 w 59"/>
                  <a:gd name="T35" fmla="*/ 20 h 37"/>
                  <a:gd name="T36" fmla="*/ 8 w 59"/>
                  <a:gd name="T37" fmla="*/ 23 h 37"/>
                  <a:gd name="T38" fmla="*/ 14 w 59"/>
                  <a:gd name="T39" fmla="*/ 23 h 37"/>
                  <a:gd name="T40" fmla="*/ 26 w 59"/>
                  <a:gd name="T41" fmla="*/ 23 h 37"/>
                  <a:gd name="T42" fmla="*/ 28 w 59"/>
                  <a:gd name="T43" fmla="*/ 24 h 37"/>
                  <a:gd name="T44" fmla="*/ 16 w 59"/>
                  <a:gd name="T45" fmla="*/ 25 h 37"/>
                  <a:gd name="T46" fmla="*/ 16 w 59"/>
                  <a:gd name="T47" fmla="*/ 30 h 37"/>
                  <a:gd name="T48" fmla="*/ 19 w 59"/>
                  <a:gd name="T49" fmla="*/ 33 h 37"/>
                  <a:gd name="T50" fmla="*/ 32 w 59"/>
                  <a:gd name="T51" fmla="*/ 35 h 37"/>
                  <a:gd name="T52" fmla="*/ 34 w 59"/>
                  <a:gd name="T53" fmla="*/ 36 h 37"/>
                  <a:gd name="T54" fmla="*/ 40 w 59"/>
                  <a:gd name="T55" fmla="*/ 35 h 37"/>
                  <a:gd name="T56" fmla="*/ 41 w 59"/>
                  <a:gd name="T57" fmla="*/ 35 h 37"/>
                  <a:gd name="T58" fmla="*/ 41 w 59"/>
                  <a:gd name="T59" fmla="*/ 29 h 37"/>
                  <a:gd name="T60" fmla="*/ 46 w 59"/>
                  <a:gd name="T61" fmla="*/ 30 h 37"/>
                  <a:gd name="T62" fmla="*/ 51 w 59"/>
                  <a:gd name="T63" fmla="*/ 28 h 37"/>
                  <a:gd name="T64" fmla="*/ 54 w 59"/>
                  <a:gd name="T65" fmla="*/ 26 h 37"/>
                  <a:gd name="T66" fmla="*/ 58 w 59"/>
                  <a:gd name="T6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37">
                    <a:moveTo>
                      <a:pt x="58" y="24"/>
                    </a:moveTo>
                    <a:cubicBezTo>
                      <a:pt x="58" y="22"/>
                      <a:pt x="56" y="22"/>
                      <a:pt x="55" y="21"/>
                    </a:cubicBezTo>
                    <a:cubicBezTo>
                      <a:pt x="54" y="20"/>
                      <a:pt x="53" y="22"/>
                      <a:pt x="52" y="21"/>
                    </a:cubicBezTo>
                    <a:cubicBezTo>
                      <a:pt x="50" y="19"/>
                      <a:pt x="48" y="21"/>
                      <a:pt x="46" y="20"/>
                    </a:cubicBezTo>
                    <a:cubicBezTo>
                      <a:pt x="46" y="20"/>
                      <a:pt x="48" y="19"/>
                      <a:pt x="48" y="18"/>
                    </a:cubicBezTo>
                    <a:cubicBezTo>
                      <a:pt x="48" y="18"/>
                      <a:pt x="46" y="18"/>
                      <a:pt x="46" y="18"/>
                    </a:cubicBezTo>
                    <a:cubicBezTo>
                      <a:pt x="46" y="17"/>
                      <a:pt x="47" y="17"/>
                      <a:pt x="47" y="16"/>
                    </a:cubicBezTo>
                    <a:cubicBezTo>
                      <a:pt x="47" y="15"/>
                      <a:pt x="44" y="16"/>
                      <a:pt x="44" y="15"/>
                    </a:cubicBezTo>
                    <a:cubicBezTo>
                      <a:pt x="43" y="15"/>
                      <a:pt x="45" y="14"/>
                      <a:pt x="45" y="14"/>
                    </a:cubicBezTo>
                    <a:cubicBezTo>
                      <a:pt x="46" y="13"/>
                      <a:pt x="44" y="12"/>
                      <a:pt x="44" y="11"/>
                    </a:cubicBezTo>
                    <a:cubicBezTo>
                      <a:pt x="43" y="10"/>
                      <a:pt x="38" y="11"/>
                      <a:pt x="38" y="11"/>
                    </a:cubicBezTo>
                    <a:cubicBezTo>
                      <a:pt x="38" y="12"/>
                      <a:pt x="43" y="14"/>
                      <a:pt x="43" y="15"/>
                    </a:cubicBezTo>
                    <a:cubicBezTo>
                      <a:pt x="42" y="16"/>
                      <a:pt x="39" y="14"/>
                      <a:pt x="38" y="13"/>
                    </a:cubicBezTo>
                    <a:cubicBezTo>
                      <a:pt x="36" y="12"/>
                      <a:pt x="39" y="10"/>
                      <a:pt x="35" y="10"/>
                    </a:cubicBezTo>
                    <a:cubicBezTo>
                      <a:pt x="33" y="10"/>
                      <a:pt x="30" y="10"/>
                      <a:pt x="29" y="8"/>
                    </a:cubicBezTo>
                    <a:cubicBezTo>
                      <a:pt x="28" y="6"/>
                      <a:pt x="26" y="3"/>
                      <a:pt x="24" y="2"/>
                    </a:cubicBezTo>
                    <a:cubicBezTo>
                      <a:pt x="21" y="1"/>
                      <a:pt x="18" y="0"/>
                      <a:pt x="16" y="0"/>
                    </a:cubicBezTo>
                    <a:cubicBezTo>
                      <a:pt x="15" y="0"/>
                      <a:pt x="10" y="0"/>
                      <a:pt x="12" y="1"/>
                    </a:cubicBezTo>
                    <a:cubicBezTo>
                      <a:pt x="13" y="1"/>
                      <a:pt x="17" y="2"/>
                      <a:pt x="17" y="2"/>
                    </a:cubicBezTo>
                    <a:cubicBezTo>
                      <a:pt x="17" y="4"/>
                      <a:pt x="13" y="3"/>
                      <a:pt x="12" y="3"/>
                    </a:cubicBezTo>
                    <a:cubicBezTo>
                      <a:pt x="12" y="3"/>
                      <a:pt x="13" y="4"/>
                      <a:pt x="13" y="4"/>
                    </a:cubicBezTo>
                    <a:cubicBezTo>
                      <a:pt x="13" y="5"/>
                      <a:pt x="7" y="2"/>
                      <a:pt x="6" y="5"/>
                    </a:cubicBezTo>
                    <a:cubicBezTo>
                      <a:pt x="6" y="5"/>
                      <a:pt x="11" y="7"/>
                      <a:pt x="12" y="7"/>
                    </a:cubicBezTo>
                    <a:cubicBezTo>
                      <a:pt x="10" y="6"/>
                      <a:pt x="11" y="9"/>
                      <a:pt x="11" y="9"/>
                    </a:cubicBezTo>
                    <a:cubicBezTo>
                      <a:pt x="11" y="10"/>
                      <a:pt x="4" y="7"/>
                      <a:pt x="3" y="8"/>
                    </a:cubicBezTo>
                    <a:cubicBezTo>
                      <a:pt x="3" y="7"/>
                      <a:pt x="6" y="8"/>
                      <a:pt x="6" y="9"/>
                    </a:cubicBezTo>
                    <a:cubicBezTo>
                      <a:pt x="6" y="8"/>
                      <a:pt x="4" y="9"/>
                      <a:pt x="4" y="9"/>
                    </a:cubicBezTo>
                    <a:cubicBezTo>
                      <a:pt x="3" y="10"/>
                      <a:pt x="5" y="11"/>
                      <a:pt x="5" y="11"/>
                    </a:cubicBezTo>
                    <a:cubicBezTo>
                      <a:pt x="6" y="12"/>
                      <a:pt x="2" y="12"/>
                      <a:pt x="1" y="12"/>
                    </a:cubicBezTo>
                    <a:cubicBezTo>
                      <a:pt x="2" y="12"/>
                      <a:pt x="4" y="13"/>
                      <a:pt x="6" y="14"/>
                    </a:cubicBezTo>
                    <a:cubicBezTo>
                      <a:pt x="8" y="14"/>
                      <a:pt x="10" y="13"/>
                      <a:pt x="12" y="13"/>
                    </a:cubicBezTo>
                    <a:cubicBezTo>
                      <a:pt x="12" y="13"/>
                      <a:pt x="10" y="14"/>
                      <a:pt x="10" y="14"/>
                    </a:cubicBezTo>
                    <a:cubicBezTo>
                      <a:pt x="10" y="15"/>
                      <a:pt x="11" y="15"/>
                      <a:pt x="11" y="15"/>
                    </a:cubicBezTo>
                    <a:cubicBezTo>
                      <a:pt x="11" y="16"/>
                      <a:pt x="0" y="15"/>
                      <a:pt x="0" y="15"/>
                    </a:cubicBezTo>
                    <a:cubicBezTo>
                      <a:pt x="0" y="15"/>
                      <a:pt x="2" y="18"/>
                      <a:pt x="2" y="18"/>
                    </a:cubicBezTo>
                    <a:cubicBezTo>
                      <a:pt x="3" y="19"/>
                      <a:pt x="7" y="21"/>
                      <a:pt x="7" y="20"/>
                    </a:cubicBezTo>
                    <a:cubicBezTo>
                      <a:pt x="7" y="21"/>
                      <a:pt x="5" y="20"/>
                      <a:pt x="6" y="22"/>
                    </a:cubicBezTo>
                    <a:cubicBezTo>
                      <a:pt x="6" y="22"/>
                      <a:pt x="7" y="23"/>
                      <a:pt x="8" y="23"/>
                    </a:cubicBezTo>
                    <a:cubicBezTo>
                      <a:pt x="9" y="24"/>
                      <a:pt x="10" y="23"/>
                      <a:pt x="11" y="23"/>
                    </a:cubicBezTo>
                    <a:cubicBezTo>
                      <a:pt x="12" y="22"/>
                      <a:pt x="13" y="24"/>
                      <a:pt x="14" y="23"/>
                    </a:cubicBezTo>
                    <a:cubicBezTo>
                      <a:pt x="17" y="22"/>
                      <a:pt x="19" y="21"/>
                      <a:pt x="21" y="22"/>
                    </a:cubicBezTo>
                    <a:cubicBezTo>
                      <a:pt x="23" y="23"/>
                      <a:pt x="24" y="23"/>
                      <a:pt x="26" y="23"/>
                    </a:cubicBezTo>
                    <a:cubicBezTo>
                      <a:pt x="25" y="23"/>
                      <a:pt x="23" y="23"/>
                      <a:pt x="21" y="23"/>
                    </a:cubicBezTo>
                    <a:cubicBezTo>
                      <a:pt x="23" y="23"/>
                      <a:pt x="27" y="23"/>
                      <a:pt x="28" y="24"/>
                    </a:cubicBezTo>
                    <a:cubicBezTo>
                      <a:pt x="28" y="24"/>
                      <a:pt x="23" y="25"/>
                      <a:pt x="23" y="25"/>
                    </a:cubicBezTo>
                    <a:cubicBezTo>
                      <a:pt x="21" y="25"/>
                      <a:pt x="18" y="25"/>
                      <a:pt x="16" y="25"/>
                    </a:cubicBezTo>
                    <a:cubicBezTo>
                      <a:pt x="16" y="26"/>
                      <a:pt x="12" y="27"/>
                      <a:pt x="13" y="27"/>
                    </a:cubicBezTo>
                    <a:cubicBezTo>
                      <a:pt x="14" y="28"/>
                      <a:pt x="15" y="28"/>
                      <a:pt x="16" y="30"/>
                    </a:cubicBezTo>
                    <a:cubicBezTo>
                      <a:pt x="16" y="32"/>
                      <a:pt x="22" y="30"/>
                      <a:pt x="23" y="32"/>
                    </a:cubicBezTo>
                    <a:cubicBezTo>
                      <a:pt x="23" y="32"/>
                      <a:pt x="19" y="32"/>
                      <a:pt x="19" y="33"/>
                    </a:cubicBezTo>
                    <a:cubicBezTo>
                      <a:pt x="20" y="34"/>
                      <a:pt x="25" y="36"/>
                      <a:pt x="26" y="36"/>
                    </a:cubicBezTo>
                    <a:cubicBezTo>
                      <a:pt x="26" y="36"/>
                      <a:pt x="32" y="36"/>
                      <a:pt x="32" y="35"/>
                    </a:cubicBezTo>
                    <a:cubicBezTo>
                      <a:pt x="32" y="35"/>
                      <a:pt x="31" y="35"/>
                      <a:pt x="31" y="35"/>
                    </a:cubicBezTo>
                    <a:cubicBezTo>
                      <a:pt x="31" y="33"/>
                      <a:pt x="35" y="36"/>
                      <a:pt x="34" y="36"/>
                    </a:cubicBezTo>
                    <a:cubicBezTo>
                      <a:pt x="35" y="36"/>
                      <a:pt x="33" y="33"/>
                      <a:pt x="33" y="32"/>
                    </a:cubicBezTo>
                    <a:cubicBezTo>
                      <a:pt x="35" y="31"/>
                      <a:pt x="37" y="37"/>
                      <a:pt x="40" y="35"/>
                    </a:cubicBezTo>
                    <a:cubicBezTo>
                      <a:pt x="41" y="34"/>
                      <a:pt x="39" y="32"/>
                      <a:pt x="40" y="32"/>
                    </a:cubicBezTo>
                    <a:cubicBezTo>
                      <a:pt x="41" y="32"/>
                      <a:pt x="41" y="34"/>
                      <a:pt x="41" y="35"/>
                    </a:cubicBezTo>
                    <a:cubicBezTo>
                      <a:pt x="42" y="35"/>
                      <a:pt x="43" y="31"/>
                      <a:pt x="42" y="31"/>
                    </a:cubicBezTo>
                    <a:cubicBezTo>
                      <a:pt x="42" y="30"/>
                      <a:pt x="42" y="29"/>
                      <a:pt x="41" y="29"/>
                    </a:cubicBezTo>
                    <a:cubicBezTo>
                      <a:pt x="41" y="28"/>
                      <a:pt x="42" y="26"/>
                      <a:pt x="43" y="27"/>
                    </a:cubicBezTo>
                    <a:cubicBezTo>
                      <a:pt x="44" y="28"/>
                      <a:pt x="43" y="32"/>
                      <a:pt x="46" y="30"/>
                    </a:cubicBezTo>
                    <a:cubicBezTo>
                      <a:pt x="47" y="29"/>
                      <a:pt x="50" y="25"/>
                      <a:pt x="52" y="27"/>
                    </a:cubicBezTo>
                    <a:cubicBezTo>
                      <a:pt x="53" y="27"/>
                      <a:pt x="51" y="28"/>
                      <a:pt x="51" y="28"/>
                    </a:cubicBezTo>
                    <a:cubicBezTo>
                      <a:pt x="51" y="28"/>
                      <a:pt x="56" y="27"/>
                      <a:pt x="56" y="27"/>
                    </a:cubicBezTo>
                    <a:cubicBezTo>
                      <a:pt x="56" y="27"/>
                      <a:pt x="54" y="27"/>
                      <a:pt x="54" y="26"/>
                    </a:cubicBezTo>
                    <a:cubicBezTo>
                      <a:pt x="54" y="25"/>
                      <a:pt x="59" y="25"/>
                      <a:pt x="58" y="24"/>
                    </a:cubicBezTo>
                    <a:cubicBezTo>
                      <a:pt x="58" y="22"/>
                      <a:pt x="58" y="25"/>
                      <a:pt x="58" y="2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90" name="Freeform 602">
                <a:extLst>
                  <a:ext uri="{FF2B5EF4-FFF2-40B4-BE49-F238E27FC236}">
                    <a16:creationId xmlns:a16="http://schemas.microsoft.com/office/drawing/2014/main" id="{857B545D-8F52-0FE5-B439-A4DEB614ED67}"/>
                  </a:ext>
                </a:extLst>
              </p:cNvPr>
              <p:cNvSpPr>
                <a:spLocks/>
              </p:cNvSpPr>
              <p:nvPr/>
            </p:nvSpPr>
            <p:spPr bwMode="auto">
              <a:xfrm>
                <a:off x="3425243" y="1188850"/>
                <a:ext cx="817232" cy="450382"/>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91" name="Freeform 604">
                <a:extLst>
                  <a:ext uri="{FF2B5EF4-FFF2-40B4-BE49-F238E27FC236}">
                    <a16:creationId xmlns:a16="http://schemas.microsoft.com/office/drawing/2014/main" id="{1551871C-96A9-4EB6-572B-994FDBA3FE6F}"/>
                  </a:ext>
                </a:extLst>
              </p:cNvPr>
              <p:cNvSpPr>
                <a:spLocks/>
              </p:cNvSpPr>
              <p:nvPr/>
            </p:nvSpPr>
            <p:spPr bwMode="auto">
              <a:xfrm>
                <a:off x="3807931" y="1438640"/>
                <a:ext cx="73319" cy="28387"/>
              </a:xfrm>
              <a:custGeom>
                <a:avLst/>
                <a:gdLst>
                  <a:gd name="T0" fmla="*/ 13 w 14"/>
                  <a:gd name="T1" fmla="*/ 4 h 5"/>
                  <a:gd name="T2" fmla="*/ 11 w 14"/>
                  <a:gd name="T3" fmla="*/ 2 h 5"/>
                  <a:gd name="T4" fmla="*/ 8 w 14"/>
                  <a:gd name="T5" fmla="*/ 2 h 5"/>
                  <a:gd name="T6" fmla="*/ 1 w 14"/>
                  <a:gd name="T7" fmla="*/ 1 h 5"/>
                  <a:gd name="T8" fmla="*/ 2 w 14"/>
                  <a:gd name="T9" fmla="*/ 2 h 5"/>
                  <a:gd name="T10" fmla="*/ 0 w 14"/>
                  <a:gd name="T11" fmla="*/ 3 h 5"/>
                  <a:gd name="T12" fmla="*/ 3 w 14"/>
                  <a:gd name="T13" fmla="*/ 3 h 5"/>
                  <a:gd name="T14" fmla="*/ 8 w 14"/>
                  <a:gd name="T15" fmla="*/ 4 h 5"/>
                  <a:gd name="T16" fmla="*/ 13 w 14"/>
                  <a:gd name="T17" fmla="*/ 4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2" y="3"/>
                      <a:pt x="13" y="3"/>
                      <a:pt x="11" y="2"/>
                    </a:cubicBezTo>
                    <a:cubicBezTo>
                      <a:pt x="10" y="2"/>
                      <a:pt x="9" y="2"/>
                      <a:pt x="8" y="2"/>
                    </a:cubicBezTo>
                    <a:cubicBezTo>
                      <a:pt x="7" y="2"/>
                      <a:pt x="2" y="0"/>
                      <a:pt x="1" y="1"/>
                    </a:cubicBezTo>
                    <a:cubicBezTo>
                      <a:pt x="1" y="1"/>
                      <a:pt x="3" y="2"/>
                      <a:pt x="2" y="2"/>
                    </a:cubicBezTo>
                    <a:cubicBezTo>
                      <a:pt x="2" y="3"/>
                      <a:pt x="0" y="4"/>
                      <a:pt x="0" y="3"/>
                    </a:cubicBezTo>
                    <a:cubicBezTo>
                      <a:pt x="0" y="4"/>
                      <a:pt x="2" y="3"/>
                      <a:pt x="3" y="3"/>
                    </a:cubicBezTo>
                    <a:cubicBezTo>
                      <a:pt x="4" y="3"/>
                      <a:pt x="6" y="4"/>
                      <a:pt x="8" y="4"/>
                    </a:cubicBezTo>
                    <a:cubicBezTo>
                      <a:pt x="9" y="4"/>
                      <a:pt x="13" y="4"/>
                      <a:pt x="13" y="4"/>
                    </a:cubicBezTo>
                    <a:cubicBezTo>
                      <a:pt x="12" y="3"/>
                      <a:pt x="14" y="5"/>
                      <a:pt x="13"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92" name="Freeform 605">
                <a:extLst>
                  <a:ext uri="{FF2B5EF4-FFF2-40B4-BE49-F238E27FC236}">
                    <a16:creationId xmlns:a16="http://schemas.microsoft.com/office/drawing/2014/main" id="{1003B84F-BAD3-C638-3A53-A7A8AFDF5BF2}"/>
                  </a:ext>
                </a:extLst>
              </p:cNvPr>
              <p:cNvSpPr>
                <a:spLocks/>
              </p:cNvSpPr>
              <p:nvPr/>
            </p:nvSpPr>
            <p:spPr bwMode="auto">
              <a:xfrm>
                <a:off x="3604069" y="1461347"/>
                <a:ext cx="30401" cy="11355"/>
              </a:xfrm>
              <a:custGeom>
                <a:avLst/>
                <a:gdLst>
                  <a:gd name="T0" fmla="*/ 5 w 6"/>
                  <a:gd name="T1" fmla="*/ 1 h 2"/>
                  <a:gd name="T2" fmla="*/ 2 w 6"/>
                  <a:gd name="T3" fmla="*/ 0 h 2"/>
                  <a:gd name="T4" fmla="*/ 5 w 6"/>
                  <a:gd name="T5" fmla="*/ 1 h 2"/>
                </a:gdLst>
                <a:ahLst/>
                <a:cxnLst>
                  <a:cxn ang="0">
                    <a:pos x="T0" y="T1"/>
                  </a:cxn>
                  <a:cxn ang="0">
                    <a:pos x="T2" y="T3"/>
                  </a:cxn>
                  <a:cxn ang="0">
                    <a:pos x="T4" y="T5"/>
                  </a:cxn>
                </a:cxnLst>
                <a:rect l="0" t="0" r="r" b="b"/>
                <a:pathLst>
                  <a:path w="6" h="2">
                    <a:moveTo>
                      <a:pt x="5" y="1"/>
                    </a:moveTo>
                    <a:cubicBezTo>
                      <a:pt x="4" y="2"/>
                      <a:pt x="0" y="0"/>
                      <a:pt x="2" y="0"/>
                    </a:cubicBezTo>
                    <a:cubicBezTo>
                      <a:pt x="3" y="0"/>
                      <a:pt x="6" y="1"/>
                      <a:pt x="5"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93" name="Freeform 606">
                <a:extLst>
                  <a:ext uri="{FF2B5EF4-FFF2-40B4-BE49-F238E27FC236}">
                    <a16:creationId xmlns:a16="http://schemas.microsoft.com/office/drawing/2014/main" id="{80F68CCA-0A67-66E8-306B-815BE400A9F0}"/>
                  </a:ext>
                </a:extLst>
              </p:cNvPr>
              <p:cNvSpPr>
                <a:spLocks/>
              </p:cNvSpPr>
              <p:nvPr/>
            </p:nvSpPr>
            <p:spPr bwMode="auto">
              <a:xfrm>
                <a:off x="3739977" y="1633554"/>
                <a:ext cx="30401" cy="17033"/>
              </a:xfrm>
              <a:custGeom>
                <a:avLst/>
                <a:gdLst>
                  <a:gd name="T0" fmla="*/ 4 w 6"/>
                  <a:gd name="T1" fmla="*/ 1 h 3"/>
                  <a:gd name="T2" fmla="*/ 1 w 6"/>
                  <a:gd name="T3" fmla="*/ 2 h 3"/>
                  <a:gd name="T4" fmla="*/ 4 w 6"/>
                  <a:gd name="T5" fmla="*/ 1 h 3"/>
                </a:gdLst>
                <a:ahLst/>
                <a:cxnLst>
                  <a:cxn ang="0">
                    <a:pos x="T0" y="T1"/>
                  </a:cxn>
                  <a:cxn ang="0">
                    <a:pos x="T2" y="T3"/>
                  </a:cxn>
                  <a:cxn ang="0">
                    <a:pos x="T4" y="T5"/>
                  </a:cxn>
                </a:cxnLst>
                <a:rect l="0" t="0" r="r" b="b"/>
                <a:pathLst>
                  <a:path w="6" h="3">
                    <a:moveTo>
                      <a:pt x="4" y="1"/>
                    </a:moveTo>
                    <a:cubicBezTo>
                      <a:pt x="3" y="0"/>
                      <a:pt x="0" y="2"/>
                      <a:pt x="1" y="2"/>
                    </a:cubicBezTo>
                    <a:cubicBezTo>
                      <a:pt x="2" y="3"/>
                      <a:pt x="6" y="1"/>
                      <a:pt x="4"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94" name="Freeform 786">
                <a:extLst>
                  <a:ext uri="{FF2B5EF4-FFF2-40B4-BE49-F238E27FC236}">
                    <a16:creationId xmlns:a16="http://schemas.microsoft.com/office/drawing/2014/main" id="{EFDFD268-0D06-B5F1-98F7-B3D592A6E061}"/>
                  </a:ext>
                </a:extLst>
              </p:cNvPr>
              <p:cNvSpPr>
                <a:spLocks/>
              </p:cNvSpPr>
              <p:nvPr/>
            </p:nvSpPr>
            <p:spPr bwMode="auto">
              <a:xfrm>
                <a:off x="5192038" y="1800080"/>
                <a:ext cx="89412" cy="54878"/>
              </a:xfrm>
              <a:custGeom>
                <a:avLst/>
                <a:gdLst>
                  <a:gd name="T0" fmla="*/ 0 w 17"/>
                  <a:gd name="T1" fmla="*/ 4 h 10"/>
                  <a:gd name="T2" fmla="*/ 10 w 17"/>
                  <a:gd name="T3" fmla="*/ 2 h 10"/>
                  <a:gd name="T4" fmla="*/ 8 w 17"/>
                  <a:gd name="T5" fmla="*/ 4 h 10"/>
                  <a:gd name="T6" fmla="*/ 12 w 17"/>
                  <a:gd name="T7" fmla="*/ 7 h 10"/>
                  <a:gd name="T8" fmla="*/ 9 w 17"/>
                  <a:gd name="T9" fmla="*/ 7 h 10"/>
                  <a:gd name="T10" fmla="*/ 11 w 17"/>
                  <a:gd name="T11" fmla="*/ 10 h 10"/>
                  <a:gd name="T12" fmla="*/ 8 w 17"/>
                  <a:gd name="T13" fmla="*/ 9 h 10"/>
                  <a:gd name="T14" fmla="*/ 0 w 17"/>
                  <a:gd name="T15" fmla="*/ 4 h 10"/>
                  <a:gd name="T16" fmla="*/ 0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4"/>
                    </a:moveTo>
                    <a:cubicBezTo>
                      <a:pt x="1" y="0"/>
                      <a:pt x="7" y="2"/>
                      <a:pt x="10" y="2"/>
                    </a:cubicBezTo>
                    <a:cubicBezTo>
                      <a:pt x="17" y="3"/>
                      <a:pt x="8" y="4"/>
                      <a:pt x="8" y="4"/>
                    </a:cubicBezTo>
                    <a:cubicBezTo>
                      <a:pt x="8" y="6"/>
                      <a:pt x="12" y="5"/>
                      <a:pt x="12" y="7"/>
                    </a:cubicBezTo>
                    <a:cubicBezTo>
                      <a:pt x="12" y="7"/>
                      <a:pt x="10" y="6"/>
                      <a:pt x="9" y="7"/>
                    </a:cubicBezTo>
                    <a:cubicBezTo>
                      <a:pt x="9" y="7"/>
                      <a:pt x="12" y="10"/>
                      <a:pt x="11" y="10"/>
                    </a:cubicBezTo>
                    <a:cubicBezTo>
                      <a:pt x="10" y="10"/>
                      <a:pt x="9" y="9"/>
                      <a:pt x="8" y="9"/>
                    </a:cubicBezTo>
                    <a:cubicBezTo>
                      <a:pt x="6" y="8"/>
                      <a:pt x="0" y="7"/>
                      <a:pt x="0" y="4"/>
                    </a:cubicBezTo>
                    <a:cubicBezTo>
                      <a:pt x="0" y="3"/>
                      <a:pt x="0" y="7"/>
                      <a:pt x="0"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95" name="Freeform 788">
                <a:extLst>
                  <a:ext uri="{FF2B5EF4-FFF2-40B4-BE49-F238E27FC236}">
                    <a16:creationId xmlns:a16="http://schemas.microsoft.com/office/drawing/2014/main" id="{55B73259-BD09-86F4-48E3-7F6759A28EDD}"/>
                  </a:ext>
                </a:extLst>
              </p:cNvPr>
              <p:cNvSpPr>
                <a:spLocks/>
              </p:cNvSpPr>
              <p:nvPr/>
            </p:nvSpPr>
            <p:spPr bwMode="auto">
              <a:xfrm>
                <a:off x="5102627" y="1906053"/>
                <a:ext cx="67953" cy="37847"/>
              </a:xfrm>
              <a:custGeom>
                <a:avLst/>
                <a:gdLst>
                  <a:gd name="T0" fmla="*/ 12 w 13"/>
                  <a:gd name="T1" fmla="*/ 4 h 7"/>
                  <a:gd name="T2" fmla="*/ 12 w 13"/>
                  <a:gd name="T3" fmla="*/ 1 h 7"/>
                  <a:gd name="T4" fmla="*/ 7 w 13"/>
                  <a:gd name="T5" fmla="*/ 2 h 7"/>
                  <a:gd name="T6" fmla="*/ 3 w 13"/>
                  <a:gd name="T7" fmla="*/ 3 h 7"/>
                  <a:gd name="T8" fmla="*/ 0 w 13"/>
                  <a:gd name="T9" fmla="*/ 5 h 7"/>
                  <a:gd name="T10" fmla="*/ 12 w 13"/>
                  <a:gd name="T11" fmla="*/ 4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3" y="3"/>
                      <a:pt x="13" y="2"/>
                      <a:pt x="12" y="1"/>
                    </a:cubicBezTo>
                    <a:cubicBezTo>
                      <a:pt x="11" y="0"/>
                      <a:pt x="8" y="1"/>
                      <a:pt x="7" y="2"/>
                    </a:cubicBezTo>
                    <a:cubicBezTo>
                      <a:pt x="6" y="2"/>
                      <a:pt x="4" y="2"/>
                      <a:pt x="3" y="3"/>
                    </a:cubicBezTo>
                    <a:cubicBezTo>
                      <a:pt x="3" y="3"/>
                      <a:pt x="0" y="5"/>
                      <a:pt x="0" y="5"/>
                    </a:cubicBezTo>
                    <a:cubicBezTo>
                      <a:pt x="3" y="7"/>
                      <a:pt x="10" y="6"/>
                      <a:pt x="12" y="4"/>
                    </a:cubicBezTo>
                    <a:cubicBezTo>
                      <a:pt x="13" y="3"/>
                      <a:pt x="9" y="6"/>
                      <a:pt x="12"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96" name="Freeform 781">
                <a:extLst>
                  <a:ext uri="{FF2B5EF4-FFF2-40B4-BE49-F238E27FC236}">
                    <a16:creationId xmlns:a16="http://schemas.microsoft.com/office/drawing/2014/main" id="{C99E7A39-2848-6BDB-B887-3ACB6A7A8973}"/>
                  </a:ext>
                </a:extLst>
              </p:cNvPr>
              <p:cNvSpPr>
                <a:spLocks/>
              </p:cNvSpPr>
              <p:nvPr/>
            </p:nvSpPr>
            <p:spPr bwMode="auto">
              <a:xfrm>
                <a:off x="4771799" y="1183172"/>
                <a:ext cx="48283" cy="22709"/>
              </a:xfrm>
              <a:custGeom>
                <a:avLst/>
                <a:gdLst>
                  <a:gd name="T0" fmla="*/ 4 w 9"/>
                  <a:gd name="T1" fmla="*/ 3 h 4"/>
                  <a:gd name="T2" fmla="*/ 1 w 9"/>
                  <a:gd name="T3" fmla="*/ 2 h 4"/>
                  <a:gd name="T4" fmla="*/ 5 w 9"/>
                  <a:gd name="T5" fmla="*/ 2 h 4"/>
                  <a:gd name="T6" fmla="*/ 0 w 9"/>
                  <a:gd name="T7" fmla="*/ 0 h 4"/>
                  <a:gd name="T8" fmla="*/ 9 w 9"/>
                  <a:gd name="T9" fmla="*/ 2 h 4"/>
                  <a:gd name="T10" fmla="*/ 5 w 9"/>
                  <a:gd name="T11" fmla="*/ 2 h 4"/>
                  <a:gd name="T12" fmla="*/ 4 w 9"/>
                  <a:gd name="T13" fmla="*/ 3 h 4"/>
                  <a:gd name="T14" fmla="*/ 4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4" y="3"/>
                    </a:moveTo>
                    <a:cubicBezTo>
                      <a:pt x="4" y="3"/>
                      <a:pt x="1" y="2"/>
                      <a:pt x="1" y="2"/>
                    </a:cubicBezTo>
                    <a:cubicBezTo>
                      <a:pt x="1" y="2"/>
                      <a:pt x="4" y="2"/>
                      <a:pt x="5" y="2"/>
                    </a:cubicBezTo>
                    <a:cubicBezTo>
                      <a:pt x="3" y="1"/>
                      <a:pt x="1" y="2"/>
                      <a:pt x="0" y="0"/>
                    </a:cubicBezTo>
                    <a:cubicBezTo>
                      <a:pt x="1" y="1"/>
                      <a:pt x="8" y="0"/>
                      <a:pt x="9" y="2"/>
                    </a:cubicBezTo>
                    <a:cubicBezTo>
                      <a:pt x="9" y="2"/>
                      <a:pt x="6" y="2"/>
                      <a:pt x="5" y="2"/>
                    </a:cubicBezTo>
                    <a:cubicBezTo>
                      <a:pt x="5" y="2"/>
                      <a:pt x="7" y="4"/>
                      <a:pt x="4" y="3"/>
                    </a:cubicBezTo>
                    <a:cubicBezTo>
                      <a:pt x="3" y="3"/>
                      <a:pt x="6" y="4"/>
                      <a:pt x="4"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97" name="Freeform 777">
                <a:extLst>
                  <a:ext uri="{FF2B5EF4-FFF2-40B4-BE49-F238E27FC236}">
                    <a16:creationId xmlns:a16="http://schemas.microsoft.com/office/drawing/2014/main" id="{A7C38F55-2972-DBCB-24C3-131C0A5AE314}"/>
                  </a:ext>
                </a:extLst>
              </p:cNvPr>
              <p:cNvSpPr>
                <a:spLocks/>
              </p:cNvSpPr>
              <p:nvPr/>
            </p:nvSpPr>
            <p:spPr bwMode="auto">
              <a:xfrm>
                <a:off x="4389112" y="1943902"/>
                <a:ext cx="84048" cy="62449"/>
              </a:xfrm>
              <a:custGeom>
                <a:avLst/>
                <a:gdLst>
                  <a:gd name="T0" fmla="*/ 16 w 16"/>
                  <a:gd name="T1" fmla="*/ 6 h 11"/>
                  <a:gd name="T2" fmla="*/ 11 w 16"/>
                  <a:gd name="T3" fmla="*/ 3 h 11"/>
                  <a:gd name="T4" fmla="*/ 5 w 16"/>
                  <a:gd name="T5" fmla="*/ 1 h 11"/>
                  <a:gd name="T6" fmla="*/ 1 w 16"/>
                  <a:gd name="T7" fmla="*/ 1 h 11"/>
                  <a:gd name="T8" fmla="*/ 3 w 16"/>
                  <a:gd name="T9" fmla="*/ 3 h 11"/>
                  <a:gd name="T10" fmla="*/ 1 w 16"/>
                  <a:gd name="T11" fmla="*/ 7 h 11"/>
                  <a:gd name="T12" fmla="*/ 5 w 16"/>
                  <a:gd name="T13" fmla="*/ 7 h 11"/>
                  <a:gd name="T14" fmla="*/ 5 w 16"/>
                  <a:gd name="T15" fmla="*/ 9 h 11"/>
                  <a:gd name="T16" fmla="*/ 16 w 16"/>
                  <a:gd name="T17" fmla="*/ 6 h 11"/>
                  <a:gd name="T18" fmla="*/ 16 w 16"/>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16" y="6"/>
                    </a:moveTo>
                    <a:cubicBezTo>
                      <a:pt x="15" y="5"/>
                      <a:pt x="11" y="3"/>
                      <a:pt x="11" y="3"/>
                    </a:cubicBezTo>
                    <a:cubicBezTo>
                      <a:pt x="9" y="2"/>
                      <a:pt x="7" y="1"/>
                      <a:pt x="5" y="1"/>
                    </a:cubicBezTo>
                    <a:cubicBezTo>
                      <a:pt x="4" y="1"/>
                      <a:pt x="2" y="0"/>
                      <a:pt x="1" y="1"/>
                    </a:cubicBezTo>
                    <a:cubicBezTo>
                      <a:pt x="0" y="2"/>
                      <a:pt x="3" y="3"/>
                      <a:pt x="3" y="3"/>
                    </a:cubicBezTo>
                    <a:cubicBezTo>
                      <a:pt x="2" y="3"/>
                      <a:pt x="0" y="6"/>
                      <a:pt x="1" y="7"/>
                    </a:cubicBezTo>
                    <a:cubicBezTo>
                      <a:pt x="2" y="7"/>
                      <a:pt x="4" y="6"/>
                      <a:pt x="5" y="7"/>
                    </a:cubicBezTo>
                    <a:cubicBezTo>
                      <a:pt x="7" y="8"/>
                      <a:pt x="5" y="8"/>
                      <a:pt x="5" y="9"/>
                    </a:cubicBezTo>
                    <a:cubicBezTo>
                      <a:pt x="5" y="11"/>
                      <a:pt x="16" y="8"/>
                      <a:pt x="16" y="6"/>
                    </a:cubicBezTo>
                    <a:cubicBezTo>
                      <a:pt x="15" y="5"/>
                      <a:pt x="16" y="7"/>
                      <a:pt x="16" y="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98" name="Freeform 778">
                <a:extLst>
                  <a:ext uri="{FF2B5EF4-FFF2-40B4-BE49-F238E27FC236}">
                    <a16:creationId xmlns:a16="http://schemas.microsoft.com/office/drawing/2014/main" id="{947A2824-A099-D98C-DAF4-DC3B52F4F635}"/>
                  </a:ext>
                </a:extLst>
              </p:cNvPr>
              <p:cNvSpPr>
                <a:spLocks/>
              </p:cNvSpPr>
              <p:nvPr/>
            </p:nvSpPr>
            <p:spPr bwMode="auto">
              <a:xfrm>
                <a:off x="4415937" y="1900376"/>
                <a:ext cx="21459" cy="11355"/>
              </a:xfrm>
              <a:custGeom>
                <a:avLst/>
                <a:gdLst>
                  <a:gd name="T0" fmla="*/ 2 w 4"/>
                  <a:gd name="T1" fmla="*/ 2 h 2"/>
                  <a:gd name="T2" fmla="*/ 2 w 4"/>
                  <a:gd name="T3" fmla="*/ 0 h 2"/>
                  <a:gd name="T4" fmla="*/ 2 w 4"/>
                  <a:gd name="T5" fmla="*/ 2 h 2"/>
                </a:gdLst>
                <a:ahLst/>
                <a:cxnLst>
                  <a:cxn ang="0">
                    <a:pos x="T0" y="T1"/>
                  </a:cxn>
                  <a:cxn ang="0">
                    <a:pos x="T2" y="T3"/>
                  </a:cxn>
                  <a:cxn ang="0">
                    <a:pos x="T4" y="T5"/>
                  </a:cxn>
                </a:cxnLst>
                <a:rect l="0" t="0" r="r" b="b"/>
                <a:pathLst>
                  <a:path w="4" h="2">
                    <a:moveTo>
                      <a:pt x="2" y="2"/>
                    </a:moveTo>
                    <a:cubicBezTo>
                      <a:pt x="0" y="2"/>
                      <a:pt x="1" y="0"/>
                      <a:pt x="2" y="0"/>
                    </a:cubicBezTo>
                    <a:cubicBezTo>
                      <a:pt x="3" y="0"/>
                      <a:pt x="4" y="2"/>
                      <a:pt x="2"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99" name="Freeform 779">
                <a:extLst>
                  <a:ext uri="{FF2B5EF4-FFF2-40B4-BE49-F238E27FC236}">
                    <a16:creationId xmlns:a16="http://schemas.microsoft.com/office/drawing/2014/main" id="{EC2D1775-D854-0013-85B7-5FFBFB0EB2DD}"/>
                  </a:ext>
                </a:extLst>
              </p:cNvPr>
              <p:cNvSpPr>
                <a:spLocks/>
              </p:cNvSpPr>
              <p:nvPr/>
            </p:nvSpPr>
            <p:spPr bwMode="auto">
              <a:xfrm>
                <a:off x="4432031" y="1243726"/>
                <a:ext cx="57223" cy="34061"/>
              </a:xfrm>
              <a:custGeom>
                <a:avLst/>
                <a:gdLst>
                  <a:gd name="T0" fmla="*/ 9 w 11"/>
                  <a:gd name="T1" fmla="*/ 4 h 6"/>
                  <a:gd name="T2" fmla="*/ 9 w 11"/>
                  <a:gd name="T3" fmla="*/ 5 h 6"/>
                  <a:gd name="T4" fmla="*/ 3 w 11"/>
                  <a:gd name="T5" fmla="*/ 4 h 6"/>
                  <a:gd name="T6" fmla="*/ 2 w 11"/>
                  <a:gd name="T7" fmla="*/ 1 h 6"/>
                  <a:gd name="T8" fmla="*/ 9 w 11"/>
                  <a:gd name="T9" fmla="*/ 4 h 6"/>
                  <a:gd name="T10" fmla="*/ 9 w 11"/>
                  <a:gd name="T11" fmla="*/ 4 h 6"/>
                </a:gdLst>
                <a:ahLst/>
                <a:cxnLst>
                  <a:cxn ang="0">
                    <a:pos x="T0" y="T1"/>
                  </a:cxn>
                  <a:cxn ang="0">
                    <a:pos x="T2" y="T3"/>
                  </a:cxn>
                  <a:cxn ang="0">
                    <a:pos x="T4" y="T5"/>
                  </a:cxn>
                  <a:cxn ang="0">
                    <a:pos x="T6" y="T7"/>
                  </a:cxn>
                  <a:cxn ang="0">
                    <a:pos x="T8" y="T9"/>
                  </a:cxn>
                  <a:cxn ang="0">
                    <a:pos x="T10" y="T11"/>
                  </a:cxn>
                </a:cxnLst>
                <a:rect l="0" t="0" r="r" b="b"/>
                <a:pathLst>
                  <a:path w="11" h="6">
                    <a:moveTo>
                      <a:pt x="9" y="4"/>
                    </a:moveTo>
                    <a:cubicBezTo>
                      <a:pt x="11" y="5"/>
                      <a:pt x="11" y="6"/>
                      <a:pt x="9" y="5"/>
                    </a:cubicBezTo>
                    <a:cubicBezTo>
                      <a:pt x="7" y="5"/>
                      <a:pt x="4" y="4"/>
                      <a:pt x="3" y="4"/>
                    </a:cubicBezTo>
                    <a:cubicBezTo>
                      <a:pt x="2" y="3"/>
                      <a:pt x="0" y="0"/>
                      <a:pt x="2" y="1"/>
                    </a:cubicBezTo>
                    <a:cubicBezTo>
                      <a:pt x="4" y="2"/>
                      <a:pt x="7" y="3"/>
                      <a:pt x="9" y="4"/>
                    </a:cubicBezTo>
                    <a:cubicBezTo>
                      <a:pt x="11" y="5"/>
                      <a:pt x="7" y="3"/>
                      <a:pt x="9"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00" name="Freeform 780">
                <a:extLst>
                  <a:ext uri="{FF2B5EF4-FFF2-40B4-BE49-F238E27FC236}">
                    <a16:creationId xmlns:a16="http://schemas.microsoft.com/office/drawing/2014/main" id="{8C69A659-BB57-BBAC-C786-E323532375B3}"/>
                  </a:ext>
                </a:extLst>
              </p:cNvPr>
              <p:cNvSpPr>
                <a:spLocks/>
              </p:cNvSpPr>
              <p:nvPr/>
            </p:nvSpPr>
            <p:spPr bwMode="auto">
              <a:xfrm>
                <a:off x="4609068" y="1194523"/>
                <a:ext cx="42917" cy="26493"/>
              </a:xfrm>
              <a:custGeom>
                <a:avLst/>
                <a:gdLst>
                  <a:gd name="T0" fmla="*/ 8 w 8"/>
                  <a:gd name="T1" fmla="*/ 3 h 5"/>
                  <a:gd name="T2" fmla="*/ 0 w 8"/>
                  <a:gd name="T3" fmla="*/ 2 h 5"/>
                  <a:gd name="T4" fmla="*/ 8 w 8"/>
                  <a:gd name="T5" fmla="*/ 3 h 5"/>
                </a:gdLst>
                <a:ahLst/>
                <a:cxnLst>
                  <a:cxn ang="0">
                    <a:pos x="T0" y="T1"/>
                  </a:cxn>
                  <a:cxn ang="0">
                    <a:pos x="T2" y="T3"/>
                  </a:cxn>
                  <a:cxn ang="0">
                    <a:pos x="T4" y="T5"/>
                  </a:cxn>
                </a:cxnLst>
                <a:rect l="0" t="0" r="r" b="b"/>
                <a:pathLst>
                  <a:path w="8" h="5">
                    <a:moveTo>
                      <a:pt x="8" y="3"/>
                    </a:moveTo>
                    <a:cubicBezTo>
                      <a:pt x="8" y="5"/>
                      <a:pt x="0" y="4"/>
                      <a:pt x="0" y="2"/>
                    </a:cubicBezTo>
                    <a:cubicBezTo>
                      <a:pt x="0" y="0"/>
                      <a:pt x="8" y="1"/>
                      <a:pt x="8"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01" name="Freeform 782">
                <a:extLst>
                  <a:ext uri="{FF2B5EF4-FFF2-40B4-BE49-F238E27FC236}">
                    <a16:creationId xmlns:a16="http://schemas.microsoft.com/office/drawing/2014/main" id="{3D95B0BF-0D62-990D-1883-43076DF304D1}"/>
                  </a:ext>
                </a:extLst>
              </p:cNvPr>
              <p:cNvSpPr>
                <a:spLocks/>
              </p:cNvSpPr>
              <p:nvPr/>
            </p:nvSpPr>
            <p:spPr bwMode="auto">
              <a:xfrm>
                <a:off x="5286816" y="1266435"/>
                <a:ext cx="30401" cy="22709"/>
              </a:xfrm>
              <a:custGeom>
                <a:avLst/>
                <a:gdLst>
                  <a:gd name="T0" fmla="*/ 5 w 6"/>
                  <a:gd name="T1" fmla="*/ 3 h 4"/>
                  <a:gd name="T2" fmla="*/ 1 w 6"/>
                  <a:gd name="T3" fmla="*/ 0 h 4"/>
                  <a:gd name="T4" fmla="*/ 5 w 6"/>
                  <a:gd name="T5" fmla="*/ 3 h 4"/>
                </a:gdLst>
                <a:ahLst/>
                <a:cxnLst>
                  <a:cxn ang="0">
                    <a:pos x="T0" y="T1"/>
                  </a:cxn>
                  <a:cxn ang="0">
                    <a:pos x="T2" y="T3"/>
                  </a:cxn>
                  <a:cxn ang="0">
                    <a:pos x="T4" y="T5"/>
                  </a:cxn>
                </a:cxnLst>
                <a:rect l="0" t="0" r="r" b="b"/>
                <a:pathLst>
                  <a:path w="6" h="4">
                    <a:moveTo>
                      <a:pt x="5" y="3"/>
                    </a:moveTo>
                    <a:cubicBezTo>
                      <a:pt x="4" y="4"/>
                      <a:pt x="0" y="0"/>
                      <a:pt x="1" y="0"/>
                    </a:cubicBezTo>
                    <a:cubicBezTo>
                      <a:pt x="2" y="0"/>
                      <a:pt x="6" y="2"/>
                      <a:pt x="5"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02" name="Freeform 783">
                <a:extLst>
                  <a:ext uri="{FF2B5EF4-FFF2-40B4-BE49-F238E27FC236}">
                    <a16:creationId xmlns:a16="http://schemas.microsoft.com/office/drawing/2014/main" id="{8C631750-B482-946A-A133-B7BEC83C326A}"/>
                  </a:ext>
                </a:extLst>
              </p:cNvPr>
              <p:cNvSpPr>
                <a:spLocks/>
              </p:cNvSpPr>
              <p:nvPr/>
            </p:nvSpPr>
            <p:spPr bwMode="auto">
              <a:xfrm>
                <a:off x="5327946" y="1289142"/>
                <a:ext cx="26823" cy="5678"/>
              </a:xfrm>
              <a:custGeom>
                <a:avLst/>
                <a:gdLst>
                  <a:gd name="T0" fmla="*/ 4 w 5"/>
                  <a:gd name="T1" fmla="*/ 1 h 1"/>
                  <a:gd name="T2" fmla="*/ 2 w 5"/>
                  <a:gd name="T3" fmla="*/ 0 h 1"/>
                  <a:gd name="T4" fmla="*/ 4 w 5"/>
                  <a:gd name="T5" fmla="*/ 1 h 1"/>
                </a:gdLst>
                <a:ahLst/>
                <a:cxnLst>
                  <a:cxn ang="0">
                    <a:pos x="T0" y="T1"/>
                  </a:cxn>
                  <a:cxn ang="0">
                    <a:pos x="T2" y="T3"/>
                  </a:cxn>
                  <a:cxn ang="0">
                    <a:pos x="T4" y="T5"/>
                  </a:cxn>
                </a:cxnLst>
                <a:rect l="0" t="0" r="r" b="b"/>
                <a:pathLst>
                  <a:path w="5" h="1">
                    <a:moveTo>
                      <a:pt x="4" y="1"/>
                    </a:moveTo>
                    <a:cubicBezTo>
                      <a:pt x="2" y="1"/>
                      <a:pt x="0" y="0"/>
                      <a:pt x="2" y="0"/>
                    </a:cubicBezTo>
                    <a:cubicBezTo>
                      <a:pt x="3" y="0"/>
                      <a:pt x="5" y="1"/>
                      <a:pt x="4"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03" name="Freeform 784">
                <a:extLst>
                  <a:ext uri="{FF2B5EF4-FFF2-40B4-BE49-F238E27FC236}">
                    <a16:creationId xmlns:a16="http://schemas.microsoft.com/office/drawing/2014/main" id="{87A00489-5A43-FD23-216A-357C247263B4}"/>
                  </a:ext>
                </a:extLst>
              </p:cNvPr>
              <p:cNvSpPr>
                <a:spLocks/>
              </p:cNvSpPr>
              <p:nvPr/>
            </p:nvSpPr>
            <p:spPr bwMode="auto">
              <a:xfrm>
                <a:off x="5327946" y="1605167"/>
                <a:ext cx="21459" cy="39739"/>
              </a:xfrm>
              <a:custGeom>
                <a:avLst/>
                <a:gdLst>
                  <a:gd name="T0" fmla="*/ 2 w 4"/>
                  <a:gd name="T1" fmla="*/ 0 h 7"/>
                  <a:gd name="T2" fmla="*/ 4 w 4"/>
                  <a:gd name="T3" fmla="*/ 7 h 7"/>
                  <a:gd name="T4" fmla="*/ 2 w 4"/>
                  <a:gd name="T5" fmla="*/ 0 h 7"/>
                </a:gdLst>
                <a:ahLst/>
                <a:cxnLst>
                  <a:cxn ang="0">
                    <a:pos x="T0" y="T1"/>
                  </a:cxn>
                  <a:cxn ang="0">
                    <a:pos x="T2" y="T3"/>
                  </a:cxn>
                  <a:cxn ang="0">
                    <a:pos x="T4" y="T5"/>
                  </a:cxn>
                </a:cxnLst>
                <a:rect l="0" t="0" r="r" b="b"/>
                <a:pathLst>
                  <a:path w="4" h="7">
                    <a:moveTo>
                      <a:pt x="2" y="0"/>
                    </a:moveTo>
                    <a:cubicBezTo>
                      <a:pt x="0" y="0"/>
                      <a:pt x="3" y="7"/>
                      <a:pt x="4" y="7"/>
                    </a:cubicBezTo>
                    <a:cubicBezTo>
                      <a:pt x="4" y="7"/>
                      <a:pt x="3" y="0"/>
                      <a:pt x="2"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04" name="Freeform 789">
                <a:extLst>
                  <a:ext uri="{FF2B5EF4-FFF2-40B4-BE49-F238E27FC236}">
                    <a16:creationId xmlns:a16="http://schemas.microsoft.com/office/drawing/2014/main" id="{0F9C1FD0-9DC6-79E6-25A9-FE70E9FFEC96}"/>
                  </a:ext>
                </a:extLst>
              </p:cNvPr>
              <p:cNvSpPr>
                <a:spLocks/>
              </p:cNvSpPr>
              <p:nvPr/>
            </p:nvSpPr>
            <p:spPr bwMode="auto">
              <a:xfrm>
                <a:off x="4483890" y="1960932"/>
                <a:ext cx="21459" cy="34061"/>
              </a:xfrm>
              <a:custGeom>
                <a:avLst/>
                <a:gdLst>
                  <a:gd name="T0" fmla="*/ 3 w 4"/>
                  <a:gd name="T1" fmla="*/ 2 h 6"/>
                  <a:gd name="T2" fmla="*/ 1 w 4"/>
                  <a:gd name="T3" fmla="*/ 3 h 6"/>
                  <a:gd name="T4" fmla="*/ 3 w 4"/>
                  <a:gd name="T5" fmla="*/ 2 h 6"/>
                  <a:gd name="T6" fmla="*/ 3 w 4"/>
                  <a:gd name="T7" fmla="*/ 2 h 6"/>
                </a:gdLst>
                <a:ahLst/>
                <a:cxnLst>
                  <a:cxn ang="0">
                    <a:pos x="T0" y="T1"/>
                  </a:cxn>
                  <a:cxn ang="0">
                    <a:pos x="T2" y="T3"/>
                  </a:cxn>
                  <a:cxn ang="0">
                    <a:pos x="T4" y="T5"/>
                  </a:cxn>
                  <a:cxn ang="0">
                    <a:pos x="T6" y="T7"/>
                  </a:cxn>
                </a:cxnLst>
                <a:rect l="0" t="0" r="r" b="b"/>
                <a:pathLst>
                  <a:path w="4" h="6">
                    <a:moveTo>
                      <a:pt x="3" y="2"/>
                    </a:moveTo>
                    <a:cubicBezTo>
                      <a:pt x="2" y="0"/>
                      <a:pt x="1" y="1"/>
                      <a:pt x="1" y="3"/>
                    </a:cubicBezTo>
                    <a:cubicBezTo>
                      <a:pt x="0" y="6"/>
                      <a:pt x="4" y="4"/>
                      <a:pt x="3" y="2"/>
                    </a:cubicBezTo>
                    <a:cubicBezTo>
                      <a:pt x="3" y="2"/>
                      <a:pt x="4" y="3"/>
                      <a:pt x="3"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05" name="Freeform 790">
                <a:extLst>
                  <a:ext uri="{FF2B5EF4-FFF2-40B4-BE49-F238E27FC236}">
                    <a16:creationId xmlns:a16="http://schemas.microsoft.com/office/drawing/2014/main" id="{DF6C2145-2300-6A90-F5C7-8658A36F75C1}"/>
                  </a:ext>
                </a:extLst>
              </p:cNvPr>
              <p:cNvSpPr>
                <a:spLocks/>
              </p:cNvSpPr>
              <p:nvPr/>
            </p:nvSpPr>
            <p:spPr bwMode="auto">
              <a:xfrm>
                <a:off x="4437395" y="1889022"/>
                <a:ext cx="19671" cy="22709"/>
              </a:xfrm>
              <a:custGeom>
                <a:avLst/>
                <a:gdLst>
                  <a:gd name="T0" fmla="*/ 4 w 4"/>
                  <a:gd name="T1" fmla="*/ 2 h 4"/>
                  <a:gd name="T2" fmla="*/ 1 w 4"/>
                  <a:gd name="T3" fmla="*/ 1 h 4"/>
                  <a:gd name="T4" fmla="*/ 4 w 4"/>
                  <a:gd name="T5" fmla="*/ 2 h 4"/>
                  <a:gd name="T6" fmla="*/ 4 w 4"/>
                  <a:gd name="T7" fmla="*/ 2 h 4"/>
                </a:gdLst>
                <a:ahLst/>
                <a:cxnLst>
                  <a:cxn ang="0">
                    <a:pos x="T0" y="T1"/>
                  </a:cxn>
                  <a:cxn ang="0">
                    <a:pos x="T2" y="T3"/>
                  </a:cxn>
                  <a:cxn ang="0">
                    <a:pos x="T4" y="T5"/>
                  </a:cxn>
                  <a:cxn ang="0">
                    <a:pos x="T6" y="T7"/>
                  </a:cxn>
                </a:cxnLst>
                <a:rect l="0" t="0" r="r" b="b"/>
                <a:pathLst>
                  <a:path w="4" h="4">
                    <a:moveTo>
                      <a:pt x="4" y="2"/>
                    </a:moveTo>
                    <a:cubicBezTo>
                      <a:pt x="3" y="2"/>
                      <a:pt x="1" y="0"/>
                      <a:pt x="1" y="1"/>
                    </a:cubicBezTo>
                    <a:cubicBezTo>
                      <a:pt x="0" y="4"/>
                      <a:pt x="4" y="2"/>
                      <a:pt x="4" y="2"/>
                    </a:cubicBezTo>
                    <a:cubicBezTo>
                      <a:pt x="3" y="2"/>
                      <a:pt x="4" y="2"/>
                      <a:pt x="4"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06" name="Freeform 791">
                <a:extLst>
                  <a:ext uri="{FF2B5EF4-FFF2-40B4-BE49-F238E27FC236}">
                    <a16:creationId xmlns:a16="http://schemas.microsoft.com/office/drawing/2014/main" id="{37A6FF09-A7CC-CF2D-569F-657E476ADDCD}"/>
                  </a:ext>
                </a:extLst>
              </p:cNvPr>
              <p:cNvSpPr>
                <a:spLocks/>
              </p:cNvSpPr>
              <p:nvPr/>
            </p:nvSpPr>
            <p:spPr bwMode="auto">
              <a:xfrm>
                <a:off x="5360134" y="1533258"/>
                <a:ext cx="10730" cy="11355"/>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0"/>
                      <a:pt x="0" y="1"/>
                      <a:pt x="0" y="2"/>
                    </a:cubicBezTo>
                    <a:cubicBezTo>
                      <a:pt x="1" y="2"/>
                      <a:pt x="2" y="2"/>
                      <a:pt x="2"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07" name="Freeform 792">
                <a:extLst>
                  <a:ext uri="{FF2B5EF4-FFF2-40B4-BE49-F238E27FC236}">
                    <a16:creationId xmlns:a16="http://schemas.microsoft.com/office/drawing/2014/main" id="{4F5AAD55-5BB2-BA72-1EF6-C252423DD7EF}"/>
                  </a:ext>
                </a:extLst>
              </p:cNvPr>
              <p:cNvSpPr>
                <a:spLocks/>
              </p:cNvSpPr>
              <p:nvPr/>
            </p:nvSpPr>
            <p:spPr bwMode="auto">
              <a:xfrm>
                <a:off x="5317216" y="1472702"/>
                <a:ext cx="16095" cy="9462"/>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1" y="0"/>
                      <a:pt x="0" y="1"/>
                      <a:pt x="1" y="1"/>
                    </a:cubicBezTo>
                    <a:cubicBezTo>
                      <a:pt x="2" y="2"/>
                      <a:pt x="3" y="1"/>
                      <a:pt x="2"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08" name="Freeform 793">
                <a:extLst>
                  <a:ext uri="{FF2B5EF4-FFF2-40B4-BE49-F238E27FC236}">
                    <a16:creationId xmlns:a16="http://schemas.microsoft.com/office/drawing/2014/main" id="{009911DE-55F3-E06C-4663-A08C6CFD0C3E}"/>
                  </a:ext>
                </a:extLst>
              </p:cNvPr>
              <p:cNvSpPr>
                <a:spLocks/>
              </p:cNvSpPr>
              <p:nvPr/>
            </p:nvSpPr>
            <p:spPr bwMode="auto">
              <a:xfrm>
                <a:off x="5360134" y="1449993"/>
                <a:ext cx="14306" cy="17033"/>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1"/>
                      <a:pt x="1" y="2"/>
                    </a:cubicBezTo>
                    <a:cubicBezTo>
                      <a:pt x="1" y="3"/>
                      <a:pt x="3" y="1"/>
                      <a:pt x="2"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09" name="Freeform 794">
                <a:extLst>
                  <a:ext uri="{FF2B5EF4-FFF2-40B4-BE49-F238E27FC236}">
                    <a16:creationId xmlns:a16="http://schemas.microsoft.com/office/drawing/2014/main" id="{0F5EC23B-D71A-0EC0-2260-C2D1A007D1F7}"/>
                  </a:ext>
                </a:extLst>
              </p:cNvPr>
              <p:cNvSpPr>
                <a:spLocks/>
              </p:cNvSpPr>
              <p:nvPr/>
            </p:nvSpPr>
            <p:spPr bwMode="auto">
              <a:xfrm>
                <a:off x="3927743" y="1561643"/>
                <a:ext cx="26823" cy="3784"/>
              </a:xfrm>
              <a:custGeom>
                <a:avLst/>
                <a:gdLst>
                  <a:gd name="T0" fmla="*/ 5 w 5"/>
                  <a:gd name="T1" fmla="*/ 1 h 1"/>
                  <a:gd name="T2" fmla="*/ 1 w 5"/>
                  <a:gd name="T3" fmla="*/ 0 h 1"/>
                  <a:gd name="T4" fmla="*/ 5 w 5"/>
                  <a:gd name="T5" fmla="*/ 1 h 1"/>
                </a:gdLst>
                <a:ahLst/>
                <a:cxnLst>
                  <a:cxn ang="0">
                    <a:pos x="T0" y="T1"/>
                  </a:cxn>
                  <a:cxn ang="0">
                    <a:pos x="T2" y="T3"/>
                  </a:cxn>
                  <a:cxn ang="0">
                    <a:pos x="T4" y="T5"/>
                  </a:cxn>
                </a:cxnLst>
                <a:rect l="0" t="0" r="r" b="b"/>
                <a:pathLst>
                  <a:path w="5" h="1">
                    <a:moveTo>
                      <a:pt x="5" y="1"/>
                    </a:moveTo>
                    <a:cubicBezTo>
                      <a:pt x="4" y="0"/>
                      <a:pt x="0" y="0"/>
                      <a:pt x="1" y="0"/>
                    </a:cubicBezTo>
                    <a:cubicBezTo>
                      <a:pt x="2" y="1"/>
                      <a:pt x="5" y="1"/>
                      <a:pt x="5"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10" name="Freeform 795">
                <a:extLst>
                  <a:ext uri="{FF2B5EF4-FFF2-40B4-BE49-F238E27FC236}">
                    <a16:creationId xmlns:a16="http://schemas.microsoft.com/office/drawing/2014/main" id="{D1BE22E5-FA08-CF36-78D4-E5D82BDC30B8}"/>
                  </a:ext>
                </a:extLst>
              </p:cNvPr>
              <p:cNvSpPr>
                <a:spLocks/>
              </p:cNvSpPr>
              <p:nvPr/>
            </p:nvSpPr>
            <p:spPr bwMode="auto">
              <a:xfrm>
                <a:off x="3959931" y="1561643"/>
                <a:ext cx="32188"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11" name="Freeform 796">
                <a:extLst>
                  <a:ext uri="{FF2B5EF4-FFF2-40B4-BE49-F238E27FC236}">
                    <a16:creationId xmlns:a16="http://schemas.microsoft.com/office/drawing/2014/main" id="{B33CB459-3B89-8918-CF54-3EC47B62AE6A}"/>
                  </a:ext>
                </a:extLst>
              </p:cNvPr>
              <p:cNvSpPr>
                <a:spLocks/>
              </p:cNvSpPr>
              <p:nvPr/>
            </p:nvSpPr>
            <p:spPr bwMode="auto">
              <a:xfrm>
                <a:off x="4562574" y="1209665"/>
                <a:ext cx="21459" cy="11355"/>
              </a:xfrm>
              <a:custGeom>
                <a:avLst/>
                <a:gdLst>
                  <a:gd name="T0" fmla="*/ 3 w 4"/>
                  <a:gd name="T1" fmla="*/ 2 h 2"/>
                  <a:gd name="T2" fmla="*/ 2 w 4"/>
                  <a:gd name="T3" fmla="*/ 0 h 2"/>
                  <a:gd name="T4" fmla="*/ 3 w 4"/>
                  <a:gd name="T5" fmla="*/ 2 h 2"/>
                </a:gdLst>
                <a:ahLst/>
                <a:cxnLst>
                  <a:cxn ang="0">
                    <a:pos x="T0" y="T1"/>
                  </a:cxn>
                  <a:cxn ang="0">
                    <a:pos x="T2" y="T3"/>
                  </a:cxn>
                  <a:cxn ang="0">
                    <a:pos x="T4" y="T5"/>
                  </a:cxn>
                </a:cxnLst>
                <a:rect l="0" t="0" r="r" b="b"/>
                <a:pathLst>
                  <a:path w="4" h="2">
                    <a:moveTo>
                      <a:pt x="3" y="2"/>
                    </a:moveTo>
                    <a:cubicBezTo>
                      <a:pt x="1" y="2"/>
                      <a:pt x="0" y="0"/>
                      <a:pt x="2" y="0"/>
                    </a:cubicBezTo>
                    <a:cubicBezTo>
                      <a:pt x="3" y="0"/>
                      <a:pt x="4" y="2"/>
                      <a:pt x="3"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12" name="Freeform 776">
                <a:extLst>
                  <a:ext uri="{FF2B5EF4-FFF2-40B4-BE49-F238E27FC236}">
                    <a16:creationId xmlns:a16="http://schemas.microsoft.com/office/drawing/2014/main" id="{A92D83A5-51D7-470D-E138-0B1FA3EC4C7C}"/>
                  </a:ext>
                </a:extLst>
              </p:cNvPr>
              <p:cNvSpPr>
                <a:spLocks/>
              </p:cNvSpPr>
              <p:nvPr/>
            </p:nvSpPr>
            <p:spPr bwMode="auto">
              <a:xfrm>
                <a:off x="3917013" y="1160463"/>
                <a:ext cx="1600487" cy="1262207"/>
              </a:xfrm>
              <a:custGeom>
                <a:avLst/>
                <a:gdLst>
                  <a:gd name="T0" fmla="*/ 33 w 305"/>
                  <a:gd name="T1" fmla="*/ 54 h 227"/>
                  <a:gd name="T2" fmla="*/ 1 w 305"/>
                  <a:gd name="T3" fmla="*/ 63 h 227"/>
                  <a:gd name="T4" fmla="*/ 19 w 305"/>
                  <a:gd name="T5" fmla="*/ 72 h 227"/>
                  <a:gd name="T6" fmla="*/ 24 w 305"/>
                  <a:gd name="T7" fmla="*/ 75 h 227"/>
                  <a:gd name="T8" fmla="*/ 20 w 305"/>
                  <a:gd name="T9" fmla="*/ 81 h 227"/>
                  <a:gd name="T10" fmla="*/ 36 w 305"/>
                  <a:gd name="T11" fmla="*/ 86 h 227"/>
                  <a:gd name="T12" fmla="*/ 73 w 305"/>
                  <a:gd name="T13" fmla="*/ 93 h 227"/>
                  <a:gd name="T14" fmla="*/ 87 w 305"/>
                  <a:gd name="T15" fmla="*/ 112 h 227"/>
                  <a:gd name="T16" fmla="*/ 88 w 305"/>
                  <a:gd name="T17" fmla="*/ 122 h 227"/>
                  <a:gd name="T18" fmla="*/ 89 w 305"/>
                  <a:gd name="T19" fmla="*/ 131 h 227"/>
                  <a:gd name="T20" fmla="*/ 104 w 305"/>
                  <a:gd name="T21" fmla="*/ 129 h 227"/>
                  <a:gd name="T22" fmla="*/ 106 w 305"/>
                  <a:gd name="T23" fmla="*/ 135 h 227"/>
                  <a:gd name="T24" fmla="*/ 106 w 305"/>
                  <a:gd name="T25" fmla="*/ 144 h 227"/>
                  <a:gd name="T26" fmla="*/ 109 w 305"/>
                  <a:gd name="T27" fmla="*/ 155 h 227"/>
                  <a:gd name="T28" fmla="*/ 106 w 305"/>
                  <a:gd name="T29" fmla="*/ 160 h 227"/>
                  <a:gd name="T30" fmla="*/ 100 w 305"/>
                  <a:gd name="T31" fmla="*/ 162 h 227"/>
                  <a:gd name="T32" fmla="*/ 112 w 305"/>
                  <a:gd name="T33" fmla="*/ 165 h 227"/>
                  <a:gd name="T34" fmla="*/ 112 w 305"/>
                  <a:gd name="T35" fmla="*/ 169 h 227"/>
                  <a:gd name="T36" fmla="*/ 107 w 305"/>
                  <a:gd name="T37" fmla="*/ 172 h 227"/>
                  <a:gd name="T38" fmla="*/ 107 w 305"/>
                  <a:gd name="T39" fmla="*/ 180 h 227"/>
                  <a:gd name="T40" fmla="*/ 110 w 305"/>
                  <a:gd name="T41" fmla="*/ 192 h 227"/>
                  <a:gd name="T42" fmla="*/ 114 w 305"/>
                  <a:gd name="T43" fmla="*/ 193 h 227"/>
                  <a:gd name="T44" fmla="*/ 120 w 305"/>
                  <a:gd name="T45" fmla="*/ 210 h 227"/>
                  <a:gd name="T46" fmla="*/ 138 w 305"/>
                  <a:gd name="T47" fmla="*/ 219 h 227"/>
                  <a:gd name="T48" fmla="*/ 142 w 305"/>
                  <a:gd name="T49" fmla="*/ 224 h 227"/>
                  <a:gd name="T50" fmla="*/ 151 w 305"/>
                  <a:gd name="T51" fmla="*/ 214 h 227"/>
                  <a:gd name="T52" fmla="*/ 156 w 305"/>
                  <a:gd name="T53" fmla="*/ 200 h 227"/>
                  <a:gd name="T54" fmla="*/ 163 w 305"/>
                  <a:gd name="T55" fmla="*/ 192 h 227"/>
                  <a:gd name="T56" fmla="*/ 173 w 305"/>
                  <a:gd name="T57" fmla="*/ 179 h 227"/>
                  <a:gd name="T58" fmla="*/ 193 w 305"/>
                  <a:gd name="T59" fmla="*/ 173 h 227"/>
                  <a:gd name="T60" fmla="*/ 216 w 305"/>
                  <a:gd name="T61" fmla="*/ 160 h 227"/>
                  <a:gd name="T62" fmla="*/ 232 w 305"/>
                  <a:gd name="T63" fmla="*/ 142 h 227"/>
                  <a:gd name="T64" fmla="*/ 234 w 305"/>
                  <a:gd name="T65" fmla="*/ 130 h 227"/>
                  <a:gd name="T66" fmla="*/ 253 w 305"/>
                  <a:gd name="T67" fmla="*/ 129 h 227"/>
                  <a:gd name="T68" fmla="*/ 233 w 305"/>
                  <a:gd name="T69" fmla="*/ 119 h 227"/>
                  <a:gd name="T70" fmla="*/ 238 w 305"/>
                  <a:gd name="T71" fmla="*/ 113 h 227"/>
                  <a:gd name="T72" fmla="*/ 262 w 305"/>
                  <a:gd name="T73" fmla="*/ 112 h 227"/>
                  <a:gd name="T74" fmla="*/ 258 w 305"/>
                  <a:gd name="T75" fmla="*/ 106 h 227"/>
                  <a:gd name="T76" fmla="*/ 266 w 305"/>
                  <a:gd name="T77" fmla="*/ 95 h 227"/>
                  <a:gd name="T78" fmla="*/ 253 w 305"/>
                  <a:gd name="T79" fmla="*/ 80 h 227"/>
                  <a:gd name="T80" fmla="*/ 263 w 305"/>
                  <a:gd name="T81" fmla="*/ 66 h 227"/>
                  <a:gd name="T82" fmla="*/ 268 w 305"/>
                  <a:gd name="T83" fmla="*/ 51 h 227"/>
                  <a:gd name="T84" fmla="*/ 283 w 305"/>
                  <a:gd name="T85" fmla="*/ 38 h 227"/>
                  <a:gd name="T86" fmla="*/ 291 w 305"/>
                  <a:gd name="T87" fmla="*/ 33 h 227"/>
                  <a:gd name="T88" fmla="*/ 259 w 305"/>
                  <a:gd name="T89" fmla="*/ 28 h 227"/>
                  <a:gd name="T90" fmla="*/ 238 w 305"/>
                  <a:gd name="T91" fmla="*/ 21 h 227"/>
                  <a:gd name="T92" fmla="*/ 256 w 305"/>
                  <a:gd name="T93" fmla="*/ 14 h 227"/>
                  <a:gd name="T94" fmla="*/ 206 w 305"/>
                  <a:gd name="T95" fmla="*/ 8 h 227"/>
                  <a:gd name="T96" fmla="*/ 213 w 305"/>
                  <a:gd name="T97" fmla="*/ 0 h 227"/>
                  <a:gd name="T98" fmla="*/ 173 w 305"/>
                  <a:gd name="T99" fmla="*/ 8 h 227"/>
                  <a:gd name="T100" fmla="*/ 155 w 305"/>
                  <a:gd name="T101" fmla="*/ 10 h 227"/>
                  <a:gd name="T102" fmla="*/ 154 w 305"/>
                  <a:gd name="T103" fmla="*/ 11 h 227"/>
                  <a:gd name="T104" fmla="*/ 140 w 305"/>
                  <a:gd name="T105" fmla="*/ 14 h 227"/>
                  <a:gd name="T106" fmla="*/ 111 w 305"/>
                  <a:gd name="T107" fmla="*/ 14 h 227"/>
                  <a:gd name="T108" fmla="*/ 98 w 305"/>
                  <a:gd name="T109" fmla="*/ 23 h 227"/>
                  <a:gd name="T110" fmla="*/ 73 w 305"/>
                  <a:gd name="T111" fmla="*/ 21 h 227"/>
                  <a:gd name="T112" fmla="*/ 55 w 305"/>
                  <a:gd name="T113" fmla="*/ 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227">
                    <a:moveTo>
                      <a:pt x="32" y="37"/>
                    </a:moveTo>
                    <a:cubicBezTo>
                      <a:pt x="31" y="38"/>
                      <a:pt x="26" y="40"/>
                      <a:pt x="27" y="41"/>
                    </a:cubicBezTo>
                    <a:cubicBezTo>
                      <a:pt x="28" y="42"/>
                      <a:pt x="30" y="42"/>
                      <a:pt x="32" y="43"/>
                    </a:cubicBezTo>
                    <a:cubicBezTo>
                      <a:pt x="34" y="43"/>
                      <a:pt x="36" y="43"/>
                      <a:pt x="39" y="43"/>
                    </a:cubicBezTo>
                    <a:cubicBezTo>
                      <a:pt x="39" y="43"/>
                      <a:pt x="44" y="42"/>
                      <a:pt x="45" y="42"/>
                    </a:cubicBezTo>
                    <a:cubicBezTo>
                      <a:pt x="44" y="42"/>
                      <a:pt x="42" y="43"/>
                      <a:pt x="41" y="44"/>
                    </a:cubicBezTo>
                    <a:cubicBezTo>
                      <a:pt x="40" y="45"/>
                      <a:pt x="39" y="46"/>
                      <a:pt x="40" y="48"/>
                    </a:cubicBezTo>
                    <a:cubicBezTo>
                      <a:pt x="42" y="50"/>
                      <a:pt x="36" y="55"/>
                      <a:pt x="33" y="54"/>
                    </a:cubicBezTo>
                    <a:cubicBezTo>
                      <a:pt x="32" y="53"/>
                      <a:pt x="30" y="54"/>
                      <a:pt x="28" y="54"/>
                    </a:cubicBezTo>
                    <a:cubicBezTo>
                      <a:pt x="27" y="53"/>
                      <a:pt x="25" y="54"/>
                      <a:pt x="24" y="54"/>
                    </a:cubicBezTo>
                    <a:cubicBezTo>
                      <a:pt x="23" y="54"/>
                      <a:pt x="21" y="54"/>
                      <a:pt x="20" y="56"/>
                    </a:cubicBezTo>
                    <a:cubicBezTo>
                      <a:pt x="19" y="57"/>
                      <a:pt x="18" y="57"/>
                      <a:pt x="16" y="57"/>
                    </a:cubicBezTo>
                    <a:cubicBezTo>
                      <a:pt x="13" y="58"/>
                      <a:pt x="10" y="59"/>
                      <a:pt x="7" y="59"/>
                    </a:cubicBezTo>
                    <a:cubicBezTo>
                      <a:pt x="6" y="59"/>
                      <a:pt x="4" y="58"/>
                      <a:pt x="4" y="59"/>
                    </a:cubicBezTo>
                    <a:cubicBezTo>
                      <a:pt x="3" y="60"/>
                      <a:pt x="0" y="60"/>
                      <a:pt x="0" y="62"/>
                    </a:cubicBezTo>
                    <a:cubicBezTo>
                      <a:pt x="0" y="63"/>
                      <a:pt x="1" y="62"/>
                      <a:pt x="1" y="63"/>
                    </a:cubicBezTo>
                    <a:cubicBezTo>
                      <a:pt x="1" y="63"/>
                      <a:pt x="0" y="64"/>
                      <a:pt x="0" y="64"/>
                    </a:cubicBezTo>
                    <a:cubicBezTo>
                      <a:pt x="0" y="65"/>
                      <a:pt x="2" y="67"/>
                      <a:pt x="3" y="68"/>
                    </a:cubicBezTo>
                    <a:cubicBezTo>
                      <a:pt x="3" y="68"/>
                      <a:pt x="4" y="67"/>
                      <a:pt x="4" y="67"/>
                    </a:cubicBezTo>
                    <a:cubicBezTo>
                      <a:pt x="5" y="66"/>
                      <a:pt x="6" y="67"/>
                      <a:pt x="7" y="68"/>
                    </a:cubicBezTo>
                    <a:cubicBezTo>
                      <a:pt x="8" y="68"/>
                      <a:pt x="13" y="69"/>
                      <a:pt x="13" y="67"/>
                    </a:cubicBezTo>
                    <a:cubicBezTo>
                      <a:pt x="13" y="68"/>
                      <a:pt x="12" y="68"/>
                      <a:pt x="13" y="69"/>
                    </a:cubicBezTo>
                    <a:cubicBezTo>
                      <a:pt x="13" y="70"/>
                      <a:pt x="15" y="71"/>
                      <a:pt x="16" y="71"/>
                    </a:cubicBezTo>
                    <a:cubicBezTo>
                      <a:pt x="17" y="72"/>
                      <a:pt x="18" y="72"/>
                      <a:pt x="19" y="72"/>
                    </a:cubicBezTo>
                    <a:cubicBezTo>
                      <a:pt x="21" y="72"/>
                      <a:pt x="21" y="70"/>
                      <a:pt x="22" y="71"/>
                    </a:cubicBezTo>
                    <a:cubicBezTo>
                      <a:pt x="24" y="71"/>
                      <a:pt x="27" y="71"/>
                      <a:pt x="28" y="71"/>
                    </a:cubicBezTo>
                    <a:cubicBezTo>
                      <a:pt x="29" y="71"/>
                      <a:pt x="29" y="70"/>
                      <a:pt x="30" y="69"/>
                    </a:cubicBezTo>
                    <a:cubicBezTo>
                      <a:pt x="31" y="69"/>
                      <a:pt x="34" y="71"/>
                      <a:pt x="34" y="72"/>
                    </a:cubicBezTo>
                    <a:cubicBezTo>
                      <a:pt x="34" y="73"/>
                      <a:pt x="24" y="72"/>
                      <a:pt x="22" y="73"/>
                    </a:cubicBezTo>
                    <a:cubicBezTo>
                      <a:pt x="20" y="73"/>
                      <a:pt x="23" y="74"/>
                      <a:pt x="24" y="74"/>
                    </a:cubicBezTo>
                    <a:cubicBezTo>
                      <a:pt x="26" y="75"/>
                      <a:pt x="27" y="74"/>
                      <a:pt x="29" y="75"/>
                    </a:cubicBezTo>
                    <a:cubicBezTo>
                      <a:pt x="28" y="74"/>
                      <a:pt x="26" y="75"/>
                      <a:pt x="24" y="75"/>
                    </a:cubicBezTo>
                    <a:cubicBezTo>
                      <a:pt x="21" y="75"/>
                      <a:pt x="18" y="74"/>
                      <a:pt x="15" y="74"/>
                    </a:cubicBezTo>
                    <a:cubicBezTo>
                      <a:pt x="13" y="74"/>
                      <a:pt x="9" y="74"/>
                      <a:pt x="9" y="76"/>
                    </a:cubicBezTo>
                    <a:cubicBezTo>
                      <a:pt x="8" y="77"/>
                      <a:pt x="11" y="78"/>
                      <a:pt x="12" y="78"/>
                    </a:cubicBezTo>
                    <a:cubicBezTo>
                      <a:pt x="13" y="78"/>
                      <a:pt x="15" y="77"/>
                      <a:pt x="15" y="77"/>
                    </a:cubicBezTo>
                    <a:cubicBezTo>
                      <a:pt x="16" y="78"/>
                      <a:pt x="15" y="78"/>
                      <a:pt x="15" y="79"/>
                    </a:cubicBezTo>
                    <a:cubicBezTo>
                      <a:pt x="16" y="80"/>
                      <a:pt x="18" y="80"/>
                      <a:pt x="19" y="80"/>
                    </a:cubicBezTo>
                    <a:cubicBezTo>
                      <a:pt x="21" y="80"/>
                      <a:pt x="23" y="80"/>
                      <a:pt x="25" y="80"/>
                    </a:cubicBezTo>
                    <a:cubicBezTo>
                      <a:pt x="25" y="80"/>
                      <a:pt x="21" y="81"/>
                      <a:pt x="20" y="81"/>
                    </a:cubicBezTo>
                    <a:cubicBezTo>
                      <a:pt x="16" y="82"/>
                      <a:pt x="19" y="84"/>
                      <a:pt x="21" y="85"/>
                    </a:cubicBezTo>
                    <a:cubicBezTo>
                      <a:pt x="23" y="86"/>
                      <a:pt x="25" y="86"/>
                      <a:pt x="27" y="87"/>
                    </a:cubicBezTo>
                    <a:cubicBezTo>
                      <a:pt x="27" y="87"/>
                      <a:pt x="31" y="87"/>
                      <a:pt x="31" y="87"/>
                    </a:cubicBezTo>
                    <a:cubicBezTo>
                      <a:pt x="31" y="87"/>
                      <a:pt x="29" y="86"/>
                      <a:pt x="29" y="85"/>
                    </a:cubicBezTo>
                    <a:cubicBezTo>
                      <a:pt x="29" y="84"/>
                      <a:pt x="31" y="85"/>
                      <a:pt x="31" y="85"/>
                    </a:cubicBezTo>
                    <a:cubicBezTo>
                      <a:pt x="32" y="86"/>
                      <a:pt x="33" y="85"/>
                      <a:pt x="34" y="84"/>
                    </a:cubicBezTo>
                    <a:cubicBezTo>
                      <a:pt x="34" y="84"/>
                      <a:pt x="35" y="83"/>
                      <a:pt x="36" y="83"/>
                    </a:cubicBezTo>
                    <a:cubicBezTo>
                      <a:pt x="37" y="84"/>
                      <a:pt x="36" y="86"/>
                      <a:pt x="36" y="86"/>
                    </a:cubicBezTo>
                    <a:cubicBezTo>
                      <a:pt x="37" y="87"/>
                      <a:pt x="40" y="85"/>
                      <a:pt x="41" y="85"/>
                    </a:cubicBezTo>
                    <a:cubicBezTo>
                      <a:pt x="43" y="84"/>
                      <a:pt x="43" y="84"/>
                      <a:pt x="44" y="85"/>
                    </a:cubicBezTo>
                    <a:cubicBezTo>
                      <a:pt x="45" y="86"/>
                      <a:pt x="46" y="84"/>
                      <a:pt x="47" y="84"/>
                    </a:cubicBezTo>
                    <a:cubicBezTo>
                      <a:pt x="48" y="83"/>
                      <a:pt x="50" y="84"/>
                      <a:pt x="51" y="84"/>
                    </a:cubicBezTo>
                    <a:cubicBezTo>
                      <a:pt x="54" y="84"/>
                      <a:pt x="58" y="85"/>
                      <a:pt x="61" y="86"/>
                    </a:cubicBezTo>
                    <a:cubicBezTo>
                      <a:pt x="63" y="86"/>
                      <a:pt x="65" y="88"/>
                      <a:pt x="67" y="88"/>
                    </a:cubicBezTo>
                    <a:cubicBezTo>
                      <a:pt x="69" y="88"/>
                      <a:pt x="71" y="89"/>
                      <a:pt x="72" y="90"/>
                    </a:cubicBezTo>
                    <a:cubicBezTo>
                      <a:pt x="74" y="91"/>
                      <a:pt x="73" y="92"/>
                      <a:pt x="73" y="93"/>
                    </a:cubicBezTo>
                    <a:cubicBezTo>
                      <a:pt x="73" y="94"/>
                      <a:pt x="75" y="96"/>
                      <a:pt x="76" y="96"/>
                    </a:cubicBezTo>
                    <a:cubicBezTo>
                      <a:pt x="77" y="97"/>
                      <a:pt x="79" y="96"/>
                      <a:pt x="80" y="97"/>
                    </a:cubicBezTo>
                    <a:cubicBezTo>
                      <a:pt x="80" y="99"/>
                      <a:pt x="82" y="100"/>
                      <a:pt x="83" y="101"/>
                    </a:cubicBezTo>
                    <a:cubicBezTo>
                      <a:pt x="84" y="102"/>
                      <a:pt x="83" y="104"/>
                      <a:pt x="84" y="105"/>
                    </a:cubicBezTo>
                    <a:cubicBezTo>
                      <a:pt x="84" y="106"/>
                      <a:pt x="86" y="107"/>
                      <a:pt x="86" y="109"/>
                    </a:cubicBezTo>
                    <a:cubicBezTo>
                      <a:pt x="86" y="110"/>
                      <a:pt x="85" y="110"/>
                      <a:pt x="86" y="111"/>
                    </a:cubicBezTo>
                    <a:cubicBezTo>
                      <a:pt x="86" y="111"/>
                      <a:pt x="87" y="112"/>
                      <a:pt x="87" y="112"/>
                    </a:cubicBezTo>
                    <a:cubicBezTo>
                      <a:pt x="87" y="112"/>
                      <a:pt x="87" y="112"/>
                      <a:pt x="87" y="112"/>
                    </a:cubicBezTo>
                    <a:cubicBezTo>
                      <a:pt x="88" y="111"/>
                      <a:pt x="90" y="113"/>
                      <a:pt x="89" y="114"/>
                    </a:cubicBezTo>
                    <a:cubicBezTo>
                      <a:pt x="88" y="115"/>
                      <a:pt x="88" y="115"/>
                      <a:pt x="88" y="117"/>
                    </a:cubicBezTo>
                    <a:cubicBezTo>
                      <a:pt x="88" y="116"/>
                      <a:pt x="90" y="115"/>
                      <a:pt x="91" y="117"/>
                    </a:cubicBezTo>
                    <a:cubicBezTo>
                      <a:pt x="91" y="118"/>
                      <a:pt x="91" y="118"/>
                      <a:pt x="91" y="119"/>
                    </a:cubicBezTo>
                    <a:cubicBezTo>
                      <a:pt x="91" y="119"/>
                      <a:pt x="91" y="121"/>
                      <a:pt x="91" y="120"/>
                    </a:cubicBezTo>
                    <a:cubicBezTo>
                      <a:pt x="91" y="121"/>
                      <a:pt x="93" y="121"/>
                      <a:pt x="93" y="121"/>
                    </a:cubicBezTo>
                    <a:cubicBezTo>
                      <a:pt x="92" y="120"/>
                      <a:pt x="89" y="126"/>
                      <a:pt x="90" y="122"/>
                    </a:cubicBezTo>
                    <a:cubicBezTo>
                      <a:pt x="90" y="122"/>
                      <a:pt x="88" y="121"/>
                      <a:pt x="88" y="122"/>
                    </a:cubicBezTo>
                    <a:cubicBezTo>
                      <a:pt x="88" y="122"/>
                      <a:pt x="89" y="122"/>
                      <a:pt x="89" y="122"/>
                    </a:cubicBezTo>
                    <a:cubicBezTo>
                      <a:pt x="89" y="123"/>
                      <a:pt x="86" y="123"/>
                      <a:pt x="87" y="124"/>
                    </a:cubicBezTo>
                    <a:cubicBezTo>
                      <a:pt x="87" y="124"/>
                      <a:pt x="90" y="125"/>
                      <a:pt x="89" y="125"/>
                    </a:cubicBezTo>
                    <a:cubicBezTo>
                      <a:pt x="87" y="127"/>
                      <a:pt x="91" y="127"/>
                      <a:pt x="92" y="126"/>
                    </a:cubicBezTo>
                    <a:cubicBezTo>
                      <a:pt x="91" y="127"/>
                      <a:pt x="90" y="127"/>
                      <a:pt x="88" y="127"/>
                    </a:cubicBezTo>
                    <a:cubicBezTo>
                      <a:pt x="88" y="127"/>
                      <a:pt x="86" y="129"/>
                      <a:pt x="86" y="129"/>
                    </a:cubicBezTo>
                    <a:cubicBezTo>
                      <a:pt x="86" y="129"/>
                      <a:pt x="87" y="130"/>
                      <a:pt x="87" y="130"/>
                    </a:cubicBezTo>
                    <a:cubicBezTo>
                      <a:pt x="89" y="131"/>
                      <a:pt x="88" y="131"/>
                      <a:pt x="89" y="131"/>
                    </a:cubicBezTo>
                    <a:cubicBezTo>
                      <a:pt x="90" y="131"/>
                      <a:pt x="94" y="133"/>
                      <a:pt x="95" y="131"/>
                    </a:cubicBezTo>
                    <a:cubicBezTo>
                      <a:pt x="95" y="128"/>
                      <a:pt x="97" y="129"/>
                      <a:pt x="98" y="128"/>
                    </a:cubicBezTo>
                    <a:cubicBezTo>
                      <a:pt x="98" y="128"/>
                      <a:pt x="96" y="122"/>
                      <a:pt x="96" y="122"/>
                    </a:cubicBezTo>
                    <a:cubicBezTo>
                      <a:pt x="96" y="123"/>
                      <a:pt x="98" y="126"/>
                      <a:pt x="98" y="126"/>
                    </a:cubicBezTo>
                    <a:cubicBezTo>
                      <a:pt x="99" y="128"/>
                      <a:pt x="100" y="126"/>
                      <a:pt x="101" y="126"/>
                    </a:cubicBezTo>
                    <a:cubicBezTo>
                      <a:pt x="101" y="126"/>
                      <a:pt x="98" y="130"/>
                      <a:pt x="98" y="130"/>
                    </a:cubicBezTo>
                    <a:cubicBezTo>
                      <a:pt x="98" y="130"/>
                      <a:pt x="102" y="129"/>
                      <a:pt x="102" y="129"/>
                    </a:cubicBezTo>
                    <a:cubicBezTo>
                      <a:pt x="103" y="129"/>
                      <a:pt x="104" y="129"/>
                      <a:pt x="104" y="129"/>
                    </a:cubicBezTo>
                    <a:cubicBezTo>
                      <a:pt x="105" y="129"/>
                      <a:pt x="106" y="128"/>
                      <a:pt x="107" y="128"/>
                    </a:cubicBezTo>
                    <a:cubicBezTo>
                      <a:pt x="107" y="129"/>
                      <a:pt x="106" y="130"/>
                      <a:pt x="105" y="130"/>
                    </a:cubicBezTo>
                    <a:cubicBezTo>
                      <a:pt x="104" y="130"/>
                      <a:pt x="102" y="130"/>
                      <a:pt x="101" y="131"/>
                    </a:cubicBezTo>
                    <a:cubicBezTo>
                      <a:pt x="100" y="132"/>
                      <a:pt x="103" y="131"/>
                      <a:pt x="103" y="131"/>
                    </a:cubicBezTo>
                    <a:cubicBezTo>
                      <a:pt x="105" y="131"/>
                      <a:pt x="107" y="131"/>
                      <a:pt x="109" y="131"/>
                    </a:cubicBezTo>
                    <a:cubicBezTo>
                      <a:pt x="108" y="131"/>
                      <a:pt x="104" y="131"/>
                      <a:pt x="104" y="132"/>
                    </a:cubicBezTo>
                    <a:cubicBezTo>
                      <a:pt x="104" y="132"/>
                      <a:pt x="106" y="133"/>
                      <a:pt x="106" y="134"/>
                    </a:cubicBezTo>
                    <a:cubicBezTo>
                      <a:pt x="106" y="134"/>
                      <a:pt x="106" y="135"/>
                      <a:pt x="106" y="135"/>
                    </a:cubicBezTo>
                    <a:cubicBezTo>
                      <a:pt x="106" y="136"/>
                      <a:pt x="105" y="136"/>
                      <a:pt x="106" y="137"/>
                    </a:cubicBezTo>
                    <a:cubicBezTo>
                      <a:pt x="106" y="137"/>
                      <a:pt x="108" y="136"/>
                      <a:pt x="109" y="136"/>
                    </a:cubicBezTo>
                    <a:cubicBezTo>
                      <a:pt x="110" y="136"/>
                      <a:pt x="109" y="136"/>
                      <a:pt x="110" y="137"/>
                    </a:cubicBezTo>
                    <a:cubicBezTo>
                      <a:pt x="111" y="138"/>
                      <a:pt x="111" y="139"/>
                      <a:pt x="112" y="140"/>
                    </a:cubicBezTo>
                    <a:cubicBezTo>
                      <a:pt x="112" y="141"/>
                      <a:pt x="109" y="141"/>
                      <a:pt x="109" y="141"/>
                    </a:cubicBezTo>
                    <a:cubicBezTo>
                      <a:pt x="105" y="138"/>
                      <a:pt x="99" y="136"/>
                      <a:pt x="95" y="137"/>
                    </a:cubicBezTo>
                    <a:cubicBezTo>
                      <a:pt x="91" y="137"/>
                      <a:pt x="96" y="140"/>
                      <a:pt x="98" y="140"/>
                    </a:cubicBezTo>
                    <a:cubicBezTo>
                      <a:pt x="101" y="141"/>
                      <a:pt x="103" y="144"/>
                      <a:pt x="106" y="144"/>
                    </a:cubicBezTo>
                    <a:cubicBezTo>
                      <a:pt x="107" y="144"/>
                      <a:pt x="108" y="143"/>
                      <a:pt x="110" y="143"/>
                    </a:cubicBezTo>
                    <a:cubicBezTo>
                      <a:pt x="110" y="144"/>
                      <a:pt x="113" y="144"/>
                      <a:pt x="113" y="144"/>
                    </a:cubicBezTo>
                    <a:cubicBezTo>
                      <a:pt x="114" y="145"/>
                      <a:pt x="113" y="146"/>
                      <a:pt x="113" y="146"/>
                    </a:cubicBezTo>
                    <a:cubicBezTo>
                      <a:pt x="110" y="147"/>
                      <a:pt x="114" y="148"/>
                      <a:pt x="113" y="149"/>
                    </a:cubicBezTo>
                    <a:cubicBezTo>
                      <a:pt x="113" y="150"/>
                      <a:pt x="111" y="149"/>
                      <a:pt x="111" y="151"/>
                    </a:cubicBezTo>
                    <a:cubicBezTo>
                      <a:pt x="111" y="152"/>
                      <a:pt x="113" y="152"/>
                      <a:pt x="113" y="152"/>
                    </a:cubicBezTo>
                    <a:cubicBezTo>
                      <a:pt x="112" y="153"/>
                      <a:pt x="110" y="151"/>
                      <a:pt x="110" y="152"/>
                    </a:cubicBezTo>
                    <a:cubicBezTo>
                      <a:pt x="109" y="153"/>
                      <a:pt x="109" y="154"/>
                      <a:pt x="109" y="155"/>
                    </a:cubicBezTo>
                    <a:cubicBezTo>
                      <a:pt x="109" y="155"/>
                      <a:pt x="111" y="155"/>
                      <a:pt x="111" y="155"/>
                    </a:cubicBezTo>
                    <a:cubicBezTo>
                      <a:pt x="111" y="156"/>
                      <a:pt x="109" y="157"/>
                      <a:pt x="108" y="157"/>
                    </a:cubicBezTo>
                    <a:cubicBezTo>
                      <a:pt x="107" y="157"/>
                      <a:pt x="106" y="157"/>
                      <a:pt x="105" y="157"/>
                    </a:cubicBezTo>
                    <a:cubicBezTo>
                      <a:pt x="104" y="156"/>
                      <a:pt x="103" y="156"/>
                      <a:pt x="102" y="157"/>
                    </a:cubicBezTo>
                    <a:cubicBezTo>
                      <a:pt x="101" y="158"/>
                      <a:pt x="101" y="157"/>
                      <a:pt x="100" y="158"/>
                    </a:cubicBezTo>
                    <a:cubicBezTo>
                      <a:pt x="100" y="158"/>
                      <a:pt x="103" y="161"/>
                      <a:pt x="104" y="161"/>
                    </a:cubicBezTo>
                    <a:cubicBezTo>
                      <a:pt x="104" y="160"/>
                      <a:pt x="104" y="160"/>
                      <a:pt x="103" y="160"/>
                    </a:cubicBezTo>
                    <a:cubicBezTo>
                      <a:pt x="103" y="160"/>
                      <a:pt x="106" y="160"/>
                      <a:pt x="106" y="160"/>
                    </a:cubicBezTo>
                    <a:cubicBezTo>
                      <a:pt x="106" y="160"/>
                      <a:pt x="111" y="158"/>
                      <a:pt x="111" y="159"/>
                    </a:cubicBezTo>
                    <a:cubicBezTo>
                      <a:pt x="110" y="159"/>
                      <a:pt x="109" y="159"/>
                      <a:pt x="108" y="160"/>
                    </a:cubicBezTo>
                    <a:cubicBezTo>
                      <a:pt x="109" y="159"/>
                      <a:pt x="111" y="161"/>
                      <a:pt x="110" y="161"/>
                    </a:cubicBezTo>
                    <a:cubicBezTo>
                      <a:pt x="111" y="161"/>
                      <a:pt x="114" y="162"/>
                      <a:pt x="115" y="162"/>
                    </a:cubicBezTo>
                    <a:cubicBezTo>
                      <a:pt x="114" y="162"/>
                      <a:pt x="112" y="162"/>
                      <a:pt x="112" y="162"/>
                    </a:cubicBezTo>
                    <a:cubicBezTo>
                      <a:pt x="112" y="162"/>
                      <a:pt x="116" y="165"/>
                      <a:pt x="116" y="165"/>
                    </a:cubicBezTo>
                    <a:cubicBezTo>
                      <a:pt x="113" y="165"/>
                      <a:pt x="111" y="161"/>
                      <a:pt x="108" y="161"/>
                    </a:cubicBezTo>
                    <a:cubicBezTo>
                      <a:pt x="106" y="161"/>
                      <a:pt x="101" y="160"/>
                      <a:pt x="100" y="162"/>
                    </a:cubicBezTo>
                    <a:cubicBezTo>
                      <a:pt x="100" y="163"/>
                      <a:pt x="99" y="163"/>
                      <a:pt x="98" y="164"/>
                    </a:cubicBezTo>
                    <a:cubicBezTo>
                      <a:pt x="97" y="164"/>
                      <a:pt x="97" y="166"/>
                      <a:pt x="98" y="165"/>
                    </a:cubicBezTo>
                    <a:cubicBezTo>
                      <a:pt x="100" y="165"/>
                      <a:pt x="102" y="164"/>
                      <a:pt x="103" y="162"/>
                    </a:cubicBezTo>
                    <a:cubicBezTo>
                      <a:pt x="103" y="163"/>
                      <a:pt x="105" y="163"/>
                      <a:pt x="105" y="163"/>
                    </a:cubicBezTo>
                    <a:cubicBezTo>
                      <a:pt x="106" y="163"/>
                      <a:pt x="108" y="166"/>
                      <a:pt x="108" y="163"/>
                    </a:cubicBezTo>
                    <a:cubicBezTo>
                      <a:pt x="108" y="162"/>
                      <a:pt x="110" y="164"/>
                      <a:pt x="110" y="164"/>
                    </a:cubicBezTo>
                    <a:cubicBezTo>
                      <a:pt x="110" y="164"/>
                      <a:pt x="114" y="164"/>
                      <a:pt x="113" y="165"/>
                    </a:cubicBezTo>
                    <a:cubicBezTo>
                      <a:pt x="113" y="165"/>
                      <a:pt x="112" y="165"/>
                      <a:pt x="112" y="165"/>
                    </a:cubicBezTo>
                    <a:cubicBezTo>
                      <a:pt x="112" y="165"/>
                      <a:pt x="114" y="166"/>
                      <a:pt x="114" y="166"/>
                    </a:cubicBezTo>
                    <a:cubicBezTo>
                      <a:pt x="113" y="166"/>
                      <a:pt x="111" y="166"/>
                      <a:pt x="110" y="165"/>
                    </a:cubicBezTo>
                    <a:cubicBezTo>
                      <a:pt x="109" y="164"/>
                      <a:pt x="109" y="165"/>
                      <a:pt x="109" y="166"/>
                    </a:cubicBezTo>
                    <a:cubicBezTo>
                      <a:pt x="109" y="165"/>
                      <a:pt x="103" y="164"/>
                      <a:pt x="102" y="164"/>
                    </a:cubicBezTo>
                    <a:cubicBezTo>
                      <a:pt x="101" y="164"/>
                      <a:pt x="95" y="166"/>
                      <a:pt x="96" y="168"/>
                    </a:cubicBezTo>
                    <a:cubicBezTo>
                      <a:pt x="97" y="169"/>
                      <a:pt x="103" y="167"/>
                      <a:pt x="104" y="167"/>
                    </a:cubicBezTo>
                    <a:cubicBezTo>
                      <a:pt x="105" y="167"/>
                      <a:pt x="107" y="167"/>
                      <a:pt x="108" y="168"/>
                    </a:cubicBezTo>
                    <a:cubicBezTo>
                      <a:pt x="108" y="168"/>
                      <a:pt x="112" y="169"/>
                      <a:pt x="112" y="169"/>
                    </a:cubicBezTo>
                    <a:cubicBezTo>
                      <a:pt x="112" y="170"/>
                      <a:pt x="107" y="168"/>
                      <a:pt x="107" y="168"/>
                    </a:cubicBezTo>
                    <a:cubicBezTo>
                      <a:pt x="105" y="167"/>
                      <a:pt x="102" y="168"/>
                      <a:pt x="100" y="168"/>
                    </a:cubicBezTo>
                    <a:cubicBezTo>
                      <a:pt x="93" y="170"/>
                      <a:pt x="101" y="172"/>
                      <a:pt x="103" y="171"/>
                    </a:cubicBezTo>
                    <a:cubicBezTo>
                      <a:pt x="102" y="172"/>
                      <a:pt x="101" y="173"/>
                      <a:pt x="99" y="173"/>
                    </a:cubicBezTo>
                    <a:cubicBezTo>
                      <a:pt x="96" y="174"/>
                      <a:pt x="101" y="175"/>
                      <a:pt x="101" y="175"/>
                    </a:cubicBezTo>
                    <a:cubicBezTo>
                      <a:pt x="101" y="175"/>
                      <a:pt x="97" y="174"/>
                      <a:pt x="97" y="176"/>
                    </a:cubicBezTo>
                    <a:cubicBezTo>
                      <a:pt x="97" y="179"/>
                      <a:pt x="99" y="177"/>
                      <a:pt x="101" y="176"/>
                    </a:cubicBezTo>
                    <a:cubicBezTo>
                      <a:pt x="103" y="175"/>
                      <a:pt x="105" y="173"/>
                      <a:pt x="107" y="172"/>
                    </a:cubicBezTo>
                    <a:cubicBezTo>
                      <a:pt x="108" y="172"/>
                      <a:pt x="114" y="169"/>
                      <a:pt x="114" y="171"/>
                    </a:cubicBezTo>
                    <a:cubicBezTo>
                      <a:pt x="114" y="171"/>
                      <a:pt x="111" y="171"/>
                      <a:pt x="111" y="171"/>
                    </a:cubicBezTo>
                    <a:cubicBezTo>
                      <a:pt x="111" y="171"/>
                      <a:pt x="113" y="171"/>
                      <a:pt x="114" y="172"/>
                    </a:cubicBezTo>
                    <a:cubicBezTo>
                      <a:pt x="111" y="170"/>
                      <a:pt x="98" y="178"/>
                      <a:pt x="99" y="179"/>
                    </a:cubicBezTo>
                    <a:cubicBezTo>
                      <a:pt x="99" y="180"/>
                      <a:pt x="105" y="178"/>
                      <a:pt x="106" y="178"/>
                    </a:cubicBezTo>
                    <a:cubicBezTo>
                      <a:pt x="106" y="178"/>
                      <a:pt x="102" y="179"/>
                      <a:pt x="101" y="180"/>
                    </a:cubicBezTo>
                    <a:cubicBezTo>
                      <a:pt x="101" y="180"/>
                      <a:pt x="103" y="184"/>
                      <a:pt x="104" y="183"/>
                    </a:cubicBezTo>
                    <a:cubicBezTo>
                      <a:pt x="105" y="182"/>
                      <a:pt x="106" y="180"/>
                      <a:pt x="107" y="180"/>
                    </a:cubicBezTo>
                    <a:cubicBezTo>
                      <a:pt x="108" y="180"/>
                      <a:pt x="112" y="181"/>
                      <a:pt x="112" y="181"/>
                    </a:cubicBezTo>
                    <a:cubicBezTo>
                      <a:pt x="112" y="181"/>
                      <a:pt x="108" y="181"/>
                      <a:pt x="108" y="181"/>
                    </a:cubicBezTo>
                    <a:cubicBezTo>
                      <a:pt x="106" y="181"/>
                      <a:pt x="105" y="182"/>
                      <a:pt x="104" y="183"/>
                    </a:cubicBezTo>
                    <a:cubicBezTo>
                      <a:pt x="104" y="184"/>
                      <a:pt x="104" y="185"/>
                      <a:pt x="104" y="186"/>
                    </a:cubicBezTo>
                    <a:cubicBezTo>
                      <a:pt x="105" y="189"/>
                      <a:pt x="105" y="188"/>
                      <a:pt x="107" y="187"/>
                    </a:cubicBezTo>
                    <a:cubicBezTo>
                      <a:pt x="106" y="188"/>
                      <a:pt x="105" y="192"/>
                      <a:pt x="106" y="193"/>
                    </a:cubicBezTo>
                    <a:cubicBezTo>
                      <a:pt x="106" y="193"/>
                      <a:pt x="109" y="189"/>
                      <a:pt x="110" y="189"/>
                    </a:cubicBezTo>
                    <a:cubicBezTo>
                      <a:pt x="110" y="190"/>
                      <a:pt x="109" y="191"/>
                      <a:pt x="110" y="192"/>
                    </a:cubicBezTo>
                    <a:cubicBezTo>
                      <a:pt x="110" y="193"/>
                      <a:pt x="111" y="191"/>
                      <a:pt x="112" y="191"/>
                    </a:cubicBezTo>
                    <a:cubicBezTo>
                      <a:pt x="114" y="189"/>
                      <a:pt x="110" y="187"/>
                      <a:pt x="110" y="186"/>
                    </a:cubicBezTo>
                    <a:cubicBezTo>
                      <a:pt x="110" y="186"/>
                      <a:pt x="112" y="189"/>
                      <a:pt x="113" y="189"/>
                    </a:cubicBezTo>
                    <a:cubicBezTo>
                      <a:pt x="114" y="190"/>
                      <a:pt x="114" y="189"/>
                      <a:pt x="115" y="188"/>
                    </a:cubicBezTo>
                    <a:cubicBezTo>
                      <a:pt x="114" y="188"/>
                      <a:pt x="117" y="191"/>
                      <a:pt x="116" y="192"/>
                    </a:cubicBezTo>
                    <a:cubicBezTo>
                      <a:pt x="117" y="191"/>
                      <a:pt x="114" y="189"/>
                      <a:pt x="114" y="191"/>
                    </a:cubicBezTo>
                    <a:cubicBezTo>
                      <a:pt x="114" y="193"/>
                      <a:pt x="116" y="195"/>
                      <a:pt x="114" y="196"/>
                    </a:cubicBezTo>
                    <a:cubicBezTo>
                      <a:pt x="114" y="196"/>
                      <a:pt x="114" y="193"/>
                      <a:pt x="114" y="193"/>
                    </a:cubicBezTo>
                    <a:cubicBezTo>
                      <a:pt x="114" y="192"/>
                      <a:pt x="112" y="194"/>
                      <a:pt x="111" y="194"/>
                    </a:cubicBezTo>
                    <a:cubicBezTo>
                      <a:pt x="110" y="194"/>
                      <a:pt x="109" y="196"/>
                      <a:pt x="109" y="197"/>
                    </a:cubicBezTo>
                    <a:cubicBezTo>
                      <a:pt x="108" y="199"/>
                      <a:pt x="111" y="197"/>
                      <a:pt x="111" y="198"/>
                    </a:cubicBezTo>
                    <a:cubicBezTo>
                      <a:pt x="112" y="199"/>
                      <a:pt x="110" y="200"/>
                      <a:pt x="110" y="200"/>
                    </a:cubicBezTo>
                    <a:cubicBezTo>
                      <a:pt x="110" y="200"/>
                      <a:pt x="112" y="199"/>
                      <a:pt x="113" y="201"/>
                    </a:cubicBezTo>
                    <a:cubicBezTo>
                      <a:pt x="113" y="203"/>
                      <a:pt x="115" y="204"/>
                      <a:pt x="115" y="205"/>
                    </a:cubicBezTo>
                    <a:cubicBezTo>
                      <a:pt x="114" y="207"/>
                      <a:pt x="115" y="207"/>
                      <a:pt x="117" y="209"/>
                    </a:cubicBezTo>
                    <a:cubicBezTo>
                      <a:pt x="118" y="210"/>
                      <a:pt x="119" y="212"/>
                      <a:pt x="120" y="210"/>
                    </a:cubicBezTo>
                    <a:cubicBezTo>
                      <a:pt x="120" y="210"/>
                      <a:pt x="121" y="215"/>
                      <a:pt x="122" y="215"/>
                    </a:cubicBezTo>
                    <a:cubicBezTo>
                      <a:pt x="123" y="216"/>
                      <a:pt x="122" y="215"/>
                      <a:pt x="123" y="215"/>
                    </a:cubicBezTo>
                    <a:cubicBezTo>
                      <a:pt x="124" y="216"/>
                      <a:pt x="125" y="217"/>
                      <a:pt x="126" y="218"/>
                    </a:cubicBezTo>
                    <a:cubicBezTo>
                      <a:pt x="128" y="219"/>
                      <a:pt x="130" y="220"/>
                      <a:pt x="132" y="219"/>
                    </a:cubicBezTo>
                    <a:cubicBezTo>
                      <a:pt x="133" y="219"/>
                      <a:pt x="136" y="219"/>
                      <a:pt x="136" y="218"/>
                    </a:cubicBezTo>
                    <a:cubicBezTo>
                      <a:pt x="136" y="218"/>
                      <a:pt x="136" y="221"/>
                      <a:pt x="136" y="221"/>
                    </a:cubicBezTo>
                    <a:cubicBezTo>
                      <a:pt x="136" y="221"/>
                      <a:pt x="138" y="217"/>
                      <a:pt x="138" y="218"/>
                    </a:cubicBezTo>
                    <a:cubicBezTo>
                      <a:pt x="139" y="218"/>
                      <a:pt x="138" y="219"/>
                      <a:pt x="138" y="219"/>
                    </a:cubicBezTo>
                    <a:cubicBezTo>
                      <a:pt x="138" y="220"/>
                      <a:pt x="139" y="220"/>
                      <a:pt x="139" y="220"/>
                    </a:cubicBezTo>
                    <a:cubicBezTo>
                      <a:pt x="139" y="220"/>
                      <a:pt x="136" y="221"/>
                      <a:pt x="137" y="222"/>
                    </a:cubicBezTo>
                    <a:cubicBezTo>
                      <a:pt x="138" y="222"/>
                      <a:pt x="138" y="222"/>
                      <a:pt x="139" y="221"/>
                    </a:cubicBezTo>
                    <a:cubicBezTo>
                      <a:pt x="140" y="222"/>
                      <a:pt x="139" y="223"/>
                      <a:pt x="139" y="223"/>
                    </a:cubicBezTo>
                    <a:cubicBezTo>
                      <a:pt x="139" y="224"/>
                      <a:pt x="142" y="221"/>
                      <a:pt x="142" y="222"/>
                    </a:cubicBezTo>
                    <a:cubicBezTo>
                      <a:pt x="142" y="223"/>
                      <a:pt x="140" y="224"/>
                      <a:pt x="140" y="225"/>
                    </a:cubicBezTo>
                    <a:cubicBezTo>
                      <a:pt x="140" y="224"/>
                      <a:pt x="143" y="223"/>
                      <a:pt x="142" y="225"/>
                    </a:cubicBezTo>
                    <a:cubicBezTo>
                      <a:pt x="142" y="225"/>
                      <a:pt x="142" y="225"/>
                      <a:pt x="142" y="224"/>
                    </a:cubicBezTo>
                    <a:cubicBezTo>
                      <a:pt x="142" y="226"/>
                      <a:pt x="145" y="223"/>
                      <a:pt x="145" y="223"/>
                    </a:cubicBezTo>
                    <a:cubicBezTo>
                      <a:pt x="146" y="224"/>
                      <a:pt x="145" y="226"/>
                      <a:pt x="145" y="227"/>
                    </a:cubicBezTo>
                    <a:cubicBezTo>
                      <a:pt x="144" y="225"/>
                      <a:pt x="153" y="225"/>
                      <a:pt x="147" y="222"/>
                    </a:cubicBezTo>
                    <a:cubicBezTo>
                      <a:pt x="148" y="222"/>
                      <a:pt x="153" y="222"/>
                      <a:pt x="150" y="221"/>
                    </a:cubicBezTo>
                    <a:cubicBezTo>
                      <a:pt x="147" y="219"/>
                      <a:pt x="151" y="220"/>
                      <a:pt x="152" y="218"/>
                    </a:cubicBezTo>
                    <a:cubicBezTo>
                      <a:pt x="152" y="218"/>
                      <a:pt x="149" y="218"/>
                      <a:pt x="149" y="218"/>
                    </a:cubicBezTo>
                    <a:cubicBezTo>
                      <a:pt x="150" y="217"/>
                      <a:pt x="151" y="216"/>
                      <a:pt x="152" y="216"/>
                    </a:cubicBezTo>
                    <a:cubicBezTo>
                      <a:pt x="154" y="214"/>
                      <a:pt x="151" y="215"/>
                      <a:pt x="151" y="214"/>
                    </a:cubicBezTo>
                    <a:cubicBezTo>
                      <a:pt x="151" y="214"/>
                      <a:pt x="154" y="213"/>
                      <a:pt x="154" y="212"/>
                    </a:cubicBezTo>
                    <a:cubicBezTo>
                      <a:pt x="154" y="211"/>
                      <a:pt x="154" y="209"/>
                      <a:pt x="153" y="208"/>
                    </a:cubicBezTo>
                    <a:cubicBezTo>
                      <a:pt x="152" y="208"/>
                      <a:pt x="154" y="207"/>
                      <a:pt x="153" y="206"/>
                    </a:cubicBezTo>
                    <a:cubicBezTo>
                      <a:pt x="153" y="206"/>
                      <a:pt x="151" y="205"/>
                      <a:pt x="151" y="205"/>
                    </a:cubicBezTo>
                    <a:cubicBezTo>
                      <a:pt x="151" y="205"/>
                      <a:pt x="155" y="204"/>
                      <a:pt x="156" y="204"/>
                    </a:cubicBezTo>
                    <a:cubicBezTo>
                      <a:pt x="159" y="204"/>
                      <a:pt x="156" y="203"/>
                      <a:pt x="155" y="202"/>
                    </a:cubicBezTo>
                    <a:cubicBezTo>
                      <a:pt x="155" y="202"/>
                      <a:pt x="160" y="202"/>
                      <a:pt x="160" y="202"/>
                    </a:cubicBezTo>
                    <a:cubicBezTo>
                      <a:pt x="159" y="201"/>
                      <a:pt x="157" y="201"/>
                      <a:pt x="156" y="200"/>
                    </a:cubicBezTo>
                    <a:cubicBezTo>
                      <a:pt x="156" y="200"/>
                      <a:pt x="160" y="201"/>
                      <a:pt x="160" y="200"/>
                    </a:cubicBezTo>
                    <a:cubicBezTo>
                      <a:pt x="161" y="200"/>
                      <a:pt x="160" y="200"/>
                      <a:pt x="160" y="199"/>
                    </a:cubicBezTo>
                    <a:cubicBezTo>
                      <a:pt x="161" y="199"/>
                      <a:pt x="161" y="199"/>
                      <a:pt x="161" y="199"/>
                    </a:cubicBezTo>
                    <a:cubicBezTo>
                      <a:pt x="162" y="198"/>
                      <a:pt x="158" y="197"/>
                      <a:pt x="158" y="197"/>
                    </a:cubicBezTo>
                    <a:cubicBezTo>
                      <a:pt x="158" y="197"/>
                      <a:pt x="163" y="197"/>
                      <a:pt x="162" y="196"/>
                    </a:cubicBezTo>
                    <a:cubicBezTo>
                      <a:pt x="162" y="195"/>
                      <a:pt x="163" y="195"/>
                      <a:pt x="161" y="194"/>
                    </a:cubicBezTo>
                    <a:cubicBezTo>
                      <a:pt x="161" y="194"/>
                      <a:pt x="158" y="194"/>
                      <a:pt x="158" y="193"/>
                    </a:cubicBezTo>
                    <a:cubicBezTo>
                      <a:pt x="158" y="193"/>
                      <a:pt x="163" y="192"/>
                      <a:pt x="163" y="192"/>
                    </a:cubicBezTo>
                    <a:cubicBezTo>
                      <a:pt x="165" y="192"/>
                      <a:pt x="164" y="189"/>
                      <a:pt x="162" y="189"/>
                    </a:cubicBezTo>
                    <a:cubicBezTo>
                      <a:pt x="161" y="188"/>
                      <a:pt x="158" y="187"/>
                      <a:pt x="161" y="186"/>
                    </a:cubicBezTo>
                    <a:cubicBezTo>
                      <a:pt x="163" y="186"/>
                      <a:pt x="166" y="187"/>
                      <a:pt x="167" y="185"/>
                    </a:cubicBezTo>
                    <a:cubicBezTo>
                      <a:pt x="167" y="185"/>
                      <a:pt x="165" y="183"/>
                      <a:pt x="165" y="183"/>
                    </a:cubicBezTo>
                    <a:cubicBezTo>
                      <a:pt x="165" y="182"/>
                      <a:pt x="167" y="182"/>
                      <a:pt x="167" y="182"/>
                    </a:cubicBezTo>
                    <a:cubicBezTo>
                      <a:pt x="168" y="181"/>
                      <a:pt x="170" y="181"/>
                      <a:pt x="172" y="182"/>
                    </a:cubicBezTo>
                    <a:cubicBezTo>
                      <a:pt x="172" y="182"/>
                      <a:pt x="174" y="182"/>
                      <a:pt x="174" y="182"/>
                    </a:cubicBezTo>
                    <a:cubicBezTo>
                      <a:pt x="175" y="181"/>
                      <a:pt x="173" y="180"/>
                      <a:pt x="173" y="179"/>
                    </a:cubicBezTo>
                    <a:cubicBezTo>
                      <a:pt x="174" y="178"/>
                      <a:pt x="177" y="174"/>
                      <a:pt x="179" y="176"/>
                    </a:cubicBezTo>
                    <a:cubicBezTo>
                      <a:pt x="178" y="175"/>
                      <a:pt x="175" y="181"/>
                      <a:pt x="176" y="181"/>
                    </a:cubicBezTo>
                    <a:cubicBezTo>
                      <a:pt x="177" y="182"/>
                      <a:pt x="179" y="179"/>
                      <a:pt x="181" y="179"/>
                    </a:cubicBezTo>
                    <a:cubicBezTo>
                      <a:pt x="181" y="179"/>
                      <a:pt x="183" y="180"/>
                      <a:pt x="183" y="180"/>
                    </a:cubicBezTo>
                    <a:cubicBezTo>
                      <a:pt x="183" y="180"/>
                      <a:pt x="183" y="178"/>
                      <a:pt x="183" y="178"/>
                    </a:cubicBezTo>
                    <a:cubicBezTo>
                      <a:pt x="186" y="179"/>
                      <a:pt x="186" y="178"/>
                      <a:pt x="187" y="177"/>
                    </a:cubicBezTo>
                    <a:cubicBezTo>
                      <a:pt x="188" y="176"/>
                      <a:pt x="189" y="176"/>
                      <a:pt x="190" y="176"/>
                    </a:cubicBezTo>
                    <a:cubicBezTo>
                      <a:pt x="192" y="175"/>
                      <a:pt x="192" y="174"/>
                      <a:pt x="193" y="173"/>
                    </a:cubicBezTo>
                    <a:cubicBezTo>
                      <a:pt x="194" y="172"/>
                      <a:pt x="196" y="170"/>
                      <a:pt x="197" y="168"/>
                    </a:cubicBezTo>
                    <a:cubicBezTo>
                      <a:pt x="199" y="166"/>
                      <a:pt x="199" y="165"/>
                      <a:pt x="201" y="165"/>
                    </a:cubicBezTo>
                    <a:cubicBezTo>
                      <a:pt x="202" y="164"/>
                      <a:pt x="205" y="164"/>
                      <a:pt x="205" y="162"/>
                    </a:cubicBezTo>
                    <a:cubicBezTo>
                      <a:pt x="204" y="162"/>
                      <a:pt x="203" y="157"/>
                      <a:pt x="203" y="157"/>
                    </a:cubicBezTo>
                    <a:cubicBezTo>
                      <a:pt x="204" y="157"/>
                      <a:pt x="207" y="160"/>
                      <a:pt x="208" y="160"/>
                    </a:cubicBezTo>
                    <a:cubicBezTo>
                      <a:pt x="209" y="161"/>
                      <a:pt x="210" y="161"/>
                      <a:pt x="211" y="161"/>
                    </a:cubicBezTo>
                    <a:cubicBezTo>
                      <a:pt x="211" y="161"/>
                      <a:pt x="213" y="160"/>
                      <a:pt x="213" y="160"/>
                    </a:cubicBezTo>
                    <a:cubicBezTo>
                      <a:pt x="214" y="160"/>
                      <a:pt x="215" y="161"/>
                      <a:pt x="216" y="160"/>
                    </a:cubicBezTo>
                    <a:cubicBezTo>
                      <a:pt x="216" y="160"/>
                      <a:pt x="214" y="158"/>
                      <a:pt x="217" y="159"/>
                    </a:cubicBezTo>
                    <a:cubicBezTo>
                      <a:pt x="219" y="159"/>
                      <a:pt x="221" y="159"/>
                      <a:pt x="223" y="158"/>
                    </a:cubicBezTo>
                    <a:cubicBezTo>
                      <a:pt x="228" y="157"/>
                      <a:pt x="232" y="156"/>
                      <a:pt x="237" y="154"/>
                    </a:cubicBezTo>
                    <a:cubicBezTo>
                      <a:pt x="238" y="153"/>
                      <a:pt x="254" y="143"/>
                      <a:pt x="255" y="143"/>
                    </a:cubicBezTo>
                    <a:cubicBezTo>
                      <a:pt x="254" y="143"/>
                      <a:pt x="247" y="143"/>
                      <a:pt x="246" y="143"/>
                    </a:cubicBezTo>
                    <a:cubicBezTo>
                      <a:pt x="244" y="142"/>
                      <a:pt x="242" y="141"/>
                      <a:pt x="240" y="141"/>
                    </a:cubicBezTo>
                    <a:cubicBezTo>
                      <a:pt x="238" y="141"/>
                      <a:pt x="236" y="142"/>
                      <a:pt x="235" y="142"/>
                    </a:cubicBezTo>
                    <a:cubicBezTo>
                      <a:pt x="233" y="143"/>
                      <a:pt x="233" y="141"/>
                      <a:pt x="232" y="142"/>
                    </a:cubicBezTo>
                    <a:cubicBezTo>
                      <a:pt x="231" y="142"/>
                      <a:pt x="230" y="144"/>
                      <a:pt x="229" y="144"/>
                    </a:cubicBezTo>
                    <a:cubicBezTo>
                      <a:pt x="225" y="144"/>
                      <a:pt x="232" y="140"/>
                      <a:pt x="233" y="141"/>
                    </a:cubicBezTo>
                    <a:cubicBezTo>
                      <a:pt x="232" y="140"/>
                      <a:pt x="229" y="141"/>
                      <a:pt x="228" y="141"/>
                    </a:cubicBezTo>
                    <a:cubicBezTo>
                      <a:pt x="225" y="141"/>
                      <a:pt x="223" y="140"/>
                      <a:pt x="221" y="140"/>
                    </a:cubicBezTo>
                    <a:cubicBezTo>
                      <a:pt x="222" y="140"/>
                      <a:pt x="225" y="138"/>
                      <a:pt x="226" y="137"/>
                    </a:cubicBezTo>
                    <a:cubicBezTo>
                      <a:pt x="226" y="134"/>
                      <a:pt x="228" y="135"/>
                      <a:pt x="229" y="136"/>
                    </a:cubicBezTo>
                    <a:cubicBezTo>
                      <a:pt x="231" y="136"/>
                      <a:pt x="239" y="134"/>
                      <a:pt x="240" y="133"/>
                    </a:cubicBezTo>
                    <a:cubicBezTo>
                      <a:pt x="240" y="132"/>
                      <a:pt x="235" y="131"/>
                      <a:pt x="234" y="130"/>
                    </a:cubicBezTo>
                    <a:cubicBezTo>
                      <a:pt x="235" y="131"/>
                      <a:pt x="239" y="132"/>
                      <a:pt x="240" y="132"/>
                    </a:cubicBezTo>
                    <a:cubicBezTo>
                      <a:pt x="241" y="133"/>
                      <a:pt x="245" y="133"/>
                      <a:pt x="245" y="135"/>
                    </a:cubicBezTo>
                    <a:cubicBezTo>
                      <a:pt x="244" y="138"/>
                      <a:pt x="246" y="139"/>
                      <a:pt x="248" y="139"/>
                    </a:cubicBezTo>
                    <a:cubicBezTo>
                      <a:pt x="248" y="139"/>
                      <a:pt x="254" y="139"/>
                      <a:pt x="253" y="138"/>
                    </a:cubicBezTo>
                    <a:cubicBezTo>
                      <a:pt x="253" y="138"/>
                      <a:pt x="253" y="140"/>
                      <a:pt x="254" y="140"/>
                    </a:cubicBezTo>
                    <a:cubicBezTo>
                      <a:pt x="256" y="139"/>
                      <a:pt x="257" y="136"/>
                      <a:pt x="257" y="134"/>
                    </a:cubicBezTo>
                    <a:cubicBezTo>
                      <a:pt x="257" y="133"/>
                      <a:pt x="257" y="129"/>
                      <a:pt x="255" y="130"/>
                    </a:cubicBezTo>
                    <a:cubicBezTo>
                      <a:pt x="253" y="132"/>
                      <a:pt x="254" y="130"/>
                      <a:pt x="253" y="129"/>
                    </a:cubicBezTo>
                    <a:cubicBezTo>
                      <a:pt x="251" y="127"/>
                      <a:pt x="248" y="126"/>
                      <a:pt x="245" y="124"/>
                    </a:cubicBezTo>
                    <a:cubicBezTo>
                      <a:pt x="244" y="123"/>
                      <a:pt x="243" y="123"/>
                      <a:pt x="242" y="122"/>
                    </a:cubicBezTo>
                    <a:cubicBezTo>
                      <a:pt x="242" y="122"/>
                      <a:pt x="238" y="123"/>
                      <a:pt x="238" y="124"/>
                    </a:cubicBezTo>
                    <a:cubicBezTo>
                      <a:pt x="238" y="124"/>
                      <a:pt x="239" y="123"/>
                      <a:pt x="238" y="123"/>
                    </a:cubicBezTo>
                    <a:cubicBezTo>
                      <a:pt x="238" y="123"/>
                      <a:pt x="237" y="122"/>
                      <a:pt x="237" y="122"/>
                    </a:cubicBezTo>
                    <a:cubicBezTo>
                      <a:pt x="237" y="121"/>
                      <a:pt x="241" y="122"/>
                      <a:pt x="241" y="121"/>
                    </a:cubicBezTo>
                    <a:cubicBezTo>
                      <a:pt x="241" y="119"/>
                      <a:pt x="241" y="118"/>
                      <a:pt x="238" y="118"/>
                    </a:cubicBezTo>
                    <a:cubicBezTo>
                      <a:pt x="236" y="119"/>
                      <a:pt x="235" y="121"/>
                      <a:pt x="233" y="119"/>
                    </a:cubicBezTo>
                    <a:cubicBezTo>
                      <a:pt x="233" y="119"/>
                      <a:pt x="229" y="119"/>
                      <a:pt x="229" y="118"/>
                    </a:cubicBezTo>
                    <a:cubicBezTo>
                      <a:pt x="229" y="116"/>
                      <a:pt x="234" y="119"/>
                      <a:pt x="234" y="119"/>
                    </a:cubicBezTo>
                    <a:cubicBezTo>
                      <a:pt x="235" y="119"/>
                      <a:pt x="240" y="118"/>
                      <a:pt x="240" y="117"/>
                    </a:cubicBezTo>
                    <a:cubicBezTo>
                      <a:pt x="241" y="117"/>
                      <a:pt x="236" y="115"/>
                      <a:pt x="235" y="115"/>
                    </a:cubicBezTo>
                    <a:cubicBezTo>
                      <a:pt x="233" y="115"/>
                      <a:pt x="230" y="115"/>
                      <a:pt x="228" y="116"/>
                    </a:cubicBezTo>
                    <a:cubicBezTo>
                      <a:pt x="229" y="116"/>
                      <a:pt x="233" y="113"/>
                      <a:pt x="233" y="114"/>
                    </a:cubicBezTo>
                    <a:cubicBezTo>
                      <a:pt x="233" y="113"/>
                      <a:pt x="229" y="113"/>
                      <a:pt x="229" y="112"/>
                    </a:cubicBezTo>
                    <a:cubicBezTo>
                      <a:pt x="232" y="113"/>
                      <a:pt x="235" y="115"/>
                      <a:pt x="238" y="113"/>
                    </a:cubicBezTo>
                    <a:cubicBezTo>
                      <a:pt x="238" y="113"/>
                      <a:pt x="241" y="112"/>
                      <a:pt x="241" y="111"/>
                    </a:cubicBezTo>
                    <a:cubicBezTo>
                      <a:pt x="240" y="110"/>
                      <a:pt x="238" y="109"/>
                      <a:pt x="238" y="108"/>
                    </a:cubicBezTo>
                    <a:cubicBezTo>
                      <a:pt x="238" y="109"/>
                      <a:pt x="241" y="110"/>
                      <a:pt x="242" y="110"/>
                    </a:cubicBezTo>
                    <a:cubicBezTo>
                      <a:pt x="244" y="111"/>
                      <a:pt x="243" y="109"/>
                      <a:pt x="245" y="109"/>
                    </a:cubicBezTo>
                    <a:cubicBezTo>
                      <a:pt x="246" y="109"/>
                      <a:pt x="254" y="111"/>
                      <a:pt x="254" y="111"/>
                    </a:cubicBezTo>
                    <a:cubicBezTo>
                      <a:pt x="253" y="111"/>
                      <a:pt x="246" y="110"/>
                      <a:pt x="246" y="110"/>
                    </a:cubicBezTo>
                    <a:cubicBezTo>
                      <a:pt x="248" y="114"/>
                      <a:pt x="254" y="113"/>
                      <a:pt x="257" y="113"/>
                    </a:cubicBezTo>
                    <a:cubicBezTo>
                      <a:pt x="258" y="112"/>
                      <a:pt x="261" y="113"/>
                      <a:pt x="262" y="112"/>
                    </a:cubicBezTo>
                    <a:cubicBezTo>
                      <a:pt x="265" y="111"/>
                      <a:pt x="264" y="109"/>
                      <a:pt x="262" y="108"/>
                    </a:cubicBezTo>
                    <a:cubicBezTo>
                      <a:pt x="261" y="107"/>
                      <a:pt x="258" y="106"/>
                      <a:pt x="257" y="106"/>
                    </a:cubicBezTo>
                    <a:cubicBezTo>
                      <a:pt x="256" y="106"/>
                      <a:pt x="257" y="109"/>
                      <a:pt x="257" y="110"/>
                    </a:cubicBezTo>
                    <a:cubicBezTo>
                      <a:pt x="256" y="109"/>
                      <a:pt x="256" y="108"/>
                      <a:pt x="255" y="107"/>
                    </a:cubicBezTo>
                    <a:cubicBezTo>
                      <a:pt x="255" y="106"/>
                      <a:pt x="254" y="107"/>
                      <a:pt x="253" y="106"/>
                    </a:cubicBezTo>
                    <a:cubicBezTo>
                      <a:pt x="254" y="107"/>
                      <a:pt x="256" y="101"/>
                      <a:pt x="256" y="100"/>
                    </a:cubicBezTo>
                    <a:cubicBezTo>
                      <a:pt x="256" y="100"/>
                      <a:pt x="257" y="103"/>
                      <a:pt x="257" y="103"/>
                    </a:cubicBezTo>
                    <a:cubicBezTo>
                      <a:pt x="257" y="105"/>
                      <a:pt x="257" y="106"/>
                      <a:pt x="258" y="106"/>
                    </a:cubicBezTo>
                    <a:cubicBezTo>
                      <a:pt x="261" y="106"/>
                      <a:pt x="263" y="105"/>
                      <a:pt x="265" y="105"/>
                    </a:cubicBezTo>
                    <a:cubicBezTo>
                      <a:pt x="266" y="105"/>
                      <a:pt x="272" y="103"/>
                      <a:pt x="270" y="101"/>
                    </a:cubicBezTo>
                    <a:cubicBezTo>
                      <a:pt x="268" y="100"/>
                      <a:pt x="267" y="102"/>
                      <a:pt x="266" y="101"/>
                    </a:cubicBezTo>
                    <a:cubicBezTo>
                      <a:pt x="266" y="100"/>
                      <a:pt x="266" y="100"/>
                      <a:pt x="266" y="99"/>
                    </a:cubicBezTo>
                    <a:cubicBezTo>
                      <a:pt x="267" y="98"/>
                      <a:pt x="266" y="97"/>
                      <a:pt x="265" y="97"/>
                    </a:cubicBezTo>
                    <a:cubicBezTo>
                      <a:pt x="265" y="96"/>
                      <a:pt x="262" y="96"/>
                      <a:pt x="261" y="96"/>
                    </a:cubicBezTo>
                    <a:cubicBezTo>
                      <a:pt x="259" y="96"/>
                      <a:pt x="258" y="98"/>
                      <a:pt x="256" y="96"/>
                    </a:cubicBezTo>
                    <a:cubicBezTo>
                      <a:pt x="260" y="99"/>
                      <a:pt x="262" y="91"/>
                      <a:pt x="266" y="95"/>
                    </a:cubicBezTo>
                    <a:cubicBezTo>
                      <a:pt x="267" y="97"/>
                      <a:pt x="269" y="94"/>
                      <a:pt x="269" y="92"/>
                    </a:cubicBezTo>
                    <a:cubicBezTo>
                      <a:pt x="269" y="91"/>
                      <a:pt x="266" y="88"/>
                      <a:pt x="266" y="88"/>
                    </a:cubicBezTo>
                    <a:cubicBezTo>
                      <a:pt x="266" y="87"/>
                      <a:pt x="269" y="90"/>
                      <a:pt x="269" y="91"/>
                    </a:cubicBezTo>
                    <a:cubicBezTo>
                      <a:pt x="269" y="92"/>
                      <a:pt x="271" y="90"/>
                      <a:pt x="270" y="88"/>
                    </a:cubicBezTo>
                    <a:cubicBezTo>
                      <a:pt x="269" y="87"/>
                      <a:pt x="267" y="85"/>
                      <a:pt x="266" y="84"/>
                    </a:cubicBezTo>
                    <a:cubicBezTo>
                      <a:pt x="264" y="84"/>
                      <a:pt x="261" y="85"/>
                      <a:pt x="259" y="84"/>
                    </a:cubicBezTo>
                    <a:cubicBezTo>
                      <a:pt x="258" y="83"/>
                      <a:pt x="258" y="81"/>
                      <a:pt x="256" y="81"/>
                    </a:cubicBezTo>
                    <a:cubicBezTo>
                      <a:pt x="256" y="80"/>
                      <a:pt x="252" y="81"/>
                      <a:pt x="253" y="80"/>
                    </a:cubicBezTo>
                    <a:cubicBezTo>
                      <a:pt x="254" y="78"/>
                      <a:pt x="254" y="77"/>
                      <a:pt x="256" y="79"/>
                    </a:cubicBezTo>
                    <a:cubicBezTo>
                      <a:pt x="258" y="81"/>
                      <a:pt x="260" y="78"/>
                      <a:pt x="262" y="77"/>
                    </a:cubicBezTo>
                    <a:cubicBezTo>
                      <a:pt x="265" y="75"/>
                      <a:pt x="271" y="81"/>
                      <a:pt x="274" y="78"/>
                    </a:cubicBezTo>
                    <a:cubicBezTo>
                      <a:pt x="275" y="77"/>
                      <a:pt x="275" y="72"/>
                      <a:pt x="272" y="73"/>
                    </a:cubicBezTo>
                    <a:cubicBezTo>
                      <a:pt x="271" y="73"/>
                      <a:pt x="270" y="74"/>
                      <a:pt x="269" y="73"/>
                    </a:cubicBezTo>
                    <a:cubicBezTo>
                      <a:pt x="267" y="73"/>
                      <a:pt x="265" y="72"/>
                      <a:pt x="263" y="70"/>
                    </a:cubicBezTo>
                    <a:cubicBezTo>
                      <a:pt x="260" y="68"/>
                      <a:pt x="271" y="71"/>
                      <a:pt x="271" y="70"/>
                    </a:cubicBezTo>
                    <a:cubicBezTo>
                      <a:pt x="270" y="68"/>
                      <a:pt x="265" y="67"/>
                      <a:pt x="263" y="66"/>
                    </a:cubicBezTo>
                    <a:cubicBezTo>
                      <a:pt x="260" y="65"/>
                      <a:pt x="260" y="66"/>
                      <a:pt x="259" y="68"/>
                    </a:cubicBezTo>
                    <a:cubicBezTo>
                      <a:pt x="259" y="69"/>
                      <a:pt x="257" y="70"/>
                      <a:pt x="256" y="69"/>
                    </a:cubicBezTo>
                    <a:cubicBezTo>
                      <a:pt x="255" y="69"/>
                      <a:pt x="258" y="65"/>
                      <a:pt x="258" y="64"/>
                    </a:cubicBezTo>
                    <a:cubicBezTo>
                      <a:pt x="258" y="63"/>
                      <a:pt x="259" y="61"/>
                      <a:pt x="260" y="60"/>
                    </a:cubicBezTo>
                    <a:cubicBezTo>
                      <a:pt x="260" y="59"/>
                      <a:pt x="260" y="57"/>
                      <a:pt x="261" y="57"/>
                    </a:cubicBezTo>
                    <a:cubicBezTo>
                      <a:pt x="262" y="57"/>
                      <a:pt x="264" y="57"/>
                      <a:pt x="265" y="56"/>
                    </a:cubicBezTo>
                    <a:cubicBezTo>
                      <a:pt x="265" y="56"/>
                      <a:pt x="270" y="51"/>
                      <a:pt x="270" y="52"/>
                    </a:cubicBezTo>
                    <a:cubicBezTo>
                      <a:pt x="270" y="52"/>
                      <a:pt x="268" y="51"/>
                      <a:pt x="268" y="51"/>
                    </a:cubicBezTo>
                    <a:cubicBezTo>
                      <a:pt x="268" y="50"/>
                      <a:pt x="268" y="49"/>
                      <a:pt x="268" y="48"/>
                    </a:cubicBezTo>
                    <a:cubicBezTo>
                      <a:pt x="268" y="46"/>
                      <a:pt x="269" y="46"/>
                      <a:pt x="271" y="46"/>
                    </a:cubicBezTo>
                    <a:cubicBezTo>
                      <a:pt x="273" y="46"/>
                      <a:pt x="281" y="43"/>
                      <a:pt x="276" y="43"/>
                    </a:cubicBezTo>
                    <a:cubicBezTo>
                      <a:pt x="273" y="43"/>
                      <a:pt x="268" y="42"/>
                      <a:pt x="266" y="44"/>
                    </a:cubicBezTo>
                    <a:cubicBezTo>
                      <a:pt x="265" y="45"/>
                      <a:pt x="265" y="47"/>
                      <a:pt x="263" y="46"/>
                    </a:cubicBezTo>
                    <a:cubicBezTo>
                      <a:pt x="261" y="45"/>
                      <a:pt x="263" y="43"/>
                      <a:pt x="264" y="42"/>
                    </a:cubicBezTo>
                    <a:cubicBezTo>
                      <a:pt x="266" y="39"/>
                      <a:pt x="270" y="41"/>
                      <a:pt x="273" y="41"/>
                    </a:cubicBezTo>
                    <a:cubicBezTo>
                      <a:pt x="277" y="41"/>
                      <a:pt x="281" y="42"/>
                      <a:pt x="283" y="38"/>
                    </a:cubicBezTo>
                    <a:cubicBezTo>
                      <a:pt x="284" y="38"/>
                      <a:pt x="280" y="37"/>
                      <a:pt x="280" y="37"/>
                    </a:cubicBezTo>
                    <a:cubicBezTo>
                      <a:pt x="278" y="36"/>
                      <a:pt x="276" y="37"/>
                      <a:pt x="274" y="37"/>
                    </a:cubicBezTo>
                    <a:cubicBezTo>
                      <a:pt x="272" y="37"/>
                      <a:pt x="271" y="36"/>
                      <a:pt x="269" y="36"/>
                    </a:cubicBezTo>
                    <a:cubicBezTo>
                      <a:pt x="268" y="36"/>
                      <a:pt x="266" y="36"/>
                      <a:pt x="265" y="36"/>
                    </a:cubicBezTo>
                    <a:cubicBezTo>
                      <a:pt x="266" y="37"/>
                      <a:pt x="269" y="36"/>
                      <a:pt x="271" y="36"/>
                    </a:cubicBezTo>
                    <a:cubicBezTo>
                      <a:pt x="274" y="36"/>
                      <a:pt x="276" y="35"/>
                      <a:pt x="279" y="35"/>
                    </a:cubicBezTo>
                    <a:cubicBezTo>
                      <a:pt x="283" y="36"/>
                      <a:pt x="285" y="34"/>
                      <a:pt x="288" y="34"/>
                    </a:cubicBezTo>
                    <a:cubicBezTo>
                      <a:pt x="289" y="34"/>
                      <a:pt x="291" y="34"/>
                      <a:pt x="291" y="33"/>
                    </a:cubicBezTo>
                    <a:cubicBezTo>
                      <a:pt x="291" y="33"/>
                      <a:pt x="289" y="31"/>
                      <a:pt x="290" y="31"/>
                    </a:cubicBezTo>
                    <a:cubicBezTo>
                      <a:pt x="295" y="30"/>
                      <a:pt x="300" y="29"/>
                      <a:pt x="304" y="26"/>
                    </a:cubicBezTo>
                    <a:cubicBezTo>
                      <a:pt x="305" y="25"/>
                      <a:pt x="301" y="24"/>
                      <a:pt x="301" y="24"/>
                    </a:cubicBezTo>
                    <a:cubicBezTo>
                      <a:pt x="298" y="23"/>
                      <a:pt x="295" y="22"/>
                      <a:pt x="293" y="22"/>
                    </a:cubicBezTo>
                    <a:cubicBezTo>
                      <a:pt x="287" y="21"/>
                      <a:pt x="282" y="20"/>
                      <a:pt x="277" y="25"/>
                    </a:cubicBezTo>
                    <a:cubicBezTo>
                      <a:pt x="275" y="28"/>
                      <a:pt x="273" y="26"/>
                      <a:pt x="269" y="26"/>
                    </a:cubicBezTo>
                    <a:cubicBezTo>
                      <a:pt x="268" y="26"/>
                      <a:pt x="264" y="29"/>
                      <a:pt x="265" y="26"/>
                    </a:cubicBezTo>
                    <a:cubicBezTo>
                      <a:pt x="265" y="24"/>
                      <a:pt x="260" y="27"/>
                      <a:pt x="259" y="28"/>
                    </a:cubicBezTo>
                    <a:cubicBezTo>
                      <a:pt x="257" y="29"/>
                      <a:pt x="255" y="30"/>
                      <a:pt x="253" y="31"/>
                    </a:cubicBezTo>
                    <a:cubicBezTo>
                      <a:pt x="252" y="31"/>
                      <a:pt x="244" y="37"/>
                      <a:pt x="244" y="37"/>
                    </a:cubicBezTo>
                    <a:cubicBezTo>
                      <a:pt x="242" y="35"/>
                      <a:pt x="264" y="22"/>
                      <a:pt x="251" y="19"/>
                    </a:cubicBezTo>
                    <a:cubicBezTo>
                      <a:pt x="246" y="19"/>
                      <a:pt x="247" y="22"/>
                      <a:pt x="243" y="24"/>
                    </a:cubicBezTo>
                    <a:cubicBezTo>
                      <a:pt x="240" y="25"/>
                      <a:pt x="238" y="25"/>
                      <a:pt x="235" y="26"/>
                    </a:cubicBezTo>
                    <a:cubicBezTo>
                      <a:pt x="234" y="26"/>
                      <a:pt x="229" y="28"/>
                      <a:pt x="228" y="28"/>
                    </a:cubicBezTo>
                    <a:cubicBezTo>
                      <a:pt x="226" y="25"/>
                      <a:pt x="233" y="24"/>
                      <a:pt x="235" y="24"/>
                    </a:cubicBezTo>
                    <a:cubicBezTo>
                      <a:pt x="235" y="23"/>
                      <a:pt x="241" y="22"/>
                      <a:pt x="238" y="21"/>
                    </a:cubicBezTo>
                    <a:cubicBezTo>
                      <a:pt x="235" y="20"/>
                      <a:pt x="232" y="20"/>
                      <a:pt x="229" y="20"/>
                    </a:cubicBezTo>
                    <a:cubicBezTo>
                      <a:pt x="221" y="20"/>
                      <a:pt x="213" y="21"/>
                      <a:pt x="205" y="23"/>
                    </a:cubicBezTo>
                    <a:cubicBezTo>
                      <a:pt x="205" y="23"/>
                      <a:pt x="202" y="25"/>
                      <a:pt x="201" y="24"/>
                    </a:cubicBezTo>
                    <a:cubicBezTo>
                      <a:pt x="201" y="22"/>
                      <a:pt x="200" y="22"/>
                      <a:pt x="202" y="22"/>
                    </a:cubicBezTo>
                    <a:cubicBezTo>
                      <a:pt x="206" y="20"/>
                      <a:pt x="210" y="19"/>
                      <a:pt x="214" y="18"/>
                    </a:cubicBezTo>
                    <a:cubicBezTo>
                      <a:pt x="221" y="17"/>
                      <a:pt x="229" y="18"/>
                      <a:pt x="237" y="18"/>
                    </a:cubicBezTo>
                    <a:cubicBezTo>
                      <a:pt x="239" y="18"/>
                      <a:pt x="241" y="18"/>
                      <a:pt x="243" y="18"/>
                    </a:cubicBezTo>
                    <a:cubicBezTo>
                      <a:pt x="247" y="16"/>
                      <a:pt x="252" y="16"/>
                      <a:pt x="256" y="14"/>
                    </a:cubicBezTo>
                    <a:cubicBezTo>
                      <a:pt x="258" y="14"/>
                      <a:pt x="259" y="13"/>
                      <a:pt x="256" y="12"/>
                    </a:cubicBezTo>
                    <a:cubicBezTo>
                      <a:pt x="254" y="11"/>
                      <a:pt x="250" y="10"/>
                      <a:pt x="248" y="11"/>
                    </a:cubicBezTo>
                    <a:cubicBezTo>
                      <a:pt x="246" y="11"/>
                      <a:pt x="246" y="10"/>
                      <a:pt x="244" y="9"/>
                    </a:cubicBezTo>
                    <a:cubicBezTo>
                      <a:pt x="242" y="9"/>
                      <a:pt x="240" y="11"/>
                      <a:pt x="238" y="11"/>
                    </a:cubicBezTo>
                    <a:cubicBezTo>
                      <a:pt x="238" y="11"/>
                      <a:pt x="240" y="8"/>
                      <a:pt x="241" y="8"/>
                    </a:cubicBezTo>
                    <a:cubicBezTo>
                      <a:pt x="242" y="6"/>
                      <a:pt x="238" y="6"/>
                      <a:pt x="237" y="6"/>
                    </a:cubicBezTo>
                    <a:cubicBezTo>
                      <a:pt x="231" y="7"/>
                      <a:pt x="226" y="7"/>
                      <a:pt x="220" y="6"/>
                    </a:cubicBezTo>
                    <a:cubicBezTo>
                      <a:pt x="215" y="6"/>
                      <a:pt x="211" y="8"/>
                      <a:pt x="206" y="8"/>
                    </a:cubicBezTo>
                    <a:cubicBezTo>
                      <a:pt x="204" y="8"/>
                      <a:pt x="201" y="8"/>
                      <a:pt x="199" y="8"/>
                    </a:cubicBezTo>
                    <a:cubicBezTo>
                      <a:pt x="197" y="9"/>
                      <a:pt x="194" y="8"/>
                      <a:pt x="193" y="9"/>
                    </a:cubicBezTo>
                    <a:cubicBezTo>
                      <a:pt x="196" y="8"/>
                      <a:pt x="199" y="8"/>
                      <a:pt x="202" y="7"/>
                    </a:cubicBezTo>
                    <a:cubicBezTo>
                      <a:pt x="207" y="7"/>
                      <a:pt x="211" y="6"/>
                      <a:pt x="215" y="6"/>
                    </a:cubicBezTo>
                    <a:cubicBezTo>
                      <a:pt x="217" y="6"/>
                      <a:pt x="237" y="6"/>
                      <a:pt x="237" y="4"/>
                    </a:cubicBezTo>
                    <a:cubicBezTo>
                      <a:pt x="236" y="4"/>
                      <a:pt x="233" y="3"/>
                      <a:pt x="232" y="2"/>
                    </a:cubicBezTo>
                    <a:cubicBezTo>
                      <a:pt x="229" y="2"/>
                      <a:pt x="227" y="2"/>
                      <a:pt x="224" y="2"/>
                    </a:cubicBezTo>
                    <a:cubicBezTo>
                      <a:pt x="220" y="2"/>
                      <a:pt x="216" y="1"/>
                      <a:pt x="213" y="0"/>
                    </a:cubicBezTo>
                    <a:cubicBezTo>
                      <a:pt x="206" y="0"/>
                      <a:pt x="200" y="0"/>
                      <a:pt x="194" y="0"/>
                    </a:cubicBezTo>
                    <a:cubicBezTo>
                      <a:pt x="191" y="1"/>
                      <a:pt x="188" y="1"/>
                      <a:pt x="185" y="1"/>
                    </a:cubicBezTo>
                    <a:cubicBezTo>
                      <a:pt x="184" y="1"/>
                      <a:pt x="183" y="3"/>
                      <a:pt x="183" y="3"/>
                    </a:cubicBezTo>
                    <a:cubicBezTo>
                      <a:pt x="181" y="3"/>
                      <a:pt x="179" y="2"/>
                      <a:pt x="177" y="2"/>
                    </a:cubicBezTo>
                    <a:cubicBezTo>
                      <a:pt x="176" y="2"/>
                      <a:pt x="175" y="3"/>
                      <a:pt x="173" y="3"/>
                    </a:cubicBezTo>
                    <a:cubicBezTo>
                      <a:pt x="171" y="3"/>
                      <a:pt x="171" y="4"/>
                      <a:pt x="173" y="4"/>
                    </a:cubicBezTo>
                    <a:cubicBezTo>
                      <a:pt x="176" y="5"/>
                      <a:pt x="179" y="5"/>
                      <a:pt x="181" y="6"/>
                    </a:cubicBezTo>
                    <a:cubicBezTo>
                      <a:pt x="180" y="5"/>
                      <a:pt x="174" y="7"/>
                      <a:pt x="173" y="8"/>
                    </a:cubicBezTo>
                    <a:cubicBezTo>
                      <a:pt x="173" y="8"/>
                      <a:pt x="170" y="8"/>
                      <a:pt x="170" y="8"/>
                    </a:cubicBezTo>
                    <a:cubicBezTo>
                      <a:pt x="170" y="8"/>
                      <a:pt x="172" y="10"/>
                      <a:pt x="172" y="10"/>
                    </a:cubicBezTo>
                    <a:cubicBezTo>
                      <a:pt x="171" y="10"/>
                      <a:pt x="169" y="9"/>
                      <a:pt x="168" y="8"/>
                    </a:cubicBezTo>
                    <a:cubicBezTo>
                      <a:pt x="167" y="7"/>
                      <a:pt x="164" y="8"/>
                      <a:pt x="163" y="8"/>
                    </a:cubicBezTo>
                    <a:cubicBezTo>
                      <a:pt x="160" y="7"/>
                      <a:pt x="157" y="6"/>
                      <a:pt x="154" y="5"/>
                    </a:cubicBezTo>
                    <a:cubicBezTo>
                      <a:pt x="152" y="4"/>
                      <a:pt x="150" y="6"/>
                      <a:pt x="147" y="6"/>
                    </a:cubicBezTo>
                    <a:cubicBezTo>
                      <a:pt x="146" y="6"/>
                      <a:pt x="140" y="5"/>
                      <a:pt x="140" y="7"/>
                    </a:cubicBezTo>
                    <a:cubicBezTo>
                      <a:pt x="139" y="7"/>
                      <a:pt x="153" y="9"/>
                      <a:pt x="155" y="10"/>
                    </a:cubicBezTo>
                    <a:cubicBezTo>
                      <a:pt x="158" y="10"/>
                      <a:pt x="161" y="10"/>
                      <a:pt x="163" y="11"/>
                    </a:cubicBezTo>
                    <a:cubicBezTo>
                      <a:pt x="164" y="11"/>
                      <a:pt x="165" y="11"/>
                      <a:pt x="166" y="12"/>
                    </a:cubicBezTo>
                    <a:cubicBezTo>
                      <a:pt x="166" y="12"/>
                      <a:pt x="166" y="15"/>
                      <a:pt x="166" y="15"/>
                    </a:cubicBezTo>
                    <a:cubicBezTo>
                      <a:pt x="166" y="16"/>
                      <a:pt x="165" y="14"/>
                      <a:pt x="165" y="13"/>
                    </a:cubicBezTo>
                    <a:cubicBezTo>
                      <a:pt x="164" y="12"/>
                      <a:pt x="161" y="12"/>
                      <a:pt x="160" y="11"/>
                    </a:cubicBezTo>
                    <a:cubicBezTo>
                      <a:pt x="160" y="11"/>
                      <a:pt x="157" y="11"/>
                      <a:pt x="157" y="11"/>
                    </a:cubicBezTo>
                    <a:cubicBezTo>
                      <a:pt x="157" y="12"/>
                      <a:pt x="158" y="14"/>
                      <a:pt x="158" y="14"/>
                    </a:cubicBezTo>
                    <a:cubicBezTo>
                      <a:pt x="156" y="14"/>
                      <a:pt x="155" y="11"/>
                      <a:pt x="154" y="11"/>
                    </a:cubicBezTo>
                    <a:cubicBezTo>
                      <a:pt x="152" y="11"/>
                      <a:pt x="150" y="11"/>
                      <a:pt x="148" y="10"/>
                    </a:cubicBezTo>
                    <a:cubicBezTo>
                      <a:pt x="147" y="10"/>
                      <a:pt x="139" y="10"/>
                      <a:pt x="139" y="10"/>
                    </a:cubicBezTo>
                    <a:cubicBezTo>
                      <a:pt x="138" y="12"/>
                      <a:pt x="151" y="17"/>
                      <a:pt x="151" y="17"/>
                    </a:cubicBezTo>
                    <a:cubicBezTo>
                      <a:pt x="151" y="18"/>
                      <a:pt x="146" y="17"/>
                      <a:pt x="146" y="17"/>
                    </a:cubicBezTo>
                    <a:cubicBezTo>
                      <a:pt x="143" y="17"/>
                      <a:pt x="142" y="16"/>
                      <a:pt x="143" y="19"/>
                    </a:cubicBezTo>
                    <a:cubicBezTo>
                      <a:pt x="142" y="19"/>
                      <a:pt x="141" y="18"/>
                      <a:pt x="140" y="17"/>
                    </a:cubicBezTo>
                    <a:cubicBezTo>
                      <a:pt x="140" y="16"/>
                      <a:pt x="142" y="17"/>
                      <a:pt x="143" y="16"/>
                    </a:cubicBezTo>
                    <a:cubicBezTo>
                      <a:pt x="143" y="16"/>
                      <a:pt x="141" y="14"/>
                      <a:pt x="140" y="14"/>
                    </a:cubicBezTo>
                    <a:cubicBezTo>
                      <a:pt x="138" y="13"/>
                      <a:pt x="136" y="12"/>
                      <a:pt x="133" y="12"/>
                    </a:cubicBezTo>
                    <a:cubicBezTo>
                      <a:pt x="132" y="12"/>
                      <a:pt x="130" y="11"/>
                      <a:pt x="129" y="12"/>
                    </a:cubicBezTo>
                    <a:cubicBezTo>
                      <a:pt x="128" y="12"/>
                      <a:pt x="131" y="15"/>
                      <a:pt x="131" y="15"/>
                    </a:cubicBezTo>
                    <a:cubicBezTo>
                      <a:pt x="134" y="17"/>
                      <a:pt x="138" y="17"/>
                      <a:pt x="142" y="20"/>
                    </a:cubicBezTo>
                    <a:cubicBezTo>
                      <a:pt x="143" y="20"/>
                      <a:pt x="144" y="21"/>
                      <a:pt x="143" y="22"/>
                    </a:cubicBezTo>
                    <a:cubicBezTo>
                      <a:pt x="141" y="24"/>
                      <a:pt x="139" y="22"/>
                      <a:pt x="137" y="21"/>
                    </a:cubicBezTo>
                    <a:cubicBezTo>
                      <a:pt x="132" y="18"/>
                      <a:pt x="126" y="16"/>
                      <a:pt x="120" y="15"/>
                    </a:cubicBezTo>
                    <a:cubicBezTo>
                      <a:pt x="117" y="14"/>
                      <a:pt x="114" y="13"/>
                      <a:pt x="111" y="14"/>
                    </a:cubicBezTo>
                    <a:cubicBezTo>
                      <a:pt x="110" y="14"/>
                      <a:pt x="113" y="17"/>
                      <a:pt x="113" y="18"/>
                    </a:cubicBezTo>
                    <a:cubicBezTo>
                      <a:pt x="113" y="18"/>
                      <a:pt x="117" y="21"/>
                      <a:pt x="117" y="21"/>
                    </a:cubicBezTo>
                    <a:cubicBezTo>
                      <a:pt x="117" y="22"/>
                      <a:pt x="111" y="21"/>
                      <a:pt x="111" y="21"/>
                    </a:cubicBezTo>
                    <a:cubicBezTo>
                      <a:pt x="111" y="23"/>
                      <a:pt x="115" y="22"/>
                      <a:pt x="115" y="24"/>
                    </a:cubicBezTo>
                    <a:cubicBezTo>
                      <a:pt x="115" y="24"/>
                      <a:pt x="111" y="23"/>
                      <a:pt x="110" y="22"/>
                    </a:cubicBezTo>
                    <a:cubicBezTo>
                      <a:pt x="108" y="21"/>
                      <a:pt x="106" y="21"/>
                      <a:pt x="103" y="20"/>
                    </a:cubicBezTo>
                    <a:cubicBezTo>
                      <a:pt x="101" y="19"/>
                      <a:pt x="101" y="20"/>
                      <a:pt x="101" y="22"/>
                    </a:cubicBezTo>
                    <a:cubicBezTo>
                      <a:pt x="100" y="23"/>
                      <a:pt x="99" y="23"/>
                      <a:pt x="98" y="23"/>
                    </a:cubicBezTo>
                    <a:cubicBezTo>
                      <a:pt x="98" y="24"/>
                      <a:pt x="98" y="26"/>
                      <a:pt x="97" y="26"/>
                    </a:cubicBezTo>
                    <a:cubicBezTo>
                      <a:pt x="97" y="27"/>
                      <a:pt x="97" y="24"/>
                      <a:pt x="97" y="23"/>
                    </a:cubicBezTo>
                    <a:cubicBezTo>
                      <a:pt x="97" y="22"/>
                      <a:pt x="98" y="21"/>
                      <a:pt x="98" y="20"/>
                    </a:cubicBezTo>
                    <a:cubicBezTo>
                      <a:pt x="97" y="16"/>
                      <a:pt x="93" y="16"/>
                      <a:pt x="90" y="16"/>
                    </a:cubicBezTo>
                    <a:cubicBezTo>
                      <a:pt x="86" y="17"/>
                      <a:pt x="82" y="18"/>
                      <a:pt x="78" y="18"/>
                    </a:cubicBezTo>
                    <a:cubicBezTo>
                      <a:pt x="77" y="19"/>
                      <a:pt x="75" y="19"/>
                      <a:pt x="74" y="19"/>
                    </a:cubicBezTo>
                    <a:cubicBezTo>
                      <a:pt x="74" y="19"/>
                      <a:pt x="69" y="20"/>
                      <a:pt x="69" y="20"/>
                    </a:cubicBezTo>
                    <a:cubicBezTo>
                      <a:pt x="70" y="21"/>
                      <a:pt x="72" y="21"/>
                      <a:pt x="73" y="21"/>
                    </a:cubicBezTo>
                    <a:cubicBezTo>
                      <a:pt x="74" y="22"/>
                      <a:pt x="75" y="23"/>
                      <a:pt x="77" y="24"/>
                    </a:cubicBezTo>
                    <a:cubicBezTo>
                      <a:pt x="77" y="24"/>
                      <a:pt x="81" y="27"/>
                      <a:pt x="81" y="27"/>
                    </a:cubicBezTo>
                    <a:cubicBezTo>
                      <a:pt x="80" y="27"/>
                      <a:pt x="76" y="25"/>
                      <a:pt x="75" y="25"/>
                    </a:cubicBezTo>
                    <a:cubicBezTo>
                      <a:pt x="73" y="24"/>
                      <a:pt x="72" y="22"/>
                      <a:pt x="70" y="22"/>
                    </a:cubicBezTo>
                    <a:cubicBezTo>
                      <a:pt x="67" y="21"/>
                      <a:pt x="64" y="22"/>
                      <a:pt x="61" y="22"/>
                    </a:cubicBezTo>
                    <a:cubicBezTo>
                      <a:pt x="58" y="23"/>
                      <a:pt x="58" y="22"/>
                      <a:pt x="60" y="25"/>
                    </a:cubicBezTo>
                    <a:cubicBezTo>
                      <a:pt x="60" y="26"/>
                      <a:pt x="60" y="29"/>
                      <a:pt x="60" y="30"/>
                    </a:cubicBezTo>
                    <a:cubicBezTo>
                      <a:pt x="60" y="32"/>
                      <a:pt x="56" y="30"/>
                      <a:pt x="55" y="30"/>
                    </a:cubicBezTo>
                    <a:cubicBezTo>
                      <a:pt x="54" y="30"/>
                      <a:pt x="51" y="28"/>
                      <a:pt x="50" y="30"/>
                    </a:cubicBezTo>
                    <a:cubicBezTo>
                      <a:pt x="49" y="31"/>
                      <a:pt x="50" y="34"/>
                      <a:pt x="50" y="34"/>
                    </a:cubicBezTo>
                    <a:cubicBezTo>
                      <a:pt x="49" y="35"/>
                      <a:pt x="48" y="33"/>
                      <a:pt x="47" y="32"/>
                    </a:cubicBezTo>
                    <a:cubicBezTo>
                      <a:pt x="45" y="31"/>
                      <a:pt x="43" y="31"/>
                      <a:pt x="42" y="32"/>
                    </a:cubicBezTo>
                    <a:cubicBezTo>
                      <a:pt x="39" y="34"/>
                      <a:pt x="36" y="36"/>
                      <a:pt x="32" y="37"/>
                    </a:cubicBezTo>
                    <a:cubicBezTo>
                      <a:pt x="31" y="38"/>
                      <a:pt x="34" y="37"/>
                      <a:pt x="32" y="37"/>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13" name="Freeform 785">
                <a:extLst>
                  <a:ext uri="{FF2B5EF4-FFF2-40B4-BE49-F238E27FC236}">
                    <a16:creationId xmlns:a16="http://schemas.microsoft.com/office/drawing/2014/main" id="{579EB1AB-07BF-F41A-4543-57164A2ACB82}"/>
                  </a:ext>
                </a:extLst>
              </p:cNvPr>
              <p:cNvSpPr>
                <a:spLocks/>
              </p:cNvSpPr>
              <p:nvPr/>
            </p:nvSpPr>
            <p:spPr bwMode="auto">
              <a:xfrm>
                <a:off x="5338676" y="1677076"/>
                <a:ext cx="35765" cy="22709"/>
              </a:xfrm>
              <a:custGeom>
                <a:avLst/>
                <a:gdLst>
                  <a:gd name="T0" fmla="*/ 1 w 7"/>
                  <a:gd name="T1" fmla="*/ 0 h 4"/>
                  <a:gd name="T2" fmla="*/ 1 w 7"/>
                  <a:gd name="T3" fmla="*/ 4 h 4"/>
                  <a:gd name="T4" fmla="*/ 5 w 7"/>
                  <a:gd name="T5" fmla="*/ 4 h 4"/>
                  <a:gd name="T6" fmla="*/ 1 w 7"/>
                  <a:gd name="T7" fmla="*/ 0 h 4"/>
                  <a:gd name="T8" fmla="*/ 1 w 7"/>
                  <a:gd name="T9" fmla="*/ 0 h 4"/>
                </a:gdLst>
                <a:ahLst/>
                <a:cxnLst>
                  <a:cxn ang="0">
                    <a:pos x="T0" y="T1"/>
                  </a:cxn>
                  <a:cxn ang="0">
                    <a:pos x="T2" y="T3"/>
                  </a:cxn>
                  <a:cxn ang="0">
                    <a:pos x="T4" y="T5"/>
                  </a:cxn>
                  <a:cxn ang="0">
                    <a:pos x="T6" y="T7"/>
                  </a:cxn>
                  <a:cxn ang="0">
                    <a:pos x="T8" y="T9"/>
                  </a:cxn>
                </a:cxnLst>
                <a:rect l="0" t="0" r="r" b="b"/>
                <a:pathLst>
                  <a:path w="7" h="4">
                    <a:moveTo>
                      <a:pt x="1" y="0"/>
                    </a:moveTo>
                    <a:cubicBezTo>
                      <a:pt x="0" y="1"/>
                      <a:pt x="0" y="3"/>
                      <a:pt x="1" y="4"/>
                    </a:cubicBezTo>
                    <a:cubicBezTo>
                      <a:pt x="2" y="4"/>
                      <a:pt x="3" y="4"/>
                      <a:pt x="5" y="4"/>
                    </a:cubicBezTo>
                    <a:cubicBezTo>
                      <a:pt x="7" y="4"/>
                      <a:pt x="1" y="0"/>
                      <a:pt x="1" y="0"/>
                    </a:cubicBezTo>
                    <a:cubicBezTo>
                      <a:pt x="0" y="1"/>
                      <a:pt x="1" y="0"/>
                      <a:pt x="1"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14" name="Freeform 787">
                <a:extLst>
                  <a:ext uri="{FF2B5EF4-FFF2-40B4-BE49-F238E27FC236}">
                    <a16:creationId xmlns:a16="http://schemas.microsoft.com/office/drawing/2014/main" id="{5D1A4E77-004B-8437-685D-E318AAC0C33C}"/>
                  </a:ext>
                </a:extLst>
              </p:cNvPr>
              <p:cNvSpPr>
                <a:spLocks/>
              </p:cNvSpPr>
              <p:nvPr/>
            </p:nvSpPr>
            <p:spPr bwMode="auto">
              <a:xfrm>
                <a:off x="5175945" y="1788728"/>
                <a:ext cx="46495" cy="17033"/>
              </a:xfrm>
              <a:custGeom>
                <a:avLst/>
                <a:gdLst>
                  <a:gd name="T0" fmla="*/ 8 w 9"/>
                  <a:gd name="T1" fmla="*/ 1 h 3"/>
                  <a:gd name="T2" fmla="*/ 5 w 9"/>
                  <a:gd name="T3" fmla="*/ 0 h 3"/>
                  <a:gd name="T4" fmla="*/ 0 w 9"/>
                  <a:gd name="T5" fmla="*/ 0 h 3"/>
                  <a:gd name="T6" fmla="*/ 8 w 9"/>
                  <a:gd name="T7" fmla="*/ 1 h 3"/>
                  <a:gd name="T8" fmla="*/ 8 w 9"/>
                  <a:gd name="T9" fmla="*/ 1 h 3"/>
                </a:gdLst>
                <a:ahLst/>
                <a:cxnLst>
                  <a:cxn ang="0">
                    <a:pos x="T0" y="T1"/>
                  </a:cxn>
                  <a:cxn ang="0">
                    <a:pos x="T2" y="T3"/>
                  </a:cxn>
                  <a:cxn ang="0">
                    <a:pos x="T4" y="T5"/>
                  </a:cxn>
                  <a:cxn ang="0">
                    <a:pos x="T6" y="T7"/>
                  </a:cxn>
                  <a:cxn ang="0">
                    <a:pos x="T8" y="T9"/>
                  </a:cxn>
                </a:cxnLst>
                <a:rect l="0" t="0" r="r" b="b"/>
                <a:pathLst>
                  <a:path w="9" h="3">
                    <a:moveTo>
                      <a:pt x="8" y="1"/>
                    </a:moveTo>
                    <a:cubicBezTo>
                      <a:pt x="9" y="1"/>
                      <a:pt x="5" y="0"/>
                      <a:pt x="5" y="0"/>
                    </a:cubicBezTo>
                    <a:cubicBezTo>
                      <a:pt x="3" y="0"/>
                      <a:pt x="1" y="0"/>
                      <a:pt x="0" y="0"/>
                    </a:cubicBezTo>
                    <a:cubicBezTo>
                      <a:pt x="2" y="0"/>
                      <a:pt x="6" y="3"/>
                      <a:pt x="8" y="1"/>
                    </a:cubicBezTo>
                    <a:cubicBezTo>
                      <a:pt x="9" y="1"/>
                      <a:pt x="7" y="2"/>
                      <a:pt x="8"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15" name="Freeform 526">
                <a:extLst>
                  <a:ext uri="{FF2B5EF4-FFF2-40B4-BE49-F238E27FC236}">
                    <a16:creationId xmlns:a16="http://schemas.microsoft.com/office/drawing/2014/main" id="{AE51CE6E-285F-B410-522F-86E16EC0E365}"/>
                  </a:ext>
                </a:extLst>
              </p:cNvPr>
              <p:cNvSpPr>
                <a:spLocks/>
              </p:cNvSpPr>
              <p:nvPr/>
            </p:nvSpPr>
            <p:spPr bwMode="auto">
              <a:xfrm>
                <a:off x="4065439" y="3800311"/>
                <a:ext cx="51859" cy="22709"/>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16" name="Freeform 527">
                <a:extLst>
                  <a:ext uri="{FF2B5EF4-FFF2-40B4-BE49-F238E27FC236}">
                    <a16:creationId xmlns:a16="http://schemas.microsoft.com/office/drawing/2014/main" id="{08A35FB1-CE02-D641-A343-777180540FCB}"/>
                  </a:ext>
                </a:extLst>
              </p:cNvPr>
              <p:cNvSpPr>
                <a:spLocks/>
              </p:cNvSpPr>
              <p:nvPr/>
            </p:nvSpPr>
            <p:spPr bwMode="auto">
              <a:xfrm>
                <a:off x="3770376" y="3794633"/>
                <a:ext cx="59013" cy="28387"/>
              </a:xfrm>
              <a:custGeom>
                <a:avLst/>
                <a:gdLst>
                  <a:gd name="T0" fmla="*/ 10 w 11"/>
                  <a:gd name="T1" fmla="*/ 4 h 5"/>
                  <a:gd name="T2" fmla="*/ 0 w 11"/>
                  <a:gd name="T3" fmla="*/ 2 h 5"/>
                  <a:gd name="T4" fmla="*/ 5 w 11"/>
                  <a:gd name="T5" fmla="*/ 5 h 5"/>
                  <a:gd name="T6" fmla="*/ 10 w 11"/>
                  <a:gd name="T7" fmla="*/ 4 h 5"/>
                  <a:gd name="T8" fmla="*/ 10 w 11"/>
                  <a:gd name="T9" fmla="*/ 4 h 5"/>
                </a:gdLst>
                <a:ahLst/>
                <a:cxnLst>
                  <a:cxn ang="0">
                    <a:pos x="T0" y="T1"/>
                  </a:cxn>
                  <a:cxn ang="0">
                    <a:pos x="T2" y="T3"/>
                  </a:cxn>
                  <a:cxn ang="0">
                    <a:pos x="T4" y="T5"/>
                  </a:cxn>
                  <a:cxn ang="0">
                    <a:pos x="T6" y="T7"/>
                  </a:cxn>
                  <a:cxn ang="0">
                    <a:pos x="T8" y="T9"/>
                  </a:cxn>
                </a:cxnLst>
                <a:rect l="0" t="0" r="r" b="b"/>
                <a:pathLst>
                  <a:path w="11" h="5">
                    <a:moveTo>
                      <a:pt x="10" y="4"/>
                    </a:moveTo>
                    <a:cubicBezTo>
                      <a:pt x="10" y="1"/>
                      <a:pt x="2" y="0"/>
                      <a:pt x="0" y="2"/>
                    </a:cubicBezTo>
                    <a:cubicBezTo>
                      <a:pt x="0" y="2"/>
                      <a:pt x="4" y="5"/>
                      <a:pt x="5" y="5"/>
                    </a:cubicBezTo>
                    <a:cubicBezTo>
                      <a:pt x="6" y="5"/>
                      <a:pt x="11" y="4"/>
                      <a:pt x="10" y="4"/>
                    </a:cubicBezTo>
                    <a:cubicBezTo>
                      <a:pt x="10" y="3"/>
                      <a:pt x="11" y="5"/>
                      <a:pt x="10"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17" name="Freeform 528">
                <a:extLst>
                  <a:ext uri="{FF2B5EF4-FFF2-40B4-BE49-F238E27FC236}">
                    <a16:creationId xmlns:a16="http://schemas.microsoft.com/office/drawing/2014/main" id="{DC668FA3-2497-3BAE-2A06-50AF4C62F030}"/>
                  </a:ext>
                </a:extLst>
              </p:cNvPr>
              <p:cNvSpPr>
                <a:spLocks/>
              </p:cNvSpPr>
              <p:nvPr/>
            </p:nvSpPr>
            <p:spPr bwMode="auto">
              <a:xfrm>
                <a:off x="3609435" y="3667845"/>
                <a:ext cx="271815" cy="100296"/>
              </a:xfrm>
              <a:custGeom>
                <a:avLst/>
                <a:gdLst>
                  <a:gd name="T0" fmla="*/ 52 w 52"/>
                  <a:gd name="T1" fmla="*/ 16 h 18"/>
                  <a:gd name="T2" fmla="*/ 41 w 52"/>
                  <a:gd name="T3" fmla="*/ 17 h 18"/>
                  <a:gd name="T4" fmla="*/ 35 w 52"/>
                  <a:gd name="T5" fmla="*/ 17 h 18"/>
                  <a:gd name="T6" fmla="*/ 37 w 52"/>
                  <a:gd name="T7" fmla="*/ 14 h 18"/>
                  <a:gd name="T8" fmla="*/ 32 w 52"/>
                  <a:gd name="T9" fmla="*/ 11 h 18"/>
                  <a:gd name="T10" fmla="*/ 28 w 52"/>
                  <a:gd name="T11" fmla="*/ 8 h 18"/>
                  <a:gd name="T12" fmla="*/ 20 w 52"/>
                  <a:gd name="T13" fmla="*/ 5 h 18"/>
                  <a:gd name="T14" fmla="*/ 14 w 52"/>
                  <a:gd name="T15" fmla="*/ 5 h 18"/>
                  <a:gd name="T16" fmla="*/ 16 w 52"/>
                  <a:gd name="T17" fmla="*/ 3 h 18"/>
                  <a:gd name="T18" fmla="*/ 8 w 52"/>
                  <a:gd name="T19" fmla="*/ 3 h 18"/>
                  <a:gd name="T20" fmla="*/ 0 w 52"/>
                  <a:gd name="T21" fmla="*/ 6 h 18"/>
                  <a:gd name="T22" fmla="*/ 6 w 52"/>
                  <a:gd name="T23" fmla="*/ 2 h 18"/>
                  <a:gd name="T24" fmla="*/ 16 w 52"/>
                  <a:gd name="T25" fmla="*/ 0 h 18"/>
                  <a:gd name="T26" fmla="*/ 24 w 52"/>
                  <a:gd name="T27" fmla="*/ 1 h 18"/>
                  <a:gd name="T28" fmla="*/ 31 w 52"/>
                  <a:gd name="T29" fmla="*/ 4 h 18"/>
                  <a:gd name="T30" fmla="*/ 32 w 52"/>
                  <a:gd name="T31" fmla="*/ 4 h 18"/>
                  <a:gd name="T32" fmla="*/ 34 w 52"/>
                  <a:gd name="T33" fmla="*/ 5 h 18"/>
                  <a:gd name="T34" fmla="*/ 38 w 52"/>
                  <a:gd name="T35" fmla="*/ 8 h 18"/>
                  <a:gd name="T36" fmla="*/ 45 w 52"/>
                  <a:gd name="T37" fmla="*/ 11 h 18"/>
                  <a:gd name="T38" fmla="*/ 52 w 52"/>
                  <a:gd name="T3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8">
                    <a:moveTo>
                      <a:pt x="52" y="16"/>
                    </a:moveTo>
                    <a:cubicBezTo>
                      <a:pt x="52" y="17"/>
                      <a:pt x="42" y="17"/>
                      <a:pt x="41" y="17"/>
                    </a:cubicBezTo>
                    <a:cubicBezTo>
                      <a:pt x="39" y="17"/>
                      <a:pt x="37" y="18"/>
                      <a:pt x="35" y="17"/>
                    </a:cubicBezTo>
                    <a:cubicBezTo>
                      <a:pt x="34" y="16"/>
                      <a:pt x="41" y="15"/>
                      <a:pt x="37" y="14"/>
                    </a:cubicBezTo>
                    <a:cubicBezTo>
                      <a:pt x="35" y="13"/>
                      <a:pt x="33" y="13"/>
                      <a:pt x="32" y="11"/>
                    </a:cubicBezTo>
                    <a:cubicBezTo>
                      <a:pt x="30" y="9"/>
                      <a:pt x="31" y="8"/>
                      <a:pt x="28" y="8"/>
                    </a:cubicBezTo>
                    <a:cubicBezTo>
                      <a:pt x="24" y="9"/>
                      <a:pt x="23" y="6"/>
                      <a:pt x="20" y="5"/>
                    </a:cubicBezTo>
                    <a:cubicBezTo>
                      <a:pt x="19" y="5"/>
                      <a:pt x="15" y="6"/>
                      <a:pt x="14" y="5"/>
                    </a:cubicBezTo>
                    <a:cubicBezTo>
                      <a:pt x="14" y="4"/>
                      <a:pt x="16" y="4"/>
                      <a:pt x="16" y="3"/>
                    </a:cubicBezTo>
                    <a:cubicBezTo>
                      <a:pt x="16" y="2"/>
                      <a:pt x="9" y="3"/>
                      <a:pt x="8" y="3"/>
                    </a:cubicBezTo>
                    <a:cubicBezTo>
                      <a:pt x="8" y="4"/>
                      <a:pt x="0" y="7"/>
                      <a:pt x="0" y="6"/>
                    </a:cubicBezTo>
                    <a:cubicBezTo>
                      <a:pt x="0" y="4"/>
                      <a:pt x="4" y="2"/>
                      <a:pt x="6" y="2"/>
                    </a:cubicBezTo>
                    <a:cubicBezTo>
                      <a:pt x="9" y="0"/>
                      <a:pt x="12" y="0"/>
                      <a:pt x="16" y="0"/>
                    </a:cubicBezTo>
                    <a:cubicBezTo>
                      <a:pt x="18" y="0"/>
                      <a:pt x="22" y="0"/>
                      <a:pt x="24" y="1"/>
                    </a:cubicBezTo>
                    <a:cubicBezTo>
                      <a:pt x="26" y="2"/>
                      <a:pt x="28" y="4"/>
                      <a:pt x="31" y="4"/>
                    </a:cubicBezTo>
                    <a:cubicBezTo>
                      <a:pt x="31" y="4"/>
                      <a:pt x="31" y="3"/>
                      <a:pt x="32" y="4"/>
                    </a:cubicBezTo>
                    <a:cubicBezTo>
                      <a:pt x="33" y="5"/>
                      <a:pt x="33" y="5"/>
                      <a:pt x="34" y="5"/>
                    </a:cubicBezTo>
                    <a:cubicBezTo>
                      <a:pt x="35" y="6"/>
                      <a:pt x="37" y="7"/>
                      <a:pt x="38" y="8"/>
                    </a:cubicBezTo>
                    <a:cubicBezTo>
                      <a:pt x="40" y="9"/>
                      <a:pt x="44" y="9"/>
                      <a:pt x="45" y="11"/>
                    </a:cubicBezTo>
                    <a:cubicBezTo>
                      <a:pt x="47" y="13"/>
                      <a:pt x="52" y="13"/>
                      <a:pt x="52" y="1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18" name="Freeform 529">
                <a:extLst>
                  <a:ext uri="{FF2B5EF4-FFF2-40B4-BE49-F238E27FC236}">
                    <a16:creationId xmlns:a16="http://schemas.microsoft.com/office/drawing/2014/main" id="{03BA741F-2424-C6FD-4795-047BDD16731F}"/>
                  </a:ext>
                </a:extLst>
              </p:cNvPr>
              <p:cNvSpPr>
                <a:spLocks/>
              </p:cNvSpPr>
              <p:nvPr/>
            </p:nvSpPr>
            <p:spPr bwMode="auto">
              <a:xfrm>
                <a:off x="3770376" y="3607289"/>
                <a:ext cx="21459" cy="20817"/>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19" name="Freeform 530">
                <a:extLst>
                  <a:ext uri="{FF2B5EF4-FFF2-40B4-BE49-F238E27FC236}">
                    <a16:creationId xmlns:a16="http://schemas.microsoft.com/office/drawing/2014/main" id="{2FAE5511-914C-C95A-699E-5F12B2BAC129}"/>
                  </a:ext>
                </a:extLst>
              </p:cNvPr>
              <p:cNvSpPr>
                <a:spLocks/>
              </p:cNvSpPr>
              <p:nvPr/>
            </p:nvSpPr>
            <p:spPr bwMode="auto">
              <a:xfrm>
                <a:off x="3902708" y="3722724"/>
                <a:ext cx="10730" cy="11355"/>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0"/>
                      <a:pt x="0" y="0"/>
                      <a:pt x="0" y="1"/>
                    </a:cubicBezTo>
                    <a:cubicBezTo>
                      <a:pt x="0" y="1"/>
                      <a:pt x="2" y="2"/>
                      <a:pt x="2"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20" name="Freeform 631">
                <a:extLst>
                  <a:ext uri="{FF2B5EF4-FFF2-40B4-BE49-F238E27FC236}">
                    <a16:creationId xmlns:a16="http://schemas.microsoft.com/office/drawing/2014/main" id="{A9C22B13-EA31-403B-CDEE-A036635DBD20}"/>
                  </a:ext>
                </a:extLst>
              </p:cNvPr>
              <p:cNvSpPr>
                <a:spLocks/>
              </p:cNvSpPr>
              <p:nvPr/>
            </p:nvSpPr>
            <p:spPr bwMode="auto">
              <a:xfrm>
                <a:off x="3536115" y="3889252"/>
                <a:ext cx="114449" cy="134357"/>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21" name="Freeform 632">
                <a:extLst>
                  <a:ext uri="{FF2B5EF4-FFF2-40B4-BE49-F238E27FC236}">
                    <a16:creationId xmlns:a16="http://schemas.microsoft.com/office/drawing/2014/main" id="{6C7BE974-FE77-4231-FAEE-1FFA735BAAB6}"/>
                  </a:ext>
                </a:extLst>
              </p:cNvPr>
              <p:cNvSpPr>
                <a:spLocks/>
              </p:cNvSpPr>
              <p:nvPr/>
            </p:nvSpPr>
            <p:spPr bwMode="auto">
              <a:xfrm>
                <a:off x="3571882" y="4012254"/>
                <a:ext cx="89412" cy="83263"/>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22" name="Freeform 633">
                <a:extLst>
                  <a:ext uri="{FF2B5EF4-FFF2-40B4-BE49-F238E27FC236}">
                    <a16:creationId xmlns:a16="http://schemas.microsoft.com/office/drawing/2014/main" id="{5CD359ED-601C-EB15-8F07-1854CB4B3747}"/>
                  </a:ext>
                </a:extLst>
              </p:cNvPr>
              <p:cNvSpPr>
                <a:spLocks/>
              </p:cNvSpPr>
              <p:nvPr/>
            </p:nvSpPr>
            <p:spPr bwMode="auto">
              <a:xfrm>
                <a:off x="3471738" y="3917636"/>
                <a:ext cx="59013" cy="49203"/>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23" name="Freeform 634">
                <a:extLst>
                  <a:ext uri="{FF2B5EF4-FFF2-40B4-BE49-F238E27FC236}">
                    <a16:creationId xmlns:a16="http://schemas.microsoft.com/office/drawing/2014/main" id="{AB77C284-46FE-E10C-4BD6-032BD4C7612B}"/>
                  </a:ext>
                </a:extLst>
              </p:cNvPr>
              <p:cNvSpPr>
                <a:spLocks/>
              </p:cNvSpPr>
              <p:nvPr/>
            </p:nvSpPr>
            <p:spPr bwMode="auto">
              <a:xfrm>
                <a:off x="3409149" y="3817343"/>
                <a:ext cx="105509" cy="128679"/>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24" name="Freeform 635">
                <a:extLst>
                  <a:ext uri="{FF2B5EF4-FFF2-40B4-BE49-F238E27FC236}">
                    <a16:creationId xmlns:a16="http://schemas.microsoft.com/office/drawing/2014/main" id="{B4B0E27A-E08F-673D-385D-88E5666C80E2}"/>
                  </a:ext>
                </a:extLst>
              </p:cNvPr>
              <p:cNvSpPr>
                <a:spLocks/>
              </p:cNvSpPr>
              <p:nvPr/>
            </p:nvSpPr>
            <p:spPr bwMode="auto">
              <a:xfrm>
                <a:off x="2770743" y="3378314"/>
                <a:ext cx="785045" cy="533647"/>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solidFill>
                <a:schemeClr val="accent5"/>
              </a:solidFill>
              <a:ln w="3175" cap="flat">
                <a:solidFill>
                  <a:schemeClr val="accent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25" name="Freeform 636">
                <a:extLst>
                  <a:ext uri="{FF2B5EF4-FFF2-40B4-BE49-F238E27FC236}">
                    <a16:creationId xmlns:a16="http://schemas.microsoft.com/office/drawing/2014/main" id="{79D9D7CA-4D97-55B3-6E6D-D1B2DBC9FEC3}"/>
                  </a:ext>
                </a:extLst>
              </p:cNvPr>
              <p:cNvSpPr>
                <a:spLocks/>
              </p:cNvSpPr>
              <p:nvPr/>
            </p:nvSpPr>
            <p:spPr bwMode="auto">
              <a:xfrm>
                <a:off x="3487833" y="3874113"/>
                <a:ext cx="157367" cy="88941"/>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26" name="Freeform 637">
                <a:extLst>
                  <a:ext uri="{FF2B5EF4-FFF2-40B4-BE49-F238E27FC236}">
                    <a16:creationId xmlns:a16="http://schemas.microsoft.com/office/drawing/2014/main" id="{7917B420-C0EF-8E89-700C-70ADC4DED192}"/>
                  </a:ext>
                </a:extLst>
              </p:cNvPr>
              <p:cNvSpPr>
                <a:spLocks/>
              </p:cNvSpPr>
              <p:nvPr/>
            </p:nvSpPr>
            <p:spPr bwMode="auto">
              <a:xfrm>
                <a:off x="3487833" y="3800311"/>
                <a:ext cx="37553" cy="83263"/>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27" name="Freeform 638">
                <a:extLst>
                  <a:ext uri="{FF2B5EF4-FFF2-40B4-BE49-F238E27FC236}">
                    <a16:creationId xmlns:a16="http://schemas.microsoft.com/office/drawing/2014/main" id="{BFCF7D84-728A-C35F-EF60-550E68D7DB2B}"/>
                  </a:ext>
                </a:extLst>
              </p:cNvPr>
              <p:cNvSpPr>
                <a:spLocks/>
              </p:cNvSpPr>
              <p:nvPr/>
            </p:nvSpPr>
            <p:spPr bwMode="auto">
              <a:xfrm>
                <a:off x="3881247" y="3751108"/>
                <a:ext cx="67953" cy="60555"/>
              </a:xfrm>
              <a:custGeom>
                <a:avLst/>
                <a:gdLst>
                  <a:gd name="T0" fmla="*/ 12 w 13"/>
                  <a:gd name="T1" fmla="*/ 3 h 11"/>
                  <a:gd name="T2" fmla="*/ 6 w 13"/>
                  <a:gd name="T3" fmla="*/ 1 h 11"/>
                  <a:gd name="T4" fmla="*/ 7 w 13"/>
                  <a:gd name="T5" fmla="*/ 5 h 11"/>
                  <a:gd name="T6" fmla="*/ 9 w 13"/>
                  <a:gd name="T7" fmla="*/ 9 h 11"/>
                  <a:gd name="T8" fmla="*/ 6 w 13"/>
                  <a:gd name="T9" fmla="*/ 10 h 11"/>
                  <a:gd name="T10" fmla="*/ 5 w 13"/>
                  <a:gd name="T11" fmla="*/ 8 h 11"/>
                  <a:gd name="T12" fmla="*/ 0 w 13"/>
                  <a:gd name="T13" fmla="*/ 9 h 11"/>
                  <a:gd name="T14" fmla="*/ 3 w 13"/>
                  <a:gd name="T15" fmla="*/ 11 h 11"/>
                  <a:gd name="T16" fmla="*/ 13 w 13"/>
                  <a:gd name="T17" fmla="*/ 11 h 11"/>
                  <a:gd name="T18" fmla="*/ 12 w 13"/>
                  <a:gd name="T19" fmla="*/ 3 h 11"/>
                  <a:gd name="T20" fmla="*/ 12 w 13"/>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2" y="3"/>
                    </a:moveTo>
                    <a:cubicBezTo>
                      <a:pt x="10" y="3"/>
                      <a:pt x="8" y="0"/>
                      <a:pt x="6" y="1"/>
                    </a:cubicBezTo>
                    <a:cubicBezTo>
                      <a:pt x="3" y="2"/>
                      <a:pt x="7" y="3"/>
                      <a:pt x="7" y="5"/>
                    </a:cubicBezTo>
                    <a:cubicBezTo>
                      <a:pt x="8" y="6"/>
                      <a:pt x="10" y="8"/>
                      <a:pt x="9" y="9"/>
                    </a:cubicBezTo>
                    <a:cubicBezTo>
                      <a:pt x="8" y="10"/>
                      <a:pt x="7" y="10"/>
                      <a:pt x="6" y="10"/>
                    </a:cubicBezTo>
                    <a:cubicBezTo>
                      <a:pt x="4" y="9"/>
                      <a:pt x="6" y="9"/>
                      <a:pt x="5" y="8"/>
                    </a:cubicBezTo>
                    <a:cubicBezTo>
                      <a:pt x="5" y="8"/>
                      <a:pt x="0" y="9"/>
                      <a:pt x="0" y="9"/>
                    </a:cubicBezTo>
                    <a:cubicBezTo>
                      <a:pt x="0" y="11"/>
                      <a:pt x="2" y="11"/>
                      <a:pt x="3" y="11"/>
                    </a:cubicBezTo>
                    <a:cubicBezTo>
                      <a:pt x="6" y="10"/>
                      <a:pt x="9" y="11"/>
                      <a:pt x="13" y="11"/>
                    </a:cubicBezTo>
                    <a:cubicBezTo>
                      <a:pt x="13" y="8"/>
                      <a:pt x="12" y="5"/>
                      <a:pt x="12" y="3"/>
                    </a:cubicBezTo>
                    <a:cubicBezTo>
                      <a:pt x="11" y="3"/>
                      <a:pt x="12" y="5"/>
                      <a:pt x="12"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28" name="Freeform 639">
                <a:extLst>
                  <a:ext uri="{FF2B5EF4-FFF2-40B4-BE49-F238E27FC236}">
                    <a16:creationId xmlns:a16="http://schemas.microsoft.com/office/drawing/2014/main" id="{7E822D9F-25D3-77B3-BA18-FF15DDBA511A}"/>
                  </a:ext>
                </a:extLst>
              </p:cNvPr>
              <p:cNvSpPr>
                <a:spLocks/>
              </p:cNvSpPr>
              <p:nvPr/>
            </p:nvSpPr>
            <p:spPr bwMode="auto">
              <a:xfrm>
                <a:off x="3943837" y="3751108"/>
                <a:ext cx="94778" cy="83263"/>
              </a:xfrm>
              <a:custGeom>
                <a:avLst/>
                <a:gdLst>
                  <a:gd name="T0" fmla="*/ 14 w 18"/>
                  <a:gd name="T1" fmla="*/ 7 h 15"/>
                  <a:gd name="T2" fmla="*/ 8 w 18"/>
                  <a:gd name="T3" fmla="*/ 3 h 15"/>
                  <a:gd name="T4" fmla="*/ 1 w 18"/>
                  <a:gd name="T5" fmla="*/ 1 h 15"/>
                  <a:gd name="T6" fmla="*/ 0 w 18"/>
                  <a:gd name="T7" fmla="*/ 3 h 15"/>
                  <a:gd name="T8" fmla="*/ 1 w 18"/>
                  <a:gd name="T9" fmla="*/ 10 h 15"/>
                  <a:gd name="T10" fmla="*/ 2 w 18"/>
                  <a:gd name="T11" fmla="*/ 12 h 15"/>
                  <a:gd name="T12" fmla="*/ 4 w 18"/>
                  <a:gd name="T13" fmla="*/ 10 h 15"/>
                  <a:gd name="T14" fmla="*/ 13 w 18"/>
                  <a:gd name="T15" fmla="*/ 10 h 15"/>
                  <a:gd name="T16" fmla="*/ 17 w 18"/>
                  <a:gd name="T17" fmla="*/ 10 h 15"/>
                  <a:gd name="T18" fmla="*/ 14 w 18"/>
                  <a:gd name="T19" fmla="*/ 7 h 15"/>
                  <a:gd name="T20" fmla="*/ 14 w 18"/>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5">
                    <a:moveTo>
                      <a:pt x="14" y="7"/>
                    </a:moveTo>
                    <a:cubicBezTo>
                      <a:pt x="12" y="6"/>
                      <a:pt x="10" y="4"/>
                      <a:pt x="8" y="3"/>
                    </a:cubicBezTo>
                    <a:cubicBezTo>
                      <a:pt x="7" y="2"/>
                      <a:pt x="2" y="0"/>
                      <a:pt x="1" y="1"/>
                    </a:cubicBezTo>
                    <a:cubicBezTo>
                      <a:pt x="1" y="1"/>
                      <a:pt x="3" y="3"/>
                      <a:pt x="0" y="3"/>
                    </a:cubicBezTo>
                    <a:cubicBezTo>
                      <a:pt x="0" y="5"/>
                      <a:pt x="1" y="7"/>
                      <a:pt x="1" y="10"/>
                    </a:cubicBezTo>
                    <a:cubicBezTo>
                      <a:pt x="1" y="11"/>
                      <a:pt x="1" y="11"/>
                      <a:pt x="2" y="12"/>
                    </a:cubicBezTo>
                    <a:cubicBezTo>
                      <a:pt x="3" y="15"/>
                      <a:pt x="3" y="11"/>
                      <a:pt x="4" y="10"/>
                    </a:cubicBezTo>
                    <a:cubicBezTo>
                      <a:pt x="6" y="8"/>
                      <a:pt x="11" y="10"/>
                      <a:pt x="13" y="10"/>
                    </a:cubicBezTo>
                    <a:cubicBezTo>
                      <a:pt x="15" y="10"/>
                      <a:pt x="15" y="11"/>
                      <a:pt x="17" y="10"/>
                    </a:cubicBezTo>
                    <a:cubicBezTo>
                      <a:pt x="18" y="8"/>
                      <a:pt x="17" y="7"/>
                      <a:pt x="14" y="7"/>
                    </a:cubicBezTo>
                    <a:cubicBezTo>
                      <a:pt x="12" y="7"/>
                      <a:pt x="16" y="7"/>
                      <a:pt x="14" y="7"/>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29" name="Freeform 531">
                <a:extLst>
                  <a:ext uri="{FF2B5EF4-FFF2-40B4-BE49-F238E27FC236}">
                    <a16:creationId xmlns:a16="http://schemas.microsoft.com/office/drawing/2014/main" id="{96EB76A5-A2BF-BF29-C550-3361A22D2B7D}"/>
                  </a:ext>
                </a:extLst>
              </p:cNvPr>
              <p:cNvSpPr>
                <a:spLocks/>
              </p:cNvSpPr>
              <p:nvPr/>
            </p:nvSpPr>
            <p:spPr bwMode="auto">
              <a:xfrm>
                <a:off x="4217440" y="2905223"/>
                <a:ext cx="30400" cy="56771"/>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30" name="Freeform 532">
                <a:extLst>
                  <a:ext uri="{FF2B5EF4-FFF2-40B4-BE49-F238E27FC236}">
                    <a16:creationId xmlns:a16="http://schemas.microsoft.com/office/drawing/2014/main" id="{0E69DB1C-02F9-EFDB-96AC-52BDEB917DF4}"/>
                  </a:ext>
                </a:extLst>
              </p:cNvPr>
              <p:cNvSpPr>
                <a:spLocks/>
              </p:cNvSpPr>
              <p:nvPr/>
            </p:nvSpPr>
            <p:spPr bwMode="auto">
              <a:xfrm>
                <a:off x="4231746" y="2933609"/>
                <a:ext cx="37553" cy="22709"/>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31" name="Freeform 533">
                <a:extLst>
                  <a:ext uri="{FF2B5EF4-FFF2-40B4-BE49-F238E27FC236}">
                    <a16:creationId xmlns:a16="http://schemas.microsoft.com/office/drawing/2014/main" id="{A79F1CFF-4100-8BB8-C95B-31583D23E730}"/>
                  </a:ext>
                </a:extLst>
              </p:cNvPr>
              <p:cNvSpPr>
                <a:spLocks/>
              </p:cNvSpPr>
              <p:nvPr/>
            </p:nvSpPr>
            <p:spPr bwMode="auto">
              <a:xfrm>
                <a:off x="4128026" y="2910900"/>
                <a:ext cx="78683" cy="39739"/>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32" name="Freeform 535">
                <a:extLst>
                  <a:ext uri="{FF2B5EF4-FFF2-40B4-BE49-F238E27FC236}">
                    <a16:creationId xmlns:a16="http://schemas.microsoft.com/office/drawing/2014/main" id="{97A2463A-7FDE-6503-AC2D-749A7734332B}"/>
                  </a:ext>
                </a:extLst>
              </p:cNvPr>
              <p:cNvSpPr>
                <a:spLocks/>
              </p:cNvSpPr>
              <p:nvPr/>
            </p:nvSpPr>
            <p:spPr bwMode="auto">
              <a:xfrm>
                <a:off x="4274664" y="2744372"/>
                <a:ext cx="168096" cy="172205"/>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33" name="Freeform 536">
                <a:extLst>
                  <a:ext uri="{FF2B5EF4-FFF2-40B4-BE49-F238E27FC236}">
                    <a16:creationId xmlns:a16="http://schemas.microsoft.com/office/drawing/2014/main" id="{61B9CF86-FAED-E40B-C6D4-21ADF61EC404}"/>
                  </a:ext>
                </a:extLst>
              </p:cNvPr>
              <p:cNvSpPr>
                <a:spLocks/>
              </p:cNvSpPr>
              <p:nvPr/>
            </p:nvSpPr>
            <p:spPr bwMode="auto">
              <a:xfrm>
                <a:off x="4410572" y="2867374"/>
                <a:ext cx="42917" cy="54878"/>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34" name="Freeform 556">
                <a:extLst>
                  <a:ext uri="{FF2B5EF4-FFF2-40B4-BE49-F238E27FC236}">
                    <a16:creationId xmlns:a16="http://schemas.microsoft.com/office/drawing/2014/main" id="{434458BD-1CD3-9AD2-070A-7E5C08CBA994}"/>
                  </a:ext>
                </a:extLst>
              </p:cNvPr>
              <p:cNvSpPr>
                <a:spLocks/>
              </p:cNvSpPr>
              <p:nvPr/>
            </p:nvSpPr>
            <p:spPr bwMode="auto">
              <a:xfrm>
                <a:off x="2464951" y="2772758"/>
                <a:ext cx="152001" cy="105974"/>
              </a:xfrm>
              <a:custGeom>
                <a:avLst/>
                <a:gdLst>
                  <a:gd name="T0" fmla="*/ 27 w 29"/>
                  <a:gd name="T1" fmla="*/ 16 h 19"/>
                  <a:gd name="T2" fmla="*/ 24 w 29"/>
                  <a:gd name="T3" fmla="*/ 12 h 19"/>
                  <a:gd name="T4" fmla="*/ 19 w 29"/>
                  <a:gd name="T5" fmla="*/ 10 h 19"/>
                  <a:gd name="T6" fmla="*/ 14 w 29"/>
                  <a:gd name="T7" fmla="*/ 3 h 19"/>
                  <a:gd name="T8" fmla="*/ 8 w 29"/>
                  <a:gd name="T9" fmla="*/ 2 h 19"/>
                  <a:gd name="T10" fmla="*/ 2 w 29"/>
                  <a:gd name="T11" fmla="*/ 0 h 19"/>
                  <a:gd name="T12" fmla="*/ 3 w 29"/>
                  <a:gd name="T13" fmla="*/ 2 h 19"/>
                  <a:gd name="T14" fmla="*/ 5 w 29"/>
                  <a:gd name="T15" fmla="*/ 3 h 19"/>
                  <a:gd name="T16" fmla="*/ 6 w 29"/>
                  <a:gd name="T17" fmla="*/ 4 h 19"/>
                  <a:gd name="T18" fmla="*/ 4 w 29"/>
                  <a:gd name="T19" fmla="*/ 2 h 19"/>
                  <a:gd name="T20" fmla="*/ 4 w 29"/>
                  <a:gd name="T21" fmla="*/ 4 h 19"/>
                  <a:gd name="T22" fmla="*/ 7 w 29"/>
                  <a:gd name="T23" fmla="*/ 6 h 19"/>
                  <a:gd name="T24" fmla="*/ 12 w 29"/>
                  <a:gd name="T25" fmla="*/ 9 h 19"/>
                  <a:gd name="T26" fmla="*/ 10 w 29"/>
                  <a:gd name="T27" fmla="*/ 10 h 19"/>
                  <a:gd name="T28" fmla="*/ 14 w 29"/>
                  <a:gd name="T29" fmla="*/ 10 h 19"/>
                  <a:gd name="T30" fmla="*/ 14 w 29"/>
                  <a:gd name="T31" fmla="*/ 12 h 19"/>
                  <a:gd name="T32" fmla="*/ 19 w 29"/>
                  <a:gd name="T33" fmla="*/ 12 h 19"/>
                  <a:gd name="T34" fmla="*/ 27 w 29"/>
                  <a:gd name="T35" fmla="*/ 16 h 19"/>
                  <a:gd name="T36" fmla="*/ 27 w 29"/>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9">
                    <a:moveTo>
                      <a:pt x="27" y="16"/>
                    </a:moveTo>
                    <a:cubicBezTo>
                      <a:pt x="26" y="15"/>
                      <a:pt x="25" y="13"/>
                      <a:pt x="24" y="12"/>
                    </a:cubicBezTo>
                    <a:cubicBezTo>
                      <a:pt x="23" y="10"/>
                      <a:pt x="21" y="10"/>
                      <a:pt x="19" y="10"/>
                    </a:cubicBezTo>
                    <a:cubicBezTo>
                      <a:pt x="17" y="8"/>
                      <a:pt x="17" y="4"/>
                      <a:pt x="14" y="3"/>
                    </a:cubicBezTo>
                    <a:cubicBezTo>
                      <a:pt x="13" y="3"/>
                      <a:pt x="10" y="3"/>
                      <a:pt x="8" y="2"/>
                    </a:cubicBezTo>
                    <a:cubicBezTo>
                      <a:pt x="7" y="1"/>
                      <a:pt x="5" y="0"/>
                      <a:pt x="2" y="0"/>
                    </a:cubicBezTo>
                    <a:cubicBezTo>
                      <a:pt x="0" y="0"/>
                      <a:pt x="1" y="2"/>
                      <a:pt x="3" y="2"/>
                    </a:cubicBezTo>
                    <a:cubicBezTo>
                      <a:pt x="4" y="2"/>
                      <a:pt x="4" y="2"/>
                      <a:pt x="5" y="3"/>
                    </a:cubicBezTo>
                    <a:cubicBezTo>
                      <a:pt x="5" y="3"/>
                      <a:pt x="6" y="4"/>
                      <a:pt x="6" y="4"/>
                    </a:cubicBezTo>
                    <a:cubicBezTo>
                      <a:pt x="5" y="4"/>
                      <a:pt x="4" y="3"/>
                      <a:pt x="4" y="2"/>
                    </a:cubicBezTo>
                    <a:cubicBezTo>
                      <a:pt x="4" y="2"/>
                      <a:pt x="4" y="4"/>
                      <a:pt x="4" y="4"/>
                    </a:cubicBezTo>
                    <a:cubicBezTo>
                      <a:pt x="4" y="6"/>
                      <a:pt x="6" y="6"/>
                      <a:pt x="7" y="6"/>
                    </a:cubicBezTo>
                    <a:cubicBezTo>
                      <a:pt x="7" y="6"/>
                      <a:pt x="12" y="9"/>
                      <a:pt x="12" y="9"/>
                    </a:cubicBezTo>
                    <a:cubicBezTo>
                      <a:pt x="12" y="9"/>
                      <a:pt x="11" y="9"/>
                      <a:pt x="10" y="10"/>
                    </a:cubicBezTo>
                    <a:cubicBezTo>
                      <a:pt x="10" y="10"/>
                      <a:pt x="14" y="10"/>
                      <a:pt x="14" y="10"/>
                    </a:cubicBezTo>
                    <a:cubicBezTo>
                      <a:pt x="16" y="11"/>
                      <a:pt x="14" y="12"/>
                      <a:pt x="14" y="12"/>
                    </a:cubicBezTo>
                    <a:cubicBezTo>
                      <a:pt x="15" y="13"/>
                      <a:pt x="18" y="12"/>
                      <a:pt x="19" y="12"/>
                    </a:cubicBezTo>
                    <a:cubicBezTo>
                      <a:pt x="14" y="13"/>
                      <a:pt x="29" y="19"/>
                      <a:pt x="27" y="16"/>
                    </a:cubicBezTo>
                    <a:cubicBezTo>
                      <a:pt x="26" y="15"/>
                      <a:pt x="28" y="18"/>
                      <a:pt x="27" y="1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35" name="Freeform 557">
                <a:extLst>
                  <a:ext uri="{FF2B5EF4-FFF2-40B4-BE49-F238E27FC236}">
                    <a16:creationId xmlns:a16="http://schemas.microsoft.com/office/drawing/2014/main" id="{A49A1E9C-FCF2-2C0E-C927-37699572D5F1}"/>
                  </a:ext>
                </a:extLst>
              </p:cNvPr>
              <p:cNvSpPr>
                <a:spLocks/>
              </p:cNvSpPr>
              <p:nvPr/>
            </p:nvSpPr>
            <p:spPr bwMode="auto">
              <a:xfrm>
                <a:off x="2345139" y="2649754"/>
                <a:ext cx="67953" cy="77587"/>
              </a:xfrm>
              <a:custGeom>
                <a:avLst/>
                <a:gdLst>
                  <a:gd name="T0" fmla="*/ 11 w 13"/>
                  <a:gd name="T1" fmla="*/ 14 h 14"/>
                  <a:gd name="T2" fmla="*/ 11 w 13"/>
                  <a:gd name="T3" fmla="*/ 14 h 14"/>
                  <a:gd name="T4" fmla="*/ 8 w 13"/>
                  <a:gd name="T5" fmla="*/ 11 h 14"/>
                  <a:gd name="T6" fmla="*/ 7 w 13"/>
                  <a:gd name="T7" fmla="*/ 7 h 14"/>
                  <a:gd name="T8" fmla="*/ 6 w 13"/>
                  <a:gd name="T9" fmla="*/ 5 h 14"/>
                  <a:gd name="T10" fmla="*/ 7 w 13"/>
                  <a:gd name="T11" fmla="*/ 2 h 14"/>
                  <a:gd name="T12" fmla="*/ 4 w 13"/>
                  <a:gd name="T13" fmla="*/ 4 h 14"/>
                  <a:gd name="T14" fmla="*/ 6 w 13"/>
                  <a:gd name="T15" fmla="*/ 1 h 14"/>
                  <a:gd name="T16" fmla="*/ 1 w 13"/>
                  <a:gd name="T17" fmla="*/ 0 h 14"/>
                  <a:gd name="T18" fmla="*/ 3 w 13"/>
                  <a:gd name="T19" fmla="*/ 6 h 14"/>
                  <a:gd name="T20" fmla="*/ 11 w 13"/>
                  <a:gd name="T21" fmla="*/ 14 h 14"/>
                  <a:gd name="T22" fmla="*/ 11 w 13"/>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
                    <a:moveTo>
                      <a:pt x="11" y="14"/>
                    </a:moveTo>
                    <a:cubicBezTo>
                      <a:pt x="11" y="14"/>
                      <a:pt x="11" y="14"/>
                      <a:pt x="11" y="14"/>
                    </a:cubicBezTo>
                    <a:cubicBezTo>
                      <a:pt x="11" y="13"/>
                      <a:pt x="9" y="11"/>
                      <a:pt x="8" y="11"/>
                    </a:cubicBezTo>
                    <a:cubicBezTo>
                      <a:pt x="7" y="9"/>
                      <a:pt x="8" y="8"/>
                      <a:pt x="7" y="7"/>
                    </a:cubicBezTo>
                    <a:cubicBezTo>
                      <a:pt x="6" y="6"/>
                      <a:pt x="6" y="6"/>
                      <a:pt x="6" y="5"/>
                    </a:cubicBezTo>
                    <a:cubicBezTo>
                      <a:pt x="5" y="3"/>
                      <a:pt x="6" y="3"/>
                      <a:pt x="7" y="2"/>
                    </a:cubicBezTo>
                    <a:cubicBezTo>
                      <a:pt x="9" y="0"/>
                      <a:pt x="3" y="3"/>
                      <a:pt x="4" y="4"/>
                    </a:cubicBezTo>
                    <a:cubicBezTo>
                      <a:pt x="3" y="3"/>
                      <a:pt x="6" y="1"/>
                      <a:pt x="6" y="1"/>
                    </a:cubicBezTo>
                    <a:cubicBezTo>
                      <a:pt x="5" y="0"/>
                      <a:pt x="1" y="0"/>
                      <a:pt x="1" y="0"/>
                    </a:cubicBezTo>
                    <a:cubicBezTo>
                      <a:pt x="0" y="1"/>
                      <a:pt x="2" y="5"/>
                      <a:pt x="3" y="6"/>
                    </a:cubicBezTo>
                    <a:cubicBezTo>
                      <a:pt x="5" y="8"/>
                      <a:pt x="8" y="13"/>
                      <a:pt x="11" y="14"/>
                    </a:cubicBezTo>
                    <a:cubicBezTo>
                      <a:pt x="13" y="14"/>
                      <a:pt x="8" y="13"/>
                      <a:pt x="11" y="1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36" name="Freeform 558">
                <a:extLst>
                  <a:ext uri="{FF2B5EF4-FFF2-40B4-BE49-F238E27FC236}">
                    <a16:creationId xmlns:a16="http://schemas.microsoft.com/office/drawing/2014/main" id="{E732F99F-C0B3-8338-E16D-B27FFF3E2961}"/>
                  </a:ext>
                </a:extLst>
              </p:cNvPr>
              <p:cNvSpPr>
                <a:spLocks/>
              </p:cNvSpPr>
              <p:nvPr/>
            </p:nvSpPr>
            <p:spPr bwMode="auto">
              <a:xfrm>
                <a:off x="2350505" y="2560812"/>
                <a:ext cx="21459" cy="22709"/>
              </a:xfrm>
              <a:custGeom>
                <a:avLst/>
                <a:gdLst>
                  <a:gd name="T0" fmla="*/ 3 w 4"/>
                  <a:gd name="T1" fmla="*/ 3 h 4"/>
                  <a:gd name="T2" fmla="*/ 2 w 4"/>
                  <a:gd name="T3" fmla="*/ 1 h 4"/>
                  <a:gd name="T4" fmla="*/ 3 w 4"/>
                  <a:gd name="T5" fmla="*/ 3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2"/>
                      <a:pt x="0" y="2"/>
                      <a:pt x="2" y="1"/>
                    </a:cubicBezTo>
                    <a:cubicBezTo>
                      <a:pt x="3" y="0"/>
                      <a:pt x="4" y="3"/>
                      <a:pt x="3" y="3"/>
                    </a:cubicBezTo>
                    <a:cubicBezTo>
                      <a:pt x="3" y="3"/>
                      <a:pt x="3" y="3"/>
                      <a:pt x="3" y="3"/>
                    </a:cubicBezTo>
                    <a:cubicBezTo>
                      <a:pt x="2" y="2"/>
                      <a:pt x="4" y="4"/>
                      <a:pt x="3"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37" name="Freeform 559">
                <a:extLst>
                  <a:ext uri="{FF2B5EF4-FFF2-40B4-BE49-F238E27FC236}">
                    <a16:creationId xmlns:a16="http://schemas.microsoft.com/office/drawing/2014/main" id="{32AA4812-3D26-361A-14B4-3B695F478DFA}"/>
                  </a:ext>
                </a:extLst>
              </p:cNvPr>
              <p:cNvSpPr>
                <a:spLocks/>
              </p:cNvSpPr>
              <p:nvPr/>
            </p:nvSpPr>
            <p:spPr bwMode="auto">
              <a:xfrm>
                <a:off x="2323679" y="2534321"/>
                <a:ext cx="32188" cy="32169"/>
              </a:xfrm>
              <a:custGeom>
                <a:avLst/>
                <a:gdLst>
                  <a:gd name="T0" fmla="*/ 5 w 6"/>
                  <a:gd name="T1" fmla="*/ 2 h 6"/>
                  <a:gd name="T2" fmla="*/ 0 w 6"/>
                  <a:gd name="T3" fmla="*/ 1 h 6"/>
                  <a:gd name="T4" fmla="*/ 1 w 6"/>
                  <a:gd name="T5" fmla="*/ 3 h 6"/>
                  <a:gd name="T6" fmla="*/ 1 w 6"/>
                  <a:gd name="T7" fmla="*/ 6 h 6"/>
                  <a:gd name="T8" fmla="*/ 5 w 6"/>
                  <a:gd name="T9" fmla="*/ 5 h 6"/>
                  <a:gd name="T10" fmla="*/ 3 w 6"/>
                  <a:gd name="T11" fmla="*/ 3 h 6"/>
                  <a:gd name="T12" fmla="*/ 5 w 6"/>
                  <a:gd name="T13" fmla="*/ 2 h 6"/>
                  <a:gd name="T14" fmla="*/ 5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2"/>
                    </a:moveTo>
                    <a:cubicBezTo>
                      <a:pt x="4" y="2"/>
                      <a:pt x="1" y="0"/>
                      <a:pt x="0" y="1"/>
                    </a:cubicBezTo>
                    <a:cubicBezTo>
                      <a:pt x="1" y="0"/>
                      <a:pt x="2" y="4"/>
                      <a:pt x="1" y="3"/>
                    </a:cubicBezTo>
                    <a:cubicBezTo>
                      <a:pt x="1" y="4"/>
                      <a:pt x="1" y="5"/>
                      <a:pt x="1" y="6"/>
                    </a:cubicBezTo>
                    <a:cubicBezTo>
                      <a:pt x="1" y="5"/>
                      <a:pt x="5" y="4"/>
                      <a:pt x="5" y="5"/>
                    </a:cubicBezTo>
                    <a:cubicBezTo>
                      <a:pt x="5" y="4"/>
                      <a:pt x="4" y="4"/>
                      <a:pt x="3" y="3"/>
                    </a:cubicBezTo>
                    <a:cubicBezTo>
                      <a:pt x="4" y="4"/>
                      <a:pt x="6" y="2"/>
                      <a:pt x="5" y="2"/>
                    </a:cubicBezTo>
                    <a:cubicBezTo>
                      <a:pt x="4" y="2"/>
                      <a:pt x="6" y="2"/>
                      <a:pt x="5"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38" name="Freeform 560">
                <a:extLst>
                  <a:ext uri="{FF2B5EF4-FFF2-40B4-BE49-F238E27FC236}">
                    <a16:creationId xmlns:a16="http://schemas.microsoft.com/office/drawing/2014/main" id="{2330AB29-95C3-FA7B-2E0F-40FD24208898}"/>
                  </a:ext>
                </a:extLst>
              </p:cNvPr>
              <p:cNvSpPr>
                <a:spLocks/>
              </p:cNvSpPr>
              <p:nvPr/>
            </p:nvSpPr>
            <p:spPr bwMode="auto">
              <a:xfrm>
                <a:off x="2309374" y="2543781"/>
                <a:ext cx="19671" cy="34061"/>
              </a:xfrm>
              <a:custGeom>
                <a:avLst/>
                <a:gdLst>
                  <a:gd name="T0" fmla="*/ 2 w 4"/>
                  <a:gd name="T1" fmla="*/ 0 h 6"/>
                  <a:gd name="T2" fmla="*/ 2 w 4"/>
                  <a:gd name="T3" fmla="*/ 2 h 6"/>
                  <a:gd name="T4" fmla="*/ 2 w 4"/>
                  <a:gd name="T5" fmla="*/ 5 h 6"/>
                  <a:gd name="T6" fmla="*/ 3 w 4"/>
                  <a:gd name="T7" fmla="*/ 3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0" y="0"/>
                      <a:pt x="2" y="1"/>
                      <a:pt x="2" y="2"/>
                    </a:cubicBezTo>
                    <a:cubicBezTo>
                      <a:pt x="2" y="3"/>
                      <a:pt x="1" y="5"/>
                      <a:pt x="2" y="5"/>
                    </a:cubicBezTo>
                    <a:cubicBezTo>
                      <a:pt x="3" y="6"/>
                      <a:pt x="3" y="3"/>
                      <a:pt x="3" y="3"/>
                    </a:cubicBezTo>
                    <a:cubicBezTo>
                      <a:pt x="3" y="2"/>
                      <a:pt x="4" y="0"/>
                      <a:pt x="2"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39" name="Freeform 561">
                <a:extLst>
                  <a:ext uri="{FF2B5EF4-FFF2-40B4-BE49-F238E27FC236}">
                    <a16:creationId xmlns:a16="http://schemas.microsoft.com/office/drawing/2014/main" id="{A56E3EFB-4509-D433-4335-531EE13E5CB3}"/>
                  </a:ext>
                </a:extLst>
              </p:cNvPr>
              <p:cNvSpPr>
                <a:spLocks/>
              </p:cNvSpPr>
              <p:nvPr/>
            </p:nvSpPr>
            <p:spPr bwMode="auto">
              <a:xfrm>
                <a:off x="2277185" y="2511610"/>
                <a:ext cx="26823" cy="60555"/>
              </a:xfrm>
              <a:custGeom>
                <a:avLst/>
                <a:gdLst>
                  <a:gd name="T0" fmla="*/ 4 w 5"/>
                  <a:gd name="T1" fmla="*/ 10 h 11"/>
                  <a:gd name="T2" fmla="*/ 2 w 5"/>
                  <a:gd name="T3" fmla="*/ 6 h 11"/>
                  <a:gd name="T4" fmla="*/ 1 w 5"/>
                  <a:gd name="T5" fmla="*/ 3 h 11"/>
                  <a:gd name="T6" fmla="*/ 5 w 5"/>
                  <a:gd name="T7" fmla="*/ 5 h 11"/>
                  <a:gd name="T8" fmla="*/ 4 w 5"/>
                  <a:gd name="T9" fmla="*/ 10 h 11"/>
                  <a:gd name="T10" fmla="*/ 4 w 5"/>
                  <a:gd name="T11" fmla="*/ 10 h 11"/>
                </a:gdLst>
                <a:ahLst/>
                <a:cxnLst>
                  <a:cxn ang="0">
                    <a:pos x="T0" y="T1"/>
                  </a:cxn>
                  <a:cxn ang="0">
                    <a:pos x="T2" y="T3"/>
                  </a:cxn>
                  <a:cxn ang="0">
                    <a:pos x="T4" y="T5"/>
                  </a:cxn>
                  <a:cxn ang="0">
                    <a:pos x="T6" y="T7"/>
                  </a:cxn>
                  <a:cxn ang="0">
                    <a:pos x="T8" y="T9"/>
                  </a:cxn>
                  <a:cxn ang="0">
                    <a:pos x="T10" y="T11"/>
                  </a:cxn>
                </a:cxnLst>
                <a:rect l="0" t="0" r="r" b="b"/>
                <a:pathLst>
                  <a:path w="5" h="11">
                    <a:moveTo>
                      <a:pt x="4" y="10"/>
                    </a:moveTo>
                    <a:cubicBezTo>
                      <a:pt x="4" y="9"/>
                      <a:pt x="2" y="6"/>
                      <a:pt x="2" y="6"/>
                    </a:cubicBezTo>
                    <a:cubicBezTo>
                      <a:pt x="4" y="4"/>
                      <a:pt x="0" y="4"/>
                      <a:pt x="1" y="3"/>
                    </a:cubicBezTo>
                    <a:cubicBezTo>
                      <a:pt x="2" y="0"/>
                      <a:pt x="5" y="5"/>
                      <a:pt x="5" y="5"/>
                    </a:cubicBezTo>
                    <a:cubicBezTo>
                      <a:pt x="5" y="6"/>
                      <a:pt x="5" y="11"/>
                      <a:pt x="4" y="10"/>
                    </a:cubicBezTo>
                    <a:cubicBezTo>
                      <a:pt x="4" y="9"/>
                      <a:pt x="5" y="11"/>
                      <a:pt x="4" y="1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40" name="Freeform 562">
                <a:extLst>
                  <a:ext uri="{FF2B5EF4-FFF2-40B4-BE49-F238E27FC236}">
                    <a16:creationId xmlns:a16="http://schemas.microsoft.com/office/drawing/2014/main" id="{5B4C676B-834B-C0DA-5D24-BBF65019EC0D}"/>
                  </a:ext>
                </a:extLst>
              </p:cNvPr>
              <p:cNvSpPr>
                <a:spLocks/>
              </p:cNvSpPr>
              <p:nvPr/>
            </p:nvSpPr>
            <p:spPr bwMode="auto">
              <a:xfrm>
                <a:off x="2255725" y="2488902"/>
                <a:ext cx="37553" cy="39739"/>
              </a:xfrm>
              <a:custGeom>
                <a:avLst/>
                <a:gdLst>
                  <a:gd name="T0" fmla="*/ 4 w 7"/>
                  <a:gd name="T1" fmla="*/ 6 h 7"/>
                  <a:gd name="T2" fmla="*/ 2 w 7"/>
                  <a:gd name="T3" fmla="*/ 3 h 7"/>
                  <a:gd name="T4" fmla="*/ 0 w 7"/>
                  <a:gd name="T5" fmla="*/ 2 h 7"/>
                  <a:gd name="T6" fmla="*/ 5 w 7"/>
                  <a:gd name="T7" fmla="*/ 1 h 7"/>
                  <a:gd name="T8" fmla="*/ 4 w 7"/>
                  <a:gd name="T9" fmla="*/ 3 h 7"/>
                  <a:gd name="T10" fmla="*/ 7 w 7"/>
                  <a:gd name="T11" fmla="*/ 4 h 7"/>
                  <a:gd name="T12" fmla="*/ 5 w 7"/>
                  <a:gd name="T13" fmla="*/ 5 h 7"/>
                  <a:gd name="T14" fmla="*/ 4 w 7"/>
                  <a:gd name="T15" fmla="*/ 6 h 7"/>
                  <a:gd name="T16" fmla="*/ 4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6"/>
                    </a:moveTo>
                    <a:cubicBezTo>
                      <a:pt x="2" y="4"/>
                      <a:pt x="1" y="4"/>
                      <a:pt x="2" y="3"/>
                    </a:cubicBezTo>
                    <a:cubicBezTo>
                      <a:pt x="2" y="2"/>
                      <a:pt x="0" y="2"/>
                      <a:pt x="0" y="2"/>
                    </a:cubicBezTo>
                    <a:cubicBezTo>
                      <a:pt x="0" y="1"/>
                      <a:pt x="4" y="0"/>
                      <a:pt x="5" y="1"/>
                    </a:cubicBezTo>
                    <a:cubicBezTo>
                      <a:pt x="5" y="1"/>
                      <a:pt x="3" y="2"/>
                      <a:pt x="4" y="3"/>
                    </a:cubicBezTo>
                    <a:cubicBezTo>
                      <a:pt x="5" y="3"/>
                      <a:pt x="7" y="4"/>
                      <a:pt x="7" y="4"/>
                    </a:cubicBezTo>
                    <a:cubicBezTo>
                      <a:pt x="7" y="5"/>
                      <a:pt x="5" y="5"/>
                      <a:pt x="5" y="5"/>
                    </a:cubicBezTo>
                    <a:cubicBezTo>
                      <a:pt x="4" y="5"/>
                      <a:pt x="5" y="7"/>
                      <a:pt x="4" y="6"/>
                    </a:cubicBezTo>
                    <a:cubicBezTo>
                      <a:pt x="2" y="5"/>
                      <a:pt x="4" y="6"/>
                      <a:pt x="4" y="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41" name="Freeform 563">
                <a:extLst>
                  <a:ext uri="{FF2B5EF4-FFF2-40B4-BE49-F238E27FC236}">
                    <a16:creationId xmlns:a16="http://schemas.microsoft.com/office/drawing/2014/main" id="{0D4CBF76-5A27-D4D5-0ADD-A0956919A726}"/>
                  </a:ext>
                </a:extLst>
              </p:cNvPr>
              <p:cNvSpPr>
                <a:spLocks/>
              </p:cNvSpPr>
              <p:nvPr/>
            </p:nvSpPr>
            <p:spPr bwMode="auto">
              <a:xfrm>
                <a:off x="2293279" y="2488902"/>
                <a:ext cx="35765" cy="51094"/>
              </a:xfrm>
              <a:custGeom>
                <a:avLst/>
                <a:gdLst>
                  <a:gd name="T0" fmla="*/ 3 w 7"/>
                  <a:gd name="T1" fmla="*/ 8 h 9"/>
                  <a:gd name="T2" fmla="*/ 4 w 7"/>
                  <a:gd name="T3" fmla="*/ 6 h 9"/>
                  <a:gd name="T4" fmla="*/ 2 w 7"/>
                  <a:gd name="T5" fmla="*/ 4 h 9"/>
                  <a:gd name="T6" fmla="*/ 3 w 7"/>
                  <a:gd name="T7" fmla="*/ 1 h 9"/>
                  <a:gd name="T8" fmla="*/ 6 w 7"/>
                  <a:gd name="T9" fmla="*/ 5 h 9"/>
                  <a:gd name="T10" fmla="*/ 3 w 7"/>
                  <a:gd name="T11" fmla="*/ 8 h 9"/>
                  <a:gd name="T12" fmla="*/ 3 w 7"/>
                  <a:gd name="T13" fmla="*/ 8 h 9"/>
                  <a:gd name="T14" fmla="*/ 3 w 7"/>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8"/>
                    </a:moveTo>
                    <a:cubicBezTo>
                      <a:pt x="4" y="7"/>
                      <a:pt x="5" y="7"/>
                      <a:pt x="4" y="6"/>
                    </a:cubicBezTo>
                    <a:cubicBezTo>
                      <a:pt x="4" y="5"/>
                      <a:pt x="2" y="5"/>
                      <a:pt x="2" y="4"/>
                    </a:cubicBezTo>
                    <a:cubicBezTo>
                      <a:pt x="3" y="3"/>
                      <a:pt x="0" y="0"/>
                      <a:pt x="3" y="1"/>
                    </a:cubicBezTo>
                    <a:cubicBezTo>
                      <a:pt x="6" y="2"/>
                      <a:pt x="6" y="3"/>
                      <a:pt x="6" y="5"/>
                    </a:cubicBezTo>
                    <a:cubicBezTo>
                      <a:pt x="7" y="7"/>
                      <a:pt x="3" y="8"/>
                      <a:pt x="3" y="8"/>
                    </a:cubicBezTo>
                    <a:cubicBezTo>
                      <a:pt x="3" y="8"/>
                      <a:pt x="3" y="8"/>
                      <a:pt x="3" y="8"/>
                    </a:cubicBezTo>
                    <a:cubicBezTo>
                      <a:pt x="4" y="7"/>
                      <a:pt x="2" y="9"/>
                      <a:pt x="3" y="8"/>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42" name="Freeform 564">
                <a:extLst>
                  <a:ext uri="{FF2B5EF4-FFF2-40B4-BE49-F238E27FC236}">
                    <a16:creationId xmlns:a16="http://schemas.microsoft.com/office/drawing/2014/main" id="{20BFD2D7-E819-32C3-FABF-03310B4C3AEC}"/>
                  </a:ext>
                </a:extLst>
              </p:cNvPr>
              <p:cNvSpPr>
                <a:spLocks/>
              </p:cNvSpPr>
              <p:nvPr/>
            </p:nvSpPr>
            <p:spPr bwMode="auto">
              <a:xfrm>
                <a:off x="2282549" y="2500256"/>
                <a:ext cx="16094" cy="5677"/>
              </a:xfrm>
              <a:custGeom>
                <a:avLst/>
                <a:gdLst>
                  <a:gd name="T0" fmla="*/ 2 w 3"/>
                  <a:gd name="T1" fmla="*/ 1 h 1"/>
                  <a:gd name="T2" fmla="*/ 0 w 3"/>
                  <a:gd name="T3" fmla="*/ 0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1" y="1"/>
                      <a:pt x="0" y="1"/>
                      <a:pt x="0" y="0"/>
                    </a:cubicBezTo>
                    <a:cubicBezTo>
                      <a:pt x="0" y="0"/>
                      <a:pt x="2" y="0"/>
                      <a:pt x="3" y="0"/>
                    </a:cubicBezTo>
                    <a:cubicBezTo>
                      <a:pt x="3" y="0"/>
                      <a:pt x="2" y="1"/>
                      <a:pt x="2"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43" name="Freeform 565">
                <a:extLst>
                  <a:ext uri="{FF2B5EF4-FFF2-40B4-BE49-F238E27FC236}">
                    <a16:creationId xmlns:a16="http://schemas.microsoft.com/office/drawing/2014/main" id="{EDC847EE-9305-EFA1-D0D7-A1F32905839C}"/>
                  </a:ext>
                </a:extLst>
              </p:cNvPr>
              <p:cNvSpPr>
                <a:spLocks/>
              </p:cNvSpPr>
              <p:nvPr/>
            </p:nvSpPr>
            <p:spPr bwMode="auto">
              <a:xfrm>
                <a:off x="1778262" y="2505934"/>
                <a:ext cx="69741" cy="37847"/>
              </a:xfrm>
              <a:custGeom>
                <a:avLst/>
                <a:gdLst>
                  <a:gd name="T0" fmla="*/ 10 w 13"/>
                  <a:gd name="T1" fmla="*/ 1 h 7"/>
                  <a:gd name="T2" fmla="*/ 7 w 13"/>
                  <a:gd name="T3" fmla="*/ 1 h 7"/>
                  <a:gd name="T4" fmla="*/ 5 w 13"/>
                  <a:gd name="T5" fmla="*/ 1 h 7"/>
                  <a:gd name="T6" fmla="*/ 5 w 13"/>
                  <a:gd name="T7" fmla="*/ 4 h 7"/>
                  <a:gd name="T8" fmla="*/ 1 w 13"/>
                  <a:gd name="T9" fmla="*/ 3 h 7"/>
                  <a:gd name="T10" fmla="*/ 1 w 13"/>
                  <a:gd name="T11" fmla="*/ 6 h 7"/>
                  <a:gd name="T12" fmla="*/ 11 w 13"/>
                  <a:gd name="T13" fmla="*/ 4 h 7"/>
                  <a:gd name="T14" fmla="*/ 9 w 13"/>
                  <a:gd name="T15" fmla="*/ 3 h 7"/>
                  <a:gd name="T16" fmla="*/ 12 w 13"/>
                  <a:gd name="T17" fmla="*/ 3 h 7"/>
                  <a:gd name="T18" fmla="*/ 10 w 13"/>
                  <a:gd name="T19" fmla="*/ 1 h 7"/>
                  <a:gd name="T20" fmla="*/ 10 w 13"/>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
                    <a:moveTo>
                      <a:pt x="10" y="1"/>
                    </a:moveTo>
                    <a:cubicBezTo>
                      <a:pt x="9" y="1"/>
                      <a:pt x="8" y="1"/>
                      <a:pt x="7" y="1"/>
                    </a:cubicBezTo>
                    <a:cubicBezTo>
                      <a:pt x="6" y="1"/>
                      <a:pt x="6" y="1"/>
                      <a:pt x="5" y="1"/>
                    </a:cubicBezTo>
                    <a:cubicBezTo>
                      <a:pt x="3" y="2"/>
                      <a:pt x="4" y="4"/>
                      <a:pt x="5" y="4"/>
                    </a:cubicBezTo>
                    <a:cubicBezTo>
                      <a:pt x="4" y="4"/>
                      <a:pt x="2" y="1"/>
                      <a:pt x="1" y="3"/>
                    </a:cubicBezTo>
                    <a:cubicBezTo>
                      <a:pt x="0" y="4"/>
                      <a:pt x="0" y="5"/>
                      <a:pt x="1" y="6"/>
                    </a:cubicBezTo>
                    <a:cubicBezTo>
                      <a:pt x="2" y="7"/>
                      <a:pt x="10" y="5"/>
                      <a:pt x="11" y="4"/>
                    </a:cubicBezTo>
                    <a:cubicBezTo>
                      <a:pt x="11" y="4"/>
                      <a:pt x="10" y="3"/>
                      <a:pt x="9" y="3"/>
                    </a:cubicBezTo>
                    <a:cubicBezTo>
                      <a:pt x="10" y="3"/>
                      <a:pt x="12" y="3"/>
                      <a:pt x="12" y="3"/>
                    </a:cubicBezTo>
                    <a:cubicBezTo>
                      <a:pt x="13" y="2"/>
                      <a:pt x="11" y="0"/>
                      <a:pt x="10" y="1"/>
                    </a:cubicBezTo>
                    <a:cubicBezTo>
                      <a:pt x="9" y="1"/>
                      <a:pt x="11" y="0"/>
                      <a:pt x="10"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44" name="Freeform 566">
                <a:extLst>
                  <a:ext uri="{FF2B5EF4-FFF2-40B4-BE49-F238E27FC236}">
                    <a16:creationId xmlns:a16="http://schemas.microsoft.com/office/drawing/2014/main" id="{6E6454E2-FD6D-3D57-D870-E66347F5C918}"/>
                  </a:ext>
                </a:extLst>
              </p:cNvPr>
              <p:cNvSpPr>
                <a:spLocks/>
              </p:cNvSpPr>
              <p:nvPr/>
            </p:nvSpPr>
            <p:spPr bwMode="auto">
              <a:xfrm>
                <a:off x="1805086" y="2471871"/>
                <a:ext cx="42917" cy="39739"/>
              </a:xfrm>
              <a:custGeom>
                <a:avLst/>
                <a:gdLst>
                  <a:gd name="T0" fmla="*/ 2 w 8"/>
                  <a:gd name="T1" fmla="*/ 6 h 7"/>
                  <a:gd name="T2" fmla="*/ 5 w 8"/>
                  <a:gd name="T3" fmla="*/ 4 h 7"/>
                  <a:gd name="T4" fmla="*/ 8 w 8"/>
                  <a:gd name="T5" fmla="*/ 4 h 7"/>
                  <a:gd name="T6" fmla="*/ 5 w 8"/>
                  <a:gd name="T7" fmla="*/ 2 h 7"/>
                  <a:gd name="T8" fmla="*/ 2 w 8"/>
                  <a:gd name="T9" fmla="*/ 6 h 7"/>
                  <a:gd name="T10" fmla="*/ 2 w 8"/>
                  <a:gd name="T11" fmla="*/ 6 h 7"/>
                  <a:gd name="T12" fmla="*/ 2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6"/>
                    </a:moveTo>
                    <a:cubicBezTo>
                      <a:pt x="3" y="5"/>
                      <a:pt x="4" y="5"/>
                      <a:pt x="5" y="4"/>
                    </a:cubicBezTo>
                    <a:cubicBezTo>
                      <a:pt x="6" y="4"/>
                      <a:pt x="8" y="4"/>
                      <a:pt x="8" y="4"/>
                    </a:cubicBezTo>
                    <a:cubicBezTo>
                      <a:pt x="8" y="4"/>
                      <a:pt x="7" y="0"/>
                      <a:pt x="5" y="2"/>
                    </a:cubicBezTo>
                    <a:cubicBezTo>
                      <a:pt x="5" y="2"/>
                      <a:pt x="1" y="5"/>
                      <a:pt x="2" y="6"/>
                    </a:cubicBezTo>
                    <a:cubicBezTo>
                      <a:pt x="2" y="6"/>
                      <a:pt x="2" y="6"/>
                      <a:pt x="2" y="6"/>
                    </a:cubicBezTo>
                    <a:cubicBezTo>
                      <a:pt x="4" y="5"/>
                      <a:pt x="0" y="7"/>
                      <a:pt x="2" y="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45" name="Freeform 567">
                <a:extLst>
                  <a:ext uri="{FF2B5EF4-FFF2-40B4-BE49-F238E27FC236}">
                    <a16:creationId xmlns:a16="http://schemas.microsoft.com/office/drawing/2014/main" id="{6FBD9966-49F4-C769-03CB-753E194EECD3}"/>
                  </a:ext>
                </a:extLst>
              </p:cNvPr>
              <p:cNvSpPr>
                <a:spLocks/>
              </p:cNvSpPr>
              <p:nvPr/>
            </p:nvSpPr>
            <p:spPr bwMode="auto">
              <a:xfrm>
                <a:off x="1506447" y="2623259"/>
                <a:ext cx="51859" cy="20817"/>
              </a:xfrm>
              <a:custGeom>
                <a:avLst/>
                <a:gdLst>
                  <a:gd name="T0" fmla="*/ 9 w 10"/>
                  <a:gd name="T1" fmla="*/ 2 h 4"/>
                  <a:gd name="T2" fmla="*/ 9 w 10"/>
                  <a:gd name="T3" fmla="*/ 1 h 4"/>
                  <a:gd name="T4" fmla="*/ 6 w 10"/>
                  <a:gd name="T5" fmla="*/ 0 h 4"/>
                  <a:gd name="T6" fmla="*/ 2 w 10"/>
                  <a:gd name="T7" fmla="*/ 2 h 4"/>
                  <a:gd name="T8" fmla="*/ 3 w 10"/>
                  <a:gd name="T9" fmla="*/ 4 h 4"/>
                  <a:gd name="T10" fmla="*/ 9 w 10"/>
                  <a:gd name="T11" fmla="*/ 2 h 4"/>
                  <a:gd name="T12" fmla="*/ 9 w 1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9" y="2"/>
                    </a:moveTo>
                    <a:cubicBezTo>
                      <a:pt x="10" y="2"/>
                      <a:pt x="8" y="1"/>
                      <a:pt x="9" y="1"/>
                    </a:cubicBezTo>
                    <a:cubicBezTo>
                      <a:pt x="8" y="0"/>
                      <a:pt x="7" y="0"/>
                      <a:pt x="6" y="0"/>
                    </a:cubicBezTo>
                    <a:cubicBezTo>
                      <a:pt x="5" y="1"/>
                      <a:pt x="3" y="1"/>
                      <a:pt x="2" y="2"/>
                    </a:cubicBezTo>
                    <a:cubicBezTo>
                      <a:pt x="0" y="3"/>
                      <a:pt x="2" y="4"/>
                      <a:pt x="3" y="4"/>
                    </a:cubicBezTo>
                    <a:cubicBezTo>
                      <a:pt x="5" y="4"/>
                      <a:pt x="7" y="1"/>
                      <a:pt x="9" y="2"/>
                    </a:cubicBezTo>
                    <a:cubicBezTo>
                      <a:pt x="10" y="2"/>
                      <a:pt x="7" y="1"/>
                      <a:pt x="9"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46" name="Freeform 568">
                <a:extLst>
                  <a:ext uri="{FF2B5EF4-FFF2-40B4-BE49-F238E27FC236}">
                    <a16:creationId xmlns:a16="http://schemas.microsoft.com/office/drawing/2014/main" id="{925F3FF3-9F46-8F81-E6EB-F1EA3E3978EB}"/>
                  </a:ext>
                </a:extLst>
              </p:cNvPr>
              <p:cNvSpPr>
                <a:spLocks/>
              </p:cNvSpPr>
              <p:nvPr/>
            </p:nvSpPr>
            <p:spPr bwMode="auto">
              <a:xfrm>
                <a:off x="1443858" y="2655430"/>
                <a:ext cx="30400" cy="28387"/>
              </a:xfrm>
              <a:custGeom>
                <a:avLst/>
                <a:gdLst>
                  <a:gd name="T0" fmla="*/ 6 w 6"/>
                  <a:gd name="T1" fmla="*/ 2 h 5"/>
                  <a:gd name="T2" fmla="*/ 3 w 6"/>
                  <a:gd name="T3" fmla="*/ 2 h 5"/>
                  <a:gd name="T4" fmla="*/ 3 w 6"/>
                  <a:gd name="T5" fmla="*/ 4 h 5"/>
                  <a:gd name="T6" fmla="*/ 0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0"/>
                      <a:pt x="4" y="1"/>
                      <a:pt x="3" y="2"/>
                    </a:cubicBezTo>
                    <a:cubicBezTo>
                      <a:pt x="3" y="2"/>
                      <a:pt x="3" y="3"/>
                      <a:pt x="3" y="4"/>
                    </a:cubicBezTo>
                    <a:cubicBezTo>
                      <a:pt x="2" y="4"/>
                      <a:pt x="0" y="5"/>
                      <a:pt x="0" y="5"/>
                    </a:cubicBezTo>
                    <a:cubicBezTo>
                      <a:pt x="0" y="5"/>
                      <a:pt x="6" y="5"/>
                      <a:pt x="6"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47" name="Freeform 576">
                <a:extLst>
                  <a:ext uri="{FF2B5EF4-FFF2-40B4-BE49-F238E27FC236}">
                    <a16:creationId xmlns:a16="http://schemas.microsoft.com/office/drawing/2014/main" id="{09AF375C-33CC-9892-EBFB-04DA1609C373}"/>
                  </a:ext>
                </a:extLst>
              </p:cNvPr>
              <p:cNvSpPr>
                <a:spLocks/>
              </p:cNvSpPr>
              <p:nvPr/>
            </p:nvSpPr>
            <p:spPr bwMode="auto">
              <a:xfrm>
                <a:off x="2534694" y="1728172"/>
                <a:ext cx="282545" cy="183559"/>
              </a:xfrm>
              <a:custGeom>
                <a:avLst/>
                <a:gdLst>
                  <a:gd name="T0" fmla="*/ 52 w 54"/>
                  <a:gd name="T1" fmla="*/ 10 h 33"/>
                  <a:gd name="T2" fmla="*/ 45 w 54"/>
                  <a:gd name="T3" fmla="*/ 4 h 33"/>
                  <a:gd name="T4" fmla="*/ 41 w 54"/>
                  <a:gd name="T5" fmla="*/ 3 h 33"/>
                  <a:gd name="T6" fmla="*/ 35 w 54"/>
                  <a:gd name="T7" fmla="*/ 4 h 33"/>
                  <a:gd name="T8" fmla="*/ 32 w 54"/>
                  <a:gd name="T9" fmla="*/ 3 h 33"/>
                  <a:gd name="T10" fmla="*/ 27 w 54"/>
                  <a:gd name="T11" fmla="*/ 1 h 33"/>
                  <a:gd name="T12" fmla="*/ 20 w 54"/>
                  <a:gd name="T13" fmla="*/ 0 h 33"/>
                  <a:gd name="T14" fmla="*/ 11 w 54"/>
                  <a:gd name="T15" fmla="*/ 1 h 33"/>
                  <a:gd name="T16" fmla="*/ 8 w 54"/>
                  <a:gd name="T17" fmla="*/ 3 h 33"/>
                  <a:gd name="T18" fmla="*/ 7 w 54"/>
                  <a:gd name="T19" fmla="*/ 11 h 33"/>
                  <a:gd name="T20" fmla="*/ 7 w 54"/>
                  <a:gd name="T21" fmla="*/ 15 h 33"/>
                  <a:gd name="T22" fmla="*/ 4 w 54"/>
                  <a:gd name="T23" fmla="*/ 18 h 33"/>
                  <a:gd name="T24" fmla="*/ 0 w 54"/>
                  <a:gd name="T25" fmla="*/ 24 h 33"/>
                  <a:gd name="T26" fmla="*/ 7 w 54"/>
                  <a:gd name="T27" fmla="*/ 26 h 33"/>
                  <a:gd name="T28" fmla="*/ 15 w 54"/>
                  <a:gd name="T29" fmla="*/ 32 h 33"/>
                  <a:gd name="T30" fmla="*/ 19 w 54"/>
                  <a:gd name="T31" fmla="*/ 30 h 33"/>
                  <a:gd name="T32" fmla="*/ 25 w 54"/>
                  <a:gd name="T33" fmla="*/ 29 h 33"/>
                  <a:gd name="T34" fmla="*/ 28 w 54"/>
                  <a:gd name="T35" fmla="*/ 26 h 33"/>
                  <a:gd name="T36" fmla="*/ 31 w 54"/>
                  <a:gd name="T37" fmla="*/ 21 h 33"/>
                  <a:gd name="T38" fmla="*/ 37 w 54"/>
                  <a:gd name="T39" fmla="*/ 17 h 33"/>
                  <a:gd name="T40" fmla="*/ 46 w 54"/>
                  <a:gd name="T41" fmla="*/ 13 h 33"/>
                  <a:gd name="T42" fmla="*/ 52 w 54"/>
                  <a:gd name="T43" fmla="*/ 10 h 33"/>
                  <a:gd name="T44" fmla="*/ 52 w 54"/>
                  <a:gd name="T45"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33">
                    <a:moveTo>
                      <a:pt x="52" y="10"/>
                    </a:moveTo>
                    <a:cubicBezTo>
                      <a:pt x="50" y="8"/>
                      <a:pt x="48" y="6"/>
                      <a:pt x="45" y="4"/>
                    </a:cubicBezTo>
                    <a:cubicBezTo>
                      <a:pt x="44" y="4"/>
                      <a:pt x="42" y="3"/>
                      <a:pt x="41" y="3"/>
                    </a:cubicBezTo>
                    <a:cubicBezTo>
                      <a:pt x="38" y="2"/>
                      <a:pt x="37" y="3"/>
                      <a:pt x="35" y="4"/>
                    </a:cubicBezTo>
                    <a:cubicBezTo>
                      <a:pt x="34" y="4"/>
                      <a:pt x="33" y="3"/>
                      <a:pt x="32" y="3"/>
                    </a:cubicBezTo>
                    <a:cubicBezTo>
                      <a:pt x="31" y="2"/>
                      <a:pt x="29" y="2"/>
                      <a:pt x="27" y="1"/>
                    </a:cubicBezTo>
                    <a:cubicBezTo>
                      <a:pt x="25" y="1"/>
                      <a:pt x="22" y="0"/>
                      <a:pt x="20" y="0"/>
                    </a:cubicBezTo>
                    <a:cubicBezTo>
                      <a:pt x="17" y="0"/>
                      <a:pt x="14" y="1"/>
                      <a:pt x="11" y="1"/>
                    </a:cubicBezTo>
                    <a:cubicBezTo>
                      <a:pt x="9" y="2"/>
                      <a:pt x="6" y="1"/>
                      <a:pt x="8" y="3"/>
                    </a:cubicBezTo>
                    <a:cubicBezTo>
                      <a:pt x="10" y="7"/>
                      <a:pt x="10" y="8"/>
                      <a:pt x="7" y="11"/>
                    </a:cubicBezTo>
                    <a:cubicBezTo>
                      <a:pt x="5" y="13"/>
                      <a:pt x="7" y="14"/>
                      <a:pt x="7" y="15"/>
                    </a:cubicBezTo>
                    <a:cubicBezTo>
                      <a:pt x="6" y="16"/>
                      <a:pt x="4" y="16"/>
                      <a:pt x="4" y="18"/>
                    </a:cubicBezTo>
                    <a:cubicBezTo>
                      <a:pt x="3" y="20"/>
                      <a:pt x="1" y="22"/>
                      <a:pt x="0" y="24"/>
                    </a:cubicBezTo>
                    <a:cubicBezTo>
                      <a:pt x="0" y="25"/>
                      <a:pt x="6" y="26"/>
                      <a:pt x="7" y="26"/>
                    </a:cubicBezTo>
                    <a:cubicBezTo>
                      <a:pt x="10" y="28"/>
                      <a:pt x="12" y="32"/>
                      <a:pt x="15" y="32"/>
                    </a:cubicBezTo>
                    <a:cubicBezTo>
                      <a:pt x="16" y="33"/>
                      <a:pt x="18" y="31"/>
                      <a:pt x="19" y="30"/>
                    </a:cubicBezTo>
                    <a:cubicBezTo>
                      <a:pt x="21" y="29"/>
                      <a:pt x="23" y="30"/>
                      <a:pt x="25" y="29"/>
                    </a:cubicBezTo>
                    <a:cubicBezTo>
                      <a:pt x="27" y="29"/>
                      <a:pt x="27" y="28"/>
                      <a:pt x="28" y="26"/>
                    </a:cubicBezTo>
                    <a:cubicBezTo>
                      <a:pt x="28" y="24"/>
                      <a:pt x="28" y="23"/>
                      <a:pt x="31" y="21"/>
                    </a:cubicBezTo>
                    <a:cubicBezTo>
                      <a:pt x="33" y="20"/>
                      <a:pt x="34" y="18"/>
                      <a:pt x="37" y="17"/>
                    </a:cubicBezTo>
                    <a:cubicBezTo>
                      <a:pt x="40" y="15"/>
                      <a:pt x="43" y="14"/>
                      <a:pt x="46" y="13"/>
                    </a:cubicBezTo>
                    <a:cubicBezTo>
                      <a:pt x="46" y="13"/>
                      <a:pt x="53" y="10"/>
                      <a:pt x="52" y="10"/>
                    </a:cubicBezTo>
                    <a:cubicBezTo>
                      <a:pt x="51" y="9"/>
                      <a:pt x="54" y="11"/>
                      <a:pt x="52" y="1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48" name="Freeform 580">
                <a:extLst>
                  <a:ext uri="{FF2B5EF4-FFF2-40B4-BE49-F238E27FC236}">
                    <a16:creationId xmlns:a16="http://schemas.microsoft.com/office/drawing/2014/main" id="{43F0CA4B-4A5F-2904-C8CF-706C17E8208D}"/>
                  </a:ext>
                </a:extLst>
              </p:cNvPr>
              <p:cNvSpPr>
                <a:spLocks/>
              </p:cNvSpPr>
              <p:nvPr/>
            </p:nvSpPr>
            <p:spPr bwMode="auto">
              <a:xfrm>
                <a:off x="2613377" y="1555968"/>
                <a:ext cx="193132" cy="94619"/>
              </a:xfrm>
              <a:custGeom>
                <a:avLst/>
                <a:gdLst>
                  <a:gd name="T0" fmla="*/ 30 w 37"/>
                  <a:gd name="T1" fmla="*/ 12 h 17"/>
                  <a:gd name="T2" fmla="*/ 27 w 37"/>
                  <a:gd name="T3" fmla="*/ 13 h 17"/>
                  <a:gd name="T4" fmla="*/ 26 w 37"/>
                  <a:gd name="T5" fmla="*/ 10 h 17"/>
                  <a:gd name="T6" fmla="*/ 23 w 37"/>
                  <a:gd name="T7" fmla="*/ 8 h 17"/>
                  <a:gd name="T8" fmla="*/ 22 w 37"/>
                  <a:gd name="T9" fmla="*/ 10 h 17"/>
                  <a:gd name="T10" fmla="*/ 21 w 37"/>
                  <a:gd name="T11" fmla="*/ 9 h 17"/>
                  <a:gd name="T12" fmla="*/ 20 w 37"/>
                  <a:gd name="T13" fmla="*/ 13 h 17"/>
                  <a:gd name="T14" fmla="*/ 17 w 37"/>
                  <a:gd name="T15" fmla="*/ 14 h 17"/>
                  <a:gd name="T16" fmla="*/ 16 w 37"/>
                  <a:gd name="T17" fmla="*/ 16 h 17"/>
                  <a:gd name="T18" fmla="*/ 12 w 37"/>
                  <a:gd name="T19" fmla="*/ 17 h 17"/>
                  <a:gd name="T20" fmla="*/ 10 w 37"/>
                  <a:gd name="T21" fmla="*/ 15 h 17"/>
                  <a:gd name="T22" fmla="*/ 5 w 37"/>
                  <a:gd name="T23" fmla="*/ 16 h 17"/>
                  <a:gd name="T24" fmla="*/ 1 w 37"/>
                  <a:gd name="T25" fmla="*/ 17 h 17"/>
                  <a:gd name="T26" fmla="*/ 2 w 37"/>
                  <a:gd name="T27" fmla="*/ 13 h 17"/>
                  <a:gd name="T28" fmla="*/ 0 w 37"/>
                  <a:gd name="T29" fmla="*/ 14 h 17"/>
                  <a:gd name="T30" fmla="*/ 6 w 37"/>
                  <a:gd name="T31" fmla="*/ 12 h 17"/>
                  <a:gd name="T32" fmla="*/ 9 w 37"/>
                  <a:gd name="T33" fmla="*/ 10 h 17"/>
                  <a:gd name="T34" fmla="*/ 13 w 37"/>
                  <a:gd name="T35" fmla="*/ 7 h 17"/>
                  <a:gd name="T36" fmla="*/ 18 w 37"/>
                  <a:gd name="T37" fmla="*/ 3 h 17"/>
                  <a:gd name="T38" fmla="*/ 24 w 37"/>
                  <a:gd name="T39" fmla="*/ 3 h 17"/>
                  <a:gd name="T40" fmla="*/ 30 w 37"/>
                  <a:gd name="T41" fmla="*/ 3 h 17"/>
                  <a:gd name="T42" fmla="*/ 32 w 37"/>
                  <a:gd name="T43" fmla="*/ 0 h 17"/>
                  <a:gd name="T44" fmla="*/ 36 w 37"/>
                  <a:gd name="T45" fmla="*/ 2 h 17"/>
                  <a:gd name="T46" fmla="*/ 34 w 37"/>
                  <a:gd name="T47" fmla="*/ 4 h 17"/>
                  <a:gd name="T48" fmla="*/ 34 w 37"/>
                  <a:gd name="T49" fmla="*/ 7 h 17"/>
                  <a:gd name="T50" fmla="*/ 35 w 37"/>
                  <a:gd name="T51" fmla="*/ 9 h 17"/>
                  <a:gd name="T52" fmla="*/ 31 w 37"/>
                  <a:gd name="T53" fmla="*/ 10 h 17"/>
                  <a:gd name="T54" fmla="*/ 30 w 37"/>
                  <a:gd name="T55" fmla="*/ 12 h 17"/>
                  <a:gd name="T56" fmla="*/ 30 w 37"/>
                  <a:gd name="T5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17">
                    <a:moveTo>
                      <a:pt x="30" y="12"/>
                    </a:moveTo>
                    <a:cubicBezTo>
                      <a:pt x="29" y="13"/>
                      <a:pt x="27" y="13"/>
                      <a:pt x="27" y="13"/>
                    </a:cubicBezTo>
                    <a:cubicBezTo>
                      <a:pt x="24" y="13"/>
                      <a:pt x="25" y="11"/>
                      <a:pt x="26" y="10"/>
                    </a:cubicBezTo>
                    <a:cubicBezTo>
                      <a:pt x="27" y="8"/>
                      <a:pt x="24" y="7"/>
                      <a:pt x="23" y="8"/>
                    </a:cubicBezTo>
                    <a:cubicBezTo>
                      <a:pt x="23" y="9"/>
                      <a:pt x="23" y="10"/>
                      <a:pt x="22" y="10"/>
                    </a:cubicBezTo>
                    <a:cubicBezTo>
                      <a:pt x="22" y="10"/>
                      <a:pt x="21" y="10"/>
                      <a:pt x="21" y="9"/>
                    </a:cubicBezTo>
                    <a:cubicBezTo>
                      <a:pt x="20" y="10"/>
                      <a:pt x="21" y="12"/>
                      <a:pt x="20" y="13"/>
                    </a:cubicBezTo>
                    <a:cubicBezTo>
                      <a:pt x="19" y="15"/>
                      <a:pt x="18" y="13"/>
                      <a:pt x="17" y="14"/>
                    </a:cubicBezTo>
                    <a:cubicBezTo>
                      <a:pt x="16" y="14"/>
                      <a:pt x="17" y="16"/>
                      <a:pt x="16" y="16"/>
                    </a:cubicBezTo>
                    <a:cubicBezTo>
                      <a:pt x="16" y="17"/>
                      <a:pt x="13" y="17"/>
                      <a:pt x="12" y="17"/>
                    </a:cubicBezTo>
                    <a:cubicBezTo>
                      <a:pt x="11" y="16"/>
                      <a:pt x="11" y="14"/>
                      <a:pt x="10" y="15"/>
                    </a:cubicBezTo>
                    <a:cubicBezTo>
                      <a:pt x="8" y="16"/>
                      <a:pt x="7" y="16"/>
                      <a:pt x="5" y="16"/>
                    </a:cubicBezTo>
                    <a:cubicBezTo>
                      <a:pt x="4" y="16"/>
                      <a:pt x="2" y="17"/>
                      <a:pt x="1" y="17"/>
                    </a:cubicBezTo>
                    <a:cubicBezTo>
                      <a:pt x="0" y="17"/>
                      <a:pt x="3" y="14"/>
                      <a:pt x="2" y="13"/>
                    </a:cubicBezTo>
                    <a:cubicBezTo>
                      <a:pt x="2" y="13"/>
                      <a:pt x="1" y="14"/>
                      <a:pt x="0" y="14"/>
                    </a:cubicBezTo>
                    <a:cubicBezTo>
                      <a:pt x="0" y="13"/>
                      <a:pt x="5" y="12"/>
                      <a:pt x="6" y="12"/>
                    </a:cubicBezTo>
                    <a:cubicBezTo>
                      <a:pt x="8" y="12"/>
                      <a:pt x="8" y="11"/>
                      <a:pt x="9" y="10"/>
                    </a:cubicBezTo>
                    <a:cubicBezTo>
                      <a:pt x="11" y="8"/>
                      <a:pt x="12" y="8"/>
                      <a:pt x="13" y="7"/>
                    </a:cubicBezTo>
                    <a:cubicBezTo>
                      <a:pt x="15" y="5"/>
                      <a:pt x="16" y="3"/>
                      <a:pt x="18" y="3"/>
                    </a:cubicBezTo>
                    <a:cubicBezTo>
                      <a:pt x="20" y="2"/>
                      <a:pt x="22" y="2"/>
                      <a:pt x="24" y="3"/>
                    </a:cubicBezTo>
                    <a:cubicBezTo>
                      <a:pt x="26" y="3"/>
                      <a:pt x="29" y="4"/>
                      <a:pt x="30" y="3"/>
                    </a:cubicBezTo>
                    <a:cubicBezTo>
                      <a:pt x="31" y="2"/>
                      <a:pt x="30" y="0"/>
                      <a:pt x="32" y="0"/>
                    </a:cubicBezTo>
                    <a:cubicBezTo>
                      <a:pt x="32" y="0"/>
                      <a:pt x="36" y="1"/>
                      <a:pt x="36" y="2"/>
                    </a:cubicBezTo>
                    <a:cubicBezTo>
                      <a:pt x="37" y="2"/>
                      <a:pt x="34" y="3"/>
                      <a:pt x="34" y="4"/>
                    </a:cubicBezTo>
                    <a:cubicBezTo>
                      <a:pt x="34" y="5"/>
                      <a:pt x="37" y="6"/>
                      <a:pt x="34" y="7"/>
                    </a:cubicBezTo>
                    <a:cubicBezTo>
                      <a:pt x="33" y="8"/>
                      <a:pt x="36" y="9"/>
                      <a:pt x="35" y="9"/>
                    </a:cubicBezTo>
                    <a:cubicBezTo>
                      <a:pt x="33" y="10"/>
                      <a:pt x="32" y="10"/>
                      <a:pt x="31" y="10"/>
                    </a:cubicBezTo>
                    <a:cubicBezTo>
                      <a:pt x="31" y="11"/>
                      <a:pt x="31" y="11"/>
                      <a:pt x="30" y="12"/>
                    </a:cubicBezTo>
                    <a:cubicBezTo>
                      <a:pt x="29" y="13"/>
                      <a:pt x="31" y="11"/>
                      <a:pt x="30" y="1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49" name="Freeform 607">
                <a:extLst>
                  <a:ext uri="{FF2B5EF4-FFF2-40B4-BE49-F238E27FC236}">
                    <a16:creationId xmlns:a16="http://schemas.microsoft.com/office/drawing/2014/main" id="{6E138BB7-5708-12AB-DCB0-457E62CC7977}"/>
                  </a:ext>
                </a:extLst>
              </p:cNvPr>
              <p:cNvSpPr>
                <a:spLocks/>
              </p:cNvSpPr>
              <p:nvPr/>
            </p:nvSpPr>
            <p:spPr bwMode="auto">
              <a:xfrm>
                <a:off x="1957087" y="2405638"/>
                <a:ext cx="26823" cy="22709"/>
              </a:xfrm>
              <a:custGeom>
                <a:avLst/>
                <a:gdLst>
                  <a:gd name="T0" fmla="*/ 4 w 5"/>
                  <a:gd name="T1" fmla="*/ 1 h 4"/>
                  <a:gd name="T2" fmla="*/ 1 w 5"/>
                  <a:gd name="T3" fmla="*/ 4 h 4"/>
                  <a:gd name="T4" fmla="*/ 4 w 5"/>
                  <a:gd name="T5" fmla="*/ 1 h 4"/>
                </a:gdLst>
                <a:ahLst/>
                <a:cxnLst>
                  <a:cxn ang="0">
                    <a:pos x="T0" y="T1"/>
                  </a:cxn>
                  <a:cxn ang="0">
                    <a:pos x="T2" y="T3"/>
                  </a:cxn>
                  <a:cxn ang="0">
                    <a:pos x="T4" y="T5"/>
                  </a:cxn>
                </a:cxnLst>
                <a:rect l="0" t="0" r="r" b="b"/>
                <a:pathLst>
                  <a:path w="5" h="4">
                    <a:moveTo>
                      <a:pt x="4" y="1"/>
                    </a:moveTo>
                    <a:cubicBezTo>
                      <a:pt x="3" y="0"/>
                      <a:pt x="0" y="4"/>
                      <a:pt x="1" y="4"/>
                    </a:cubicBezTo>
                    <a:cubicBezTo>
                      <a:pt x="1" y="4"/>
                      <a:pt x="5" y="1"/>
                      <a:pt x="4"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50" name="Freeform 608">
                <a:extLst>
                  <a:ext uri="{FF2B5EF4-FFF2-40B4-BE49-F238E27FC236}">
                    <a16:creationId xmlns:a16="http://schemas.microsoft.com/office/drawing/2014/main" id="{9AE55156-F71C-ACF1-E38A-77B7C4DEC467}"/>
                  </a:ext>
                </a:extLst>
              </p:cNvPr>
              <p:cNvSpPr>
                <a:spLocks/>
              </p:cNvSpPr>
              <p:nvPr/>
            </p:nvSpPr>
            <p:spPr bwMode="auto">
              <a:xfrm>
                <a:off x="1994642" y="2399960"/>
                <a:ext cx="5366" cy="567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0"/>
                      <a:pt x="0" y="0"/>
                      <a:pt x="0"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51" name="Freeform 609">
                <a:extLst>
                  <a:ext uri="{FF2B5EF4-FFF2-40B4-BE49-F238E27FC236}">
                    <a16:creationId xmlns:a16="http://schemas.microsoft.com/office/drawing/2014/main" id="{A9590332-E21D-4C12-46B9-EAB2F8CA4DD1}"/>
                  </a:ext>
                </a:extLst>
              </p:cNvPr>
              <p:cNvSpPr>
                <a:spLocks/>
              </p:cNvSpPr>
              <p:nvPr/>
            </p:nvSpPr>
            <p:spPr bwMode="auto">
              <a:xfrm>
                <a:off x="1459952" y="2405638"/>
                <a:ext cx="35765" cy="34061"/>
              </a:xfrm>
              <a:custGeom>
                <a:avLst/>
                <a:gdLst>
                  <a:gd name="T0" fmla="*/ 5 w 7"/>
                  <a:gd name="T1" fmla="*/ 2 h 6"/>
                  <a:gd name="T2" fmla="*/ 1 w 7"/>
                  <a:gd name="T3" fmla="*/ 2 h 6"/>
                  <a:gd name="T4" fmla="*/ 5 w 7"/>
                  <a:gd name="T5" fmla="*/ 2 h 6"/>
                  <a:gd name="T6" fmla="*/ 5 w 7"/>
                  <a:gd name="T7" fmla="*/ 2 h 6"/>
                </a:gdLst>
                <a:ahLst/>
                <a:cxnLst>
                  <a:cxn ang="0">
                    <a:pos x="T0" y="T1"/>
                  </a:cxn>
                  <a:cxn ang="0">
                    <a:pos x="T2" y="T3"/>
                  </a:cxn>
                  <a:cxn ang="0">
                    <a:pos x="T4" y="T5"/>
                  </a:cxn>
                  <a:cxn ang="0">
                    <a:pos x="T6" y="T7"/>
                  </a:cxn>
                </a:cxnLst>
                <a:rect l="0" t="0" r="r" b="b"/>
                <a:pathLst>
                  <a:path w="7" h="6">
                    <a:moveTo>
                      <a:pt x="5" y="2"/>
                    </a:moveTo>
                    <a:cubicBezTo>
                      <a:pt x="7" y="0"/>
                      <a:pt x="2" y="0"/>
                      <a:pt x="1" y="2"/>
                    </a:cubicBezTo>
                    <a:cubicBezTo>
                      <a:pt x="0" y="3"/>
                      <a:pt x="4" y="5"/>
                      <a:pt x="5" y="2"/>
                    </a:cubicBezTo>
                    <a:cubicBezTo>
                      <a:pt x="6" y="1"/>
                      <a:pt x="3" y="6"/>
                      <a:pt x="5"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52" name="Freeform 615">
                <a:extLst>
                  <a:ext uri="{FF2B5EF4-FFF2-40B4-BE49-F238E27FC236}">
                    <a16:creationId xmlns:a16="http://schemas.microsoft.com/office/drawing/2014/main" id="{E795BDCB-BDB8-4B48-1BE8-CD7DD1A9272D}"/>
                  </a:ext>
                </a:extLst>
              </p:cNvPr>
              <p:cNvSpPr>
                <a:spLocks/>
              </p:cNvSpPr>
              <p:nvPr/>
            </p:nvSpPr>
            <p:spPr bwMode="auto">
              <a:xfrm>
                <a:off x="3650564" y="2950639"/>
                <a:ext cx="37553" cy="17033"/>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53" name="Freeform 640">
                <a:extLst>
                  <a:ext uri="{FF2B5EF4-FFF2-40B4-BE49-F238E27FC236}">
                    <a16:creationId xmlns:a16="http://schemas.microsoft.com/office/drawing/2014/main" id="{2CB55576-BD5E-E431-198F-5DFAA6443855}"/>
                  </a:ext>
                </a:extLst>
              </p:cNvPr>
              <p:cNvSpPr>
                <a:spLocks/>
              </p:cNvSpPr>
              <p:nvPr/>
            </p:nvSpPr>
            <p:spPr bwMode="auto">
              <a:xfrm>
                <a:off x="1417035" y="1900376"/>
                <a:ext cx="1017518" cy="722883"/>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54" name="Freeform 641">
                <a:extLst>
                  <a:ext uri="{FF2B5EF4-FFF2-40B4-BE49-F238E27FC236}">
                    <a16:creationId xmlns:a16="http://schemas.microsoft.com/office/drawing/2014/main" id="{C0F5C55C-91A8-C830-776A-C71247636587}"/>
                  </a:ext>
                </a:extLst>
              </p:cNvPr>
              <p:cNvSpPr>
                <a:spLocks/>
              </p:cNvSpPr>
              <p:nvPr/>
            </p:nvSpPr>
            <p:spPr bwMode="auto">
              <a:xfrm>
                <a:off x="2565093" y="2821957"/>
                <a:ext cx="1514651" cy="794793"/>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solidFill>
                <a:schemeClr val="accent5">
                  <a:lumMod val="20000"/>
                  <a:lumOff val="80000"/>
                </a:schemeClr>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55" name="Freeform 642">
                <a:extLst>
                  <a:ext uri="{FF2B5EF4-FFF2-40B4-BE49-F238E27FC236}">
                    <a16:creationId xmlns:a16="http://schemas.microsoft.com/office/drawing/2014/main" id="{72416120-F440-ACE9-E143-6224BCB4BCDC}"/>
                  </a:ext>
                </a:extLst>
              </p:cNvPr>
              <p:cNvSpPr>
                <a:spLocks noEditPoints="1"/>
              </p:cNvSpPr>
              <p:nvPr/>
            </p:nvSpPr>
            <p:spPr bwMode="auto">
              <a:xfrm>
                <a:off x="2141278" y="1866315"/>
                <a:ext cx="2237105" cy="1216791"/>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solidFill>
                <a:schemeClr val="accent3"/>
              </a:solid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56" name="Freeform 797">
                <a:extLst>
                  <a:ext uri="{FF2B5EF4-FFF2-40B4-BE49-F238E27FC236}">
                    <a16:creationId xmlns:a16="http://schemas.microsoft.com/office/drawing/2014/main" id="{A4D6413A-71EB-39D5-798B-6639D67ED459}"/>
                  </a:ext>
                </a:extLst>
              </p:cNvPr>
              <p:cNvSpPr>
                <a:spLocks/>
              </p:cNvSpPr>
              <p:nvPr/>
            </p:nvSpPr>
            <p:spPr bwMode="auto">
              <a:xfrm>
                <a:off x="2329039" y="2566470"/>
                <a:ext cx="48283" cy="66233"/>
              </a:xfrm>
              <a:custGeom>
                <a:avLst/>
                <a:gdLst>
                  <a:gd name="T0" fmla="*/ 9 w 9"/>
                  <a:gd name="T1" fmla="*/ 11 h 12"/>
                  <a:gd name="T2" fmla="*/ 5 w 9"/>
                  <a:gd name="T3" fmla="*/ 2 h 12"/>
                  <a:gd name="T4" fmla="*/ 2 w 9"/>
                  <a:gd name="T5" fmla="*/ 2 h 12"/>
                  <a:gd name="T6" fmla="*/ 0 w 9"/>
                  <a:gd name="T7" fmla="*/ 3 h 12"/>
                  <a:gd name="T8" fmla="*/ 3 w 9"/>
                  <a:gd name="T9" fmla="*/ 5 h 12"/>
                  <a:gd name="T10" fmla="*/ 3 w 9"/>
                  <a:gd name="T11" fmla="*/ 7 h 12"/>
                  <a:gd name="T12" fmla="*/ 4 w 9"/>
                  <a:gd name="T13" fmla="*/ 7 h 12"/>
                  <a:gd name="T14" fmla="*/ 3 w 9"/>
                  <a:gd name="T15" fmla="*/ 8 h 12"/>
                  <a:gd name="T16" fmla="*/ 6 w 9"/>
                  <a:gd name="T17" fmla="*/ 11 h 12"/>
                  <a:gd name="T18" fmla="*/ 6 w 9"/>
                  <a:gd name="T19" fmla="*/ 9 h 12"/>
                  <a:gd name="T20" fmla="*/ 9 w 9"/>
                  <a:gd name="T21" fmla="*/ 11 h 12"/>
                  <a:gd name="T22" fmla="*/ 9 w 9"/>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9" y="11"/>
                    </a:moveTo>
                    <a:cubicBezTo>
                      <a:pt x="8" y="8"/>
                      <a:pt x="7" y="4"/>
                      <a:pt x="5" y="2"/>
                    </a:cubicBezTo>
                    <a:cubicBezTo>
                      <a:pt x="4" y="1"/>
                      <a:pt x="3" y="0"/>
                      <a:pt x="2" y="2"/>
                    </a:cubicBezTo>
                    <a:cubicBezTo>
                      <a:pt x="2" y="2"/>
                      <a:pt x="0" y="2"/>
                      <a:pt x="0" y="3"/>
                    </a:cubicBezTo>
                    <a:cubicBezTo>
                      <a:pt x="1" y="4"/>
                      <a:pt x="3" y="3"/>
                      <a:pt x="3" y="5"/>
                    </a:cubicBezTo>
                    <a:cubicBezTo>
                      <a:pt x="3" y="6"/>
                      <a:pt x="3" y="6"/>
                      <a:pt x="3" y="7"/>
                    </a:cubicBezTo>
                    <a:cubicBezTo>
                      <a:pt x="3" y="8"/>
                      <a:pt x="4" y="7"/>
                      <a:pt x="4" y="7"/>
                    </a:cubicBezTo>
                    <a:cubicBezTo>
                      <a:pt x="5" y="8"/>
                      <a:pt x="3" y="8"/>
                      <a:pt x="3" y="8"/>
                    </a:cubicBezTo>
                    <a:cubicBezTo>
                      <a:pt x="3" y="9"/>
                      <a:pt x="5" y="11"/>
                      <a:pt x="6" y="11"/>
                    </a:cubicBezTo>
                    <a:cubicBezTo>
                      <a:pt x="6" y="11"/>
                      <a:pt x="2" y="7"/>
                      <a:pt x="6" y="9"/>
                    </a:cubicBezTo>
                    <a:cubicBezTo>
                      <a:pt x="7" y="9"/>
                      <a:pt x="9" y="12"/>
                      <a:pt x="9" y="11"/>
                    </a:cubicBezTo>
                    <a:cubicBezTo>
                      <a:pt x="8" y="10"/>
                      <a:pt x="9" y="12"/>
                      <a:pt x="9" y="1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grpSp>
        <p:sp>
          <p:nvSpPr>
            <p:cNvPr id="526" name="Arc 525">
              <a:extLst>
                <a:ext uri="{FF2B5EF4-FFF2-40B4-BE49-F238E27FC236}">
                  <a16:creationId xmlns:a16="http://schemas.microsoft.com/office/drawing/2014/main" id="{64C151A4-194D-17DF-1019-80AAF212C169}"/>
                </a:ext>
              </a:extLst>
            </p:cNvPr>
            <p:cNvSpPr/>
            <p:nvPr/>
          </p:nvSpPr>
          <p:spPr bwMode="gray">
            <a:xfrm rot="11286596">
              <a:off x="7175912" y="3286692"/>
              <a:ext cx="1262047" cy="1785411"/>
            </a:xfrm>
            <a:custGeom>
              <a:avLst/>
              <a:gdLst>
                <a:gd name="connsiteX0" fmla="*/ 631023 w 1262047"/>
                <a:gd name="connsiteY0" fmla="*/ 0 h 1785411"/>
                <a:gd name="connsiteX1" fmla="*/ 1222945 w 1262047"/>
                <a:gd name="connsiteY1" fmla="*/ 583344 h 1785411"/>
                <a:gd name="connsiteX2" fmla="*/ 1197335 w 1262047"/>
                <a:gd name="connsiteY2" fmla="*/ 1286497 h 1785411"/>
                <a:gd name="connsiteX3" fmla="*/ 631024 w 1262047"/>
                <a:gd name="connsiteY3" fmla="*/ 892706 h 1785411"/>
                <a:gd name="connsiteX4" fmla="*/ 631023 w 1262047"/>
                <a:gd name="connsiteY4" fmla="*/ 0 h 1785411"/>
                <a:gd name="connsiteX0" fmla="*/ 631023 w 1262047"/>
                <a:gd name="connsiteY0" fmla="*/ 0 h 1785411"/>
                <a:gd name="connsiteX1" fmla="*/ 1222945 w 1262047"/>
                <a:gd name="connsiteY1" fmla="*/ 583344 h 1785411"/>
                <a:gd name="connsiteX2" fmla="*/ 1197335 w 1262047"/>
                <a:gd name="connsiteY2" fmla="*/ 1286497 h 1785411"/>
              </a:gdLst>
              <a:ahLst/>
              <a:cxnLst>
                <a:cxn ang="0">
                  <a:pos x="connsiteX0" y="connsiteY0"/>
                </a:cxn>
                <a:cxn ang="0">
                  <a:pos x="connsiteX1" y="connsiteY1"/>
                </a:cxn>
                <a:cxn ang="0">
                  <a:pos x="connsiteX2" y="connsiteY2"/>
                </a:cxn>
              </a:cxnLst>
              <a:rect l="l" t="t" r="r" b="b"/>
              <a:pathLst>
                <a:path w="1262047" h="1785411" stroke="0" extrusionOk="0">
                  <a:moveTo>
                    <a:pt x="631023" y="0"/>
                  </a:moveTo>
                  <a:cubicBezTo>
                    <a:pt x="882556" y="-7793"/>
                    <a:pt x="1111332" y="240316"/>
                    <a:pt x="1222945" y="583344"/>
                  </a:cubicBezTo>
                  <a:cubicBezTo>
                    <a:pt x="1298139" y="816009"/>
                    <a:pt x="1260517" y="1067391"/>
                    <a:pt x="1197335" y="1286497"/>
                  </a:cubicBezTo>
                  <a:cubicBezTo>
                    <a:pt x="1042061" y="1140559"/>
                    <a:pt x="757211" y="987206"/>
                    <a:pt x="631024" y="892706"/>
                  </a:cubicBezTo>
                  <a:cubicBezTo>
                    <a:pt x="579504" y="566949"/>
                    <a:pt x="679385" y="320677"/>
                    <a:pt x="631023" y="0"/>
                  </a:cubicBezTo>
                  <a:close/>
                </a:path>
                <a:path w="1262047" h="1785411" fill="none" extrusionOk="0">
                  <a:moveTo>
                    <a:pt x="631023" y="0"/>
                  </a:moveTo>
                  <a:cubicBezTo>
                    <a:pt x="888473" y="-64052"/>
                    <a:pt x="1123883" y="243230"/>
                    <a:pt x="1222945" y="583344"/>
                  </a:cubicBezTo>
                  <a:cubicBezTo>
                    <a:pt x="1288123" y="815737"/>
                    <a:pt x="1298540" y="1072970"/>
                    <a:pt x="1197335" y="1286497"/>
                  </a:cubicBezTo>
                </a:path>
                <a:path w="1262047" h="1785411" fill="none" stroke="0" extrusionOk="0">
                  <a:moveTo>
                    <a:pt x="631023" y="0"/>
                  </a:moveTo>
                  <a:cubicBezTo>
                    <a:pt x="916939" y="2580"/>
                    <a:pt x="1157279" y="179523"/>
                    <a:pt x="1222945" y="583344"/>
                  </a:cubicBezTo>
                  <a:cubicBezTo>
                    <a:pt x="1237910" y="805909"/>
                    <a:pt x="1247699" y="1091366"/>
                    <a:pt x="1197335" y="1286497"/>
                  </a:cubicBezTo>
                </a:path>
              </a:pathLst>
            </a:custGeom>
            <a:ln w="76200" cap="rnd">
              <a:solidFill>
                <a:schemeClr val="accent6"/>
              </a:solidFill>
              <a:bevel/>
              <a:headEnd type="none" w="sm" len="sm"/>
              <a:tailEnd type="stealth" w="med" len="lg"/>
              <a:extLst>
                <a:ext uri="{C807C97D-BFC1-408E-A445-0C87EB9F89A2}">
                  <ask:lineSketchStyleProps xmlns:ask="http://schemas.microsoft.com/office/drawing/2018/sketchyshapes" sd="1219033472">
                    <a:prstGeom prst="arc">
                      <a:avLst>
                        <a:gd name="adj1" fmla="val 16200000"/>
                        <a:gd name="adj2" fmla="val 2088791"/>
                      </a:avLst>
                    </a:prstGeom>
                    <ask:type>
                      <ask:lineSketchCurve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7" name="Arc 526">
              <a:extLst>
                <a:ext uri="{FF2B5EF4-FFF2-40B4-BE49-F238E27FC236}">
                  <a16:creationId xmlns:a16="http://schemas.microsoft.com/office/drawing/2014/main" id="{8C1DBF54-A7DC-1AE8-E557-98998378439B}"/>
                </a:ext>
              </a:extLst>
            </p:cNvPr>
            <p:cNvSpPr/>
            <p:nvPr/>
          </p:nvSpPr>
          <p:spPr bwMode="gray">
            <a:xfrm rot="1523829">
              <a:off x="2076891" y="2875360"/>
              <a:ext cx="713677" cy="1093008"/>
            </a:xfrm>
            <a:prstGeom prst="arc">
              <a:avLst>
                <a:gd name="adj1" fmla="val 16200000"/>
                <a:gd name="adj2" fmla="val 21412978"/>
              </a:avLst>
            </a:prstGeom>
            <a:ln w="76200" cap="flat">
              <a:solidFill>
                <a:schemeClr val="accent1"/>
              </a:solidFill>
              <a:miter lim="800000"/>
              <a:tailEnd type="stealth"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8" name="Arc 527">
              <a:extLst>
                <a:ext uri="{FF2B5EF4-FFF2-40B4-BE49-F238E27FC236}">
                  <a16:creationId xmlns:a16="http://schemas.microsoft.com/office/drawing/2014/main" id="{7A3C459B-4CC0-3924-AF1D-9F4A2465553E}"/>
                </a:ext>
              </a:extLst>
            </p:cNvPr>
            <p:cNvSpPr/>
            <p:nvPr/>
          </p:nvSpPr>
          <p:spPr bwMode="gray">
            <a:xfrm rot="12236911" flipV="1">
              <a:off x="5257842" y="2815222"/>
              <a:ext cx="2135549" cy="1852102"/>
            </a:xfrm>
            <a:custGeom>
              <a:avLst/>
              <a:gdLst>
                <a:gd name="connsiteX0" fmla="*/ 240476 w 2135549"/>
                <a:gd name="connsiteY0" fmla="*/ 340582 h 1852102"/>
                <a:gd name="connsiteX1" fmla="*/ 1381721 w 2135549"/>
                <a:gd name="connsiteY1" fmla="*/ 40932 h 1852102"/>
                <a:gd name="connsiteX2" fmla="*/ 2132478 w 2135549"/>
                <a:gd name="connsiteY2" fmla="*/ 996246 h 1852102"/>
                <a:gd name="connsiteX3" fmla="*/ 1067775 w 2135549"/>
                <a:gd name="connsiteY3" fmla="*/ 926051 h 1852102"/>
                <a:gd name="connsiteX4" fmla="*/ 240476 w 2135549"/>
                <a:gd name="connsiteY4" fmla="*/ 340582 h 1852102"/>
                <a:gd name="connsiteX0" fmla="*/ 240476 w 2135549"/>
                <a:gd name="connsiteY0" fmla="*/ 340582 h 1852102"/>
                <a:gd name="connsiteX1" fmla="*/ 1381721 w 2135549"/>
                <a:gd name="connsiteY1" fmla="*/ 40932 h 1852102"/>
                <a:gd name="connsiteX2" fmla="*/ 2132478 w 2135549"/>
                <a:gd name="connsiteY2" fmla="*/ 996246 h 1852102"/>
              </a:gdLst>
              <a:ahLst/>
              <a:cxnLst>
                <a:cxn ang="0">
                  <a:pos x="connsiteX0" y="connsiteY0"/>
                </a:cxn>
                <a:cxn ang="0">
                  <a:pos x="connsiteX1" y="connsiteY1"/>
                </a:cxn>
                <a:cxn ang="0">
                  <a:pos x="connsiteX2" y="connsiteY2"/>
                </a:cxn>
              </a:cxnLst>
              <a:rect l="l" t="t" r="r" b="b"/>
              <a:pathLst>
                <a:path w="2135549" h="1852102" stroke="0" extrusionOk="0">
                  <a:moveTo>
                    <a:pt x="240476" y="340582"/>
                  </a:moveTo>
                  <a:cubicBezTo>
                    <a:pt x="459879" y="14528"/>
                    <a:pt x="895219" y="-43128"/>
                    <a:pt x="1381721" y="40932"/>
                  </a:cubicBezTo>
                  <a:cubicBezTo>
                    <a:pt x="1864221" y="169339"/>
                    <a:pt x="2151627" y="565394"/>
                    <a:pt x="2132478" y="996246"/>
                  </a:cubicBezTo>
                  <a:cubicBezTo>
                    <a:pt x="1933045" y="910425"/>
                    <a:pt x="1457694" y="1003718"/>
                    <a:pt x="1067775" y="926051"/>
                  </a:cubicBezTo>
                  <a:cubicBezTo>
                    <a:pt x="874926" y="768040"/>
                    <a:pt x="393967" y="405665"/>
                    <a:pt x="240476" y="340582"/>
                  </a:cubicBezTo>
                  <a:close/>
                </a:path>
                <a:path w="2135549" h="1852102" fill="none" extrusionOk="0">
                  <a:moveTo>
                    <a:pt x="240476" y="340582"/>
                  </a:moveTo>
                  <a:cubicBezTo>
                    <a:pt x="514057" y="38050"/>
                    <a:pt x="960562" y="-61689"/>
                    <a:pt x="1381721" y="40932"/>
                  </a:cubicBezTo>
                  <a:cubicBezTo>
                    <a:pt x="1900123" y="191408"/>
                    <a:pt x="2211665" y="574747"/>
                    <a:pt x="2132478" y="996246"/>
                  </a:cubicBezTo>
                </a:path>
                <a:path w="2135549" h="1852102" fill="none" stroke="0" extrusionOk="0">
                  <a:moveTo>
                    <a:pt x="240476" y="340582"/>
                  </a:moveTo>
                  <a:cubicBezTo>
                    <a:pt x="600283" y="58727"/>
                    <a:pt x="989779" y="-117888"/>
                    <a:pt x="1381721" y="40932"/>
                  </a:cubicBezTo>
                  <a:cubicBezTo>
                    <a:pt x="1776717" y="155615"/>
                    <a:pt x="2164413" y="570338"/>
                    <a:pt x="2132478" y="996246"/>
                  </a:cubicBezTo>
                </a:path>
              </a:pathLst>
            </a:custGeom>
            <a:ln w="76200" cap="rnd">
              <a:solidFill>
                <a:schemeClr val="accent1"/>
              </a:solidFill>
              <a:miter lim="800000"/>
              <a:headEnd type="none" w="sm" len="sm"/>
              <a:tailEnd type="stealth" w="med" len="lg"/>
              <a:extLst>
                <a:ext uri="{C807C97D-BFC1-408E-A445-0C87EB9F89A2}">
                  <ask:lineSketchStyleProps xmlns:ask="http://schemas.microsoft.com/office/drawing/2018/sketchyshapes" sd="1219033472">
                    <a:prstGeom prst="arc">
                      <a:avLst>
                        <a:gd name="adj1" fmla="val 12917195"/>
                        <a:gd name="adj2" fmla="val 226318"/>
                      </a:avLst>
                    </a:prstGeom>
                    <ask:type>
                      <ask:lineSketchCurve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9" name="Arc 528">
              <a:extLst>
                <a:ext uri="{FF2B5EF4-FFF2-40B4-BE49-F238E27FC236}">
                  <a16:creationId xmlns:a16="http://schemas.microsoft.com/office/drawing/2014/main" id="{CF262ACE-1AD6-C730-83E5-B9ECF0DF7F6F}"/>
                </a:ext>
              </a:extLst>
            </p:cNvPr>
            <p:cNvSpPr/>
            <p:nvPr/>
          </p:nvSpPr>
          <p:spPr bwMode="gray">
            <a:xfrm rot="11286596" flipH="1">
              <a:off x="7316872" y="3526122"/>
              <a:ext cx="997934" cy="1552724"/>
            </a:xfrm>
            <a:custGeom>
              <a:avLst/>
              <a:gdLst>
                <a:gd name="connsiteX0" fmla="*/ 643641 w 997934"/>
                <a:gd name="connsiteY0" fmla="*/ 33351 h 1552724"/>
                <a:gd name="connsiteX1" fmla="*/ 997796 w 997934"/>
                <a:gd name="connsiteY1" fmla="*/ 758140 h 1552724"/>
                <a:gd name="connsiteX2" fmla="*/ 693281 w 997934"/>
                <a:gd name="connsiteY2" fmla="*/ 1491434 h 1552724"/>
                <a:gd name="connsiteX3" fmla="*/ 498967 w 997934"/>
                <a:gd name="connsiteY3" fmla="*/ 776362 h 1552724"/>
                <a:gd name="connsiteX4" fmla="*/ 643641 w 997934"/>
                <a:gd name="connsiteY4" fmla="*/ 33351 h 1552724"/>
                <a:gd name="connsiteX0" fmla="*/ 643641 w 997934"/>
                <a:gd name="connsiteY0" fmla="*/ 33351 h 1552724"/>
                <a:gd name="connsiteX1" fmla="*/ 997796 w 997934"/>
                <a:gd name="connsiteY1" fmla="*/ 758140 h 1552724"/>
                <a:gd name="connsiteX2" fmla="*/ 693281 w 997934"/>
                <a:gd name="connsiteY2" fmla="*/ 1491434 h 1552724"/>
              </a:gdLst>
              <a:ahLst/>
              <a:cxnLst>
                <a:cxn ang="0">
                  <a:pos x="connsiteX0" y="connsiteY0"/>
                </a:cxn>
                <a:cxn ang="0">
                  <a:pos x="connsiteX1" y="connsiteY1"/>
                </a:cxn>
                <a:cxn ang="0">
                  <a:pos x="connsiteX2" y="connsiteY2"/>
                </a:cxn>
              </a:cxnLst>
              <a:rect l="l" t="t" r="r" b="b"/>
              <a:pathLst>
                <a:path w="997934" h="1552724" stroke="0" extrusionOk="0">
                  <a:moveTo>
                    <a:pt x="643641" y="33351"/>
                  </a:moveTo>
                  <a:cubicBezTo>
                    <a:pt x="817662" y="110693"/>
                    <a:pt x="948330" y="439556"/>
                    <a:pt x="997796" y="758140"/>
                  </a:cubicBezTo>
                  <a:cubicBezTo>
                    <a:pt x="1016847" y="1079632"/>
                    <a:pt x="852263" y="1368309"/>
                    <a:pt x="693281" y="1491434"/>
                  </a:cubicBezTo>
                  <a:cubicBezTo>
                    <a:pt x="641566" y="1404066"/>
                    <a:pt x="529322" y="877820"/>
                    <a:pt x="498967" y="776362"/>
                  </a:cubicBezTo>
                  <a:cubicBezTo>
                    <a:pt x="539928" y="534070"/>
                    <a:pt x="553429" y="244181"/>
                    <a:pt x="643641" y="33351"/>
                  </a:cubicBezTo>
                  <a:close/>
                </a:path>
                <a:path w="997934" h="1552724" fill="none" extrusionOk="0">
                  <a:moveTo>
                    <a:pt x="643641" y="33351"/>
                  </a:moveTo>
                  <a:cubicBezTo>
                    <a:pt x="846258" y="95788"/>
                    <a:pt x="977664" y="443837"/>
                    <a:pt x="997796" y="758140"/>
                  </a:cubicBezTo>
                  <a:cubicBezTo>
                    <a:pt x="1033346" y="1093845"/>
                    <a:pt x="900165" y="1371767"/>
                    <a:pt x="693281" y="1491434"/>
                  </a:cubicBezTo>
                </a:path>
                <a:path w="997934" h="1552724" fill="none" stroke="0" extrusionOk="0">
                  <a:moveTo>
                    <a:pt x="643641" y="33351"/>
                  </a:moveTo>
                  <a:cubicBezTo>
                    <a:pt x="891139" y="135474"/>
                    <a:pt x="1006352" y="394872"/>
                    <a:pt x="997796" y="758140"/>
                  </a:cubicBezTo>
                  <a:cubicBezTo>
                    <a:pt x="962847" y="1070545"/>
                    <a:pt x="861052" y="1386966"/>
                    <a:pt x="693281" y="1491434"/>
                  </a:cubicBezTo>
                </a:path>
              </a:pathLst>
            </a:custGeom>
            <a:ln w="76200" cap="rnd">
              <a:solidFill>
                <a:schemeClr val="accent1"/>
              </a:solidFill>
              <a:miter lim="800000"/>
              <a:headEnd type="none" w="sm" len="sm"/>
              <a:tailEnd type="stealth" w="med" len="lg"/>
              <a:extLst>
                <a:ext uri="{C807C97D-BFC1-408E-A445-0C87EB9F89A2}">
                  <ask:lineSketchStyleProps xmlns:ask="http://schemas.microsoft.com/office/drawing/2018/sketchyshapes" sd="1219033472">
                    <a:prstGeom prst="arc">
                      <a:avLst>
                        <a:gd name="adj1" fmla="val 16861103"/>
                        <a:gd name="adj2" fmla="val 4487848"/>
                      </a:avLst>
                    </a:prstGeom>
                    <ask:type>
                      <ask:lineSketchCurve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0" name="Arc 529">
              <a:extLst>
                <a:ext uri="{FF2B5EF4-FFF2-40B4-BE49-F238E27FC236}">
                  <a16:creationId xmlns:a16="http://schemas.microsoft.com/office/drawing/2014/main" id="{C3DD2440-F651-3F69-2D92-B85F26C4DCB3}"/>
                </a:ext>
              </a:extLst>
            </p:cNvPr>
            <p:cNvSpPr/>
            <p:nvPr/>
          </p:nvSpPr>
          <p:spPr bwMode="gray">
            <a:xfrm rot="21376664" flipH="1">
              <a:off x="7727804" y="3690381"/>
              <a:ext cx="832204" cy="1410070"/>
            </a:xfrm>
            <a:custGeom>
              <a:avLst/>
              <a:gdLst>
                <a:gd name="connsiteX0" fmla="*/ 613363 w 832204"/>
                <a:gd name="connsiteY0" fmla="*/ 84261 h 1410070"/>
                <a:gd name="connsiteX1" fmla="*/ 831714 w 832204"/>
                <a:gd name="connsiteY1" fmla="*/ 670843 h 1410070"/>
                <a:gd name="connsiteX2" fmla="*/ 688252 w 832204"/>
                <a:gd name="connsiteY2" fmla="*/ 1238362 h 1410070"/>
                <a:gd name="connsiteX3" fmla="*/ 416102 w 832204"/>
                <a:gd name="connsiteY3" fmla="*/ 705035 h 1410070"/>
                <a:gd name="connsiteX4" fmla="*/ 613363 w 832204"/>
                <a:gd name="connsiteY4" fmla="*/ 84261 h 1410070"/>
                <a:gd name="connsiteX0" fmla="*/ 613363 w 832204"/>
                <a:gd name="connsiteY0" fmla="*/ 84261 h 1410070"/>
                <a:gd name="connsiteX1" fmla="*/ 831714 w 832204"/>
                <a:gd name="connsiteY1" fmla="*/ 670843 h 1410070"/>
                <a:gd name="connsiteX2" fmla="*/ 688252 w 832204"/>
                <a:gd name="connsiteY2" fmla="*/ 1238362 h 1410070"/>
              </a:gdLst>
              <a:ahLst/>
              <a:cxnLst>
                <a:cxn ang="0">
                  <a:pos x="connsiteX0" y="connsiteY0"/>
                </a:cxn>
                <a:cxn ang="0">
                  <a:pos x="connsiteX1" y="connsiteY1"/>
                </a:cxn>
                <a:cxn ang="0">
                  <a:pos x="connsiteX2" y="connsiteY2"/>
                </a:cxn>
              </a:cxnLst>
              <a:rect l="l" t="t" r="r" b="b"/>
              <a:pathLst>
                <a:path w="832204" h="1410070" stroke="0" extrusionOk="0">
                  <a:moveTo>
                    <a:pt x="613363" y="84261"/>
                  </a:moveTo>
                  <a:cubicBezTo>
                    <a:pt x="739291" y="199883"/>
                    <a:pt x="787579" y="437894"/>
                    <a:pt x="831714" y="670843"/>
                  </a:cubicBezTo>
                  <a:cubicBezTo>
                    <a:pt x="864260" y="892869"/>
                    <a:pt x="763788" y="1097282"/>
                    <a:pt x="688252" y="1238362"/>
                  </a:cubicBezTo>
                  <a:cubicBezTo>
                    <a:pt x="622723" y="1028041"/>
                    <a:pt x="576023" y="930941"/>
                    <a:pt x="416102" y="705035"/>
                  </a:cubicBezTo>
                  <a:cubicBezTo>
                    <a:pt x="422509" y="559011"/>
                    <a:pt x="544649" y="289083"/>
                    <a:pt x="613363" y="84261"/>
                  </a:cubicBezTo>
                  <a:close/>
                </a:path>
                <a:path w="832204" h="1410070" fill="none" extrusionOk="0">
                  <a:moveTo>
                    <a:pt x="613363" y="84261"/>
                  </a:moveTo>
                  <a:cubicBezTo>
                    <a:pt x="738907" y="173894"/>
                    <a:pt x="819889" y="430588"/>
                    <a:pt x="831714" y="670843"/>
                  </a:cubicBezTo>
                  <a:cubicBezTo>
                    <a:pt x="849854" y="894006"/>
                    <a:pt x="814288" y="1103646"/>
                    <a:pt x="688252" y="1238362"/>
                  </a:cubicBezTo>
                </a:path>
                <a:path w="832204" h="1410070" fill="none" stroke="0" extrusionOk="0">
                  <a:moveTo>
                    <a:pt x="613363" y="84261"/>
                  </a:moveTo>
                  <a:cubicBezTo>
                    <a:pt x="778260" y="205753"/>
                    <a:pt x="834554" y="403583"/>
                    <a:pt x="831714" y="670843"/>
                  </a:cubicBezTo>
                  <a:cubicBezTo>
                    <a:pt x="828120" y="885823"/>
                    <a:pt x="774932" y="1106098"/>
                    <a:pt x="688252" y="1238362"/>
                  </a:cubicBezTo>
                </a:path>
              </a:pathLst>
            </a:custGeom>
            <a:ln w="76200" cap="rnd">
              <a:solidFill>
                <a:schemeClr val="accent1"/>
              </a:solidFill>
              <a:miter lim="800000"/>
              <a:headEnd type="none" w="sm" len="sm"/>
              <a:tailEnd type="stealth" w="med" len="lg"/>
              <a:extLst>
                <a:ext uri="{C807C97D-BFC1-408E-A445-0C87EB9F89A2}">
                  <ask:lineSketchStyleProps xmlns:ask="http://schemas.microsoft.com/office/drawing/2018/sketchyshapes" sd="1219033472">
                    <a:prstGeom prst="arc">
                      <a:avLst>
                        <a:gd name="adj1" fmla="val 17257711"/>
                        <a:gd name="adj2" fmla="val 3777918"/>
                      </a:avLst>
                    </a:prstGeom>
                    <ask:type>
                      <ask:lineSketchCurve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1" name="Arc 530">
              <a:extLst>
                <a:ext uri="{FF2B5EF4-FFF2-40B4-BE49-F238E27FC236}">
                  <a16:creationId xmlns:a16="http://schemas.microsoft.com/office/drawing/2014/main" id="{323B6960-B7FA-9B14-640C-4D7E3858F58F}"/>
                </a:ext>
              </a:extLst>
            </p:cNvPr>
            <p:cNvSpPr/>
            <p:nvPr/>
          </p:nvSpPr>
          <p:spPr bwMode="gray">
            <a:xfrm rot="17787088" flipH="1">
              <a:off x="2826938" y="3386690"/>
              <a:ext cx="610687" cy="820413"/>
            </a:xfrm>
            <a:prstGeom prst="arc">
              <a:avLst>
                <a:gd name="adj1" fmla="val 16200000"/>
                <a:gd name="adj2" fmla="val 21412978"/>
              </a:avLst>
            </a:prstGeom>
            <a:ln w="38100" cap="flat">
              <a:solidFill>
                <a:schemeClr val="accent1">
                  <a:lumMod val="75000"/>
                </a:schemeClr>
              </a:solidFill>
              <a:miter lim="800000"/>
              <a:tailEnd type="stealth"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2" name="Arc 531">
              <a:extLst>
                <a:ext uri="{FF2B5EF4-FFF2-40B4-BE49-F238E27FC236}">
                  <a16:creationId xmlns:a16="http://schemas.microsoft.com/office/drawing/2014/main" id="{6786A92E-BAD9-04E1-2ED0-3E38B9D5D023}"/>
                </a:ext>
              </a:extLst>
            </p:cNvPr>
            <p:cNvSpPr/>
            <p:nvPr/>
          </p:nvSpPr>
          <p:spPr bwMode="gray">
            <a:xfrm rot="1523829">
              <a:off x="6675362" y="2985777"/>
              <a:ext cx="713677" cy="1093008"/>
            </a:xfrm>
            <a:prstGeom prst="arc">
              <a:avLst>
                <a:gd name="adj1" fmla="val 16200000"/>
                <a:gd name="adj2" fmla="val 21412978"/>
              </a:avLst>
            </a:prstGeom>
            <a:ln w="38100" cap="flat">
              <a:solidFill>
                <a:schemeClr val="accent1">
                  <a:lumMod val="75000"/>
                </a:schemeClr>
              </a:solidFill>
              <a:miter lim="800000"/>
              <a:tailEnd type="stealth"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3" name="Arc 532">
              <a:extLst>
                <a:ext uri="{FF2B5EF4-FFF2-40B4-BE49-F238E27FC236}">
                  <a16:creationId xmlns:a16="http://schemas.microsoft.com/office/drawing/2014/main" id="{532F24AE-3F5E-6B5E-1405-C702611F6B60}"/>
                </a:ext>
              </a:extLst>
            </p:cNvPr>
            <p:cNvSpPr/>
            <p:nvPr/>
          </p:nvSpPr>
          <p:spPr bwMode="gray">
            <a:xfrm rot="11952960">
              <a:off x="2560983" y="2484240"/>
              <a:ext cx="713677" cy="1093008"/>
            </a:xfrm>
            <a:prstGeom prst="arc">
              <a:avLst>
                <a:gd name="adj1" fmla="val 16200000"/>
                <a:gd name="adj2" fmla="val 21412978"/>
              </a:avLst>
            </a:prstGeom>
            <a:ln w="38100" cap="flat">
              <a:solidFill>
                <a:schemeClr val="accent1">
                  <a:lumMod val="75000"/>
                </a:schemeClr>
              </a:solidFill>
              <a:miter lim="800000"/>
              <a:tailEnd type="stealth"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4" name="Arc 533">
              <a:extLst>
                <a:ext uri="{FF2B5EF4-FFF2-40B4-BE49-F238E27FC236}">
                  <a16:creationId xmlns:a16="http://schemas.microsoft.com/office/drawing/2014/main" id="{5CE6B87F-B6AB-8AD5-B2B7-5BEBCFC39F0C}"/>
                </a:ext>
              </a:extLst>
            </p:cNvPr>
            <p:cNvSpPr/>
            <p:nvPr/>
          </p:nvSpPr>
          <p:spPr bwMode="gray">
            <a:xfrm rot="9124854">
              <a:off x="6775716" y="3676901"/>
              <a:ext cx="1215045" cy="1546122"/>
            </a:xfrm>
            <a:custGeom>
              <a:avLst/>
              <a:gdLst>
                <a:gd name="connsiteX0" fmla="*/ 710042 w 1215045"/>
                <a:gd name="connsiteY0" fmla="*/ 11086 h 1546122"/>
                <a:gd name="connsiteX1" fmla="*/ 1211928 w 1215045"/>
                <a:gd name="connsiteY1" fmla="*/ 694841 h 1546122"/>
                <a:gd name="connsiteX2" fmla="*/ 889818 w 1215045"/>
                <a:gd name="connsiteY2" fmla="*/ 1457595 h 1546122"/>
                <a:gd name="connsiteX3" fmla="*/ 607523 w 1215045"/>
                <a:gd name="connsiteY3" fmla="*/ 773061 h 1546122"/>
                <a:gd name="connsiteX4" fmla="*/ 710042 w 1215045"/>
                <a:gd name="connsiteY4" fmla="*/ 11086 h 1546122"/>
                <a:gd name="connsiteX0" fmla="*/ 710042 w 1215045"/>
                <a:gd name="connsiteY0" fmla="*/ 11086 h 1546122"/>
                <a:gd name="connsiteX1" fmla="*/ 1211928 w 1215045"/>
                <a:gd name="connsiteY1" fmla="*/ 694841 h 1546122"/>
                <a:gd name="connsiteX2" fmla="*/ 889818 w 1215045"/>
                <a:gd name="connsiteY2" fmla="*/ 1457595 h 1546122"/>
              </a:gdLst>
              <a:ahLst/>
              <a:cxnLst>
                <a:cxn ang="0">
                  <a:pos x="connsiteX0" y="connsiteY0"/>
                </a:cxn>
                <a:cxn ang="0">
                  <a:pos x="connsiteX1" y="connsiteY1"/>
                </a:cxn>
                <a:cxn ang="0">
                  <a:pos x="connsiteX2" y="connsiteY2"/>
                </a:cxn>
              </a:cxnLst>
              <a:rect l="l" t="t" r="r" b="b"/>
              <a:pathLst>
                <a:path w="1215045" h="1546122" stroke="0" extrusionOk="0">
                  <a:moveTo>
                    <a:pt x="710042" y="11086"/>
                  </a:moveTo>
                  <a:cubicBezTo>
                    <a:pt x="954022" y="54257"/>
                    <a:pt x="1133296" y="368497"/>
                    <a:pt x="1211928" y="694841"/>
                  </a:cubicBezTo>
                  <a:cubicBezTo>
                    <a:pt x="1251529" y="1011987"/>
                    <a:pt x="1063119" y="1312368"/>
                    <a:pt x="889818" y="1457595"/>
                  </a:cubicBezTo>
                  <a:cubicBezTo>
                    <a:pt x="854435" y="1281789"/>
                    <a:pt x="772031" y="998009"/>
                    <a:pt x="607523" y="773061"/>
                  </a:cubicBezTo>
                  <a:cubicBezTo>
                    <a:pt x="595771" y="594063"/>
                    <a:pt x="670597" y="156651"/>
                    <a:pt x="710042" y="11086"/>
                  </a:cubicBezTo>
                  <a:close/>
                </a:path>
                <a:path w="1215045" h="1546122" fill="none" extrusionOk="0">
                  <a:moveTo>
                    <a:pt x="710042" y="11086"/>
                  </a:moveTo>
                  <a:cubicBezTo>
                    <a:pt x="976348" y="44030"/>
                    <a:pt x="1176441" y="360291"/>
                    <a:pt x="1211928" y="694841"/>
                  </a:cubicBezTo>
                  <a:cubicBezTo>
                    <a:pt x="1245090" y="1013446"/>
                    <a:pt x="1140535" y="1318351"/>
                    <a:pt x="889818" y="1457595"/>
                  </a:cubicBezTo>
                </a:path>
                <a:path w="1215045" h="1546122" fill="none" stroke="0" extrusionOk="0">
                  <a:moveTo>
                    <a:pt x="710042" y="11086"/>
                  </a:moveTo>
                  <a:cubicBezTo>
                    <a:pt x="989921" y="70979"/>
                    <a:pt x="1200189" y="316680"/>
                    <a:pt x="1211928" y="694841"/>
                  </a:cubicBezTo>
                  <a:cubicBezTo>
                    <a:pt x="1227212" y="1007431"/>
                    <a:pt x="1089904" y="1329357"/>
                    <a:pt x="889818" y="1457595"/>
                  </a:cubicBezTo>
                </a:path>
              </a:pathLst>
            </a:custGeom>
            <a:ln w="38100" cap="rnd">
              <a:solidFill>
                <a:schemeClr val="accent1">
                  <a:lumMod val="75000"/>
                </a:schemeClr>
              </a:solidFill>
              <a:bevel/>
              <a:headEnd type="none" w="sm" len="sm"/>
              <a:tailEnd type="stealth" w="med" len="lg"/>
              <a:extLst>
                <a:ext uri="{C807C97D-BFC1-408E-A445-0C87EB9F89A2}">
                  <ask:lineSketchStyleProps xmlns:ask="http://schemas.microsoft.com/office/drawing/2018/sketchyshapes" sd="1219033472">
                    <a:prstGeom prst="arc">
                      <a:avLst>
                        <a:gd name="adj1" fmla="val 16659767"/>
                        <a:gd name="adj2" fmla="val 4055352"/>
                      </a:avLst>
                    </a:prstGeom>
                    <ask:type>
                      <ask:lineSketchCurve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5" name="Arc 534">
              <a:extLst>
                <a:ext uri="{FF2B5EF4-FFF2-40B4-BE49-F238E27FC236}">
                  <a16:creationId xmlns:a16="http://schemas.microsoft.com/office/drawing/2014/main" id="{13272A8F-4C0E-8035-CCE0-ACD4006E61DE}"/>
                </a:ext>
              </a:extLst>
            </p:cNvPr>
            <p:cNvSpPr/>
            <p:nvPr/>
          </p:nvSpPr>
          <p:spPr bwMode="gray">
            <a:xfrm rot="17233598">
              <a:off x="7538695" y="3415898"/>
              <a:ext cx="469850" cy="858498"/>
            </a:xfrm>
            <a:prstGeom prst="arc">
              <a:avLst>
                <a:gd name="adj1" fmla="val 16200000"/>
                <a:gd name="adj2" fmla="val 3107"/>
              </a:avLst>
            </a:prstGeom>
            <a:ln w="38100" cap="flat">
              <a:solidFill>
                <a:schemeClr val="accent1">
                  <a:lumMod val="75000"/>
                </a:schemeClr>
              </a:solidFill>
              <a:miter lim="800000"/>
              <a:tailEnd type="stealth"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6" name="Arc 535">
              <a:extLst>
                <a:ext uri="{FF2B5EF4-FFF2-40B4-BE49-F238E27FC236}">
                  <a16:creationId xmlns:a16="http://schemas.microsoft.com/office/drawing/2014/main" id="{C65E2E01-9ABD-90AA-EE77-E0598A7894A9}"/>
                </a:ext>
              </a:extLst>
            </p:cNvPr>
            <p:cNvSpPr/>
            <p:nvPr/>
          </p:nvSpPr>
          <p:spPr bwMode="gray">
            <a:xfrm rot="7040734" flipH="1">
              <a:off x="2342716" y="3440515"/>
              <a:ext cx="610687" cy="820413"/>
            </a:xfrm>
            <a:prstGeom prst="arc">
              <a:avLst>
                <a:gd name="adj1" fmla="val 15939381"/>
                <a:gd name="adj2" fmla="val 21412978"/>
              </a:avLst>
            </a:prstGeom>
            <a:ln w="12700" cap="flat">
              <a:solidFill>
                <a:srgbClr val="002060"/>
              </a:solidFill>
              <a:miter lim="800000"/>
              <a:tailEnd type="stealth"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7" name="Arc 536">
              <a:extLst>
                <a:ext uri="{FF2B5EF4-FFF2-40B4-BE49-F238E27FC236}">
                  <a16:creationId xmlns:a16="http://schemas.microsoft.com/office/drawing/2014/main" id="{06ADF64D-3BAA-A565-80CB-393206202484}"/>
                </a:ext>
              </a:extLst>
            </p:cNvPr>
            <p:cNvSpPr/>
            <p:nvPr/>
          </p:nvSpPr>
          <p:spPr bwMode="gray">
            <a:xfrm rot="13048210" flipH="1">
              <a:off x="5761541" y="2012502"/>
              <a:ext cx="1477629" cy="2910680"/>
            </a:xfrm>
            <a:prstGeom prst="arc">
              <a:avLst>
                <a:gd name="adj1" fmla="val 16360683"/>
                <a:gd name="adj2" fmla="val 1209503"/>
              </a:avLst>
            </a:prstGeom>
            <a:ln w="38100" cap="flat">
              <a:solidFill>
                <a:schemeClr val="accent1">
                  <a:lumMod val="75000"/>
                </a:schemeClr>
              </a:solidFill>
              <a:miter lim="800000"/>
              <a:tailEnd type="stealth"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8" name="Arc 537">
              <a:extLst>
                <a:ext uri="{FF2B5EF4-FFF2-40B4-BE49-F238E27FC236}">
                  <a16:creationId xmlns:a16="http://schemas.microsoft.com/office/drawing/2014/main" id="{7D8EC197-6755-24D6-5981-C8045D1E2335}"/>
                </a:ext>
              </a:extLst>
            </p:cNvPr>
            <p:cNvSpPr/>
            <p:nvPr/>
          </p:nvSpPr>
          <p:spPr bwMode="gray">
            <a:xfrm rot="4988327">
              <a:off x="7320043" y="3058179"/>
              <a:ext cx="351336" cy="1197700"/>
            </a:xfrm>
            <a:prstGeom prst="arc">
              <a:avLst>
                <a:gd name="adj1" fmla="val 17325580"/>
                <a:gd name="adj2" fmla="val 1406462"/>
              </a:avLst>
            </a:prstGeom>
            <a:ln w="38100" cap="flat">
              <a:solidFill>
                <a:schemeClr val="accent1">
                  <a:lumMod val="75000"/>
                </a:schemeClr>
              </a:solidFill>
              <a:miter lim="800000"/>
              <a:tailEnd type="stealth"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6" name="Arc 475">
            <a:extLst>
              <a:ext uri="{FF2B5EF4-FFF2-40B4-BE49-F238E27FC236}">
                <a16:creationId xmlns:a16="http://schemas.microsoft.com/office/drawing/2014/main" id="{C0AD20A6-3C19-5B95-5EC2-5712CE186BB9}"/>
              </a:ext>
            </a:extLst>
          </p:cNvPr>
          <p:cNvSpPr/>
          <p:nvPr/>
        </p:nvSpPr>
        <p:spPr bwMode="gray">
          <a:xfrm rot="4768367" flipH="1">
            <a:off x="2819256" y="1784629"/>
            <a:ext cx="484183" cy="4152111"/>
          </a:xfrm>
          <a:prstGeom prst="arc">
            <a:avLst>
              <a:gd name="adj1" fmla="val 16248107"/>
              <a:gd name="adj2" fmla="val 2873032"/>
            </a:avLst>
          </a:prstGeom>
          <a:ln w="12700" cap="flat">
            <a:solidFill>
              <a:srgbClr val="002060"/>
            </a:solidFill>
            <a:miter lim="800000"/>
            <a:tailEnd type="stealth"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7" name="Arc 476">
            <a:extLst>
              <a:ext uri="{FF2B5EF4-FFF2-40B4-BE49-F238E27FC236}">
                <a16:creationId xmlns:a16="http://schemas.microsoft.com/office/drawing/2014/main" id="{C27B2707-1B83-56A1-C39F-7B010E141305}"/>
              </a:ext>
            </a:extLst>
          </p:cNvPr>
          <p:cNvSpPr/>
          <p:nvPr/>
        </p:nvSpPr>
        <p:spPr bwMode="gray">
          <a:xfrm rot="19688545">
            <a:off x="4641288" y="3484694"/>
            <a:ext cx="2014318" cy="2078123"/>
          </a:xfrm>
          <a:prstGeom prst="arc">
            <a:avLst>
              <a:gd name="adj1" fmla="val 16322542"/>
              <a:gd name="adj2" fmla="val 686117"/>
            </a:avLst>
          </a:prstGeom>
          <a:ln w="12700" cap="flat">
            <a:solidFill>
              <a:srgbClr val="002060"/>
            </a:solidFill>
            <a:miter lim="800000"/>
            <a:tailEnd type="stealth"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8" name="Arc 477">
            <a:extLst>
              <a:ext uri="{FF2B5EF4-FFF2-40B4-BE49-F238E27FC236}">
                <a16:creationId xmlns:a16="http://schemas.microsoft.com/office/drawing/2014/main" id="{E545D169-FBDF-C613-44B7-A4CB7078EDF7}"/>
              </a:ext>
            </a:extLst>
          </p:cNvPr>
          <p:cNvSpPr/>
          <p:nvPr/>
        </p:nvSpPr>
        <p:spPr bwMode="gray">
          <a:xfrm rot="19688545">
            <a:off x="4640128" y="3338801"/>
            <a:ext cx="2445122" cy="2091581"/>
          </a:xfrm>
          <a:prstGeom prst="arc">
            <a:avLst>
              <a:gd name="adj1" fmla="val 15535884"/>
              <a:gd name="adj2" fmla="val 214065"/>
            </a:avLst>
          </a:prstGeom>
          <a:ln w="12700" cap="flat">
            <a:solidFill>
              <a:srgbClr val="002060"/>
            </a:solidFill>
            <a:miter lim="800000"/>
            <a:tailEnd type="stealth"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9" name="Arc 478">
            <a:extLst>
              <a:ext uri="{FF2B5EF4-FFF2-40B4-BE49-F238E27FC236}">
                <a16:creationId xmlns:a16="http://schemas.microsoft.com/office/drawing/2014/main" id="{7D879530-0B9C-2DB2-6ADE-A244C4B465FE}"/>
              </a:ext>
            </a:extLst>
          </p:cNvPr>
          <p:cNvSpPr/>
          <p:nvPr/>
        </p:nvSpPr>
        <p:spPr bwMode="gray">
          <a:xfrm rot="19651646">
            <a:off x="1912308" y="3489053"/>
            <a:ext cx="3364568" cy="1863718"/>
          </a:xfrm>
          <a:prstGeom prst="arc">
            <a:avLst>
              <a:gd name="adj1" fmla="val 18034503"/>
              <a:gd name="adj2" fmla="val 21083657"/>
            </a:avLst>
          </a:prstGeom>
          <a:ln w="12700" cap="flat">
            <a:solidFill>
              <a:srgbClr val="002060"/>
            </a:solidFill>
            <a:miter lim="800000"/>
            <a:tailEnd type="stealth"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0" name="Arc 479">
            <a:extLst>
              <a:ext uri="{FF2B5EF4-FFF2-40B4-BE49-F238E27FC236}">
                <a16:creationId xmlns:a16="http://schemas.microsoft.com/office/drawing/2014/main" id="{78A10AA5-4F20-8DB0-7EF0-93694817933B}"/>
              </a:ext>
            </a:extLst>
          </p:cNvPr>
          <p:cNvSpPr/>
          <p:nvPr/>
        </p:nvSpPr>
        <p:spPr bwMode="gray">
          <a:xfrm rot="19651646">
            <a:off x="1615497" y="3393959"/>
            <a:ext cx="3685889" cy="2094990"/>
          </a:xfrm>
          <a:prstGeom prst="arc">
            <a:avLst>
              <a:gd name="adj1" fmla="val 15640424"/>
              <a:gd name="adj2" fmla="val 280437"/>
            </a:avLst>
          </a:prstGeom>
          <a:ln w="38100" cap="flat">
            <a:solidFill>
              <a:schemeClr val="accent1">
                <a:lumMod val="75000"/>
              </a:schemeClr>
            </a:solidFill>
            <a:miter lim="800000"/>
            <a:tailEnd type="stealth"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1" name="TextBox 480">
            <a:extLst>
              <a:ext uri="{FF2B5EF4-FFF2-40B4-BE49-F238E27FC236}">
                <a16:creationId xmlns:a16="http://schemas.microsoft.com/office/drawing/2014/main" id="{54E9DC5C-7C9B-93D8-4B2D-3404826A2304}"/>
              </a:ext>
            </a:extLst>
          </p:cNvPr>
          <p:cNvSpPr txBox="1"/>
          <p:nvPr/>
        </p:nvSpPr>
        <p:spPr bwMode="gray">
          <a:xfrm>
            <a:off x="324000" y="4636351"/>
            <a:ext cx="1717688" cy="504471"/>
          </a:xfrm>
          <a:prstGeom prst="rect">
            <a:avLst/>
          </a:prstGeom>
          <a:noFill/>
          <a:ln>
            <a:noFill/>
          </a:ln>
        </p:spPr>
        <p:txBody>
          <a:bodyPr wrap="square" lIns="137160" tIns="137160" rIns="274320" bIns="137160" rtlCol="0">
            <a:spAutoFit/>
          </a:bodyPr>
          <a:lstStyle/>
          <a:p>
            <a:pPr marL="0" indent="0" algn="l">
              <a:spcBef>
                <a:spcPts val="600"/>
              </a:spcBef>
              <a:spcAft>
                <a:spcPts val="600"/>
              </a:spcAft>
              <a:buNone/>
            </a:pPr>
            <a:r>
              <a:rPr lang="en-US" sz="900" b="1" dirty="0"/>
              <a:t>Net importer (net trade in US$M)</a:t>
            </a:r>
          </a:p>
        </p:txBody>
      </p:sp>
      <p:grpSp>
        <p:nvGrpSpPr>
          <p:cNvPr id="482" name="Group 481">
            <a:extLst>
              <a:ext uri="{FF2B5EF4-FFF2-40B4-BE49-F238E27FC236}">
                <a16:creationId xmlns:a16="http://schemas.microsoft.com/office/drawing/2014/main" id="{977AD2CE-DECC-FE15-A12B-DAB3E485667E}"/>
              </a:ext>
            </a:extLst>
          </p:cNvPr>
          <p:cNvGrpSpPr/>
          <p:nvPr/>
        </p:nvGrpSpPr>
        <p:grpSpPr>
          <a:xfrm>
            <a:off x="415344" y="5065613"/>
            <a:ext cx="258109" cy="895813"/>
            <a:chOff x="683187" y="5032097"/>
            <a:chExt cx="266926" cy="983760"/>
          </a:xfrm>
        </p:grpSpPr>
        <p:sp>
          <p:nvSpPr>
            <p:cNvPr id="516" name="Rectangle 515">
              <a:extLst>
                <a:ext uri="{FF2B5EF4-FFF2-40B4-BE49-F238E27FC236}">
                  <a16:creationId xmlns:a16="http://schemas.microsoft.com/office/drawing/2014/main" id="{B68612CE-E847-5D83-2604-4E5E028CFCC0}"/>
                </a:ext>
              </a:extLst>
            </p:cNvPr>
            <p:cNvSpPr/>
            <p:nvPr/>
          </p:nvSpPr>
          <p:spPr bwMode="gray">
            <a:xfrm>
              <a:off x="683187" y="5032097"/>
              <a:ext cx="266926" cy="249094"/>
            </a:xfrm>
            <a:prstGeom prst="rect">
              <a:avLst/>
            </a:prstGeom>
            <a:solidFill>
              <a:schemeClr val="accent5">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17" name="Rectangle 516">
              <a:extLst>
                <a:ext uri="{FF2B5EF4-FFF2-40B4-BE49-F238E27FC236}">
                  <a16:creationId xmlns:a16="http://schemas.microsoft.com/office/drawing/2014/main" id="{6CA0B38F-DAF7-B04B-28D9-AD4301F4C5C5}"/>
                </a:ext>
              </a:extLst>
            </p:cNvPr>
            <p:cNvSpPr/>
            <p:nvPr/>
          </p:nvSpPr>
          <p:spPr bwMode="gray">
            <a:xfrm>
              <a:off x="683187" y="5274883"/>
              <a:ext cx="266926" cy="249094"/>
            </a:xfrm>
            <a:prstGeom prst="rect">
              <a:avLst/>
            </a:prstGeom>
            <a:solidFill>
              <a:schemeClr val="accent5">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18" name="Rectangle 517">
              <a:extLst>
                <a:ext uri="{FF2B5EF4-FFF2-40B4-BE49-F238E27FC236}">
                  <a16:creationId xmlns:a16="http://schemas.microsoft.com/office/drawing/2014/main" id="{7A8B9AA7-75A5-7014-5430-628FF4EFA3A2}"/>
                </a:ext>
              </a:extLst>
            </p:cNvPr>
            <p:cNvSpPr/>
            <p:nvPr/>
          </p:nvSpPr>
          <p:spPr bwMode="gray">
            <a:xfrm>
              <a:off x="683187" y="5523977"/>
              <a:ext cx="266926" cy="249094"/>
            </a:xfrm>
            <a:prstGeom prst="rect">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19" name="Rectangle 518">
              <a:extLst>
                <a:ext uri="{FF2B5EF4-FFF2-40B4-BE49-F238E27FC236}">
                  <a16:creationId xmlns:a16="http://schemas.microsoft.com/office/drawing/2014/main" id="{35031C29-3C13-4AF4-0980-AC521922B640}"/>
                </a:ext>
              </a:extLst>
            </p:cNvPr>
            <p:cNvSpPr/>
            <p:nvPr/>
          </p:nvSpPr>
          <p:spPr bwMode="gray">
            <a:xfrm>
              <a:off x="683187" y="5766763"/>
              <a:ext cx="266926" cy="249094"/>
            </a:xfrm>
            <a:prstGeom prst="rect">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sp>
        <p:nvSpPr>
          <p:cNvPr id="483" name="Rectangle 482">
            <a:extLst>
              <a:ext uri="{FF2B5EF4-FFF2-40B4-BE49-F238E27FC236}">
                <a16:creationId xmlns:a16="http://schemas.microsoft.com/office/drawing/2014/main" id="{AA48F3EE-AA90-94CE-4228-6F6B9BF96E1A}"/>
              </a:ext>
            </a:extLst>
          </p:cNvPr>
          <p:cNvSpPr/>
          <p:nvPr/>
        </p:nvSpPr>
        <p:spPr bwMode="gray">
          <a:xfrm>
            <a:off x="416306" y="5958969"/>
            <a:ext cx="255168" cy="194961"/>
          </a:xfrm>
          <a:prstGeom prst="rect">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nvGrpSpPr>
          <p:cNvPr id="484" name="Group 483">
            <a:extLst>
              <a:ext uri="{FF2B5EF4-FFF2-40B4-BE49-F238E27FC236}">
                <a16:creationId xmlns:a16="http://schemas.microsoft.com/office/drawing/2014/main" id="{3A0D3F96-7A31-4B87-713A-7329AA1ACD94}"/>
              </a:ext>
            </a:extLst>
          </p:cNvPr>
          <p:cNvGrpSpPr/>
          <p:nvPr/>
        </p:nvGrpSpPr>
        <p:grpSpPr>
          <a:xfrm>
            <a:off x="568415" y="5069572"/>
            <a:ext cx="1078221" cy="1111551"/>
            <a:chOff x="710316" y="5173293"/>
            <a:chExt cx="1115054" cy="1220679"/>
          </a:xfrm>
        </p:grpSpPr>
        <p:grpSp>
          <p:nvGrpSpPr>
            <p:cNvPr id="510" name="Group 509">
              <a:extLst>
                <a:ext uri="{FF2B5EF4-FFF2-40B4-BE49-F238E27FC236}">
                  <a16:creationId xmlns:a16="http://schemas.microsoft.com/office/drawing/2014/main" id="{1FB2C5D3-1258-5AB8-65A0-A22568C2C05F}"/>
                </a:ext>
              </a:extLst>
            </p:cNvPr>
            <p:cNvGrpSpPr/>
            <p:nvPr/>
          </p:nvGrpSpPr>
          <p:grpSpPr>
            <a:xfrm>
              <a:off x="787851" y="5429209"/>
              <a:ext cx="1037519" cy="964763"/>
              <a:chOff x="1307482" y="5387964"/>
              <a:chExt cx="1037519" cy="964763"/>
            </a:xfrm>
          </p:grpSpPr>
          <p:sp>
            <p:nvSpPr>
              <p:cNvPr id="512" name="Rectangle 511">
                <a:extLst>
                  <a:ext uri="{FF2B5EF4-FFF2-40B4-BE49-F238E27FC236}">
                    <a16:creationId xmlns:a16="http://schemas.microsoft.com/office/drawing/2014/main" id="{C5A8B1AD-1EBF-15EF-8CDE-0985E0328868}"/>
                  </a:ext>
                </a:extLst>
              </p:cNvPr>
              <p:cNvSpPr/>
              <p:nvPr/>
            </p:nvSpPr>
            <p:spPr bwMode="gray">
              <a:xfrm>
                <a:off x="1501192" y="6109941"/>
                <a:ext cx="508169" cy="24278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900">
                    <a:solidFill>
                      <a:schemeClr val="tx1"/>
                    </a:solidFill>
                  </a:rPr>
                  <a:t>&lt;500</a:t>
                </a:r>
              </a:p>
            </p:txBody>
          </p:sp>
          <p:sp>
            <p:nvSpPr>
              <p:cNvPr id="513" name="Rectangle 512">
                <a:extLst>
                  <a:ext uri="{FF2B5EF4-FFF2-40B4-BE49-F238E27FC236}">
                    <a16:creationId xmlns:a16="http://schemas.microsoft.com/office/drawing/2014/main" id="{3B4D633D-47BF-0D91-AA0D-10601F48DD0F}"/>
                  </a:ext>
                </a:extLst>
              </p:cNvPr>
              <p:cNvSpPr/>
              <p:nvPr/>
            </p:nvSpPr>
            <p:spPr bwMode="gray">
              <a:xfrm>
                <a:off x="1430102" y="5879230"/>
                <a:ext cx="647750" cy="22509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en-US" sz="900">
                    <a:solidFill>
                      <a:schemeClr val="tx1"/>
                    </a:solidFill>
                  </a:rPr>
                  <a:t>500-1000</a:t>
                </a:r>
                <a:endParaRPr lang="en-US" sz="900"/>
              </a:p>
            </p:txBody>
          </p:sp>
          <p:sp>
            <p:nvSpPr>
              <p:cNvPr id="514" name="Rectangle 513">
                <a:extLst>
                  <a:ext uri="{FF2B5EF4-FFF2-40B4-BE49-F238E27FC236}">
                    <a16:creationId xmlns:a16="http://schemas.microsoft.com/office/drawing/2014/main" id="{B73A2D24-2337-ACC8-2500-4E767353C128}"/>
                  </a:ext>
                </a:extLst>
              </p:cNvPr>
              <p:cNvSpPr/>
              <p:nvPr/>
            </p:nvSpPr>
            <p:spPr bwMode="gray">
              <a:xfrm>
                <a:off x="1366976" y="5622583"/>
                <a:ext cx="851702" cy="24909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900" dirty="0">
                    <a:solidFill>
                      <a:schemeClr val="tx1"/>
                    </a:solidFill>
                  </a:rPr>
                  <a:t>1001-50,000</a:t>
                </a:r>
              </a:p>
            </p:txBody>
          </p:sp>
          <p:sp>
            <p:nvSpPr>
              <p:cNvPr id="515" name="Rectangle 514">
                <a:extLst>
                  <a:ext uri="{FF2B5EF4-FFF2-40B4-BE49-F238E27FC236}">
                    <a16:creationId xmlns:a16="http://schemas.microsoft.com/office/drawing/2014/main" id="{A6905C26-1938-825B-F70E-261199B96F09}"/>
                  </a:ext>
                </a:extLst>
              </p:cNvPr>
              <p:cNvSpPr/>
              <p:nvPr/>
            </p:nvSpPr>
            <p:spPr bwMode="gray">
              <a:xfrm>
                <a:off x="1307482" y="5387964"/>
                <a:ext cx="1037519" cy="24909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900">
                    <a:solidFill>
                      <a:schemeClr val="tx1"/>
                    </a:solidFill>
                  </a:rPr>
                  <a:t>50,001 – 250,000</a:t>
                </a:r>
              </a:p>
            </p:txBody>
          </p:sp>
        </p:grpSp>
        <p:sp>
          <p:nvSpPr>
            <p:cNvPr id="511" name="Rectangle 510">
              <a:extLst>
                <a:ext uri="{FF2B5EF4-FFF2-40B4-BE49-F238E27FC236}">
                  <a16:creationId xmlns:a16="http://schemas.microsoft.com/office/drawing/2014/main" id="{220E2D37-69D2-B750-EB67-F67523E03AC2}"/>
                </a:ext>
              </a:extLst>
            </p:cNvPr>
            <p:cNvSpPr/>
            <p:nvPr/>
          </p:nvSpPr>
          <p:spPr bwMode="gray">
            <a:xfrm>
              <a:off x="710316" y="5173293"/>
              <a:ext cx="1037519" cy="24909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900">
                  <a:solidFill>
                    <a:schemeClr val="tx1"/>
                  </a:solidFill>
                </a:rPr>
                <a:t>&gt;250,000</a:t>
              </a:r>
            </a:p>
          </p:txBody>
        </p:sp>
      </p:grpSp>
      <p:grpSp>
        <p:nvGrpSpPr>
          <p:cNvPr id="485" name="Group 484">
            <a:extLst>
              <a:ext uri="{FF2B5EF4-FFF2-40B4-BE49-F238E27FC236}">
                <a16:creationId xmlns:a16="http://schemas.microsoft.com/office/drawing/2014/main" id="{C870D34D-4E05-CBA9-9ED1-B38117E6436A}"/>
              </a:ext>
            </a:extLst>
          </p:cNvPr>
          <p:cNvGrpSpPr/>
          <p:nvPr/>
        </p:nvGrpSpPr>
        <p:grpSpPr>
          <a:xfrm>
            <a:off x="565833" y="3636594"/>
            <a:ext cx="1078221" cy="1111551"/>
            <a:chOff x="710316" y="5173293"/>
            <a:chExt cx="1115054" cy="1220679"/>
          </a:xfrm>
        </p:grpSpPr>
        <p:grpSp>
          <p:nvGrpSpPr>
            <p:cNvPr id="504" name="Group 503">
              <a:extLst>
                <a:ext uri="{FF2B5EF4-FFF2-40B4-BE49-F238E27FC236}">
                  <a16:creationId xmlns:a16="http://schemas.microsoft.com/office/drawing/2014/main" id="{2FEC553C-6730-591E-095D-FEC3CF928497}"/>
                </a:ext>
              </a:extLst>
            </p:cNvPr>
            <p:cNvGrpSpPr/>
            <p:nvPr/>
          </p:nvGrpSpPr>
          <p:grpSpPr>
            <a:xfrm>
              <a:off x="787851" y="5429209"/>
              <a:ext cx="1037519" cy="964763"/>
              <a:chOff x="1307482" y="5387964"/>
              <a:chExt cx="1037519" cy="964763"/>
            </a:xfrm>
          </p:grpSpPr>
          <p:sp>
            <p:nvSpPr>
              <p:cNvPr id="506" name="Rectangle 505">
                <a:extLst>
                  <a:ext uri="{FF2B5EF4-FFF2-40B4-BE49-F238E27FC236}">
                    <a16:creationId xmlns:a16="http://schemas.microsoft.com/office/drawing/2014/main" id="{2E1A1232-22EA-33DA-7B6E-26E2A6BE9D58}"/>
                  </a:ext>
                </a:extLst>
              </p:cNvPr>
              <p:cNvSpPr/>
              <p:nvPr/>
            </p:nvSpPr>
            <p:spPr bwMode="gray">
              <a:xfrm>
                <a:off x="1501192" y="6109941"/>
                <a:ext cx="508169" cy="24278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900" dirty="0">
                    <a:solidFill>
                      <a:schemeClr val="tx1"/>
                    </a:solidFill>
                  </a:rPr>
                  <a:t>&lt;500</a:t>
                </a:r>
              </a:p>
            </p:txBody>
          </p:sp>
          <p:sp>
            <p:nvSpPr>
              <p:cNvPr id="507" name="Rectangle 506">
                <a:extLst>
                  <a:ext uri="{FF2B5EF4-FFF2-40B4-BE49-F238E27FC236}">
                    <a16:creationId xmlns:a16="http://schemas.microsoft.com/office/drawing/2014/main" id="{DA1F415B-89C6-B900-D3C2-5325F7BC5FBF}"/>
                  </a:ext>
                </a:extLst>
              </p:cNvPr>
              <p:cNvSpPr/>
              <p:nvPr/>
            </p:nvSpPr>
            <p:spPr bwMode="gray">
              <a:xfrm>
                <a:off x="1430102" y="5879230"/>
                <a:ext cx="647750" cy="22509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en-US" sz="900" dirty="0">
                    <a:solidFill>
                      <a:schemeClr val="tx1"/>
                    </a:solidFill>
                  </a:rPr>
                  <a:t>500-1000</a:t>
                </a:r>
                <a:endParaRPr lang="en-US" sz="900" dirty="0"/>
              </a:p>
            </p:txBody>
          </p:sp>
          <p:sp>
            <p:nvSpPr>
              <p:cNvPr id="508" name="Rectangle 507">
                <a:extLst>
                  <a:ext uri="{FF2B5EF4-FFF2-40B4-BE49-F238E27FC236}">
                    <a16:creationId xmlns:a16="http://schemas.microsoft.com/office/drawing/2014/main" id="{094E205F-449B-749B-6073-801DACC2915B}"/>
                  </a:ext>
                </a:extLst>
              </p:cNvPr>
              <p:cNvSpPr/>
              <p:nvPr/>
            </p:nvSpPr>
            <p:spPr bwMode="gray">
              <a:xfrm>
                <a:off x="1366976" y="5622583"/>
                <a:ext cx="851702" cy="24909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900">
                    <a:solidFill>
                      <a:schemeClr val="tx1"/>
                    </a:solidFill>
                  </a:rPr>
                  <a:t>1001-50,000</a:t>
                </a:r>
              </a:p>
            </p:txBody>
          </p:sp>
          <p:sp>
            <p:nvSpPr>
              <p:cNvPr id="509" name="Rectangle 508">
                <a:extLst>
                  <a:ext uri="{FF2B5EF4-FFF2-40B4-BE49-F238E27FC236}">
                    <a16:creationId xmlns:a16="http://schemas.microsoft.com/office/drawing/2014/main" id="{BA123632-E14C-9A5D-ABF3-FA4FA365090D}"/>
                  </a:ext>
                </a:extLst>
              </p:cNvPr>
              <p:cNvSpPr/>
              <p:nvPr/>
            </p:nvSpPr>
            <p:spPr bwMode="gray">
              <a:xfrm>
                <a:off x="1307482" y="5387964"/>
                <a:ext cx="1037519" cy="24909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900">
                    <a:solidFill>
                      <a:schemeClr val="tx1"/>
                    </a:solidFill>
                  </a:rPr>
                  <a:t>50,001 – 250,000</a:t>
                </a:r>
              </a:p>
            </p:txBody>
          </p:sp>
        </p:grpSp>
        <p:sp>
          <p:nvSpPr>
            <p:cNvPr id="505" name="Rectangle 504">
              <a:extLst>
                <a:ext uri="{FF2B5EF4-FFF2-40B4-BE49-F238E27FC236}">
                  <a16:creationId xmlns:a16="http://schemas.microsoft.com/office/drawing/2014/main" id="{4B2A8CA6-D70D-C2FD-46D6-5EC0279B6538}"/>
                </a:ext>
              </a:extLst>
            </p:cNvPr>
            <p:cNvSpPr/>
            <p:nvPr/>
          </p:nvSpPr>
          <p:spPr bwMode="gray">
            <a:xfrm>
              <a:off x="710316" y="5173293"/>
              <a:ext cx="1037519" cy="24909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900">
                  <a:solidFill>
                    <a:schemeClr val="tx1"/>
                  </a:solidFill>
                </a:rPr>
                <a:t>&gt;250,000</a:t>
              </a:r>
            </a:p>
          </p:txBody>
        </p:sp>
      </p:grpSp>
      <p:sp>
        <p:nvSpPr>
          <p:cNvPr id="486" name="Rectangle 485">
            <a:extLst>
              <a:ext uri="{FF2B5EF4-FFF2-40B4-BE49-F238E27FC236}">
                <a16:creationId xmlns:a16="http://schemas.microsoft.com/office/drawing/2014/main" id="{7458BC98-373B-AF73-4EEB-396ECEC8E1B1}"/>
              </a:ext>
            </a:extLst>
          </p:cNvPr>
          <p:cNvSpPr/>
          <p:nvPr/>
        </p:nvSpPr>
        <p:spPr bwMode="gray">
          <a:xfrm>
            <a:off x="407131" y="3609061"/>
            <a:ext cx="258109" cy="226826"/>
          </a:xfrm>
          <a:prstGeom prst="rect">
            <a:avLst/>
          </a:prstGeom>
          <a:solidFill>
            <a:schemeClr val="accent3">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87" name="Rectangle 486">
            <a:extLst>
              <a:ext uri="{FF2B5EF4-FFF2-40B4-BE49-F238E27FC236}">
                <a16:creationId xmlns:a16="http://schemas.microsoft.com/office/drawing/2014/main" id="{FEE67788-DF1B-6477-623B-436211DFED4A}"/>
              </a:ext>
            </a:extLst>
          </p:cNvPr>
          <p:cNvSpPr/>
          <p:nvPr/>
        </p:nvSpPr>
        <p:spPr bwMode="gray">
          <a:xfrm>
            <a:off x="407131" y="3830142"/>
            <a:ext cx="258109" cy="226826"/>
          </a:xfrm>
          <a:prstGeom prst="rect">
            <a:avLst/>
          </a:prstGeom>
          <a:solidFill>
            <a:schemeClr val="accent3">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88" name="Rectangle 487">
            <a:extLst>
              <a:ext uri="{FF2B5EF4-FFF2-40B4-BE49-F238E27FC236}">
                <a16:creationId xmlns:a16="http://schemas.microsoft.com/office/drawing/2014/main" id="{BB0DA973-565F-E594-E48B-4D7D71C4CE7E}"/>
              </a:ext>
            </a:extLst>
          </p:cNvPr>
          <p:cNvSpPr/>
          <p:nvPr/>
        </p:nvSpPr>
        <p:spPr bwMode="gray">
          <a:xfrm>
            <a:off x="407131" y="4056968"/>
            <a:ext cx="258109" cy="226826"/>
          </a:xfrm>
          <a:prstGeom prst="rect">
            <a:avLst/>
          </a:prstGeom>
          <a:solidFill>
            <a:schemeClr val="accent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89" name="Rectangle 488">
            <a:extLst>
              <a:ext uri="{FF2B5EF4-FFF2-40B4-BE49-F238E27FC236}">
                <a16:creationId xmlns:a16="http://schemas.microsoft.com/office/drawing/2014/main" id="{81F3BDBB-0156-9987-CC0C-B9B741C06246}"/>
              </a:ext>
            </a:extLst>
          </p:cNvPr>
          <p:cNvSpPr/>
          <p:nvPr/>
        </p:nvSpPr>
        <p:spPr bwMode="gray">
          <a:xfrm>
            <a:off x="407131" y="4278049"/>
            <a:ext cx="258109" cy="226826"/>
          </a:xfrm>
          <a:prstGeom prst="rect">
            <a:avLst/>
          </a:prstGeom>
          <a:solidFill>
            <a:schemeClr val="accent3">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90" name="TextBox 489">
            <a:extLst>
              <a:ext uri="{FF2B5EF4-FFF2-40B4-BE49-F238E27FC236}">
                <a16:creationId xmlns:a16="http://schemas.microsoft.com/office/drawing/2014/main" id="{FDD80977-1736-D816-4DAE-86E81D78D2B5}"/>
              </a:ext>
            </a:extLst>
          </p:cNvPr>
          <p:cNvSpPr txBox="1"/>
          <p:nvPr/>
        </p:nvSpPr>
        <p:spPr bwMode="gray">
          <a:xfrm>
            <a:off x="324000" y="3181532"/>
            <a:ext cx="1717688" cy="504471"/>
          </a:xfrm>
          <a:prstGeom prst="rect">
            <a:avLst/>
          </a:prstGeom>
          <a:noFill/>
          <a:ln>
            <a:noFill/>
          </a:ln>
        </p:spPr>
        <p:txBody>
          <a:bodyPr wrap="square" lIns="137160" tIns="137160" rIns="274320" bIns="137160" rtlCol="0">
            <a:spAutoFit/>
          </a:bodyPr>
          <a:lstStyle/>
          <a:p>
            <a:pPr marL="0" indent="0" algn="l">
              <a:spcBef>
                <a:spcPts val="600"/>
              </a:spcBef>
              <a:spcAft>
                <a:spcPts val="600"/>
              </a:spcAft>
              <a:buNone/>
            </a:pPr>
            <a:r>
              <a:rPr lang="en-US" sz="900" b="1" dirty="0"/>
              <a:t>Net exporter (net trade in US$M)</a:t>
            </a:r>
          </a:p>
        </p:txBody>
      </p:sp>
      <p:sp>
        <p:nvSpPr>
          <p:cNvPr id="491" name="Rectangle 490">
            <a:extLst>
              <a:ext uri="{FF2B5EF4-FFF2-40B4-BE49-F238E27FC236}">
                <a16:creationId xmlns:a16="http://schemas.microsoft.com/office/drawing/2014/main" id="{E0461230-A90C-476F-931C-0E6BC51ED014}"/>
              </a:ext>
            </a:extLst>
          </p:cNvPr>
          <p:cNvSpPr/>
          <p:nvPr/>
        </p:nvSpPr>
        <p:spPr bwMode="gray">
          <a:xfrm>
            <a:off x="405189" y="4474123"/>
            <a:ext cx="258109" cy="222117"/>
          </a:xfrm>
          <a:prstGeom prst="rect">
            <a:avLst/>
          </a:prstGeom>
          <a:solidFill>
            <a:schemeClr val="accent3">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nvGrpSpPr>
          <p:cNvPr id="492" name="Group 491">
            <a:extLst>
              <a:ext uri="{FF2B5EF4-FFF2-40B4-BE49-F238E27FC236}">
                <a16:creationId xmlns:a16="http://schemas.microsoft.com/office/drawing/2014/main" id="{2FED252C-4606-C698-8E6F-DF6AB1D48B2A}"/>
              </a:ext>
            </a:extLst>
          </p:cNvPr>
          <p:cNvGrpSpPr/>
          <p:nvPr/>
        </p:nvGrpSpPr>
        <p:grpSpPr>
          <a:xfrm>
            <a:off x="324000" y="2037123"/>
            <a:ext cx="2228172" cy="1350370"/>
            <a:chOff x="324000" y="1670887"/>
            <a:chExt cx="2304288" cy="1482944"/>
          </a:xfrm>
        </p:grpSpPr>
        <p:sp>
          <p:nvSpPr>
            <p:cNvPr id="494" name="Rectangle 493">
              <a:extLst>
                <a:ext uri="{FF2B5EF4-FFF2-40B4-BE49-F238E27FC236}">
                  <a16:creationId xmlns:a16="http://schemas.microsoft.com/office/drawing/2014/main" id="{BF3D376C-ED84-4EC2-9CAC-94A84A3B52D3}"/>
                </a:ext>
              </a:extLst>
            </p:cNvPr>
            <p:cNvSpPr/>
            <p:nvPr/>
          </p:nvSpPr>
          <p:spPr bwMode="gray">
            <a:xfrm>
              <a:off x="702992" y="2795494"/>
              <a:ext cx="647750" cy="3583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900" dirty="0">
                  <a:solidFill>
                    <a:schemeClr val="tx1"/>
                  </a:solidFill>
                </a:rPr>
                <a:t>10-15</a:t>
              </a:r>
            </a:p>
          </p:txBody>
        </p:sp>
        <p:grpSp>
          <p:nvGrpSpPr>
            <p:cNvPr id="495" name="Group 494">
              <a:extLst>
                <a:ext uri="{FF2B5EF4-FFF2-40B4-BE49-F238E27FC236}">
                  <a16:creationId xmlns:a16="http://schemas.microsoft.com/office/drawing/2014/main" id="{3D37221C-613C-D7CB-3291-611694DD92DE}"/>
                </a:ext>
              </a:extLst>
            </p:cNvPr>
            <p:cNvGrpSpPr/>
            <p:nvPr/>
          </p:nvGrpSpPr>
          <p:grpSpPr>
            <a:xfrm>
              <a:off x="324000" y="1670887"/>
              <a:ext cx="2304288" cy="1251374"/>
              <a:chOff x="324000" y="1679765"/>
              <a:chExt cx="2304288" cy="1251374"/>
            </a:xfrm>
          </p:grpSpPr>
          <p:sp>
            <p:nvSpPr>
              <p:cNvPr id="496" name="Rectangle 495">
                <a:extLst>
                  <a:ext uri="{FF2B5EF4-FFF2-40B4-BE49-F238E27FC236}">
                    <a16:creationId xmlns:a16="http://schemas.microsoft.com/office/drawing/2014/main" id="{AF252190-7C72-1E90-D428-734304FAFE3E}"/>
                  </a:ext>
                </a:extLst>
              </p:cNvPr>
              <p:cNvSpPr/>
              <p:nvPr/>
            </p:nvSpPr>
            <p:spPr bwMode="gray">
              <a:xfrm>
                <a:off x="816561" y="2016523"/>
                <a:ext cx="420145" cy="18312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900">
                    <a:solidFill>
                      <a:schemeClr val="tx1"/>
                    </a:solidFill>
                  </a:rPr>
                  <a:t>&gt;90</a:t>
                </a:r>
              </a:p>
            </p:txBody>
          </p:sp>
          <p:sp>
            <p:nvSpPr>
              <p:cNvPr id="497" name="Rectangle 496">
                <a:extLst>
                  <a:ext uri="{FF2B5EF4-FFF2-40B4-BE49-F238E27FC236}">
                    <a16:creationId xmlns:a16="http://schemas.microsoft.com/office/drawing/2014/main" id="{57E2E2CB-F94A-F847-40FE-12F367B5BA81}"/>
                  </a:ext>
                </a:extLst>
              </p:cNvPr>
              <p:cNvSpPr/>
              <p:nvPr/>
            </p:nvSpPr>
            <p:spPr bwMode="gray">
              <a:xfrm>
                <a:off x="823186" y="2281565"/>
                <a:ext cx="420145" cy="18312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900">
                    <a:solidFill>
                      <a:schemeClr val="tx1"/>
                    </a:solidFill>
                  </a:rPr>
                  <a:t>&gt;30</a:t>
                </a:r>
              </a:p>
            </p:txBody>
          </p:sp>
          <p:sp>
            <p:nvSpPr>
              <p:cNvPr id="498" name="Rectangle 497">
                <a:extLst>
                  <a:ext uri="{FF2B5EF4-FFF2-40B4-BE49-F238E27FC236}">
                    <a16:creationId xmlns:a16="http://schemas.microsoft.com/office/drawing/2014/main" id="{614C9EC7-9615-2899-EC3E-27D450025896}"/>
                  </a:ext>
                </a:extLst>
              </p:cNvPr>
              <p:cNvSpPr/>
              <p:nvPr/>
            </p:nvSpPr>
            <p:spPr bwMode="gray">
              <a:xfrm>
                <a:off x="709383" y="2533799"/>
                <a:ext cx="647750" cy="3583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en-US" sz="900">
                    <a:solidFill>
                      <a:schemeClr val="tx1"/>
                    </a:solidFill>
                  </a:rPr>
                  <a:t>15-30</a:t>
                </a:r>
                <a:endParaRPr lang="en-US" sz="900"/>
              </a:p>
            </p:txBody>
          </p:sp>
          <p:cxnSp>
            <p:nvCxnSpPr>
              <p:cNvPr id="499" name="Straight Connector 498">
                <a:extLst>
                  <a:ext uri="{FF2B5EF4-FFF2-40B4-BE49-F238E27FC236}">
                    <a16:creationId xmlns:a16="http://schemas.microsoft.com/office/drawing/2014/main" id="{2637F9A1-89AA-102A-AE9D-5D18B58A139A}"/>
                  </a:ext>
                </a:extLst>
              </p:cNvPr>
              <p:cNvCxnSpPr>
                <a:cxnSpLocks/>
              </p:cNvCxnSpPr>
              <p:nvPr/>
            </p:nvCxnSpPr>
            <p:spPr bwMode="gray">
              <a:xfrm>
                <a:off x="386620" y="2413937"/>
                <a:ext cx="420145" cy="0"/>
              </a:xfrm>
              <a:prstGeom prst="line">
                <a:avLst/>
              </a:prstGeom>
              <a:ln w="76200" cap="flat">
                <a:solidFill>
                  <a:schemeClr val="accent1"/>
                </a:solidFill>
                <a:miter lim="800000"/>
                <a:tailEnd type="stealth" w="med" len="lg"/>
              </a:ln>
            </p:spPr>
            <p:style>
              <a:lnRef idx="1">
                <a:schemeClr val="accent1"/>
              </a:lnRef>
              <a:fillRef idx="0">
                <a:schemeClr val="accent1"/>
              </a:fillRef>
              <a:effectRef idx="0">
                <a:schemeClr val="accent1"/>
              </a:effectRef>
              <a:fontRef idx="minor">
                <a:schemeClr val="tx1"/>
              </a:fontRef>
            </p:style>
          </p:cxnSp>
          <p:cxnSp>
            <p:nvCxnSpPr>
              <p:cNvPr id="500" name="Straight Connector 499">
                <a:extLst>
                  <a:ext uri="{FF2B5EF4-FFF2-40B4-BE49-F238E27FC236}">
                    <a16:creationId xmlns:a16="http://schemas.microsoft.com/office/drawing/2014/main" id="{F6308912-0918-8B14-592F-35D6EEFB0521}"/>
                  </a:ext>
                </a:extLst>
              </p:cNvPr>
              <p:cNvCxnSpPr/>
              <p:nvPr/>
            </p:nvCxnSpPr>
            <p:spPr bwMode="gray">
              <a:xfrm>
                <a:off x="386620" y="2674862"/>
                <a:ext cx="420145" cy="0"/>
              </a:xfrm>
              <a:prstGeom prst="line">
                <a:avLst/>
              </a:prstGeom>
              <a:ln w="38100" cap="flat">
                <a:solidFill>
                  <a:schemeClr val="accent1">
                    <a:lumMod val="75000"/>
                  </a:schemeClr>
                </a:solidFill>
                <a:miter lim="800000"/>
                <a:tailEnd type="stealth" w="med" len="lg"/>
              </a:ln>
            </p:spPr>
            <p:style>
              <a:lnRef idx="1">
                <a:schemeClr val="accent1"/>
              </a:lnRef>
              <a:fillRef idx="0">
                <a:schemeClr val="accent1"/>
              </a:fillRef>
              <a:effectRef idx="0">
                <a:schemeClr val="accent1"/>
              </a:effectRef>
              <a:fontRef idx="minor">
                <a:schemeClr val="tx1"/>
              </a:fontRef>
            </p:style>
          </p:cxnSp>
          <p:cxnSp>
            <p:nvCxnSpPr>
              <p:cNvPr id="501" name="Straight Connector 500">
                <a:extLst>
                  <a:ext uri="{FF2B5EF4-FFF2-40B4-BE49-F238E27FC236}">
                    <a16:creationId xmlns:a16="http://schemas.microsoft.com/office/drawing/2014/main" id="{333B76A9-F07B-EBA1-23FF-8EA2985911FC}"/>
                  </a:ext>
                </a:extLst>
              </p:cNvPr>
              <p:cNvCxnSpPr/>
              <p:nvPr/>
            </p:nvCxnSpPr>
            <p:spPr bwMode="gray">
              <a:xfrm>
                <a:off x="386619" y="2931139"/>
                <a:ext cx="420145" cy="0"/>
              </a:xfrm>
              <a:prstGeom prst="line">
                <a:avLst/>
              </a:prstGeom>
              <a:ln w="12700" cap="flat">
                <a:solidFill>
                  <a:srgbClr val="002060"/>
                </a:solidFill>
                <a:miter lim="800000"/>
                <a:tailEnd type="stealth" w="med" len="lg"/>
              </a:ln>
            </p:spPr>
            <p:style>
              <a:lnRef idx="1">
                <a:schemeClr val="accent1"/>
              </a:lnRef>
              <a:fillRef idx="0">
                <a:schemeClr val="accent1"/>
              </a:fillRef>
              <a:effectRef idx="0">
                <a:schemeClr val="accent1"/>
              </a:effectRef>
              <a:fontRef idx="minor">
                <a:schemeClr val="tx1"/>
              </a:fontRef>
            </p:style>
          </p:cxnSp>
          <p:sp>
            <p:nvSpPr>
              <p:cNvPr id="502" name="TextBox 501">
                <a:extLst>
                  <a:ext uri="{FF2B5EF4-FFF2-40B4-BE49-F238E27FC236}">
                    <a16:creationId xmlns:a16="http://schemas.microsoft.com/office/drawing/2014/main" id="{9C240ADD-6888-AD7B-64FA-6FDE15BD357C}"/>
                  </a:ext>
                </a:extLst>
              </p:cNvPr>
              <p:cNvSpPr txBox="1"/>
              <p:nvPr/>
            </p:nvSpPr>
            <p:spPr bwMode="gray">
              <a:xfrm>
                <a:off x="324000" y="1679765"/>
                <a:ext cx="2304288" cy="415498"/>
              </a:xfrm>
              <a:prstGeom prst="rect">
                <a:avLst/>
              </a:prstGeom>
              <a:noFill/>
              <a:ln>
                <a:noFill/>
              </a:ln>
            </p:spPr>
            <p:txBody>
              <a:bodyPr wrap="square" lIns="137160" tIns="137160" rIns="274320" bIns="137160" rtlCol="0">
                <a:spAutoFit/>
              </a:bodyPr>
              <a:lstStyle/>
              <a:p>
                <a:pPr marL="0" indent="0" algn="l">
                  <a:spcBef>
                    <a:spcPts val="600"/>
                  </a:spcBef>
                  <a:spcAft>
                    <a:spcPts val="600"/>
                  </a:spcAft>
                  <a:buNone/>
                </a:pPr>
                <a:r>
                  <a:rPr lang="en-US" sz="900" b="1" dirty="0"/>
                  <a:t>Major trade flows (US$B)</a:t>
                </a:r>
              </a:p>
            </p:txBody>
          </p:sp>
          <p:cxnSp>
            <p:nvCxnSpPr>
              <p:cNvPr id="503" name="Straight Connector 502">
                <a:extLst>
                  <a:ext uri="{FF2B5EF4-FFF2-40B4-BE49-F238E27FC236}">
                    <a16:creationId xmlns:a16="http://schemas.microsoft.com/office/drawing/2014/main" id="{97165A33-BAA8-4412-EB8B-10EB193528D1}"/>
                  </a:ext>
                </a:extLst>
              </p:cNvPr>
              <p:cNvCxnSpPr>
                <a:cxnSpLocks/>
              </p:cNvCxnSpPr>
              <p:nvPr/>
            </p:nvCxnSpPr>
            <p:spPr bwMode="gray">
              <a:xfrm>
                <a:off x="379995" y="2148895"/>
                <a:ext cx="420145" cy="0"/>
              </a:xfrm>
              <a:prstGeom prst="line">
                <a:avLst/>
              </a:prstGeom>
              <a:ln w="76200" cap="flat">
                <a:solidFill>
                  <a:schemeClr val="accent6"/>
                </a:solidFill>
                <a:miter lim="800000"/>
                <a:tailEnd type="stealth" w="med" len="lg"/>
              </a:ln>
            </p:spPr>
            <p:style>
              <a:lnRef idx="1">
                <a:schemeClr val="accent1"/>
              </a:lnRef>
              <a:fillRef idx="0">
                <a:schemeClr val="accent1"/>
              </a:fillRef>
              <a:effectRef idx="0">
                <a:schemeClr val="accent1"/>
              </a:effectRef>
              <a:fontRef idx="minor">
                <a:schemeClr val="tx1"/>
              </a:fontRef>
            </p:style>
          </p:cxnSp>
        </p:grpSp>
      </p:grpSp>
      <p:sp>
        <p:nvSpPr>
          <p:cNvPr id="936" name="Text Placeholder 1">
            <a:extLst>
              <a:ext uri="{FF2B5EF4-FFF2-40B4-BE49-F238E27FC236}">
                <a16:creationId xmlns:a16="http://schemas.microsoft.com/office/drawing/2014/main" id="{5423B805-25CB-AE03-6D79-46D8B69F1A75}"/>
              </a:ext>
            </a:extLst>
          </p:cNvPr>
          <p:cNvSpPr>
            <a:spLocks noGrp="1"/>
          </p:cNvSpPr>
          <p:nvPr>
            <p:ph type="body" sz="quarter" idx="14"/>
          </p:nvPr>
        </p:nvSpPr>
        <p:spPr>
          <a:xfrm>
            <a:off x="9308592" y="1549400"/>
            <a:ext cx="2551176" cy="4546600"/>
          </a:xfrm>
        </p:spPr>
        <p:txBody>
          <a:bodyPr/>
          <a:lstStyle/>
          <a:p>
            <a:pPr marL="0" indent="0">
              <a:spcAft>
                <a:spcPts val="600"/>
              </a:spcAft>
              <a:buNone/>
            </a:pPr>
            <a:r>
              <a:rPr lang="en-US" b="1" dirty="0"/>
              <a:t>Observations </a:t>
            </a:r>
            <a:endParaRPr lang="en-US" dirty="0"/>
          </a:p>
          <a:p>
            <a:pPr marL="171450" indent="-171450">
              <a:spcAft>
                <a:spcPts val="600"/>
              </a:spcAft>
            </a:pPr>
            <a:r>
              <a:rPr lang="en-US" sz="1050" dirty="0"/>
              <a:t>China </a:t>
            </a:r>
            <a:r>
              <a:rPr lang="en-US" sz="1050" b="1" dirty="0"/>
              <a:t>imports ~4x as much as it exports</a:t>
            </a:r>
            <a:r>
              <a:rPr lang="en-US" sz="1050" dirty="0"/>
              <a:t>, sourcing US$500 billion+ from several major exporters.</a:t>
            </a:r>
            <a:endParaRPr lang="en-US" sz="1050" dirty="0">
              <a:cs typeface="Arial"/>
            </a:endParaRPr>
          </a:p>
          <a:p>
            <a:pPr marL="171450" indent="-171450">
              <a:spcAft>
                <a:spcPts val="600"/>
              </a:spcAft>
            </a:pPr>
            <a:r>
              <a:rPr lang="en-US" sz="1050" b="1" dirty="0"/>
              <a:t>Africa, South America, and Australia are net exporters, </a:t>
            </a:r>
            <a:r>
              <a:rPr lang="en-US" sz="1050" dirty="0"/>
              <a:t>while </a:t>
            </a:r>
            <a:r>
              <a:rPr lang="en-US" sz="1050" b="1" dirty="0"/>
              <a:t>Asia and Europe are heavily reliant on imported </a:t>
            </a:r>
            <a:r>
              <a:rPr lang="en-US" sz="1050" dirty="0"/>
              <a:t>minerals.</a:t>
            </a:r>
            <a:endParaRPr lang="en-US" sz="1050" b="1" dirty="0"/>
          </a:p>
          <a:p>
            <a:pPr marL="171450" indent="-171450">
              <a:spcAft>
                <a:spcPts val="600"/>
              </a:spcAft>
            </a:pPr>
            <a:r>
              <a:rPr lang="en-US" sz="1050" dirty="0"/>
              <a:t>The largest global trade flow is Australia-China, valued at </a:t>
            </a:r>
            <a:br>
              <a:rPr lang="en-US" sz="1050" dirty="0"/>
            </a:br>
            <a:r>
              <a:rPr lang="en-US" sz="1050" b="1" dirty="0"/>
              <a:t>US$95 billion.</a:t>
            </a:r>
            <a:endParaRPr lang="en-US" sz="1050" dirty="0"/>
          </a:p>
          <a:p>
            <a:pPr marL="171450" indent="-171450">
              <a:spcAft>
                <a:spcPts val="600"/>
              </a:spcAft>
            </a:pPr>
            <a:r>
              <a:rPr lang="en-US" sz="1050" dirty="0"/>
              <a:t>The</a:t>
            </a:r>
            <a:r>
              <a:rPr lang="en-US" sz="1050" b="1" dirty="0"/>
              <a:t> South China Sea </a:t>
            </a:r>
            <a:r>
              <a:rPr lang="en-US" sz="1050" dirty="0"/>
              <a:t>transported 24% of global trade in 2023; disruptions in this region may </a:t>
            </a:r>
            <a:r>
              <a:rPr lang="en-US" sz="1050" b="1" dirty="0"/>
              <a:t>significantly impact </a:t>
            </a:r>
            <a:r>
              <a:rPr lang="en-US" sz="1050" dirty="0"/>
              <a:t>critical mineral supply chains.</a:t>
            </a:r>
          </a:p>
          <a:p>
            <a:pPr marL="171450" indent="-171450">
              <a:spcAft>
                <a:spcPts val="600"/>
              </a:spcAft>
            </a:pPr>
            <a:r>
              <a:rPr lang="en-US" sz="1050" dirty="0"/>
              <a:t>The U.S. and Canada are each other’s primary critical mineral trading partners.</a:t>
            </a:r>
            <a:endParaRPr lang="en-US" sz="1050" dirty="0">
              <a:cs typeface="Arial"/>
            </a:endParaRPr>
          </a:p>
        </p:txBody>
      </p:sp>
    </p:spTree>
    <p:extLst>
      <p:ext uri="{BB962C8B-B14F-4D97-AF65-F5344CB8AC3E}">
        <p14:creationId xmlns:p14="http://schemas.microsoft.com/office/powerpoint/2010/main" val="865674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E23BB626-204B-0C5A-0114-2BEEE464EC93}"/>
              </a:ext>
            </a:extLst>
          </p:cNvPr>
          <p:cNvGraphicFramePr>
            <a:graphicFrameLocks/>
          </p:cNvGraphicFramePr>
          <p:nvPr>
            <p:custDataLst>
              <p:tags r:id="rId1"/>
            </p:custDataLst>
            <p:extLst>
              <p:ext uri="{D42A27DB-BD31-4B8C-83A1-F6EECF244321}">
                <p14:modId xmlns:p14="http://schemas.microsoft.com/office/powerpoint/2010/main" val="52316344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3" imgW="7772400" imgH="10058400" progId="TCLayout.ActiveDocument.1">
                  <p:embed/>
                </p:oleObj>
              </mc:Choice>
              <mc:Fallback>
                <p:oleObj name="think-cell Slide" r:id="rId43" imgW="7772400" imgH="10058400" progId="TCLayout.ActiveDocument.1">
                  <p:embed/>
                  <p:pic>
                    <p:nvPicPr>
                      <p:cNvPr id="0" name=""/>
                      <p:cNvPicPr/>
                      <p:nvPr/>
                    </p:nvPicPr>
                    <p:blipFill>
                      <a:blip r:embed="rId44"/>
                      <a:stretch>
                        <a:fillRect/>
                      </a:stretch>
                    </p:blipFill>
                    <p:spPr>
                      <a:xfrm>
                        <a:off x="1588" y="1588"/>
                        <a:ext cx="1227"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AFA8DB70-7FEC-C64B-7D6F-15D050833AE8}"/>
              </a:ext>
            </a:extLst>
          </p:cNvPr>
          <p:cNvSpPr>
            <a:spLocks noGrp="1"/>
          </p:cNvSpPr>
          <p:nvPr>
            <p:ph type="title"/>
          </p:nvPr>
        </p:nvSpPr>
        <p:spPr/>
        <p:txBody>
          <a:bodyPr vert="horz"/>
          <a:lstStyle/>
          <a:p>
            <a:r>
              <a:rPr lang="en-US" dirty="0"/>
              <a:t>Upstream critical mineral production dominated by few key players, midstream capabilities concentrated in China</a:t>
            </a:r>
            <a:endParaRPr lang="en-GB" dirty="0"/>
          </a:p>
        </p:txBody>
      </p:sp>
      <p:sp>
        <p:nvSpPr>
          <p:cNvPr id="5" name="Footer Placeholder 4">
            <a:extLst>
              <a:ext uri="{FF2B5EF4-FFF2-40B4-BE49-F238E27FC236}">
                <a16:creationId xmlns:a16="http://schemas.microsoft.com/office/drawing/2014/main" id="{C94E0823-1009-0E8D-0FDE-154836C2DD73}"/>
              </a:ext>
            </a:extLst>
          </p:cNvPr>
          <p:cNvSpPr>
            <a:spLocks noGrp="1"/>
          </p:cNvSpPr>
          <p:nvPr>
            <p:ph type="ftr" sz="quarter" idx="3"/>
          </p:nvPr>
        </p:nvSpPr>
        <p:spPr>
          <a:xfrm>
            <a:off x="334962" y="6344431"/>
            <a:ext cx="9147241" cy="620039"/>
          </a:xfrm>
        </p:spPr>
        <p:txBody>
          <a:bodyPr/>
          <a:lstStyle/>
          <a:p>
            <a:r>
              <a:rPr lang="en-US" dirty="0">
                <a:solidFill>
                  <a:schemeClr val="tx1"/>
                </a:solidFill>
              </a:rPr>
              <a:t>1) Graphite extraction is based on natural flake graphite; rare earth elements are for magnet rare earth elements only.</a:t>
            </a:r>
          </a:p>
          <a:p>
            <a:r>
              <a:rPr lang="en-US" dirty="0">
                <a:solidFill>
                  <a:srgbClr val="000000"/>
                </a:solidFill>
              </a:rPr>
              <a:t>Sources: </a:t>
            </a:r>
            <a:r>
              <a:rPr lang="en-US" dirty="0">
                <a:solidFill>
                  <a:srgbClr val="000000"/>
                </a:solidFill>
                <a:hlinkClick r:id="rId45"/>
              </a:rPr>
              <a:t>Global Critical Minerals Outlook</a:t>
            </a:r>
            <a:r>
              <a:rPr lang="en-US" dirty="0">
                <a:solidFill>
                  <a:srgbClr val="000000"/>
                </a:solidFill>
                <a:cs typeface="Arial" panose="020B0604020202020204" pitchFamily="34" charset="0"/>
              </a:rPr>
              <a:t> </a:t>
            </a:r>
            <a:r>
              <a:rPr lang="en-US" dirty="0">
                <a:solidFill>
                  <a:srgbClr val="000000"/>
                </a:solidFill>
              </a:rPr>
              <a:t>(IEA, 2024); </a:t>
            </a:r>
            <a:r>
              <a:rPr lang="en-US" dirty="0">
                <a:solidFill>
                  <a:srgbClr val="000000"/>
                </a:solidFill>
                <a:hlinkClick r:id="rId45"/>
              </a:rPr>
              <a:t>Global </a:t>
            </a:r>
            <a:r>
              <a:rPr lang="en-US" dirty="0">
                <a:solidFill>
                  <a:srgbClr val="000000"/>
                </a:solidFill>
                <a:hlinkClick r:id="rId46"/>
              </a:rPr>
              <a:t>Critical Minerals Outlook</a:t>
            </a:r>
            <a:r>
              <a:rPr lang="en-US" dirty="0">
                <a:solidFill>
                  <a:srgbClr val="000000"/>
                </a:solidFill>
                <a:cs typeface="Arial" panose="020B0604020202020204" pitchFamily="34" charset="0"/>
              </a:rPr>
              <a:t> </a:t>
            </a:r>
            <a:r>
              <a:rPr lang="en-US" dirty="0">
                <a:solidFill>
                  <a:srgbClr val="000000"/>
                </a:solidFill>
              </a:rPr>
              <a:t>(IEA, 2025); </a:t>
            </a:r>
            <a:r>
              <a:rPr lang="en-US" dirty="0">
                <a:solidFill>
                  <a:srgbClr val="000000"/>
                </a:solidFill>
                <a:hlinkClick r:id="rId47"/>
              </a:rPr>
              <a:t>Japan’s Responses to China’s Supply Chain Dominance</a:t>
            </a:r>
            <a:r>
              <a:rPr lang="en-US" dirty="0">
                <a:solidFill>
                  <a:srgbClr val="000000"/>
                </a:solidFill>
                <a:cs typeface="Arial" panose="020B0604020202020204" pitchFamily="34" charset="0"/>
              </a:rPr>
              <a:t> </a:t>
            </a:r>
            <a:r>
              <a:rPr lang="en-US" dirty="0">
                <a:solidFill>
                  <a:srgbClr val="000000"/>
                </a:solidFill>
              </a:rPr>
              <a:t>(RUSI, 2024); </a:t>
            </a:r>
            <a:r>
              <a:rPr lang="en-US" dirty="0">
                <a:solidFill>
                  <a:srgbClr val="000000"/>
                </a:solidFill>
                <a:hlinkClick r:id="rId48"/>
              </a:rPr>
              <a:t>Namibia bans exports of unprocessed critical minerals</a:t>
            </a:r>
            <a:r>
              <a:rPr lang="en-US" dirty="0">
                <a:solidFill>
                  <a:srgbClr val="000000"/>
                </a:solidFill>
                <a:cs typeface="Arial" panose="020B0604020202020204" pitchFamily="34" charset="0"/>
              </a:rPr>
              <a:t> </a:t>
            </a:r>
            <a:r>
              <a:rPr lang="en-US" dirty="0">
                <a:solidFill>
                  <a:srgbClr val="000000"/>
                </a:solidFill>
              </a:rPr>
              <a:t>(Reuters, 2023); </a:t>
            </a:r>
            <a:r>
              <a:rPr lang="en-US" dirty="0">
                <a:solidFill>
                  <a:srgbClr val="000000"/>
                </a:solidFill>
                <a:hlinkClick r:id="rId49"/>
              </a:rPr>
              <a:t>Zimbabwe bans raw lithium exports to curb artisanal mining</a:t>
            </a:r>
            <a:r>
              <a:rPr lang="en-US" dirty="0">
                <a:solidFill>
                  <a:srgbClr val="000000"/>
                </a:solidFill>
                <a:cs typeface="Arial" panose="020B0604020202020204" pitchFamily="34" charset="0"/>
              </a:rPr>
              <a:t> </a:t>
            </a:r>
            <a:r>
              <a:rPr lang="en-US" dirty="0">
                <a:solidFill>
                  <a:srgbClr val="000000"/>
                </a:solidFill>
              </a:rPr>
              <a:t>(Reuters, 2022)</a:t>
            </a:r>
          </a:p>
          <a:p>
            <a:r>
              <a:rPr lang="en-US" dirty="0">
                <a:solidFill>
                  <a:srgbClr val="000000"/>
                </a:solidFill>
              </a:rPr>
              <a:t>Credit: </a:t>
            </a:r>
            <a:r>
              <a:rPr lang="en-US" dirty="0" err="1">
                <a:solidFill>
                  <a:srgbClr val="000000"/>
                </a:solidFill>
              </a:rPr>
              <a:t>Khande</a:t>
            </a:r>
            <a:r>
              <a:rPr lang="en-US" dirty="0">
                <a:solidFill>
                  <a:srgbClr val="000000"/>
                </a:solidFill>
              </a:rPr>
              <a:t>-Jae Fisher, Isabel Hoyos, </a:t>
            </a:r>
            <a:r>
              <a:rPr lang="en-US" dirty="0" err="1">
                <a:solidFill>
                  <a:srgbClr val="000000"/>
                </a:solidFill>
              </a:rPr>
              <a:t>Hyae</a:t>
            </a:r>
            <a:r>
              <a:rPr lang="en-US" dirty="0">
                <a:solidFill>
                  <a:srgbClr val="000000"/>
                </a:solidFill>
              </a:rPr>
              <a:t> Ryung Kim, and </a:t>
            </a:r>
            <a:r>
              <a:rPr lang="en-US" dirty="0">
                <a:solidFill>
                  <a:srgbClr val="000000"/>
                </a:solidFill>
                <a:hlinkClick r:id="rId50"/>
              </a:rPr>
              <a:t>Gernot Wagner</a:t>
            </a:r>
            <a:r>
              <a:rPr lang="en-US" dirty="0">
                <a:solidFill>
                  <a:srgbClr val="000000"/>
                </a:solidFill>
              </a:rPr>
              <a:t>. </a:t>
            </a:r>
            <a:r>
              <a:rPr lang="en-US" dirty="0">
                <a:solidFill>
                  <a:srgbClr val="000000"/>
                </a:solidFill>
                <a:hlinkClick r:id="rId51"/>
              </a:rPr>
              <a:t>Share with attribution</a:t>
            </a:r>
            <a:r>
              <a:rPr lang="en-US" dirty="0">
                <a:solidFill>
                  <a:srgbClr val="000000"/>
                </a:solidFill>
              </a:rPr>
              <a:t>: Wagner et al., "Mining for the Energy Transition" (10 April 2026).</a:t>
            </a:r>
            <a:endParaRPr lang="en-US" dirty="0"/>
          </a:p>
        </p:txBody>
      </p:sp>
      <p:sp>
        <p:nvSpPr>
          <p:cNvPr id="6" name="Text Placeholder 5">
            <a:extLst>
              <a:ext uri="{FF2B5EF4-FFF2-40B4-BE49-F238E27FC236}">
                <a16:creationId xmlns:a16="http://schemas.microsoft.com/office/drawing/2014/main" id="{8E53494D-46F3-67F8-1B83-1CAD38A6D72B}"/>
              </a:ext>
            </a:extLst>
          </p:cNvPr>
          <p:cNvSpPr>
            <a:spLocks noGrp="1"/>
          </p:cNvSpPr>
          <p:nvPr>
            <p:ph type="body" sz="quarter" idx="13"/>
          </p:nvPr>
        </p:nvSpPr>
        <p:spPr/>
        <p:txBody>
          <a:bodyPr/>
          <a:lstStyle/>
          <a:p>
            <a:r>
              <a:rPr lang="en-US" sz="1400" dirty="0">
                <a:solidFill>
                  <a:srgbClr val="000000"/>
                </a:solidFill>
              </a:rPr>
              <a:t>Upstream: DRC, Indonesia, and Australia lead Co, Ni, and Li; China leads graphite and REE</a:t>
            </a:r>
            <a:r>
              <a:rPr lang="en-US" sz="1400" baseline="30000" dirty="0">
                <a:solidFill>
                  <a:srgbClr val="000000"/>
                </a:solidFill>
              </a:rPr>
              <a:t>1</a:t>
            </a:r>
            <a:endParaRPr lang="en-US" sz="1400" dirty="0">
              <a:solidFill>
                <a:srgbClr val="000000"/>
              </a:solidFill>
            </a:endParaRPr>
          </a:p>
        </p:txBody>
      </p:sp>
      <p:sp>
        <p:nvSpPr>
          <p:cNvPr id="7" name="Text Placeholder 6">
            <a:extLst>
              <a:ext uri="{FF2B5EF4-FFF2-40B4-BE49-F238E27FC236}">
                <a16:creationId xmlns:a16="http://schemas.microsoft.com/office/drawing/2014/main" id="{C629CA14-46BF-1D06-AB42-614A3DAC05F5}"/>
              </a:ext>
            </a:extLst>
          </p:cNvPr>
          <p:cNvSpPr>
            <a:spLocks noGrp="1"/>
          </p:cNvSpPr>
          <p:nvPr>
            <p:ph type="body" sz="quarter" idx="19"/>
          </p:nvPr>
        </p:nvSpPr>
        <p:spPr/>
        <p:txBody>
          <a:bodyPr/>
          <a:lstStyle/>
          <a:p>
            <a:r>
              <a:rPr lang="en-US" sz="1400" dirty="0">
                <a:solidFill>
                  <a:srgbClr val="000000"/>
                </a:solidFill>
                <a:cs typeface="Arial"/>
              </a:rPr>
              <a:t>Midstream: China dominates global refining with ~90%+ of rare earth and graphite capacity</a:t>
            </a:r>
          </a:p>
        </p:txBody>
      </p:sp>
      <p:sp>
        <p:nvSpPr>
          <p:cNvPr id="8" name="Text Placeholder 7">
            <a:extLst>
              <a:ext uri="{FF2B5EF4-FFF2-40B4-BE49-F238E27FC236}">
                <a16:creationId xmlns:a16="http://schemas.microsoft.com/office/drawing/2014/main" id="{A50F3D85-5D40-15BB-6644-C43BF16C3A9E}"/>
              </a:ext>
            </a:extLst>
          </p:cNvPr>
          <p:cNvSpPr>
            <a:spLocks noGrp="1"/>
          </p:cNvSpPr>
          <p:nvPr>
            <p:ph type="body" sz="quarter" idx="14"/>
          </p:nvPr>
        </p:nvSpPr>
        <p:spPr/>
        <p:txBody>
          <a:bodyPr/>
          <a:lstStyle/>
          <a:p>
            <a:pPr marL="0" indent="0">
              <a:spcAft>
                <a:spcPts val="600"/>
              </a:spcAft>
              <a:buNone/>
            </a:pPr>
            <a:r>
              <a:rPr lang="en-US" b="1" dirty="0"/>
              <a:t>Observations </a:t>
            </a:r>
            <a:endParaRPr lang="en-US" dirty="0"/>
          </a:p>
          <a:p>
            <a:pPr marL="171450" indent="-171450">
              <a:spcAft>
                <a:spcPts val="600"/>
              </a:spcAft>
            </a:pPr>
            <a:r>
              <a:rPr lang="en-US" sz="1050" dirty="0"/>
              <a:t>Average </a:t>
            </a:r>
            <a:r>
              <a:rPr lang="en-US" sz="1050" b="1" dirty="0"/>
              <a:t>market share of the top three refining nations grew </a:t>
            </a:r>
            <a:r>
              <a:rPr lang="en-US" sz="1050" dirty="0"/>
              <a:t>from 82% in 2020 to 86% in 2024.</a:t>
            </a:r>
          </a:p>
          <a:p>
            <a:pPr marL="171450" indent="-171450">
              <a:spcAft>
                <a:spcPts val="600"/>
              </a:spcAft>
            </a:pPr>
            <a:r>
              <a:rPr lang="en-US" sz="1050" dirty="0"/>
              <a:t>Supply chain </a:t>
            </a:r>
            <a:r>
              <a:rPr lang="en-US" sz="1050" b="1" dirty="0"/>
              <a:t>imbalances have triggered countries to employ market restrictions</a:t>
            </a:r>
            <a:r>
              <a:rPr lang="en-US" sz="1050" dirty="0"/>
              <a:t>; levers include export bans, export licensing, stockpiling, and tax incentives for domestic companies.</a:t>
            </a:r>
          </a:p>
          <a:p>
            <a:pPr marL="352425" lvl="1" indent="-171450">
              <a:spcAft>
                <a:spcPts val="600"/>
              </a:spcAft>
            </a:pPr>
            <a:r>
              <a:rPr lang="en-US" dirty="0"/>
              <a:t>Market restrictions may stimulate more domestic value addition, boosting fiscal revenues</a:t>
            </a:r>
          </a:p>
          <a:p>
            <a:pPr marL="171450" indent="-171450">
              <a:spcAft>
                <a:spcPts val="600"/>
              </a:spcAft>
            </a:pPr>
            <a:r>
              <a:rPr lang="en-US" sz="1050" dirty="0"/>
              <a:t>Zimbabwe and Namibia banned lithium ore exports as of 2022 and 2023, respectively; Indonesia banned nickel ore exports in 2014 and 2020.</a:t>
            </a:r>
          </a:p>
          <a:p>
            <a:pPr marL="171450" indent="-171450">
              <a:spcAft>
                <a:spcPts val="600"/>
              </a:spcAft>
            </a:pPr>
            <a:r>
              <a:rPr lang="en-US" sz="1050" b="1" dirty="0"/>
              <a:t>China is the dominant supplier </a:t>
            </a:r>
            <a:r>
              <a:rPr lang="en-US" sz="1050" dirty="0"/>
              <a:t>of refined materials both by geography and ownership; it owns 65% of global nickel refining production.</a:t>
            </a:r>
          </a:p>
          <a:p>
            <a:pPr marL="0" indent="0">
              <a:buNone/>
            </a:pPr>
            <a:endParaRPr lang="en-GB" dirty="0"/>
          </a:p>
        </p:txBody>
      </p:sp>
      <p:graphicFrame>
        <p:nvGraphicFramePr>
          <p:cNvPr id="33" name="Chart 32">
            <a:extLst>
              <a:ext uri="{FF2B5EF4-FFF2-40B4-BE49-F238E27FC236}">
                <a16:creationId xmlns:a16="http://schemas.microsoft.com/office/drawing/2014/main" id="{6096B03B-26C3-3F96-8BF6-9B4E0BCFA50A}"/>
              </a:ext>
            </a:extLst>
          </p:cNvPr>
          <p:cNvGraphicFramePr/>
          <p:nvPr>
            <p:custDataLst>
              <p:tags r:id="rId2"/>
            </p:custDataLst>
            <p:extLst>
              <p:ext uri="{D42A27DB-BD31-4B8C-83A1-F6EECF244321}">
                <p14:modId xmlns:p14="http://schemas.microsoft.com/office/powerpoint/2010/main" val="4193331716"/>
              </p:ext>
            </p:extLst>
          </p:nvPr>
        </p:nvGraphicFramePr>
        <p:xfrm>
          <a:off x="268288" y="2733675"/>
          <a:ext cx="4303712" cy="3402013"/>
        </p:xfrm>
        <a:graphic>
          <a:graphicData uri="http://schemas.openxmlformats.org/drawingml/2006/chart">
            <c:chart xmlns:c="http://schemas.openxmlformats.org/drawingml/2006/chart" xmlns:r="http://schemas.openxmlformats.org/officeDocument/2006/relationships" r:id="rId52"/>
          </a:graphicData>
        </a:graphic>
      </p:graphicFrame>
      <p:sp>
        <p:nvSpPr>
          <p:cNvPr id="12" name="Text Placeholder 10">
            <a:extLst>
              <a:ext uri="{FF2B5EF4-FFF2-40B4-BE49-F238E27FC236}">
                <a16:creationId xmlns:a16="http://schemas.microsoft.com/office/drawing/2014/main" id="{3B1F548D-A9E4-00D2-1FAC-16CC1C87B261}"/>
              </a:ext>
            </a:extLst>
          </p:cNvPr>
          <p:cNvSpPr txBox="1">
            <a:spLocks/>
          </p:cNvSpPr>
          <p:nvPr>
            <p:custDataLst>
              <p:tags r:id="rId3"/>
            </p:custDataLst>
          </p:nvPr>
        </p:nvSpPr>
        <p:spPr bwMode="auto">
          <a:xfrm>
            <a:off x="1176338" y="5911850"/>
            <a:ext cx="4206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77F0A816-0EF9-482E-BBA5-70AD85C2C3E2}" type="datetime'''''''''''L''it''''''h''i''u''''''''''''''''m'''''''''''''">
              <a:rPr lang="en-US" altLang="en-US" sz="1000" smtClean="0"/>
              <a:pPr/>
              <a:t>Lithium</a:t>
            </a:fld>
            <a:endParaRPr lang="en-US" sz="1000">
              <a:ea typeface="+mn-lt"/>
              <a:cs typeface="+mn-lt"/>
              <a:sym typeface="+mn-lt"/>
            </a:endParaRPr>
          </a:p>
        </p:txBody>
      </p:sp>
      <p:sp>
        <p:nvSpPr>
          <p:cNvPr id="13" name="Text Placeholder 10">
            <a:extLst>
              <a:ext uri="{FF2B5EF4-FFF2-40B4-BE49-F238E27FC236}">
                <a16:creationId xmlns:a16="http://schemas.microsoft.com/office/drawing/2014/main" id="{4287D360-289A-033B-8076-EC13F766C08F}"/>
              </a:ext>
            </a:extLst>
          </p:cNvPr>
          <p:cNvSpPr txBox="1">
            <a:spLocks/>
          </p:cNvSpPr>
          <p:nvPr>
            <p:custDataLst>
              <p:tags r:id="rId4"/>
            </p:custDataLst>
          </p:nvPr>
        </p:nvSpPr>
        <p:spPr bwMode="auto">
          <a:xfrm>
            <a:off x="1895475" y="5911850"/>
            <a:ext cx="358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A81ADB5C-D92D-462C-BC60-BAAB90B0EBAA}" type="datetime'N''''i''''''c''''''''''''''''''''''''''k''''''''''''''el'''">
              <a:rPr lang="en-US" altLang="en-US" sz="1000" smtClean="0"/>
              <a:pPr/>
              <a:t>Nickel</a:t>
            </a:fld>
            <a:endParaRPr lang="en-US" sz="1000">
              <a:ea typeface="+mn-lt"/>
              <a:cs typeface="+mn-lt"/>
              <a:sym typeface="+mn-lt"/>
            </a:endParaRPr>
          </a:p>
        </p:txBody>
      </p:sp>
      <p:sp>
        <p:nvSpPr>
          <p:cNvPr id="14" name="Text Placeholder 10">
            <a:extLst>
              <a:ext uri="{FF2B5EF4-FFF2-40B4-BE49-F238E27FC236}">
                <a16:creationId xmlns:a16="http://schemas.microsoft.com/office/drawing/2014/main" id="{536F19B8-41DB-C703-A7DC-82E4BD19A957}"/>
              </a:ext>
            </a:extLst>
          </p:cNvPr>
          <p:cNvSpPr txBox="1">
            <a:spLocks/>
          </p:cNvSpPr>
          <p:nvPr>
            <p:custDataLst>
              <p:tags r:id="rId5"/>
            </p:custDataLst>
          </p:nvPr>
        </p:nvSpPr>
        <p:spPr bwMode="auto">
          <a:xfrm>
            <a:off x="482600" y="5911850"/>
            <a:ext cx="4270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BF1966DE-E149-46D3-84ED-134D3DD65797}" type="datetime'''C''''''''''''''o''''p''''per'''''''''''''''''''''''''''''''">
              <a:rPr lang="en-US" altLang="en-US" sz="1000" smtClean="0"/>
              <a:pPr/>
              <a:t>Copper</a:t>
            </a:fld>
            <a:endParaRPr lang="en-US" sz="1000">
              <a:ea typeface="+mn-lt"/>
              <a:cs typeface="+mn-lt"/>
              <a:sym typeface="+mn-lt"/>
            </a:endParaRPr>
          </a:p>
        </p:txBody>
      </p:sp>
      <p:sp>
        <p:nvSpPr>
          <p:cNvPr id="15" name="Text Placeholder 10">
            <a:extLst>
              <a:ext uri="{FF2B5EF4-FFF2-40B4-BE49-F238E27FC236}">
                <a16:creationId xmlns:a16="http://schemas.microsoft.com/office/drawing/2014/main" id="{FF43E6EE-D3DF-EFE8-ED30-D37D93AE7C57}"/>
              </a:ext>
            </a:extLst>
          </p:cNvPr>
          <p:cNvSpPr txBox="1">
            <a:spLocks/>
          </p:cNvSpPr>
          <p:nvPr>
            <p:custDataLst>
              <p:tags r:id="rId6"/>
            </p:custDataLst>
          </p:nvPr>
        </p:nvSpPr>
        <p:spPr bwMode="auto">
          <a:xfrm>
            <a:off x="3206750" y="5911850"/>
            <a:ext cx="4968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34386B93-B86C-4824-BE8E-B1F8001EC20C}" type="datetime'''''''G''r''''''a''''p''''''''''''''''h''''''''it''''''e'''">
              <a:rPr lang="en-US" altLang="en-US" sz="1000" smtClean="0"/>
              <a:pPr/>
              <a:t>Graphite</a:t>
            </a:fld>
            <a:endParaRPr lang="en-US" sz="1000">
              <a:ea typeface="+mn-lt"/>
              <a:cs typeface="+mn-lt"/>
              <a:sym typeface="+mn-lt"/>
            </a:endParaRPr>
          </a:p>
        </p:txBody>
      </p:sp>
      <p:sp>
        <p:nvSpPr>
          <p:cNvPr id="16" name="Text Placeholder 10">
            <a:extLst>
              <a:ext uri="{FF2B5EF4-FFF2-40B4-BE49-F238E27FC236}">
                <a16:creationId xmlns:a16="http://schemas.microsoft.com/office/drawing/2014/main" id="{D38DE5D7-0A6D-9AF0-08AD-2BC33C94C01F}"/>
              </a:ext>
            </a:extLst>
          </p:cNvPr>
          <p:cNvSpPr txBox="1">
            <a:spLocks/>
          </p:cNvSpPr>
          <p:nvPr>
            <p:custDataLst>
              <p:tags r:id="rId7"/>
            </p:custDataLst>
          </p:nvPr>
        </p:nvSpPr>
        <p:spPr bwMode="auto">
          <a:xfrm>
            <a:off x="3808413" y="5911850"/>
            <a:ext cx="673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000" dirty="0">
                <a:ea typeface="+mn-lt"/>
                <a:cs typeface="+mn-lt"/>
                <a:sym typeface="+mn-lt"/>
              </a:rPr>
              <a:t>Rare earths</a:t>
            </a:r>
            <a:endParaRPr lang="en-US" sz="1000" dirty="0">
              <a:ea typeface="+mn-lt"/>
              <a:cs typeface="+mn-lt"/>
              <a:sym typeface="+mn-lt"/>
            </a:endParaRPr>
          </a:p>
        </p:txBody>
      </p:sp>
      <p:sp>
        <p:nvSpPr>
          <p:cNvPr id="17" name="Text Placeholder 10">
            <a:extLst>
              <a:ext uri="{FF2B5EF4-FFF2-40B4-BE49-F238E27FC236}">
                <a16:creationId xmlns:a16="http://schemas.microsoft.com/office/drawing/2014/main" id="{02619562-CF6A-8C42-6EBC-F2F4348BC164}"/>
              </a:ext>
            </a:extLst>
          </p:cNvPr>
          <p:cNvSpPr txBox="1">
            <a:spLocks/>
          </p:cNvSpPr>
          <p:nvPr>
            <p:custDataLst>
              <p:tags r:id="rId8"/>
            </p:custDataLst>
          </p:nvPr>
        </p:nvSpPr>
        <p:spPr bwMode="auto">
          <a:xfrm>
            <a:off x="2576513" y="5911850"/>
            <a:ext cx="3778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71062939-FBAC-4450-982E-1395F63B5F2A}" type="datetime'''''C''ob''''''''''al''''''''''''''''''''''''t'''''">
              <a:rPr lang="en-US" altLang="en-US" sz="1000" smtClean="0"/>
              <a:pPr/>
              <a:t>Cobalt</a:t>
            </a:fld>
            <a:endParaRPr lang="en-US" sz="1000">
              <a:ea typeface="+mn-lt"/>
              <a:cs typeface="+mn-lt"/>
              <a:sym typeface="+mn-lt"/>
            </a:endParaRPr>
          </a:p>
        </p:txBody>
      </p:sp>
      <p:sp>
        <p:nvSpPr>
          <p:cNvPr id="18" name="btfpColumnHeaderBoxText223027">
            <a:extLst>
              <a:ext uri="{FF2B5EF4-FFF2-40B4-BE49-F238E27FC236}">
                <a16:creationId xmlns:a16="http://schemas.microsoft.com/office/drawing/2014/main" id="{ED8424DF-351D-0B69-FE2E-21E0BE0A7657}"/>
              </a:ext>
            </a:extLst>
          </p:cNvPr>
          <p:cNvSpPr txBox="1"/>
          <p:nvPr/>
        </p:nvSpPr>
        <p:spPr bwMode="gray">
          <a:xfrm>
            <a:off x="389160" y="2026989"/>
            <a:ext cx="4182840" cy="234359"/>
          </a:xfrm>
          <a:prstGeom prst="rect">
            <a:avLst/>
          </a:prstGeom>
          <a:noFill/>
        </p:spPr>
        <p:txBody>
          <a:bodyPr vert="horz" wrap="square" lIns="36036" tIns="36036" rIns="36036" bIns="36036" rtlCol="0" anchor="b">
            <a:spAutoFit/>
          </a:bodyPr>
          <a:lstStyle/>
          <a:p>
            <a:r>
              <a:rPr lang="en-US" sz="1050" dirty="0">
                <a:solidFill>
                  <a:srgbClr val="000000"/>
                </a:solidFill>
                <a:cs typeface="Arial"/>
              </a:rPr>
              <a:t>Geographical distribution of mined/raw material production, </a:t>
            </a:r>
            <a:r>
              <a:rPr lang="en-US" sz="1050" i="1" dirty="0">
                <a:solidFill>
                  <a:srgbClr val="000000"/>
                </a:solidFill>
                <a:cs typeface="Arial"/>
              </a:rPr>
              <a:t>2023 %</a:t>
            </a:r>
          </a:p>
        </p:txBody>
      </p:sp>
      <p:graphicFrame>
        <p:nvGraphicFramePr>
          <p:cNvPr id="21" name="Chart 20">
            <a:extLst>
              <a:ext uri="{FF2B5EF4-FFF2-40B4-BE49-F238E27FC236}">
                <a16:creationId xmlns:a16="http://schemas.microsoft.com/office/drawing/2014/main" id="{795D70E0-2B14-DB6A-8392-5D22BC3A1ABD}"/>
              </a:ext>
            </a:extLst>
          </p:cNvPr>
          <p:cNvGraphicFramePr/>
          <p:nvPr>
            <p:custDataLst>
              <p:tags r:id="rId9"/>
            </p:custDataLst>
            <p:extLst>
              <p:ext uri="{D42A27DB-BD31-4B8C-83A1-F6EECF244321}">
                <p14:modId xmlns:p14="http://schemas.microsoft.com/office/powerpoint/2010/main" val="2138018728"/>
              </p:ext>
            </p:extLst>
          </p:nvPr>
        </p:nvGraphicFramePr>
        <p:xfrm>
          <a:off x="4817812" y="2689225"/>
          <a:ext cx="4303713" cy="3429000"/>
        </p:xfrm>
        <a:graphic>
          <a:graphicData uri="http://schemas.openxmlformats.org/drawingml/2006/chart">
            <c:chart xmlns:c="http://schemas.openxmlformats.org/drawingml/2006/chart" xmlns:r="http://schemas.openxmlformats.org/officeDocument/2006/relationships" r:id="rId53"/>
          </a:graphicData>
        </a:graphic>
      </p:graphicFrame>
      <p:sp>
        <p:nvSpPr>
          <p:cNvPr id="22" name="btfpColumnHeaderBoxText223027">
            <a:extLst>
              <a:ext uri="{FF2B5EF4-FFF2-40B4-BE49-F238E27FC236}">
                <a16:creationId xmlns:a16="http://schemas.microsoft.com/office/drawing/2014/main" id="{43C2B0EB-6EC7-7B76-AFB0-61FEE34DAE2F}"/>
              </a:ext>
            </a:extLst>
          </p:cNvPr>
          <p:cNvSpPr txBox="1"/>
          <p:nvPr/>
        </p:nvSpPr>
        <p:spPr bwMode="gray">
          <a:xfrm>
            <a:off x="4866335" y="2017778"/>
            <a:ext cx="4077572" cy="234359"/>
          </a:xfrm>
          <a:prstGeom prst="rect">
            <a:avLst/>
          </a:prstGeom>
          <a:noFill/>
        </p:spPr>
        <p:txBody>
          <a:bodyPr vert="horz" wrap="square" lIns="36036" tIns="36036" rIns="36036" bIns="36036" rtlCol="0" anchor="b">
            <a:spAutoFit/>
          </a:bodyPr>
          <a:lstStyle/>
          <a:p>
            <a:r>
              <a:rPr lang="en-US" sz="1050" dirty="0">
                <a:solidFill>
                  <a:srgbClr val="000000"/>
                </a:solidFill>
                <a:cs typeface="Arial"/>
              </a:rPr>
              <a:t>Geographical distribution of refined material production, </a:t>
            </a:r>
            <a:r>
              <a:rPr lang="en-US" sz="1050" i="1" dirty="0">
                <a:solidFill>
                  <a:srgbClr val="000000"/>
                </a:solidFill>
                <a:cs typeface="Arial"/>
              </a:rPr>
              <a:t>2023 %</a:t>
            </a:r>
          </a:p>
        </p:txBody>
      </p:sp>
      <p:sp>
        <p:nvSpPr>
          <p:cNvPr id="23" name="Text Placeholder 10">
            <a:extLst>
              <a:ext uri="{FF2B5EF4-FFF2-40B4-BE49-F238E27FC236}">
                <a16:creationId xmlns:a16="http://schemas.microsoft.com/office/drawing/2014/main" id="{348B9320-6BCF-F42C-FC85-828A71CCB629}"/>
              </a:ext>
            </a:extLst>
          </p:cNvPr>
          <p:cNvSpPr txBox="1">
            <a:spLocks/>
          </p:cNvSpPr>
          <p:nvPr>
            <p:custDataLst>
              <p:tags r:id="rId10"/>
            </p:custDataLst>
          </p:nvPr>
        </p:nvSpPr>
        <p:spPr bwMode="auto">
          <a:xfrm>
            <a:off x="5725862" y="5894388"/>
            <a:ext cx="4206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D1800CDF-DF40-4B61-AA58-9F714B23ACB1}" type="datetime'Li''t''''''''''''''''''''''hium'''''''''''''''''''''">
              <a:rPr lang="en-US" altLang="en-US" sz="1000" smtClean="0"/>
              <a:pPr marL="0" indent="0" algn="ctr">
                <a:spcBef>
                  <a:spcPct val="0"/>
                </a:spcBef>
                <a:spcAft>
                  <a:spcPct val="0"/>
                </a:spcAft>
                <a:buNone/>
              </a:pPr>
              <a:t>Lithium</a:t>
            </a:fld>
            <a:endParaRPr lang="en-US" sz="1000" dirty="0"/>
          </a:p>
        </p:txBody>
      </p:sp>
      <p:sp>
        <p:nvSpPr>
          <p:cNvPr id="24" name="Text Placeholder 10">
            <a:extLst>
              <a:ext uri="{FF2B5EF4-FFF2-40B4-BE49-F238E27FC236}">
                <a16:creationId xmlns:a16="http://schemas.microsoft.com/office/drawing/2014/main" id="{652E6734-A7F5-A06E-8109-3921BE0BF16D}"/>
              </a:ext>
            </a:extLst>
          </p:cNvPr>
          <p:cNvSpPr txBox="1">
            <a:spLocks/>
          </p:cNvSpPr>
          <p:nvPr>
            <p:custDataLst>
              <p:tags r:id="rId11"/>
            </p:custDataLst>
          </p:nvPr>
        </p:nvSpPr>
        <p:spPr bwMode="auto">
          <a:xfrm>
            <a:off x="6445001" y="5894388"/>
            <a:ext cx="358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C3BE0B2B-3E70-4C19-83D2-465BF878A2C5}" type="datetime'N''i''''''''''''''''c''k''''''''e''''''''''''''''''l'''''''">
              <a:rPr lang="en-US" altLang="en-US" sz="1000" smtClean="0"/>
              <a:pPr marL="0" indent="0" algn="ctr">
                <a:spcBef>
                  <a:spcPct val="0"/>
                </a:spcBef>
                <a:spcAft>
                  <a:spcPct val="0"/>
                </a:spcAft>
                <a:buNone/>
              </a:pPr>
              <a:t>Nickel</a:t>
            </a:fld>
            <a:endParaRPr lang="en-US" sz="1000"/>
          </a:p>
        </p:txBody>
      </p:sp>
      <p:sp>
        <p:nvSpPr>
          <p:cNvPr id="25" name="Text Placeholder 10">
            <a:extLst>
              <a:ext uri="{FF2B5EF4-FFF2-40B4-BE49-F238E27FC236}">
                <a16:creationId xmlns:a16="http://schemas.microsoft.com/office/drawing/2014/main" id="{B120F85B-8E74-8D9C-F895-6969A4A6B048}"/>
              </a:ext>
            </a:extLst>
          </p:cNvPr>
          <p:cNvSpPr txBox="1">
            <a:spLocks/>
          </p:cNvSpPr>
          <p:nvPr>
            <p:custDataLst>
              <p:tags r:id="rId12"/>
            </p:custDataLst>
          </p:nvPr>
        </p:nvSpPr>
        <p:spPr bwMode="auto">
          <a:xfrm>
            <a:off x="5032125" y="5894388"/>
            <a:ext cx="4270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32B4D4B0-542F-4B99-AA04-03ECC8DDFEC9}" type="datetime'C''''''''''''''''''o''''''p''''''''''''''''''''pe''r'''">
              <a:rPr lang="en-US" altLang="en-US" sz="1000" smtClean="0"/>
              <a:pPr marL="0" indent="0" algn="ctr">
                <a:spcBef>
                  <a:spcPct val="0"/>
                </a:spcBef>
                <a:spcAft>
                  <a:spcPct val="0"/>
                </a:spcAft>
                <a:buNone/>
              </a:pPr>
              <a:t>Copper</a:t>
            </a:fld>
            <a:endParaRPr lang="en-US" sz="1000" dirty="0"/>
          </a:p>
        </p:txBody>
      </p:sp>
      <p:sp>
        <p:nvSpPr>
          <p:cNvPr id="26" name="Text Placeholder 10">
            <a:extLst>
              <a:ext uri="{FF2B5EF4-FFF2-40B4-BE49-F238E27FC236}">
                <a16:creationId xmlns:a16="http://schemas.microsoft.com/office/drawing/2014/main" id="{319F995F-AFAC-B42B-6E65-CEF52207F4FB}"/>
              </a:ext>
            </a:extLst>
          </p:cNvPr>
          <p:cNvSpPr txBox="1">
            <a:spLocks/>
          </p:cNvSpPr>
          <p:nvPr>
            <p:custDataLst>
              <p:tags r:id="rId13"/>
            </p:custDataLst>
          </p:nvPr>
        </p:nvSpPr>
        <p:spPr bwMode="auto">
          <a:xfrm>
            <a:off x="7756275" y="5894388"/>
            <a:ext cx="4968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08895C1A-AAEA-47A8-B2B3-56178E66CBA8}" type="datetime'G''''r''a''''ph''''''''''i''''''''''t''''''''e'''''">
              <a:rPr lang="en-US" altLang="en-US" sz="1000" smtClean="0"/>
              <a:pPr marL="0" indent="0" algn="ctr">
                <a:spcBef>
                  <a:spcPct val="0"/>
                </a:spcBef>
                <a:spcAft>
                  <a:spcPct val="0"/>
                </a:spcAft>
                <a:buNone/>
              </a:pPr>
              <a:t>Graphite</a:t>
            </a:fld>
            <a:endParaRPr lang="en-US" sz="1000"/>
          </a:p>
        </p:txBody>
      </p:sp>
      <p:sp>
        <p:nvSpPr>
          <p:cNvPr id="27" name="Text Placeholder 10">
            <a:extLst>
              <a:ext uri="{FF2B5EF4-FFF2-40B4-BE49-F238E27FC236}">
                <a16:creationId xmlns:a16="http://schemas.microsoft.com/office/drawing/2014/main" id="{0B9EAF72-7996-E68B-E158-C8EF85BCCA2C}"/>
              </a:ext>
            </a:extLst>
          </p:cNvPr>
          <p:cNvSpPr txBox="1">
            <a:spLocks/>
          </p:cNvSpPr>
          <p:nvPr>
            <p:custDataLst>
              <p:tags r:id="rId14"/>
            </p:custDataLst>
          </p:nvPr>
        </p:nvSpPr>
        <p:spPr bwMode="auto">
          <a:xfrm>
            <a:off x="8351587" y="5894388"/>
            <a:ext cx="6873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000" dirty="0"/>
              <a:t>Rare earths</a:t>
            </a:r>
            <a:endParaRPr lang="en-US" sz="1000" dirty="0"/>
          </a:p>
        </p:txBody>
      </p:sp>
      <p:sp>
        <p:nvSpPr>
          <p:cNvPr id="28" name="Text Placeholder 10">
            <a:extLst>
              <a:ext uri="{FF2B5EF4-FFF2-40B4-BE49-F238E27FC236}">
                <a16:creationId xmlns:a16="http://schemas.microsoft.com/office/drawing/2014/main" id="{CA05E464-4D15-32FF-898E-C83505BAA924}"/>
              </a:ext>
            </a:extLst>
          </p:cNvPr>
          <p:cNvSpPr txBox="1">
            <a:spLocks/>
          </p:cNvSpPr>
          <p:nvPr>
            <p:custDataLst>
              <p:tags r:id="rId15"/>
            </p:custDataLst>
          </p:nvPr>
        </p:nvSpPr>
        <p:spPr bwMode="auto">
          <a:xfrm>
            <a:off x="7126038" y="5894388"/>
            <a:ext cx="3778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51DE8EE8-AA0D-4318-A448-FAAD71FF9FCD}" type="datetime'''''C''''o''''''''b''a''''l''''''''t'''''''''">
              <a:rPr lang="en-US" altLang="en-US" sz="1000" smtClean="0"/>
              <a:pPr marL="0" indent="0" algn="ctr">
                <a:spcBef>
                  <a:spcPct val="0"/>
                </a:spcBef>
                <a:spcAft>
                  <a:spcPct val="0"/>
                </a:spcAft>
                <a:buNone/>
              </a:pPr>
              <a:t>Cobalt</a:t>
            </a:fld>
            <a:endParaRPr lang="en-US" sz="1000"/>
          </a:p>
        </p:txBody>
      </p:sp>
      <p:grpSp>
        <p:nvGrpSpPr>
          <p:cNvPr id="60" name="Group 59">
            <a:extLst>
              <a:ext uri="{FF2B5EF4-FFF2-40B4-BE49-F238E27FC236}">
                <a16:creationId xmlns:a16="http://schemas.microsoft.com/office/drawing/2014/main" id="{8D6D80F9-4CA2-EDB6-5E80-490F0EF159E9}"/>
              </a:ext>
            </a:extLst>
          </p:cNvPr>
          <p:cNvGrpSpPr/>
          <p:nvPr/>
        </p:nvGrpSpPr>
        <p:grpSpPr>
          <a:xfrm>
            <a:off x="1647185" y="2363076"/>
            <a:ext cx="6097169" cy="361388"/>
            <a:chOff x="990768" y="5901626"/>
            <a:chExt cx="6097169" cy="361388"/>
          </a:xfrm>
        </p:grpSpPr>
        <p:sp>
          <p:nvSpPr>
            <p:cNvPr id="61" name="Rectangle 60">
              <a:extLst>
                <a:ext uri="{FF2B5EF4-FFF2-40B4-BE49-F238E27FC236}">
                  <a16:creationId xmlns:a16="http://schemas.microsoft.com/office/drawing/2014/main" id="{A8A60E32-4F59-9293-D34B-F2A380BB98AD}"/>
                </a:ext>
              </a:extLst>
            </p:cNvPr>
            <p:cNvSpPr/>
            <p:nvPr>
              <p:custDataLst>
                <p:tags r:id="rId16"/>
              </p:custDataLst>
            </p:nvPr>
          </p:nvSpPr>
          <p:spPr bwMode="auto">
            <a:xfrm>
              <a:off x="4620962" y="5925887"/>
              <a:ext cx="179388" cy="133350"/>
            </a:xfrm>
            <a:prstGeom prst="rect">
              <a:avLst/>
            </a:prstGeom>
            <a:solidFill>
              <a:schemeClr val="tx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62" name="Rectangle 61">
              <a:extLst>
                <a:ext uri="{FF2B5EF4-FFF2-40B4-BE49-F238E27FC236}">
                  <a16:creationId xmlns:a16="http://schemas.microsoft.com/office/drawing/2014/main" id="{4D745779-EA96-5622-83A1-A5038FD6FAF8}"/>
                </a:ext>
              </a:extLst>
            </p:cNvPr>
            <p:cNvSpPr/>
            <p:nvPr>
              <p:custDataLst>
                <p:tags r:id="rId17"/>
              </p:custDataLst>
            </p:nvPr>
          </p:nvSpPr>
          <p:spPr bwMode="auto">
            <a:xfrm>
              <a:off x="3760537" y="6102350"/>
              <a:ext cx="179388" cy="133350"/>
            </a:xfrm>
            <a:prstGeom prst="rect">
              <a:avLst/>
            </a:prstGeom>
            <a:solidFill>
              <a:srgbClr val="4C6C9C"/>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63" name="Rectangle 62">
              <a:extLst>
                <a:ext uri="{FF2B5EF4-FFF2-40B4-BE49-F238E27FC236}">
                  <a16:creationId xmlns:a16="http://schemas.microsoft.com/office/drawing/2014/main" id="{52C98BC7-0750-840E-85D9-D3EB3054FA37}"/>
                </a:ext>
              </a:extLst>
            </p:cNvPr>
            <p:cNvSpPr/>
            <p:nvPr>
              <p:custDataLst>
                <p:tags r:id="rId18"/>
              </p:custDataLst>
            </p:nvPr>
          </p:nvSpPr>
          <p:spPr bwMode="auto">
            <a:xfrm>
              <a:off x="4620962" y="6102350"/>
              <a:ext cx="179388" cy="133350"/>
            </a:xfrm>
            <a:prstGeom prst="rect">
              <a:avLst/>
            </a:prstGeom>
            <a:solidFill>
              <a:srgbClr val="969696"/>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64" name="Rectangle 63">
              <a:extLst>
                <a:ext uri="{FF2B5EF4-FFF2-40B4-BE49-F238E27FC236}">
                  <a16:creationId xmlns:a16="http://schemas.microsoft.com/office/drawing/2014/main" id="{BBB01474-1FCE-75FB-AB85-C629AC331414}"/>
                </a:ext>
              </a:extLst>
            </p:cNvPr>
            <p:cNvSpPr/>
            <p:nvPr>
              <p:custDataLst>
                <p:tags r:id="rId19"/>
              </p:custDataLst>
            </p:nvPr>
          </p:nvSpPr>
          <p:spPr bwMode="auto">
            <a:xfrm>
              <a:off x="3760537" y="5925887"/>
              <a:ext cx="179388" cy="133350"/>
            </a:xfrm>
            <a:prstGeom prst="rect">
              <a:avLst/>
            </a:prstGeom>
            <a:solidFill>
              <a:srgbClr val="007770"/>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65" name="Rectangle 64">
              <a:extLst>
                <a:ext uri="{FF2B5EF4-FFF2-40B4-BE49-F238E27FC236}">
                  <a16:creationId xmlns:a16="http://schemas.microsoft.com/office/drawing/2014/main" id="{BC37E4BE-232D-BDD9-1B7C-89DD0564CC6B}"/>
                </a:ext>
              </a:extLst>
            </p:cNvPr>
            <p:cNvSpPr/>
            <p:nvPr>
              <p:custDataLst>
                <p:tags r:id="rId20"/>
              </p:custDataLst>
            </p:nvPr>
          </p:nvSpPr>
          <p:spPr bwMode="auto">
            <a:xfrm>
              <a:off x="5690937" y="5925887"/>
              <a:ext cx="179388" cy="133350"/>
            </a:xfrm>
            <a:prstGeom prst="rect">
              <a:avLst/>
            </a:prstGeom>
            <a:solidFill>
              <a:srgbClr val="1950BC"/>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66" name="Rectangle 65">
              <a:extLst>
                <a:ext uri="{FF2B5EF4-FFF2-40B4-BE49-F238E27FC236}">
                  <a16:creationId xmlns:a16="http://schemas.microsoft.com/office/drawing/2014/main" id="{A03DE829-86EF-81ED-3FD2-498884AE1BA6}"/>
                </a:ext>
              </a:extLst>
            </p:cNvPr>
            <p:cNvSpPr/>
            <p:nvPr>
              <p:custDataLst>
                <p:tags r:id="rId21"/>
              </p:custDataLst>
            </p:nvPr>
          </p:nvSpPr>
          <p:spPr bwMode="auto">
            <a:xfrm>
              <a:off x="2936625" y="6102350"/>
              <a:ext cx="179388" cy="133350"/>
            </a:xfrm>
            <a:prstGeom prst="rect">
              <a:avLst/>
            </a:prstGeom>
            <a:solidFill>
              <a:schemeClr val="accent6"/>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67" name="Rectangle 66">
              <a:extLst>
                <a:ext uri="{FF2B5EF4-FFF2-40B4-BE49-F238E27FC236}">
                  <a16:creationId xmlns:a16="http://schemas.microsoft.com/office/drawing/2014/main" id="{3AB64161-979C-C759-620F-3672CDB26594}"/>
                </a:ext>
              </a:extLst>
            </p:cNvPr>
            <p:cNvSpPr/>
            <p:nvPr>
              <p:custDataLst>
                <p:tags r:id="rId22"/>
              </p:custDataLst>
            </p:nvPr>
          </p:nvSpPr>
          <p:spPr bwMode="auto">
            <a:xfrm>
              <a:off x="5690937" y="6102350"/>
              <a:ext cx="179388" cy="133350"/>
            </a:xfrm>
            <a:prstGeom prst="rect">
              <a:avLst/>
            </a:prstGeom>
            <a:solidFill>
              <a:schemeClr val="accent5"/>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68" name="Rectangle 67">
              <a:extLst>
                <a:ext uri="{FF2B5EF4-FFF2-40B4-BE49-F238E27FC236}">
                  <a16:creationId xmlns:a16="http://schemas.microsoft.com/office/drawing/2014/main" id="{D908C4EA-ACF1-85AC-3559-578EADA04257}"/>
                </a:ext>
              </a:extLst>
            </p:cNvPr>
            <p:cNvSpPr/>
            <p:nvPr>
              <p:custDataLst>
                <p:tags r:id="rId23"/>
              </p:custDataLst>
            </p:nvPr>
          </p:nvSpPr>
          <p:spPr bwMode="auto">
            <a:xfrm>
              <a:off x="990768" y="6115376"/>
              <a:ext cx="179388" cy="133350"/>
            </a:xfrm>
            <a:prstGeom prst="rect">
              <a:avLst/>
            </a:prstGeom>
            <a:solidFill>
              <a:schemeClr val="accent3"/>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69" name="Rectangle 68">
              <a:extLst>
                <a:ext uri="{FF2B5EF4-FFF2-40B4-BE49-F238E27FC236}">
                  <a16:creationId xmlns:a16="http://schemas.microsoft.com/office/drawing/2014/main" id="{FB8D3DFA-2510-077B-DBFA-D830D562388A}"/>
                </a:ext>
              </a:extLst>
            </p:cNvPr>
            <p:cNvSpPr/>
            <p:nvPr>
              <p:custDataLst>
                <p:tags r:id="rId24"/>
              </p:custDataLst>
            </p:nvPr>
          </p:nvSpPr>
          <p:spPr bwMode="auto">
            <a:xfrm>
              <a:off x="2936625" y="5925887"/>
              <a:ext cx="179388" cy="133350"/>
            </a:xfrm>
            <a:prstGeom prst="rect">
              <a:avLst/>
            </a:prstGeom>
            <a:solidFill>
              <a:schemeClr val="accent4"/>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70" name="Rectangle 69">
              <a:extLst>
                <a:ext uri="{FF2B5EF4-FFF2-40B4-BE49-F238E27FC236}">
                  <a16:creationId xmlns:a16="http://schemas.microsoft.com/office/drawing/2014/main" id="{84EC5BC7-2C40-D00E-24FE-448F319661D3}"/>
                </a:ext>
              </a:extLst>
            </p:cNvPr>
            <p:cNvSpPr/>
            <p:nvPr>
              <p:custDataLst>
                <p:tags r:id="rId25"/>
              </p:custDataLst>
            </p:nvPr>
          </p:nvSpPr>
          <p:spPr bwMode="auto">
            <a:xfrm>
              <a:off x="6568825" y="6102350"/>
              <a:ext cx="179388" cy="133350"/>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71" name="Rectangle 70">
              <a:extLst>
                <a:ext uri="{FF2B5EF4-FFF2-40B4-BE49-F238E27FC236}">
                  <a16:creationId xmlns:a16="http://schemas.microsoft.com/office/drawing/2014/main" id="{E472913E-78E9-3539-276B-6925C9E0EE8E}"/>
                </a:ext>
              </a:extLst>
            </p:cNvPr>
            <p:cNvSpPr/>
            <p:nvPr>
              <p:custDataLst>
                <p:tags r:id="rId26"/>
              </p:custDataLst>
            </p:nvPr>
          </p:nvSpPr>
          <p:spPr bwMode="auto">
            <a:xfrm>
              <a:off x="1880937" y="6102350"/>
              <a:ext cx="179388" cy="133350"/>
            </a:xfrm>
            <a:prstGeom prst="rect">
              <a:avLst/>
            </a:prstGeom>
            <a:solidFill>
              <a:srgbClr val="9DB1CF"/>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72" name="Rectangle 71">
              <a:extLst>
                <a:ext uri="{FF2B5EF4-FFF2-40B4-BE49-F238E27FC236}">
                  <a16:creationId xmlns:a16="http://schemas.microsoft.com/office/drawing/2014/main" id="{FE38995E-DFE1-CECD-01F1-3C9A12A90EFA}"/>
                </a:ext>
              </a:extLst>
            </p:cNvPr>
            <p:cNvSpPr/>
            <p:nvPr>
              <p:custDataLst>
                <p:tags r:id="rId27"/>
              </p:custDataLst>
            </p:nvPr>
          </p:nvSpPr>
          <p:spPr bwMode="auto">
            <a:xfrm>
              <a:off x="990768" y="5925887"/>
              <a:ext cx="179388" cy="133350"/>
            </a:xfrm>
            <a:prstGeom prst="rect">
              <a:avLst/>
            </a:prstGeom>
            <a:solidFill>
              <a:srgbClr val="C30C3E"/>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73" name="Rectangle 72">
              <a:extLst>
                <a:ext uri="{FF2B5EF4-FFF2-40B4-BE49-F238E27FC236}">
                  <a16:creationId xmlns:a16="http://schemas.microsoft.com/office/drawing/2014/main" id="{DABCA6AC-20FD-21C8-7AD9-0B2C73555BE4}"/>
                </a:ext>
              </a:extLst>
            </p:cNvPr>
            <p:cNvSpPr/>
            <p:nvPr>
              <p:custDataLst>
                <p:tags r:id="rId28"/>
              </p:custDataLst>
            </p:nvPr>
          </p:nvSpPr>
          <p:spPr bwMode="auto">
            <a:xfrm>
              <a:off x="1880937" y="5925887"/>
              <a:ext cx="179388" cy="133350"/>
            </a:xfrm>
            <a:prstGeom prst="rect">
              <a:avLst/>
            </a:prstGeom>
            <a:solidFill>
              <a:schemeClr val="tx1"/>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74" name="Text Placeholder 10">
              <a:extLst>
                <a:ext uri="{FF2B5EF4-FFF2-40B4-BE49-F238E27FC236}">
                  <a16:creationId xmlns:a16="http://schemas.microsoft.com/office/drawing/2014/main" id="{1DB2E25C-1005-EB91-6C2E-1577C815DA6F}"/>
                </a:ext>
              </a:extLst>
            </p:cNvPr>
            <p:cNvSpPr txBox="1">
              <a:spLocks/>
            </p:cNvSpPr>
            <p:nvPr>
              <p:custDataLst>
                <p:tags r:id="rId29"/>
              </p:custDataLst>
            </p:nvPr>
          </p:nvSpPr>
          <p:spPr bwMode="auto">
            <a:xfrm>
              <a:off x="4851150" y="5921125"/>
              <a:ext cx="7381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29D7A4FF-BE5E-4D5A-90F5-CDA03FF42D94}" type="datetime'R''e''s''''''''''''''''t ''''''''o''f'''''' world'''''''''''">
                <a:rPr lang="en-US" altLang="en-US" sz="1000" smtClean="0">
                  <a:effectLst/>
                </a:rPr>
                <a:pPr marL="0" indent="0">
                  <a:spcBef>
                    <a:spcPct val="0"/>
                  </a:spcBef>
                  <a:spcAft>
                    <a:spcPct val="0"/>
                  </a:spcAft>
                  <a:buNone/>
                </a:pPr>
                <a:t>Rest of world</a:t>
              </a:fld>
              <a:endParaRPr lang="en-US" sz="1000"/>
            </a:p>
          </p:txBody>
        </p:sp>
        <p:sp>
          <p:nvSpPr>
            <p:cNvPr id="75" name="Text Placeholder 10">
              <a:extLst>
                <a:ext uri="{FF2B5EF4-FFF2-40B4-BE49-F238E27FC236}">
                  <a16:creationId xmlns:a16="http://schemas.microsoft.com/office/drawing/2014/main" id="{04AD064E-10D9-A0DC-E5A5-11862CAB36C6}"/>
                </a:ext>
              </a:extLst>
            </p:cNvPr>
            <p:cNvSpPr txBox="1">
              <a:spLocks/>
            </p:cNvSpPr>
            <p:nvPr>
              <p:custDataLst>
                <p:tags r:id="rId30"/>
              </p:custDataLst>
            </p:nvPr>
          </p:nvSpPr>
          <p:spPr bwMode="auto">
            <a:xfrm>
              <a:off x="3166812" y="5921125"/>
              <a:ext cx="266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56CE47EC-0856-46B5-A7E4-74206C9B15FB}" type="datetime'''''P''''''''''''''''''e''''''r''''''''u'''''''''''''''''">
                <a:rPr lang="en-US" altLang="en-US" sz="1000" smtClean="0"/>
                <a:pPr marL="0" indent="0">
                  <a:spcBef>
                    <a:spcPct val="0"/>
                  </a:spcBef>
                  <a:spcAft>
                    <a:spcPct val="0"/>
                  </a:spcAft>
                  <a:buNone/>
                </a:pPr>
                <a:t>Peru</a:t>
              </a:fld>
              <a:endParaRPr lang="en-US" sz="1000"/>
            </a:p>
          </p:txBody>
        </p:sp>
        <p:sp>
          <p:nvSpPr>
            <p:cNvPr id="76" name="Text Placeholder 10">
              <a:extLst>
                <a:ext uri="{FF2B5EF4-FFF2-40B4-BE49-F238E27FC236}">
                  <a16:creationId xmlns:a16="http://schemas.microsoft.com/office/drawing/2014/main" id="{3AA115D8-C8E9-33C4-3F2B-0EB7C9277DA7}"/>
                </a:ext>
              </a:extLst>
            </p:cNvPr>
            <p:cNvSpPr txBox="1">
              <a:spLocks/>
            </p:cNvSpPr>
            <p:nvPr>
              <p:custDataLst>
                <p:tags r:id="rId31"/>
              </p:custDataLst>
            </p:nvPr>
          </p:nvSpPr>
          <p:spPr bwMode="auto">
            <a:xfrm>
              <a:off x="3166812" y="6097588"/>
              <a:ext cx="4921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83900821-063F-487D-97E2-FA1998822799}" type="datetime'''Au''''''''''''''s''''''''tr''''''a''''''l''''''''i''''a'''">
                <a:rPr lang="en-US" altLang="en-US" sz="1000" smtClean="0"/>
                <a:pPr marL="0" indent="0">
                  <a:spcBef>
                    <a:spcPct val="0"/>
                  </a:spcBef>
                  <a:spcAft>
                    <a:spcPct val="0"/>
                  </a:spcAft>
                  <a:buNone/>
                </a:pPr>
                <a:t>Australia</a:t>
              </a:fld>
              <a:endParaRPr lang="en-US" sz="1000"/>
            </a:p>
          </p:txBody>
        </p:sp>
        <p:sp>
          <p:nvSpPr>
            <p:cNvPr id="77" name="Text Placeholder 10">
              <a:extLst>
                <a:ext uri="{FF2B5EF4-FFF2-40B4-BE49-F238E27FC236}">
                  <a16:creationId xmlns:a16="http://schemas.microsoft.com/office/drawing/2014/main" id="{E4F048A6-0C7F-5BDA-D6D8-EB8C2A26272E}"/>
                </a:ext>
              </a:extLst>
            </p:cNvPr>
            <p:cNvSpPr txBox="1">
              <a:spLocks/>
            </p:cNvSpPr>
            <p:nvPr>
              <p:custDataLst>
                <p:tags r:id="rId32"/>
              </p:custDataLst>
            </p:nvPr>
          </p:nvSpPr>
          <p:spPr bwMode="auto">
            <a:xfrm>
              <a:off x="3990725" y="5921125"/>
              <a:ext cx="5286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D5BFD87E-C01C-4C2C-8CBD-9B18AA62E54A}" type="datetime'M''''y''''an''''''''''''''''''m''''a''''''''''r'''''''''''">
                <a:rPr lang="en-US" altLang="en-US" sz="1000" smtClean="0"/>
                <a:pPr marL="0" indent="0">
                  <a:spcBef>
                    <a:spcPct val="0"/>
                  </a:spcBef>
                  <a:spcAft>
                    <a:spcPct val="0"/>
                  </a:spcAft>
                  <a:buNone/>
                </a:pPr>
                <a:t>Myanmar</a:t>
              </a:fld>
              <a:endParaRPr lang="en-US" sz="1000"/>
            </a:p>
          </p:txBody>
        </p:sp>
        <p:sp>
          <p:nvSpPr>
            <p:cNvPr id="78" name="Text Placeholder 10">
              <a:extLst>
                <a:ext uri="{FF2B5EF4-FFF2-40B4-BE49-F238E27FC236}">
                  <a16:creationId xmlns:a16="http://schemas.microsoft.com/office/drawing/2014/main" id="{3275620A-B2CD-04F8-3846-1A822B018AC2}"/>
                </a:ext>
              </a:extLst>
            </p:cNvPr>
            <p:cNvSpPr txBox="1">
              <a:spLocks/>
            </p:cNvSpPr>
            <p:nvPr>
              <p:custDataLst>
                <p:tags r:id="rId33"/>
              </p:custDataLst>
            </p:nvPr>
          </p:nvSpPr>
          <p:spPr bwMode="auto">
            <a:xfrm>
              <a:off x="3990725" y="6097588"/>
              <a:ext cx="2603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000" dirty="0"/>
                <a:t>U.S.</a:t>
              </a:r>
              <a:endParaRPr lang="en-US" sz="1000" dirty="0"/>
            </a:p>
          </p:txBody>
        </p:sp>
        <p:sp>
          <p:nvSpPr>
            <p:cNvPr id="79" name="Text Placeholder 10">
              <a:extLst>
                <a:ext uri="{FF2B5EF4-FFF2-40B4-BE49-F238E27FC236}">
                  <a16:creationId xmlns:a16="http://schemas.microsoft.com/office/drawing/2014/main" id="{C8FD535A-3AAB-B06C-103C-C7A6809ABBBD}"/>
                </a:ext>
              </a:extLst>
            </p:cNvPr>
            <p:cNvSpPr txBox="1">
              <a:spLocks/>
            </p:cNvSpPr>
            <p:nvPr>
              <p:custDataLst>
                <p:tags r:id="rId34"/>
              </p:custDataLst>
            </p:nvPr>
          </p:nvSpPr>
          <p:spPr bwMode="auto">
            <a:xfrm>
              <a:off x="2111125" y="5921125"/>
              <a:ext cx="7239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916440FB-946A-40EA-86E8-3051481C6889}" type="datetime'Mo''''''''''''''''''''''''''za''''''''mb''''''''i''q''ue'''">
                <a:rPr lang="en-US" altLang="en-US" sz="1000" smtClean="0"/>
                <a:pPr marL="0" indent="0">
                  <a:spcBef>
                    <a:spcPct val="0"/>
                  </a:spcBef>
                  <a:spcAft>
                    <a:spcPct val="0"/>
                  </a:spcAft>
                  <a:buNone/>
                </a:pPr>
                <a:t>Mozambique</a:t>
              </a:fld>
              <a:endParaRPr lang="en-US" sz="1000"/>
            </a:p>
          </p:txBody>
        </p:sp>
        <p:sp>
          <p:nvSpPr>
            <p:cNvPr id="80" name="Text Placeholder 10">
              <a:extLst>
                <a:ext uri="{FF2B5EF4-FFF2-40B4-BE49-F238E27FC236}">
                  <a16:creationId xmlns:a16="http://schemas.microsoft.com/office/drawing/2014/main" id="{AF538331-227A-2DBA-CA33-3E2019F23BFB}"/>
                </a:ext>
              </a:extLst>
            </p:cNvPr>
            <p:cNvSpPr txBox="1">
              <a:spLocks/>
            </p:cNvSpPr>
            <p:nvPr>
              <p:custDataLst>
                <p:tags r:id="rId35"/>
              </p:custDataLst>
            </p:nvPr>
          </p:nvSpPr>
          <p:spPr bwMode="auto">
            <a:xfrm>
              <a:off x="1220291" y="5901626"/>
              <a:ext cx="3302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EDD94E98-F4A7-4AD9-A232-5E96BBBEAF31}" type="datetime'''Ch''''''''''i''''''''n''''''''''''''''''''''''''a'''">
                <a:rPr lang="en-US" altLang="en-US" sz="1000" smtClean="0">
                  <a:effectLst/>
                </a:rPr>
                <a:pPr marL="0" indent="0">
                  <a:spcBef>
                    <a:spcPct val="0"/>
                  </a:spcBef>
                  <a:spcAft>
                    <a:spcPct val="0"/>
                  </a:spcAft>
                  <a:buNone/>
                </a:pPr>
                <a:t>China</a:t>
              </a:fld>
              <a:endParaRPr lang="en-US" sz="1000" dirty="0"/>
            </a:p>
          </p:txBody>
        </p:sp>
        <p:sp>
          <p:nvSpPr>
            <p:cNvPr id="81" name="Text Placeholder 10">
              <a:extLst>
                <a:ext uri="{FF2B5EF4-FFF2-40B4-BE49-F238E27FC236}">
                  <a16:creationId xmlns:a16="http://schemas.microsoft.com/office/drawing/2014/main" id="{2ACAA491-51A4-BAB1-13A2-EAAFFF380BD0}"/>
                </a:ext>
              </a:extLst>
            </p:cNvPr>
            <p:cNvSpPr txBox="1">
              <a:spLocks/>
            </p:cNvSpPr>
            <p:nvPr>
              <p:custDataLst>
                <p:tags r:id="rId36"/>
              </p:custDataLst>
            </p:nvPr>
          </p:nvSpPr>
          <p:spPr bwMode="auto">
            <a:xfrm>
              <a:off x="6799012" y="6097588"/>
              <a:ext cx="2889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BCC77DF2-D949-4B78-B6FF-FD72059757AE}" type="datetime'''''''''C''h''''''''''''il''''''''''''''''''''''''''''''''e'''">
                <a:rPr lang="en-US" altLang="en-US" sz="1000" smtClean="0">
                  <a:effectLst/>
                </a:rPr>
                <a:pPr marL="0" indent="0">
                  <a:spcBef>
                    <a:spcPct val="0"/>
                  </a:spcBef>
                  <a:spcAft>
                    <a:spcPct val="0"/>
                  </a:spcAft>
                  <a:buNone/>
                </a:pPr>
                <a:t>Chile</a:t>
              </a:fld>
              <a:endParaRPr lang="en-US" sz="1000" dirty="0"/>
            </a:p>
          </p:txBody>
        </p:sp>
        <p:sp>
          <p:nvSpPr>
            <p:cNvPr id="82" name="Text Placeholder 10">
              <a:extLst>
                <a:ext uri="{FF2B5EF4-FFF2-40B4-BE49-F238E27FC236}">
                  <a16:creationId xmlns:a16="http://schemas.microsoft.com/office/drawing/2014/main" id="{77974121-3B19-3A31-B5AD-EDECCFB926CE}"/>
                </a:ext>
              </a:extLst>
            </p:cNvPr>
            <p:cNvSpPr txBox="1">
              <a:spLocks/>
            </p:cNvSpPr>
            <p:nvPr>
              <p:custDataLst>
                <p:tags r:id="rId37"/>
              </p:custDataLst>
            </p:nvPr>
          </p:nvSpPr>
          <p:spPr bwMode="auto">
            <a:xfrm>
              <a:off x="1220955" y="6110614"/>
              <a:ext cx="2762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48BD7529-CF7C-44C2-B273-7765BB38A245}" type="datetime'''''''''''''''''''''''''''''''''D''''''''''''''''R''C'''''''">
                <a:rPr lang="en-US" altLang="en-US" sz="1000" smtClean="0">
                  <a:effectLst/>
                </a:rPr>
                <a:pPr marL="0" indent="0">
                  <a:spcBef>
                    <a:spcPct val="0"/>
                  </a:spcBef>
                  <a:spcAft>
                    <a:spcPct val="0"/>
                  </a:spcAft>
                  <a:buNone/>
                </a:pPr>
                <a:t>DRC</a:t>
              </a:fld>
              <a:endParaRPr lang="en-US" sz="1000"/>
            </a:p>
          </p:txBody>
        </p:sp>
        <p:sp>
          <p:nvSpPr>
            <p:cNvPr id="83" name="Text Placeholder 10">
              <a:extLst>
                <a:ext uri="{FF2B5EF4-FFF2-40B4-BE49-F238E27FC236}">
                  <a16:creationId xmlns:a16="http://schemas.microsoft.com/office/drawing/2014/main" id="{7D254BB2-37E6-9000-C854-14452806F39C}"/>
                </a:ext>
              </a:extLst>
            </p:cNvPr>
            <p:cNvSpPr txBox="1">
              <a:spLocks/>
            </p:cNvSpPr>
            <p:nvPr>
              <p:custDataLst>
                <p:tags r:id="rId38"/>
              </p:custDataLst>
            </p:nvPr>
          </p:nvSpPr>
          <p:spPr bwMode="auto">
            <a:xfrm>
              <a:off x="5921125" y="6097588"/>
              <a:ext cx="546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42C66B1F-4D19-4F3B-A3A1-5BD304138946}" type="datetime'''''''In''''do''''''n''''''''e''''''''''''''''''s''i''''''a'">
                <a:rPr lang="en-US" altLang="en-US" sz="1000" smtClean="0">
                  <a:effectLst/>
                </a:rPr>
                <a:pPr marL="0" indent="0">
                  <a:spcBef>
                    <a:spcPct val="0"/>
                  </a:spcBef>
                  <a:spcAft>
                    <a:spcPct val="0"/>
                  </a:spcAft>
                  <a:buNone/>
                </a:pPr>
                <a:t>Indonesia</a:t>
              </a:fld>
              <a:endParaRPr lang="en-US" sz="1000"/>
            </a:p>
          </p:txBody>
        </p:sp>
        <p:sp>
          <p:nvSpPr>
            <p:cNvPr id="84" name="Text Placeholder 10">
              <a:extLst>
                <a:ext uri="{FF2B5EF4-FFF2-40B4-BE49-F238E27FC236}">
                  <a16:creationId xmlns:a16="http://schemas.microsoft.com/office/drawing/2014/main" id="{6C0F2EBC-A333-D900-9353-23842D0F2881}"/>
                </a:ext>
              </a:extLst>
            </p:cNvPr>
            <p:cNvSpPr txBox="1">
              <a:spLocks/>
            </p:cNvSpPr>
            <p:nvPr>
              <p:custDataLst>
                <p:tags r:id="rId39"/>
              </p:custDataLst>
            </p:nvPr>
          </p:nvSpPr>
          <p:spPr bwMode="auto">
            <a:xfrm>
              <a:off x="5921125" y="5921125"/>
              <a:ext cx="414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B8FDBA42-E2BE-4837-8BC6-7E9FFF4F2304}" type="datetime'''''''''F''''i''''''''''''''''n''''''''''''l''''a''nd'''''''''">
                <a:rPr lang="en-US" altLang="en-US" sz="1000" smtClean="0">
                  <a:effectLst/>
                </a:rPr>
                <a:pPr marL="0" indent="0">
                  <a:spcBef>
                    <a:spcPct val="0"/>
                  </a:spcBef>
                  <a:spcAft>
                    <a:spcPct val="0"/>
                  </a:spcAft>
                  <a:buNone/>
                </a:pPr>
                <a:t>Finland</a:t>
              </a:fld>
              <a:endParaRPr lang="en-US" sz="1000"/>
            </a:p>
          </p:txBody>
        </p:sp>
        <p:sp>
          <p:nvSpPr>
            <p:cNvPr id="85" name="Text Placeholder 10">
              <a:extLst>
                <a:ext uri="{FF2B5EF4-FFF2-40B4-BE49-F238E27FC236}">
                  <a16:creationId xmlns:a16="http://schemas.microsoft.com/office/drawing/2014/main" id="{E9B58367-25C0-B8A2-513E-C154DE1EA68E}"/>
                </a:ext>
              </a:extLst>
            </p:cNvPr>
            <p:cNvSpPr txBox="1">
              <a:spLocks/>
            </p:cNvSpPr>
            <p:nvPr>
              <p:custDataLst>
                <p:tags r:id="rId40"/>
              </p:custDataLst>
            </p:nvPr>
          </p:nvSpPr>
          <p:spPr bwMode="auto">
            <a:xfrm>
              <a:off x="4851150" y="6097588"/>
              <a:ext cx="3429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0FD176AC-AAC8-42C3-83FE-0CE1C4F5631F}" type="datetime'''J''a''p''''''''''''a''''''''''n'''''''''''''''''''''">
                <a:rPr lang="en-US" altLang="en-US" sz="1000" smtClean="0">
                  <a:effectLst/>
                </a:rPr>
                <a:pPr marL="0" indent="0">
                  <a:spcBef>
                    <a:spcPct val="0"/>
                  </a:spcBef>
                  <a:spcAft>
                    <a:spcPct val="0"/>
                  </a:spcAft>
                  <a:buNone/>
                </a:pPr>
                <a:t>Japan</a:t>
              </a:fld>
              <a:endParaRPr lang="en-US" sz="1000"/>
            </a:p>
          </p:txBody>
        </p:sp>
        <p:sp>
          <p:nvSpPr>
            <p:cNvPr id="86" name="Text Placeholder 10">
              <a:extLst>
                <a:ext uri="{FF2B5EF4-FFF2-40B4-BE49-F238E27FC236}">
                  <a16:creationId xmlns:a16="http://schemas.microsoft.com/office/drawing/2014/main" id="{902E2BB9-886F-ADB7-00F4-6515F9E2F378}"/>
                </a:ext>
              </a:extLst>
            </p:cNvPr>
            <p:cNvSpPr txBox="1">
              <a:spLocks/>
            </p:cNvSpPr>
            <p:nvPr>
              <p:custDataLst>
                <p:tags r:id="rId41"/>
              </p:custDataLst>
            </p:nvPr>
          </p:nvSpPr>
          <p:spPr bwMode="auto">
            <a:xfrm>
              <a:off x="2111125" y="6097588"/>
              <a:ext cx="6111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444AEE79-BB88-417B-8DA9-A0EAF5696C6C}" type="datetime'P''h''''''''''i''''''''li''''''p''pi''n''e''''s'''''''">
                <a:rPr lang="en-US" altLang="en-US" sz="1000" smtClean="0"/>
                <a:pPr marL="0" indent="0">
                  <a:spcBef>
                    <a:spcPct val="0"/>
                  </a:spcBef>
                  <a:spcAft>
                    <a:spcPct val="0"/>
                  </a:spcAft>
                  <a:buNone/>
                </a:pPr>
                <a:t>Philippines</a:t>
              </a:fld>
              <a:endParaRPr lang="en-US" sz="1000"/>
            </a:p>
          </p:txBody>
        </p:sp>
      </p:grpSp>
    </p:spTree>
    <p:extLst>
      <p:ext uri="{BB962C8B-B14F-4D97-AF65-F5344CB8AC3E}">
        <p14:creationId xmlns:p14="http://schemas.microsoft.com/office/powerpoint/2010/main" val="4191312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8FDE19C6-3BD0-99EC-D3ED-DCA5C6DA936E}"/>
              </a:ext>
            </a:extLst>
          </p:cNvPr>
          <p:cNvGraphicFramePr>
            <a:graphicFrameLocks/>
          </p:cNvGraphicFramePr>
          <p:nvPr>
            <p:custDataLst>
              <p:tags r:id="rId1"/>
            </p:custDataLst>
            <p:extLst>
              <p:ext uri="{D42A27DB-BD31-4B8C-83A1-F6EECF244321}">
                <p14:modId xmlns:p14="http://schemas.microsoft.com/office/powerpoint/2010/main" val="230216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347" imgH="348" progId="TCLayout.ActiveDocument.1">
                  <p:embed/>
                </p:oleObj>
              </mc:Choice>
              <mc:Fallback>
                <p:oleObj name="think-cell Slide" r:id="rId20" imgW="347" imgH="348" progId="TCLayout.ActiveDocument.1">
                  <p:embed/>
                  <p:pic>
                    <p:nvPicPr>
                      <p:cNvPr id="0" name=""/>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BEE1904A-D707-0D8D-A55A-23DD77094E87}"/>
              </a:ext>
            </a:extLst>
          </p:cNvPr>
          <p:cNvSpPr>
            <a:spLocks noGrp="1"/>
          </p:cNvSpPr>
          <p:nvPr>
            <p:ph type="title"/>
          </p:nvPr>
        </p:nvSpPr>
        <p:spPr>
          <a:xfrm>
            <a:off x="334962" y="513568"/>
            <a:ext cx="11767897" cy="754846"/>
          </a:xfrm>
        </p:spPr>
        <p:txBody>
          <a:bodyPr vert="horz" rIns="91440"/>
          <a:lstStyle/>
          <a:p>
            <a:r>
              <a:rPr lang="en-US" dirty="0"/>
              <a:t>China focuses on upstream capabilities while U.S. investments spread across rare earths value chain</a:t>
            </a:r>
            <a:endParaRPr lang="en-GB" dirty="0"/>
          </a:p>
        </p:txBody>
      </p:sp>
      <p:sp>
        <p:nvSpPr>
          <p:cNvPr id="6" name="Footer Placeholder 5">
            <a:extLst>
              <a:ext uri="{FF2B5EF4-FFF2-40B4-BE49-F238E27FC236}">
                <a16:creationId xmlns:a16="http://schemas.microsoft.com/office/drawing/2014/main" id="{81676E0C-7A4C-0D63-EFC4-C23DF40CFD6B}"/>
              </a:ext>
            </a:extLst>
          </p:cNvPr>
          <p:cNvSpPr>
            <a:spLocks noGrp="1"/>
          </p:cNvSpPr>
          <p:nvPr>
            <p:ph type="ftr" sz="quarter" idx="3"/>
          </p:nvPr>
        </p:nvSpPr>
        <p:spPr>
          <a:xfrm>
            <a:off x="360363" y="6006698"/>
            <a:ext cx="9147241" cy="216706"/>
          </a:xfrm>
        </p:spPr>
        <p:txBody>
          <a:bodyPr/>
          <a:lstStyle/>
          <a:p>
            <a:r>
              <a:rPr lang="en-US" dirty="0">
                <a:solidFill>
                  <a:srgbClr val="000000"/>
                </a:solidFill>
              </a:rPr>
              <a:t>Sources: </a:t>
            </a:r>
            <a:r>
              <a:rPr lang="en-US" dirty="0">
                <a:solidFill>
                  <a:srgbClr val="000000"/>
                </a:solidFill>
                <a:hlinkClick r:id="rId22"/>
              </a:rPr>
              <a:t>Mineral industry surveys by commodity</a:t>
            </a:r>
            <a:r>
              <a:rPr lang="en-US" dirty="0">
                <a:solidFill>
                  <a:srgbClr val="000000"/>
                </a:solidFill>
              </a:rPr>
              <a:t> (USGS, 2025); </a:t>
            </a:r>
            <a:r>
              <a:rPr lang="en-US" dirty="0">
                <a:solidFill>
                  <a:srgbClr val="000000"/>
                </a:solidFill>
                <a:hlinkClick r:id="rId23"/>
              </a:rPr>
              <a:t>Mineral commodity summaries 2025</a:t>
            </a:r>
            <a:r>
              <a:rPr lang="en-US" dirty="0">
                <a:solidFill>
                  <a:srgbClr val="000000"/>
                </a:solidFill>
              </a:rPr>
              <a:t> (USGS, 2025); </a:t>
            </a:r>
            <a:r>
              <a:rPr lang="en-US" dirty="0">
                <a:solidFill>
                  <a:srgbClr val="000000"/>
                </a:solidFill>
                <a:hlinkClick r:id="rId24"/>
              </a:rPr>
              <a:t>2022 Minerals yearbook China</a:t>
            </a:r>
            <a:r>
              <a:rPr lang="en-US" dirty="0">
                <a:solidFill>
                  <a:srgbClr val="000000"/>
                </a:solidFill>
              </a:rPr>
              <a:t> (USGS, 2025); </a:t>
            </a:r>
            <a:r>
              <a:rPr lang="en-US" dirty="0">
                <a:solidFill>
                  <a:srgbClr val="000000"/>
                </a:solidFill>
                <a:hlinkClick r:id="rId25"/>
              </a:rPr>
              <a:t>2017-2018 Minerals yearbook China</a:t>
            </a:r>
            <a:r>
              <a:rPr lang="en-US" dirty="0">
                <a:solidFill>
                  <a:srgbClr val="000000"/>
                </a:solidFill>
              </a:rPr>
              <a:t> (USGS, 2020); </a:t>
            </a:r>
            <a:r>
              <a:rPr lang="en-US" dirty="0">
                <a:solidFill>
                  <a:srgbClr val="000000"/>
                </a:solidFill>
                <a:hlinkClick r:id="rId26"/>
              </a:rPr>
              <a:t>World mineral statistic data</a:t>
            </a:r>
            <a:r>
              <a:rPr lang="en-US" dirty="0">
                <a:solidFill>
                  <a:srgbClr val="000000"/>
                </a:solidFill>
              </a:rPr>
              <a:t> (BGS, 2025); </a:t>
            </a:r>
            <a:r>
              <a:rPr lang="en-US" dirty="0">
                <a:solidFill>
                  <a:srgbClr val="000000"/>
                </a:solidFill>
                <a:hlinkClick r:id="rId27"/>
              </a:rPr>
              <a:t>Which countries have the critical minerals needed for the energy transition</a:t>
            </a:r>
            <a:r>
              <a:rPr lang="en-US" dirty="0">
                <a:solidFill>
                  <a:srgbClr val="000000"/>
                </a:solidFill>
              </a:rPr>
              <a:t> (2024); </a:t>
            </a:r>
            <a:r>
              <a:rPr lang="en-US" dirty="0">
                <a:solidFill>
                  <a:srgbClr val="000000"/>
                </a:solidFill>
                <a:hlinkClick r:id="rId28"/>
              </a:rPr>
              <a:t>Annual review 2024</a:t>
            </a:r>
            <a:r>
              <a:rPr lang="en-US" dirty="0">
                <a:solidFill>
                  <a:srgbClr val="000000"/>
                </a:solidFill>
              </a:rPr>
              <a:t> (</a:t>
            </a:r>
            <a:r>
              <a:rPr lang="en-US" dirty="0" err="1">
                <a:solidFill>
                  <a:srgbClr val="000000"/>
                </a:solidFill>
              </a:rPr>
              <a:t>IMnI</a:t>
            </a:r>
            <a:r>
              <a:rPr lang="en-US" dirty="0">
                <a:solidFill>
                  <a:srgbClr val="000000"/>
                </a:solidFill>
              </a:rPr>
              <a:t>, 2024);, </a:t>
            </a:r>
            <a:r>
              <a:rPr lang="en-US" dirty="0">
                <a:solidFill>
                  <a:srgbClr val="000000"/>
                </a:solidFill>
                <a:hlinkClick r:id="rId29"/>
              </a:rPr>
              <a:t>Mapping the evolution of manganese flows</a:t>
            </a:r>
            <a:r>
              <a:rPr lang="en-US" dirty="0">
                <a:solidFill>
                  <a:srgbClr val="000000"/>
                </a:solidFill>
              </a:rPr>
              <a:t> (Resources, Environment and Sustainability2024); </a:t>
            </a:r>
            <a:r>
              <a:rPr lang="en-US" dirty="0">
                <a:solidFill>
                  <a:srgbClr val="000000"/>
                </a:solidFill>
                <a:hlinkClick r:id="rId30"/>
              </a:rPr>
              <a:t>Beijing’s bid to secure overseas transition minerals</a:t>
            </a:r>
            <a:r>
              <a:rPr lang="en-US" dirty="0">
                <a:solidFill>
                  <a:srgbClr val="000000"/>
                </a:solidFill>
              </a:rPr>
              <a:t> (</a:t>
            </a:r>
            <a:r>
              <a:rPr lang="en-US" dirty="0" err="1">
                <a:solidFill>
                  <a:srgbClr val="000000"/>
                </a:solidFill>
              </a:rPr>
              <a:t>Aidata</a:t>
            </a:r>
            <a:r>
              <a:rPr lang="en-US" dirty="0">
                <a:solidFill>
                  <a:srgbClr val="000000"/>
                </a:solidFill>
              </a:rPr>
              <a:t>, 2025); </a:t>
            </a:r>
            <a:r>
              <a:rPr lang="en-US" dirty="0">
                <a:solidFill>
                  <a:srgbClr val="000000"/>
                </a:solidFill>
                <a:hlinkClick r:id="rId31"/>
              </a:rPr>
              <a:t>Global critical minerals outlook 2025</a:t>
            </a:r>
            <a:r>
              <a:rPr lang="en-US" dirty="0">
                <a:solidFill>
                  <a:srgbClr val="000000"/>
                </a:solidFill>
              </a:rPr>
              <a:t> (IEA, 2025); </a:t>
            </a:r>
            <a:r>
              <a:rPr lang="en-US" dirty="0">
                <a:solidFill>
                  <a:srgbClr val="000000"/>
                </a:solidFill>
                <a:hlinkClick r:id="rId32"/>
              </a:rPr>
              <a:t>Global critical minerals outlook</a:t>
            </a:r>
            <a:r>
              <a:rPr lang="en-US" dirty="0">
                <a:solidFill>
                  <a:srgbClr val="000000"/>
                </a:solidFill>
              </a:rPr>
              <a:t> (IEA, 2024); </a:t>
            </a:r>
            <a:r>
              <a:rPr lang="en-US" dirty="0">
                <a:solidFill>
                  <a:srgbClr val="000000"/>
                </a:solidFill>
                <a:hlinkClick r:id="rId33"/>
              </a:rPr>
              <a:t>Mineral security</a:t>
            </a:r>
            <a:r>
              <a:rPr lang="en-US" dirty="0">
                <a:solidFill>
                  <a:srgbClr val="000000"/>
                </a:solidFill>
              </a:rPr>
              <a:t> (Resources for the Future, 2025); </a:t>
            </a:r>
            <a:r>
              <a:rPr lang="en-US" dirty="0">
                <a:solidFill>
                  <a:srgbClr val="000000"/>
                </a:solidFill>
                <a:hlinkClick r:id="rId34"/>
              </a:rPr>
              <a:t>Interactive Critical Minerals Prospectus</a:t>
            </a:r>
            <a:r>
              <a:rPr lang="en-US" dirty="0">
                <a:solidFill>
                  <a:srgbClr val="000000"/>
                </a:solidFill>
              </a:rPr>
              <a:t> (ASM, 2024); </a:t>
            </a:r>
            <a:r>
              <a:rPr lang="en-US" dirty="0">
                <a:solidFill>
                  <a:srgbClr val="000000"/>
                </a:solidFill>
                <a:hlinkClick r:id="rId35"/>
              </a:rPr>
              <a:t>DOD Bets big on Rare Earth Elements</a:t>
            </a:r>
            <a:r>
              <a:rPr lang="en-US" dirty="0">
                <a:solidFill>
                  <a:srgbClr val="000000"/>
                </a:solidFill>
              </a:rPr>
              <a:t> (Bipartisan Policy Center, 2025); </a:t>
            </a:r>
            <a:r>
              <a:rPr lang="en-US" dirty="0">
                <a:solidFill>
                  <a:srgbClr val="000000"/>
                </a:solidFill>
                <a:hlinkClick r:id="rId36"/>
              </a:rPr>
              <a:t>Developing Rare Earth Processing Hubs</a:t>
            </a:r>
            <a:r>
              <a:rPr lang="en-US" dirty="0">
                <a:solidFill>
                  <a:srgbClr val="000000"/>
                </a:solidFill>
              </a:rPr>
              <a:t> (CSIS, 2025); </a:t>
            </a:r>
            <a:r>
              <a:rPr lang="en-US" dirty="0">
                <a:solidFill>
                  <a:srgbClr val="000000"/>
                </a:solidFill>
                <a:hlinkClick r:id="rId37"/>
              </a:rPr>
              <a:t>Trump strikes deal to restore rare earth access </a:t>
            </a:r>
            <a:r>
              <a:rPr lang="en-US" dirty="0">
                <a:solidFill>
                  <a:srgbClr val="000000"/>
                </a:solidFill>
              </a:rPr>
              <a:t>(CSIS, 2025).</a:t>
            </a:r>
            <a:br>
              <a:rPr lang="en-US" dirty="0">
                <a:solidFill>
                  <a:srgbClr val="000000"/>
                </a:solidFill>
              </a:rPr>
            </a:br>
            <a:r>
              <a:rPr lang="en-US" dirty="0">
                <a:solidFill>
                  <a:srgbClr val="000000"/>
                </a:solidFill>
              </a:rPr>
              <a:t>Credit: </a:t>
            </a:r>
            <a:r>
              <a:rPr lang="it-IT" dirty="0">
                <a:solidFill>
                  <a:srgbClr val="000000"/>
                </a:solidFill>
              </a:rPr>
              <a:t>Brenda Rain, Khande-Jae Fisher, Isabel Hoyos, </a:t>
            </a:r>
            <a:r>
              <a:rPr lang="en-US" dirty="0" err="1">
                <a:solidFill>
                  <a:srgbClr val="000000"/>
                </a:solidFill>
              </a:rPr>
              <a:t>Hyae</a:t>
            </a:r>
            <a:r>
              <a:rPr lang="en-US" dirty="0">
                <a:solidFill>
                  <a:srgbClr val="000000"/>
                </a:solidFill>
              </a:rPr>
              <a:t> Ryung Kim, and </a:t>
            </a:r>
            <a:r>
              <a:rPr lang="en-US" dirty="0">
                <a:hlinkClick r:id="rId38"/>
              </a:rPr>
              <a:t>Gernot Wagner.</a:t>
            </a:r>
            <a:r>
              <a:rPr lang="en-US" dirty="0">
                <a:solidFill>
                  <a:srgbClr val="000000"/>
                </a:solidFill>
              </a:rPr>
              <a:t> </a:t>
            </a:r>
            <a:r>
              <a:rPr lang="en-US" dirty="0">
                <a:hlinkClick r:id="rId39"/>
              </a:rPr>
              <a:t>Share with attribution</a:t>
            </a:r>
            <a:r>
              <a:rPr lang="en-US" dirty="0"/>
              <a:t>: </a:t>
            </a:r>
            <a:r>
              <a:rPr lang="en-US" dirty="0">
                <a:solidFill>
                  <a:srgbClr val="000000"/>
                </a:solidFill>
              </a:rPr>
              <a:t>Wagner et al., "Mining for the Energy Transition" (10 April 2026). Our World in Data, </a:t>
            </a:r>
          </a:p>
        </p:txBody>
      </p:sp>
      <p:sp>
        <p:nvSpPr>
          <p:cNvPr id="7" name="Text Placeholder 6">
            <a:extLst>
              <a:ext uri="{FF2B5EF4-FFF2-40B4-BE49-F238E27FC236}">
                <a16:creationId xmlns:a16="http://schemas.microsoft.com/office/drawing/2014/main" id="{19EAE823-7228-49F2-3F82-271FD403B70F}"/>
              </a:ext>
            </a:extLst>
          </p:cNvPr>
          <p:cNvSpPr>
            <a:spLocks noGrp="1"/>
          </p:cNvSpPr>
          <p:nvPr>
            <p:ph type="body" sz="quarter" idx="13"/>
          </p:nvPr>
        </p:nvSpPr>
        <p:spPr/>
        <p:txBody>
          <a:bodyPr/>
          <a:lstStyle/>
          <a:p>
            <a:r>
              <a:rPr lang="en-US" sz="1400" dirty="0"/>
              <a:t>China has invested $74B in upstream capacity since 2000s to diminish earlier vulnerabilities</a:t>
            </a:r>
          </a:p>
        </p:txBody>
      </p:sp>
      <p:sp>
        <p:nvSpPr>
          <p:cNvPr id="8" name="Text Placeholder 7">
            <a:extLst>
              <a:ext uri="{FF2B5EF4-FFF2-40B4-BE49-F238E27FC236}">
                <a16:creationId xmlns:a16="http://schemas.microsoft.com/office/drawing/2014/main" id="{9BCDA5B2-15DA-3FD9-46B4-0843634F6C43}"/>
              </a:ext>
            </a:extLst>
          </p:cNvPr>
          <p:cNvSpPr>
            <a:spLocks noGrp="1"/>
          </p:cNvSpPr>
          <p:nvPr>
            <p:ph type="body" sz="quarter" idx="16"/>
          </p:nvPr>
        </p:nvSpPr>
        <p:spPr/>
        <p:txBody>
          <a:bodyPr/>
          <a:lstStyle/>
          <a:p>
            <a:r>
              <a:rPr lang="en-US" sz="1400" dirty="0"/>
              <a:t>The U.S. is developing the rare earths supply chain through public-private collaboration from mining to magnet production</a:t>
            </a:r>
          </a:p>
        </p:txBody>
      </p:sp>
      <p:graphicFrame>
        <p:nvGraphicFramePr>
          <p:cNvPr id="57" name="Chart 56">
            <a:extLst>
              <a:ext uri="{FF2B5EF4-FFF2-40B4-BE49-F238E27FC236}">
                <a16:creationId xmlns:a16="http://schemas.microsoft.com/office/drawing/2014/main" id="{58C0BB9E-32F8-E442-0D78-F3B9988B1DC8}"/>
              </a:ext>
            </a:extLst>
          </p:cNvPr>
          <p:cNvGraphicFramePr/>
          <p:nvPr>
            <p:custDataLst>
              <p:tags r:id="rId2"/>
            </p:custDataLst>
            <p:extLst>
              <p:ext uri="{D42A27DB-BD31-4B8C-83A1-F6EECF244321}">
                <p14:modId xmlns:p14="http://schemas.microsoft.com/office/powerpoint/2010/main" val="3408377814"/>
              </p:ext>
            </p:extLst>
          </p:nvPr>
        </p:nvGraphicFramePr>
        <p:xfrm>
          <a:off x="492125" y="2411413"/>
          <a:ext cx="5578475" cy="3335337"/>
        </p:xfrm>
        <a:graphic>
          <a:graphicData uri="http://schemas.openxmlformats.org/drawingml/2006/chart">
            <c:chart xmlns:c="http://schemas.openxmlformats.org/drawingml/2006/chart" xmlns:r="http://schemas.openxmlformats.org/officeDocument/2006/relationships" r:id="rId40"/>
          </a:graphicData>
        </a:graphic>
      </p:graphicFrame>
      <p:sp>
        <p:nvSpPr>
          <p:cNvPr id="16" name="Text Placeholder 10">
            <a:extLst>
              <a:ext uri="{FF2B5EF4-FFF2-40B4-BE49-F238E27FC236}">
                <a16:creationId xmlns:a16="http://schemas.microsoft.com/office/drawing/2014/main" id="{BC6FA1F6-5914-7F25-E362-938FB6806551}"/>
              </a:ext>
            </a:extLst>
          </p:cNvPr>
          <p:cNvSpPr>
            <a:spLocks/>
          </p:cNvSpPr>
          <p:nvPr>
            <p:custDataLst>
              <p:tags r:id="rId3"/>
            </p:custDataLst>
          </p:nvPr>
        </p:nvSpPr>
        <p:spPr bwMode="auto">
          <a:xfrm>
            <a:off x="360363" y="3497263"/>
            <a:ext cx="136525" cy="1162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en-US" sz="900" dirty="0">
                <a:effectLst/>
                <a:ea typeface="+mn-lt"/>
                <a:cs typeface="+mn-lt"/>
                <a:sym typeface="+mn-lt"/>
              </a:rPr>
              <a:t>Billion USD investment</a:t>
            </a:r>
            <a:endParaRPr lang="en-US" sz="900" dirty="0">
              <a:ea typeface="+mn-lt"/>
              <a:cs typeface="+mn-lt"/>
              <a:sym typeface="+mn-lt"/>
            </a:endParaRPr>
          </a:p>
        </p:txBody>
      </p:sp>
      <p:sp>
        <p:nvSpPr>
          <p:cNvPr id="11" name="Text Placeholder 10">
            <a:extLst>
              <a:ext uri="{FF2B5EF4-FFF2-40B4-BE49-F238E27FC236}">
                <a16:creationId xmlns:a16="http://schemas.microsoft.com/office/drawing/2014/main" id="{7FCCDA40-81CC-1C2F-5F25-1CFF9EE7FE39}"/>
              </a:ext>
            </a:extLst>
          </p:cNvPr>
          <p:cNvSpPr>
            <a:spLocks/>
          </p:cNvSpPr>
          <p:nvPr>
            <p:custDataLst>
              <p:tags r:id="rId4"/>
            </p:custDataLst>
          </p:nvPr>
        </p:nvSpPr>
        <p:spPr bwMode="auto">
          <a:xfrm>
            <a:off x="812800" y="5643563"/>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F389B7D-7C3B-4B20-A9FA-25A6287DD95D}" type="datetime'''''''''''''2''''0''0''''''''''''''''''''''''''0'''''''">
              <a:rPr lang="en-US" altLang="en-US" sz="900" smtClean="0"/>
              <a:pPr marL="0" lvl="0" indent="0" algn="ctr">
                <a:spcBef>
                  <a:spcPct val="0"/>
                </a:spcBef>
                <a:spcAft>
                  <a:spcPct val="0"/>
                </a:spcAft>
                <a:buNone/>
              </a:pPr>
              <a:t>2000</a:t>
            </a:fld>
            <a:endParaRPr lang="en-US" sz="900">
              <a:ea typeface="+mn-lt"/>
              <a:cs typeface="+mn-lt"/>
              <a:sym typeface="+mn-lt"/>
            </a:endParaRPr>
          </a:p>
        </p:txBody>
      </p:sp>
      <p:sp>
        <p:nvSpPr>
          <p:cNvPr id="12" name="Text Placeholder 10">
            <a:extLst>
              <a:ext uri="{FF2B5EF4-FFF2-40B4-BE49-F238E27FC236}">
                <a16:creationId xmlns:a16="http://schemas.microsoft.com/office/drawing/2014/main" id="{B608DF5C-9FBA-B72C-65A8-C9A6D7E40CF8}"/>
              </a:ext>
            </a:extLst>
          </p:cNvPr>
          <p:cNvSpPr>
            <a:spLocks/>
          </p:cNvSpPr>
          <p:nvPr>
            <p:custDataLst>
              <p:tags r:id="rId5"/>
            </p:custDataLst>
          </p:nvPr>
        </p:nvSpPr>
        <p:spPr bwMode="auto">
          <a:xfrm>
            <a:off x="1516063" y="5643563"/>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007CBE6-5389-4560-B92E-6A6E18BDAB8B}" type="datetime'''''''''''2''''''''00''''3'''''''''''''''''''''''">
              <a:rPr lang="en-US" altLang="en-US" sz="900" smtClean="0"/>
              <a:pPr marL="0" lvl="0" indent="0" algn="ctr">
                <a:spcBef>
                  <a:spcPct val="0"/>
                </a:spcBef>
                <a:spcAft>
                  <a:spcPct val="0"/>
                </a:spcAft>
                <a:buNone/>
              </a:pPr>
              <a:t>2003</a:t>
            </a:fld>
            <a:endParaRPr lang="en-US" sz="900">
              <a:ea typeface="+mn-lt"/>
              <a:cs typeface="+mn-lt"/>
              <a:sym typeface="+mn-lt"/>
            </a:endParaRPr>
          </a:p>
        </p:txBody>
      </p:sp>
      <p:sp>
        <p:nvSpPr>
          <p:cNvPr id="13" name="Text Placeholder 10">
            <a:extLst>
              <a:ext uri="{FF2B5EF4-FFF2-40B4-BE49-F238E27FC236}">
                <a16:creationId xmlns:a16="http://schemas.microsoft.com/office/drawing/2014/main" id="{0B346447-24F3-6111-AF99-26D9D57C6A03}"/>
              </a:ext>
            </a:extLst>
          </p:cNvPr>
          <p:cNvSpPr>
            <a:spLocks/>
          </p:cNvSpPr>
          <p:nvPr>
            <p:custDataLst>
              <p:tags r:id="rId6"/>
            </p:custDataLst>
          </p:nvPr>
        </p:nvSpPr>
        <p:spPr bwMode="auto">
          <a:xfrm>
            <a:off x="1984375" y="5643563"/>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5EC1018-00BC-4B71-B1F4-97298DDAFDD4}" type="datetime'''2''''0''''''''''''''''''''''''''''0''''''''''''''5'">
              <a:rPr lang="en-US" altLang="en-US" sz="900" smtClean="0"/>
              <a:pPr marL="0" lvl="0" indent="0" algn="ctr">
                <a:spcBef>
                  <a:spcPct val="0"/>
                </a:spcBef>
                <a:spcAft>
                  <a:spcPct val="0"/>
                </a:spcAft>
                <a:buNone/>
              </a:pPr>
              <a:t>2005</a:t>
            </a:fld>
            <a:endParaRPr lang="en-US" sz="900">
              <a:ea typeface="+mn-lt"/>
              <a:cs typeface="+mn-lt"/>
              <a:sym typeface="+mn-lt"/>
            </a:endParaRPr>
          </a:p>
        </p:txBody>
      </p:sp>
      <p:sp>
        <p:nvSpPr>
          <p:cNvPr id="14" name="Text Placeholder 10">
            <a:extLst>
              <a:ext uri="{FF2B5EF4-FFF2-40B4-BE49-F238E27FC236}">
                <a16:creationId xmlns:a16="http://schemas.microsoft.com/office/drawing/2014/main" id="{0D3E6AC5-92DF-B61F-63C9-8C0FF9BBBEB8}"/>
              </a:ext>
            </a:extLst>
          </p:cNvPr>
          <p:cNvSpPr>
            <a:spLocks/>
          </p:cNvSpPr>
          <p:nvPr>
            <p:custDataLst>
              <p:tags r:id="rId7"/>
            </p:custDataLst>
          </p:nvPr>
        </p:nvSpPr>
        <p:spPr bwMode="auto">
          <a:xfrm>
            <a:off x="2454275" y="5643563"/>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CBB35D3-1F96-4D80-9C0C-68C36D955A22}" type="datetime'''''''''''''''''''''''''''''20''''''''''''''0''''''''''''7'">
              <a:rPr lang="en-US" altLang="en-US" sz="900" smtClean="0"/>
              <a:pPr marL="0" lvl="0" indent="0" algn="ctr">
                <a:spcBef>
                  <a:spcPct val="0"/>
                </a:spcBef>
                <a:spcAft>
                  <a:spcPct val="0"/>
                </a:spcAft>
                <a:buNone/>
              </a:pPr>
              <a:t>2007</a:t>
            </a:fld>
            <a:endParaRPr lang="en-US" sz="900">
              <a:ea typeface="+mn-lt"/>
              <a:cs typeface="+mn-lt"/>
              <a:sym typeface="+mn-lt"/>
            </a:endParaRPr>
          </a:p>
        </p:txBody>
      </p:sp>
      <p:sp>
        <p:nvSpPr>
          <p:cNvPr id="15" name="Text Placeholder 10">
            <a:extLst>
              <a:ext uri="{FF2B5EF4-FFF2-40B4-BE49-F238E27FC236}">
                <a16:creationId xmlns:a16="http://schemas.microsoft.com/office/drawing/2014/main" id="{D970BF2C-70C6-0734-DA54-B34635F817F5}"/>
              </a:ext>
            </a:extLst>
          </p:cNvPr>
          <p:cNvSpPr>
            <a:spLocks/>
          </p:cNvSpPr>
          <p:nvPr>
            <p:custDataLst>
              <p:tags r:id="rId8"/>
            </p:custDataLst>
          </p:nvPr>
        </p:nvSpPr>
        <p:spPr bwMode="auto">
          <a:xfrm>
            <a:off x="2922588" y="5643563"/>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4E7B0C8-DD16-4BD8-917B-AC1D85486ED1}" type="datetime'''''2''''''''0''''''0''''''''9'''''''''''''''">
              <a:rPr lang="en-US" altLang="en-US" sz="900" smtClean="0"/>
              <a:pPr marL="0" lvl="0" indent="0" algn="ctr">
                <a:spcBef>
                  <a:spcPct val="0"/>
                </a:spcBef>
                <a:spcAft>
                  <a:spcPct val="0"/>
                </a:spcAft>
                <a:buNone/>
              </a:pPr>
              <a:t>2009</a:t>
            </a:fld>
            <a:endParaRPr lang="en-US" sz="900">
              <a:ea typeface="+mn-lt"/>
              <a:cs typeface="+mn-lt"/>
              <a:sym typeface="+mn-lt"/>
            </a:endParaRPr>
          </a:p>
        </p:txBody>
      </p:sp>
      <p:sp>
        <p:nvSpPr>
          <p:cNvPr id="22" name="Text Placeholder 10">
            <a:extLst>
              <a:ext uri="{FF2B5EF4-FFF2-40B4-BE49-F238E27FC236}">
                <a16:creationId xmlns:a16="http://schemas.microsoft.com/office/drawing/2014/main" id="{E970271C-F63C-7599-6AF0-0FCE7952B2B4}"/>
              </a:ext>
            </a:extLst>
          </p:cNvPr>
          <p:cNvSpPr>
            <a:spLocks/>
          </p:cNvSpPr>
          <p:nvPr>
            <p:custDataLst>
              <p:tags r:id="rId9"/>
            </p:custDataLst>
          </p:nvPr>
        </p:nvSpPr>
        <p:spPr bwMode="auto">
          <a:xfrm>
            <a:off x="3392488" y="5643563"/>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E0F6D60-F36E-467A-B648-2E3406780F29}" type="datetime'2''''''''''''0''''''''''1''''''''''''''''''''''''''''''1'">
              <a:rPr lang="en-US" altLang="en-US" sz="900" smtClean="0"/>
              <a:pPr marL="0" lvl="0" indent="0" algn="ctr">
                <a:spcBef>
                  <a:spcPct val="0"/>
                </a:spcBef>
                <a:spcAft>
                  <a:spcPct val="0"/>
                </a:spcAft>
                <a:buNone/>
              </a:pPr>
              <a:t>2011</a:t>
            </a:fld>
            <a:endParaRPr lang="en-US" sz="900">
              <a:ea typeface="+mn-lt"/>
              <a:cs typeface="+mn-lt"/>
              <a:sym typeface="+mn-lt"/>
            </a:endParaRPr>
          </a:p>
        </p:txBody>
      </p:sp>
      <p:sp>
        <p:nvSpPr>
          <p:cNvPr id="17" name="Text Placeholder 10">
            <a:extLst>
              <a:ext uri="{FF2B5EF4-FFF2-40B4-BE49-F238E27FC236}">
                <a16:creationId xmlns:a16="http://schemas.microsoft.com/office/drawing/2014/main" id="{26DEDE54-7DF2-FDA8-3F88-031F8E01EDAD}"/>
              </a:ext>
            </a:extLst>
          </p:cNvPr>
          <p:cNvSpPr>
            <a:spLocks/>
          </p:cNvSpPr>
          <p:nvPr>
            <p:custDataLst>
              <p:tags r:id="rId10"/>
            </p:custDataLst>
          </p:nvPr>
        </p:nvSpPr>
        <p:spPr bwMode="auto">
          <a:xfrm>
            <a:off x="3860800" y="5643563"/>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464B06A-044A-416D-BCD0-BC3C00A6F1D6}" type="datetime'''''''''''''2''''0''''''''1''''''''''''''''''''''''3'''''''">
              <a:rPr lang="en-US" altLang="en-US" sz="900" smtClean="0"/>
              <a:pPr marL="0" lvl="0" indent="0" algn="ctr">
                <a:spcBef>
                  <a:spcPct val="0"/>
                </a:spcBef>
                <a:spcAft>
                  <a:spcPct val="0"/>
                </a:spcAft>
                <a:buNone/>
              </a:pPr>
              <a:t>2013</a:t>
            </a:fld>
            <a:endParaRPr lang="en-US" sz="900">
              <a:ea typeface="+mn-lt"/>
              <a:cs typeface="+mn-lt"/>
              <a:sym typeface="+mn-lt"/>
            </a:endParaRPr>
          </a:p>
        </p:txBody>
      </p:sp>
      <p:sp>
        <p:nvSpPr>
          <p:cNvPr id="18" name="Text Placeholder 10">
            <a:extLst>
              <a:ext uri="{FF2B5EF4-FFF2-40B4-BE49-F238E27FC236}">
                <a16:creationId xmlns:a16="http://schemas.microsoft.com/office/drawing/2014/main" id="{A98640FD-646F-F3A2-BC39-62C22D58FE0B}"/>
              </a:ext>
            </a:extLst>
          </p:cNvPr>
          <p:cNvSpPr>
            <a:spLocks/>
          </p:cNvSpPr>
          <p:nvPr>
            <p:custDataLst>
              <p:tags r:id="rId11"/>
            </p:custDataLst>
          </p:nvPr>
        </p:nvSpPr>
        <p:spPr bwMode="auto">
          <a:xfrm>
            <a:off x="4329113" y="5643563"/>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EC984FC-2056-4960-8444-CE60BFFB0C7A}" type="datetime'''''''''2''0''''''''''''''''''''''''''''''''''''''''1''5'">
              <a:rPr lang="en-US" altLang="en-US" sz="900" smtClean="0"/>
              <a:pPr marL="0" lvl="0" indent="0" algn="ctr">
                <a:spcBef>
                  <a:spcPct val="0"/>
                </a:spcBef>
                <a:spcAft>
                  <a:spcPct val="0"/>
                </a:spcAft>
                <a:buNone/>
              </a:pPr>
              <a:t>2015</a:t>
            </a:fld>
            <a:endParaRPr lang="en-US" sz="900">
              <a:ea typeface="+mn-lt"/>
              <a:cs typeface="+mn-lt"/>
              <a:sym typeface="+mn-lt"/>
            </a:endParaRPr>
          </a:p>
        </p:txBody>
      </p:sp>
      <p:sp>
        <p:nvSpPr>
          <p:cNvPr id="19" name="Text Placeholder 10">
            <a:extLst>
              <a:ext uri="{FF2B5EF4-FFF2-40B4-BE49-F238E27FC236}">
                <a16:creationId xmlns:a16="http://schemas.microsoft.com/office/drawing/2014/main" id="{5224706C-FCAD-A867-BC0D-B3136BDAF77B}"/>
              </a:ext>
            </a:extLst>
          </p:cNvPr>
          <p:cNvSpPr>
            <a:spLocks/>
          </p:cNvSpPr>
          <p:nvPr>
            <p:custDataLst>
              <p:tags r:id="rId12"/>
            </p:custDataLst>
          </p:nvPr>
        </p:nvSpPr>
        <p:spPr bwMode="auto">
          <a:xfrm>
            <a:off x="4799013" y="5643563"/>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2627954-17B9-441B-939E-8A809778E356}" type="datetime'''''2''''''''''''0''''''1''''''''''''''7'''''''''''''''''''''">
              <a:rPr lang="en-US" altLang="en-US" sz="900" smtClean="0"/>
              <a:pPr marL="0" lvl="0" indent="0" algn="ctr">
                <a:spcBef>
                  <a:spcPct val="0"/>
                </a:spcBef>
                <a:spcAft>
                  <a:spcPct val="0"/>
                </a:spcAft>
                <a:buNone/>
              </a:pPr>
              <a:t>2017</a:t>
            </a:fld>
            <a:endParaRPr lang="en-US" sz="900">
              <a:ea typeface="+mn-lt"/>
              <a:cs typeface="+mn-lt"/>
              <a:sym typeface="+mn-lt"/>
            </a:endParaRPr>
          </a:p>
        </p:txBody>
      </p:sp>
      <p:sp>
        <p:nvSpPr>
          <p:cNvPr id="20" name="Text Placeholder 10">
            <a:extLst>
              <a:ext uri="{FF2B5EF4-FFF2-40B4-BE49-F238E27FC236}">
                <a16:creationId xmlns:a16="http://schemas.microsoft.com/office/drawing/2014/main" id="{543D366D-05F1-1276-6F3B-995D3F414B08}"/>
              </a:ext>
            </a:extLst>
          </p:cNvPr>
          <p:cNvSpPr>
            <a:spLocks/>
          </p:cNvSpPr>
          <p:nvPr>
            <p:custDataLst>
              <p:tags r:id="rId13"/>
            </p:custDataLst>
          </p:nvPr>
        </p:nvSpPr>
        <p:spPr bwMode="auto">
          <a:xfrm>
            <a:off x="5267325" y="5643563"/>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28B3C77-1264-4CAE-85B7-5ED44788DE65}" type="datetime'20''''''''''''''1''9'''''''''''''''''''''''''''''''''''''">
              <a:rPr lang="en-US" altLang="en-US" sz="900" smtClean="0"/>
              <a:pPr marL="0" lvl="0" indent="0" algn="ctr">
                <a:spcBef>
                  <a:spcPct val="0"/>
                </a:spcBef>
                <a:spcAft>
                  <a:spcPct val="0"/>
                </a:spcAft>
                <a:buNone/>
              </a:pPr>
              <a:t>2019</a:t>
            </a:fld>
            <a:endParaRPr lang="en-US" sz="900">
              <a:ea typeface="+mn-lt"/>
              <a:cs typeface="+mn-lt"/>
              <a:sym typeface="+mn-lt"/>
            </a:endParaRPr>
          </a:p>
        </p:txBody>
      </p:sp>
      <p:sp>
        <p:nvSpPr>
          <p:cNvPr id="21" name="Text Placeholder 10">
            <a:extLst>
              <a:ext uri="{FF2B5EF4-FFF2-40B4-BE49-F238E27FC236}">
                <a16:creationId xmlns:a16="http://schemas.microsoft.com/office/drawing/2014/main" id="{89FB6847-9192-36E4-F259-DE8E4FDF1074}"/>
              </a:ext>
            </a:extLst>
          </p:cNvPr>
          <p:cNvSpPr>
            <a:spLocks/>
          </p:cNvSpPr>
          <p:nvPr>
            <p:custDataLst>
              <p:tags r:id="rId14"/>
            </p:custDataLst>
          </p:nvPr>
        </p:nvSpPr>
        <p:spPr bwMode="auto">
          <a:xfrm>
            <a:off x="5735638" y="5643563"/>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54AD2A2-F281-4DD3-AF55-B06BEB6F0DBF}" type="datetime'''''''''''''''''2''''''''''''0''''2''1'">
              <a:rPr lang="en-US" altLang="en-US" sz="900" smtClean="0"/>
              <a:pPr marL="0" lvl="0" indent="0" algn="ctr">
                <a:spcBef>
                  <a:spcPct val="0"/>
                </a:spcBef>
                <a:spcAft>
                  <a:spcPct val="0"/>
                </a:spcAft>
                <a:buNone/>
              </a:pPr>
              <a:t>2021</a:t>
            </a:fld>
            <a:endParaRPr lang="en-US" sz="900">
              <a:ea typeface="+mn-lt"/>
              <a:cs typeface="+mn-lt"/>
              <a:sym typeface="+mn-lt"/>
            </a:endParaRPr>
          </a:p>
        </p:txBody>
      </p:sp>
      <p:sp>
        <p:nvSpPr>
          <p:cNvPr id="23" name="Rectangle 22">
            <a:extLst>
              <a:ext uri="{FF2B5EF4-FFF2-40B4-BE49-F238E27FC236}">
                <a16:creationId xmlns:a16="http://schemas.microsoft.com/office/drawing/2014/main" id="{FA6E5F05-3F12-402C-2FDA-3C46D1198CC1}"/>
              </a:ext>
            </a:extLst>
          </p:cNvPr>
          <p:cNvSpPr/>
          <p:nvPr>
            <p:custDataLst>
              <p:tags r:id="rId15"/>
            </p:custDataLst>
          </p:nvPr>
        </p:nvSpPr>
        <p:spPr bwMode="auto">
          <a:xfrm>
            <a:off x="4233863" y="2249488"/>
            <a:ext cx="179388" cy="133350"/>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4" name="Rectangle 23">
            <a:extLst>
              <a:ext uri="{FF2B5EF4-FFF2-40B4-BE49-F238E27FC236}">
                <a16:creationId xmlns:a16="http://schemas.microsoft.com/office/drawing/2014/main" id="{CB7F075A-952F-E03C-07AD-F8554A1C552B}"/>
              </a:ext>
            </a:extLst>
          </p:cNvPr>
          <p:cNvSpPr/>
          <p:nvPr>
            <p:custDataLst>
              <p:tags r:id="rId16"/>
            </p:custDataLst>
          </p:nvPr>
        </p:nvSpPr>
        <p:spPr bwMode="auto">
          <a:xfrm>
            <a:off x="5114925" y="2249488"/>
            <a:ext cx="179388" cy="133350"/>
          </a:xfrm>
          <a:prstGeom prst="rect">
            <a:avLst/>
          </a:prstGeom>
          <a:solidFill>
            <a:schemeClr val="accent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5" name="Text Placeholder 10">
            <a:extLst>
              <a:ext uri="{FF2B5EF4-FFF2-40B4-BE49-F238E27FC236}">
                <a16:creationId xmlns:a16="http://schemas.microsoft.com/office/drawing/2014/main" id="{C873E247-6FDC-1063-39DC-F6D4718D2BCE}"/>
              </a:ext>
            </a:extLst>
          </p:cNvPr>
          <p:cNvSpPr>
            <a:spLocks/>
          </p:cNvSpPr>
          <p:nvPr>
            <p:custDataLst>
              <p:tags r:id="rId17"/>
            </p:custDataLst>
          </p:nvPr>
        </p:nvSpPr>
        <p:spPr bwMode="auto">
          <a:xfrm>
            <a:off x="4464050" y="2244725"/>
            <a:ext cx="5492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C6F20182-9943-4ED3-A496-054F784177CD}" type="datetime'''''Up''''''''''''s''''''t''''''''''''''''''rea''m'''''">
              <a:rPr lang="en-US" altLang="en-US" sz="1000" smtClean="0"/>
              <a:pPr/>
              <a:t>Upstream</a:t>
            </a:fld>
            <a:endParaRPr lang="en-US" sz="1000">
              <a:ea typeface="+mn-lt"/>
              <a:cs typeface="+mn-lt"/>
              <a:sym typeface="+mn-lt"/>
            </a:endParaRPr>
          </a:p>
        </p:txBody>
      </p:sp>
      <p:sp>
        <p:nvSpPr>
          <p:cNvPr id="26" name="Text Placeholder 10">
            <a:extLst>
              <a:ext uri="{FF2B5EF4-FFF2-40B4-BE49-F238E27FC236}">
                <a16:creationId xmlns:a16="http://schemas.microsoft.com/office/drawing/2014/main" id="{FACE339B-47E6-B658-CBF5-96074AC826C5}"/>
              </a:ext>
            </a:extLst>
          </p:cNvPr>
          <p:cNvSpPr>
            <a:spLocks/>
          </p:cNvSpPr>
          <p:nvPr>
            <p:custDataLst>
              <p:tags r:id="rId18"/>
            </p:custDataLst>
          </p:nvPr>
        </p:nvSpPr>
        <p:spPr bwMode="auto">
          <a:xfrm>
            <a:off x="5345113" y="2244725"/>
            <a:ext cx="5921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B16AD672-64F1-45BA-8C1C-A208378CAFC4}" type="datetime'''Mi''''''''''''''d''''''''''''s''t''''rea''''''''m'''''''">
              <a:rPr lang="en-US" altLang="en-US" sz="1000" smtClean="0"/>
              <a:pPr/>
              <a:t>Midstream</a:t>
            </a:fld>
            <a:endParaRPr lang="en-US" sz="1000" dirty="0">
              <a:ea typeface="+mn-lt"/>
              <a:cs typeface="+mn-lt"/>
              <a:sym typeface="+mn-lt"/>
            </a:endParaRPr>
          </a:p>
        </p:txBody>
      </p:sp>
      <p:sp>
        <p:nvSpPr>
          <p:cNvPr id="27" name="Speech Bubble: Rectangle 26">
            <a:extLst>
              <a:ext uri="{FF2B5EF4-FFF2-40B4-BE49-F238E27FC236}">
                <a16:creationId xmlns:a16="http://schemas.microsoft.com/office/drawing/2014/main" id="{363B7D22-6089-A049-85AA-3FF574F17ACF}"/>
              </a:ext>
            </a:extLst>
          </p:cNvPr>
          <p:cNvSpPr/>
          <p:nvPr/>
        </p:nvSpPr>
        <p:spPr bwMode="gray">
          <a:xfrm>
            <a:off x="1068388" y="2662238"/>
            <a:ext cx="2318418" cy="1033463"/>
          </a:xfrm>
          <a:prstGeom prst="wedgeRectCallout">
            <a:avLst>
              <a:gd name="adj1" fmla="val 55813"/>
              <a:gd name="adj2" fmla="val 22423"/>
            </a:avLst>
          </a:prstGeom>
          <a:solidFill>
            <a:schemeClr val="accent2">
              <a:lumMod val="10000"/>
              <a:lumOff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r>
              <a:rPr lang="en-US" sz="1050" dirty="0">
                <a:solidFill>
                  <a:schemeClr val="tx1"/>
                </a:solidFill>
              </a:rPr>
              <a:t>China has invested </a:t>
            </a:r>
            <a:r>
              <a:rPr lang="en-US" sz="1050" b="1" dirty="0">
                <a:solidFill>
                  <a:schemeClr val="tx1"/>
                </a:solidFill>
              </a:rPr>
              <a:t>$74B in </a:t>
            </a:r>
            <a:r>
              <a:rPr lang="en-US" sz="1050" dirty="0">
                <a:solidFill>
                  <a:schemeClr val="tx1"/>
                </a:solidFill>
              </a:rPr>
              <a:t>strengthening the upstream supply chain of copper (</a:t>
            </a:r>
            <a:r>
              <a:rPr lang="en-US" sz="1050" b="1" dirty="0">
                <a:solidFill>
                  <a:schemeClr val="tx1"/>
                </a:solidFill>
              </a:rPr>
              <a:t>64%</a:t>
            </a:r>
            <a:r>
              <a:rPr lang="en-US" sz="1050" dirty="0">
                <a:solidFill>
                  <a:schemeClr val="tx1"/>
                </a:solidFill>
              </a:rPr>
              <a:t>), cobalt (</a:t>
            </a:r>
            <a:r>
              <a:rPr lang="en-US" sz="1050" b="1" dirty="0">
                <a:solidFill>
                  <a:schemeClr val="tx1"/>
                </a:solidFill>
              </a:rPr>
              <a:t>22%</a:t>
            </a:r>
            <a:r>
              <a:rPr lang="en-US" sz="1050" dirty="0">
                <a:solidFill>
                  <a:schemeClr val="tx1"/>
                </a:solidFill>
              </a:rPr>
              <a:t>), nickel (</a:t>
            </a:r>
            <a:r>
              <a:rPr lang="en-US" sz="1050" b="1" dirty="0">
                <a:solidFill>
                  <a:schemeClr val="tx1"/>
                </a:solidFill>
              </a:rPr>
              <a:t>10%</a:t>
            </a:r>
            <a:r>
              <a:rPr lang="en-US" sz="1050" dirty="0">
                <a:solidFill>
                  <a:schemeClr val="tx1"/>
                </a:solidFill>
              </a:rPr>
              <a:t>), lithium </a:t>
            </a:r>
            <a:r>
              <a:rPr lang="en-US" sz="1050" b="1" dirty="0">
                <a:solidFill>
                  <a:schemeClr val="tx1"/>
                </a:solidFill>
              </a:rPr>
              <a:t>(4%</a:t>
            </a:r>
            <a:r>
              <a:rPr lang="en-US" sz="1050" dirty="0">
                <a:solidFill>
                  <a:schemeClr val="tx1"/>
                </a:solidFill>
              </a:rPr>
              <a:t>), and REE (</a:t>
            </a:r>
            <a:r>
              <a:rPr lang="en-US" sz="1050" b="1" dirty="0">
                <a:solidFill>
                  <a:schemeClr val="tx1"/>
                </a:solidFill>
              </a:rPr>
              <a:t>0.4%</a:t>
            </a:r>
            <a:r>
              <a:rPr lang="en-US" sz="1050" dirty="0">
                <a:solidFill>
                  <a:schemeClr val="tx1"/>
                </a:solidFill>
              </a:rPr>
              <a:t>) </a:t>
            </a:r>
            <a:r>
              <a:rPr lang="en-US" sz="1050" b="1" dirty="0">
                <a:solidFill>
                  <a:schemeClr val="tx1"/>
                </a:solidFill>
              </a:rPr>
              <a:t>across 29 countries between 2000 and 2021</a:t>
            </a:r>
            <a:endParaRPr lang="en-US" sz="1050" dirty="0">
              <a:solidFill>
                <a:schemeClr val="tx1"/>
              </a:solidFill>
            </a:endParaRPr>
          </a:p>
        </p:txBody>
      </p:sp>
      <p:sp>
        <p:nvSpPr>
          <p:cNvPr id="29" name="btfpColumnHeaderBoxText223027">
            <a:extLst>
              <a:ext uri="{FF2B5EF4-FFF2-40B4-BE49-F238E27FC236}">
                <a16:creationId xmlns:a16="http://schemas.microsoft.com/office/drawing/2014/main" id="{ADBF444E-3BA0-4D46-B0EF-DC651BE89DB3}"/>
              </a:ext>
            </a:extLst>
          </p:cNvPr>
          <p:cNvSpPr txBox="1"/>
          <p:nvPr/>
        </p:nvSpPr>
        <p:spPr bwMode="gray">
          <a:xfrm>
            <a:off x="410592" y="2045930"/>
            <a:ext cx="4182840" cy="257442"/>
          </a:xfrm>
          <a:prstGeom prst="rect">
            <a:avLst/>
          </a:prstGeom>
          <a:noFill/>
        </p:spPr>
        <p:txBody>
          <a:bodyPr vert="horz" wrap="square" lIns="36036" tIns="36036" rIns="36036" bIns="36036" rtlCol="0" anchor="b">
            <a:spAutoFit/>
          </a:bodyPr>
          <a:lstStyle/>
          <a:p>
            <a:r>
              <a:rPr lang="en-US" sz="1200" dirty="0">
                <a:solidFill>
                  <a:srgbClr val="000000"/>
                </a:solidFill>
                <a:cs typeface="Arial"/>
              </a:rPr>
              <a:t>Annual investment, </a:t>
            </a:r>
            <a:r>
              <a:rPr lang="en-US" sz="1200" i="1" dirty="0">
                <a:solidFill>
                  <a:srgbClr val="000000"/>
                </a:solidFill>
                <a:cs typeface="Arial"/>
              </a:rPr>
              <a:t>US$B</a:t>
            </a:r>
          </a:p>
        </p:txBody>
      </p:sp>
      <p:sp>
        <p:nvSpPr>
          <p:cNvPr id="35" name="Down Arrow 5">
            <a:extLst>
              <a:ext uri="{FF2B5EF4-FFF2-40B4-BE49-F238E27FC236}">
                <a16:creationId xmlns:a16="http://schemas.microsoft.com/office/drawing/2014/main" id="{455BEE5A-98D9-F9F6-3430-16DB6A2E09EE}"/>
              </a:ext>
            </a:extLst>
          </p:cNvPr>
          <p:cNvSpPr/>
          <p:nvPr/>
        </p:nvSpPr>
        <p:spPr bwMode="gray">
          <a:xfrm>
            <a:off x="7197764" y="2193925"/>
            <a:ext cx="146652" cy="3586163"/>
          </a:xfrm>
          <a:prstGeom prst="downArrow">
            <a:avLst>
              <a:gd name="adj1" fmla="val 50000"/>
              <a:gd name="adj2" fmla="val 53000"/>
            </a:avLst>
          </a:prstGeom>
          <a:gradFill flip="none" rotWithShape="1">
            <a:gsLst>
              <a:gs pos="72000">
                <a:schemeClr val="accent5">
                  <a:lumMod val="40000"/>
                  <a:lumOff val="60000"/>
                </a:schemeClr>
              </a:gs>
              <a:gs pos="5000">
                <a:schemeClr val="accent5">
                  <a:lumMod val="75000"/>
                </a:schemeClr>
              </a:gs>
              <a:gs pos="100000">
                <a:schemeClr val="bg1"/>
              </a:gs>
              <a:gs pos="34000">
                <a:schemeClr val="accent5"/>
              </a:gs>
              <a:gs pos="100000">
                <a:schemeClr val="bg1"/>
              </a:gs>
            </a:gsLst>
            <a:lin ang="5400000" scaled="1"/>
            <a:tileRect/>
          </a:gradFill>
          <a:ln w="952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6" name="TextBox 35">
            <a:extLst>
              <a:ext uri="{FF2B5EF4-FFF2-40B4-BE49-F238E27FC236}">
                <a16:creationId xmlns:a16="http://schemas.microsoft.com/office/drawing/2014/main" id="{4C848840-701F-F421-CDC3-872F636B934E}"/>
              </a:ext>
            </a:extLst>
          </p:cNvPr>
          <p:cNvSpPr txBox="1"/>
          <p:nvPr/>
        </p:nvSpPr>
        <p:spPr bwMode="gray">
          <a:xfrm>
            <a:off x="6242009" y="2436813"/>
            <a:ext cx="1066318" cy="446088"/>
          </a:xfrm>
          <a:prstGeom prst="rect">
            <a:avLst/>
          </a:prstGeom>
          <a:noFill/>
        </p:spPr>
        <p:txBody>
          <a:bodyPr wrap="none" lIns="137160" tIns="137160" rIns="274320" bIns="137160" rtlCol="0">
            <a:spAutoFit/>
          </a:bodyPr>
          <a:lstStyle/>
          <a:p>
            <a:pPr marL="0" indent="0" algn="l">
              <a:spcBef>
                <a:spcPts val="600"/>
              </a:spcBef>
              <a:spcAft>
                <a:spcPts val="600"/>
              </a:spcAft>
              <a:buNone/>
            </a:pPr>
            <a:r>
              <a:rPr lang="en-US" sz="1050" b="1"/>
              <a:t>Upstream</a:t>
            </a:r>
          </a:p>
        </p:txBody>
      </p:sp>
      <p:sp>
        <p:nvSpPr>
          <p:cNvPr id="37" name="TextBox 36">
            <a:extLst>
              <a:ext uri="{FF2B5EF4-FFF2-40B4-BE49-F238E27FC236}">
                <a16:creationId xmlns:a16="http://schemas.microsoft.com/office/drawing/2014/main" id="{59F864FB-20F3-BB83-72A5-93F92EEB506B}"/>
              </a:ext>
            </a:extLst>
          </p:cNvPr>
          <p:cNvSpPr txBox="1"/>
          <p:nvPr/>
        </p:nvSpPr>
        <p:spPr bwMode="gray">
          <a:xfrm>
            <a:off x="6242009" y="3756025"/>
            <a:ext cx="1119217" cy="447675"/>
          </a:xfrm>
          <a:prstGeom prst="rect">
            <a:avLst/>
          </a:prstGeom>
          <a:noFill/>
        </p:spPr>
        <p:txBody>
          <a:bodyPr wrap="none" lIns="137160" tIns="137160" rIns="274320" bIns="137160" rtlCol="0">
            <a:spAutoFit/>
          </a:bodyPr>
          <a:lstStyle/>
          <a:p>
            <a:pPr marL="0" indent="0" algn="l">
              <a:spcBef>
                <a:spcPts val="600"/>
              </a:spcBef>
              <a:spcAft>
                <a:spcPts val="600"/>
              </a:spcAft>
              <a:buNone/>
            </a:pPr>
            <a:r>
              <a:rPr lang="en-US" sz="1050" b="1"/>
              <a:t>Midstream</a:t>
            </a:r>
          </a:p>
        </p:txBody>
      </p:sp>
      <p:sp>
        <p:nvSpPr>
          <p:cNvPr id="38" name="TextBox 37">
            <a:extLst>
              <a:ext uri="{FF2B5EF4-FFF2-40B4-BE49-F238E27FC236}">
                <a16:creationId xmlns:a16="http://schemas.microsoft.com/office/drawing/2014/main" id="{C7938F4C-1721-98A7-AFC3-F52606AC3880}"/>
              </a:ext>
            </a:extLst>
          </p:cNvPr>
          <p:cNvSpPr txBox="1"/>
          <p:nvPr/>
        </p:nvSpPr>
        <p:spPr bwMode="gray">
          <a:xfrm>
            <a:off x="6217243" y="4899025"/>
            <a:ext cx="1218603" cy="439738"/>
          </a:xfrm>
          <a:prstGeom prst="rect">
            <a:avLst/>
          </a:prstGeom>
          <a:noFill/>
        </p:spPr>
        <p:txBody>
          <a:bodyPr wrap="square" lIns="137160" tIns="137160" rIns="274320" bIns="137160" rtlCol="0">
            <a:spAutoFit/>
          </a:bodyPr>
          <a:lstStyle/>
          <a:p>
            <a:pPr marL="0" indent="0" algn="l">
              <a:spcBef>
                <a:spcPts val="600"/>
              </a:spcBef>
              <a:spcAft>
                <a:spcPts val="600"/>
              </a:spcAft>
              <a:buNone/>
            </a:pPr>
            <a:r>
              <a:rPr lang="en-US" sz="1050" b="1"/>
              <a:t>Downstream</a:t>
            </a:r>
          </a:p>
        </p:txBody>
      </p:sp>
      <p:grpSp>
        <p:nvGrpSpPr>
          <p:cNvPr id="39" name="Group 38">
            <a:extLst>
              <a:ext uri="{FF2B5EF4-FFF2-40B4-BE49-F238E27FC236}">
                <a16:creationId xmlns:a16="http://schemas.microsoft.com/office/drawing/2014/main" id="{F236C5E0-C1AF-C6EC-B1FF-0D50D8372BE3}"/>
              </a:ext>
            </a:extLst>
          </p:cNvPr>
          <p:cNvGrpSpPr/>
          <p:nvPr/>
        </p:nvGrpSpPr>
        <p:grpSpPr>
          <a:xfrm>
            <a:off x="7405292" y="2705100"/>
            <a:ext cx="4261403" cy="976313"/>
            <a:chOff x="7395915" y="1901208"/>
            <a:chExt cx="4261403" cy="975571"/>
          </a:xfrm>
        </p:grpSpPr>
        <p:cxnSp>
          <p:nvCxnSpPr>
            <p:cNvPr id="40" name="Straight Connector 39">
              <a:extLst>
                <a:ext uri="{FF2B5EF4-FFF2-40B4-BE49-F238E27FC236}">
                  <a16:creationId xmlns:a16="http://schemas.microsoft.com/office/drawing/2014/main" id="{48F4A32D-2F01-60F5-27FD-EB62D1050F6B}"/>
                </a:ext>
              </a:extLst>
            </p:cNvPr>
            <p:cNvCxnSpPr/>
            <p:nvPr/>
          </p:nvCxnSpPr>
          <p:spPr bwMode="gray">
            <a:xfrm>
              <a:off x="7395915" y="2141538"/>
              <a:ext cx="484632" cy="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6F28E755-820D-B0D2-75BA-1F836723C871}"/>
                </a:ext>
              </a:extLst>
            </p:cNvPr>
            <p:cNvSpPr/>
            <p:nvPr/>
          </p:nvSpPr>
          <p:spPr bwMode="gray">
            <a:xfrm>
              <a:off x="8003241" y="1901208"/>
              <a:ext cx="3654077" cy="97557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endParaRPr lang="en-US" sz="900" b="1" dirty="0">
                <a:solidFill>
                  <a:schemeClr val="tx1"/>
                </a:solidFill>
                <a:cs typeface="Arial"/>
              </a:endParaRPr>
            </a:p>
            <a:p>
              <a:r>
                <a:rPr lang="en-US" sz="1000" b="1" dirty="0">
                  <a:solidFill>
                    <a:schemeClr val="tx1"/>
                  </a:solidFill>
                </a:rPr>
                <a:t>MOU </a:t>
              </a:r>
              <a:r>
                <a:rPr lang="en-US" sz="1000" dirty="0">
                  <a:solidFill>
                    <a:schemeClr val="tx1"/>
                  </a:solidFill>
                </a:rPr>
                <a:t>between U.S.-based </a:t>
              </a:r>
              <a:r>
                <a:rPr lang="en-US" sz="1000" b="1" dirty="0">
                  <a:solidFill>
                    <a:schemeClr val="tx1"/>
                  </a:solidFill>
                </a:rPr>
                <a:t>MP Materials </a:t>
              </a:r>
              <a:r>
                <a:rPr lang="en-US" sz="1000" dirty="0">
                  <a:solidFill>
                    <a:schemeClr val="tx1"/>
                  </a:solidFill>
                </a:rPr>
                <a:t>and Saudi Arabia-based </a:t>
              </a:r>
              <a:r>
                <a:rPr lang="en-US" sz="1000" b="1" dirty="0">
                  <a:solidFill>
                    <a:schemeClr val="tx1"/>
                  </a:solidFill>
                </a:rPr>
                <a:t>Maaden</a:t>
              </a:r>
              <a:r>
                <a:rPr lang="en-US" sz="1000" dirty="0">
                  <a:solidFill>
                    <a:schemeClr val="tx1"/>
                  </a:solidFill>
                </a:rPr>
                <a:t> to build a mine-magnet supply chain; mine production expected to begin in 2028.  </a:t>
              </a:r>
              <a:endParaRPr lang="en-US" sz="1000" dirty="0">
                <a:solidFill>
                  <a:schemeClr val="tx1"/>
                </a:solidFill>
                <a:cs typeface="Arial"/>
              </a:endParaRPr>
            </a:p>
            <a:p>
              <a:pPr marL="171450" indent="-171450">
                <a:buFont typeface="Arial" panose="020B0604020202020204" pitchFamily="34" charset="0"/>
                <a:buChar char="•"/>
              </a:pPr>
              <a:endParaRPr lang="en-US" sz="900" dirty="0">
                <a:solidFill>
                  <a:schemeClr val="tx1"/>
                </a:solidFill>
                <a:cs typeface="Arial"/>
              </a:endParaRPr>
            </a:p>
          </p:txBody>
        </p:sp>
      </p:grpSp>
      <p:grpSp>
        <p:nvGrpSpPr>
          <p:cNvPr id="42" name="Group 41">
            <a:extLst>
              <a:ext uri="{FF2B5EF4-FFF2-40B4-BE49-F238E27FC236}">
                <a16:creationId xmlns:a16="http://schemas.microsoft.com/office/drawing/2014/main" id="{87211877-461A-F2FF-4A5B-1C63B4B1B2BE}"/>
              </a:ext>
            </a:extLst>
          </p:cNvPr>
          <p:cNvGrpSpPr/>
          <p:nvPr/>
        </p:nvGrpSpPr>
        <p:grpSpPr>
          <a:xfrm>
            <a:off x="7405292" y="4243388"/>
            <a:ext cx="4097415" cy="265113"/>
            <a:chOff x="7638289" y="4178262"/>
            <a:chExt cx="4097415" cy="266563"/>
          </a:xfrm>
        </p:grpSpPr>
        <p:sp>
          <p:nvSpPr>
            <p:cNvPr id="43" name="Rectangle 42">
              <a:extLst>
                <a:ext uri="{FF2B5EF4-FFF2-40B4-BE49-F238E27FC236}">
                  <a16:creationId xmlns:a16="http://schemas.microsoft.com/office/drawing/2014/main" id="{601A802A-BE58-A80D-A04C-B20D1DC801D7}"/>
                </a:ext>
              </a:extLst>
            </p:cNvPr>
            <p:cNvSpPr/>
            <p:nvPr/>
          </p:nvSpPr>
          <p:spPr bwMode="gray">
            <a:xfrm>
              <a:off x="8227025" y="4178262"/>
              <a:ext cx="3508679" cy="26656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r>
                <a:rPr lang="en-US" sz="1000" b="1" dirty="0">
                  <a:solidFill>
                    <a:schemeClr val="tx1"/>
                  </a:solidFill>
                </a:rPr>
                <a:t>$400 million equity investment by DOD in MP Materials.</a:t>
              </a:r>
              <a:endParaRPr lang="en-US" sz="1000" b="1" dirty="0">
                <a:solidFill>
                  <a:schemeClr val="tx1"/>
                </a:solidFill>
                <a:cs typeface="Arial"/>
              </a:endParaRPr>
            </a:p>
          </p:txBody>
        </p:sp>
        <p:cxnSp>
          <p:nvCxnSpPr>
            <p:cNvPr id="44" name="Straight Connector 43">
              <a:extLst>
                <a:ext uri="{FF2B5EF4-FFF2-40B4-BE49-F238E27FC236}">
                  <a16:creationId xmlns:a16="http://schemas.microsoft.com/office/drawing/2014/main" id="{24F72DBE-A4E5-6C98-776A-9133CCA080BE}"/>
                </a:ext>
              </a:extLst>
            </p:cNvPr>
            <p:cNvCxnSpPr/>
            <p:nvPr/>
          </p:nvCxnSpPr>
          <p:spPr bwMode="gray">
            <a:xfrm>
              <a:off x="7638289" y="4299553"/>
              <a:ext cx="484632" cy="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9E74B5E3-9134-FB46-815C-63959BBCF20D}"/>
              </a:ext>
            </a:extLst>
          </p:cNvPr>
          <p:cNvGrpSpPr/>
          <p:nvPr/>
        </p:nvGrpSpPr>
        <p:grpSpPr>
          <a:xfrm>
            <a:off x="7405292" y="4630738"/>
            <a:ext cx="4261403" cy="495300"/>
            <a:chOff x="7638289" y="4554313"/>
            <a:chExt cx="4261403" cy="494657"/>
          </a:xfrm>
        </p:grpSpPr>
        <p:sp>
          <p:nvSpPr>
            <p:cNvPr id="46" name="Rectangle 45">
              <a:extLst>
                <a:ext uri="{FF2B5EF4-FFF2-40B4-BE49-F238E27FC236}">
                  <a16:creationId xmlns:a16="http://schemas.microsoft.com/office/drawing/2014/main" id="{994690B6-6950-B0B5-C64F-FC1E034BCD1B}"/>
                </a:ext>
              </a:extLst>
            </p:cNvPr>
            <p:cNvSpPr/>
            <p:nvPr/>
          </p:nvSpPr>
          <p:spPr bwMode="gray">
            <a:xfrm>
              <a:off x="8236238" y="4554313"/>
              <a:ext cx="3663454" cy="49465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buFont typeface="Arial" panose="020B0604020202020204" pitchFamily="34" charset="0"/>
                <a:buChar char="•"/>
              </a:pPr>
              <a:endParaRPr lang="en-US" sz="1000" dirty="0">
                <a:solidFill>
                  <a:schemeClr val="tx1"/>
                </a:solidFill>
                <a:cs typeface="Arial"/>
              </a:endParaRPr>
            </a:p>
            <a:p>
              <a:r>
                <a:rPr lang="en-US" sz="1000" b="1" dirty="0">
                  <a:solidFill>
                    <a:schemeClr val="tx1"/>
                  </a:solidFill>
                </a:rPr>
                <a:t>10-year offtake agreement between DOD and MP Material </a:t>
              </a:r>
              <a:r>
                <a:rPr lang="en-US" sz="1000" dirty="0">
                  <a:solidFill>
                    <a:schemeClr val="tx1"/>
                  </a:solidFill>
                </a:rPr>
                <a:t>to purchase 100% of magnets.</a:t>
              </a:r>
              <a:endParaRPr lang="en-US" sz="1000" dirty="0">
                <a:solidFill>
                  <a:schemeClr val="tx1"/>
                </a:solidFill>
                <a:cs typeface="Arial"/>
              </a:endParaRPr>
            </a:p>
          </p:txBody>
        </p:sp>
        <p:cxnSp>
          <p:nvCxnSpPr>
            <p:cNvPr id="47" name="Straight Connector 46">
              <a:extLst>
                <a:ext uri="{FF2B5EF4-FFF2-40B4-BE49-F238E27FC236}">
                  <a16:creationId xmlns:a16="http://schemas.microsoft.com/office/drawing/2014/main" id="{807ABE7E-E9E9-C7A6-C1BF-1288B17CDD46}"/>
                </a:ext>
              </a:extLst>
            </p:cNvPr>
            <p:cNvCxnSpPr/>
            <p:nvPr/>
          </p:nvCxnSpPr>
          <p:spPr bwMode="gray">
            <a:xfrm>
              <a:off x="7638289" y="4801641"/>
              <a:ext cx="484632" cy="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882DAAF4-47F2-1624-9628-2B7ADC529FC7}"/>
              </a:ext>
            </a:extLst>
          </p:cNvPr>
          <p:cNvGrpSpPr/>
          <p:nvPr/>
        </p:nvGrpSpPr>
        <p:grpSpPr>
          <a:xfrm>
            <a:off x="7405292" y="5111750"/>
            <a:ext cx="4097415" cy="493713"/>
            <a:chOff x="7405292" y="5189335"/>
            <a:chExt cx="4097415" cy="494657"/>
          </a:xfrm>
        </p:grpSpPr>
        <p:sp>
          <p:nvSpPr>
            <p:cNvPr id="49" name="Rectangle 48">
              <a:extLst>
                <a:ext uri="{FF2B5EF4-FFF2-40B4-BE49-F238E27FC236}">
                  <a16:creationId xmlns:a16="http://schemas.microsoft.com/office/drawing/2014/main" id="{8DDF1E23-7B96-C55D-9EC4-571640EE219A}"/>
                </a:ext>
              </a:extLst>
            </p:cNvPr>
            <p:cNvSpPr/>
            <p:nvPr/>
          </p:nvSpPr>
          <p:spPr bwMode="gray">
            <a:xfrm>
              <a:off x="8003241" y="5189335"/>
              <a:ext cx="3499466" cy="49465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buFont typeface="Arial" panose="020B0604020202020204" pitchFamily="34" charset="0"/>
                <a:buChar char="•"/>
              </a:pPr>
              <a:endParaRPr lang="en-US" sz="1000" dirty="0">
                <a:solidFill>
                  <a:schemeClr val="tx1"/>
                </a:solidFill>
                <a:cs typeface="Arial"/>
              </a:endParaRPr>
            </a:p>
            <a:p>
              <a:r>
                <a:rPr lang="en-US" sz="1000" b="1" dirty="0">
                  <a:solidFill>
                    <a:schemeClr val="tx1"/>
                  </a:solidFill>
                </a:rPr>
                <a:t>10-year price protection agreement with DOD </a:t>
              </a:r>
              <a:r>
                <a:rPr lang="en-US" sz="1000" dirty="0">
                  <a:solidFill>
                    <a:schemeClr val="tx1"/>
                  </a:solidFill>
                </a:rPr>
                <a:t>guarantees price floor of </a:t>
              </a:r>
              <a:r>
                <a:rPr lang="en-US" sz="1000" b="1" dirty="0">
                  <a:solidFill>
                    <a:schemeClr val="tx1"/>
                  </a:solidFill>
                </a:rPr>
                <a:t>$110/kg for </a:t>
              </a:r>
              <a:r>
                <a:rPr lang="en-US" sz="1000" dirty="0">
                  <a:solidFill>
                    <a:schemeClr val="tx1"/>
                  </a:solidFill>
                </a:rPr>
                <a:t>MP Material</a:t>
              </a:r>
              <a:r>
                <a:rPr lang="en-US" sz="1000" b="1" dirty="0">
                  <a:solidFill>
                    <a:schemeClr val="tx1"/>
                  </a:solidFill>
                </a:rPr>
                <a:t> </a:t>
              </a:r>
              <a:r>
                <a:rPr lang="en-US" sz="1000" b="1" dirty="0" err="1">
                  <a:solidFill>
                    <a:schemeClr val="tx1"/>
                  </a:solidFill>
                </a:rPr>
                <a:t>NdPr</a:t>
              </a:r>
              <a:r>
                <a:rPr lang="en-US" sz="1000" b="1" dirty="0">
                  <a:solidFill>
                    <a:schemeClr val="tx1"/>
                  </a:solidFill>
                </a:rPr>
                <a:t> products</a:t>
              </a:r>
              <a:r>
                <a:rPr lang="en-US" sz="1000" dirty="0">
                  <a:solidFill>
                    <a:schemeClr val="tx1"/>
                  </a:solidFill>
                </a:rPr>
                <a:t> (2x market price).</a:t>
              </a:r>
              <a:endParaRPr lang="en-US" sz="1000" b="1" dirty="0">
                <a:solidFill>
                  <a:schemeClr val="tx1"/>
                </a:solidFill>
                <a:cs typeface="Arial"/>
              </a:endParaRPr>
            </a:p>
          </p:txBody>
        </p:sp>
        <p:cxnSp>
          <p:nvCxnSpPr>
            <p:cNvPr id="50" name="Straight Connector 49">
              <a:extLst>
                <a:ext uri="{FF2B5EF4-FFF2-40B4-BE49-F238E27FC236}">
                  <a16:creationId xmlns:a16="http://schemas.microsoft.com/office/drawing/2014/main" id="{CF98B145-8336-C8A1-E350-FF64F7D6CB5A}"/>
                </a:ext>
              </a:extLst>
            </p:cNvPr>
            <p:cNvCxnSpPr/>
            <p:nvPr/>
          </p:nvCxnSpPr>
          <p:spPr bwMode="gray">
            <a:xfrm>
              <a:off x="7405292" y="5427728"/>
              <a:ext cx="484632" cy="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97EDDDE0-B9AE-8DDF-3BBC-71BDC38C3993}"/>
              </a:ext>
            </a:extLst>
          </p:cNvPr>
          <p:cNvGrpSpPr/>
          <p:nvPr/>
        </p:nvGrpSpPr>
        <p:grpSpPr>
          <a:xfrm>
            <a:off x="7405292" y="3306763"/>
            <a:ext cx="4061869" cy="976313"/>
            <a:chOff x="7406932" y="3266795"/>
            <a:chExt cx="4061869" cy="975571"/>
          </a:xfrm>
        </p:grpSpPr>
        <p:cxnSp>
          <p:nvCxnSpPr>
            <p:cNvPr id="52" name="Straight Connector 51">
              <a:extLst>
                <a:ext uri="{FF2B5EF4-FFF2-40B4-BE49-F238E27FC236}">
                  <a16:creationId xmlns:a16="http://schemas.microsoft.com/office/drawing/2014/main" id="{C7376BCC-D314-F7DE-F205-5491C7273B37}"/>
                </a:ext>
              </a:extLst>
            </p:cNvPr>
            <p:cNvCxnSpPr/>
            <p:nvPr/>
          </p:nvCxnSpPr>
          <p:spPr bwMode="gray">
            <a:xfrm>
              <a:off x="7406932" y="3518583"/>
              <a:ext cx="484632" cy="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94353BB4-613E-F24B-C874-C80B90B0BCC5}"/>
                </a:ext>
              </a:extLst>
            </p:cNvPr>
            <p:cNvSpPr/>
            <p:nvPr/>
          </p:nvSpPr>
          <p:spPr bwMode="gray">
            <a:xfrm>
              <a:off x="8003240" y="3266795"/>
              <a:ext cx="3465561" cy="97557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endParaRPr lang="en-US" sz="1000" b="1" dirty="0">
                <a:solidFill>
                  <a:schemeClr val="tx1"/>
                </a:solidFill>
                <a:cs typeface="Arial"/>
              </a:endParaRPr>
            </a:p>
            <a:p>
              <a:r>
                <a:rPr lang="en-US" sz="1000" dirty="0">
                  <a:solidFill>
                    <a:schemeClr val="tx1"/>
                  </a:solidFill>
                </a:rPr>
                <a:t>Since 2020, DOD has awarded over </a:t>
              </a:r>
              <a:r>
                <a:rPr lang="en-US" sz="1000" b="1" dirty="0">
                  <a:solidFill>
                    <a:schemeClr val="tx1"/>
                  </a:solidFill>
                </a:rPr>
                <a:t>$439 million</a:t>
              </a:r>
              <a:r>
                <a:rPr lang="en-US" sz="1000" dirty="0">
                  <a:solidFill>
                    <a:schemeClr val="tx1"/>
                  </a:solidFill>
                </a:rPr>
                <a:t> to companies to develop </a:t>
              </a:r>
              <a:r>
                <a:rPr lang="en-US" sz="1000" b="1" dirty="0">
                  <a:solidFill>
                    <a:schemeClr val="tx1"/>
                  </a:solidFill>
                </a:rPr>
                <a:t>separating and processing capabilities </a:t>
              </a:r>
              <a:r>
                <a:rPr lang="en-US" sz="1000" dirty="0">
                  <a:solidFill>
                    <a:schemeClr val="tx1"/>
                  </a:solidFill>
                </a:rPr>
                <a:t>for permanent magnets, aiming to increase </a:t>
              </a:r>
              <a:r>
                <a:rPr lang="en-US" sz="1000" b="1" dirty="0">
                  <a:solidFill>
                    <a:schemeClr val="tx1"/>
                  </a:solidFill>
                </a:rPr>
                <a:t>U.S. production by 10,000 mt by 2028 </a:t>
              </a:r>
              <a:r>
                <a:rPr lang="en-US" sz="1000" dirty="0">
                  <a:solidFill>
                    <a:schemeClr val="tx1"/>
                  </a:solidFill>
                </a:rPr>
                <a:t>(~1% of China’s capacity and ~3% of global demand).</a:t>
              </a:r>
              <a:endParaRPr lang="en-US" sz="1000" dirty="0">
                <a:solidFill>
                  <a:schemeClr val="tx1"/>
                </a:solidFill>
                <a:cs typeface="Arial"/>
              </a:endParaRPr>
            </a:p>
          </p:txBody>
        </p:sp>
      </p:grpSp>
      <p:grpSp>
        <p:nvGrpSpPr>
          <p:cNvPr id="54" name="Group 53">
            <a:extLst>
              <a:ext uri="{FF2B5EF4-FFF2-40B4-BE49-F238E27FC236}">
                <a16:creationId xmlns:a16="http://schemas.microsoft.com/office/drawing/2014/main" id="{10A49F94-561E-7971-E3D6-0655407EBCA4}"/>
              </a:ext>
            </a:extLst>
          </p:cNvPr>
          <p:cNvGrpSpPr/>
          <p:nvPr/>
        </p:nvGrpSpPr>
        <p:grpSpPr>
          <a:xfrm>
            <a:off x="7398626" y="2066925"/>
            <a:ext cx="4104081" cy="974725"/>
            <a:chOff x="7405292" y="2451183"/>
            <a:chExt cx="4663168" cy="975571"/>
          </a:xfrm>
        </p:grpSpPr>
        <p:sp>
          <p:nvSpPr>
            <p:cNvPr id="55" name="Rectangle 54">
              <a:extLst>
                <a:ext uri="{FF2B5EF4-FFF2-40B4-BE49-F238E27FC236}">
                  <a16:creationId xmlns:a16="http://schemas.microsoft.com/office/drawing/2014/main" id="{CBACBC45-FC79-C440-9519-61703B15B3E9}"/>
                </a:ext>
              </a:extLst>
            </p:cNvPr>
            <p:cNvSpPr/>
            <p:nvPr/>
          </p:nvSpPr>
          <p:spPr bwMode="gray">
            <a:xfrm>
              <a:off x="8090407" y="2451183"/>
              <a:ext cx="3978053" cy="97557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endParaRPr lang="en-US" sz="1000" b="1" dirty="0">
                <a:solidFill>
                  <a:schemeClr val="tx1"/>
                </a:solidFill>
                <a:cs typeface="Arial"/>
              </a:endParaRPr>
            </a:p>
            <a:p>
              <a:r>
                <a:rPr lang="en-US" sz="1000" b="1" dirty="0">
                  <a:solidFill>
                    <a:schemeClr val="tx1"/>
                  </a:solidFill>
                </a:rPr>
                <a:t>US$600 million </a:t>
              </a:r>
              <a:r>
                <a:rPr lang="en-US" sz="1000" dirty="0">
                  <a:solidFill>
                    <a:schemeClr val="tx1"/>
                  </a:solidFill>
                </a:rPr>
                <a:t>conditional funding from U.S. Export-Import Bank to Australia </a:t>
              </a:r>
              <a:r>
                <a:rPr lang="en-US" sz="1000" b="1" dirty="0">
                  <a:solidFill>
                    <a:schemeClr val="tx1"/>
                  </a:solidFill>
                </a:rPr>
                <a:t>Dubbo “mine to metals” project </a:t>
              </a:r>
              <a:r>
                <a:rPr lang="en-US" sz="1000" dirty="0">
                  <a:solidFill>
                    <a:schemeClr val="tx1"/>
                  </a:solidFill>
                </a:rPr>
                <a:t>under U.S.-Australia collaboration.</a:t>
              </a:r>
              <a:endParaRPr lang="en-US" sz="1000" dirty="0">
                <a:solidFill>
                  <a:schemeClr val="tx1"/>
                </a:solidFill>
                <a:cs typeface="Arial"/>
              </a:endParaRPr>
            </a:p>
            <a:p>
              <a:endParaRPr lang="en-US" sz="1000" dirty="0">
                <a:solidFill>
                  <a:schemeClr val="tx1"/>
                </a:solidFill>
                <a:cs typeface="Arial"/>
              </a:endParaRPr>
            </a:p>
          </p:txBody>
        </p:sp>
        <p:cxnSp>
          <p:nvCxnSpPr>
            <p:cNvPr id="56" name="Straight Connector 55">
              <a:extLst>
                <a:ext uri="{FF2B5EF4-FFF2-40B4-BE49-F238E27FC236}">
                  <a16:creationId xmlns:a16="http://schemas.microsoft.com/office/drawing/2014/main" id="{054F9B94-534F-C37B-A08F-8D435F4519C2}"/>
                </a:ext>
              </a:extLst>
            </p:cNvPr>
            <p:cNvCxnSpPr/>
            <p:nvPr/>
          </p:nvCxnSpPr>
          <p:spPr bwMode="gray">
            <a:xfrm>
              <a:off x="7405292" y="2700891"/>
              <a:ext cx="548640" cy="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99609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A335579-A8BE-ABBE-8F27-5580520D4945}"/>
              </a:ext>
            </a:extLst>
          </p:cNvPr>
          <p:cNvGraphicFramePr>
            <a:graphicFrameLocks/>
          </p:cNvGraphicFramePr>
          <p:nvPr>
            <p:custDataLst>
              <p:tags r:id="rId1"/>
            </p:custDataLst>
            <p:extLst>
              <p:ext uri="{D42A27DB-BD31-4B8C-83A1-F6EECF244321}">
                <p14:modId xmlns:p14="http://schemas.microsoft.com/office/powerpoint/2010/main" val="14749998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4" imgW="347" imgH="348" progId="TCLayout.ActiveDocument.1">
                  <p:embed/>
                </p:oleObj>
              </mc:Choice>
              <mc:Fallback>
                <p:oleObj name="think-cell Slide" r:id="rId154" imgW="347" imgH="348" progId="TCLayout.ActiveDocument.1">
                  <p:embed/>
                  <p:pic>
                    <p:nvPicPr>
                      <p:cNvPr id="0" name=""/>
                      <p:cNvPicPr/>
                      <p:nvPr/>
                    </p:nvPicPr>
                    <p:blipFill>
                      <a:blip r:embed="rId15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9B441C23-DB06-54A5-4CFB-2CA408C40C32}"/>
              </a:ext>
            </a:extLst>
          </p:cNvPr>
          <p:cNvSpPr>
            <a:spLocks noGrp="1"/>
          </p:cNvSpPr>
          <p:nvPr>
            <p:ph type="body" sz="quarter" idx="13"/>
          </p:nvPr>
        </p:nvSpPr>
        <p:spPr/>
        <p:txBody>
          <a:bodyPr/>
          <a:lstStyle/>
          <a:p>
            <a:r>
              <a:rPr lang="en-US" dirty="0"/>
              <a:t>Share of global mine and refined production of the U.S. and China, ~2014-2024</a:t>
            </a:r>
          </a:p>
        </p:txBody>
      </p:sp>
      <p:sp>
        <p:nvSpPr>
          <p:cNvPr id="3" name="Title 2">
            <a:extLst>
              <a:ext uri="{FF2B5EF4-FFF2-40B4-BE49-F238E27FC236}">
                <a16:creationId xmlns:a16="http://schemas.microsoft.com/office/drawing/2014/main" id="{190D5218-9460-5DB4-5562-FA8C87D57B27}"/>
              </a:ext>
            </a:extLst>
          </p:cNvPr>
          <p:cNvSpPr>
            <a:spLocks noGrp="1"/>
          </p:cNvSpPr>
          <p:nvPr>
            <p:ph type="title"/>
          </p:nvPr>
        </p:nvSpPr>
        <p:spPr/>
        <p:txBody>
          <a:bodyPr vert="horz" rIns="91440"/>
          <a:lstStyle/>
          <a:p>
            <a:r>
              <a:rPr lang="en-US" dirty="0"/>
              <a:t>China with persistent refining dominance over U.S. across critical minerals</a:t>
            </a:r>
          </a:p>
        </p:txBody>
      </p:sp>
      <p:sp>
        <p:nvSpPr>
          <p:cNvPr id="5" name="Footer Placeholder 4">
            <a:extLst>
              <a:ext uri="{FF2B5EF4-FFF2-40B4-BE49-F238E27FC236}">
                <a16:creationId xmlns:a16="http://schemas.microsoft.com/office/drawing/2014/main" id="{269C0F3C-B860-52B3-9391-86B62FC8C1B5}"/>
              </a:ext>
            </a:extLst>
          </p:cNvPr>
          <p:cNvSpPr>
            <a:spLocks noGrp="1"/>
          </p:cNvSpPr>
          <p:nvPr>
            <p:ph type="ftr" sz="quarter" idx="3"/>
          </p:nvPr>
        </p:nvSpPr>
        <p:spPr>
          <a:xfrm>
            <a:off x="339786" y="6233530"/>
            <a:ext cx="9114765" cy="921916"/>
          </a:xfrm>
        </p:spPr>
        <p:txBody>
          <a:bodyPr/>
          <a:lstStyle/>
          <a:p>
            <a:r>
              <a:rPr lang="en-US" dirty="0">
                <a:solidFill>
                  <a:srgbClr val="000000"/>
                </a:solidFill>
              </a:rPr>
              <a:t>Sources: </a:t>
            </a:r>
            <a:r>
              <a:rPr lang="en-US" dirty="0">
                <a:solidFill>
                  <a:srgbClr val="000000"/>
                </a:solidFill>
                <a:hlinkClick r:id="rId156"/>
              </a:rPr>
              <a:t>Mineral industry surveys by commodity</a:t>
            </a:r>
            <a:r>
              <a:rPr lang="en-US" dirty="0">
                <a:solidFill>
                  <a:srgbClr val="000000"/>
                </a:solidFill>
              </a:rPr>
              <a:t> (USGS, 2025); </a:t>
            </a:r>
            <a:r>
              <a:rPr lang="en-US" dirty="0">
                <a:solidFill>
                  <a:srgbClr val="000000"/>
                </a:solidFill>
                <a:hlinkClick r:id="rId157"/>
              </a:rPr>
              <a:t>Mineral commodity summaries </a:t>
            </a:r>
            <a:r>
              <a:rPr lang="en-US" dirty="0">
                <a:solidFill>
                  <a:srgbClr val="000000"/>
                </a:solidFill>
              </a:rPr>
              <a:t> (USGS, 2025); </a:t>
            </a:r>
            <a:r>
              <a:rPr lang="en-US" dirty="0">
                <a:solidFill>
                  <a:srgbClr val="000000"/>
                </a:solidFill>
                <a:hlinkClick r:id="rId158"/>
              </a:rPr>
              <a:t>2022 Minerals Yearbook China</a:t>
            </a:r>
            <a:r>
              <a:rPr lang="en-US" dirty="0">
                <a:solidFill>
                  <a:srgbClr val="000000"/>
                </a:solidFill>
              </a:rPr>
              <a:t> (USGS, 2025); </a:t>
            </a:r>
            <a:r>
              <a:rPr lang="en-US" dirty="0">
                <a:solidFill>
                  <a:srgbClr val="000000"/>
                </a:solidFill>
                <a:hlinkClick r:id="rId159"/>
              </a:rPr>
              <a:t>2017-2018 Minerals Yearbook China</a:t>
            </a:r>
            <a:r>
              <a:rPr lang="en-US" dirty="0">
                <a:solidFill>
                  <a:srgbClr val="000000"/>
                </a:solidFill>
              </a:rPr>
              <a:t> (USGS, 2020); </a:t>
            </a:r>
            <a:r>
              <a:rPr lang="en-US" dirty="0">
                <a:solidFill>
                  <a:srgbClr val="000000"/>
                </a:solidFill>
                <a:hlinkClick r:id="rId160"/>
              </a:rPr>
              <a:t>World mineral statistic data</a:t>
            </a:r>
            <a:r>
              <a:rPr lang="en-US" dirty="0">
                <a:solidFill>
                  <a:srgbClr val="000000"/>
                </a:solidFill>
              </a:rPr>
              <a:t> (BGS, 2025); </a:t>
            </a:r>
            <a:r>
              <a:rPr lang="en-US" dirty="0">
                <a:solidFill>
                  <a:srgbClr val="000000"/>
                </a:solidFill>
                <a:hlinkClick r:id="rId161"/>
              </a:rPr>
              <a:t>Which countries have minerals needed for the energy transition</a:t>
            </a:r>
            <a:r>
              <a:rPr lang="en-US" dirty="0">
                <a:solidFill>
                  <a:srgbClr val="000000"/>
                </a:solidFill>
              </a:rPr>
              <a:t> (Our World in Data,2024); </a:t>
            </a:r>
            <a:r>
              <a:rPr lang="en-US" dirty="0">
                <a:solidFill>
                  <a:srgbClr val="000000"/>
                </a:solidFill>
                <a:hlinkClick r:id="rId162"/>
              </a:rPr>
              <a:t>Annual review</a:t>
            </a:r>
            <a:r>
              <a:rPr lang="en-US" dirty="0">
                <a:solidFill>
                  <a:srgbClr val="000000"/>
                </a:solidFill>
              </a:rPr>
              <a:t> (</a:t>
            </a:r>
            <a:r>
              <a:rPr lang="en-US" dirty="0" err="1">
                <a:solidFill>
                  <a:srgbClr val="000000"/>
                </a:solidFill>
              </a:rPr>
              <a:t>IMnI</a:t>
            </a:r>
            <a:r>
              <a:rPr lang="en-US" dirty="0">
                <a:solidFill>
                  <a:srgbClr val="000000"/>
                </a:solidFill>
              </a:rPr>
              <a:t>, 2024); </a:t>
            </a:r>
            <a:r>
              <a:rPr lang="en-US" dirty="0">
                <a:solidFill>
                  <a:srgbClr val="000000"/>
                </a:solidFill>
                <a:hlinkClick r:id="rId163"/>
              </a:rPr>
              <a:t>Mapping manganese flows</a:t>
            </a:r>
            <a:r>
              <a:rPr lang="en-US" dirty="0">
                <a:solidFill>
                  <a:srgbClr val="000000"/>
                </a:solidFill>
              </a:rPr>
              <a:t> (Resources, Environment and Sustainability, 2024); </a:t>
            </a:r>
            <a:r>
              <a:rPr lang="en-US" dirty="0">
                <a:solidFill>
                  <a:srgbClr val="000000"/>
                </a:solidFill>
                <a:hlinkClick r:id="rId164"/>
              </a:rPr>
              <a:t>Cobalt Market Report </a:t>
            </a:r>
            <a:r>
              <a:rPr lang="en-US" dirty="0">
                <a:solidFill>
                  <a:srgbClr val="000000"/>
                </a:solidFill>
              </a:rPr>
              <a:t> (Cobalt Institute, 2024); </a:t>
            </a:r>
            <a:r>
              <a:rPr lang="en-US" dirty="0">
                <a:solidFill>
                  <a:srgbClr val="000000"/>
                </a:solidFill>
                <a:hlinkClick r:id="rId165"/>
              </a:rPr>
              <a:t>China’s expanding copper influences</a:t>
            </a:r>
            <a:r>
              <a:rPr lang="en-US" dirty="0">
                <a:solidFill>
                  <a:srgbClr val="000000"/>
                </a:solidFill>
              </a:rPr>
              <a:t> (China Global South, 2025); </a:t>
            </a:r>
            <a:r>
              <a:rPr lang="en-US" dirty="0">
                <a:solidFill>
                  <a:srgbClr val="000000"/>
                </a:solidFill>
                <a:hlinkClick r:id="rId166"/>
              </a:rPr>
              <a:t>Nickel mining in North America</a:t>
            </a:r>
            <a:r>
              <a:rPr lang="en-US" dirty="0">
                <a:solidFill>
                  <a:srgbClr val="000000"/>
                </a:solidFill>
              </a:rPr>
              <a:t> (Investor News, 2025); </a:t>
            </a:r>
            <a:r>
              <a:rPr lang="en-US" dirty="0">
                <a:solidFill>
                  <a:srgbClr val="000000"/>
                </a:solidFill>
                <a:hlinkClick r:id="rId167"/>
              </a:rPr>
              <a:t>Can the West loosen China’s grip on the global graphite market </a:t>
            </a:r>
            <a:r>
              <a:rPr lang="en-US" dirty="0">
                <a:solidFill>
                  <a:srgbClr val="000000"/>
                </a:solidFill>
              </a:rPr>
              <a:t>(Mining Technology, 2025); </a:t>
            </a:r>
            <a:r>
              <a:rPr lang="en-US" dirty="0">
                <a:solidFill>
                  <a:srgbClr val="000000"/>
                </a:solidFill>
                <a:hlinkClick r:id="rId168"/>
              </a:rPr>
              <a:t>REEs in the trade dispute between US and China</a:t>
            </a:r>
            <a:r>
              <a:rPr lang="en-US" dirty="0">
                <a:solidFill>
                  <a:srgbClr val="000000"/>
                </a:solidFill>
              </a:rPr>
              <a:t> (</a:t>
            </a:r>
            <a:r>
              <a:rPr lang="en-US" dirty="0" err="1">
                <a:solidFill>
                  <a:srgbClr val="000000"/>
                </a:solidFill>
              </a:rPr>
              <a:t>Intereconomics</a:t>
            </a:r>
            <a:r>
              <a:rPr lang="en-US" dirty="0">
                <a:solidFill>
                  <a:srgbClr val="000000"/>
                </a:solidFill>
              </a:rPr>
              <a:t>, 2019).</a:t>
            </a:r>
          </a:p>
          <a:p>
            <a:r>
              <a:rPr lang="en-US" dirty="0">
                <a:solidFill>
                  <a:srgbClr val="000000"/>
                </a:solidFill>
              </a:rPr>
              <a:t>Credit: </a:t>
            </a:r>
            <a:r>
              <a:rPr lang="it-IT" dirty="0">
                <a:solidFill>
                  <a:srgbClr val="000000"/>
                </a:solidFill>
              </a:rPr>
              <a:t>Brenda Rain, Isabel Hoyos, </a:t>
            </a:r>
            <a:r>
              <a:rPr lang="en-US" dirty="0" err="1">
                <a:solidFill>
                  <a:srgbClr val="000000"/>
                </a:solidFill>
              </a:rPr>
              <a:t>Hyae</a:t>
            </a:r>
            <a:r>
              <a:rPr lang="en-US" dirty="0">
                <a:solidFill>
                  <a:srgbClr val="000000"/>
                </a:solidFill>
              </a:rPr>
              <a:t> Ryung Kim, and </a:t>
            </a:r>
            <a:r>
              <a:rPr lang="en-US" dirty="0">
                <a:hlinkClick r:id="rId169"/>
              </a:rPr>
              <a:t>Gernot Wagner.</a:t>
            </a:r>
            <a:r>
              <a:rPr lang="en-US" dirty="0">
                <a:solidFill>
                  <a:srgbClr val="000000"/>
                </a:solidFill>
              </a:rPr>
              <a:t> </a:t>
            </a:r>
            <a:r>
              <a:rPr lang="en-US" dirty="0">
                <a:hlinkClick r:id="rId170"/>
              </a:rPr>
              <a:t>Share with attribution</a:t>
            </a:r>
            <a:r>
              <a:rPr lang="en-US" dirty="0"/>
              <a:t>: </a:t>
            </a:r>
            <a:r>
              <a:rPr lang="en-US" dirty="0">
                <a:solidFill>
                  <a:srgbClr val="000000"/>
                </a:solidFill>
              </a:rPr>
              <a:t>Wagner et al., "Mining for the Energy Transition" (10 April 2026).</a:t>
            </a:r>
          </a:p>
        </p:txBody>
      </p:sp>
      <p:cxnSp>
        <p:nvCxnSpPr>
          <p:cNvPr id="1018" name="Straight Connector 1017">
            <a:extLst>
              <a:ext uri="{FF2B5EF4-FFF2-40B4-BE49-F238E27FC236}">
                <a16:creationId xmlns:a16="http://schemas.microsoft.com/office/drawing/2014/main" id="{5D8E29F8-D335-72F0-E7EE-D3A8A2C3ADCD}"/>
              </a:ext>
            </a:extLst>
          </p:cNvPr>
          <p:cNvCxnSpPr/>
          <p:nvPr>
            <p:custDataLst>
              <p:tags r:id="rId2"/>
            </p:custDataLst>
          </p:nvPr>
        </p:nvCxnSpPr>
        <p:spPr bwMode="auto">
          <a:xfrm>
            <a:off x="2135188" y="2740025"/>
            <a:ext cx="896938" cy="0"/>
          </a:xfrm>
          <a:prstGeom prst="line">
            <a:avLst/>
          </a:prstGeom>
          <a:ln w="317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1293" name="Chart 1292">
            <a:extLst>
              <a:ext uri="{FF2B5EF4-FFF2-40B4-BE49-F238E27FC236}">
                <a16:creationId xmlns:a16="http://schemas.microsoft.com/office/drawing/2014/main" id="{2A9F39A8-A083-2D38-C389-B54F4F8269CE}"/>
              </a:ext>
            </a:extLst>
          </p:cNvPr>
          <p:cNvGraphicFramePr/>
          <p:nvPr>
            <p:custDataLst>
              <p:tags r:id="rId3"/>
            </p:custDataLst>
            <p:extLst>
              <p:ext uri="{D42A27DB-BD31-4B8C-83A1-F6EECF244321}">
                <p14:modId xmlns:p14="http://schemas.microsoft.com/office/powerpoint/2010/main" val="1485218097"/>
              </p:ext>
            </p:extLst>
          </p:nvPr>
        </p:nvGraphicFramePr>
        <p:xfrm>
          <a:off x="2052638" y="2378075"/>
          <a:ext cx="1062037" cy="444500"/>
        </p:xfrm>
        <a:graphic>
          <a:graphicData uri="http://schemas.openxmlformats.org/drawingml/2006/chart">
            <c:chart xmlns:c="http://schemas.openxmlformats.org/drawingml/2006/chart" xmlns:r="http://schemas.openxmlformats.org/officeDocument/2006/relationships" r:id="rId171"/>
          </a:graphicData>
        </a:graphic>
      </p:graphicFrame>
      <p:cxnSp>
        <p:nvCxnSpPr>
          <p:cNvPr id="1020" name="Straight Connector 1019">
            <a:extLst>
              <a:ext uri="{FF2B5EF4-FFF2-40B4-BE49-F238E27FC236}">
                <a16:creationId xmlns:a16="http://schemas.microsoft.com/office/drawing/2014/main" id="{EFADAD1B-3313-EBB0-EF1A-CCFCFEA76EB8}"/>
              </a:ext>
            </a:extLst>
          </p:cNvPr>
          <p:cNvCxnSpPr>
            <a:cxnSpLocks/>
          </p:cNvCxnSpPr>
          <p:nvPr>
            <p:custDataLst>
              <p:tags r:id="rId4"/>
            </p:custDataLst>
          </p:nvPr>
        </p:nvCxnSpPr>
        <p:spPr bwMode="auto">
          <a:xfrm flipH="1">
            <a:off x="2147888" y="2681288"/>
            <a:ext cx="85725" cy="50800"/>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022" name="Straight Connector 1021">
            <a:extLst>
              <a:ext uri="{FF2B5EF4-FFF2-40B4-BE49-F238E27FC236}">
                <a16:creationId xmlns:a16="http://schemas.microsoft.com/office/drawing/2014/main" id="{683F0213-E7AC-3755-697B-C34DD9F7524E}"/>
              </a:ext>
            </a:extLst>
          </p:cNvPr>
          <p:cNvCxnSpPr/>
          <p:nvPr>
            <p:custDataLst>
              <p:tags r:id="rId5"/>
            </p:custDataLst>
          </p:nvPr>
        </p:nvCxnSpPr>
        <p:spPr bwMode="auto">
          <a:xfrm>
            <a:off x="2135188" y="2684463"/>
            <a:ext cx="0" cy="3492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023" name="Straight Connector 1022">
            <a:extLst>
              <a:ext uri="{FF2B5EF4-FFF2-40B4-BE49-F238E27FC236}">
                <a16:creationId xmlns:a16="http://schemas.microsoft.com/office/drawing/2014/main" id="{D80521C2-C21A-77D5-4BBB-A6ECBD4A1F36}"/>
              </a:ext>
            </a:extLst>
          </p:cNvPr>
          <p:cNvCxnSpPr>
            <a:cxnSpLocks/>
          </p:cNvCxnSpPr>
          <p:nvPr>
            <p:custDataLst>
              <p:tags r:id="rId6"/>
            </p:custDataLst>
          </p:nvPr>
        </p:nvCxnSpPr>
        <p:spPr bwMode="auto">
          <a:xfrm>
            <a:off x="2951163" y="2698750"/>
            <a:ext cx="68263" cy="3492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021" name="Straight Connector 1020">
            <a:extLst>
              <a:ext uri="{FF2B5EF4-FFF2-40B4-BE49-F238E27FC236}">
                <a16:creationId xmlns:a16="http://schemas.microsoft.com/office/drawing/2014/main" id="{6A4D50FC-7FE9-31E8-4F1C-64437F6D3B52}"/>
              </a:ext>
            </a:extLst>
          </p:cNvPr>
          <p:cNvCxnSpPr/>
          <p:nvPr>
            <p:custDataLst>
              <p:tags r:id="rId7"/>
            </p:custDataLst>
          </p:nvPr>
        </p:nvCxnSpPr>
        <p:spPr bwMode="auto">
          <a:xfrm>
            <a:off x="3032125" y="2689225"/>
            <a:ext cx="0" cy="3492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1024" name="Text Placeholder 10">
            <a:extLst>
              <a:ext uri="{FF2B5EF4-FFF2-40B4-BE49-F238E27FC236}">
                <a16:creationId xmlns:a16="http://schemas.microsoft.com/office/drawing/2014/main" id="{CC77A935-40FE-F787-EBDD-1EBF6BC18022}"/>
              </a:ext>
            </a:extLst>
          </p:cNvPr>
          <p:cNvSpPr>
            <a:spLocks/>
          </p:cNvSpPr>
          <p:nvPr>
            <p:custDataLst>
              <p:tags r:id="rId8"/>
            </p:custDataLst>
          </p:nvPr>
        </p:nvSpPr>
        <p:spPr bwMode="gray">
          <a:xfrm>
            <a:off x="2233613" y="2568575"/>
            <a:ext cx="176213"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66A08611-5577-4170-8C49-735DCE1A5763}" type="datetime'''''''0''''''''''''%'''''''''''''''">
              <a:rPr lang="en-US" altLang="en-US" sz="800" b="1" smtClean="0"/>
              <a:pPr/>
              <a:t>0%</a:t>
            </a:fld>
            <a:endParaRPr lang="en-US" sz="800" b="1">
              <a:ea typeface="+mn-lt"/>
              <a:cs typeface="+mn-lt"/>
              <a:sym typeface="+mn-lt"/>
            </a:endParaRPr>
          </a:p>
        </p:txBody>
      </p:sp>
      <p:sp>
        <p:nvSpPr>
          <p:cNvPr id="1026" name="Text Placeholder 10">
            <a:extLst>
              <a:ext uri="{FF2B5EF4-FFF2-40B4-BE49-F238E27FC236}">
                <a16:creationId xmlns:a16="http://schemas.microsoft.com/office/drawing/2014/main" id="{AA842683-70BA-014E-546F-63D2AC170CE0}"/>
              </a:ext>
            </a:extLst>
          </p:cNvPr>
          <p:cNvSpPr>
            <a:spLocks/>
          </p:cNvSpPr>
          <p:nvPr>
            <p:custDataLst>
              <p:tags r:id="rId9"/>
            </p:custDataLst>
          </p:nvPr>
        </p:nvSpPr>
        <p:spPr bwMode="gray">
          <a:xfrm>
            <a:off x="2047875" y="2562225"/>
            <a:ext cx="176213"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9C1B662-6DA1-4DFD-B028-22AD59F94D47}" type="datetime'''''''''''''''''''''''''''''2''''''''''%'''''''''''">
              <a:rPr lang="en-US" altLang="en-US" sz="800" b="1" smtClean="0"/>
              <a:pPr marL="0" lvl="0" indent="0" algn="ctr">
                <a:spcBef>
                  <a:spcPct val="0"/>
                </a:spcBef>
                <a:spcAft>
                  <a:spcPct val="0"/>
                </a:spcAft>
                <a:buNone/>
              </a:pPr>
              <a:t>2%</a:t>
            </a:fld>
            <a:endParaRPr lang="en-US" sz="800" b="1">
              <a:ea typeface="+mn-lt"/>
              <a:cs typeface="+mn-lt"/>
              <a:sym typeface="+mn-lt"/>
            </a:endParaRPr>
          </a:p>
        </p:txBody>
      </p:sp>
      <p:sp>
        <p:nvSpPr>
          <p:cNvPr id="1027" name="Text Placeholder 10">
            <a:extLst>
              <a:ext uri="{FF2B5EF4-FFF2-40B4-BE49-F238E27FC236}">
                <a16:creationId xmlns:a16="http://schemas.microsoft.com/office/drawing/2014/main" id="{595CC09E-E151-CEEE-C1EF-4C650F0B4621}"/>
              </a:ext>
            </a:extLst>
          </p:cNvPr>
          <p:cNvSpPr>
            <a:spLocks/>
          </p:cNvSpPr>
          <p:nvPr>
            <p:custDataLst>
              <p:tags r:id="rId10"/>
            </p:custDataLst>
          </p:nvPr>
        </p:nvSpPr>
        <p:spPr bwMode="gray">
          <a:xfrm>
            <a:off x="2774950" y="2593975"/>
            <a:ext cx="176213"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C95DF3A1-5654-4307-9616-F53CB53FD81D}" type="datetime'''0''''''''''''''%'''''''''''''''''''''''">
              <a:rPr lang="en-US" altLang="en-US" sz="800" b="1" smtClean="0"/>
              <a:pPr/>
              <a:t>0%</a:t>
            </a:fld>
            <a:endParaRPr lang="en-US" sz="800" b="1">
              <a:ea typeface="+mn-lt"/>
              <a:cs typeface="+mn-lt"/>
              <a:sym typeface="+mn-lt"/>
            </a:endParaRPr>
          </a:p>
        </p:txBody>
      </p:sp>
      <p:sp>
        <p:nvSpPr>
          <p:cNvPr id="1025" name="Text Placeholder 10">
            <a:extLst>
              <a:ext uri="{FF2B5EF4-FFF2-40B4-BE49-F238E27FC236}">
                <a16:creationId xmlns:a16="http://schemas.microsoft.com/office/drawing/2014/main" id="{1268E4C4-5280-805C-A815-8DD6A866C97A}"/>
              </a:ext>
            </a:extLst>
          </p:cNvPr>
          <p:cNvSpPr>
            <a:spLocks/>
          </p:cNvSpPr>
          <p:nvPr>
            <p:custDataLst>
              <p:tags r:id="rId11"/>
            </p:custDataLst>
          </p:nvPr>
        </p:nvSpPr>
        <p:spPr bwMode="gray">
          <a:xfrm>
            <a:off x="2944813" y="2566988"/>
            <a:ext cx="176213"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9251CCB-D6B8-4DC1-BC5A-456FB3C48B74}" type="datetime'''''''''''''''''''''''''''''''''''''1''''''''''%'">
              <a:rPr lang="en-US" altLang="en-US" sz="800" b="1" smtClean="0"/>
              <a:pPr marL="0" lvl="0" indent="0" algn="ctr">
                <a:spcBef>
                  <a:spcPct val="0"/>
                </a:spcBef>
                <a:spcAft>
                  <a:spcPct val="0"/>
                </a:spcAft>
                <a:buNone/>
              </a:pPr>
              <a:t>1%</a:t>
            </a:fld>
            <a:endParaRPr lang="en-US" sz="800" b="1">
              <a:ea typeface="+mn-lt"/>
              <a:cs typeface="+mn-lt"/>
              <a:sym typeface="+mn-lt"/>
            </a:endParaRPr>
          </a:p>
        </p:txBody>
      </p:sp>
      <p:sp>
        <p:nvSpPr>
          <p:cNvPr id="1028" name="TextBox 1027">
            <a:extLst>
              <a:ext uri="{FF2B5EF4-FFF2-40B4-BE49-F238E27FC236}">
                <a16:creationId xmlns:a16="http://schemas.microsoft.com/office/drawing/2014/main" id="{42CF5E1D-8307-AEE4-64F2-30149E159099}"/>
              </a:ext>
            </a:extLst>
          </p:cNvPr>
          <p:cNvSpPr txBox="1"/>
          <p:nvPr>
            <p:custDataLst>
              <p:tags r:id="rId12"/>
            </p:custDataLst>
          </p:nvPr>
        </p:nvSpPr>
        <p:spPr bwMode="gray">
          <a:xfrm>
            <a:off x="324000" y="2287588"/>
            <a:ext cx="841375" cy="584200"/>
          </a:xfrm>
          <a:prstGeom prst="rect">
            <a:avLst/>
          </a:prstGeom>
          <a:noFill/>
          <a:ln>
            <a:solidFill>
              <a:schemeClr val="bg1"/>
            </a:solidFill>
          </a:ln>
        </p:spPr>
        <p:txBody>
          <a:bodyPr wrap="square" lIns="137160" tIns="137160" rIns="274320" bIns="137160" rtlCol="0">
            <a:spAutoFit/>
          </a:bodyPr>
          <a:lstStyle/>
          <a:p>
            <a:pPr marL="0" indent="0" algn="l">
              <a:spcBef>
                <a:spcPts val="600"/>
              </a:spcBef>
              <a:spcAft>
                <a:spcPts val="600"/>
              </a:spcAft>
              <a:buNone/>
            </a:pPr>
            <a:r>
              <a:rPr lang="en-US" sz="1000" b="1" dirty="0"/>
              <a:t>Cobalt (Co)</a:t>
            </a:r>
          </a:p>
        </p:txBody>
      </p:sp>
      <p:sp>
        <p:nvSpPr>
          <p:cNvPr id="1029" name="TextBox 1028">
            <a:extLst>
              <a:ext uri="{FF2B5EF4-FFF2-40B4-BE49-F238E27FC236}">
                <a16:creationId xmlns:a16="http://schemas.microsoft.com/office/drawing/2014/main" id="{A5549D1D-FFA3-8F1C-DFC8-A95915A47574}"/>
              </a:ext>
            </a:extLst>
          </p:cNvPr>
          <p:cNvSpPr txBox="1"/>
          <p:nvPr>
            <p:custDataLst>
              <p:tags r:id="rId13"/>
            </p:custDataLst>
          </p:nvPr>
        </p:nvSpPr>
        <p:spPr bwMode="gray">
          <a:xfrm>
            <a:off x="324000" y="2871788"/>
            <a:ext cx="915987" cy="584200"/>
          </a:xfrm>
          <a:prstGeom prst="rect">
            <a:avLst/>
          </a:prstGeom>
          <a:noFill/>
          <a:ln>
            <a:solidFill>
              <a:schemeClr val="bg1"/>
            </a:solidFill>
          </a:ln>
        </p:spPr>
        <p:txBody>
          <a:bodyPr wrap="square" lIns="137160" tIns="137160" rIns="274320" bIns="137160" rtlCol="0">
            <a:spAutoFit/>
          </a:bodyPr>
          <a:lstStyle/>
          <a:p>
            <a:pPr marL="0" indent="0" algn="l">
              <a:buNone/>
            </a:pPr>
            <a:r>
              <a:rPr lang="en-US" sz="1000" b="1"/>
              <a:t>Copper </a:t>
            </a:r>
          </a:p>
          <a:p>
            <a:pPr marL="0" indent="0" algn="l">
              <a:buNone/>
            </a:pPr>
            <a:r>
              <a:rPr lang="en-US" sz="1000" b="1"/>
              <a:t>(Cu) </a:t>
            </a:r>
          </a:p>
        </p:txBody>
      </p:sp>
      <p:cxnSp>
        <p:nvCxnSpPr>
          <p:cNvPr id="1030" name="Straight Connector 1029">
            <a:extLst>
              <a:ext uri="{FF2B5EF4-FFF2-40B4-BE49-F238E27FC236}">
                <a16:creationId xmlns:a16="http://schemas.microsoft.com/office/drawing/2014/main" id="{939F678F-D78E-CBC0-2ED1-184AF61EAFFD}"/>
              </a:ext>
            </a:extLst>
          </p:cNvPr>
          <p:cNvCxnSpPr/>
          <p:nvPr>
            <p:custDataLst>
              <p:tags r:id="rId14"/>
            </p:custDataLst>
          </p:nvPr>
        </p:nvCxnSpPr>
        <p:spPr bwMode="auto">
          <a:xfrm>
            <a:off x="2152650" y="3279775"/>
            <a:ext cx="879475" cy="0"/>
          </a:xfrm>
          <a:prstGeom prst="line">
            <a:avLst/>
          </a:prstGeom>
          <a:ln w="317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1294" name="Chart 1293">
            <a:extLst>
              <a:ext uri="{FF2B5EF4-FFF2-40B4-BE49-F238E27FC236}">
                <a16:creationId xmlns:a16="http://schemas.microsoft.com/office/drawing/2014/main" id="{71C6A97E-168D-388A-1CB2-B2044209E91F}"/>
              </a:ext>
            </a:extLst>
          </p:cNvPr>
          <p:cNvGraphicFramePr/>
          <p:nvPr>
            <p:custDataLst>
              <p:tags r:id="rId15"/>
            </p:custDataLst>
            <p:extLst>
              <p:ext uri="{D42A27DB-BD31-4B8C-83A1-F6EECF244321}">
                <p14:modId xmlns:p14="http://schemas.microsoft.com/office/powerpoint/2010/main" val="815738318"/>
              </p:ext>
            </p:extLst>
          </p:nvPr>
        </p:nvGraphicFramePr>
        <p:xfrm>
          <a:off x="2070100" y="2933700"/>
          <a:ext cx="1044575" cy="428625"/>
        </p:xfrm>
        <a:graphic>
          <a:graphicData uri="http://schemas.openxmlformats.org/drawingml/2006/chart">
            <c:chart xmlns:c="http://schemas.openxmlformats.org/drawingml/2006/chart" xmlns:r="http://schemas.openxmlformats.org/officeDocument/2006/relationships" r:id="rId172"/>
          </a:graphicData>
        </a:graphic>
      </p:graphicFrame>
      <p:cxnSp>
        <p:nvCxnSpPr>
          <p:cNvPr id="1032" name="Straight Connector 1031">
            <a:extLst>
              <a:ext uri="{FF2B5EF4-FFF2-40B4-BE49-F238E27FC236}">
                <a16:creationId xmlns:a16="http://schemas.microsoft.com/office/drawing/2014/main" id="{5E71DB7B-93AE-5AC8-6FD7-2DAB7C4A8018}"/>
              </a:ext>
            </a:extLst>
          </p:cNvPr>
          <p:cNvCxnSpPr>
            <a:cxnSpLocks/>
          </p:cNvCxnSpPr>
          <p:nvPr>
            <p:custDataLst>
              <p:tags r:id="rId16"/>
            </p:custDataLst>
          </p:nvPr>
        </p:nvCxnSpPr>
        <p:spPr bwMode="auto">
          <a:xfrm flipH="1">
            <a:off x="2163763" y="3195638"/>
            <a:ext cx="100013" cy="76200"/>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034" name="Straight Connector 1033">
            <a:extLst>
              <a:ext uri="{FF2B5EF4-FFF2-40B4-BE49-F238E27FC236}">
                <a16:creationId xmlns:a16="http://schemas.microsoft.com/office/drawing/2014/main" id="{7647CA01-8BA4-72E0-5F5A-3C9DF9762E15}"/>
              </a:ext>
            </a:extLst>
          </p:cNvPr>
          <p:cNvCxnSpPr>
            <a:cxnSpLocks/>
          </p:cNvCxnSpPr>
          <p:nvPr>
            <p:custDataLst>
              <p:tags r:id="rId17"/>
            </p:custDataLst>
          </p:nvPr>
        </p:nvCxnSpPr>
        <p:spPr bwMode="auto">
          <a:xfrm>
            <a:off x="2151063" y="3049588"/>
            <a:ext cx="1588" cy="165100"/>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035" name="Straight Connector 1034">
            <a:extLst>
              <a:ext uri="{FF2B5EF4-FFF2-40B4-BE49-F238E27FC236}">
                <a16:creationId xmlns:a16="http://schemas.microsoft.com/office/drawing/2014/main" id="{818E287A-A6D7-511E-E2D4-6EFF4247C14F}"/>
              </a:ext>
            </a:extLst>
          </p:cNvPr>
          <p:cNvCxnSpPr>
            <a:cxnSpLocks/>
          </p:cNvCxnSpPr>
          <p:nvPr>
            <p:custDataLst>
              <p:tags r:id="rId18"/>
            </p:custDataLst>
          </p:nvPr>
        </p:nvCxnSpPr>
        <p:spPr bwMode="auto">
          <a:xfrm>
            <a:off x="2909888" y="3092450"/>
            <a:ext cx="31750" cy="13017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033" name="Straight Connector 1032">
            <a:extLst>
              <a:ext uri="{FF2B5EF4-FFF2-40B4-BE49-F238E27FC236}">
                <a16:creationId xmlns:a16="http://schemas.microsoft.com/office/drawing/2014/main" id="{D8D877FF-F8F5-AAB4-BE85-23FD8D09EC41}"/>
              </a:ext>
            </a:extLst>
          </p:cNvPr>
          <p:cNvCxnSpPr>
            <a:cxnSpLocks/>
          </p:cNvCxnSpPr>
          <p:nvPr>
            <p:custDataLst>
              <p:tags r:id="rId19"/>
            </p:custDataLst>
          </p:nvPr>
        </p:nvCxnSpPr>
        <p:spPr bwMode="auto">
          <a:xfrm>
            <a:off x="3032125" y="3230563"/>
            <a:ext cx="0" cy="3492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1036" name="Text Placeholder 10">
            <a:extLst>
              <a:ext uri="{FF2B5EF4-FFF2-40B4-BE49-F238E27FC236}">
                <a16:creationId xmlns:a16="http://schemas.microsoft.com/office/drawing/2014/main" id="{3CE13104-F67F-A1C9-BA2D-F078B4BCA036}"/>
              </a:ext>
            </a:extLst>
          </p:cNvPr>
          <p:cNvSpPr>
            <a:spLocks/>
          </p:cNvSpPr>
          <p:nvPr>
            <p:custDataLst>
              <p:tags r:id="rId20"/>
            </p:custDataLst>
          </p:nvPr>
        </p:nvSpPr>
        <p:spPr bwMode="gray">
          <a:xfrm>
            <a:off x="2259013" y="3073400"/>
            <a:ext cx="176213"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1F4C967F-E3BE-4061-AAC2-24BC39C9CB0E}" type="datetime'''''''0''''''''''''''''''''''%'''''">
              <a:rPr lang="en-US" altLang="en-US" sz="800" b="1" smtClean="0"/>
              <a:pPr/>
              <a:t>0%</a:t>
            </a:fld>
            <a:endParaRPr lang="en-US" sz="800" b="1">
              <a:ea typeface="+mn-lt"/>
              <a:cs typeface="+mn-lt"/>
              <a:sym typeface="+mn-lt"/>
            </a:endParaRPr>
          </a:p>
        </p:txBody>
      </p:sp>
      <p:sp>
        <p:nvSpPr>
          <p:cNvPr id="1038" name="Text Placeholder 10">
            <a:extLst>
              <a:ext uri="{FF2B5EF4-FFF2-40B4-BE49-F238E27FC236}">
                <a16:creationId xmlns:a16="http://schemas.microsoft.com/office/drawing/2014/main" id="{FD63AC15-D1AE-5788-CD21-CC2CBD4E9D97}"/>
              </a:ext>
            </a:extLst>
          </p:cNvPr>
          <p:cNvSpPr>
            <a:spLocks/>
          </p:cNvSpPr>
          <p:nvPr>
            <p:custDataLst>
              <p:tags r:id="rId21"/>
            </p:custDataLst>
          </p:nvPr>
        </p:nvSpPr>
        <p:spPr bwMode="gray">
          <a:xfrm>
            <a:off x="2035175" y="2927350"/>
            <a:ext cx="23336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327DB9C1-E5D0-4010-8DCE-4656E9387E8C}" type="datetime'''''''''''''''''''''1''''''''''''0''''''''''''''''''%'''''''">
              <a:rPr lang="en-US" altLang="en-US" sz="800" b="1" smtClean="0"/>
              <a:pPr/>
              <a:t>10%</a:t>
            </a:fld>
            <a:endParaRPr lang="en-US" sz="800" b="1">
              <a:ea typeface="+mn-lt"/>
              <a:cs typeface="+mn-lt"/>
              <a:sym typeface="+mn-lt"/>
            </a:endParaRPr>
          </a:p>
        </p:txBody>
      </p:sp>
      <p:sp>
        <p:nvSpPr>
          <p:cNvPr id="1039" name="Text Placeholder 10">
            <a:extLst>
              <a:ext uri="{FF2B5EF4-FFF2-40B4-BE49-F238E27FC236}">
                <a16:creationId xmlns:a16="http://schemas.microsoft.com/office/drawing/2014/main" id="{688BEB79-C19A-B2F7-E00F-89447DFC44FD}"/>
              </a:ext>
            </a:extLst>
          </p:cNvPr>
          <p:cNvSpPr>
            <a:spLocks/>
          </p:cNvSpPr>
          <p:nvPr>
            <p:custDataLst>
              <p:tags r:id="rId22"/>
            </p:custDataLst>
          </p:nvPr>
        </p:nvSpPr>
        <p:spPr bwMode="gray">
          <a:xfrm>
            <a:off x="2808288" y="2970213"/>
            <a:ext cx="176213"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EC15B2C3-9670-41EE-B362-A199BA70E886}" type="datetime'''''''''''''''''''''''''''''''''8''%'''''''''''''">
              <a:rPr lang="en-US" altLang="en-US" sz="800" b="1" smtClean="0"/>
              <a:pPr/>
              <a:t>8%</a:t>
            </a:fld>
            <a:endParaRPr lang="en-US" sz="800" b="1">
              <a:ea typeface="+mn-lt"/>
              <a:cs typeface="+mn-lt"/>
              <a:sym typeface="+mn-lt"/>
            </a:endParaRPr>
          </a:p>
        </p:txBody>
      </p:sp>
      <p:sp>
        <p:nvSpPr>
          <p:cNvPr id="1037" name="Text Placeholder 10">
            <a:extLst>
              <a:ext uri="{FF2B5EF4-FFF2-40B4-BE49-F238E27FC236}">
                <a16:creationId xmlns:a16="http://schemas.microsoft.com/office/drawing/2014/main" id="{F053BFF9-A092-5EBF-221C-E7C6E6AEF228}"/>
              </a:ext>
            </a:extLst>
          </p:cNvPr>
          <p:cNvSpPr>
            <a:spLocks/>
          </p:cNvSpPr>
          <p:nvPr>
            <p:custDataLst>
              <p:tags r:id="rId23"/>
            </p:custDataLst>
          </p:nvPr>
        </p:nvSpPr>
        <p:spPr bwMode="gray">
          <a:xfrm>
            <a:off x="2944813" y="3108325"/>
            <a:ext cx="17621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D1F9A2F-7310-4AA6-9734-CCFA42536770}" type="datetime'0''''''''%'''''''''''''''''''''''''''''''''">
              <a:rPr lang="en-US" altLang="en-US" sz="800" b="1" smtClean="0"/>
              <a:pPr marL="0" lvl="0" indent="0" algn="ctr">
                <a:spcBef>
                  <a:spcPct val="0"/>
                </a:spcBef>
                <a:spcAft>
                  <a:spcPct val="0"/>
                </a:spcAft>
                <a:buNone/>
              </a:pPr>
              <a:t>0%</a:t>
            </a:fld>
            <a:endParaRPr lang="en-US" sz="800" b="1">
              <a:ea typeface="+mn-lt"/>
              <a:cs typeface="+mn-lt"/>
              <a:sym typeface="+mn-lt"/>
            </a:endParaRPr>
          </a:p>
        </p:txBody>
      </p:sp>
      <p:cxnSp>
        <p:nvCxnSpPr>
          <p:cNvPr id="1040" name="Straight Connector 1039">
            <a:extLst>
              <a:ext uri="{FF2B5EF4-FFF2-40B4-BE49-F238E27FC236}">
                <a16:creationId xmlns:a16="http://schemas.microsoft.com/office/drawing/2014/main" id="{E306AB45-FC0A-62E4-6D31-FA2340AC1860}"/>
              </a:ext>
            </a:extLst>
          </p:cNvPr>
          <p:cNvCxnSpPr/>
          <p:nvPr>
            <p:custDataLst>
              <p:tags r:id="rId24"/>
            </p:custDataLst>
          </p:nvPr>
        </p:nvCxnSpPr>
        <p:spPr bwMode="auto">
          <a:xfrm>
            <a:off x="4100513" y="3263900"/>
            <a:ext cx="898525" cy="0"/>
          </a:xfrm>
          <a:prstGeom prst="line">
            <a:avLst/>
          </a:prstGeom>
          <a:ln w="317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1295" name="Chart 1294">
            <a:extLst>
              <a:ext uri="{FF2B5EF4-FFF2-40B4-BE49-F238E27FC236}">
                <a16:creationId xmlns:a16="http://schemas.microsoft.com/office/drawing/2014/main" id="{524D69E9-E2FB-63C4-66E4-9AC9361B528D}"/>
              </a:ext>
            </a:extLst>
          </p:cNvPr>
          <p:cNvGraphicFramePr/>
          <p:nvPr>
            <p:custDataLst>
              <p:tags r:id="rId25"/>
            </p:custDataLst>
            <p:extLst>
              <p:ext uri="{D42A27DB-BD31-4B8C-83A1-F6EECF244321}">
                <p14:modId xmlns:p14="http://schemas.microsoft.com/office/powerpoint/2010/main" val="3910510013"/>
              </p:ext>
            </p:extLst>
          </p:nvPr>
        </p:nvGraphicFramePr>
        <p:xfrm>
          <a:off x="4017963" y="2917825"/>
          <a:ext cx="1063625" cy="428625"/>
        </p:xfrm>
        <a:graphic>
          <a:graphicData uri="http://schemas.openxmlformats.org/drawingml/2006/chart">
            <c:chart xmlns:c="http://schemas.openxmlformats.org/drawingml/2006/chart" xmlns:r="http://schemas.openxmlformats.org/officeDocument/2006/relationships" r:id="rId173"/>
          </a:graphicData>
        </a:graphic>
      </p:graphicFrame>
      <p:cxnSp>
        <p:nvCxnSpPr>
          <p:cNvPr id="1043" name="Straight Connector 1042">
            <a:extLst>
              <a:ext uri="{FF2B5EF4-FFF2-40B4-BE49-F238E27FC236}">
                <a16:creationId xmlns:a16="http://schemas.microsoft.com/office/drawing/2014/main" id="{B1C8F005-5960-19EB-9673-9A283569260A}"/>
              </a:ext>
            </a:extLst>
          </p:cNvPr>
          <p:cNvCxnSpPr>
            <a:cxnSpLocks/>
          </p:cNvCxnSpPr>
          <p:nvPr>
            <p:custDataLst>
              <p:tags r:id="rId26"/>
            </p:custDataLst>
          </p:nvPr>
        </p:nvCxnSpPr>
        <p:spPr bwMode="auto">
          <a:xfrm flipH="1">
            <a:off x="4106863" y="3022600"/>
            <a:ext cx="26988" cy="52388"/>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042" name="Straight Connector 1041">
            <a:extLst>
              <a:ext uri="{FF2B5EF4-FFF2-40B4-BE49-F238E27FC236}">
                <a16:creationId xmlns:a16="http://schemas.microsoft.com/office/drawing/2014/main" id="{A379AD29-5CDE-0922-0721-A11C9CF6F978}"/>
              </a:ext>
            </a:extLst>
          </p:cNvPr>
          <p:cNvCxnSpPr/>
          <p:nvPr>
            <p:custDataLst>
              <p:tags r:id="rId27"/>
            </p:custDataLst>
          </p:nvPr>
        </p:nvCxnSpPr>
        <p:spPr bwMode="auto">
          <a:xfrm>
            <a:off x="4999038" y="3197225"/>
            <a:ext cx="0" cy="3492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044" name="Straight Connector 1043">
            <a:extLst>
              <a:ext uri="{FF2B5EF4-FFF2-40B4-BE49-F238E27FC236}">
                <a16:creationId xmlns:a16="http://schemas.microsoft.com/office/drawing/2014/main" id="{10896AB5-27C8-5CE7-BA11-CD09D37C1A70}"/>
              </a:ext>
            </a:extLst>
          </p:cNvPr>
          <p:cNvCxnSpPr/>
          <p:nvPr>
            <p:custDataLst>
              <p:tags r:id="rId28"/>
            </p:custDataLst>
          </p:nvPr>
        </p:nvCxnSpPr>
        <p:spPr bwMode="auto">
          <a:xfrm>
            <a:off x="4999038" y="2979738"/>
            <a:ext cx="0" cy="3492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1047" name="Text Placeholder 10">
            <a:extLst>
              <a:ext uri="{FF2B5EF4-FFF2-40B4-BE49-F238E27FC236}">
                <a16:creationId xmlns:a16="http://schemas.microsoft.com/office/drawing/2014/main" id="{D4832B23-3C6A-E63E-9246-AF2D86169AF6}"/>
              </a:ext>
            </a:extLst>
          </p:cNvPr>
          <p:cNvSpPr>
            <a:spLocks/>
          </p:cNvSpPr>
          <p:nvPr>
            <p:custDataLst>
              <p:tags r:id="rId29"/>
            </p:custDataLst>
          </p:nvPr>
        </p:nvSpPr>
        <p:spPr bwMode="gray">
          <a:xfrm>
            <a:off x="4090988" y="3109913"/>
            <a:ext cx="176213"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15F66600-0430-4EE7-8C24-4689E7DE720A}" type="datetime'''''''''''''''5%'">
              <a:rPr lang="en-US" altLang="en-US" sz="800" b="1" smtClean="0"/>
              <a:pPr/>
              <a:t>5%</a:t>
            </a:fld>
            <a:endParaRPr lang="en-US" sz="800" b="1">
              <a:ea typeface="+mn-lt"/>
              <a:cs typeface="+mn-lt"/>
              <a:sym typeface="+mn-lt"/>
            </a:endParaRPr>
          </a:p>
        </p:txBody>
      </p:sp>
      <p:sp>
        <p:nvSpPr>
          <p:cNvPr id="1045" name="Text Placeholder 10">
            <a:extLst>
              <a:ext uri="{FF2B5EF4-FFF2-40B4-BE49-F238E27FC236}">
                <a16:creationId xmlns:a16="http://schemas.microsoft.com/office/drawing/2014/main" id="{FED98CEC-45D4-4B20-A63C-31B02A7D9095}"/>
              </a:ext>
            </a:extLst>
          </p:cNvPr>
          <p:cNvSpPr>
            <a:spLocks/>
          </p:cNvSpPr>
          <p:nvPr>
            <p:custDataLst>
              <p:tags r:id="rId30"/>
            </p:custDataLst>
          </p:nvPr>
        </p:nvSpPr>
        <p:spPr bwMode="gray">
          <a:xfrm>
            <a:off x="4048125" y="2900363"/>
            <a:ext cx="23336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2F801F82-FDB4-4C93-A01E-8BE0BFDCC259}" type="datetime'''''''3''''''''4''%'''''''''''''''''''''''''''''''''''">
              <a:rPr lang="en-US" altLang="en-US" sz="800" b="1" smtClean="0"/>
              <a:pPr/>
              <a:t>34%</a:t>
            </a:fld>
            <a:endParaRPr lang="en-US" sz="800" b="1">
              <a:ea typeface="+mn-lt"/>
              <a:cs typeface="+mn-lt"/>
              <a:sym typeface="+mn-lt"/>
            </a:endParaRPr>
          </a:p>
        </p:txBody>
      </p:sp>
      <p:sp>
        <p:nvSpPr>
          <p:cNvPr id="1048" name="Text Placeholder 10">
            <a:extLst>
              <a:ext uri="{FF2B5EF4-FFF2-40B4-BE49-F238E27FC236}">
                <a16:creationId xmlns:a16="http://schemas.microsoft.com/office/drawing/2014/main" id="{539D83CD-89B6-1D2B-6C31-4B0A7DA7D6D2}"/>
              </a:ext>
            </a:extLst>
          </p:cNvPr>
          <p:cNvSpPr>
            <a:spLocks/>
          </p:cNvSpPr>
          <p:nvPr>
            <p:custDataLst>
              <p:tags r:id="rId31"/>
            </p:custDataLst>
          </p:nvPr>
        </p:nvSpPr>
        <p:spPr bwMode="gray">
          <a:xfrm>
            <a:off x="4911725" y="3074988"/>
            <a:ext cx="17621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0C5FFDD-E4D0-47CF-9F07-AF20BE29ECCE}" type="datetime'''''''''3''''''''''''''''''''''%'''''''''''''''''''''''''''">
              <a:rPr lang="en-US" altLang="en-US" sz="800" b="1" smtClean="0"/>
              <a:pPr marL="0" lvl="0" indent="0" algn="ctr">
                <a:spcBef>
                  <a:spcPct val="0"/>
                </a:spcBef>
                <a:spcAft>
                  <a:spcPct val="0"/>
                </a:spcAft>
                <a:buNone/>
              </a:pPr>
              <a:t>3%</a:t>
            </a:fld>
            <a:endParaRPr lang="en-US" sz="800" b="1">
              <a:ea typeface="+mn-lt"/>
              <a:cs typeface="+mn-lt"/>
              <a:sym typeface="+mn-lt"/>
            </a:endParaRPr>
          </a:p>
        </p:txBody>
      </p:sp>
      <p:sp>
        <p:nvSpPr>
          <p:cNvPr id="1046" name="Text Placeholder 10">
            <a:extLst>
              <a:ext uri="{FF2B5EF4-FFF2-40B4-BE49-F238E27FC236}">
                <a16:creationId xmlns:a16="http://schemas.microsoft.com/office/drawing/2014/main" id="{1DBB6F27-6022-51F3-1ED6-A3684C3F92D8}"/>
              </a:ext>
            </a:extLst>
          </p:cNvPr>
          <p:cNvSpPr>
            <a:spLocks/>
          </p:cNvSpPr>
          <p:nvPr>
            <p:custDataLst>
              <p:tags r:id="rId32"/>
            </p:custDataLst>
          </p:nvPr>
        </p:nvSpPr>
        <p:spPr bwMode="gray">
          <a:xfrm>
            <a:off x="4883150" y="2857500"/>
            <a:ext cx="23336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39A5244-802C-4CA6-A2F3-9E21D12D4754}" type="datetime'''''''''''''''''''''''4''''''''4''''''''%'">
              <a:rPr lang="en-US" altLang="en-US" sz="800" b="1" smtClean="0"/>
              <a:pPr marL="0" lvl="0" indent="0" algn="ctr">
                <a:spcBef>
                  <a:spcPct val="0"/>
                </a:spcBef>
                <a:spcAft>
                  <a:spcPct val="0"/>
                </a:spcAft>
                <a:buNone/>
              </a:pPr>
              <a:t>44%</a:t>
            </a:fld>
            <a:endParaRPr lang="en-US" sz="800" b="1">
              <a:ea typeface="+mn-lt"/>
              <a:cs typeface="+mn-lt"/>
              <a:sym typeface="+mn-lt"/>
            </a:endParaRPr>
          </a:p>
        </p:txBody>
      </p:sp>
      <p:sp>
        <p:nvSpPr>
          <p:cNvPr id="1049" name="TextBox 1048">
            <a:extLst>
              <a:ext uri="{FF2B5EF4-FFF2-40B4-BE49-F238E27FC236}">
                <a16:creationId xmlns:a16="http://schemas.microsoft.com/office/drawing/2014/main" id="{1BED70BB-2DF2-F0D4-ED64-DBB8B76CDDC6}"/>
              </a:ext>
            </a:extLst>
          </p:cNvPr>
          <p:cNvSpPr txBox="1"/>
          <p:nvPr>
            <p:custDataLst>
              <p:tags r:id="rId33"/>
            </p:custDataLst>
          </p:nvPr>
        </p:nvSpPr>
        <p:spPr bwMode="gray">
          <a:xfrm>
            <a:off x="324000" y="5013325"/>
            <a:ext cx="1120775" cy="584200"/>
          </a:xfrm>
          <a:prstGeom prst="rect">
            <a:avLst/>
          </a:prstGeom>
          <a:noFill/>
          <a:ln>
            <a:solidFill>
              <a:schemeClr val="bg1"/>
            </a:solidFill>
          </a:ln>
        </p:spPr>
        <p:txBody>
          <a:bodyPr wrap="square" lIns="137160" tIns="137160" rIns="274320" bIns="137160" rtlCol="0">
            <a:spAutoFit/>
          </a:bodyPr>
          <a:lstStyle/>
          <a:p>
            <a:pPr marL="0" indent="0" algn="l">
              <a:buNone/>
            </a:pPr>
            <a:r>
              <a:rPr lang="en-US" sz="1000" b="1" dirty="0"/>
              <a:t>Graphite</a:t>
            </a:r>
          </a:p>
          <a:p>
            <a:pPr marL="0" indent="0" algn="l">
              <a:buNone/>
            </a:pPr>
            <a:r>
              <a:rPr lang="en-US" sz="1000" b="1" dirty="0"/>
              <a:t>(Gr)</a:t>
            </a:r>
          </a:p>
        </p:txBody>
      </p:sp>
      <p:cxnSp>
        <p:nvCxnSpPr>
          <p:cNvPr id="1050" name="Straight Connector 1049">
            <a:extLst>
              <a:ext uri="{FF2B5EF4-FFF2-40B4-BE49-F238E27FC236}">
                <a16:creationId xmlns:a16="http://schemas.microsoft.com/office/drawing/2014/main" id="{7C034542-175A-2324-AAA7-0108ED97F7C2}"/>
              </a:ext>
            </a:extLst>
          </p:cNvPr>
          <p:cNvCxnSpPr/>
          <p:nvPr>
            <p:custDataLst>
              <p:tags r:id="rId34"/>
            </p:custDataLst>
          </p:nvPr>
        </p:nvCxnSpPr>
        <p:spPr bwMode="auto">
          <a:xfrm>
            <a:off x="2138363" y="5476875"/>
            <a:ext cx="898525" cy="0"/>
          </a:xfrm>
          <a:prstGeom prst="line">
            <a:avLst/>
          </a:prstGeom>
          <a:ln w="317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1296" name="Chart 1295">
            <a:extLst>
              <a:ext uri="{FF2B5EF4-FFF2-40B4-BE49-F238E27FC236}">
                <a16:creationId xmlns:a16="http://schemas.microsoft.com/office/drawing/2014/main" id="{F4D72665-CAAA-24CA-93AD-D107BD515100}"/>
              </a:ext>
            </a:extLst>
          </p:cNvPr>
          <p:cNvGraphicFramePr/>
          <p:nvPr>
            <p:custDataLst>
              <p:tags r:id="rId35"/>
            </p:custDataLst>
            <p:extLst>
              <p:ext uri="{D42A27DB-BD31-4B8C-83A1-F6EECF244321}">
                <p14:modId xmlns:p14="http://schemas.microsoft.com/office/powerpoint/2010/main" val="2358262838"/>
              </p:ext>
            </p:extLst>
          </p:nvPr>
        </p:nvGraphicFramePr>
        <p:xfrm>
          <a:off x="2055813" y="5138738"/>
          <a:ext cx="1063625" cy="420687"/>
        </p:xfrm>
        <a:graphic>
          <a:graphicData uri="http://schemas.openxmlformats.org/drawingml/2006/chart">
            <c:chart xmlns:c="http://schemas.openxmlformats.org/drawingml/2006/chart" xmlns:r="http://schemas.openxmlformats.org/officeDocument/2006/relationships" r:id="rId174"/>
          </a:graphicData>
        </a:graphic>
      </p:graphicFrame>
      <p:cxnSp>
        <p:nvCxnSpPr>
          <p:cNvPr id="1052" name="Straight Connector 1051">
            <a:extLst>
              <a:ext uri="{FF2B5EF4-FFF2-40B4-BE49-F238E27FC236}">
                <a16:creationId xmlns:a16="http://schemas.microsoft.com/office/drawing/2014/main" id="{B1E210F1-91D4-E63B-87B5-B734A18988CD}"/>
              </a:ext>
            </a:extLst>
          </p:cNvPr>
          <p:cNvCxnSpPr/>
          <p:nvPr>
            <p:custDataLst>
              <p:tags r:id="rId36"/>
            </p:custDataLst>
          </p:nvPr>
        </p:nvCxnSpPr>
        <p:spPr bwMode="auto">
          <a:xfrm>
            <a:off x="2138363" y="5427663"/>
            <a:ext cx="0" cy="3492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054" name="Straight Connector 1053">
            <a:extLst>
              <a:ext uri="{FF2B5EF4-FFF2-40B4-BE49-F238E27FC236}">
                <a16:creationId xmlns:a16="http://schemas.microsoft.com/office/drawing/2014/main" id="{6699DBD0-E785-19D2-022C-27D5D3B70327}"/>
              </a:ext>
            </a:extLst>
          </p:cNvPr>
          <p:cNvCxnSpPr/>
          <p:nvPr>
            <p:custDataLst>
              <p:tags r:id="rId37"/>
            </p:custDataLst>
          </p:nvPr>
        </p:nvCxnSpPr>
        <p:spPr bwMode="auto">
          <a:xfrm>
            <a:off x="2138363" y="5237163"/>
            <a:ext cx="0" cy="3492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053" name="Straight Connector 1052">
            <a:extLst>
              <a:ext uri="{FF2B5EF4-FFF2-40B4-BE49-F238E27FC236}">
                <a16:creationId xmlns:a16="http://schemas.microsoft.com/office/drawing/2014/main" id="{B0BE3CDE-697A-19FE-DB63-13B9AF189393}"/>
              </a:ext>
            </a:extLst>
          </p:cNvPr>
          <p:cNvCxnSpPr/>
          <p:nvPr>
            <p:custDataLst>
              <p:tags r:id="rId38"/>
            </p:custDataLst>
          </p:nvPr>
        </p:nvCxnSpPr>
        <p:spPr bwMode="auto">
          <a:xfrm>
            <a:off x="3036888" y="5427663"/>
            <a:ext cx="0" cy="3492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1055" name="Text Placeholder 10">
            <a:extLst>
              <a:ext uri="{FF2B5EF4-FFF2-40B4-BE49-F238E27FC236}">
                <a16:creationId xmlns:a16="http://schemas.microsoft.com/office/drawing/2014/main" id="{84C191C2-9BC0-6FBA-5F32-332D4A656CB8}"/>
              </a:ext>
            </a:extLst>
          </p:cNvPr>
          <p:cNvSpPr>
            <a:spLocks/>
          </p:cNvSpPr>
          <p:nvPr>
            <p:custDataLst>
              <p:tags r:id="rId39"/>
            </p:custDataLst>
          </p:nvPr>
        </p:nvSpPr>
        <p:spPr bwMode="gray">
          <a:xfrm>
            <a:off x="2051050" y="5305425"/>
            <a:ext cx="176213"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08B1531-AE6E-4491-9EB2-29714717F43C}" type="datetime'''''''''''''''''''''''''''''''''''''''''''''0''''''''''''%'">
              <a:rPr lang="en-US" altLang="en-US" sz="800" b="1" smtClean="0"/>
              <a:pPr marL="0" lvl="0" indent="0" algn="ctr">
                <a:spcBef>
                  <a:spcPct val="0"/>
                </a:spcBef>
                <a:spcAft>
                  <a:spcPct val="0"/>
                </a:spcAft>
                <a:buNone/>
              </a:pPr>
              <a:t>0%</a:t>
            </a:fld>
            <a:endParaRPr lang="en-US" sz="800" b="1">
              <a:ea typeface="+mn-lt"/>
              <a:cs typeface="+mn-lt"/>
              <a:sym typeface="+mn-lt"/>
            </a:endParaRPr>
          </a:p>
        </p:txBody>
      </p:sp>
      <p:sp>
        <p:nvSpPr>
          <p:cNvPr id="1056" name="Text Placeholder 10">
            <a:extLst>
              <a:ext uri="{FF2B5EF4-FFF2-40B4-BE49-F238E27FC236}">
                <a16:creationId xmlns:a16="http://schemas.microsoft.com/office/drawing/2014/main" id="{8DEC0CAF-CA24-2896-6269-884F05C40118}"/>
              </a:ext>
            </a:extLst>
          </p:cNvPr>
          <p:cNvSpPr>
            <a:spLocks/>
          </p:cNvSpPr>
          <p:nvPr>
            <p:custDataLst>
              <p:tags r:id="rId40"/>
            </p:custDataLst>
          </p:nvPr>
        </p:nvSpPr>
        <p:spPr bwMode="gray">
          <a:xfrm>
            <a:off x="2022475" y="5114925"/>
            <a:ext cx="233363"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1AD1E58-DF7B-4415-A0B9-05B24B7C48FC}" type="datetime'''''''''7''''''''''''''''''''''''''5''''''''''%'''''''">
              <a:rPr lang="en-US" altLang="en-US" sz="800" b="1" smtClean="0"/>
              <a:pPr marL="0" lvl="0" indent="0" algn="ctr">
                <a:spcBef>
                  <a:spcPct val="0"/>
                </a:spcBef>
                <a:spcAft>
                  <a:spcPct val="0"/>
                </a:spcAft>
                <a:buNone/>
              </a:pPr>
              <a:t>75%</a:t>
            </a:fld>
            <a:endParaRPr lang="en-US" sz="800" b="1">
              <a:ea typeface="+mn-lt"/>
              <a:cs typeface="+mn-lt"/>
              <a:sym typeface="+mn-lt"/>
            </a:endParaRPr>
          </a:p>
        </p:txBody>
      </p:sp>
      <p:sp>
        <p:nvSpPr>
          <p:cNvPr id="1058" name="Text Placeholder 10">
            <a:extLst>
              <a:ext uri="{FF2B5EF4-FFF2-40B4-BE49-F238E27FC236}">
                <a16:creationId xmlns:a16="http://schemas.microsoft.com/office/drawing/2014/main" id="{F41F3A21-D20A-BEAD-8886-F9F1335567FB}"/>
              </a:ext>
            </a:extLst>
          </p:cNvPr>
          <p:cNvSpPr>
            <a:spLocks/>
          </p:cNvSpPr>
          <p:nvPr>
            <p:custDataLst>
              <p:tags r:id="rId41"/>
            </p:custDataLst>
          </p:nvPr>
        </p:nvSpPr>
        <p:spPr bwMode="gray">
          <a:xfrm>
            <a:off x="2949575" y="5305425"/>
            <a:ext cx="176213"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6027B04-BD97-4F96-A214-276602301E1E}" type="datetime'''''''''''''''''''0%'''''''''''''''''''''''''''''''''''''''''">
              <a:rPr lang="en-US" altLang="en-US" sz="800" b="1" smtClean="0"/>
              <a:pPr marL="0" lvl="0" indent="0" algn="ctr">
                <a:spcBef>
                  <a:spcPct val="0"/>
                </a:spcBef>
                <a:spcAft>
                  <a:spcPct val="0"/>
                </a:spcAft>
                <a:buNone/>
              </a:pPr>
              <a:t>0%</a:t>
            </a:fld>
            <a:endParaRPr lang="en-US" sz="800" b="1">
              <a:ea typeface="+mn-lt"/>
              <a:cs typeface="+mn-lt"/>
              <a:sym typeface="+mn-lt"/>
            </a:endParaRPr>
          </a:p>
        </p:txBody>
      </p:sp>
      <p:sp>
        <p:nvSpPr>
          <p:cNvPr id="1057" name="Text Placeholder 10">
            <a:extLst>
              <a:ext uri="{FF2B5EF4-FFF2-40B4-BE49-F238E27FC236}">
                <a16:creationId xmlns:a16="http://schemas.microsoft.com/office/drawing/2014/main" id="{E50EE958-F48A-417C-D313-E6626CA7D752}"/>
              </a:ext>
            </a:extLst>
          </p:cNvPr>
          <p:cNvSpPr>
            <a:spLocks/>
          </p:cNvSpPr>
          <p:nvPr>
            <p:custDataLst>
              <p:tags r:id="rId42"/>
            </p:custDataLst>
          </p:nvPr>
        </p:nvSpPr>
        <p:spPr bwMode="gray">
          <a:xfrm>
            <a:off x="2921000" y="5103813"/>
            <a:ext cx="233363"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C912563-E691-4179-BD00-7F6F6CC5BFBE}" type="datetime'''''''''''''''''''''7''''''''''''''''''''9''''%'''''">
              <a:rPr lang="en-US" altLang="en-US" sz="800" b="1" smtClean="0"/>
              <a:pPr marL="0" lvl="0" indent="0" algn="ctr">
                <a:spcBef>
                  <a:spcPct val="0"/>
                </a:spcBef>
                <a:spcAft>
                  <a:spcPct val="0"/>
                </a:spcAft>
                <a:buNone/>
              </a:pPr>
              <a:t>79%</a:t>
            </a:fld>
            <a:endParaRPr lang="en-US" sz="800" b="1">
              <a:ea typeface="+mn-lt"/>
              <a:cs typeface="+mn-lt"/>
              <a:sym typeface="+mn-lt"/>
            </a:endParaRPr>
          </a:p>
        </p:txBody>
      </p:sp>
      <p:cxnSp>
        <p:nvCxnSpPr>
          <p:cNvPr id="1059" name="Straight Connector 1058">
            <a:extLst>
              <a:ext uri="{FF2B5EF4-FFF2-40B4-BE49-F238E27FC236}">
                <a16:creationId xmlns:a16="http://schemas.microsoft.com/office/drawing/2014/main" id="{F6F3103E-1A02-11B7-6EE7-3BE30E3516E4}"/>
              </a:ext>
            </a:extLst>
          </p:cNvPr>
          <p:cNvCxnSpPr/>
          <p:nvPr>
            <p:custDataLst>
              <p:tags r:id="rId43"/>
            </p:custDataLst>
          </p:nvPr>
        </p:nvCxnSpPr>
        <p:spPr bwMode="auto">
          <a:xfrm>
            <a:off x="4090988" y="5461000"/>
            <a:ext cx="911225" cy="0"/>
          </a:xfrm>
          <a:prstGeom prst="line">
            <a:avLst/>
          </a:prstGeom>
          <a:ln w="317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1297" name="Chart 1296">
            <a:extLst>
              <a:ext uri="{FF2B5EF4-FFF2-40B4-BE49-F238E27FC236}">
                <a16:creationId xmlns:a16="http://schemas.microsoft.com/office/drawing/2014/main" id="{1182AA42-D821-82CE-3CD5-5D52CC64163C}"/>
              </a:ext>
            </a:extLst>
          </p:cNvPr>
          <p:cNvGraphicFramePr/>
          <p:nvPr>
            <p:custDataLst>
              <p:tags r:id="rId44"/>
            </p:custDataLst>
            <p:extLst>
              <p:ext uri="{D42A27DB-BD31-4B8C-83A1-F6EECF244321}">
                <p14:modId xmlns:p14="http://schemas.microsoft.com/office/powerpoint/2010/main" val="2369410895"/>
              </p:ext>
            </p:extLst>
          </p:nvPr>
        </p:nvGraphicFramePr>
        <p:xfrm>
          <a:off x="4008438" y="5114925"/>
          <a:ext cx="1076325" cy="428625"/>
        </p:xfrm>
        <a:graphic>
          <a:graphicData uri="http://schemas.openxmlformats.org/drawingml/2006/chart">
            <c:chart xmlns:c="http://schemas.openxmlformats.org/drawingml/2006/chart" xmlns:r="http://schemas.openxmlformats.org/officeDocument/2006/relationships" r:id="rId175"/>
          </a:graphicData>
        </a:graphic>
      </p:graphicFrame>
      <p:cxnSp>
        <p:nvCxnSpPr>
          <p:cNvPr id="1061" name="Straight Connector 1060">
            <a:extLst>
              <a:ext uri="{FF2B5EF4-FFF2-40B4-BE49-F238E27FC236}">
                <a16:creationId xmlns:a16="http://schemas.microsoft.com/office/drawing/2014/main" id="{E522F01E-1FE7-6AA7-D503-A046B5D5B427}"/>
              </a:ext>
            </a:extLst>
          </p:cNvPr>
          <p:cNvCxnSpPr/>
          <p:nvPr>
            <p:custDataLst>
              <p:tags r:id="rId45"/>
            </p:custDataLst>
          </p:nvPr>
        </p:nvCxnSpPr>
        <p:spPr bwMode="auto">
          <a:xfrm>
            <a:off x="4637088" y="5411788"/>
            <a:ext cx="0" cy="3492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063" name="Straight Connector 1062">
            <a:extLst>
              <a:ext uri="{FF2B5EF4-FFF2-40B4-BE49-F238E27FC236}">
                <a16:creationId xmlns:a16="http://schemas.microsoft.com/office/drawing/2014/main" id="{5E947BEA-2267-23D5-3DAE-A891ACE48B6D}"/>
              </a:ext>
            </a:extLst>
          </p:cNvPr>
          <p:cNvCxnSpPr/>
          <p:nvPr>
            <p:custDataLst>
              <p:tags r:id="rId46"/>
            </p:custDataLst>
          </p:nvPr>
        </p:nvCxnSpPr>
        <p:spPr bwMode="auto">
          <a:xfrm>
            <a:off x="4911725" y="5408613"/>
            <a:ext cx="0" cy="3492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062" name="Straight Connector 1061">
            <a:extLst>
              <a:ext uri="{FF2B5EF4-FFF2-40B4-BE49-F238E27FC236}">
                <a16:creationId xmlns:a16="http://schemas.microsoft.com/office/drawing/2014/main" id="{B62897B3-06C1-7B6B-854A-04F67F8F24FF}"/>
              </a:ext>
            </a:extLst>
          </p:cNvPr>
          <p:cNvCxnSpPr/>
          <p:nvPr>
            <p:custDataLst>
              <p:tags r:id="rId47"/>
            </p:custDataLst>
          </p:nvPr>
        </p:nvCxnSpPr>
        <p:spPr bwMode="auto">
          <a:xfrm>
            <a:off x="5002213" y="5160963"/>
            <a:ext cx="0" cy="3492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1065" name="Text Placeholder 10">
            <a:extLst>
              <a:ext uri="{FF2B5EF4-FFF2-40B4-BE49-F238E27FC236}">
                <a16:creationId xmlns:a16="http://schemas.microsoft.com/office/drawing/2014/main" id="{CA82CA4B-1089-90BB-22F3-259BE929716F}"/>
              </a:ext>
            </a:extLst>
          </p:cNvPr>
          <p:cNvSpPr>
            <a:spLocks/>
          </p:cNvSpPr>
          <p:nvPr>
            <p:custDataLst>
              <p:tags r:id="rId48"/>
            </p:custDataLst>
          </p:nvPr>
        </p:nvSpPr>
        <p:spPr bwMode="gray">
          <a:xfrm>
            <a:off x="4549775" y="5289550"/>
            <a:ext cx="17621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1519E26-880C-48DF-9C4E-02F0C15540CA}" type="datetime'''''''''''''''''''0''''''''''''''''''''%'''''''''''''''''''''">
              <a:rPr lang="en-US" altLang="en-US" sz="800" b="1" smtClean="0"/>
              <a:pPr marL="0" lvl="0" indent="0" algn="ctr">
                <a:spcBef>
                  <a:spcPct val="0"/>
                </a:spcBef>
                <a:spcAft>
                  <a:spcPct val="0"/>
                </a:spcAft>
                <a:buNone/>
              </a:pPr>
              <a:t>0%</a:t>
            </a:fld>
            <a:endParaRPr lang="en-US" sz="800" b="1">
              <a:ea typeface="+mn-lt"/>
              <a:cs typeface="+mn-lt"/>
              <a:sym typeface="+mn-lt"/>
            </a:endParaRPr>
          </a:p>
        </p:txBody>
      </p:sp>
      <p:sp>
        <p:nvSpPr>
          <p:cNvPr id="1064" name="Text Placeholder 10">
            <a:extLst>
              <a:ext uri="{FF2B5EF4-FFF2-40B4-BE49-F238E27FC236}">
                <a16:creationId xmlns:a16="http://schemas.microsoft.com/office/drawing/2014/main" id="{BBEBC081-DD3A-DD85-B345-CD0B2A56A76A}"/>
              </a:ext>
            </a:extLst>
          </p:cNvPr>
          <p:cNvSpPr>
            <a:spLocks/>
          </p:cNvSpPr>
          <p:nvPr>
            <p:custDataLst>
              <p:tags r:id="rId49"/>
            </p:custDataLst>
          </p:nvPr>
        </p:nvSpPr>
        <p:spPr bwMode="gray">
          <a:xfrm>
            <a:off x="4824413" y="5286375"/>
            <a:ext cx="17621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91C4FD2-8F27-4FB0-8E9B-AC5808B51E40}" type="datetime'1''''''''''''''''''''''''''''''''''%'''''''">
              <a:rPr lang="en-US" altLang="en-US" sz="800" b="1" smtClean="0"/>
              <a:pPr marL="0" lvl="0" indent="0" algn="ctr">
                <a:spcBef>
                  <a:spcPct val="0"/>
                </a:spcBef>
                <a:spcAft>
                  <a:spcPct val="0"/>
                </a:spcAft>
                <a:buNone/>
              </a:pPr>
              <a:t>1%</a:t>
            </a:fld>
            <a:endParaRPr lang="en-US" sz="800" b="1">
              <a:ea typeface="+mn-lt"/>
              <a:cs typeface="+mn-lt"/>
              <a:sym typeface="+mn-lt"/>
            </a:endParaRPr>
          </a:p>
        </p:txBody>
      </p:sp>
      <p:sp>
        <p:nvSpPr>
          <p:cNvPr id="1066" name="Text Placeholder 10">
            <a:extLst>
              <a:ext uri="{FF2B5EF4-FFF2-40B4-BE49-F238E27FC236}">
                <a16:creationId xmlns:a16="http://schemas.microsoft.com/office/drawing/2014/main" id="{DE32FC34-DF49-834A-45EB-47269F4AADA7}"/>
              </a:ext>
            </a:extLst>
          </p:cNvPr>
          <p:cNvSpPr>
            <a:spLocks/>
          </p:cNvSpPr>
          <p:nvPr>
            <p:custDataLst>
              <p:tags r:id="rId50"/>
            </p:custDataLst>
          </p:nvPr>
        </p:nvSpPr>
        <p:spPr bwMode="gray">
          <a:xfrm>
            <a:off x="4886325" y="5038725"/>
            <a:ext cx="23336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BC7AACB-4320-4A89-9F16-62CDE3ADE911}" type="datetime'''''''''''''''''''''''''''''''9''''''''''''5''%'">
              <a:rPr lang="en-US" altLang="en-US" sz="800" b="1" smtClean="0"/>
              <a:pPr marL="0" lvl="0" indent="0" algn="ctr">
                <a:spcBef>
                  <a:spcPct val="0"/>
                </a:spcBef>
                <a:spcAft>
                  <a:spcPct val="0"/>
                </a:spcAft>
                <a:buNone/>
              </a:pPr>
              <a:t>95%</a:t>
            </a:fld>
            <a:endParaRPr lang="en-US" sz="800" b="1">
              <a:ea typeface="+mn-lt"/>
              <a:cs typeface="+mn-lt"/>
              <a:sym typeface="+mn-lt"/>
            </a:endParaRPr>
          </a:p>
        </p:txBody>
      </p:sp>
      <p:cxnSp>
        <p:nvCxnSpPr>
          <p:cNvPr id="1067" name="Straight Connector 1066">
            <a:extLst>
              <a:ext uri="{FF2B5EF4-FFF2-40B4-BE49-F238E27FC236}">
                <a16:creationId xmlns:a16="http://schemas.microsoft.com/office/drawing/2014/main" id="{31A05BE2-06F9-428D-779E-4C1591E8B94E}"/>
              </a:ext>
            </a:extLst>
          </p:cNvPr>
          <p:cNvCxnSpPr>
            <a:cxnSpLocks/>
          </p:cNvCxnSpPr>
          <p:nvPr>
            <p:custDataLst>
              <p:tags r:id="rId51"/>
            </p:custDataLst>
          </p:nvPr>
        </p:nvCxnSpPr>
        <p:spPr bwMode="gray">
          <a:xfrm flipV="1">
            <a:off x="458788" y="2841625"/>
            <a:ext cx="11115992" cy="3175"/>
          </a:xfrm>
          <a:prstGeom prst="line">
            <a:avLst/>
          </a:prstGeom>
          <a:ln w="19050" cap="flat">
            <a:solidFill>
              <a:schemeClr val="tx2"/>
            </a:solidFill>
            <a:prstDash val="sysDot"/>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068" name="Straight Connector 1067">
            <a:extLst>
              <a:ext uri="{FF2B5EF4-FFF2-40B4-BE49-F238E27FC236}">
                <a16:creationId xmlns:a16="http://schemas.microsoft.com/office/drawing/2014/main" id="{0C5C94DB-B1CD-19E1-64DC-E4AAEE5FE984}"/>
              </a:ext>
            </a:extLst>
          </p:cNvPr>
          <p:cNvCxnSpPr>
            <a:cxnSpLocks/>
          </p:cNvCxnSpPr>
          <p:nvPr>
            <p:custDataLst>
              <p:tags r:id="rId52"/>
            </p:custDataLst>
          </p:nvPr>
        </p:nvCxnSpPr>
        <p:spPr bwMode="gray">
          <a:xfrm>
            <a:off x="458787" y="6170613"/>
            <a:ext cx="11115993" cy="0"/>
          </a:xfrm>
          <a:prstGeom prst="line">
            <a:avLst/>
          </a:prstGeom>
          <a:ln w="19050" cap="flat">
            <a:solidFill>
              <a:schemeClr val="tx2"/>
            </a:solidFill>
            <a:prstDash val="sysDot"/>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069" name="TextBox 1068">
            <a:extLst>
              <a:ext uri="{FF2B5EF4-FFF2-40B4-BE49-F238E27FC236}">
                <a16:creationId xmlns:a16="http://schemas.microsoft.com/office/drawing/2014/main" id="{85359736-9E2A-DEAD-9D4E-0438A9A12968}"/>
              </a:ext>
            </a:extLst>
          </p:cNvPr>
          <p:cNvSpPr txBox="1"/>
          <p:nvPr>
            <p:custDataLst>
              <p:tags r:id="rId53"/>
            </p:custDataLst>
          </p:nvPr>
        </p:nvSpPr>
        <p:spPr bwMode="gray">
          <a:xfrm>
            <a:off x="324000" y="3890963"/>
            <a:ext cx="1120775" cy="584200"/>
          </a:xfrm>
          <a:prstGeom prst="rect">
            <a:avLst/>
          </a:prstGeom>
          <a:noFill/>
          <a:ln>
            <a:solidFill>
              <a:schemeClr val="bg1"/>
            </a:solidFill>
          </a:ln>
        </p:spPr>
        <p:txBody>
          <a:bodyPr wrap="square" lIns="137160" tIns="137160" rIns="274320" bIns="137160" rtlCol="0">
            <a:spAutoFit/>
          </a:bodyPr>
          <a:lstStyle/>
          <a:p>
            <a:pPr marL="0" indent="0" algn="l">
              <a:spcBef>
                <a:spcPts val="600"/>
              </a:spcBef>
              <a:spcAft>
                <a:spcPts val="600"/>
              </a:spcAft>
              <a:buNone/>
            </a:pPr>
            <a:r>
              <a:rPr lang="en-US" sz="1000" b="1" dirty="0"/>
              <a:t>Manganese (Mn)</a:t>
            </a:r>
          </a:p>
        </p:txBody>
      </p:sp>
      <p:cxnSp>
        <p:nvCxnSpPr>
          <p:cNvPr id="1070" name="Straight Connector 1069">
            <a:extLst>
              <a:ext uri="{FF2B5EF4-FFF2-40B4-BE49-F238E27FC236}">
                <a16:creationId xmlns:a16="http://schemas.microsoft.com/office/drawing/2014/main" id="{972D3355-AB54-47B9-0BDC-2D4708A8A900}"/>
              </a:ext>
            </a:extLst>
          </p:cNvPr>
          <p:cNvCxnSpPr/>
          <p:nvPr>
            <p:custDataLst>
              <p:tags r:id="rId54"/>
            </p:custDataLst>
          </p:nvPr>
        </p:nvCxnSpPr>
        <p:spPr bwMode="auto">
          <a:xfrm>
            <a:off x="2152650" y="4359275"/>
            <a:ext cx="889000" cy="0"/>
          </a:xfrm>
          <a:prstGeom prst="line">
            <a:avLst/>
          </a:prstGeom>
          <a:ln w="317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1298" name="Chart 1297">
            <a:extLst>
              <a:ext uri="{FF2B5EF4-FFF2-40B4-BE49-F238E27FC236}">
                <a16:creationId xmlns:a16="http://schemas.microsoft.com/office/drawing/2014/main" id="{811BF34C-AEA5-72E0-8C69-63C57D3727CE}"/>
              </a:ext>
            </a:extLst>
          </p:cNvPr>
          <p:cNvGraphicFramePr/>
          <p:nvPr>
            <p:custDataLst>
              <p:tags r:id="rId55"/>
            </p:custDataLst>
            <p:extLst>
              <p:ext uri="{D42A27DB-BD31-4B8C-83A1-F6EECF244321}">
                <p14:modId xmlns:p14="http://schemas.microsoft.com/office/powerpoint/2010/main" val="3812227074"/>
              </p:ext>
            </p:extLst>
          </p:nvPr>
        </p:nvGraphicFramePr>
        <p:xfrm>
          <a:off x="2070100" y="4019550"/>
          <a:ext cx="1054100" cy="422275"/>
        </p:xfrm>
        <a:graphic>
          <a:graphicData uri="http://schemas.openxmlformats.org/drawingml/2006/chart">
            <c:chart xmlns:c="http://schemas.openxmlformats.org/drawingml/2006/chart" xmlns:r="http://schemas.openxmlformats.org/officeDocument/2006/relationships" r:id="rId176"/>
          </a:graphicData>
        </a:graphic>
      </p:graphicFrame>
      <p:cxnSp>
        <p:nvCxnSpPr>
          <p:cNvPr id="1072" name="Straight Connector 1071">
            <a:extLst>
              <a:ext uri="{FF2B5EF4-FFF2-40B4-BE49-F238E27FC236}">
                <a16:creationId xmlns:a16="http://schemas.microsoft.com/office/drawing/2014/main" id="{C524650D-3FE3-D7CC-7590-CD4EBB469754}"/>
              </a:ext>
            </a:extLst>
          </p:cNvPr>
          <p:cNvCxnSpPr/>
          <p:nvPr>
            <p:custDataLst>
              <p:tags r:id="rId56"/>
            </p:custDataLst>
          </p:nvPr>
        </p:nvCxnSpPr>
        <p:spPr bwMode="auto">
          <a:xfrm>
            <a:off x="2152650" y="4310063"/>
            <a:ext cx="0" cy="3492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073" name="Straight Connector 1072">
            <a:extLst>
              <a:ext uri="{FF2B5EF4-FFF2-40B4-BE49-F238E27FC236}">
                <a16:creationId xmlns:a16="http://schemas.microsoft.com/office/drawing/2014/main" id="{ED7D23FB-524C-7108-A55D-1B10E1768647}"/>
              </a:ext>
            </a:extLst>
          </p:cNvPr>
          <p:cNvCxnSpPr/>
          <p:nvPr>
            <p:custDataLst>
              <p:tags r:id="rId57"/>
            </p:custDataLst>
          </p:nvPr>
        </p:nvCxnSpPr>
        <p:spPr bwMode="auto">
          <a:xfrm>
            <a:off x="2973388" y="4260850"/>
            <a:ext cx="57150" cy="4127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1075" name="Text Placeholder 10">
            <a:extLst>
              <a:ext uri="{FF2B5EF4-FFF2-40B4-BE49-F238E27FC236}">
                <a16:creationId xmlns:a16="http://schemas.microsoft.com/office/drawing/2014/main" id="{77DF51D8-625A-9B22-3B61-699418A3DCF3}"/>
              </a:ext>
            </a:extLst>
          </p:cNvPr>
          <p:cNvSpPr>
            <a:spLocks/>
          </p:cNvSpPr>
          <p:nvPr>
            <p:custDataLst>
              <p:tags r:id="rId58"/>
            </p:custDataLst>
          </p:nvPr>
        </p:nvSpPr>
        <p:spPr bwMode="gray">
          <a:xfrm>
            <a:off x="2065338" y="4187825"/>
            <a:ext cx="176213"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B727362-6F79-4C8E-938A-3D44E9B0F006}" type="datetime'''''''''''''''''''''''''''0''''''''''%'''">
              <a:rPr lang="en-US" altLang="en-US" sz="800" b="1" smtClean="0"/>
              <a:pPr marL="0" lvl="0" indent="0" algn="ctr">
                <a:spcBef>
                  <a:spcPct val="0"/>
                </a:spcBef>
                <a:spcAft>
                  <a:spcPct val="0"/>
                </a:spcAft>
                <a:buNone/>
              </a:pPr>
              <a:t>0%</a:t>
            </a:fld>
            <a:endParaRPr lang="en-US" sz="800" b="1">
              <a:ea typeface="+mn-lt"/>
              <a:cs typeface="+mn-lt"/>
              <a:sym typeface="+mn-lt"/>
            </a:endParaRPr>
          </a:p>
        </p:txBody>
      </p:sp>
      <p:sp>
        <p:nvSpPr>
          <p:cNvPr id="1074" name="Text Placeholder 10">
            <a:extLst>
              <a:ext uri="{FF2B5EF4-FFF2-40B4-BE49-F238E27FC236}">
                <a16:creationId xmlns:a16="http://schemas.microsoft.com/office/drawing/2014/main" id="{4BCBE87C-AEA2-44E4-036D-AD53B7AC70A9}"/>
              </a:ext>
            </a:extLst>
          </p:cNvPr>
          <p:cNvSpPr>
            <a:spLocks/>
          </p:cNvSpPr>
          <p:nvPr>
            <p:custDataLst>
              <p:tags r:id="rId59"/>
            </p:custDataLst>
          </p:nvPr>
        </p:nvSpPr>
        <p:spPr bwMode="gray">
          <a:xfrm>
            <a:off x="2036763" y="3952875"/>
            <a:ext cx="233363"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0F53AE2-60BA-410C-A8A0-E45233A64503}" type="datetime'''''''''''''''''''''''1''''''''''''8''''''''''''%'''''''''''''">
              <a:rPr lang="en-US" altLang="en-US" sz="800" b="1" smtClean="0"/>
              <a:pPr marL="0" lvl="0" indent="0" algn="ctr">
                <a:spcBef>
                  <a:spcPct val="0"/>
                </a:spcBef>
                <a:spcAft>
                  <a:spcPct val="0"/>
                </a:spcAft>
                <a:buNone/>
              </a:pPr>
              <a:t>18%</a:t>
            </a:fld>
            <a:endParaRPr lang="en-US" sz="800" b="1">
              <a:ea typeface="+mn-lt"/>
              <a:cs typeface="+mn-lt"/>
              <a:sym typeface="+mn-lt"/>
            </a:endParaRPr>
          </a:p>
        </p:txBody>
      </p:sp>
      <p:sp useBgFill="1">
        <p:nvSpPr>
          <p:cNvPr id="1077" name="Text Placeholder 10">
            <a:extLst>
              <a:ext uri="{FF2B5EF4-FFF2-40B4-BE49-F238E27FC236}">
                <a16:creationId xmlns:a16="http://schemas.microsoft.com/office/drawing/2014/main" id="{DFFFDF3C-F763-691E-08BD-5BCB59FD4774}"/>
              </a:ext>
            </a:extLst>
          </p:cNvPr>
          <p:cNvSpPr>
            <a:spLocks/>
          </p:cNvSpPr>
          <p:nvPr>
            <p:custDataLst>
              <p:tags r:id="rId60"/>
            </p:custDataLst>
          </p:nvPr>
        </p:nvSpPr>
        <p:spPr bwMode="gray">
          <a:xfrm>
            <a:off x="2954338" y="4298950"/>
            <a:ext cx="176213" cy="122238"/>
          </a:xfrm>
          <a:prstGeom prst="rect">
            <a:avLst/>
          </a:prstGeom>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2190E7B-8A73-4D9F-B829-5A94806FAFC3}" type="datetime'''''''''''''0''''''''''''''%'''''''''''''''''''">
              <a:rPr lang="en-US" altLang="en-US" sz="800" b="1" smtClean="0">
                <a:effectLst/>
              </a:rPr>
              <a:pPr marL="0" lvl="0" indent="0" algn="ctr">
                <a:spcBef>
                  <a:spcPct val="0"/>
                </a:spcBef>
                <a:spcAft>
                  <a:spcPct val="0"/>
                </a:spcAft>
                <a:buNone/>
              </a:pPr>
              <a:t>0%</a:t>
            </a:fld>
            <a:endParaRPr lang="en-US" sz="800" b="1">
              <a:ea typeface="+mn-lt"/>
              <a:cs typeface="+mn-lt"/>
              <a:sym typeface="+mn-lt"/>
            </a:endParaRPr>
          </a:p>
        </p:txBody>
      </p:sp>
      <p:sp>
        <p:nvSpPr>
          <p:cNvPr id="1076" name="Text Placeholder 10">
            <a:extLst>
              <a:ext uri="{FF2B5EF4-FFF2-40B4-BE49-F238E27FC236}">
                <a16:creationId xmlns:a16="http://schemas.microsoft.com/office/drawing/2014/main" id="{0B7EA93A-5932-946D-1DA5-36F853FC683F}"/>
              </a:ext>
            </a:extLst>
          </p:cNvPr>
          <p:cNvSpPr>
            <a:spLocks/>
          </p:cNvSpPr>
          <p:nvPr>
            <p:custDataLst>
              <p:tags r:id="rId61"/>
            </p:custDataLst>
          </p:nvPr>
        </p:nvSpPr>
        <p:spPr bwMode="gray">
          <a:xfrm>
            <a:off x="2801938" y="4138613"/>
            <a:ext cx="176213"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FB3C7255-E31A-4332-827D-4CB9BE2BE57D}" type="datetime'''''''4''''%'''''''''''''''">
              <a:rPr lang="en-US" altLang="en-US" sz="800" b="1" smtClean="0"/>
              <a:pPr/>
              <a:t>4%</a:t>
            </a:fld>
            <a:endParaRPr lang="en-US" sz="800" b="1">
              <a:ea typeface="+mn-lt"/>
              <a:cs typeface="+mn-lt"/>
              <a:sym typeface="+mn-lt"/>
            </a:endParaRPr>
          </a:p>
        </p:txBody>
      </p:sp>
      <p:cxnSp>
        <p:nvCxnSpPr>
          <p:cNvPr id="1078" name="Straight Connector 1077">
            <a:extLst>
              <a:ext uri="{FF2B5EF4-FFF2-40B4-BE49-F238E27FC236}">
                <a16:creationId xmlns:a16="http://schemas.microsoft.com/office/drawing/2014/main" id="{C364CD31-C3AA-4B11-DE9F-68FE2D51867D}"/>
              </a:ext>
            </a:extLst>
          </p:cNvPr>
          <p:cNvCxnSpPr/>
          <p:nvPr>
            <p:custDataLst>
              <p:tags r:id="rId62"/>
            </p:custDataLst>
          </p:nvPr>
        </p:nvCxnSpPr>
        <p:spPr bwMode="auto">
          <a:xfrm>
            <a:off x="4087813" y="4341813"/>
            <a:ext cx="917575" cy="0"/>
          </a:xfrm>
          <a:prstGeom prst="line">
            <a:avLst/>
          </a:prstGeom>
          <a:ln w="317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1299" name="Chart 1298">
            <a:extLst>
              <a:ext uri="{FF2B5EF4-FFF2-40B4-BE49-F238E27FC236}">
                <a16:creationId xmlns:a16="http://schemas.microsoft.com/office/drawing/2014/main" id="{9981ABFC-B158-DA58-E848-E7353D7693B7}"/>
              </a:ext>
            </a:extLst>
          </p:cNvPr>
          <p:cNvGraphicFramePr/>
          <p:nvPr>
            <p:custDataLst>
              <p:tags r:id="rId63"/>
            </p:custDataLst>
            <p:extLst>
              <p:ext uri="{D42A27DB-BD31-4B8C-83A1-F6EECF244321}">
                <p14:modId xmlns:p14="http://schemas.microsoft.com/office/powerpoint/2010/main" val="788406738"/>
              </p:ext>
            </p:extLst>
          </p:nvPr>
        </p:nvGraphicFramePr>
        <p:xfrm>
          <a:off x="4005263" y="3998913"/>
          <a:ext cx="1082675" cy="425450"/>
        </p:xfrm>
        <a:graphic>
          <a:graphicData uri="http://schemas.openxmlformats.org/drawingml/2006/chart">
            <c:chart xmlns:c="http://schemas.openxmlformats.org/drawingml/2006/chart" xmlns:r="http://schemas.openxmlformats.org/officeDocument/2006/relationships" r:id="rId177"/>
          </a:graphicData>
        </a:graphic>
      </p:graphicFrame>
      <p:cxnSp>
        <p:nvCxnSpPr>
          <p:cNvPr id="1080" name="Straight Connector 1079">
            <a:extLst>
              <a:ext uri="{FF2B5EF4-FFF2-40B4-BE49-F238E27FC236}">
                <a16:creationId xmlns:a16="http://schemas.microsoft.com/office/drawing/2014/main" id="{8ADE3FF5-90E7-AB77-4E5E-3FAD443D0BDD}"/>
              </a:ext>
            </a:extLst>
          </p:cNvPr>
          <p:cNvCxnSpPr/>
          <p:nvPr>
            <p:custDataLst>
              <p:tags r:id="rId64"/>
            </p:custDataLst>
          </p:nvPr>
        </p:nvCxnSpPr>
        <p:spPr bwMode="auto">
          <a:xfrm>
            <a:off x="4271963" y="4292600"/>
            <a:ext cx="0" cy="3492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082" name="Straight Connector 1081">
            <a:extLst>
              <a:ext uri="{FF2B5EF4-FFF2-40B4-BE49-F238E27FC236}">
                <a16:creationId xmlns:a16="http://schemas.microsoft.com/office/drawing/2014/main" id="{63400778-DA7B-695E-9EDE-63F294FDF702}"/>
              </a:ext>
            </a:extLst>
          </p:cNvPr>
          <p:cNvCxnSpPr/>
          <p:nvPr>
            <p:custDataLst>
              <p:tags r:id="rId65"/>
            </p:custDataLst>
          </p:nvPr>
        </p:nvCxnSpPr>
        <p:spPr bwMode="auto">
          <a:xfrm>
            <a:off x="4271963" y="4205288"/>
            <a:ext cx="0" cy="3492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083" name="Straight Connector 1082">
            <a:extLst>
              <a:ext uri="{FF2B5EF4-FFF2-40B4-BE49-F238E27FC236}">
                <a16:creationId xmlns:a16="http://schemas.microsoft.com/office/drawing/2014/main" id="{8D5E2E57-F864-C286-605C-EDF88DDE0B8E}"/>
              </a:ext>
            </a:extLst>
          </p:cNvPr>
          <p:cNvCxnSpPr>
            <a:cxnSpLocks/>
          </p:cNvCxnSpPr>
          <p:nvPr>
            <p:custDataLst>
              <p:tags r:id="rId66"/>
            </p:custDataLst>
          </p:nvPr>
        </p:nvCxnSpPr>
        <p:spPr bwMode="auto">
          <a:xfrm flipH="1">
            <a:off x="4924425" y="4306888"/>
            <a:ext cx="26988" cy="25400"/>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081" name="Straight Connector 1080">
            <a:extLst>
              <a:ext uri="{FF2B5EF4-FFF2-40B4-BE49-F238E27FC236}">
                <a16:creationId xmlns:a16="http://schemas.microsoft.com/office/drawing/2014/main" id="{D5A995AB-F509-E48C-A072-887E2C3A4A9A}"/>
              </a:ext>
            </a:extLst>
          </p:cNvPr>
          <p:cNvCxnSpPr/>
          <p:nvPr>
            <p:custDataLst>
              <p:tags r:id="rId67"/>
            </p:custDataLst>
          </p:nvPr>
        </p:nvCxnSpPr>
        <p:spPr bwMode="auto">
          <a:xfrm>
            <a:off x="4854575" y="4195763"/>
            <a:ext cx="50800" cy="7302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useBgFill="1">
        <p:nvSpPr>
          <p:cNvPr id="1084" name="Text Placeholder 10">
            <a:extLst>
              <a:ext uri="{FF2B5EF4-FFF2-40B4-BE49-F238E27FC236}">
                <a16:creationId xmlns:a16="http://schemas.microsoft.com/office/drawing/2014/main" id="{149CD312-2020-7E8E-70F7-BAF77D6F5E98}"/>
              </a:ext>
            </a:extLst>
          </p:cNvPr>
          <p:cNvSpPr>
            <a:spLocks/>
          </p:cNvSpPr>
          <p:nvPr>
            <p:custDataLst>
              <p:tags r:id="rId68"/>
            </p:custDataLst>
          </p:nvPr>
        </p:nvSpPr>
        <p:spPr bwMode="gray">
          <a:xfrm>
            <a:off x="4184650" y="4170363"/>
            <a:ext cx="176213"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4462F99-5740-43BB-90A8-9E43FE896BAE}" type="datetime'''''0''''''''%'''''''''''''''''''''''''''''''''''''''''''">
              <a:rPr lang="en-US" altLang="en-US" sz="800" b="1" smtClean="0">
                <a:effectLst/>
              </a:rPr>
              <a:pPr marL="0" lvl="0" indent="0" algn="ctr">
                <a:spcBef>
                  <a:spcPct val="0"/>
                </a:spcBef>
                <a:spcAft>
                  <a:spcPct val="0"/>
                </a:spcAft>
                <a:buNone/>
              </a:pPr>
              <a:t>0%</a:t>
            </a:fld>
            <a:endParaRPr lang="en-US" sz="800" b="1">
              <a:ea typeface="+mn-lt"/>
              <a:cs typeface="+mn-lt"/>
              <a:sym typeface="+mn-lt"/>
            </a:endParaRPr>
          </a:p>
        </p:txBody>
      </p:sp>
      <p:sp>
        <p:nvSpPr>
          <p:cNvPr id="1086" name="Text Placeholder 10">
            <a:extLst>
              <a:ext uri="{FF2B5EF4-FFF2-40B4-BE49-F238E27FC236}">
                <a16:creationId xmlns:a16="http://schemas.microsoft.com/office/drawing/2014/main" id="{F23C3C2C-82B8-6CC9-1C02-7066313766C8}"/>
              </a:ext>
            </a:extLst>
          </p:cNvPr>
          <p:cNvSpPr>
            <a:spLocks/>
          </p:cNvSpPr>
          <p:nvPr>
            <p:custDataLst>
              <p:tags r:id="rId69"/>
            </p:custDataLst>
          </p:nvPr>
        </p:nvSpPr>
        <p:spPr bwMode="gray">
          <a:xfrm>
            <a:off x="4184650" y="4083050"/>
            <a:ext cx="176213"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2083878-724E-4E2B-8FD2-82AD50FEC51B}" type="datetime'''''''''''''''''7''''''''%'''''''''''''''''''''''''''">
              <a:rPr lang="en-US" altLang="en-US" sz="800" b="1" smtClean="0"/>
              <a:pPr marL="0" lvl="0" indent="0" algn="ctr">
                <a:spcBef>
                  <a:spcPct val="0"/>
                </a:spcBef>
                <a:spcAft>
                  <a:spcPct val="0"/>
                </a:spcAft>
                <a:buNone/>
              </a:pPr>
              <a:t>7%</a:t>
            </a:fld>
            <a:endParaRPr lang="en-US" sz="800" b="1">
              <a:ea typeface="+mn-lt"/>
              <a:cs typeface="+mn-lt"/>
              <a:sym typeface="+mn-lt"/>
            </a:endParaRPr>
          </a:p>
        </p:txBody>
      </p:sp>
      <p:sp>
        <p:nvSpPr>
          <p:cNvPr id="1087" name="Text Placeholder 10">
            <a:extLst>
              <a:ext uri="{FF2B5EF4-FFF2-40B4-BE49-F238E27FC236}">
                <a16:creationId xmlns:a16="http://schemas.microsoft.com/office/drawing/2014/main" id="{DCE5D57E-8F80-E88C-8906-4FF9C58262E6}"/>
              </a:ext>
            </a:extLst>
          </p:cNvPr>
          <p:cNvSpPr>
            <a:spLocks/>
          </p:cNvSpPr>
          <p:nvPr>
            <p:custDataLst>
              <p:tags r:id="rId70"/>
            </p:custDataLst>
          </p:nvPr>
        </p:nvSpPr>
        <p:spPr bwMode="gray">
          <a:xfrm>
            <a:off x="4927600" y="4184650"/>
            <a:ext cx="176213"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FDDA8392-878B-4FB4-A2EE-7EB86F4A6135}" type="datetime'''''''''''''''''0''''''''''''''''''''''''''%'''''''''''''''">
              <a:rPr lang="en-US" altLang="en-US" sz="800" b="1" smtClean="0"/>
              <a:pPr/>
              <a:t>0%</a:t>
            </a:fld>
            <a:endParaRPr lang="en-US" sz="800" b="1">
              <a:ea typeface="+mn-lt"/>
              <a:cs typeface="+mn-lt"/>
              <a:sym typeface="+mn-lt"/>
            </a:endParaRPr>
          </a:p>
        </p:txBody>
      </p:sp>
      <p:sp>
        <p:nvSpPr>
          <p:cNvPr id="1085" name="Text Placeholder 10">
            <a:extLst>
              <a:ext uri="{FF2B5EF4-FFF2-40B4-BE49-F238E27FC236}">
                <a16:creationId xmlns:a16="http://schemas.microsoft.com/office/drawing/2014/main" id="{3C3388A0-A0F0-0F81-54B8-37BE324C3050}"/>
              </a:ext>
            </a:extLst>
          </p:cNvPr>
          <p:cNvSpPr>
            <a:spLocks/>
          </p:cNvSpPr>
          <p:nvPr>
            <p:custDataLst>
              <p:tags r:id="rId71"/>
            </p:custDataLst>
          </p:nvPr>
        </p:nvSpPr>
        <p:spPr bwMode="gray">
          <a:xfrm>
            <a:off x="4724400" y="4073525"/>
            <a:ext cx="176213"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241B819C-30E7-45AC-8353-3B4CAF9421F7}" type="datetime'''''5''''''%'''''''''''''''">
              <a:rPr lang="en-US" altLang="en-US" sz="800" b="1" smtClean="0"/>
              <a:pPr/>
              <a:t>5%</a:t>
            </a:fld>
            <a:endParaRPr lang="en-US" sz="800" b="1">
              <a:ea typeface="+mn-lt"/>
              <a:cs typeface="+mn-lt"/>
              <a:sym typeface="+mn-lt"/>
            </a:endParaRPr>
          </a:p>
        </p:txBody>
      </p:sp>
      <p:sp>
        <p:nvSpPr>
          <p:cNvPr id="1088" name="TextBox 1087">
            <a:extLst>
              <a:ext uri="{FF2B5EF4-FFF2-40B4-BE49-F238E27FC236}">
                <a16:creationId xmlns:a16="http://schemas.microsoft.com/office/drawing/2014/main" id="{90262405-B8E7-78EE-23E3-A73E4DDFEB01}"/>
              </a:ext>
            </a:extLst>
          </p:cNvPr>
          <p:cNvSpPr txBox="1"/>
          <p:nvPr>
            <p:custDataLst>
              <p:tags r:id="rId72"/>
            </p:custDataLst>
          </p:nvPr>
        </p:nvSpPr>
        <p:spPr bwMode="gray">
          <a:xfrm>
            <a:off x="324000" y="4421188"/>
            <a:ext cx="1120775" cy="584200"/>
          </a:xfrm>
          <a:prstGeom prst="rect">
            <a:avLst/>
          </a:prstGeom>
          <a:noFill/>
          <a:ln>
            <a:solidFill>
              <a:schemeClr val="bg1"/>
            </a:solidFill>
          </a:ln>
        </p:spPr>
        <p:txBody>
          <a:bodyPr wrap="square" lIns="137160" tIns="137160" rIns="274320" bIns="137160" rtlCol="0">
            <a:spAutoFit/>
          </a:bodyPr>
          <a:lstStyle/>
          <a:p>
            <a:pPr marL="0" indent="0" algn="l">
              <a:buNone/>
            </a:pPr>
            <a:r>
              <a:rPr lang="en-US" sz="1000" b="1" dirty="0"/>
              <a:t>Nickel </a:t>
            </a:r>
          </a:p>
          <a:p>
            <a:pPr marL="0" indent="0" algn="l">
              <a:buNone/>
            </a:pPr>
            <a:r>
              <a:rPr lang="en-US" sz="1000" b="1" dirty="0"/>
              <a:t>(Ni)</a:t>
            </a:r>
          </a:p>
        </p:txBody>
      </p:sp>
      <p:cxnSp>
        <p:nvCxnSpPr>
          <p:cNvPr id="1089" name="Straight Connector 1088">
            <a:extLst>
              <a:ext uri="{FF2B5EF4-FFF2-40B4-BE49-F238E27FC236}">
                <a16:creationId xmlns:a16="http://schemas.microsoft.com/office/drawing/2014/main" id="{F372F7CE-1DF1-F6C9-97C5-D4F2355F9754}"/>
              </a:ext>
            </a:extLst>
          </p:cNvPr>
          <p:cNvCxnSpPr/>
          <p:nvPr>
            <p:custDataLst>
              <p:tags r:id="rId73"/>
            </p:custDataLst>
          </p:nvPr>
        </p:nvCxnSpPr>
        <p:spPr bwMode="auto">
          <a:xfrm>
            <a:off x="2152650" y="4875213"/>
            <a:ext cx="889000" cy="0"/>
          </a:xfrm>
          <a:prstGeom prst="line">
            <a:avLst/>
          </a:prstGeom>
          <a:ln w="317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1300" name="Chart 1299">
            <a:extLst>
              <a:ext uri="{FF2B5EF4-FFF2-40B4-BE49-F238E27FC236}">
                <a16:creationId xmlns:a16="http://schemas.microsoft.com/office/drawing/2014/main" id="{072EF852-396A-3180-A711-733556155D42}"/>
              </a:ext>
            </a:extLst>
          </p:cNvPr>
          <p:cNvGraphicFramePr/>
          <p:nvPr>
            <p:custDataLst>
              <p:tags r:id="rId74"/>
            </p:custDataLst>
            <p:extLst>
              <p:ext uri="{D42A27DB-BD31-4B8C-83A1-F6EECF244321}">
                <p14:modId xmlns:p14="http://schemas.microsoft.com/office/powerpoint/2010/main" val="3227013615"/>
              </p:ext>
            </p:extLst>
          </p:nvPr>
        </p:nvGraphicFramePr>
        <p:xfrm>
          <a:off x="2070100" y="4532313"/>
          <a:ext cx="1054100" cy="425450"/>
        </p:xfrm>
        <a:graphic>
          <a:graphicData uri="http://schemas.openxmlformats.org/drawingml/2006/chart">
            <c:chart xmlns:c="http://schemas.openxmlformats.org/drawingml/2006/chart" xmlns:r="http://schemas.openxmlformats.org/officeDocument/2006/relationships" r:id="rId178"/>
          </a:graphicData>
        </a:graphic>
      </p:graphicFrame>
      <p:cxnSp>
        <p:nvCxnSpPr>
          <p:cNvPr id="1091" name="Straight Connector 1090">
            <a:extLst>
              <a:ext uri="{FF2B5EF4-FFF2-40B4-BE49-F238E27FC236}">
                <a16:creationId xmlns:a16="http://schemas.microsoft.com/office/drawing/2014/main" id="{DE9EA581-0766-1BA2-816B-4DEC3A0EC7AC}"/>
              </a:ext>
            </a:extLst>
          </p:cNvPr>
          <p:cNvCxnSpPr>
            <a:cxnSpLocks/>
          </p:cNvCxnSpPr>
          <p:nvPr>
            <p:custDataLst>
              <p:tags r:id="rId75"/>
            </p:custDataLst>
          </p:nvPr>
        </p:nvCxnSpPr>
        <p:spPr bwMode="auto">
          <a:xfrm>
            <a:off x="2152650" y="4824413"/>
            <a:ext cx="0" cy="3492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093" name="Straight Connector 1092">
            <a:extLst>
              <a:ext uri="{FF2B5EF4-FFF2-40B4-BE49-F238E27FC236}">
                <a16:creationId xmlns:a16="http://schemas.microsoft.com/office/drawing/2014/main" id="{2FDF70B6-4F09-5A66-36D8-E501CDD79CE9}"/>
              </a:ext>
            </a:extLst>
          </p:cNvPr>
          <p:cNvCxnSpPr>
            <a:cxnSpLocks/>
          </p:cNvCxnSpPr>
          <p:nvPr>
            <p:custDataLst>
              <p:tags r:id="rId76"/>
            </p:custDataLst>
          </p:nvPr>
        </p:nvCxnSpPr>
        <p:spPr bwMode="auto">
          <a:xfrm flipH="1">
            <a:off x="2165350" y="4779963"/>
            <a:ext cx="104775" cy="61913"/>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094" name="Straight Connector 1093">
            <a:extLst>
              <a:ext uri="{FF2B5EF4-FFF2-40B4-BE49-F238E27FC236}">
                <a16:creationId xmlns:a16="http://schemas.microsoft.com/office/drawing/2014/main" id="{5F9F33FF-2462-21A5-8856-0B9155E1B558}"/>
              </a:ext>
            </a:extLst>
          </p:cNvPr>
          <p:cNvCxnSpPr>
            <a:cxnSpLocks/>
          </p:cNvCxnSpPr>
          <p:nvPr>
            <p:custDataLst>
              <p:tags r:id="rId77"/>
            </p:custDataLst>
          </p:nvPr>
        </p:nvCxnSpPr>
        <p:spPr bwMode="auto">
          <a:xfrm>
            <a:off x="2879725" y="4819650"/>
            <a:ext cx="147638" cy="49213"/>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092" name="Straight Connector 1091">
            <a:extLst>
              <a:ext uri="{FF2B5EF4-FFF2-40B4-BE49-F238E27FC236}">
                <a16:creationId xmlns:a16="http://schemas.microsoft.com/office/drawing/2014/main" id="{87C36870-DFEB-5734-FDC4-19BD0C18A434}"/>
              </a:ext>
            </a:extLst>
          </p:cNvPr>
          <p:cNvCxnSpPr>
            <a:cxnSpLocks/>
          </p:cNvCxnSpPr>
          <p:nvPr>
            <p:custDataLst>
              <p:tags r:id="rId78"/>
            </p:custDataLst>
          </p:nvPr>
        </p:nvCxnSpPr>
        <p:spPr bwMode="auto">
          <a:xfrm>
            <a:off x="3041650" y="4808538"/>
            <a:ext cx="0" cy="3492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1095" name="Text Placeholder 10">
            <a:extLst>
              <a:ext uri="{FF2B5EF4-FFF2-40B4-BE49-F238E27FC236}">
                <a16:creationId xmlns:a16="http://schemas.microsoft.com/office/drawing/2014/main" id="{735992DF-5DDC-8E00-F75D-B792D772B45E}"/>
              </a:ext>
            </a:extLst>
          </p:cNvPr>
          <p:cNvSpPr>
            <a:spLocks/>
          </p:cNvSpPr>
          <p:nvPr>
            <p:custDataLst>
              <p:tags r:id="rId79"/>
            </p:custDataLst>
          </p:nvPr>
        </p:nvSpPr>
        <p:spPr bwMode="gray">
          <a:xfrm>
            <a:off x="2065338" y="4702175"/>
            <a:ext cx="176213"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9BFDE9E-436B-44AA-96C6-7513A14350D2}" type="datetime'''''''0''''''''''''''''''''''''''''%'''''''''''''''''">
              <a:rPr lang="en-US" altLang="en-US" sz="800" b="1" smtClean="0"/>
              <a:pPr marL="0" lvl="0" indent="0" algn="ctr">
                <a:spcBef>
                  <a:spcPct val="0"/>
                </a:spcBef>
                <a:spcAft>
                  <a:spcPct val="0"/>
                </a:spcAft>
                <a:buNone/>
              </a:pPr>
              <a:t>0%</a:t>
            </a:fld>
            <a:endParaRPr lang="en-US" sz="800" b="1">
              <a:ea typeface="+mn-lt"/>
              <a:cs typeface="+mn-lt"/>
              <a:sym typeface="+mn-lt"/>
            </a:endParaRPr>
          </a:p>
        </p:txBody>
      </p:sp>
      <p:sp>
        <p:nvSpPr>
          <p:cNvPr id="1097" name="Text Placeholder 10">
            <a:extLst>
              <a:ext uri="{FF2B5EF4-FFF2-40B4-BE49-F238E27FC236}">
                <a16:creationId xmlns:a16="http://schemas.microsoft.com/office/drawing/2014/main" id="{272B4FA5-9C67-0F1D-31B6-55ED9513A8E0}"/>
              </a:ext>
            </a:extLst>
          </p:cNvPr>
          <p:cNvSpPr>
            <a:spLocks/>
          </p:cNvSpPr>
          <p:nvPr>
            <p:custDataLst>
              <p:tags r:id="rId80"/>
            </p:custDataLst>
          </p:nvPr>
        </p:nvSpPr>
        <p:spPr bwMode="gray">
          <a:xfrm>
            <a:off x="2270125" y="4668838"/>
            <a:ext cx="176213"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F5A9F224-3F44-4DFC-A920-0A70245E2205}" type="datetime'''''''''''''''''''''''''''''''''''''5%'''''''''''">
              <a:rPr lang="en-US" altLang="en-US" sz="800" b="1" smtClean="0"/>
              <a:pPr/>
              <a:t>5%</a:t>
            </a:fld>
            <a:endParaRPr lang="en-US" sz="800" b="1">
              <a:ea typeface="+mn-lt"/>
              <a:cs typeface="+mn-lt"/>
              <a:sym typeface="+mn-lt"/>
            </a:endParaRPr>
          </a:p>
        </p:txBody>
      </p:sp>
      <p:sp>
        <p:nvSpPr>
          <p:cNvPr id="1098" name="Text Placeholder 10">
            <a:extLst>
              <a:ext uri="{FF2B5EF4-FFF2-40B4-BE49-F238E27FC236}">
                <a16:creationId xmlns:a16="http://schemas.microsoft.com/office/drawing/2014/main" id="{2C731545-7073-551E-E1E0-24B45D6CA483}"/>
              </a:ext>
            </a:extLst>
          </p:cNvPr>
          <p:cNvSpPr>
            <a:spLocks/>
          </p:cNvSpPr>
          <p:nvPr>
            <p:custDataLst>
              <p:tags r:id="rId81"/>
            </p:custDataLst>
          </p:nvPr>
        </p:nvSpPr>
        <p:spPr bwMode="gray">
          <a:xfrm>
            <a:off x="2703513" y="4729163"/>
            <a:ext cx="176213"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318D2F9D-5082-4F82-8AFE-103FC5C7D9AE}" type="datetime'''''''''''''0%'''''''''''''''''''''''''">
              <a:rPr lang="en-US" altLang="en-US" sz="800" b="1" smtClean="0"/>
              <a:pPr/>
              <a:t>0%</a:t>
            </a:fld>
            <a:endParaRPr lang="en-US" sz="800" b="1">
              <a:ea typeface="+mn-lt"/>
              <a:cs typeface="+mn-lt"/>
              <a:sym typeface="+mn-lt"/>
            </a:endParaRPr>
          </a:p>
        </p:txBody>
      </p:sp>
      <p:sp>
        <p:nvSpPr>
          <p:cNvPr id="1096" name="Text Placeholder 10">
            <a:extLst>
              <a:ext uri="{FF2B5EF4-FFF2-40B4-BE49-F238E27FC236}">
                <a16:creationId xmlns:a16="http://schemas.microsoft.com/office/drawing/2014/main" id="{25B0CEA1-69C7-D6F6-06DA-E7B62B3C7F9E}"/>
              </a:ext>
            </a:extLst>
          </p:cNvPr>
          <p:cNvSpPr>
            <a:spLocks/>
          </p:cNvSpPr>
          <p:nvPr>
            <p:custDataLst>
              <p:tags r:id="rId82"/>
            </p:custDataLst>
          </p:nvPr>
        </p:nvSpPr>
        <p:spPr bwMode="gray">
          <a:xfrm>
            <a:off x="2954338" y="4686300"/>
            <a:ext cx="176213"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168FFE0-5AA6-487D-9A89-824726C4C5E6}" type="datetime'''''''''''3''''''%'''''''''''''''''''''''''''">
              <a:rPr lang="en-US" altLang="en-US" sz="800" b="1" smtClean="0"/>
              <a:pPr marL="0" lvl="0" indent="0" algn="ctr">
                <a:spcBef>
                  <a:spcPct val="0"/>
                </a:spcBef>
                <a:spcAft>
                  <a:spcPct val="0"/>
                </a:spcAft>
                <a:buNone/>
              </a:pPr>
              <a:t>3%</a:t>
            </a:fld>
            <a:endParaRPr lang="en-US" sz="800" b="1">
              <a:ea typeface="+mn-lt"/>
              <a:cs typeface="+mn-lt"/>
              <a:sym typeface="+mn-lt"/>
            </a:endParaRPr>
          </a:p>
        </p:txBody>
      </p:sp>
      <p:cxnSp>
        <p:nvCxnSpPr>
          <p:cNvPr id="1099" name="Straight Connector 1098">
            <a:extLst>
              <a:ext uri="{FF2B5EF4-FFF2-40B4-BE49-F238E27FC236}">
                <a16:creationId xmlns:a16="http://schemas.microsoft.com/office/drawing/2014/main" id="{B1BCD293-D083-FCD8-3431-DD06054BB911}"/>
              </a:ext>
            </a:extLst>
          </p:cNvPr>
          <p:cNvCxnSpPr/>
          <p:nvPr>
            <p:custDataLst>
              <p:tags r:id="rId83"/>
            </p:custDataLst>
          </p:nvPr>
        </p:nvCxnSpPr>
        <p:spPr bwMode="auto">
          <a:xfrm>
            <a:off x="4100513" y="4859338"/>
            <a:ext cx="898525" cy="0"/>
          </a:xfrm>
          <a:prstGeom prst="line">
            <a:avLst/>
          </a:prstGeom>
          <a:ln w="317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1301" name="Chart 1300">
            <a:extLst>
              <a:ext uri="{FF2B5EF4-FFF2-40B4-BE49-F238E27FC236}">
                <a16:creationId xmlns:a16="http://schemas.microsoft.com/office/drawing/2014/main" id="{5B28DC95-8F79-5188-EB26-DCC2B35EC6D2}"/>
              </a:ext>
            </a:extLst>
          </p:cNvPr>
          <p:cNvGraphicFramePr/>
          <p:nvPr>
            <p:custDataLst>
              <p:tags r:id="rId84"/>
            </p:custDataLst>
            <p:extLst>
              <p:ext uri="{D42A27DB-BD31-4B8C-83A1-F6EECF244321}">
                <p14:modId xmlns:p14="http://schemas.microsoft.com/office/powerpoint/2010/main" val="943130184"/>
              </p:ext>
            </p:extLst>
          </p:nvPr>
        </p:nvGraphicFramePr>
        <p:xfrm>
          <a:off x="4017963" y="4471988"/>
          <a:ext cx="1063625" cy="469900"/>
        </p:xfrm>
        <a:graphic>
          <a:graphicData uri="http://schemas.openxmlformats.org/drawingml/2006/chart">
            <c:chart xmlns:c="http://schemas.openxmlformats.org/drawingml/2006/chart" xmlns:r="http://schemas.openxmlformats.org/officeDocument/2006/relationships" r:id="rId179"/>
          </a:graphicData>
        </a:graphic>
      </p:graphicFrame>
      <p:cxnSp>
        <p:nvCxnSpPr>
          <p:cNvPr id="1101" name="Straight Connector 1100">
            <a:extLst>
              <a:ext uri="{FF2B5EF4-FFF2-40B4-BE49-F238E27FC236}">
                <a16:creationId xmlns:a16="http://schemas.microsoft.com/office/drawing/2014/main" id="{7094B4E1-AFB6-B68C-FEF4-87C05A9F8EE1}"/>
              </a:ext>
            </a:extLst>
          </p:cNvPr>
          <p:cNvCxnSpPr/>
          <p:nvPr>
            <p:custDataLst>
              <p:tags r:id="rId85"/>
            </p:custDataLst>
          </p:nvPr>
        </p:nvCxnSpPr>
        <p:spPr bwMode="auto">
          <a:xfrm>
            <a:off x="4100513" y="4810125"/>
            <a:ext cx="0" cy="3492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102" name="Straight Connector 1101">
            <a:extLst>
              <a:ext uri="{FF2B5EF4-FFF2-40B4-BE49-F238E27FC236}">
                <a16:creationId xmlns:a16="http://schemas.microsoft.com/office/drawing/2014/main" id="{7F1795A0-D28B-4A93-3B5F-ADFFE13EF405}"/>
              </a:ext>
            </a:extLst>
          </p:cNvPr>
          <p:cNvCxnSpPr/>
          <p:nvPr>
            <p:custDataLst>
              <p:tags r:id="rId86"/>
            </p:custDataLst>
          </p:nvPr>
        </p:nvCxnSpPr>
        <p:spPr bwMode="auto">
          <a:xfrm>
            <a:off x="4999038" y="4810125"/>
            <a:ext cx="0" cy="3492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1104" name="Text Placeholder 10">
            <a:extLst>
              <a:ext uri="{FF2B5EF4-FFF2-40B4-BE49-F238E27FC236}">
                <a16:creationId xmlns:a16="http://schemas.microsoft.com/office/drawing/2014/main" id="{47BF9ECB-CEE4-8B5E-2C13-55D79A01DA38}"/>
              </a:ext>
            </a:extLst>
          </p:cNvPr>
          <p:cNvSpPr>
            <a:spLocks/>
          </p:cNvSpPr>
          <p:nvPr>
            <p:custDataLst>
              <p:tags r:id="rId87"/>
            </p:custDataLst>
          </p:nvPr>
        </p:nvSpPr>
        <p:spPr bwMode="gray">
          <a:xfrm>
            <a:off x="4013200" y="4687888"/>
            <a:ext cx="176213"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778C594-D64F-4D51-87CF-6401B62E7E73}" type="datetime'''''''''''''''''''''0''''%'''''">
              <a:rPr lang="en-US" altLang="en-US" sz="800" b="1" smtClean="0"/>
              <a:pPr marL="0" lvl="0" indent="0" algn="ctr">
                <a:spcBef>
                  <a:spcPct val="0"/>
                </a:spcBef>
                <a:spcAft>
                  <a:spcPct val="0"/>
                </a:spcAft>
                <a:buNone/>
              </a:pPr>
              <a:t>0%</a:t>
            </a:fld>
            <a:endParaRPr lang="en-US" sz="800" b="1">
              <a:ea typeface="+mn-lt"/>
              <a:cs typeface="+mn-lt"/>
              <a:sym typeface="+mn-lt"/>
            </a:endParaRPr>
          </a:p>
        </p:txBody>
      </p:sp>
      <p:sp>
        <p:nvSpPr>
          <p:cNvPr id="1103" name="Text Placeholder 10">
            <a:extLst>
              <a:ext uri="{FF2B5EF4-FFF2-40B4-BE49-F238E27FC236}">
                <a16:creationId xmlns:a16="http://schemas.microsoft.com/office/drawing/2014/main" id="{683FC11F-933D-EA0E-28BF-983362BDC388}"/>
              </a:ext>
            </a:extLst>
          </p:cNvPr>
          <p:cNvSpPr>
            <a:spLocks/>
          </p:cNvSpPr>
          <p:nvPr>
            <p:custDataLst>
              <p:tags r:id="rId88"/>
            </p:custDataLst>
          </p:nvPr>
        </p:nvSpPr>
        <p:spPr bwMode="gray">
          <a:xfrm>
            <a:off x="3984625" y="4475163"/>
            <a:ext cx="233363"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F0ED824-2C06-4107-8B5F-67AF90BCDB1E}" type="datetime'''''3''''''''''''''''''''''''''''''''''''''''5%'''''''''''">
              <a:rPr lang="en-US" altLang="en-US" sz="800" b="1" smtClean="0"/>
              <a:pPr marL="0" lvl="0" indent="0" algn="ctr">
                <a:spcBef>
                  <a:spcPct val="0"/>
                </a:spcBef>
                <a:spcAft>
                  <a:spcPct val="0"/>
                </a:spcAft>
                <a:buNone/>
              </a:pPr>
              <a:t>35%</a:t>
            </a:fld>
            <a:endParaRPr lang="en-US" sz="800" b="1">
              <a:ea typeface="+mn-lt"/>
              <a:cs typeface="+mn-lt"/>
              <a:sym typeface="+mn-lt"/>
            </a:endParaRPr>
          </a:p>
        </p:txBody>
      </p:sp>
      <p:sp>
        <p:nvSpPr>
          <p:cNvPr id="1106" name="Text Placeholder 10">
            <a:extLst>
              <a:ext uri="{FF2B5EF4-FFF2-40B4-BE49-F238E27FC236}">
                <a16:creationId xmlns:a16="http://schemas.microsoft.com/office/drawing/2014/main" id="{ACF3E791-69BC-4A87-DA76-2C188FF9458F}"/>
              </a:ext>
            </a:extLst>
          </p:cNvPr>
          <p:cNvSpPr>
            <a:spLocks/>
          </p:cNvSpPr>
          <p:nvPr>
            <p:custDataLst>
              <p:tags r:id="rId89"/>
            </p:custDataLst>
          </p:nvPr>
        </p:nvSpPr>
        <p:spPr bwMode="gray">
          <a:xfrm>
            <a:off x="4911725" y="4687888"/>
            <a:ext cx="176213"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D332E44-1C3D-46E3-8A6D-ACFD7E6B5FF9}" type="datetime'0''''''''''''''''''''''''''''''''''''''''''%'''''''">
              <a:rPr lang="en-US" altLang="en-US" sz="800" b="1" smtClean="0"/>
              <a:pPr marL="0" lvl="0" indent="0" algn="ctr">
                <a:spcBef>
                  <a:spcPct val="0"/>
                </a:spcBef>
                <a:spcAft>
                  <a:spcPct val="0"/>
                </a:spcAft>
                <a:buNone/>
              </a:pPr>
              <a:t>0%</a:t>
            </a:fld>
            <a:endParaRPr lang="en-US" sz="800" b="1">
              <a:ea typeface="+mn-lt"/>
              <a:cs typeface="+mn-lt"/>
              <a:sym typeface="+mn-lt"/>
            </a:endParaRPr>
          </a:p>
        </p:txBody>
      </p:sp>
      <p:sp>
        <p:nvSpPr>
          <p:cNvPr id="1105" name="Text Placeholder 10">
            <a:extLst>
              <a:ext uri="{FF2B5EF4-FFF2-40B4-BE49-F238E27FC236}">
                <a16:creationId xmlns:a16="http://schemas.microsoft.com/office/drawing/2014/main" id="{608D0250-4536-694E-379A-59B0A1DF86EE}"/>
              </a:ext>
            </a:extLst>
          </p:cNvPr>
          <p:cNvSpPr>
            <a:spLocks/>
          </p:cNvSpPr>
          <p:nvPr>
            <p:custDataLst>
              <p:tags r:id="rId90"/>
            </p:custDataLst>
          </p:nvPr>
        </p:nvSpPr>
        <p:spPr bwMode="gray">
          <a:xfrm>
            <a:off x="4883150" y="4495800"/>
            <a:ext cx="233363"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C9E4733-30F5-423B-9A4F-FF35F0E6CD44}" type="datetime'''''''''''''''''''''''''''''''''''''''''''''''3''''''''''1%'">
              <a:rPr lang="en-US" altLang="en-US" sz="800" b="1" smtClean="0"/>
              <a:pPr marL="0" lvl="0" indent="0" algn="ctr">
                <a:spcBef>
                  <a:spcPct val="0"/>
                </a:spcBef>
                <a:spcAft>
                  <a:spcPct val="0"/>
                </a:spcAft>
                <a:buNone/>
              </a:pPr>
              <a:t>31%</a:t>
            </a:fld>
            <a:endParaRPr lang="en-US" sz="800" b="1">
              <a:ea typeface="+mn-lt"/>
              <a:cs typeface="+mn-lt"/>
              <a:sym typeface="+mn-lt"/>
            </a:endParaRPr>
          </a:p>
        </p:txBody>
      </p:sp>
      <p:sp>
        <p:nvSpPr>
          <p:cNvPr id="1107" name="TextBox 1106">
            <a:extLst>
              <a:ext uri="{FF2B5EF4-FFF2-40B4-BE49-F238E27FC236}">
                <a16:creationId xmlns:a16="http://schemas.microsoft.com/office/drawing/2014/main" id="{D0F39F7E-5CD0-5EE8-037F-5B061C2DD976}"/>
              </a:ext>
            </a:extLst>
          </p:cNvPr>
          <p:cNvSpPr txBox="1"/>
          <p:nvPr>
            <p:custDataLst>
              <p:tags r:id="rId91"/>
            </p:custDataLst>
          </p:nvPr>
        </p:nvSpPr>
        <p:spPr bwMode="gray">
          <a:xfrm>
            <a:off x="324000" y="5586413"/>
            <a:ext cx="1120775" cy="584200"/>
          </a:xfrm>
          <a:prstGeom prst="rect">
            <a:avLst/>
          </a:prstGeom>
          <a:noFill/>
          <a:ln>
            <a:solidFill>
              <a:schemeClr val="bg1"/>
            </a:solidFill>
          </a:ln>
        </p:spPr>
        <p:txBody>
          <a:bodyPr wrap="square" lIns="137160" tIns="137160" rIns="274320" bIns="137160" rtlCol="0">
            <a:spAutoFit/>
          </a:bodyPr>
          <a:lstStyle/>
          <a:p>
            <a:pPr marL="0" indent="0" algn="l">
              <a:spcBef>
                <a:spcPts val="600"/>
              </a:spcBef>
              <a:spcAft>
                <a:spcPts val="600"/>
              </a:spcAft>
              <a:buNone/>
            </a:pPr>
            <a:r>
              <a:rPr lang="en-US" sz="1000" b="1"/>
              <a:t>Rare earths (REEs)</a:t>
            </a:r>
          </a:p>
        </p:txBody>
      </p:sp>
      <p:cxnSp>
        <p:nvCxnSpPr>
          <p:cNvPr id="1108" name="Straight Connector 1107">
            <a:extLst>
              <a:ext uri="{FF2B5EF4-FFF2-40B4-BE49-F238E27FC236}">
                <a16:creationId xmlns:a16="http://schemas.microsoft.com/office/drawing/2014/main" id="{33783D0A-076B-1E6C-4AAC-4370B38C91EB}"/>
              </a:ext>
            </a:extLst>
          </p:cNvPr>
          <p:cNvCxnSpPr/>
          <p:nvPr>
            <p:custDataLst>
              <p:tags r:id="rId92"/>
            </p:custDataLst>
          </p:nvPr>
        </p:nvCxnSpPr>
        <p:spPr bwMode="auto">
          <a:xfrm>
            <a:off x="2138363" y="6081713"/>
            <a:ext cx="893763" cy="0"/>
          </a:xfrm>
          <a:prstGeom prst="line">
            <a:avLst/>
          </a:prstGeom>
          <a:ln w="317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1302" name="Chart 1301">
            <a:extLst>
              <a:ext uri="{FF2B5EF4-FFF2-40B4-BE49-F238E27FC236}">
                <a16:creationId xmlns:a16="http://schemas.microsoft.com/office/drawing/2014/main" id="{29621629-7C53-6539-BD58-3B4FA7261263}"/>
              </a:ext>
            </a:extLst>
          </p:cNvPr>
          <p:cNvGraphicFramePr/>
          <p:nvPr>
            <p:custDataLst>
              <p:tags r:id="rId93"/>
            </p:custDataLst>
            <p:extLst>
              <p:ext uri="{D42A27DB-BD31-4B8C-83A1-F6EECF244321}">
                <p14:modId xmlns:p14="http://schemas.microsoft.com/office/powerpoint/2010/main" val="4277288002"/>
              </p:ext>
            </p:extLst>
          </p:nvPr>
        </p:nvGraphicFramePr>
        <p:xfrm>
          <a:off x="2055813" y="5730875"/>
          <a:ext cx="1058862" cy="433388"/>
        </p:xfrm>
        <a:graphic>
          <a:graphicData uri="http://schemas.openxmlformats.org/drawingml/2006/chart">
            <c:chart xmlns:c="http://schemas.openxmlformats.org/drawingml/2006/chart" xmlns:r="http://schemas.openxmlformats.org/officeDocument/2006/relationships" r:id="rId180"/>
          </a:graphicData>
        </a:graphic>
      </p:graphicFrame>
      <p:cxnSp>
        <p:nvCxnSpPr>
          <p:cNvPr id="1110" name="Straight Connector 1109">
            <a:extLst>
              <a:ext uri="{FF2B5EF4-FFF2-40B4-BE49-F238E27FC236}">
                <a16:creationId xmlns:a16="http://schemas.microsoft.com/office/drawing/2014/main" id="{3EA36270-26E1-29F7-7350-946CBE135F09}"/>
              </a:ext>
            </a:extLst>
          </p:cNvPr>
          <p:cNvCxnSpPr/>
          <p:nvPr>
            <p:custDataLst>
              <p:tags r:id="rId94"/>
            </p:custDataLst>
          </p:nvPr>
        </p:nvCxnSpPr>
        <p:spPr bwMode="auto">
          <a:xfrm>
            <a:off x="2138363" y="6021388"/>
            <a:ext cx="0" cy="3492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112" name="Straight Connector 1111">
            <a:extLst>
              <a:ext uri="{FF2B5EF4-FFF2-40B4-BE49-F238E27FC236}">
                <a16:creationId xmlns:a16="http://schemas.microsoft.com/office/drawing/2014/main" id="{6CDABBC3-4825-A2AF-AB3D-1A7DCF851B7E}"/>
              </a:ext>
            </a:extLst>
          </p:cNvPr>
          <p:cNvCxnSpPr/>
          <p:nvPr>
            <p:custDataLst>
              <p:tags r:id="rId95"/>
            </p:custDataLst>
          </p:nvPr>
        </p:nvCxnSpPr>
        <p:spPr bwMode="auto">
          <a:xfrm>
            <a:off x="2138363" y="5807075"/>
            <a:ext cx="0" cy="3492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113" name="Straight Connector 1112">
            <a:extLst>
              <a:ext uri="{FF2B5EF4-FFF2-40B4-BE49-F238E27FC236}">
                <a16:creationId xmlns:a16="http://schemas.microsoft.com/office/drawing/2014/main" id="{8CF77CD5-BCD2-E381-0320-0D7D3A0214F7}"/>
              </a:ext>
            </a:extLst>
          </p:cNvPr>
          <p:cNvCxnSpPr/>
          <p:nvPr>
            <p:custDataLst>
              <p:tags r:id="rId96"/>
            </p:custDataLst>
          </p:nvPr>
        </p:nvCxnSpPr>
        <p:spPr bwMode="auto">
          <a:xfrm>
            <a:off x="3032125" y="6002338"/>
            <a:ext cx="0" cy="3492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111" name="Straight Connector 1110">
            <a:extLst>
              <a:ext uri="{FF2B5EF4-FFF2-40B4-BE49-F238E27FC236}">
                <a16:creationId xmlns:a16="http://schemas.microsoft.com/office/drawing/2014/main" id="{040BD0D7-B527-8ABC-5CBF-893E15B111B3}"/>
              </a:ext>
            </a:extLst>
          </p:cNvPr>
          <p:cNvCxnSpPr/>
          <p:nvPr>
            <p:custDataLst>
              <p:tags r:id="rId97"/>
            </p:custDataLst>
          </p:nvPr>
        </p:nvCxnSpPr>
        <p:spPr bwMode="auto">
          <a:xfrm>
            <a:off x="3032125" y="5846763"/>
            <a:ext cx="0" cy="3492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1114" name="Text Placeholder 10">
            <a:extLst>
              <a:ext uri="{FF2B5EF4-FFF2-40B4-BE49-F238E27FC236}">
                <a16:creationId xmlns:a16="http://schemas.microsoft.com/office/drawing/2014/main" id="{3B23D147-3F89-6690-7799-CBD78F636337}"/>
              </a:ext>
            </a:extLst>
          </p:cNvPr>
          <p:cNvSpPr>
            <a:spLocks/>
          </p:cNvSpPr>
          <p:nvPr>
            <p:custDataLst>
              <p:tags r:id="rId98"/>
            </p:custDataLst>
          </p:nvPr>
        </p:nvSpPr>
        <p:spPr bwMode="gray">
          <a:xfrm>
            <a:off x="2051050" y="5899150"/>
            <a:ext cx="176213"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C6D50F9-5AA7-4C83-BA74-43C25540734B}" type="datetime'4''''''''''''''''''''''''''''%'''''''''''">
              <a:rPr lang="en-US" altLang="en-US" sz="800" b="1" smtClean="0"/>
              <a:pPr marL="0" lvl="0" indent="0" algn="ctr">
                <a:spcBef>
                  <a:spcPct val="0"/>
                </a:spcBef>
                <a:spcAft>
                  <a:spcPct val="0"/>
                </a:spcAft>
                <a:buNone/>
              </a:pPr>
              <a:t>4%</a:t>
            </a:fld>
            <a:endParaRPr lang="en-US" sz="800" b="1">
              <a:ea typeface="+mn-lt"/>
              <a:cs typeface="+mn-lt"/>
              <a:sym typeface="+mn-lt"/>
            </a:endParaRPr>
          </a:p>
        </p:txBody>
      </p:sp>
      <p:sp>
        <p:nvSpPr>
          <p:cNvPr id="1116" name="Text Placeholder 10">
            <a:extLst>
              <a:ext uri="{FF2B5EF4-FFF2-40B4-BE49-F238E27FC236}">
                <a16:creationId xmlns:a16="http://schemas.microsoft.com/office/drawing/2014/main" id="{12BF856D-D4A3-5DFA-307C-74B5726DE0D1}"/>
              </a:ext>
            </a:extLst>
          </p:cNvPr>
          <p:cNvSpPr>
            <a:spLocks/>
          </p:cNvSpPr>
          <p:nvPr>
            <p:custDataLst>
              <p:tags r:id="rId99"/>
            </p:custDataLst>
          </p:nvPr>
        </p:nvSpPr>
        <p:spPr bwMode="gray">
          <a:xfrm>
            <a:off x="2022475" y="5684838"/>
            <a:ext cx="233363"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6467EF8-0E68-4B01-9C43-678C26CA6D83}" type="datetime'8''''''''''''''''4''''''''''''''''''''''''%'''''''''''''''''''">
              <a:rPr lang="en-US" altLang="en-US" sz="800" b="1" smtClean="0"/>
              <a:pPr marL="0" lvl="0" indent="0" algn="ctr">
                <a:spcBef>
                  <a:spcPct val="0"/>
                </a:spcBef>
                <a:spcAft>
                  <a:spcPct val="0"/>
                </a:spcAft>
                <a:buNone/>
              </a:pPr>
              <a:t>84%</a:t>
            </a:fld>
            <a:endParaRPr lang="en-US" sz="800" b="1">
              <a:ea typeface="+mn-lt"/>
              <a:cs typeface="+mn-lt"/>
              <a:sym typeface="+mn-lt"/>
            </a:endParaRPr>
          </a:p>
        </p:txBody>
      </p:sp>
      <p:sp useBgFill="1">
        <p:nvSpPr>
          <p:cNvPr id="1117" name="Text Placeholder 10">
            <a:extLst>
              <a:ext uri="{FF2B5EF4-FFF2-40B4-BE49-F238E27FC236}">
                <a16:creationId xmlns:a16="http://schemas.microsoft.com/office/drawing/2014/main" id="{43F71C77-6A36-890F-9CC2-658563FEDF57}"/>
              </a:ext>
            </a:extLst>
          </p:cNvPr>
          <p:cNvSpPr>
            <a:spLocks/>
          </p:cNvSpPr>
          <p:nvPr>
            <p:custDataLst>
              <p:tags r:id="rId100"/>
            </p:custDataLst>
          </p:nvPr>
        </p:nvSpPr>
        <p:spPr bwMode="gray">
          <a:xfrm>
            <a:off x="2916238" y="5880100"/>
            <a:ext cx="233363"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E8FDDB8-9736-4C6E-9BCE-42090EEBF9AF}" type="datetime'''''''''''''''''''''''''''''1''''''2''''%'''''''''''''''''''">
              <a:rPr lang="en-US" altLang="en-US" sz="800" b="1" smtClean="0">
                <a:effectLst/>
              </a:rPr>
              <a:pPr marL="0" lvl="0" indent="0" algn="ctr">
                <a:spcBef>
                  <a:spcPct val="0"/>
                </a:spcBef>
                <a:spcAft>
                  <a:spcPct val="0"/>
                </a:spcAft>
                <a:buNone/>
              </a:pPr>
              <a:t>12%</a:t>
            </a:fld>
            <a:endParaRPr lang="en-US" sz="800" b="1">
              <a:ea typeface="+mn-lt"/>
              <a:cs typeface="+mn-lt"/>
              <a:sym typeface="+mn-lt"/>
            </a:endParaRPr>
          </a:p>
        </p:txBody>
      </p:sp>
      <p:sp>
        <p:nvSpPr>
          <p:cNvPr id="1115" name="Text Placeholder 10">
            <a:extLst>
              <a:ext uri="{FF2B5EF4-FFF2-40B4-BE49-F238E27FC236}">
                <a16:creationId xmlns:a16="http://schemas.microsoft.com/office/drawing/2014/main" id="{2FB9B7AA-1557-1807-D6C4-397DEA583359}"/>
              </a:ext>
            </a:extLst>
          </p:cNvPr>
          <p:cNvSpPr>
            <a:spLocks/>
          </p:cNvSpPr>
          <p:nvPr>
            <p:custDataLst>
              <p:tags r:id="rId101"/>
            </p:custDataLst>
          </p:nvPr>
        </p:nvSpPr>
        <p:spPr bwMode="gray">
          <a:xfrm>
            <a:off x="2916238" y="5724525"/>
            <a:ext cx="233363"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7F6C9B0-4052-437C-9273-C67E0A97082C}" type="datetime'''''''''''''''''''''6''''''''''''''''''''''9''''%'''">
              <a:rPr lang="en-US" altLang="en-US" sz="800" b="1" smtClean="0"/>
              <a:pPr marL="0" lvl="0" indent="0" algn="ctr">
                <a:spcBef>
                  <a:spcPct val="0"/>
                </a:spcBef>
                <a:spcAft>
                  <a:spcPct val="0"/>
                </a:spcAft>
                <a:buNone/>
              </a:pPr>
              <a:t>69%</a:t>
            </a:fld>
            <a:endParaRPr lang="en-US" sz="800" b="1">
              <a:ea typeface="+mn-lt"/>
              <a:cs typeface="+mn-lt"/>
              <a:sym typeface="+mn-lt"/>
            </a:endParaRPr>
          </a:p>
        </p:txBody>
      </p:sp>
      <p:cxnSp>
        <p:nvCxnSpPr>
          <p:cNvPr id="1118" name="Straight Connector 1117">
            <a:extLst>
              <a:ext uri="{FF2B5EF4-FFF2-40B4-BE49-F238E27FC236}">
                <a16:creationId xmlns:a16="http://schemas.microsoft.com/office/drawing/2014/main" id="{B814DA2F-A648-86CF-8FDB-62D2A7C80EA0}"/>
              </a:ext>
            </a:extLst>
          </p:cNvPr>
          <p:cNvCxnSpPr/>
          <p:nvPr>
            <p:custDataLst>
              <p:tags r:id="rId102"/>
            </p:custDataLst>
          </p:nvPr>
        </p:nvCxnSpPr>
        <p:spPr bwMode="auto">
          <a:xfrm>
            <a:off x="4081463" y="6065838"/>
            <a:ext cx="920750" cy="0"/>
          </a:xfrm>
          <a:prstGeom prst="line">
            <a:avLst/>
          </a:prstGeom>
          <a:ln w="317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1303" name="Chart 1302">
            <a:extLst>
              <a:ext uri="{FF2B5EF4-FFF2-40B4-BE49-F238E27FC236}">
                <a16:creationId xmlns:a16="http://schemas.microsoft.com/office/drawing/2014/main" id="{45138866-1FC8-F506-CA18-81896EFC8D9C}"/>
              </a:ext>
            </a:extLst>
          </p:cNvPr>
          <p:cNvGraphicFramePr/>
          <p:nvPr>
            <p:custDataLst>
              <p:tags r:id="rId103"/>
            </p:custDataLst>
            <p:extLst>
              <p:ext uri="{D42A27DB-BD31-4B8C-83A1-F6EECF244321}">
                <p14:modId xmlns:p14="http://schemas.microsoft.com/office/powerpoint/2010/main" val="3585715090"/>
              </p:ext>
            </p:extLst>
          </p:nvPr>
        </p:nvGraphicFramePr>
        <p:xfrm>
          <a:off x="3998913" y="5691188"/>
          <a:ext cx="1085850" cy="457200"/>
        </p:xfrm>
        <a:graphic>
          <a:graphicData uri="http://schemas.openxmlformats.org/drawingml/2006/chart">
            <c:chart xmlns:c="http://schemas.openxmlformats.org/drawingml/2006/chart" xmlns:r="http://schemas.openxmlformats.org/officeDocument/2006/relationships" r:id="rId181"/>
          </a:graphicData>
        </a:graphic>
      </p:graphicFrame>
      <p:cxnSp>
        <p:nvCxnSpPr>
          <p:cNvPr id="1120" name="Straight Connector 1119">
            <a:extLst>
              <a:ext uri="{FF2B5EF4-FFF2-40B4-BE49-F238E27FC236}">
                <a16:creationId xmlns:a16="http://schemas.microsoft.com/office/drawing/2014/main" id="{7F8735AB-464C-2805-F774-2F1BA3847148}"/>
              </a:ext>
            </a:extLst>
          </p:cNvPr>
          <p:cNvCxnSpPr/>
          <p:nvPr>
            <p:custDataLst>
              <p:tags r:id="rId104"/>
            </p:custDataLst>
          </p:nvPr>
        </p:nvCxnSpPr>
        <p:spPr bwMode="auto">
          <a:xfrm>
            <a:off x="4173538" y="6016625"/>
            <a:ext cx="0" cy="3492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122" name="Straight Connector 1121">
            <a:extLst>
              <a:ext uri="{FF2B5EF4-FFF2-40B4-BE49-F238E27FC236}">
                <a16:creationId xmlns:a16="http://schemas.microsoft.com/office/drawing/2014/main" id="{7F16BC16-75A9-A9B9-3084-ACF5FA3C327E}"/>
              </a:ext>
            </a:extLst>
          </p:cNvPr>
          <p:cNvCxnSpPr/>
          <p:nvPr>
            <p:custDataLst>
              <p:tags r:id="rId105"/>
            </p:custDataLst>
          </p:nvPr>
        </p:nvCxnSpPr>
        <p:spPr bwMode="auto">
          <a:xfrm>
            <a:off x="4173538" y="5768975"/>
            <a:ext cx="0" cy="3492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121" name="Straight Connector 1120">
            <a:extLst>
              <a:ext uri="{FF2B5EF4-FFF2-40B4-BE49-F238E27FC236}">
                <a16:creationId xmlns:a16="http://schemas.microsoft.com/office/drawing/2014/main" id="{2822DCDB-6B11-519F-3D5C-3E1A85D7761F}"/>
              </a:ext>
            </a:extLst>
          </p:cNvPr>
          <p:cNvCxnSpPr/>
          <p:nvPr>
            <p:custDataLst>
              <p:tags r:id="rId106"/>
            </p:custDataLst>
          </p:nvPr>
        </p:nvCxnSpPr>
        <p:spPr bwMode="auto">
          <a:xfrm>
            <a:off x="5002213" y="5999163"/>
            <a:ext cx="0" cy="3492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1123" name="Text Placeholder 10">
            <a:extLst>
              <a:ext uri="{FF2B5EF4-FFF2-40B4-BE49-F238E27FC236}">
                <a16:creationId xmlns:a16="http://schemas.microsoft.com/office/drawing/2014/main" id="{71759F3A-0A08-B924-E95C-36012874354C}"/>
              </a:ext>
            </a:extLst>
          </p:cNvPr>
          <p:cNvSpPr>
            <a:spLocks/>
          </p:cNvSpPr>
          <p:nvPr>
            <p:custDataLst>
              <p:tags r:id="rId107"/>
            </p:custDataLst>
          </p:nvPr>
        </p:nvSpPr>
        <p:spPr bwMode="gray">
          <a:xfrm>
            <a:off x="4086225" y="5894388"/>
            <a:ext cx="17621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en-US" sz="800" b="1">
                <a:effectLst/>
                <a:ea typeface="+mn-lt"/>
                <a:cs typeface="+mn-lt"/>
                <a:sym typeface="+mn-lt"/>
              </a:rPr>
              <a:t>0%</a:t>
            </a:r>
            <a:endParaRPr lang="en-US" sz="800" b="1">
              <a:ea typeface="+mn-lt"/>
              <a:cs typeface="+mn-lt"/>
              <a:sym typeface="+mn-lt"/>
            </a:endParaRPr>
          </a:p>
        </p:txBody>
      </p:sp>
      <p:sp>
        <p:nvSpPr>
          <p:cNvPr id="1124" name="Text Placeholder 10">
            <a:extLst>
              <a:ext uri="{FF2B5EF4-FFF2-40B4-BE49-F238E27FC236}">
                <a16:creationId xmlns:a16="http://schemas.microsoft.com/office/drawing/2014/main" id="{3FB03D58-68F8-1F5D-9FAA-9C94CB88B079}"/>
              </a:ext>
            </a:extLst>
          </p:cNvPr>
          <p:cNvSpPr>
            <a:spLocks/>
          </p:cNvSpPr>
          <p:nvPr>
            <p:custDataLst>
              <p:tags r:id="rId108"/>
            </p:custDataLst>
          </p:nvPr>
        </p:nvSpPr>
        <p:spPr bwMode="gray">
          <a:xfrm>
            <a:off x="4057650" y="5646738"/>
            <a:ext cx="23336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3AB2FA2-0719-40EC-A223-95E865FAC921}" type="datetime'''''''''''''''''''''''''''''''''''8''''''''''''''5'''''''">
              <a:rPr lang="en-US" altLang="en-US" sz="800" b="1" smtClean="0"/>
              <a:pPr marL="0" lvl="0" indent="0" algn="ctr">
                <a:spcBef>
                  <a:spcPct val="0"/>
                </a:spcBef>
                <a:spcAft>
                  <a:spcPct val="0"/>
                </a:spcAft>
                <a:buNone/>
              </a:pPr>
              <a:t>85</a:t>
            </a:fld>
            <a:r>
              <a:rPr lang="en-US" altLang="en-US" sz="800" b="1">
                <a:effectLst/>
                <a:ea typeface="+mn-lt"/>
                <a:cs typeface="+mn-lt"/>
                <a:sym typeface="+mn-lt"/>
              </a:rPr>
              <a:t>%</a:t>
            </a:r>
            <a:endParaRPr lang="en-US" sz="800" b="1">
              <a:ea typeface="+mn-lt"/>
              <a:cs typeface="+mn-lt"/>
              <a:sym typeface="+mn-lt"/>
            </a:endParaRPr>
          </a:p>
        </p:txBody>
      </p:sp>
      <p:sp>
        <p:nvSpPr>
          <p:cNvPr id="1126" name="Text Placeholder 10">
            <a:extLst>
              <a:ext uri="{FF2B5EF4-FFF2-40B4-BE49-F238E27FC236}">
                <a16:creationId xmlns:a16="http://schemas.microsoft.com/office/drawing/2014/main" id="{D67D1B03-6069-5A24-8551-FE5373FD1D83}"/>
              </a:ext>
            </a:extLst>
          </p:cNvPr>
          <p:cNvSpPr>
            <a:spLocks/>
          </p:cNvSpPr>
          <p:nvPr>
            <p:custDataLst>
              <p:tags r:id="rId109"/>
            </p:custDataLst>
          </p:nvPr>
        </p:nvSpPr>
        <p:spPr bwMode="gray">
          <a:xfrm>
            <a:off x="4914900" y="5876925"/>
            <a:ext cx="17621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en-US" sz="800" b="1">
                <a:ea typeface="+mn-lt"/>
                <a:cs typeface="+mn-lt"/>
                <a:sym typeface="+mn-lt"/>
              </a:rPr>
              <a:t>6</a:t>
            </a:r>
            <a:r>
              <a:rPr lang="en-US" altLang="en-US" sz="800" b="1">
                <a:effectLst/>
                <a:ea typeface="+mn-lt"/>
                <a:cs typeface="+mn-lt"/>
                <a:sym typeface="+mn-lt"/>
              </a:rPr>
              <a:t>%</a:t>
            </a:r>
            <a:endParaRPr lang="en-US" sz="800" b="1">
              <a:ea typeface="+mn-lt"/>
              <a:cs typeface="+mn-lt"/>
              <a:sym typeface="+mn-lt"/>
            </a:endParaRPr>
          </a:p>
        </p:txBody>
      </p:sp>
      <p:sp useBgFill="1">
        <p:nvSpPr>
          <p:cNvPr id="1125" name="Text Placeholder 10">
            <a:extLst>
              <a:ext uri="{FF2B5EF4-FFF2-40B4-BE49-F238E27FC236}">
                <a16:creationId xmlns:a16="http://schemas.microsoft.com/office/drawing/2014/main" id="{02FBB21F-2E98-F602-D4C7-6FE9E955F172}"/>
              </a:ext>
            </a:extLst>
          </p:cNvPr>
          <p:cNvSpPr>
            <a:spLocks/>
          </p:cNvSpPr>
          <p:nvPr>
            <p:custDataLst>
              <p:tags r:id="rId110"/>
            </p:custDataLst>
          </p:nvPr>
        </p:nvSpPr>
        <p:spPr bwMode="gray">
          <a:xfrm>
            <a:off x="4886325" y="5737225"/>
            <a:ext cx="233363" cy="122238"/>
          </a:xfrm>
          <a:prstGeom prst="rect">
            <a:avLst/>
          </a:prstGeom>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4BEAD40-28A4-4A11-BE98-3ACFA9C720EA}" type="datetime'''''''''''''''''''''92'''''''''''''''''">
              <a:rPr lang="en-US" altLang="en-US" sz="800" b="1" smtClean="0">
                <a:effectLst/>
              </a:rPr>
              <a:pPr marL="0" lvl="0" indent="0" algn="ctr">
                <a:spcBef>
                  <a:spcPct val="0"/>
                </a:spcBef>
                <a:spcAft>
                  <a:spcPct val="0"/>
                </a:spcAft>
                <a:buNone/>
              </a:pPr>
              <a:t>92</a:t>
            </a:fld>
            <a:r>
              <a:rPr lang="en-US" altLang="en-US" sz="800" b="1">
                <a:effectLst/>
                <a:ea typeface="+mn-lt"/>
                <a:cs typeface="+mn-lt"/>
                <a:sym typeface="+mn-lt"/>
              </a:rPr>
              <a:t>%</a:t>
            </a:r>
            <a:endParaRPr lang="en-US" sz="800" b="1">
              <a:ea typeface="+mn-lt"/>
              <a:cs typeface="+mn-lt"/>
              <a:sym typeface="+mn-lt"/>
            </a:endParaRPr>
          </a:p>
        </p:txBody>
      </p:sp>
      <p:sp>
        <p:nvSpPr>
          <p:cNvPr id="1127" name="TextBox 1126">
            <a:extLst>
              <a:ext uri="{FF2B5EF4-FFF2-40B4-BE49-F238E27FC236}">
                <a16:creationId xmlns:a16="http://schemas.microsoft.com/office/drawing/2014/main" id="{6E5BD11C-2DAD-89D4-0033-296C402B4940}"/>
              </a:ext>
            </a:extLst>
          </p:cNvPr>
          <p:cNvSpPr txBox="1"/>
          <p:nvPr>
            <p:custDataLst>
              <p:tags r:id="rId111"/>
            </p:custDataLst>
          </p:nvPr>
        </p:nvSpPr>
        <p:spPr bwMode="gray">
          <a:xfrm>
            <a:off x="324000" y="3368675"/>
            <a:ext cx="1120775" cy="584200"/>
          </a:xfrm>
          <a:prstGeom prst="rect">
            <a:avLst/>
          </a:prstGeom>
          <a:noFill/>
          <a:ln>
            <a:solidFill>
              <a:schemeClr val="bg1"/>
            </a:solidFill>
          </a:ln>
        </p:spPr>
        <p:txBody>
          <a:bodyPr wrap="square" lIns="137160" tIns="137160" rIns="274320" bIns="137160" rtlCol="0">
            <a:spAutoFit/>
          </a:bodyPr>
          <a:lstStyle/>
          <a:p>
            <a:pPr marL="0" indent="0" algn="l">
              <a:spcBef>
                <a:spcPts val="600"/>
              </a:spcBef>
              <a:spcAft>
                <a:spcPts val="600"/>
              </a:spcAft>
              <a:buNone/>
            </a:pPr>
            <a:r>
              <a:rPr lang="en-US" sz="1000" b="1" dirty="0"/>
              <a:t>Lithium          (Li)</a:t>
            </a:r>
          </a:p>
        </p:txBody>
      </p:sp>
      <p:cxnSp>
        <p:nvCxnSpPr>
          <p:cNvPr id="1128" name="Straight Connector 1127">
            <a:extLst>
              <a:ext uri="{FF2B5EF4-FFF2-40B4-BE49-F238E27FC236}">
                <a16:creationId xmlns:a16="http://schemas.microsoft.com/office/drawing/2014/main" id="{B4FAD240-74C3-0082-F8C1-EBA0B4F7EF6F}"/>
              </a:ext>
            </a:extLst>
          </p:cNvPr>
          <p:cNvCxnSpPr/>
          <p:nvPr>
            <p:custDataLst>
              <p:tags r:id="rId112"/>
            </p:custDataLst>
          </p:nvPr>
        </p:nvCxnSpPr>
        <p:spPr bwMode="auto">
          <a:xfrm>
            <a:off x="2135188" y="3789363"/>
            <a:ext cx="879475" cy="0"/>
          </a:xfrm>
          <a:prstGeom prst="line">
            <a:avLst/>
          </a:prstGeom>
          <a:ln w="317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1304" name="Chart 1303">
            <a:extLst>
              <a:ext uri="{FF2B5EF4-FFF2-40B4-BE49-F238E27FC236}">
                <a16:creationId xmlns:a16="http://schemas.microsoft.com/office/drawing/2014/main" id="{6EF69523-3141-634E-32CB-90A8C84356F6}"/>
              </a:ext>
            </a:extLst>
          </p:cNvPr>
          <p:cNvGraphicFramePr/>
          <p:nvPr>
            <p:custDataLst>
              <p:tags r:id="rId113"/>
            </p:custDataLst>
            <p:extLst>
              <p:ext uri="{D42A27DB-BD31-4B8C-83A1-F6EECF244321}">
                <p14:modId xmlns:p14="http://schemas.microsoft.com/office/powerpoint/2010/main" val="1201326722"/>
              </p:ext>
            </p:extLst>
          </p:nvPr>
        </p:nvGraphicFramePr>
        <p:xfrm>
          <a:off x="2052638" y="3452813"/>
          <a:ext cx="1044575" cy="419100"/>
        </p:xfrm>
        <a:graphic>
          <a:graphicData uri="http://schemas.openxmlformats.org/drawingml/2006/chart">
            <c:chart xmlns:c="http://schemas.openxmlformats.org/drawingml/2006/chart" xmlns:r="http://schemas.openxmlformats.org/officeDocument/2006/relationships" r:id="rId182"/>
          </a:graphicData>
        </a:graphic>
      </p:graphicFrame>
      <p:cxnSp>
        <p:nvCxnSpPr>
          <p:cNvPr id="1130" name="Straight Connector 1129">
            <a:extLst>
              <a:ext uri="{FF2B5EF4-FFF2-40B4-BE49-F238E27FC236}">
                <a16:creationId xmlns:a16="http://schemas.microsoft.com/office/drawing/2014/main" id="{D8165E01-9244-E80E-DD7C-E1070E321A4A}"/>
              </a:ext>
            </a:extLst>
          </p:cNvPr>
          <p:cNvCxnSpPr>
            <a:cxnSpLocks/>
          </p:cNvCxnSpPr>
          <p:nvPr>
            <p:custDataLst>
              <p:tags r:id="rId114"/>
            </p:custDataLst>
          </p:nvPr>
        </p:nvCxnSpPr>
        <p:spPr bwMode="auto">
          <a:xfrm flipH="1">
            <a:off x="2147888" y="3700463"/>
            <a:ext cx="147638" cy="82550"/>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132" name="Straight Connector 1131">
            <a:extLst>
              <a:ext uri="{FF2B5EF4-FFF2-40B4-BE49-F238E27FC236}">
                <a16:creationId xmlns:a16="http://schemas.microsoft.com/office/drawing/2014/main" id="{56C2CE6A-225D-6A64-8892-F14DC50394D7}"/>
              </a:ext>
            </a:extLst>
          </p:cNvPr>
          <p:cNvCxnSpPr>
            <a:cxnSpLocks/>
          </p:cNvCxnSpPr>
          <p:nvPr>
            <p:custDataLst>
              <p:tags r:id="rId115"/>
            </p:custDataLst>
          </p:nvPr>
        </p:nvCxnSpPr>
        <p:spPr bwMode="auto">
          <a:xfrm>
            <a:off x="2135188" y="3711575"/>
            <a:ext cx="0" cy="3492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133" name="Straight Connector 1132">
            <a:extLst>
              <a:ext uri="{FF2B5EF4-FFF2-40B4-BE49-F238E27FC236}">
                <a16:creationId xmlns:a16="http://schemas.microsoft.com/office/drawing/2014/main" id="{E8A7B440-546D-435C-1DE4-5D85C91D671F}"/>
              </a:ext>
            </a:extLst>
          </p:cNvPr>
          <p:cNvCxnSpPr>
            <a:cxnSpLocks/>
          </p:cNvCxnSpPr>
          <p:nvPr>
            <p:custDataLst>
              <p:tags r:id="rId116"/>
            </p:custDataLst>
          </p:nvPr>
        </p:nvCxnSpPr>
        <p:spPr bwMode="auto">
          <a:xfrm flipH="1">
            <a:off x="3022600" y="3714750"/>
            <a:ext cx="38100" cy="61913"/>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131" name="Straight Connector 1130">
            <a:extLst>
              <a:ext uri="{FF2B5EF4-FFF2-40B4-BE49-F238E27FC236}">
                <a16:creationId xmlns:a16="http://schemas.microsoft.com/office/drawing/2014/main" id="{CB8A94E5-B044-A1F6-503F-3D4964093A58}"/>
              </a:ext>
            </a:extLst>
          </p:cNvPr>
          <p:cNvCxnSpPr/>
          <p:nvPr>
            <p:custDataLst>
              <p:tags r:id="rId117"/>
            </p:custDataLst>
          </p:nvPr>
        </p:nvCxnSpPr>
        <p:spPr bwMode="auto">
          <a:xfrm>
            <a:off x="2957513" y="3695700"/>
            <a:ext cx="46038" cy="4127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1134" name="Text Placeholder 10">
            <a:extLst>
              <a:ext uri="{FF2B5EF4-FFF2-40B4-BE49-F238E27FC236}">
                <a16:creationId xmlns:a16="http://schemas.microsoft.com/office/drawing/2014/main" id="{41C6C9D4-02ED-7639-56D7-7D388D9EDBC6}"/>
              </a:ext>
            </a:extLst>
          </p:cNvPr>
          <p:cNvSpPr>
            <a:spLocks/>
          </p:cNvSpPr>
          <p:nvPr>
            <p:custDataLst>
              <p:tags r:id="rId118"/>
            </p:custDataLst>
          </p:nvPr>
        </p:nvSpPr>
        <p:spPr bwMode="gray">
          <a:xfrm>
            <a:off x="2295525" y="3592513"/>
            <a:ext cx="176213"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2E01B5CF-57E0-4DED-AAE2-F371559D00FB}" type="datetime'0''''''%'''''''">
              <a:rPr lang="en-US" altLang="en-US" sz="800" b="1" smtClean="0"/>
              <a:pPr/>
              <a:t>0%</a:t>
            </a:fld>
            <a:endParaRPr lang="en-US" sz="800" b="1">
              <a:ea typeface="+mn-lt"/>
              <a:cs typeface="+mn-lt"/>
              <a:sym typeface="+mn-lt"/>
            </a:endParaRPr>
          </a:p>
        </p:txBody>
      </p:sp>
      <p:sp>
        <p:nvSpPr>
          <p:cNvPr id="1136" name="Text Placeholder 10">
            <a:extLst>
              <a:ext uri="{FF2B5EF4-FFF2-40B4-BE49-F238E27FC236}">
                <a16:creationId xmlns:a16="http://schemas.microsoft.com/office/drawing/2014/main" id="{6EBBA6B3-E9E3-A0B1-6494-15AB8B5326E6}"/>
              </a:ext>
            </a:extLst>
          </p:cNvPr>
          <p:cNvSpPr>
            <a:spLocks/>
          </p:cNvSpPr>
          <p:nvPr>
            <p:custDataLst>
              <p:tags r:id="rId119"/>
            </p:custDataLst>
          </p:nvPr>
        </p:nvSpPr>
        <p:spPr bwMode="gray">
          <a:xfrm>
            <a:off x="2019300" y="3589338"/>
            <a:ext cx="233363"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BEAE4F7-3184-46BB-B641-8D97504DC273}" type="datetime'1''''''''''''''''''''1''%'''''">
              <a:rPr lang="en-US" altLang="en-US" sz="800" b="1" smtClean="0"/>
              <a:pPr marL="0" lvl="0" indent="0" algn="ctr">
                <a:spcBef>
                  <a:spcPct val="0"/>
                </a:spcBef>
                <a:spcAft>
                  <a:spcPct val="0"/>
                </a:spcAft>
                <a:buNone/>
              </a:pPr>
              <a:t>11%</a:t>
            </a:fld>
            <a:endParaRPr lang="en-US" sz="800" b="1">
              <a:ea typeface="+mn-lt"/>
              <a:cs typeface="+mn-lt"/>
              <a:sym typeface="+mn-lt"/>
            </a:endParaRPr>
          </a:p>
        </p:txBody>
      </p:sp>
      <p:sp>
        <p:nvSpPr>
          <p:cNvPr id="1137" name="Text Placeholder 10">
            <a:extLst>
              <a:ext uri="{FF2B5EF4-FFF2-40B4-BE49-F238E27FC236}">
                <a16:creationId xmlns:a16="http://schemas.microsoft.com/office/drawing/2014/main" id="{B4CD1FAE-9786-4441-DE27-E1A2933F1BCD}"/>
              </a:ext>
            </a:extLst>
          </p:cNvPr>
          <p:cNvSpPr>
            <a:spLocks/>
          </p:cNvSpPr>
          <p:nvPr>
            <p:custDataLst>
              <p:tags r:id="rId120"/>
            </p:custDataLst>
          </p:nvPr>
        </p:nvSpPr>
        <p:spPr bwMode="gray">
          <a:xfrm>
            <a:off x="2981325" y="3592513"/>
            <a:ext cx="234950"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800" b="1">
                <a:ea typeface="+mn-lt"/>
                <a:cs typeface="+mn-lt"/>
                <a:sym typeface="+mn-lt"/>
              </a:rPr>
              <a:t>~</a:t>
            </a:r>
            <a:fld id="{6FC19F93-CFE5-41C9-A822-71D907D5B839}" type="datetime'''''''''''''''''0''''''''''''''''''''''''%'''''''''''''''''">
              <a:rPr lang="en-US" altLang="en-US" sz="800" b="1" smtClean="0"/>
              <a:pPr/>
              <a:t>0%</a:t>
            </a:fld>
            <a:endParaRPr lang="en-US" sz="800" b="1">
              <a:ea typeface="+mn-lt"/>
              <a:cs typeface="+mn-lt"/>
              <a:sym typeface="+mn-lt"/>
            </a:endParaRPr>
          </a:p>
        </p:txBody>
      </p:sp>
      <p:sp>
        <p:nvSpPr>
          <p:cNvPr id="1135" name="Text Placeholder 10">
            <a:extLst>
              <a:ext uri="{FF2B5EF4-FFF2-40B4-BE49-F238E27FC236}">
                <a16:creationId xmlns:a16="http://schemas.microsoft.com/office/drawing/2014/main" id="{87FAA3B6-074B-C985-DBD5-88BB17535E2F}"/>
              </a:ext>
            </a:extLst>
          </p:cNvPr>
          <p:cNvSpPr>
            <a:spLocks/>
          </p:cNvSpPr>
          <p:nvPr>
            <p:custDataLst>
              <p:tags r:id="rId121"/>
            </p:custDataLst>
          </p:nvPr>
        </p:nvSpPr>
        <p:spPr bwMode="gray">
          <a:xfrm>
            <a:off x="2771775" y="3573463"/>
            <a:ext cx="233363"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2A46B424-E148-432B-AE14-0C837880F35E}" type="datetime'''''''''''''''''''''''1''''''7''%'''''">
              <a:rPr lang="en-US" altLang="en-US" sz="800" b="1" smtClean="0"/>
              <a:pPr/>
              <a:t>17%</a:t>
            </a:fld>
            <a:endParaRPr lang="en-US" sz="800" b="1">
              <a:ea typeface="+mn-lt"/>
              <a:cs typeface="+mn-lt"/>
              <a:sym typeface="+mn-lt"/>
            </a:endParaRPr>
          </a:p>
        </p:txBody>
      </p:sp>
      <p:cxnSp>
        <p:nvCxnSpPr>
          <p:cNvPr id="1138" name="Straight Connector 1137">
            <a:extLst>
              <a:ext uri="{FF2B5EF4-FFF2-40B4-BE49-F238E27FC236}">
                <a16:creationId xmlns:a16="http://schemas.microsoft.com/office/drawing/2014/main" id="{39DAAD0B-B730-BBAB-06C0-C178FCFF8FCA}"/>
              </a:ext>
            </a:extLst>
          </p:cNvPr>
          <p:cNvCxnSpPr/>
          <p:nvPr>
            <p:custDataLst>
              <p:tags r:id="rId122"/>
            </p:custDataLst>
          </p:nvPr>
        </p:nvCxnSpPr>
        <p:spPr bwMode="auto">
          <a:xfrm>
            <a:off x="4081463" y="3773488"/>
            <a:ext cx="917575" cy="0"/>
          </a:xfrm>
          <a:prstGeom prst="line">
            <a:avLst/>
          </a:prstGeom>
          <a:ln w="317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1305" name="Chart 1304">
            <a:extLst>
              <a:ext uri="{FF2B5EF4-FFF2-40B4-BE49-F238E27FC236}">
                <a16:creationId xmlns:a16="http://schemas.microsoft.com/office/drawing/2014/main" id="{25BCFADB-DC41-2A54-A959-71C9235E5CCB}"/>
              </a:ext>
            </a:extLst>
          </p:cNvPr>
          <p:cNvGraphicFramePr/>
          <p:nvPr>
            <p:custDataLst>
              <p:tags r:id="rId123"/>
            </p:custDataLst>
            <p:extLst>
              <p:ext uri="{D42A27DB-BD31-4B8C-83A1-F6EECF244321}">
                <p14:modId xmlns:p14="http://schemas.microsoft.com/office/powerpoint/2010/main" val="3533154668"/>
              </p:ext>
            </p:extLst>
          </p:nvPr>
        </p:nvGraphicFramePr>
        <p:xfrm>
          <a:off x="3998913" y="3451225"/>
          <a:ext cx="1082675" cy="404813"/>
        </p:xfrm>
        <a:graphic>
          <a:graphicData uri="http://schemas.openxmlformats.org/drawingml/2006/chart">
            <c:chart xmlns:c="http://schemas.openxmlformats.org/drawingml/2006/chart" xmlns:r="http://schemas.openxmlformats.org/officeDocument/2006/relationships" r:id="rId183"/>
          </a:graphicData>
        </a:graphic>
      </p:graphicFrame>
      <p:cxnSp>
        <p:nvCxnSpPr>
          <p:cNvPr id="1140" name="Straight Connector 1139">
            <a:extLst>
              <a:ext uri="{FF2B5EF4-FFF2-40B4-BE49-F238E27FC236}">
                <a16:creationId xmlns:a16="http://schemas.microsoft.com/office/drawing/2014/main" id="{2096558F-830D-B0BF-E055-737C5DA8B5E5}"/>
              </a:ext>
            </a:extLst>
          </p:cNvPr>
          <p:cNvCxnSpPr/>
          <p:nvPr>
            <p:custDataLst>
              <p:tags r:id="rId124"/>
            </p:custDataLst>
          </p:nvPr>
        </p:nvCxnSpPr>
        <p:spPr bwMode="auto">
          <a:xfrm>
            <a:off x="4081463" y="3646488"/>
            <a:ext cx="0" cy="3492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142" name="Straight Connector 1141">
            <a:extLst>
              <a:ext uri="{FF2B5EF4-FFF2-40B4-BE49-F238E27FC236}">
                <a16:creationId xmlns:a16="http://schemas.microsoft.com/office/drawing/2014/main" id="{ECB33265-574D-0789-0469-9D1746086657}"/>
              </a:ext>
            </a:extLst>
          </p:cNvPr>
          <p:cNvCxnSpPr/>
          <p:nvPr>
            <p:custDataLst>
              <p:tags r:id="rId125"/>
            </p:custDataLst>
          </p:nvPr>
        </p:nvCxnSpPr>
        <p:spPr bwMode="auto">
          <a:xfrm flipH="1">
            <a:off x="4368800" y="3722688"/>
            <a:ext cx="103188" cy="42863"/>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143" name="Straight Connector 1142">
            <a:extLst>
              <a:ext uri="{FF2B5EF4-FFF2-40B4-BE49-F238E27FC236}">
                <a16:creationId xmlns:a16="http://schemas.microsoft.com/office/drawing/2014/main" id="{C496C1BF-FBAA-B313-B504-E263ED8440F2}"/>
              </a:ext>
            </a:extLst>
          </p:cNvPr>
          <p:cNvCxnSpPr/>
          <p:nvPr>
            <p:custDataLst>
              <p:tags r:id="rId126"/>
            </p:custDataLst>
          </p:nvPr>
        </p:nvCxnSpPr>
        <p:spPr bwMode="auto">
          <a:xfrm>
            <a:off x="4999038" y="3721100"/>
            <a:ext cx="0" cy="3492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141" name="Straight Connector 1140">
            <a:extLst>
              <a:ext uri="{FF2B5EF4-FFF2-40B4-BE49-F238E27FC236}">
                <a16:creationId xmlns:a16="http://schemas.microsoft.com/office/drawing/2014/main" id="{F47D944A-9BB2-7E19-88FC-B64E24829C2C}"/>
              </a:ext>
            </a:extLst>
          </p:cNvPr>
          <p:cNvCxnSpPr/>
          <p:nvPr>
            <p:custDataLst>
              <p:tags r:id="rId127"/>
            </p:custDataLst>
          </p:nvPr>
        </p:nvCxnSpPr>
        <p:spPr bwMode="auto">
          <a:xfrm>
            <a:off x="4999038" y="3557588"/>
            <a:ext cx="0" cy="3492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1144" name="Text Placeholder 10">
            <a:extLst>
              <a:ext uri="{FF2B5EF4-FFF2-40B4-BE49-F238E27FC236}">
                <a16:creationId xmlns:a16="http://schemas.microsoft.com/office/drawing/2014/main" id="{32E0E007-4737-81F3-156F-F814C4D00EAF}"/>
              </a:ext>
            </a:extLst>
          </p:cNvPr>
          <p:cNvSpPr>
            <a:spLocks/>
          </p:cNvSpPr>
          <p:nvPr>
            <p:custDataLst>
              <p:tags r:id="rId128"/>
            </p:custDataLst>
          </p:nvPr>
        </p:nvSpPr>
        <p:spPr bwMode="gray">
          <a:xfrm>
            <a:off x="3965575" y="3524250"/>
            <a:ext cx="233363"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BB0FE2F-67B4-425F-86ED-C73864FB3930}" type="datetime'''''''''''3''''''3''''%'">
              <a:rPr lang="en-US" altLang="en-US" sz="800" b="1" smtClean="0"/>
              <a:pPr marL="0" lvl="0" indent="0" algn="ctr">
                <a:spcBef>
                  <a:spcPct val="0"/>
                </a:spcBef>
                <a:spcAft>
                  <a:spcPct val="0"/>
                </a:spcAft>
                <a:buNone/>
              </a:pPr>
              <a:t>33%</a:t>
            </a:fld>
            <a:endParaRPr lang="en-US" sz="800" b="1">
              <a:ea typeface="+mn-lt"/>
              <a:cs typeface="+mn-lt"/>
              <a:sym typeface="+mn-lt"/>
            </a:endParaRPr>
          </a:p>
        </p:txBody>
      </p:sp>
      <p:sp>
        <p:nvSpPr>
          <p:cNvPr id="1146" name="Text Placeholder 10">
            <a:extLst>
              <a:ext uri="{FF2B5EF4-FFF2-40B4-BE49-F238E27FC236}">
                <a16:creationId xmlns:a16="http://schemas.microsoft.com/office/drawing/2014/main" id="{64896FFE-CB2E-AA62-E38D-18B2FFD4682A}"/>
              </a:ext>
            </a:extLst>
          </p:cNvPr>
          <p:cNvSpPr>
            <a:spLocks/>
          </p:cNvSpPr>
          <p:nvPr>
            <p:custDataLst>
              <p:tags r:id="rId129"/>
            </p:custDataLst>
          </p:nvPr>
        </p:nvSpPr>
        <p:spPr bwMode="gray">
          <a:xfrm>
            <a:off x="4471988" y="3627438"/>
            <a:ext cx="176213"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DD8FE093-765A-46FC-A8AD-8EDBA17FF233}" type="datetime'''''''''''1''''''''''''''''''''''''''%'''''''''''''''''''''''">
              <a:rPr lang="en-US" altLang="en-US" sz="800" b="1" smtClean="0"/>
              <a:pPr/>
              <a:t>1%</a:t>
            </a:fld>
            <a:endParaRPr lang="en-US" sz="800" b="1">
              <a:ea typeface="+mn-lt"/>
              <a:cs typeface="+mn-lt"/>
              <a:sym typeface="+mn-lt"/>
            </a:endParaRPr>
          </a:p>
        </p:txBody>
      </p:sp>
      <p:sp useBgFill="1">
        <p:nvSpPr>
          <p:cNvPr id="1147" name="Text Placeholder 10">
            <a:extLst>
              <a:ext uri="{FF2B5EF4-FFF2-40B4-BE49-F238E27FC236}">
                <a16:creationId xmlns:a16="http://schemas.microsoft.com/office/drawing/2014/main" id="{F3311914-1B7F-9595-BFA3-CF94A0E4D1E2}"/>
              </a:ext>
            </a:extLst>
          </p:cNvPr>
          <p:cNvSpPr>
            <a:spLocks/>
          </p:cNvSpPr>
          <p:nvPr>
            <p:custDataLst>
              <p:tags r:id="rId130"/>
            </p:custDataLst>
          </p:nvPr>
        </p:nvSpPr>
        <p:spPr bwMode="gray">
          <a:xfrm>
            <a:off x="4911725" y="3598863"/>
            <a:ext cx="176213"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9A3469F-0A97-42C2-8242-70225C894F0C}" type="datetime'''''''''''''''''''''''''''''''''''1''''''%'">
              <a:rPr lang="en-US" altLang="en-US" sz="800" b="1" smtClean="0">
                <a:effectLst/>
              </a:rPr>
              <a:pPr marL="0" lvl="0" indent="0" algn="ctr">
                <a:spcBef>
                  <a:spcPct val="0"/>
                </a:spcBef>
                <a:spcAft>
                  <a:spcPct val="0"/>
                </a:spcAft>
                <a:buNone/>
              </a:pPr>
              <a:t>1%</a:t>
            </a:fld>
            <a:endParaRPr lang="en-US" sz="800" b="1">
              <a:ea typeface="+mn-lt"/>
              <a:cs typeface="+mn-lt"/>
              <a:sym typeface="+mn-lt"/>
            </a:endParaRPr>
          </a:p>
        </p:txBody>
      </p:sp>
      <p:sp>
        <p:nvSpPr>
          <p:cNvPr id="1145" name="Text Placeholder 10">
            <a:extLst>
              <a:ext uri="{FF2B5EF4-FFF2-40B4-BE49-F238E27FC236}">
                <a16:creationId xmlns:a16="http://schemas.microsoft.com/office/drawing/2014/main" id="{5C4063F0-08CA-6ECC-099F-884C927E72C6}"/>
              </a:ext>
            </a:extLst>
          </p:cNvPr>
          <p:cNvSpPr>
            <a:spLocks/>
          </p:cNvSpPr>
          <p:nvPr>
            <p:custDataLst>
              <p:tags r:id="rId131"/>
            </p:custDataLst>
          </p:nvPr>
        </p:nvSpPr>
        <p:spPr bwMode="gray">
          <a:xfrm>
            <a:off x="4883150" y="3435350"/>
            <a:ext cx="233363"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FDFD487-1DCE-4613-9A1D-B89E6D8783C7}" type="datetime'''''''7''''''''''''''''''''''''''''0''%'''''">
              <a:rPr lang="en-US" altLang="en-US" sz="800" b="1" smtClean="0"/>
              <a:pPr marL="0" lvl="0" indent="0" algn="ctr">
                <a:spcBef>
                  <a:spcPct val="0"/>
                </a:spcBef>
                <a:spcAft>
                  <a:spcPct val="0"/>
                </a:spcAft>
                <a:buNone/>
              </a:pPr>
              <a:t>70%</a:t>
            </a:fld>
            <a:endParaRPr lang="en-US" sz="800" b="1">
              <a:ea typeface="+mn-lt"/>
              <a:cs typeface="+mn-lt"/>
              <a:sym typeface="+mn-lt"/>
            </a:endParaRPr>
          </a:p>
        </p:txBody>
      </p:sp>
      <p:cxnSp>
        <p:nvCxnSpPr>
          <p:cNvPr id="1148" name="Straight Connector 1147">
            <a:extLst>
              <a:ext uri="{FF2B5EF4-FFF2-40B4-BE49-F238E27FC236}">
                <a16:creationId xmlns:a16="http://schemas.microsoft.com/office/drawing/2014/main" id="{F2FDB4F4-3963-72CD-C4DA-2B7AC0DF0A66}"/>
              </a:ext>
            </a:extLst>
          </p:cNvPr>
          <p:cNvCxnSpPr>
            <a:cxnSpLocks/>
          </p:cNvCxnSpPr>
          <p:nvPr>
            <p:custDataLst>
              <p:tags r:id="rId132"/>
            </p:custDataLst>
          </p:nvPr>
        </p:nvCxnSpPr>
        <p:spPr bwMode="gray">
          <a:xfrm>
            <a:off x="423862" y="3416300"/>
            <a:ext cx="11150918" cy="19050"/>
          </a:xfrm>
          <a:prstGeom prst="line">
            <a:avLst/>
          </a:prstGeom>
          <a:ln w="19050" cap="flat">
            <a:solidFill>
              <a:schemeClr val="tx2"/>
            </a:solidFill>
            <a:prstDash val="sysDot"/>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149" name="Straight Connector 1148">
            <a:extLst>
              <a:ext uri="{FF2B5EF4-FFF2-40B4-BE49-F238E27FC236}">
                <a16:creationId xmlns:a16="http://schemas.microsoft.com/office/drawing/2014/main" id="{FA7E52BD-8851-686D-B560-4B0CCB55E7CA}"/>
              </a:ext>
            </a:extLst>
          </p:cNvPr>
          <p:cNvCxnSpPr>
            <a:cxnSpLocks/>
          </p:cNvCxnSpPr>
          <p:nvPr>
            <p:custDataLst>
              <p:tags r:id="rId133"/>
            </p:custDataLst>
          </p:nvPr>
        </p:nvCxnSpPr>
        <p:spPr bwMode="gray">
          <a:xfrm flipV="1">
            <a:off x="447674" y="4383088"/>
            <a:ext cx="11127106" cy="57150"/>
          </a:xfrm>
          <a:prstGeom prst="line">
            <a:avLst/>
          </a:prstGeom>
          <a:ln w="19050" cap="flat">
            <a:solidFill>
              <a:schemeClr val="tx2"/>
            </a:solidFill>
            <a:prstDash val="sysDot"/>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150" name="Straight Connector 1149">
            <a:extLst>
              <a:ext uri="{FF2B5EF4-FFF2-40B4-BE49-F238E27FC236}">
                <a16:creationId xmlns:a16="http://schemas.microsoft.com/office/drawing/2014/main" id="{7953C22D-64D3-5E7B-A0C8-A6DA171AC913}"/>
              </a:ext>
            </a:extLst>
          </p:cNvPr>
          <p:cNvCxnSpPr>
            <a:cxnSpLocks/>
          </p:cNvCxnSpPr>
          <p:nvPr>
            <p:custDataLst>
              <p:tags r:id="rId134"/>
            </p:custDataLst>
          </p:nvPr>
        </p:nvCxnSpPr>
        <p:spPr bwMode="gray">
          <a:xfrm flipV="1">
            <a:off x="488948" y="4979988"/>
            <a:ext cx="11085832" cy="15875"/>
          </a:xfrm>
          <a:prstGeom prst="line">
            <a:avLst/>
          </a:prstGeom>
          <a:ln w="19050" cap="flat">
            <a:solidFill>
              <a:schemeClr val="tx2"/>
            </a:solidFill>
            <a:prstDash val="sysDot"/>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151" name="Straight Connector 1150">
            <a:extLst>
              <a:ext uri="{FF2B5EF4-FFF2-40B4-BE49-F238E27FC236}">
                <a16:creationId xmlns:a16="http://schemas.microsoft.com/office/drawing/2014/main" id="{E47C89DA-C8B5-377D-969A-F95D75F4AB56}"/>
              </a:ext>
            </a:extLst>
          </p:cNvPr>
          <p:cNvCxnSpPr>
            <a:cxnSpLocks/>
          </p:cNvCxnSpPr>
          <p:nvPr>
            <p:custDataLst>
              <p:tags r:id="rId135"/>
            </p:custDataLst>
          </p:nvPr>
        </p:nvCxnSpPr>
        <p:spPr bwMode="gray">
          <a:xfrm>
            <a:off x="488949" y="5595938"/>
            <a:ext cx="11085831" cy="61913"/>
          </a:xfrm>
          <a:prstGeom prst="line">
            <a:avLst/>
          </a:prstGeom>
          <a:ln w="19050" cap="flat">
            <a:solidFill>
              <a:schemeClr val="tx2"/>
            </a:solidFill>
            <a:prstDash val="sysDot"/>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152" name="Straight Connector 1151">
            <a:extLst>
              <a:ext uri="{FF2B5EF4-FFF2-40B4-BE49-F238E27FC236}">
                <a16:creationId xmlns:a16="http://schemas.microsoft.com/office/drawing/2014/main" id="{DAE7571C-60BC-66B0-0290-BB516CC1B794}"/>
              </a:ext>
            </a:extLst>
          </p:cNvPr>
          <p:cNvCxnSpPr>
            <a:cxnSpLocks/>
          </p:cNvCxnSpPr>
          <p:nvPr>
            <p:custDataLst>
              <p:tags r:id="rId136"/>
            </p:custDataLst>
          </p:nvPr>
        </p:nvCxnSpPr>
        <p:spPr bwMode="gray">
          <a:xfrm>
            <a:off x="454025" y="3914775"/>
            <a:ext cx="11120755" cy="0"/>
          </a:xfrm>
          <a:prstGeom prst="line">
            <a:avLst/>
          </a:prstGeom>
          <a:ln w="19050" cap="flat">
            <a:solidFill>
              <a:schemeClr val="tx2"/>
            </a:solidFill>
            <a:prstDash val="sysDot"/>
            <a:miter lim="800000"/>
            <a:tailEnd type="none" w="med" len="lg"/>
          </a:ln>
        </p:spPr>
        <p:style>
          <a:lnRef idx="1">
            <a:schemeClr val="accent1"/>
          </a:lnRef>
          <a:fillRef idx="0">
            <a:schemeClr val="accent1"/>
          </a:fillRef>
          <a:effectRef idx="0">
            <a:schemeClr val="accent1"/>
          </a:effectRef>
          <a:fontRef idx="minor">
            <a:schemeClr val="tx1"/>
          </a:fontRef>
        </p:style>
      </p:cxnSp>
      <p:graphicFrame>
        <p:nvGraphicFramePr>
          <p:cNvPr id="1306" name="Chart 1305">
            <a:extLst>
              <a:ext uri="{FF2B5EF4-FFF2-40B4-BE49-F238E27FC236}">
                <a16:creationId xmlns:a16="http://schemas.microsoft.com/office/drawing/2014/main" id="{1B7C251E-D4A8-349A-2B53-CEAD2A088E39}"/>
              </a:ext>
            </a:extLst>
          </p:cNvPr>
          <p:cNvGraphicFramePr/>
          <p:nvPr>
            <p:custDataLst>
              <p:tags r:id="rId137"/>
            </p:custDataLst>
            <p:extLst>
              <p:ext uri="{D42A27DB-BD31-4B8C-83A1-F6EECF244321}">
                <p14:modId xmlns:p14="http://schemas.microsoft.com/office/powerpoint/2010/main" val="1183765294"/>
              </p:ext>
            </p:extLst>
          </p:nvPr>
        </p:nvGraphicFramePr>
        <p:xfrm>
          <a:off x="4008438" y="2390775"/>
          <a:ext cx="1073150" cy="427038"/>
        </p:xfrm>
        <a:graphic>
          <a:graphicData uri="http://schemas.openxmlformats.org/drawingml/2006/chart">
            <c:chart xmlns:c="http://schemas.openxmlformats.org/drawingml/2006/chart" xmlns:r="http://schemas.openxmlformats.org/officeDocument/2006/relationships" r:id="rId184"/>
          </a:graphicData>
        </a:graphic>
      </p:graphicFrame>
      <p:cxnSp>
        <p:nvCxnSpPr>
          <p:cNvPr id="1154" name="Straight Connector 1153">
            <a:extLst>
              <a:ext uri="{FF2B5EF4-FFF2-40B4-BE49-F238E27FC236}">
                <a16:creationId xmlns:a16="http://schemas.microsoft.com/office/drawing/2014/main" id="{8867851D-D813-FBBB-07B8-2FD9CB7C0EE3}"/>
              </a:ext>
            </a:extLst>
          </p:cNvPr>
          <p:cNvCxnSpPr>
            <a:cxnSpLocks/>
          </p:cNvCxnSpPr>
          <p:nvPr>
            <p:custDataLst>
              <p:tags r:id="rId138"/>
            </p:custDataLst>
          </p:nvPr>
        </p:nvCxnSpPr>
        <p:spPr bwMode="auto">
          <a:xfrm flipH="1">
            <a:off x="4100513" y="2686050"/>
            <a:ext cx="39688" cy="39688"/>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156" name="Straight Connector 1155">
            <a:extLst>
              <a:ext uri="{FF2B5EF4-FFF2-40B4-BE49-F238E27FC236}">
                <a16:creationId xmlns:a16="http://schemas.microsoft.com/office/drawing/2014/main" id="{42CFDA34-3E69-2F11-1247-5CF0D22A1647}"/>
              </a:ext>
            </a:extLst>
          </p:cNvPr>
          <p:cNvCxnSpPr>
            <a:cxnSpLocks/>
          </p:cNvCxnSpPr>
          <p:nvPr>
            <p:custDataLst>
              <p:tags r:id="rId139"/>
            </p:custDataLst>
          </p:nvPr>
        </p:nvCxnSpPr>
        <p:spPr bwMode="auto">
          <a:xfrm flipH="1">
            <a:off x="4102100" y="2562225"/>
            <a:ext cx="50800" cy="39688"/>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157" name="Straight Connector 1156">
            <a:extLst>
              <a:ext uri="{FF2B5EF4-FFF2-40B4-BE49-F238E27FC236}">
                <a16:creationId xmlns:a16="http://schemas.microsoft.com/office/drawing/2014/main" id="{BB616973-0DD7-5DB7-2E9E-D9FC28840D6C}"/>
              </a:ext>
            </a:extLst>
          </p:cNvPr>
          <p:cNvCxnSpPr/>
          <p:nvPr>
            <p:custDataLst>
              <p:tags r:id="rId140"/>
            </p:custDataLst>
          </p:nvPr>
        </p:nvCxnSpPr>
        <p:spPr bwMode="auto">
          <a:xfrm>
            <a:off x="4908550" y="2682875"/>
            <a:ext cx="0" cy="3492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155" name="Straight Connector 1154">
            <a:extLst>
              <a:ext uri="{FF2B5EF4-FFF2-40B4-BE49-F238E27FC236}">
                <a16:creationId xmlns:a16="http://schemas.microsoft.com/office/drawing/2014/main" id="{0ACCE8A1-E0FF-ABD5-2752-331173FC41DE}"/>
              </a:ext>
            </a:extLst>
          </p:cNvPr>
          <p:cNvCxnSpPr/>
          <p:nvPr>
            <p:custDataLst>
              <p:tags r:id="rId141"/>
            </p:custDataLst>
          </p:nvPr>
        </p:nvCxnSpPr>
        <p:spPr bwMode="auto">
          <a:xfrm>
            <a:off x="4908550" y="2471738"/>
            <a:ext cx="0" cy="3492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useBgFill="1">
        <p:nvSpPr>
          <p:cNvPr id="1158" name="Text Placeholder 10">
            <a:extLst>
              <a:ext uri="{FF2B5EF4-FFF2-40B4-BE49-F238E27FC236}">
                <a16:creationId xmlns:a16="http://schemas.microsoft.com/office/drawing/2014/main" id="{D14F0D13-FC07-5362-CA37-66A791439DEC}"/>
              </a:ext>
            </a:extLst>
          </p:cNvPr>
          <p:cNvSpPr>
            <a:spLocks/>
          </p:cNvSpPr>
          <p:nvPr>
            <p:custDataLst>
              <p:tags r:id="rId142"/>
            </p:custDataLst>
          </p:nvPr>
        </p:nvSpPr>
        <p:spPr bwMode="gray">
          <a:xfrm>
            <a:off x="4116388" y="2563813"/>
            <a:ext cx="176213"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AC0DCF9-84EE-469E-ACF2-BDC5A1137CB0}" type="datetime'''''''''''''0'''''''''''''''''''''''''''">
              <a:rPr lang="en-US" altLang="en-US" sz="800" b="1" smtClean="0">
                <a:effectLst/>
              </a:rPr>
              <a:pPr marL="0" lvl="0" indent="0" algn="ctr">
                <a:spcBef>
                  <a:spcPct val="0"/>
                </a:spcBef>
                <a:spcAft>
                  <a:spcPct val="0"/>
                </a:spcAft>
                <a:buNone/>
              </a:pPr>
              <a:t>0</a:t>
            </a:fld>
            <a:r>
              <a:rPr lang="en-US" altLang="en-US" sz="800" b="1">
                <a:ea typeface="+mn-lt"/>
                <a:cs typeface="+mn-lt"/>
                <a:sym typeface="+mn-lt"/>
              </a:rPr>
              <a:t>%</a:t>
            </a:r>
            <a:endParaRPr lang="en-US" sz="800" b="1">
              <a:ea typeface="+mn-lt"/>
              <a:cs typeface="+mn-lt"/>
              <a:sym typeface="+mn-lt"/>
            </a:endParaRPr>
          </a:p>
        </p:txBody>
      </p:sp>
      <p:sp useBgFill="1">
        <p:nvSpPr>
          <p:cNvPr id="1160" name="Text Placeholder 10">
            <a:extLst>
              <a:ext uri="{FF2B5EF4-FFF2-40B4-BE49-F238E27FC236}">
                <a16:creationId xmlns:a16="http://schemas.microsoft.com/office/drawing/2014/main" id="{DDF93E1E-D7F1-FC40-F60D-EB84DDB4A77F}"/>
              </a:ext>
            </a:extLst>
          </p:cNvPr>
          <p:cNvSpPr>
            <a:spLocks/>
          </p:cNvSpPr>
          <p:nvPr>
            <p:custDataLst>
              <p:tags r:id="rId143"/>
            </p:custDataLst>
          </p:nvPr>
        </p:nvSpPr>
        <p:spPr bwMode="gray">
          <a:xfrm>
            <a:off x="4116388" y="2439988"/>
            <a:ext cx="233363"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5DCAB0F-F238-4DDD-A806-56D707B97399}" type="datetime'4''''''7''''''''''''''''''''''''''''''%'''''''''''''''''''">
              <a:rPr lang="en-US" altLang="en-US" sz="800" b="1" smtClean="0">
                <a:effectLst/>
              </a:rPr>
              <a:pPr marL="0" lvl="0" indent="0" algn="ctr">
                <a:spcBef>
                  <a:spcPct val="0"/>
                </a:spcBef>
                <a:spcAft>
                  <a:spcPct val="0"/>
                </a:spcAft>
                <a:buNone/>
              </a:pPr>
              <a:t>47%</a:t>
            </a:fld>
            <a:endParaRPr lang="en-US" sz="800" b="1">
              <a:ea typeface="+mn-lt"/>
              <a:cs typeface="+mn-lt"/>
              <a:sym typeface="+mn-lt"/>
            </a:endParaRPr>
          </a:p>
        </p:txBody>
      </p:sp>
      <p:sp>
        <p:nvSpPr>
          <p:cNvPr id="1161" name="Text Placeholder 10">
            <a:extLst>
              <a:ext uri="{FF2B5EF4-FFF2-40B4-BE49-F238E27FC236}">
                <a16:creationId xmlns:a16="http://schemas.microsoft.com/office/drawing/2014/main" id="{E3D3DB2D-6389-2745-2CDD-4D2FF93E1BDE}"/>
              </a:ext>
            </a:extLst>
          </p:cNvPr>
          <p:cNvSpPr>
            <a:spLocks/>
          </p:cNvSpPr>
          <p:nvPr>
            <p:custDataLst>
              <p:tags r:id="rId144"/>
            </p:custDataLst>
          </p:nvPr>
        </p:nvSpPr>
        <p:spPr bwMode="gray">
          <a:xfrm>
            <a:off x="4821238" y="2560638"/>
            <a:ext cx="17621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sz="800" b="1">
                <a:ea typeface="+mn-lt"/>
                <a:cs typeface="+mn-lt"/>
                <a:sym typeface="+mn-lt"/>
              </a:rPr>
              <a:t>0%</a:t>
            </a:r>
          </a:p>
        </p:txBody>
      </p:sp>
      <p:sp>
        <p:nvSpPr>
          <p:cNvPr id="1159" name="Text Placeholder 10">
            <a:extLst>
              <a:ext uri="{FF2B5EF4-FFF2-40B4-BE49-F238E27FC236}">
                <a16:creationId xmlns:a16="http://schemas.microsoft.com/office/drawing/2014/main" id="{A3944FB4-78EF-FED6-3CF8-335AAB7CA4C2}"/>
              </a:ext>
            </a:extLst>
          </p:cNvPr>
          <p:cNvSpPr>
            <a:spLocks/>
          </p:cNvSpPr>
          <p:nvPr>
            <p:custDataLst>
              <p:tags r:id="rId145"/>
            </p:custDataLst>
          </p:nvPr>
        </p:nvSpPr>
        <p:spPr bwMode="gray">
          <a:xfrm>
            <a:off x="4792663" y="2349500"/>
            <a:ext cx="23336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152C2B0-5EA1-4C13-9629-BBEF39C8BA87}" type="datetime'''''''''''8''''''''''''''''''2''''''%'''''''''''''">
              <a:rPr lang="en-US" altLang="en-US" sz="800" b="1" smtClean="0"/>
              <a:pPr marL="0" lvl="0" indent="0" algn="ctr">
                <a:spcBef>
                  <a:spcPct val="0"/>
                </a:spcBef>
                <a:spcAft>
                  <a:spcPct val="0"/>
                </a:spcAft>
                <a:buNone/>
              </a:pPr>
              <a:t>82%</a:t>
            </a:fld>
            <a:endParaRPr lang="en-US" sz="800" b="1">
              <a:ea typeface="+mn-lt"/>
              <a:cs typeface="+mn-lt"/>
              <a:sym typeface="+mn-lt"/>
            </a:endParaRPr>
          </a:p>
        </p:txBody>
      </p:sp>
      <p:sp>
        <p:nvSpPr>
          <p:cNvPr id="1162" name="TextBox 1161">
            <a:extLst>
              <a:ext uri="{FF2B5EF4-FFF2-40B4-BE49-F238E27FC236}">
                <a16:creationId xmlns:a16="http://schemas.microsoft.com/office/drawing/2014/main" id="{B44CDA68-50B5-B924-D67F-624F8DB3A888}"/>
              </a:ext>
            </a:extLst>
          </p:cNvPr>
          <p:cNvSpPr txBox="1"/>
          <p:nvPr/>
        </p:nvSpPr>
        <p:spPr bwMode="gray">
          <a:xfrm>
            <a:off x="4225236" y="2046288"/>
            <a:ext cx="828676" cy="261610"/>
          </a:xfrm>
          <a:prstGeom prst="rect">
            <a:avLst/>
          </a:prstGeom>
          <a:noFill/>
        </p:spPr>
        <p:txBody>
          <a:bodyPr wrap="square">
            <a:spAutoFit/>
          </a:bodyPr>
          <a:lstStyle/>
          <a:p>
            <a:r>
              <a:rPr lang="en-US" sz="1100" b="1"/>
              <a:t>Refine</a:t>
            </a:r>
            <a:endParaRPr lang="en-US" sz="1100"/>
          </a:p>
        </p:txBody>
      </p:sp>
      <p:sp>
        <p:nvSpPr>
          <p:cNvPr id="1163" name="TextBox 1162">
            <a:extLst>
              <a:ext uri="{FF2B5EF4-FFF2-40B4-BE49-F238E27FC236}">
                <a16:creationId xmlns:a16="http://schemas.microsoft.com/office/drawing/2014/main" id="{5EC3AF30-19F6-D1BA-FB56-A450116C500F}"/>
              </a:ext>
            </a:extLst>
          </p:cNvPr>
          <p:cNvSpPr txBox="1"/>
          <p:nvPr/>
        </p:nvSpPr>
        <p:spPr bwMode="gray">
          <a:xfrm>
            <a:off x="2345531" y="2058988"/>
            <a:ext cx="549275" cy="261610"/>
          </a:xfrm>
          <a:prstGeom prst="rect">
            <a:avLst/>
          </a:prstGeom>
          <a:noFill/>
        </p:spPr>
        <p:txBody>
          <a:bodyPr wrap="square">
            <a:spAutoFit/>
          </a:bodyPr>
          <a:lstStyle/>
          <a:p>
            <a:r>
              <a:rPr lang="en-US" sz="1100" b="1"/>
              <a:t>Mine</a:t>
            </a:r>
            <a:endParaRPr lang="en-US" sz="1100"/>
          </a:p>
        </p:txBody>
      </p:sp>
      <p:cxnSp>
        <p:nvCxnSpPr>
          <p:cNvPr id="1164" name="Straight Connector 1163">
            <a:extLst>
              <a:ext uri="{FF2B5EF4-FFF2-40B4-BE49-F238E27FC236}">
                <a16:creationId xmlns:a16="http://schemas.microsoft.com/office/drawing/2014/main" id="{3CC1C61E-0D08-95AB-4C78-FF01D524926D}"/>
              </a:ext>
            </a:extLst>
          </p:cNvPr>
          <p:cNvCxnSpPr>
            <a:cxnSpLocks/>
          </p:cNvCxnSpPr>
          <p:nvPr>
            <p:custDataLst>
              <p:tags r:id="rId146"/>
            </p:custDataLst>
          </p:nvPr>
        </p:nvCxnSpPr>
        <p:spPr bwMode="gray">
          <a:xfrm flipV="1">
            <a:off x="458787" y="2301875"/>
            <a:ext cx="11115993" cy="3175"/>
          </a:xfrm>
          <a:prstGeom prst="line">
            <a:avLst/>
          </a:prstGeom>
          <a:ln w="19050" cap="flat">
            <a:solidFill>
              <a:schemeClr val="tx2"/>
            </a:solidFill>
            <a:prstDash val="sysDot"/>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165" name="TextBox 1164">
            <a:extLst>
              <a:ext uri="{FF2B5EF4-FFF2-40B4-BE49-F238E27FC236}">
                <a16:creationId xmlns:a16="http://schemas.microsoft.com/office/drawing/2014/main" id="{DAC65AD8-9351-CEE3-9128-3C27ACA8B0C0}"/>
              </a:ext>
            </a:extLst>
          </p:cNvPr>
          <p:cNvSpPr txBox="1"/>
          <p:nvPr/>
        </p:nvSpPr>
        <p:spPr bwMode="gray">
          <a:xfrm>
            <a:off x="394150" y="2065338"/>
            <a:ext cx="841375" cy="261610"/>
          </a:xfrm>
          <a:prstGeom prst="rect">
            <a:avLst/>
          </a:prstGeom>
          <a:noFill/>
        </p:spPr>
        <p:txBody>
          <a:bodyPr wrap="square">
            <a:spAutoFit/>
          </a:bodyPr>
          <a:lstStyle/>
          <a:p>
            <a:r>
              <a:rPr lang="en-US" sz="1100" b="1"/>
              <a:t>Mineral</a:t>
            </a:r>
            <a:endParaRPr lang="en-US" sz="1100"/>
          </a:p>
        </p:txBody>
      </p:sp>
      <p:sp>
        <p:nvSpPr>
          <p:cNvPr id="1166" name="TextBox 1165">
            <a:extLst>
              <a:ext uri="{FF2B5EF4-FFF2-40B4-BE49-F238E27FC236}">
                <a16:creationId xmlns:a16="http://schemas.microsoft.com/office/drawing/2014/main" id="{3A742F19-3A44-17AF-054D-CBB70DE42C29}"/>
              </a:ext>
            </a:extLst>
          </p:cNvPr>
          <p:cNvSpPr txBox="1"/>
          <p:nvPr/>
        </p:nvSpPr>
        <p:spPr bwMode="gray">
          <a:xfrm rot="16200000">
            <a:off x="3452813" y="2430463"/>
            <a:ext cx="882789" cy="277813"/>
          </a:xfrm>
          <a:prstGeom prst="rect">
            <a:avLst/>
          </a:prstGeom>
          <a:noFill/>
        </p:spPr>
        <p:txBody>
          <a:bodyPr wrap="square">
            <a:spAutoFit/>
          </a:bodyPr>
          <a:lstStyle/>
          <a:p>
            <a:pPr algn="ctr"/>
            <a:r>
              <a:rPr lang="en-US" sz="600" b="1"/>
              <a:t>Percentage</a:t>
            </a:r>
          </a:p>
          <a:p>
            <a:pPr algn="ctr"/>
            <a:r>
              <a:rPr lang="en-US" sz="600" b="1"/>
              <a:t> (%)</a:t>
            </a:r>
            <a:endParaRPr lang="en-US" sz="600"/>
          </a:p>
        </p:txBody>
      </p:sp>
      <p:sp>
        <p:nvSpPr>
          <p:cNvPr id="1167" name="TextBox 1166">
            <a:extLst>
              <a:ext uri="{FF2B5EF4-FFF2-40B4-BE49-F238E27FC236}">
                <a16:creationId xmlns:a16="http://schemas.microsoft.com/office/drawing/2014/main" id="{DB7368CB-DE69-8D5C-D473-F20803408E41}"/>
              </a:ext>
            </a:extLst>
          </p:cNvPr>
          <p:cNvSpPr txBox="1"/>
          <p:nvPr/>
        </p:nvSpPr>
        <p:spPr bwMode="gray">
          <a:xfrm>
            <a:off x="6656717" y="2032000"/>
            <a:ext cx="572219" cy="261938"/>
          </a:xfrm>
          <a:prstGeom prst="rect">
            <a:avLst/>
          </a:prstGeom>
          <a:noFill/>
        </p:spPr>
        <p:txBody>
          <a:bodyPr wrap="square">
            <a:spAutoFit/>
          </a:bodyPr>
          <a:lstStyle/>
          <a:p>
            <a:r>
              <a:rPr lang="en-US" sz="1100" b="1" dirty="0"/>
              <a:t>U.S.</a:t>
            </a:r>
            <a:endParaRPr lang="en-US" sz="1100" dirty="0"/>
          </a:p>
        </p:txBody>
      </p:sp>
      <p:sp>
        <p:nvSpPr>
          <p:cNvPr id="1168" name="TextBox 1167">
            <a:extLst>
              <a:ext uri="{FF2B5EF4-FFF2-40B4-BE49-F238E27FC236}">
                <a16:creationId xmlns:a16="http://schemas.microsoft.com/office/drawing/2014/main" id="{4E20465F-E826-3100-0093-C27F52762B02}"/>
              </a:ext>
            </a:extLst>
          </p:cNvPr>
          <p:cNvSpPr txBox="1"/>
          <p:nvPr/>
        </p:nvSpPr>
        <p:spPr bwMode="gray">
          <a:xfrm>
            <a:off x="8521912" y="4433888"/>
            <a:ext cx="3082948" cy="554038"/>
          </a:xfrm>
          <a:prstGeom prst="rect">
            <a:avLst/>
          </a:prstGeom>
          <a:noFill/>
        </p:spPr>
        <p:txBody>
          <a:bodyPr wrap="square">
            <a:spAutoFit/>
          </a:bodyPr>
          <a:lstStyle/>
          <a:p>
            <a:pPr marL="171450" indent="-171450">
              <a:buFont typeface="Arial" panose="020B0604020202020204" pitchFamily="34" charset="0"/>
              <a:buChar char="•"/>
            </a:pPr>
            <a:r>
              <a:rPr lang="en-US" sz="1000" b="1" dirty="0"/>
              <a:t>Expanded its production to Indonesia</a:t>
            </a:r>
            <a:r>
              <a:rPr lang="en-US" sz="1000" dirty="0"/>
              <a:t>, which owns 75% of its mining production and ~65% of its refined production</a:t>
            </a:r>
          </a:p>
        </p:txBody>
      </p:sp>
      <p:sp>
        <p:nvSpPr>
          <p:cNvPr id="1169" name="TextBox 1168">
            <a:extLst>
              <a:ext uri="{FF2B5EF4-FFF2-40B4-BE49-F238E27FC236}">
                <a16:creationId xmlns:a16="http://schemas.microsoft.com/office/drawing/2014/main" id="{6D227577-40A7-6753-BAF0-B625EB100BA1}"/>
              </a:ext>
            </a:extLst>
          </p:cNvPr>
          <p:cNvSpPr txBox="1"/>
          <p:nvPr/>
        </p:nvSpPr>
        <p:spPr bwMode="gray">
          <a:xfrm>
            <a:off x="5359315" y="5053013"/>
            <a:ext cx="3201924" cy="554038"/>
          </a:xfrm>
          <a:prstGeom prst="rect">
            <a:avLst/>
          </a:prstGeom>
          <a:noFill/>
        </p:spPr>
        <p:txBody>
          <a:bodyPr wrap="square">
            <a:spAutoFit/>
          </a:bodyPr>
          <a:lstStyle/>
          <a:p>
            <a:pPr marL="171450" indent="-171450">
              <a:buFont typeface="Arial" panose="020B0604020202020204" pitchFamily="34" charset="0"/>
              <a:buChar char="•"/>
            </a:pPr>
            <a:r>
              <a:rPr lang="en-US" sz="1000" dirty="0"/>
              <a:t>While facing supply chain risks, domestic investment and tariff strategies have been implemented to close the gap</a:t>
            </a:r>
          </a:p>
        </p:txBody>
      </p:sp>
      <p:sp>
        <p:nvSpPr>
          <p:cNvPr id="1170" name="TextBox 1169">
            <a:extLst>
              <a:ext uri="{FF2B5EF4-FFF2-40B4-BE49-F238E27FC236}">
                <a16:creationId xmlns:a16="http://schemas.microsoft.com/office/drawing/2014/main" id="{7886823C-92DD-D09B-C602-7EAABF93CA1D}"/>
              </a:ext>
            </a:extLst>
          </p:cNvPr>
          <p:cNvSpPr txBox="1"/>
          <p:nvPr/>
        </p:nvSpPr>
        <p:spPr bwMode="gray">
          <a:xfrm>
            <a:off x="5352922" y="5622925"/>
            <a:ext cx="3084722" cy="554038"/>
          </a:xfrm>
          <a:prstGeom prst="rect">
            <a:avLst/>
          </a:prstGeom>
          <a:noFill/>
        </p:spPr>
        <p:txBody>
          <a:bodyPr wrap="square">
            <a:spAutoFit/>
          </a:bodyPr>
          <a:lstStyle/>
          <a:p>
            <a:pPr marL="171450" indent="-171450">
              <a:buFont typeface="Arial" panose="020B0604020202020204" pitchFamily="34" charset="0"/>
              <a:buChar char="•"/>
            </a:pPr>
            <a:r>
              <a:rPr lang="en-US" sz="1000" b="1" dirty="0"/>
              <a:t>Stopped production in 2022</a:t>
            </a:r>
            <a:r>
              <a:rPr lang="en-US" sz="1000" dirty="0"/>
              <a:t>, and currently</a:t>
            </a:r>
            <a:r>
              <a:rPr lang="en-US" sz="1000" b="1" dirty="0"/>
              <a:t> 80% of its consumption comes from China</a:t>
            </a:r>
            <a:r>
              <a:rPr lang="en-US" sz="1000" dirty="0"/>
              <a:t>; the remaining comes from second exporters</a:t>
            </a:r>
          </a:p>
        </p:txBody>
      </p:sp>
      <p:sp>
        <p:nvSpPr>
          <p:cNvPr id="1171" name="TextBox 1170">
            <a:extLst>
              <a:ext uri="{FF2B5EF4-FFF2-40B4-BE49-F238E27FC236}">
                <a16:creationId xmlns:a16="http://schemas.microsoft.com/office/drawing/2014/main" id="{4F258D88-748E-0199-3EEE-6FEBD329B64D}"/>
              </a:ext>
            </a:extLst>
          </p:cNvPr>
          <p:cNvSpPr txBox="1"/>
          <p:nvPr/>
        </p:nvSpPr>
        <p:spPr bwMode="gray">
          <a:xfrm>
            <a:off x="5359442" y="3895725"/>
            <a:ext cx="3243538" cy="553998"/>
          </a:xfrm>
          <a:prstGeom prst="rect">
            <a:avLst/>
          </a:prstGeom>
          <a:noFill/>
        </p:spPr>
        <p:txBody>
          <a:bodyPr wrap="square">
            <a:spAutoFit/>
          </a:bodyPr>
          <a:lstStyle/>
          <a:p>
            <a:pPr marL="171450" indent="-171450">
              <a:buFont typeface="Arial" panose="020B0604020202020204" pitchFamily="34" charset="0"/>
              <a:buChar char="•"/>
            </a:pPr>
            <a:r>
              <a:rPr lang="en-US" sz="1000" dirty="0"/>
              <a:t>Includes manganese in broader critical mineral strategies; in April 2025, released an Executive Order to </a:t>
            </a:r>
            <a:r>
              <a:rPr lang="en-US" sz="1000" b="1" dirty="0"/>
              <a:t>develop subsea mineral deposits</a:t>
            </a:r>
          </a:p>
        </p:txBody>
      </p:sp>
      <p:sp>
        <p:nvSpPr>
          <p:cNvPr id="1172" name="TextBox 1171">
            <a:extLst>
              <a:ext uri="{FF2B5EF4-FFF2-40B4-BE49-F238E27FC236}">
                <a16:creationId xmlns:a16="http://schemas.microsoft.com/office/drawing/2014/main" id="{06244E82-FFAE-33D1-F405-472E20A970C0}"/>
              </a:ext>
            </a:extLst>
          </p:cNvPr>
          <p:cNvSpPr txBox="1"/>
          <p:nvPr/>
        </p:nvSpPr>
        <p:spPr bwMode="gray">
          <a:xfrm>
            <a:off x="8515737" y="3884613"/>
            <a:ext cx="3097618" cy="554038"/>
          </a:xfrm>
          <a:prstGeom prst="rect">
            <a:avLst/>
          </a:prstGeom>
          <a:noFill/>
        </p:spPr>
        <p:txBody>
          <a:bodyPr wrap="square">
            <a:spAutoFit/>
          </a:bodyPr>
          <a:lstStyle/>
          <a:p>
            <a:pPr marL="171450" indent="-171450">
              <a:buFont typeface="Arial" panose="020B0604020202020204" pitchFamily="34" charset="0"/>
              <a:buChar char="•"/>
            </a:pPr>
            <a:r>
              <a:rPr lang="en-US" sz="1000" dirty="0"/>
              <a:t>Strengthening policies to support manganese processing within broader critical mineral strategies</a:t>
            </a:r>
          </a:p>
        </p:txBody>
      </p:sp>
      <p:sp>
        <p:nvSpPr>
          <p:cNvPr id="1173" name="TextBox 1172">
            <a:extLst>
              <a:ext uri="{FF2B5EF4-FFF2-40B4-BE49-F238E27FC236}">
                <a16:creationId xmlns:a16="http://schemas.microsoft.com/office/drawing/2014/main" id="{8B6C6713-E806-BECF-4B77-C45DC133E574}"/>
              </a:ext>
            </a:extLst>
          </p:cNvPr>
          <p:cNvSpPr txBox="1"/>
          <p:nvPr/>
        </p:nvSpPr>
        <p:spPr bwMode="gray">
          <a:xfrm>
            <a:off x="5356932" y="4514850"/>
            <a:ext cx="3250422" cy="400050"/>
          </a:xfrm>
          <a:prstGeom prst="rect">
            <a:avLst/>
          </a:prstGeom>
          <a:noFill/>
        </p:spPr>
        <p:txBody>
          <a:bodyPr wrap="square">
            <a:spAutoFit/>
          </a:bodyPr>
          <a:lstStyle/>
          <a:p>
            <a:pPr marL="171450" indent="-171450">
              <a:buFont typeface="Arial" panose="020B0604020202020204" pitchFamily="34" charset="0"/>
              <a:buChar char="•"/>
            </a:pPr>
            <a:r>
              <a:rPr lang="en-US" sz="1000" dirty="0"/>
              <a:t>Attempting to increase its production, providing </a:t>
            </a:r>
            <a:r>
              <a:rPr lang="en-US" sz="1000" b="1" dirty="0"/>
              <a:t>$20.6M funding to Talon Nickel mine</a:t>
            </a:r>
          </a:p>
        </p:txBody>
      </p:sp>
      <p:sp>
        <p:nvSpPr>
          <p:cNvPr id="1174" name="TextBox 1173">
            <a:extLst>
              <a:ext uri="{FF2B5EF4-FFF2-40B4-BE49-F238E27FC236}">
                <a16:creationId xmlns:a16="http://schemas.microsoft.com/office/drawing/2014/main" id="{B7790C47-3EF0-5A56-4A29-ABAD00203A64}"/>
              </a:ext>
            </a:extLst>
          </p:cNvPr>
          <p:cNvSpPr txBox="1"/>
          <p:nvPr/>
        </p:nvSpPr>
        <p:spPr bwMode="gray">
          <a:xfrm>
            <a:off x="8522269" y="5126038"/>
            <a:ext cx="2980883" cy="246221"/>
          </a:xfrm>
          <a:prstGeom prst="rect">
            <a:avLst/>
          </a:prstGeom>
          <a:noFill/>
        </p:spPr>
        <p:txBody>
          <a:bodyPr wrap="square">
            <a:spAutoFit/>
          </a:bodyPr>
          <a:lstStyle/>
          <a:p>
            <a:pPr marL="171450" indent="-171450">
              <a:buFont typeface="Arial" panose="020B0604020202020204" pitchFamily="34" charset="0"/>
              <a:buChar char="•"/>
            </a:pPr>
            <a:r>
              <a:rPr lang="en-US" sz="1000" dirty="0"/>
              <a:t>Continues employing export control to the U.S </a:t>
            </a:r>
          </a:p>
        </p:txBody>
      </p:sp>
      <p:sp>
        <p:nvSpPr>
          <p:cNvPr id="1175" name="TextBox 1174">
            <a:extLst>
              <a:ext uri="{FF2B5EF4-FFF2-40B4-BE49-F238E27FC236}">
                <a16:creationId xmlns:a16="http://schemas.microsoft.com/office/drawing/2014/main" id="{12502E47-D2A8-CFB0-066A-B2A9048572D1}"/>
              </a:ext>
            </a:extLst>
          </p:cNvPr>
          <p:cNvSpPr txBox="1"/>
          <p:nvPr/>
        </p:nvSpPr>
        <p:spPr bwMode="gray">
          <a:xfrm>
            <a:off x="8523004" y="5689600"/>
            <a:ext cx="3357783" cy="400050"/>
          </a:xfrm>
          <a:prstGeom prst="rect">
            <a:avLst/>
          </a:prstGeom>
          <a:noFill/>
        </p:spPr>
        <p:txBody>
          <a:bodyPr wrap="square">
            <a:spAutoFit/>
          </a:bodyPr>
          <a:lstStyle/>
          <a:p>
            <a:pPr marL="171450" indent="-171450">
              <a:buFont typeface="Arial" panose="020B0604020202020204" pitchFamily="34" charset="0"/>
              <a:buChar char="•"/>
            </a:pPr>
            <a:r>
              <a:rPr lang="en-US" sz="1000" b="1" dirty="0"/>
              <a:t>Faces minor risk in using REEs as a trade dispute</a:t>
            </a:r>
            <a:r>
              <a:rPr lang="en-US" sz="1000" dirty="0"/>
              <a:t>, apart from issues related to illegal mining </a:t>
            </a:r>
          </a:p>
        </p:txBody>
      </p:sp>
      <p:sp>
        <p:nvSpPr>
          <p:cNvPr id="1176" name="TextBox 1175">
            <a:extLst>
              <a:ext uri="{FF2B5EF4-FFF2-40B4-BE49-F238E27FC236}">
                <a16:creationId xmlns:a16="http://schemas.microsoft.com/office/drawing/2014/main" id="{4D7111AD-8085-FAD9-0674-B20FA644C1D1}"/>
              </a:ext>
            </a:extLst>
          </p:cNvPr>
          <p:cNvSpPr txBox="1"/>
          <p:nvPr/>
        </p:nvSpPr>
        <p:spPr bwMode="gray">
          <a:xfrm>
            <a:off x="5359748" y="2324100"/>
            <a:ext cx="2830129" cy="552450"/>
          </a:xfrm>
          <a:prstGeom prst="rect">
            <a:avLst/>
          </a:prstGeom>
          <a:noFill/>
        </p:spPr>
        <p:txBody>
          <a:bodyPr wrap="square">
            <a:spAutoFit/>
          </a:bodyPr>
          <a:lstStyle/>
          <a:p>
            <a:pPr marL="171450" indent="-171450">
              <a:buFont typeface="Arial" panose="020B0604020202020204" pitchFamily="34" charset="0"/>
              <a:buChar char="•"/>
            </a:pPr>
            <a:r>
              <a:rPr lang="en-US" sz="1000" dirty="0"/>
              <a:t>Attempts to increase </a:t>
            </a:r>
            <a:r>
              <a:rPr lang="en-US" sz="1000" b="1" dirty="0"/>
              <a:t>its influence in Central Africa Copperbelt through Lobito Corridor Railway</a:t>
            </a:r>
          </a:p>
        </p:txBody>
      </p:sp>
      <p:sp>
        <p:nvSpPr>
          <p:cNvPr id="1177" name="TextBox 1176">
            <a:extLst>
              <a:ext uri="{FF2B5EF4-FFF2-40B4-BE49-F238E27FC236}">
                <a16:creationId xmlns:a16="http://schemas.microsoft.com/office/drawing/2014/main" id="{83814080-3B4A-6EFF-1616-EA9D8F4785DC}"/>
              </a:ext>
            </a:extLst>
          </p:cNvPr>
          <p:cNvSpPr txBox="1"/>
          <p:nvPr/>
        </p:nvSpPr>
        <p:spPr bwMode="gray">
          <a:xfrm>
            <a:off x="5357099" y="3392488"/>
            <a:ext cx="3071543" cy="554038"/>
          </a:xfrm>
          <a:prstGeom prst="rect">
            <a:avLst/>
          </a:prstGeom>
          <a:noFill/>
        </p:spPr>
        <p:txBody>
          <a:bodyPr wrap="square">
            <a:spAutoFit/>
          </a:bodyPr>
          <a:lstStyle/>
          <a:p>
            <a:pPr marL="171450" indent="-171450">
              <a:buFont typeface="Arial" panose="020B0604020202020204" pitchFamily="34" charset="0"/>
              <a:buChar char="•"/>
            </a:pPr>
            <a:r>
              <a:rPr lang="en-US" sz="1000" b="1" dirty="0"/>
              <a:t>Continues to invest in lithium triangle ABC </a:t>
            </a:r>
            <a:r>
              <a:rPr lang="en-US" sz="1000" dirty="0"/>
              <a:t>but faces pushback from local governments and indigenous communities</a:t>
            </a:r>
          </a:p>
        </p:txBody>
      </p:sp>
      <p:sp>
        <p:nvSpPr>
          <p:cNvPr id="1178" name="TextBox 1177">
            <a:extLst>
              <a:ext uri="{FF2B5EF4-FFF2-40B4-BE49-F238E27FC236}">
                <a16:creationId xmlns:a16="http://schemas.microsoft.com/office/drawing/2014/main" id="{2C22FEAC-C802-90B8-E931-64FF04B30CAB}"/>
              </a:ext>
            </a:extLst>
          </p:cNvPr>
          <p:cNvSpPr txBox="1"/>
          <p:nvPr/>
        </p:nvSpPr>
        <p:spPr bwMode="gray">
          <a:xfrm>
            <a:off x="5357970" y="3008313"/>
            <a:ext cx="3068637" cy="247650"/>
          </a:xfrm>
          <a:prstGeom prst="rect">
            <a:avLst/>
          </a:prstGeom>
          <a:noFill/>
        </p:spPr>
        <p:txBody>
          <a:bodyPr wrap="square">
            <a:spAutoFit/>
          </a:bodyPr>
          <a:lstStyle/>
          <a:p>
            <a:pPr marL="171450" indent="-171450">
              <a:buFont typeface="Arial" panose="020B0604020202020204" pitchFamily="34" charset="0"/>
              <a:buChar char="•"/>
            </a:pPr>
            <a:r>
              <a:rPr lang="en-US" sz="1000" dirty="0"/>
              <a:t>Refining capacity continues to decline</a:t>
            </a:r>
          </a:p>
        </p:txBody>
      </p:sp>
      <p:sp>
        <p:nvSpPr>
          <p:cNvPr id="1179" name="TextBox 1178">
            <a:extLst>
              <a:ext uri="{FF2B5EF4-FFF2-40B4-BE49-F238E27FC236}">
                <a16:creationId xmlns:a16="http://schemas.microsoft.com/office/drawing/2014/main" id="{1214AA40-304E-E019-33B6-A7762126B94A}"/>
              </a:ext>
            </a:extLst>
          </p:cNvPr>
          <p:cNvSpPr txBox="1"/>
          <p:nvPr/>
        </p:nvSpPr>
        <p:spPr bwMode="gray">
          <a:xfrm>
            <a:off x="8513752" y="2366963"/>
            <a:ext cx="2671642" cy="400050"/>
          </a:xfrm>
          <a:prstGeom prst="rect">
            <a:avLst/>
          </a:prstGeom>
          <a:noFill/>
        </p:spPr>
        <p:txBody>
          <a:bodyPr wrap="square">
            <a:spAutoFit/>
          </a:bodyPr>
          <a:lstStyle/>
          <a:p>
            <a:pPr marL="171450" indent="-171450">
              <a:buFont typeface="Arial" panose="020B0604020202020204" pitchFamily="34" charset="0"/>
              <a:buChar char="•"/>
            </a:pPr>
            <a:r>
              <a:rPr lang="en-US" sz="1000" b="1" dirty="0"/>
              <a:t>Continues to invest in TAZARA </a:t>
            </a:r>
            <a:r>
              <a:rPr lang="en-US" sz="1000" dirty="0"/>
              <a:t>(Tanzania Zambia Railway Authority)</a:t>
            </a:r>
          </a:p>
        </p:txBody>
      </p:sp>
      <p:sp>
        <p:nvSpPr>
          <p:cNvPr id="1180" name="TextBox 1179">
            <a:extLst>
              <a:ext uri="{FF2B5EF4-FFF2-40B4-BE49-F238E27FC236}">
                <a16:creationId xmlns:a16="http://schemas.microsoft.com/office/drawing/2014/main" id="{CA2CD4AF-978B-7D75-13FA-AC447B3D3294}"/>
              </a:ext>
            </a:extLst>
          </p:cNvPr>
          <p:cNvSpPr txBox="1"/>
          <p:nvPr/>
        </p:nvSpPr>
        <p:spPr bwMode="gray">
          <a:xfrm>
            <a:off x="8517006" y="2854325"/>
            <a:ext cx="2965722" cy="554038"/>
          </a:xfrm>
          <a:prstGeom prst="rect">
            <a:avLst/>
          </a:prstGeom>
          <a:noFill/>
        </p:spPr>
        <p:txBody>
          <a:bodyPr wrap="square">
            <a:spAutoFit/>
          </a:bodyPr>
          <a:lstStyle/>
          <a:p>
            <a:pPr marL="171450" indent="-171450">
              <a:buFont typeface="Arial" panose="020B0604020202020204" pitchFamily="34" charset="0"/>
              <a:buChar char="•"/>
            </a:pPr>
            <a:r>
              <a:rPr lang="en-US" sz="1000" b="1" dirty="0"/>
              <a:t>Companies </a:t>
            </a:r>
            <a:r>
              <a:rPr lang="en-US" sz="1000" dirty="0"/>
              <a:t>continue to accelerate their </a:t>
            </a:r>
            <a:r>
              <a:rPr lang="en-US" sz="1000" b="1" dirty="0"/>
              <a:t>joint ventures to build smelter plants </a:t>
            </a:r>
            <a:r>
              <a:rPr lang="en-US" sz="1000" dirty="0"/>
              <a:t>near mines in </a:t>
            </a:r>
            <a:r>
              <a:rPr lang="en-US" sz="1000" b="1" dirty="0"/>
              <a:t>Africa and Latin America</a:t>
            </a:r>
            <a:endParaRPr lang="en-US" sz="1000" dirty="0"/>
          </a:p>
        </p:txBody>
      </p:sp>
      <p:sp>
        <p:nvSpPr>
          <p:cNvPr id="1181" name="TextBox 1180">
            <a:extLst>
              <a:ext uri="{FF2B5EF4-FFF2-40B4-BE49-F238E27FC236}">
                <a16:creationId xmlns:a16="http://schemas.microsoft.com/office/drawing/2014/main" id="{15205417-1D8A-9A38-BB12-D411B8E5F36F}"/>
              </a:ext>
            </a:extLst>
          </p:cNvPr>
          <p:cNvSpPr txBox="1"/>
          <p:nvPr/>
        </p:nvSpPr>
        <p:spPr bwMode="gray">
          <a:xfrm>
            <a:off x="8514303" y="3384550"/>
            <a:ext cx="3382360" cy="554038"/>
          </a:xfrm>
          <a:prstGeom prst="rect">
            <a:avLst/>
          </a:prstGeom>
          <a:noFill/>
        </p:spPr>
        <p:txBody>
          <a:bodyPr wrap="square">
            <a:spAutoFit/>
          </a:bodyPr>
          <a:lstStyle/>
          <a:p>
            <a:pPr marL="171450" indent="-171450">
              <a:buFont typeface="Arial" panose="020B0604020202020204" pitchFamily="34" charset="0"/>
              <a:buChar char="•"/>
            </a:pPr>
            <a:r>
              <a:rPr lang="en-US" sz="1000" b="1" dirty="0"/>
              <a:t>Continues to invest in lithium triangle ABC </a:t>
            </a:r>
            <a:r>
              <a:rPr lang="en-US" sz="1000" dirty="0"/>
              <a:t>but faces pushback from local governments and indigenous communities</a:t>
            </a:r>
          </a:p>
        </p:txBody>
      </p:sp>
      <p:sp>
        <p:nvSpPr>
          <p:cNvPr id="1182" name="TextBox 1181">
            <a:extLst>
              <a:ext uri="{FF2B5EF4-FFF2-40B4-BE49-F238E27FC236}">
                <a16:creationId xmlns:a16="http://schemas.microsoft.com/office/drawing/2014/main" id="{88C073FE-E67B-153E-92C3-E74B51AB9495}"/>
              </a:ext>
            </a:extLst>
          </p:cNvPr>
          <p:cNvSpPr txBox="1"/>
          <p:nvPr/>
        </p:nvSpPr>
        <p:spPr bwMode="gray">
          <a:xfrm>
            <a:off x="9621327" y="2032000"/>
            <a:ext cx="600974" cy="261938"/>
          </a:xfrm>
          <a:prstGeom prst="rect">
            <a:avLst/>
          </a:prstGeom>
          <a:noFill/>
        </p:spPr>
        <p:txBody>
          <a:bodyPr wrap="square">
            <a:spAutoFit/>
          </a:bodyPr>
          <a:lstStyle/>
          <a:p>
            <a:r>
              <a:rPr lang="en-US" sz="1100" b="1"/>
              <a:t>China</a:t>
            </a:r>
            <a:endParaRPr lang="en-US" sz="1100"/>
          </a:p>
        </p:txBody>
      </p:sp>
      <p:cxnSp>
        <p:nvCxnSpPr>
          <p:cNvPr id="1183" name="Straight Connector 1182">
            <a:extLst>
              <a:ext uri="{FF2B5EF4-FFF2-40B4-BE49-F238E27FC236}">
                <a16:creationId xmlns:a16="http://schemas.microsoft.com/office/drawing/2014/main" id="{44BF32C8-A976-E8F4-2ECD-6D4E7BD3EC2E}"/>
              </a:ext>
            </a:extLst>
          </p:cNvPr>
          <p:cNvCxnSpPr>
            <a:cxnSpLocks/>
          </p:cNvCxnSpPr>
          <p:nvPr>
            <p:custDataLst>
              <p:tags r:id="rId147"/>
            </p:custDataLst>
          </p:nvPr>
        </p:nvCxnSpPr>
        <p:spPr bwMode="gray">
          <a:xfrm>
            <a:off x="8545862" y="2130425"/>
            <a:ext cx="0" cy="4022725"/>
          </a:xfrm>
          <a:prstGeom prst="line">
            <a:avLst/>
          </a:prstGeom>
          <a:ln w="19050" cap="flat">
            <a:solidFill>
              <a:schemeClr val="tx2"/>
            </a:solidFill>
            <a:prstDash val="sysDot"/>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184" name="TextBox 1183">
            <a:extLst>
              <a:ext uri="{FF2B5EF4-FFF2-40B4-BE49-F238E27FC236}">
                <a16:creationId xmlns:a16="http://schemas.microsoft.com/office/drawing/2014/main" id="{D6952FA0-71CA-E7DC-EE6D-8C89BBFA6ED0}"/>
              </a:ext>
            </a:extLst>
          </p:cNvPr>
          <p:cNvSpPr txBox="1"/>
          <p:nvPr/>
        </p:nvSpPr>
        <p:spPr bwMode="gray">
          <a:xfrm>
            <a:off x="8125201" y="2133600"/>
            <a:ext cx="923026" cy="261610"/>
          </a:xfrm>
          <a:prstGeom prst="rect">
            <a:avLst/>
          </a:prstGeom>
          <a:solidFill>
            <a:schemeClr val="bg1"/>
          </a:solidFill>
        </p:spPr>
        <p:txBody>
          <a:bodyPr wrap="square">
            <a:spAutoFit/>
          </a:bodyPr>
          <a:lstStyle/>
          <a:p>
            <a:r>
              <a:rPr lang="en-US" sz="1100" b="1" dirty="0"/>
              <a:t>Strategies</a:t>
            </a:r>
            <a:endParaRPr lang="en-US" sz="1100" dirty="0"/>
          </a:p>
        </p:txBody>
      </p:sp>
      <p:cxnSp>
        <p:nvCxnSpPr>
          <p:cNvPr id="1185" name="Straight Connector 1184">
            <a:extLst>
              <a:ext uri="{FF2B5EF4-FFF2-40B4-BE49-F238E27FC236}">
                <a16:creationId xmlns:a16="http://schemas.microsoft.com/office/drawing/2014/main" id="{F624B889-FA30-DD9D-A792-935BEC0B0EE0}"/>
              </a:ext>
            </a:extLst>
          </p:cNvPr>
          <p:cNvCxnSpPr>
            <a:cxnSpLocks/>
          </p:cNvCxnSpPr>
          <p:nvPr>
            <p:custDataLst>
              <p:tags r:id="rId148"/>
            </p:custDataLst>
          </p:nvPr>
        </p:nvCxnSpPr>
        <p:spPr bwMode="gray">
          <a:xfrm>
            <a:off x="5377093" y="2159000"/>
            <a:ext cx="0" cy="4022725"/>
          </a:xfrm>
          <a:prstGeom prst="line">
            <a:avLst/>
          </a:prstGeom>
          <a:ln w="19050" cap="flat">
            <a:solidFill>
              <a:schemeClr val="tx2"/>
            </a:solidFill>
            <a:prstDash val="sysDot"/>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186" name="Straight Connector 1185">
            <a:extLst>
              <a:ext uri="{FF2B5EF4-FFF2-40B4-BE49-F238E27FC236}">
                <a16:creationId xmlns:a16="http://schemas.microsoft.com/office/drawing/2014/main" id="{62CB7389-1767-BBC9-AD3F-7B758C37407C}"/>
              </a:ext>
            </a:extLst>
          </p:cNvPr>
          <p:cNvCxnSpPr/>
          <p:nvPr>
            <p:custDataLst>
              <p:tags r:id="rId149"/>
            </p:custDataLst>
          </p:nvPr>
        </p:nvCxnSpPr>
        <p:spPr bwMode="gray">
          <a:xfrm>
            <a:off x="3419475" y="2520950"/>
            <a:ext cx="82550" cy="0"/>
          </a:xfrm>
          <a:prstGeom prst="line">
            <a:avLst/>
          </a:prstGeom>
          <a:ln w="6350" cap="rnd" cmpd="sng" algn="ctr">
            <a:solidFill>
              <a:schemeClr val="accent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187" name="Straight Connector 1186">
            <a:extLst>
              <a:ext uri="{FF2B5EF4-FFF2-40B4-BE49-F238E27FC236}">
                <a16:creationId xmlns:a16="http://schemas.microsoft.com/office/drawing/2014/main" id="{4F92DAC4-DE1F-EFF4-EC1F-A9EEFBF11441}"/>
              </a:ext>
            </a:extLst>
          </p:cNvPr>
          <p:cNvCxnSpPr/>
          <p:nvPr>
            <p:custDataLst>
              <p:tags r:id="rId150"/>
            </p:custDataLst>
          </p:nvPr>
        </p:nvCxnSpPr>
        <p:spPr bwMode="gray">
          <a:xfrm>
            <a:off x="3419475" y="2647950"/>
            <a:ext cx="82550" cy="0"/>
          </a:xfrm>
          <a:prstGeom prst="line">
            <a:avLst/>
          </a:prstGeom>
          <a:ln w="6350" cap="rnd" cmpd="sng" algn="ctr">
            <a:solidFill>
              <a:schemeClr val="accent5"/>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1188" name="Text Placeholder 10">
            <a:extLst>
              <a:ext uri="{FF2B5EF4-FFF2-40B4-BE49-F238E27FC236}">
                <a16:creationId xmlns:a16="http://schemas.microsoft.com/office/drawing/2014/main" id="{DDB8F663-CE0E-31AC-B933-9969E666740C}"/>
              </a:ext>
            </a:extLst>
          </p:cNvPr>
          <p:cNvSpPr>
            <a:spLocks/>
          </p:cNvSpPr>
          <p:nvPr>
            <p:custDataLst>
              <p:tags r:id="rId151"/>
            </p:custDataLst>
          </p:nvPr>
        </p:nvSpPr>
        <p:spPr bwMode="auto">
          <a:xfrm>
            <a:off x="3556000" y="2486025"/>
            <a:ext cx="123825" cy="76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sz="500" b="1" dirty="0">
                <a:ea typeface="+mn-lt"/>
                <a:cs typeface="+mn-lt"/>
                <a:sym typeface="+mn-lt"/>
              </a:rPr>
              <a:t>U.S.</a:t>
            </a:r>
          </a:p>
        </p:txBody>
      </p:sp>
      <p:sp>
        <p:nvSpPr>
          <p:cNvPr id="1189" name="Text Placeholder 10">
            <a:extLst>
              <a:ext uri="{FF2B5EF4-FFF2-40B4-BE49-F238E27FC236}">
                <a16:creationId xmlns:a16="http://schemas.microsoft.com/office/drawing/2014/main" id="{3906D1DF-9B85-BCAE-F62C-1875BAE30FE4}"/>
              </a:ext>
            </a:extLst>
          </p:cNvPr>
          <p:cNvSpPr>
            <a:spLocks/>
          </p:cNvSpPr>
          <p:nvPr>
            <p:custDataLst>
              <p:tags r:id="rId152"/>
            </p:custDataLst>
          </p:nvPr>
        </p:nvSpPr>
        <p:spPr bwMode="auto">
          <a:xfrm>
            <a:off x="3556000" y="2613025"/>
            <a:ext cx="174625" cy="76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A9CC66F3-61C5-46D5-A751-E62530183267}" type="datetime'''C''h''''''''''''''''''i''n''''''''''''a'''''">
              <a:rPr lang="en-US" altLang="en-US" sz="500" b="1" smtClean="0"/>
              <a:pPr/>
              <a:t>China</a:t>
            </a:fld>
            <a:endParaRPr lang="en-US" sz="500" b="1">
              <a:ea typeface="+mn-lt"/>
              <a:cs typeface="+mn-lt"/>
              <a:sym typeface="+mn-lt"/>
            </a:endParaRPr>
          </a:p>
        </p:txBody>
      </p:sp>
      <p:sp>
        <p:nvSpPr>
          <p:cNvPr id="1190" name="TextBox 1189">
            <a:extLst>
              <a:ext uri="{FF2B5EF4-FFF2-40B4-BE49-F238E27FC236}">
                <a16:creationId xmlns:a16="http://schemas.microsoft.com/office/drawing/2014/main" id="{0EC4224E-745B-B478-BC5A-610E5F86FE06}"/>
              </a:ext>
            </a:extLst>
          </p:cNvPr>
          <p:cNvSpPr txBox="1"/>
          <p:nvPr/>
        </p:nvSpPr>
        <p:spPr bwMode="gray">
          <a:xfrm>
            <a:off x="3936207" y="2709863"/>
            <a:ext cx="328612" cy="169863"/>
          </a:xfrm>
          <a:prstGeom prst="rect">
            <a:avLst/>
          </a:prstGeom>
          <a:noFill/>
        </p:spPr>
        <p:txBody>
          <a:bodyPr wrap="square">
            <a:spAutoFit/>
          </a:bodyPr>
          <a:lstStyle/>
          <a:p>
            <a:r>
              <a:rPr lang="en-US" sz="500" b="1"/>
              <a:t>2014</a:t>
            </a:r>
          </a:p>
        </p:txBody>
      </p:sp>
      <p:sp>
        <p:nvSpPr>
          <p:cNvPr id="1191" name="TextBox 1190">
            <a:extLst>
              <a:ext uri="{FF2B5EF4-FFF2-40B4-BE49-F238E27FC236}">
                <a16:creationId xmlns:a16="http://schemas.microsoft.com/office/drawing/2014/main" id="{EFCE5D27-EA4C-1B56-BB29-AA97AB668EDA}"/>
              </a:ext>
            </a:extLst>
          </p:cNvPr>
          <p:cNvSpPr txBox="1"/>
          <p:nvPr/>
        </p:nvSpPr>
        <p:spPr bwMode="gray">
          <a:xfrm>
            <a:off x="4834732" y="2706688"/>
            <a:ext cx="328612" cy="168275"/>
          </a:xfrm>
          <a:prstGeom prst="rect">
            <a:avLst/>
          </a:prstGeom>
          <a:noFill/>
        </p:spPr>
        <p:txBody>
          <a:bodyPr wrap="square">
            <a:spAutoFit/>
          </a:bodyPr>
          <a:lstStyle/>
          <a:p>
            <a:r>
              <a:rPr lang="en-US" sz="500" b="1"/>
              <a:t>2024</a:t>
            </a:r>
          </a:p>
        </p:txBody>
      </p:sp>
      <p:pic>
        <p:nvPicPr>
          <p:cNvPr id="1192" name="Picture 6" descr="Flag of the United States - Wikipedia">
            <a:extLst>
              <a:ext uri="{FF2B5EF4-FFF2-40B4-BE49-F238E27FC236}">
                <a16:creationId xmlns:a16="http://schemas.microsoft.com/office/drawing/2014/main" id="{199E119E-4B57-F547-9942-F2AD780D24CE}"/>
              </a:ext>
            </a:extLst>
          </p:cNvPr>
          <p:cNvPicPr>
            <a:picLocks noChangeArrowheads="1"/>
          </p:cNvPicPr>
          <p:nvPr/>
        </p:nvPicPr>
        <p:blipFill rotWithShape="1">
          <a:blip r:embed="rId185" cstate="screen">
            <a:extLst>
              <a:ext uri="{28A0092B-C50C-407E-A947-70E740481C1C}">
                <a14:useLocalDpi xmlns:a14="http://schemas.microsoft.com/office/drawing/2010/main"/>
              </a:ext>
            </a:extLst>
          </a:blip>
          <a:srcRect r="11190"/>
          <a:stretch/>
        </p:blipFill>
        <p:spPr bwMode="auto">
          <a:xfrm>
            <a:off x="7133450" y="2071688"/>
            <a:ext cx="182880" cy="182563"/>
          </a:xfrm>
          <a:prstGeom prst="ellipse">
            <a:avLst/>
          </a:prstGeom>
          <a:ln w="3175" cap="rnd">
            <a:solidFill>
              <a:schemeClr val="tx1"/>
            </a:solidFill>
          </a:ln>
          <a:effectLst>
            <a:outerShdw blurRad="381000" dist="292100" dir="5400000" sx="-80000" sy="-18000" rotWithShape="0">
              <a:srgbClr val="000000">
                <a:alpha val="22000"/>
              </a:srgbClr>
            </a:outerShdw>
          </a:effectLst>
          <a:extLst>
            <a:ext uri="{909E8E84-426E-40DD-AFC4-6F175D3DCCD1}">
              <a14:hiddenFill xmlns:a14="http://schemas.microsoft.com/office/drawing/2010/main">
                <a:solidFill>
                  <a:srgbClr val="FFFFFF"/>
                </a:solidFill>
              </a14:hiddenFill>
            </a:ext>
          </a:extLst>
        </p:spPr>
      </p:pic>
      <p:pic>
        <p:nvPicPr>
          <p:cNvPr id="1193" name="Picture 18" descr="Flag of China - Wikipedia">
            <a:extLst>
              <a:ext uri="{FF2B5EF4-FFF2-40B4-BE49-F238E27FC236}">
                <a16:creationId xmlns:a16="http://schemas.microsoft.com/office/drawing/2014/main" id="{F8BFA39B-0D0A-E525-C5A4-A300CD909191}"/>
              </a:ext>
            </a:extLst>
          </p:cNvPr>
          <p:cNvPicPr>
            <a:picLocks noChangeArrowheads="1"/>
          </p:cNvPicPr>
          <p:nvPr/>
        </p:nvPicPr>
        <p:blipFill>
          <a:blip r:embed="rId186" cstate="screen">
            <a:extLst>
              <a:ext uri="{28A0092B-C50C-407E-A947-70E740481C1C}">
                <a14:useLocalDpi xmlns:a14="http://schemas.microsoft.com/office/drawing/2010/main"/>
              </a:ext>
            </a:extLst>
          </a:blip>
          <a:srcRect/>
          <a:stretch>
            <a:fillRect/>
          </a:stretch>
        </p:blipFill>
        <p:spPr bwMode="auto">
          <a:xfrm>
            <a:off x="10157233" y="2071688"/>
            <a:ext cx="184150" cy="182563"/>
          </a:xfrm>
          <a:prstGeom prst="ellipse">
            <a:avLst/>
          </a:prstGeom>
          <a:ln w="3175" cap="rnd">
            <a:solidFill>
              <a:schemeClr val="tx1"/>
            </a:solidFill>
          </a:ln>
          <a:effectLst>
            <a:outerShdw blurRad="381000" dist="292100" dir="5400000" sx="-80000" sy="-18000" rotWithShape="0">
              <a:srgbClr val="000000">
                <a:alpha val="22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016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261AE5E-CBF9-D350-EABB-B397C327B862}"/>
              </a:ext>
            </a:extLst>
          </p:cNvPr>
          <p:cNvGraphicFramePr>
            <a:graphicFrameLocks/>
          </p:cNvGraphicFramePr>
          <p:nvPr>
            <p:custDataLst>
              <p:tags r:id="rId1"/>
            </p:custDataLst>
            <p:extLst>
              <p:ext uri="{D42A27DB-BD31-4B8C-83A1-F6EECF244321}">
                <p14:modId xmlns:p14="http://schemas.microsoft.com/office/powerpoint/2010/main" val="3975845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1" imgW="347" imgH="348" progId="TCLayout.ActiveDocument.1">
                  <p:embed/>
                </p:oleObj>
              </mc:Choice>
              <mc:Fallback>
                <p:oleObj name="think-cell Slide" r:id="rId61" imgW="347" imgH="348" progId="TCLayout.ActiveDocument.1">
                  <p:embed/>
                  <p:pic>
                    <p:nvPicPr>
                      <p:cNvPr id="0" name=""/>
                      <p:cNvPicPr/>
                      <p:nvPr/>
                    </p:nvPicPr>
                    <p:blipFill>
                      <a:blip r:embed="rId62"/>
                      <a:stretch>
                        <a:fillRect/>
                      </a:stretch>
                    </p:blipFill>
                    <p:spPr>
                      <a:xfrm>
                        <a:off x="1588" y="1588"/>
                        <a:ext cx="1588" cy="1588"/>
                      </a:xfrm>
                      <a:prstGeom prst="rect">
                        <a:avLst/>
                      </a:prstGeom>
                    </p:spPr>
                  </p:pic>
                </p:oleObj>
              </mc:Fallback>
            </mc:AlternateContent>
          </a:graphicData>
        </a:graphic>
      </p:graphicFrame>
      <p:sp>
        <p:nvSpPr>
          <p:cNvPr id="80" name="Text Placeholder 7">
            <a:extLst>
              <a:ext uri="{FF2B5EF4-FFF2-40B4-BE49-F238E27FC236}">
                <a16:creationId xmlns:a16="http://schemas.microsoft.com/office/drawing/2014/main" id="{F876B00A-223A-3735-F23E-9F48EB6B7D1A}"/>
              </a:ext>
            </a:extLst>
          </p:cNvPr>
          <p:cNvSpPr txBox="1">
            <a:spLocks/>
          </p:cNvSpPr>
          <p:nvPr/>
        </p:nvSpPr>
        <p:spPr>
          <a:xfrm>
            <a:off x="9307050" y="1549400"/>
            <a:ext cx="2551176" cy="4546600"/>
          </a:xfrm>
          <a:prstGeom prst="rect">
            <a:avLst/>
          </a:prstGeom>
          <a:solidFill>
            <a:srgbClr val="E4E8EF"/>
          </a:solidFill>
        </p:spPr>
        <p:txBody>
          <a:bodyPr vert="horz" lIns="137160" tIns="137160" rIns="274320" bIns="137160" rtlCol="0">
            <a:noAutofit/>
          </a:bodyPr>
          <a:lstStyle>
            <a:lvl1pPr marL="180975" indent="-180975" algn="l" defTabSz="914354" rtl="0" eaLnBrk="1" latinLnBrk="0" hangingPunct="1">
              <a:lnSpc>
                <a:spcPct val="100000"/>
              </a:lnSpc>
              <a:spcBef>
                <a:spcPts val="0"/>
              </a:spcBef>
              <a:buFont typeface="Arial" panose="020B0604020202020204" pitchFamily="34" charset="0"/>
              <a:buChar char="•"/>
              <a:defRPr sz="1250" kern="1200">
                <a:solidFill>
                  <a:schemeClr val="tx1"/>
                </a:solidFill>
                <a:latin typeface="+mn-lt"/>
                <a:ea typeface="+mn-ea"/>
                <a:cs typeface="+mn-cs"/>
              </a:defRPr>
            </a:lvl1pPr>
            <a:lvl2pPr marL="361950" indent="-180975" algn="l" defTabSz="914354" rtl="0" eaLnBrk="1" latinLnBrk="0" hangingPunct="1">
              <a:lnSpc>
                <a:spcPct val="100000"/>
              </a:lnSpc>
              <a:spcBef>
                <a:spcPts val="0"/>
              </a:spcBef>
              <a:buFont typeface="Arial" panose="020B0604020202020204" pitchFamily="34" charset="0"/>
              <a:buChar char="–"/>
              <a:defRPr sz="850" kern="1200">
                <a:solidFill>
                  <a:schemeClr val="tx1"/>
                </a:solidFill>
                <a:latin typeface="+mn-lt"/>
                <a:ea typeface="+mn-ea"/>
                <a:cs typeface="+mn-cs"/>
              </a:defRPr>
            </a:lvl2pPr>
            <a:lvl3pPr marL="534988" indent="-173038" algn="l" defTabSz="914354" rtl="0" eaLnBrk="1" latinLnBrk="0" hangingPunct="1">
              <a:lnSpc>
                <a:spcPct val="100000"/>
              </a:lnSpc>
              <a:spcBef>
                <a:spcPts val="0"/>
              </a:spcBef>
              <a:buFont typeface="Arial" panose="020B0604020202020204" pitchFamily="34" charset="0"/>
              <a:buChar char="&gt;"/>
              <a:defRPr sz="850" kern="1200">
                <a:solidFill>
                  <a:schemeClr val="tx1"/>
                </a:solidFill>
                <a:latin typeface="+mn-lt"/>
                <a:ea typeface="+mn-ea"/>
                <a:cs typeface="+mn-cs"/>
              </a:defRPr>
            </a:lvl3pPr>
            <a:lvl4pPr marL="715963" indent="-180975" algn="l" defTabSz="914354" rtl="0" eaLnBrk="1" latinLnBrk="0" hangingPunct="1">
              <a:lnSpc>
                <a:spcPct val="100000"/>
              </a:lnSpc>
              <a:spcBef>
                <a:spcPts val="0"/>
              </a:spcBef>
              <a:buFont typeface="Arial" panose="020B0604020202020204" pitchFamily="34" charset="0"/>
              <a:buChar char="–"/>
              <a:defRPr sz="850" kern="1200">
                <a:solidFill>
                  <a:schemeClr val="tx1"/>
                </a:solidFill>
                <a:latin typeface="+mn-lt"/>
                <a:ea typeface="+mn-ea"/>
                <a:cs typeface="+mn-cs"/>
              </a:defRPr>
            </a:lvl4pPr>
            <a:lvl5pPr marL="898525" indent="-182563" algn="l" defTabSz="914354" rtl="0" eaLnBrk="1" latinLnBrk="0" hangingPunct="1">
              <a:lnSpc>
                <a:spcPct val="100000"/>
              </a:lnSpc>
              <a:spcBef>
                <a:spcPts val="0"/>
              </a:spcBef>
              <a:buFont typeface="Arial" panose="020B0604020202020204" pitchFamily="34" charset="0"/>
              <a:buChar char="&gt;"/>
              <a:defRPr sz="85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US" b="1" dirty="0"/>
              <a:t>Observations </a:t>
            </a:r>
            <a:endParaRPr lang="en-US" dirty="0"/>
          </a:p>
          <a:p>
            <a:pPr marL="171450" indent="-171450">
              <a:spcAft>
                <a:spcPts val="600"/>
              </a:spcAft>
            </a:pPr>
            <a:r>
              <a:rPr lang="en-US" sz="1050" dirty="0"/>
              <a:t>Average </a:t>
            </a:r>
            <a:r>
              <a:rPr lang="en-US" sz="1050" b="1" dirty="0"/>
              <a:t>market share of the top three refining nations grew </a:t>
            </a:r>
            <a:r>
              <a:rPr lang="en-US" sz="1050" dirty="0"/>
              <a:t>from 82% in 2020 to 86% in 2024.</a:t>
            </a:r>
          </a:p>
          <a:p>
            <a:pPr marL="171450" indent="-171450">
              <a:spcAft>
                <a:spcPts val="600"/>
              </a:spcAft>
            </a:pPr>
            <a:r>
              <a:rPr lang="en-US" sz="1050" dirty="0"/>
              <a:t>Supply chain </a:t>
            </a:r>
            <a:r>
              <a:rPr lang="en-US" sz="1050" b="1" dirty="0"/>
              <a:t>imbalances have triggered countries to employ market restrictions</a:t>
            </a:r>
            <a:r>
              <a:rPr lang="en-US" sz="1050" dirty="0"/>
              <a:t>; levers include export bans, export licensing, stockpiling, and tax incentives for domestic companies.</a:t>
            </a:r>
          </a:p>
          <a:p>
            <a:pPr marL="352425" lvl="1" indent="-171450">
              <a:spcAft>
                <a:spcPts val="600"/>
              </a:spcAft>
            </a:pPr>
            <a:r>
              <a:rPr lang="en-US" dirty="0"/>
              <a:t>Market restrictions may stimulate more domestic value addition, boosting fiscal revenues.</a:t>
            </a:r>
          </a:p>
          <a:p>
            <a:pPr marL="171450" indent="-171450">
              <a:spcAft>
                <a:spcPts val="600"/>
              </a:spcAft>
            </a:pPr>
            <a:r>
              <a:rPr lang="en-US" sz="1050" dirty="0"/>
              <a:t>Zimbabwe and Namibia banned lithium ore exports as of 2022 and 2023, respectively; Indonesia banned nickel ore exports in 2014 and 2020.</a:t>
            </a:r>
          </a:p>
          <a:p>
            <a:pPr marL="171450" indent="-171450">
              <a:spcAft>
                <a:spcPts val="600"/>
              </a:spcAft>
            </a:pPr>
            <a:r>
              <a:rPr lang="en-US" sz="1050" b="1" dirty="0"/>
              <a:t>China is the dominant supplier </a:t>
            </a:r>
            <a:r>
              <a:rPr lang="en-US" sz="1050" dirty="0"/>
              <a:t>of refined materials both by geography and ownership; it owns 65% of global nickel refining production.</a:t>
            </a:r>
          </a:p>
          <a:p>
            <a:pPr marL="0" indent="0">
              <a:buFont typeface="Arial" panose="020B0604020202020204" pitchFamily="34" charset="0"/>
              <a:buNone/>
            </a:pPr>
            <a:endParaRPr lang="en-GB" dirty="0"/>
          </a:p>
        </p:txBody>
      </p:sp>
      <p:sp>
        <p:nvSpPr>
          <p:cNvPr id="3" name="Title 2">
            <a:extLst>
              <a:ext uri="{FF2B5EF4-FFF2-40B4-BE49-F238E27FC236}">
                <a16:creationId xmlns:a16="http://schemas.microsoft.com/office/drawing/2014/main" id="{25D1D1B1-BFA7-65C7-E294-ED56D9FF7445}"/>
              </a:ext>
            </a:extLst>
          </p:cNvPr>
          <p:cNvSpPr>
            <a:spLocks noGrp="1"/>
          </p:cNvSpPr>
          <p:nvPr>
            <p:ph type="title"/>
          </p:nvPr>
        </p:nvSpPr>
        <p:spPr/>
        <p:txBody>
          <a:bodyPr vert="horz" rIns="91440"/>
          <a:lstStyle/>
          <a:p>
            <a:r>
              <a:rPr lang="en-US" dirty="0"/>
              <a:t>Many including Indonesia and U.S., increasing mineral refining capacity to reduce their dependence on China</a:t>
            </a:r>
          </a:p>
        </p:txBody>
      </p:sp>
      <p:sp>
        <p:nvSpPr>
          <p:cNvPr id="4" name="Footer Placeholder 3">
            <a:extLst>
              <a:ext uri="{FF2B5EF4-FFF2-40B4-BE49-F238E27FC236}">
                <a16:creationId xmlns:a16="http://schemas.microsoft.com/office/drawing/2014/main" id="{8D0C7DEF-3D17-4067-2776-5DCF425D35E7}"/>
              </a:ext>
            </a:extLst>
          </p:cNvPr>
          <p:cNvSpPr>
            <a:spLocks noGrp="1"/>
          </p:cNvSpPr>
          <p:nvPr>
            <p:ph type="ftr" sz="quarter" idx="3"/>
          </p:nvPr>
        </p:nvSpPr>
        <p:spPr>
          <a:xfrm>
            <a:off x="334962" y="6344431"/>
            <a:ext cx="9147241" cy="480589"/>
          </a:xfrm>
        </p:spPr>
        <p:txBody>
          <a:bodyPr/>
          <a:lstStyle/>
          <a:p>
            <a:pPr lvl="0">
              <a:defRPr/>
            </a:pPr>
            <a:r>
              <a:rPr lang="en-US" dirty="0">
                <a:solidFill>
                  <a:srgbClr val="000000"/>
                </a:solidFill>
              </a:rPr>
              <a:t>1) Projections based on IEA base case </a:t>
            </a:r>
            <a:r>
              <a:rPr lang="en-US" dirty="0">
                <a:solidFill>
                  <a:schemeClr val="tx1"/>
                </a:solidFill>
              </a:rPr>
              <a:t>scenario with existing assets, those under construction, and projects that acquired all necessary permits, secured financing, or established offtake contracts.</a:t>
            </a:r>
          </a:p>
          <a:p>
            <a:r>
              <a:rPr lang="en-US" dirty="0">
                <a:solidFill>
                  <a:srgbClr val="000000"/>
                </a:solidFill>
              </a:rPr>
              <a:t>Sources: </a:t>
            </a:r>
            <a:r>
              <a:rPr lang="en-US" dirty="0">
                <a:solidFill>
                  <a:srgbClr val="000000"/>
                </a:solidFill>
                <a:hlinkClick r:id="rId63"/>
              </a:rPr>
              <a:t>Global </a:t>
            </a:r>
            <a:r>
              <a:rPr lang="en-US" dirty="0">
                <a:solidFill>
                  <a:srgbClr val="000000"/>
                </a:solidFill>
                <a:hlinkClick r:id="rId64"/>
              </a:rPr>
              <a:t>Critical Minerals Outlook</a:t>
            </a:r>
            <a:r>
              <a:rPr lang="en-US" dirty="0">
                <a:solidFill>
                  <a:srgbClr val="000000"/>
                </a:solidFill>
              </a:rPr>
              <a:t> (IEA, 2025); </a:t>
            </a:r>
            <a:r>
              <a:rPr lang="en-US" dirty="0">
                <a:solidFill>
                  <a:srgbClr val="000000"/>
                </a:solidFill>
                <a:hlinkClick r:id="rId65"/>
              </a:rPr>
              <a:t>Critical minerals boom: Global energy shift brings opportunities and risks</a:t>
            </a:r>
            <a:r>
              <a:rPr lang="en-US" dirty="0">
                <a:solidFill>
                  <a:srgbClr val="000000"/>
                </a:solidFill>
              </a:rPr>
              <a:t> (UNCTAD, 2024); </a:t>
            </a:r>
            <a:r>
              <a:rPr lang="en-US" dirty="0">
                <a:solidFill>
                  <a:srgbClr val="000000"/>
                </a:solidFill>
                <a:hlinkClick r:id="rId66"/>
              </a:rPr>
              <a:t>Harnessing the Potential of Critical Minerals for Sustainable Development</a:t>
            </a:r>
            <a:r>
              <a:rPr lang="en-US" dirty="0">
                <a:solidFill>
                  <a:srgbClr val="000000"/>
                </a:solidFill>
              </a:rPr>
              <a:t> (UN,2025).</a:t>
            </a:r>
          </a:p>
          <a:p>
            <a:r>
              <a:rPr lang="en-US" dirty="0">
                <a:solidFill>
                  <a:srgbClr val="000000"/>
                </a:solidFill>
              </a:rPr>
              <a:t>Credit: </a:t>
            </a:r>
            <a:r>
              <a:rPr lang="en-US" dirty="0" err="1">
                <a:solidFill>
                  <a:srgbClr val="000000"/>
                </a:solidFill>
              </a:rPr>
              <a:t>Khande</a:t>
            </a:r>
            <a:r>
              <a:rPr lang="en-US" dirty="0">
                <a:solidFill>
                  <a:srgbClr val="000000"/>
                </a:solidFill>
              </a:rPr>
              <a:t>-Jae Fisher, Isabel Hoyos, </a:t>
            </a:r>
            <a:r>
              <a:rPr lang="en-US" dirty="0" err="1">
                <a:solidFill>
                  <a:srgbClr val="000000"/>
                </a:solidFill>
              </a:rPr>
              <a:t>Hyae</a:t>
            </a:r>
            <a:r>
              <a:rPr lang="en-US" dirty="0">
                <a:solidFill>
                  <a:srgbClr val="000000"/>
                </a:solidFill>
              </a:rPr>
              <a:t> Ryung Kim, and </a:t>
            </a:r>
            <a:r>
              <a:rPr lang="en-US" dirty="0">
                <a:solidFill>
                  <a:srgbClr val="000000"/>
                </a:solidFill>
                <a:hlinkClick r:id="rId67"/>
              </a:rPr>
              <a:t>Gernot Wagner</a:t>
            </a:r>
            <a:r>
              <a:rPr lang="en-US" dirty="0">
                <a:solidFill>
                  <a:srgbClr val="000000"/>
                </a:solidFill>
              </a:rPr>
              <a:t>. </a:t>
            </a:r>
            <a:r>
              <a:rPr lang="en-US" dirty="0">
                <a:solidFill>
                  <a:srgbClr val="000000"/>
                </a:solidFill>
                <a:hlinkClick r:id="rId68"/>
              </a:rPr>
              <a:t>Share with attribution</a:t>
            </a:r>
            <a:r>
              <a:rPr lang="en-US" dirty="0">
                <a:solidFill>
                  <a:srgbClr val="000000"/>
                </a:solidFill>
              </a:rPr>
              <a:t>: Wagner et al., "Mining for the Energy Transition" (10 April 2026).</a:t>
            </a:r>
            <a:endParaRPr lang="en-US" dirty="0"/>
          </a:p>
        </p:txBody>
      </p:sp>
      <p:sp>
        <p:nvSpPr>
          <p:cNvPr id="5" name="Text Placeholder 4">
            <a:extLst>
              <a:ext uri="{FF2B5EF4-FFF2-40B4-BE49-F238E27FC236}">
                <a16:creationId xmlns:a16="http://schemas.microsoft.com/office/drawing/2014/main" id="{C3AA5243-48C9-2F8C-DAC2-E01B00E7F464}"/>
              </a:ext>
            </a:extLst>
          </p:cNvPr>
          <p:cNvSpPr>
            <a:spLocks noGrp="1"/>
          </p:cNvSpPr>
          <p:nvPr>
            <p:ph type="body" sz="quarter" idx="13"/>
          </p:nvPr>
        </p:nvSpPr>
        <p:spPr/>
        <p:txBody>
          <a:bodyPr/>
          <a:lstStyle/>
          <a:p>
            <a:r>
              <a:rPr lang="en-US" dirty="0"/>
              <a:t>Global planned mining and refining mineral production (non-China), </a:t>
            </a:r>
            <a:r>
              <a:rPr lang="en-US" i="1" dirty="0"/>
              <a:t>2024-2040</a:t>
            </a:r>
            <a:r>
              <a:rPr lang="en-US" dirty="0"/>
              <a:t>, </a:t>
            </a:r>
            <a:r>
              <a:rPr lang="en-US" i="1" dirty="0">
                <a:solidFill>
                  <a:srgbClr val="000000"/>
                </a:solidFill>
                <a:cs typeface="Arial"/>
              </a:rPr>
              <a:t>Mt</a:t>
            </a:r>
            <a:r>
              <a:rPr lang="en-US" i="1" baseline="30000" dirty="0">
                <a:solidFill>
                  <a:srgbClr val="000000"/>
                </a:solidFill>
                <a:cs typeface="Arial"/>
              </a:rPr>
              <a:t>1</a:t>
            </a:r>
            <a:endParaRPr lang="en-US" dirty="0"/>
          </a:p>
        </p:txBody>
      </p:sp>
      <p:grpSp>
        <p:nvGrpSpPr>
          <p:cNvPr id="8" name="Group 7">
            <a:extLst>
              <a:ext uri="{FF2B5EF4-FFF2-40B4-BE49-F238E27FC236}">
                <a16:creationId xmlns:a16="http://schemas.microsoft.com/office/drawing/2014/main" id="{E1E70EAC-4E48-E577-4CC8-C3365BD8162C}"/>
              </a:ext>
            </a:extLst>
          </p:cNvPr>
          <p:cNvGrpSpPr/>
          <p:nvPr/>
        </p:nvGrpSpPr>
        <p:grpSpPr>
          <a:xfrm>
            <a:off x="578073" y="2288674"/>
            <a:ext cx="8620788" cy="3955322"/>
            <a:chOff x="611612" y="1940653"/>
            <a:chExt cx="8620788" cy="3955322"/>
          </a:xfrm>
        </p:grpSpPr>
        <p:sp>
          <p:nvSpPr>
            <p:cNvPr id="9" name="btfpColumnHeaderBoxText223027">
              <a:extLst>
                <a:ext uri="{FF2B5EF4-FFF2-40B4-BE49-F238E27FC236}">
                  <a16:creationId xmlns:a16="http://schemas.microsoft.com/office/drawing/2014/main" id="{5AFFD0A5-48F6-F750-4821-0C3FC38F6380}"/>
                </a:ext>
              </a:extLst>
            </p:cNvPr>
            <p:cNvSpPr txBox="1"/>
            <p:nvPr/>
          </p:nvSpPr>
          <p:spPr bwMode="gray">
            <a:xfrm>
              <a:off x="1170877" y="1993652"/>
              <a:ext cx="610996" cy="257442"/>
            </a:xfrm>
            <a:prstGeom prst="rect">
              <a:avLst/>
            </a:prstGeom>
            <a:noFill/>
          </p:spPr>
          <p:txBody>
            <a:bodyPr vert="horz" wrap="square" lIns="36036" tIns="36036" rIns="36036" bIns="36036" rtlCol="0" anchor="b">
              <a:spAutoFit/>
            </a:bodyPr>
            <a:lstStyle/>
            <a:p>
              <a:r>
                <a:rPr lang="en-US" sz="1200" b="1" dirty="0">
                  <a:solidFill>
                    <a:srgbClr val="000000"/>
                  </a:solidFill>
                </a:rPr>
                <a:t>Mining</a:t>
              </a:r>
            </a:p>
          </p:txBody>
        </p:sp>
        <p:sp>
          <p:nvSpPr>
            <p:cNvPr id="10" name="btfpColumnHeaderBoxText223027">
              <a:extLst>
                <a:ext uri="{FF2B5EF4-FFF2-40B4-BE49-F238E27FC236}">
                  <a16:creationId xmlns:a16="http://schemas.microsoft.com/office/drawing/2014/main" id="{BF07D810-B18B-BA6A-3610-B1ACD24965F1}"/>
                </a:ext>
              </a:extLst>
            </p:cNvPr>
            <p:cNvSpPr txBox="1"/>
            <p:nvPr/>
          </p:nvSpPr>
          <p:spPr bwMode="gray">
            <a:xfrm>
              <a:off x="2211269" y="1998968"/>
              <a:ext cx="756397" cy="257442"/>
            </a:xfrm>
            <a:prstGeom prst="rect">
              <a:avLst/>
            </a:prstGeom>
            <a:noFill/>
          </p:spPr>
          <p:txBody>
            <a:bodyPr vert="horz" wrap="square" lIns="36036" tIns="36036" rIns="36036" bIns="36036" rtlCol="0" anchor="b">
              <a:spAutoFit/>
            </a:bodyPr>
            <a:lstStyle/>
            <a:p>
              <a:r>
                <a:rPr lang="en-US" sz="1200" b="1" dirty="0">
                  <a:solidFill>
                    <a:srgbClr val="000000"/>
                  </a:solidFill>
                </a:rPr>
                <a:t>Refining</a:t>
              </a:r>
            </a:p>
          </p:txBody>
        </p:sp>
        <p:sp>
          <p:nvSpPr>
            <p:cNvPr id="11" name="btfpColumnHeaderBoxText223027">
              <a:extLst>
                <a:ext uri="{FF2B5EF4-FFF2-40B4-BE49-F238E27FC236}">
                  <a16:creationId xmlns:a16="http://schemas.microsoft.com/office/drawing/2014/main" id="{006B3DBE-584F-8D2F-CCB7-FEE83FF7C63B}"/>
                </a:ext>
              </a:extLst>
            </p:cNvPr>
            <p:cNvSpPr txBox="1"/>
            <p:nvPr/>
          </p:nvSpPr>
          <p:spPr bwMode="gray">
            <a:xfrm>
              <a:off x="622792" y="2971129"/>
              <a:ext cx="326044" cy="257442"/>
            </a:xfrm>
            <a:prstGeom prst="rect">
              <a:avLst/>
            </a:prstGeom>
            <a:noFill/>
          </p:spPr>
          <p:txBody>
            <a:bodyPr vert="horz" wrap="square" lIns="36036" tIns="36036" rIns="36036" bIns="36036" rtlCol="0" anchor="b">
              <a:spAutoFit/>
            </a:bodyPr>
            <a:lstStyle/>
            <a:p>
              <a:r>
                <a:rPr lang="en-US" sz="1200" b="1">
                  <a:solidFill>
                    <a:srgbClr val="000000"/>
                  </a:solidFill>
                </a:rPr>
                <a:t>Ni</a:t>
              </a:r>
            </a:p>
          </p:txBody>
        </p:sp>
        <p:graphicFrame>
          <p:nvGraphicFramePr>
            <p:cNvPr id="12" name="Chart 11">
              <a:extLst>
                <a:ext uri="{FF2B5EF4-FFF2-40B4-BE49-F238E27FC236}">
                  <a16:creationId xmlns:a16="http://schemas.microsoft.com/office/drawing/2014/main" id="{CAE38848-71AD-C5A3-D445-1FFEBCFEB526}"/>
                </a:ext>
              </a:extLst>
            </p:cNvPr>
            <p:cNvGraphicFramePr/>
            <p:nvPr>
              <p:custDataLst>
                <p:tags r:id="rId20"/>
              </p:custDataLst>
              <p:extLst>
                <p:ext uri="{D42A27DB-BD31-4B8C-83A1-F6EECF244321}">
                  <p14:modId xmlns:p14="http://schemas.microsoft.com/office/powerpoint/2010/main" val="2108159290"/>
                </p:ext>
              </p:extLst>
            </p:nvPr>
          </p:nvGraphicFramePr>
          <p:xfrm>
            <a:off x="915988" y="2381250"/>
            <a:ext cx="1120775" cy="1536700"/>
          </p:xfrm>
          <a:graphic>
            <a:graphicData uri="http://schemas.openxmlformats.org/drawingml/2006/chart">
              <c:chart xmlns:c="http://schemas.openxmlformats.org/drawingml/2006/chart" xmlns:r="http://schemas.openxmlformats.org/officeDocument/2006/relationships" r:id="rId69"/>
            </a:graphicData>
          </a:graphic>
        </p:graphicFrame>
        <p:sp>
          <p:nvSpPr>
            <p:cNvPr id="13" name="Text Placeholder 10">
              <a:extLst>
                <a:ext uri="{FF2B5EF4-FFF2-40B4-BE49-F238E27FC236}">
                  <a16:creationId xmlns:a16="http://schemas.microsoft.com/office/drawing/2014/main" id="{4FFD6B14-7BF4-5041-4717-61376265C056}"/>
                </a:ext>
              </a:extLst>
            </p:cNvPr>
            <p:cNvSpPr txBox="1">
              <a:spLocks/>
            </p:cNvSpPr>
            <p:nvPr>
              <p:custDataLst>
                <p:tags r:id="rId21"/>
              </p:custDataLst>
            </p:nvPr>
          </p:nvSpPr>
          <p:spPr bwMode="auto">
            <a:xfrm>
              <a:off x="1090613" y="38782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51C0F728-1609-4F26-9DBE-12B33A8E7537}" type="datetime'''''''2''0''2''''''''''''''''''''''''''''4'''''''''''">
                <a:rPr lang="en-US" altLang="en-US" sz="1000" smtClean="0"/>
                <a:pPr marL="0" indent="0" algn="ctr">
                  <a:spcBef>
                    <a:spcPct val="0"/>
                  </a:spcBef>
                  <a:spcAft>
                    <a:spcPct val="0"/>
                  </a:spcAft>
                  <a:buNone/>
                </a:pPr>
                <a:t>2024</a:t>
              </a:fld>
              <a:endParaRPr lang="en-US" sz="1000"/>
            </a:p>
          </p:txBody>
        </p:sp>
        <p:sp>
          <p:nvSpPr>
            <p:cNvPr id="14" name="Text Placeholder 10">
              <a:extLst>
                <a:ext uri="{FF2B5EF4-FFF2-40B4-BE49-F238E27FC236}">
                  <a16:creationId xmlns:a16="http://schemas.microsoft.com/office/drawing/2014/main" id="{EE293CFA-6D03-CCF1-CDB3-CCFB0386B379}"/>
                </a:ext>
              </a:extLst>
            </p:cNvPr>
            <p:cNvSpPr txBox="1">
              <a:spLocks/>
            </p:cNvSpPr>
            <p:nvPr>
              <p:custDataLst>
                <p:tags r:id="rId22"/>
              </p:custDataLst>
            </p:nvPr>
          </p:nvSpPr>
          <p:spPr bwMode="auto">
            <a:xfrm>
              <a:off x="1568450" y="38782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6D3ED31E-D19F-4E2D-80FF-283D06DBD774}" type="datetime'''''''''''2''''''''''''''''''0''''''40'''''''''">
                <a:rPr lang="en-US" altLang="en-US" sz="1000" smtClean="0"/>
                <a:pPr marL="0" indent="0" algn="ctr">
                  <a:spcBef>
                    <a:spcPct val="0"/>
                  </a:spcBef>
                  <a:spcAft>
                    <a:spcPct val="0"/>
                  </a:spcAft>
                  <a:buNone/>
                </a:pPr>
                <a:t>2040</a:t>
              </a:fld>
              <a:endParaRPr lang="en-US" sz="1000"/>
            </a:p>
          </p:txBody>
        </p:sp>
        <p:sp>
          <p:nvSpPr>
            <p:cNvPr id="15" name="Text Placeholder 10">
              <a:extLst>
                <a:ext uri="{FF2B5EF4-FFF2-40B4-BE49-F238E27FC236}">
                  <a16:creationId xmlns:a16="http://schemas.microsoft.com/office/drawing/2014/main" id="{AE4B9190-E71A-0C7D-16B8-6856D3F9D5F5}"/>
                </a:ext>
              </a:extLst>
            </p:cNvPr>
            <p:cNvSpPr txBox="1">
              <a:spLocks/>
            </p:cNvSpPr>
            <p:nvPr>
              <p:custDataLst>
                <p:tags r:id="rId23"/>
              </p:custDataLst>
            </p:nvPr>
          </p:nvSpPr>
          <p:spPr bwMode="gray">
            <a:xfrm>
              <a:off x="1131888" y="24892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000" dirty="0">
                  <a:effectLst/>
                </a:rPr>
                <a:t>3.9</a:t>
              </a:r>
              <a:endParaRPr lang="en-US" sz="1000" dirty="0"/>
            </a:p>
          </p:txBody>
        </p:sp>
        <p:sp>
          <p:nvSpPr>
            <p:cNvPr id="16" name="Text Placeholder 10">
              <a:extLst>
                <a:ext uri="{FF2B5EF4-FFF2-40B4-BE49-F238E27FC236}">
                  <a16:creationId xmlns:a16="http://schemas.microsoft.com/office/drawing/2014/main" id="{71B82C1A-263A-243C-7145-FFBE6511C2F5}"/>
                </a:ext>
              </a:extLst>
            </p:cNvPr>
            <p:cNvSpPr txBox="1">
              <a:spLocks/>
            </p:cNvSpPr>
            <p:nvPr>
              <p:custDataLst>
                <p:tags r:id="rId24"/>
              </p:custDataLst>
            </p:nvPr>
          </p:nvSpPr>
          <p:spPr bwMode="gray">
            <a:xfrm>
              <a:off x="1609725" y="22860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000">
                  <a:effectLst/>
                </a:rPr>
                <a:t>4.6</a:t>
              </a:r>
              <a:endParaRPr lang="en-US" sz="1000"/>
            </a:p>
          </p:txBody>
        </p:sp>
        <p:sp>
          <p:nvSpPr>
            <p:cNvPr id="17" name="btfpColumnHeaderBoxText223027">
              <a:extLst>
                <a:ext uri="{FF2B5EF4-FFF2-40B4-BE49-F238E27FC236}">
                  <a16:creationId xmlns:a16="http://schemas.microsoft.com/office/drawing/2014/main" id="{2CF90D0E-7359-BE2E-A1BC-1C11F2948C64}"/>
                </a:ext>
              </a:extLst>
            </p:cNvPr>
            <p:cNvSpPr txBox="1"/>
            <p:nvPr/>
          </p:nvSpPr>
          <p:spPr bwMode="gray">
            <a:xfrm>
              <a:off x="4981301" y="2971129"/>
              <a:ext cx="522936" cy="257442"/>
            </a:xfrm>
            <a:prstGeom prst="rect">
              <a:avLst/>
            </a:prstGeom>
            <a:noFill/>
          </p:spPr>
          <p:txBody>
            <a:bodyPr vert="horz" wrap="square" lIns="36036" tIns="36036" rIns="36036" bIns="36036" rtlCol="0" anchor="b">
              <a:spAutoFit/>
            </a:bodyPr>
            <a:lstStyle/>
            <a:p>
              <a:r>
                <a:rPr lang="en-US" sz="1200" b="1">
                  <a:solidFill>
                    <a:srgbClr val="000000"/>
                  </a:solidFill>
                </a:rPr>
                <a:t>Cu</a:t>
              </a:r>
            </a:p>
          </p:txBody>
        </p:sp>
        <p:sp>
          <p:nvSpPr>
            <p:cNvPr id="18" name="btfpColumnHeaderBoxText223027">
              <a:extLst>
                <a:ext uri="{FF2B5EF4-FFF2-40B4-BE49-F238E27FC236}">
                  <a16:creationId xmlns:a16="http://schemas.microsoft.com/office/drawing/2014/main" id="{17108014-669C-A282-DB91-8A5CBBA4A92A}"/>
                </a:ext>
              </a:extLst>
            </p:cNvPr>
            <p:cNvSpPr txBox="1"/>
            <p:nvPr/>
          </p:nvSpPr>
          <p:spPr bwMode="gray">
            <a:xfrm>
              <a:off x="611612" y="4836088"/>
              <a:ext cx="522936" cy="257442"/>
            </a:xfrm>
            <a:prstGeom prst="rect">
              <a:avLst/>
            </a:prstGeom>
            <a:noFill/>
          </p:spPr>
          <p:txBody>
            <a:bodyPr vert="horz" wrap="square" lIns="36036" tIns="36036" rIns="36036" bIns="36036" rtlCol="0" anchor="b">
              <a:spAutoFit/>
            </a:bodyPr>
            <a:lstStyle/>
            <a:p>
              <a:r>
                <a:rPr lang="en-US" sz="1200" b="1">
                  <a:solidFill>
                    <a:srgbClr val="000000"/>
                  </a:solidFill>
                </a:rPr>
                <a:t>Li</a:t>
              </a:r>
            </a:p>
          </p:txBody>
        </p:sp>
        <p:graphicFrame>
          <p:nvGraphicFramePr>
            <p:cNvPr id="19" name="Chart 18">
              <a:extLst>
                <a:ext uri="{FF2B5EF4-FFF2-40B4-BE49-F238E27FC236}">
                  <a16:creationId xmlns:a16="http://schemas.microsoft.com/office/drawing/2014/main" id="{C8A97CFB-4BD6-DC39-82B2-2A9238A0A650}"/>
                </a:ext>
              </a:extLst>
            </p:cNvPr>
            <p:cNvGraphicFramePr/>
            <p:nvPr>
              <p:custDataLst>
                <p:tags r:id="rId25"/>
              </p:custDataLst>
              <p:extLst>
                <p:ext uri="{D42A27DB-BD31-4B8C-83A1-F6EECF244321}">
                  <p14:modId xmlns:p14="http://schemas.microsoft.com/office/powerpoint/2010/main" val="4170073641"/>
                </p:ext>
              </p:extLst>
            </p:nvPr>
          </p:nvGraphicFramePr>
          <p:xfrm>
            <a:off x="2092325" y="2371725"/>
            <a:ext cx="1022350" cy="1546225"/>
          </p:xfrm>
          <a:graphic>
            <a:graphicData uri="http://schemas.openxmlformats.org/drawingml/2006/chart">
              <c:chart xmlns:c="http://schemas.openxmlformats.org/drawingml/2006/chart" xmlns:r="http://schemas.openxmlformats.org/officeDocument/2006/relationships" r:id="rId70"/>
            </a:graphicData>
          </a:graphic>
        </p:graphicFrame>
        <p:sp>
          <p:nvSpPr>
            <p:cNvPr id="20" name="Text Placeholder 10">
              <a:extLst>
                <a:ext uri="{FF2B5EF4-FFF2-40B4-BE49-F238E27FC236}">
                  <a16:creationId xmlns:a16="http://schemas.microsoft.com/office/drawing/2014/main" id="{EBE791A0-001B-1360-4FF7-863B36FC6590}"/>
                </a:ext>
              </a:extLst>
            </p:cNvPr>
            <p:cNvSpPr txBox="1">
              <a:spLocks/>
            </p:cNvSpPr>
            <p:nvPr>
              <p:custDataLst>
                <p:tags r:id="rId26"/>
              </p:custDataLst>
            </p:nvPr>
          </p:nvSpPr>
          <p:spPr bwMode="auto">
            <a:xfrm>
              <a:off x="2243138" y="38782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CF154E1E-EB59-42F2-9F66-339B864F00FD}" type="datetime'2''0''2''''4'''''''''''''''''''''''''''''''''">
                <a:rPr lang="en-US" altLang="en-US" sz="1000" smtClean="0"/>
                <a:pPr marL="0" indent="0" algn="ctr">
                  <a:spcBef>
                    <a:spcPct val="0"/>
                  </a:spcBef>
                  <a:spcAft>
                    <a:spcPct val="0"/>
                  </a:spcAft>
                  <a:buNone/>
                </a:pPr>
                <a:t>2024</a:t>
              </a:fld>
              <a:endParaRPr lang="en-US" sz="1000"/>
            </a:p>
          </p:txBody>
        </p:sp>
        <p:sp>
          <p:nvSpPr>
            <p:cNvPr id="21" name="Text Placeholder 10">
              <a:extLst>
                <a:ext uri="{FF2B5EF4-FFF2-40B4-BE49-F238E27FC236}">
                  <a16:creationId xmlns:a16="http://schemas.microsoft.com/office/drawing/2014/main" id="{8F7C66EA-0988-F66D-75ED-AA1EC65175C7}"/>
                </a:ext>
              </a:extLst>
            </p:cNvPr>
            <p:cNvSpPr txBox="1">
              <a:spLocks/>
            </p:cNvSpPr>
            <p:nvPr>
              <p:custDataLst>
                <p:tags r:id="rId27"/>
              </p:custDataLst>
            </p:nvPr>
          </p:nvSpPr>
          <p:spPr bwMode="auto">
            <a:xfrm>
              <a:off x="2671763" y="38782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2AD82108-E2FF-48B1-BE75-AFE19B6D45E9}" type="datetime'''''''''''''''''''''''''''''''20''''''''''''''''''''4''''0'">
                <a:rPr lang="en-US" altLang="en-US" sz="1000" smtClean="0"/>
                <a:pPr marL="0" indent="0" algn="ctr">
                  <a:spcBef>
                    <a:spcPct val="0"/>
                  </a:spcBef>
                  <a:spcAft>
                    <a:spcPct val="0"/>
                  </a:spcAft>
                  <a:buNone/>
                </a:pPr>
                <a:t>2040</a:t>
              </a:fld>
              <a:endParaRPr lang="en-US" sz="1000"/>
            </a:p>
          </p:txBody>
        </p:sp>
        <p:sp>
          <p:nvSpPr>
            <p:cNvPr id="22" name="Text Placeholder 10">
              <a:extLst>
                <a:ext uri="{FF2B5EF4-FFF2-40B4-BE49-F238E27FC236}">
                  <a16:creationId xmlns:a16="http://schemas.microsoft.com/office/drawing/2014/main" id="{C1440B25-DA6B-107E-F878-20FAC0204857}"/>
                </a:ext>
              </a:extLst>
            </p:cNvPr>
            <p:cNvSpPr txBox="1">
              <a:spLocks/>
            </p:cNvSpPr>
            <p:nvPr>
              <p:custDataLst>
                <p:tags r:id="rId28"/>
              </p:custDataLst>
            </p:nvPr>
          </p:nvSpPr>
          <p:spPr bwMode="gray">
            <a:xfrm>
              <a:off x="2284413" y="25860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000">
                  <a:effectLst/>
                </a:rPr>
                <a:t>3.3</a:t>
              </a:r>
              <a:endParaRPr lang="en-US" sz="1000"/>
            </a:p>
          </p:txBody>
        </p:sp>
        <p:sp>
          <p:nvSpPr>
            <p:cNvPr id="23" name="Text Placeholder 10">
              <a:extLst>
                <a:ext uri="{FF2B5EF4-FFF2-40B4-BE49-F238E27FC236}">
                  <a16:creationId xmlns:a16="http://schemas.microsoft.com/office/drawing/2014/main" id="{18E9D292-0DC1-5552-2009-31173B6F22CC}"/>
                </a:ext>
              </a:extLst>
            </p:cNvPr>
            <p:cNvSpPr txBox="1">
              <a:spLocks/>
            </p:cNvSpPr>
            <p:nvPr>
              <p:custDataLst>
                <p:tags r:id="rId29"/>
              </p:custDataLst>
            </p:nvPr>
          </p:nvSpPr>
          <p:spPr bwMode="gray">
            <a:xfrm>
              <a:off x="2713038" y="22764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sz="1000"/>
                <a:t>4.3</a:t>
              </a:r>
            </a:p>
          </p:txBody>
        </p:sp>
        <p:sp>
          <p:nvSpPr>
            <p:cNvPr id="24" name="TextBox 23">
              <a:extLst>
                <a:ext uri="{FF2B5EF4-FFF2-40B4-BE49-F238E27FC236}">
                  <a16:creationId xmlns:a16="http://schemas.microsoft.com/office/drawing/2014/main" id="{7CA819F0-8371-31C8-B4FB-20D8D1B54FC5}"/>
                </a:ext>
              </a:extLst>
            </p:cNvPr>
            <p:cNvSpPr txBox="1"/>
            <p:nvPr/>
          </p:nvSpPr>
          <p:spPr bwMode="gray">
            <a:xfrm>
              <a:off x="3166906" y="2837332"/>
              <a:ext cx="1227483" cy="807913"/>
            </a:xfrm>
            <a:prstGeom prst="rect">
              <a:avLst/>
            </a:prstGeom>
            <a:solidFill>
              <a:schemeClr val="accent6">
                <a:lumMod val="20000"/>
                <a:lumOff val="80000"/>
              </a:schemeClr>
            </a:solidFill>
          </p:spPr>
          <p:txBody>
            <a:bodyPr wrap="square" lIns="0" tIns="0" rIns="0" bIns="0" rtlCol="0" anchor="t">
              <a:spAutoFit/>
            </a:bodyPr>
            <a:lstStyle/>
            <a:p>
              <a:pPr algn="ctr"/>
              <a:r>
                <a:rPr lang="en-US" sz="1050" dirty="0"/>
                <a:t>Indonesia is set to increase </a:t>
              </a:r>
              <a:r>
                <a:rPr lang="en-US" sz="1050" b="1" dirty="0"/>
                <a:t>mined and refined </a:t>
              </a:r>
              <a:r>
                <a:rPr lang="en-US" sz="1050" dirty="0"/>
                <a:t>production by </a:t>
              </a:r>
              <a:r>
                <a:rPr lang="en-US" sz="1050" b="1" dirty="0"/>
                <a:t>36% and 38%</a:t>
              </a:r>
              <a:r>
                <a:rPr lang="en-US" sz="1050" dirty="0"/>
                <a:t>, respectively</a:t>
              </a:r>
            </a:p>
          </p:txBody>
        </p:sp>
        <p:sp>
          <p:nvSpPr>
            <p:cNvPr id="25" name="TextBox 24">
              <a:extLst>
                <a:ext uri="{FF2B5EF4-FFF2-40B4-BE49-F238E27FC236}">
                  <a16:creationId xmlns:a16="http://schemas.microsoft.com/office/drawing/2014/main" id="{9F1E4956-A622-A8C0-FD03-505F05A9C549}"/>
                </a:ext>
              </a:extLst>
            </p:cNvPr>
            <p:cNvSpPr txBox="1"/>
            <p:nvPr/>
          </p:nvSpPr>
          <p:spPr bwMode="gray">
            <a:xfrm>
              <a:off x="7816725" y="2468264"/>
              <a:ext cx="1372577" cy="1292662"/>
            </a:xfrm>
            <a:prstGeom prst="rect">
              <a:avLst/>
            </a:prstGeom>
            <a:solidFill>
              <a:schemeClr val="accent6">
                <a:lumMod val="20000"/>
                <a:lumOff val="80000"/>
              </a:schemeClr>
            </a:solidFill>
          </p:spPr>
          <p:txBody>
            <a:bodyPr wrap="square" lIns="0" tIns="0" rIns="0" bIns="0" rtlCol="0" anchor="t">
              <a:spAutoFit/>
            </a:bodyPr>
            <a:lstStyle/>
            <a:p>
              <a:pPr algn="ctr"/>
              <a:r>
                <a:rPr lang="en-US" sz="1050" dirty="0"/>
                <a:t>India, Russia, and Indonesia are increasing </a:t>
              </a:r>
              <a:r>
                <a:rPr lang="en-US" sz="1050" b="1" dirty="0"/>
                <a:t>refined </a:t>
              </a:r>
              <a:r>
                <a:rPr lang="en-US" sz="1050" dirty="0"/>
                <a:t>production by </a:t>
              </a:r>
              <a:r>
                <a:rPr lang="en-US" sz="1050" b="1" dirty="0"/>
                <a:t>60%, 12%, and 170%, </a:t>
              </a:r>
              <a:r>
                <a:rPr lang="en-US" sz="1050" dirty="0"/>
                <a:t>respectively. Russia’s mining production will increase by only </a:t>
              </a:r>
              <a:r>
                <a:rPr lang="en-US" sz="1050" b="1" dirty="0"/>
                <a:t>1%</a:t>
              </a:r>
            </a:p>
          </p:txBody>
        </p:sp>
        <p:sp>
          <p:nvSpPr>
            <p:cNvPr id="26" name="TextBox 25">
              <a:extLst>
                <a:ext uri="{FF2B5EF4-FFF2-40B4-BE49-F238E27FC236}">
                  <a16:creationId xmlns:a16="http://schemas.microsoft.com/office/drawing/2014/main" id="{9A4664AA-8943-78F6-6638-4DCC636EBBCA}"/>
                </a:ext>
              </a:extLst>
            </p:cNvPr>
            <p:cNvSpPr txBox="1"/>
            <p:nvPr/>
          </p:nvSpPr>
          <p:spPr bwMode="gray">
            <a:xfrm>
              <a:off x="3165475" y="4302860"/>
              <a:ext cx="1675899" cy="1292662"/>
            </a:xfrm>
            <a:prstGeom prst="rect">
              <a:avLst/>
            </a:prstGeom>
            <a:solidFill>
              <a:schemeClr val="accent6">
                <a:lumMod val="20000"/>
                <a:lumOff val="80000"/>
              </a:schemeClr>
            </a:solidFill>
          </p:spPr>
          <p:txBody>
            <a:bodyPr wrap="square" lIns="0" tIns="0" rIns="0" bIns="0" rtlCol="0" anchor="t">
              <a:spAutoFit/>
            </a:bodyPr>
            <a:lstStyle/>
            <a:p>
              <a:pPr algn="ctr"/>
              <a:r>
                <a:rPr lang="en-US" sz="1050" dirty="0"/>
                <a:t>All countries are expected to increase both mining and refining. </a:t>
              </a:r>
              <a:r>
                <a:rPr lang="en-US" sz="1050" b="1" i="1" dirty="0"/>
                <a:t>Mining: </a:t>
              </a:r>
              <a:r>
                <a:rPr lang="en-US" sz="1050" dirty="0"/>
                <a:t>Argentina by </a:t>
              </a:r>
              <a:r>
                <a:rPr lang="en-US" sz="1050" b="1" dirty="0"/>
                <a:t>+280%</a:t>
              </a:r>
              <a:r>
                <a:rPr lang="en-US" sz="1050" dirty="0"/>
                <a:t>, U.S. by </a:t>
              </a:r>
              <a:r>
                <a:rPr lang="en-US" sz="1050" b="1" dirty="0"/>
                <a:t>250%</a:t>
              </a:r>
              <a:r>
                <a:rPr lang="en-US" sz="1050" dirty="0"/>
                <a:t>,</a:t>
              </a:r>
              <a:r>
                <a:rPr lang="en-US" sz="1050" b="1" dirty="0"/>
                <a:t> </a:t>
              </a:r>
              <a:r>
                <a:rPr lang="en-US" sz="1050" dirty="0"/>
                <a:t>and Australia by </a:t>
              </a:r>
              <a:r>
                <a:rPr lang="en-US" sz="1050" b="1" dirty="0"/>
                <a:t>10%.</a:t>
              </a:r>
              <a:r>
                <a:rPr lang="en-US" sz="1050" dirty="0"/>
                <a:t> </a:t>
              </a:r>
              <a:br>
                <a:rPr lang="en-US" sz="1050" dirty="0"/>
              </a:br>
              <a:r>
                <a:rPr lang="en-US" sz="1050" b="1" i="1" dirty="0"/>
                <a:t>Refining: </a:t>
              </a:r>
              <a:r>
                <a:rPr lang="en-US" sz="1050" dirty="0"/>
                <a:t>U.S. by </a:t>
              </a:r>
              <a:r>
                <a:rPr lang="en-US" sz="1050" b="1" dirty="0"/>
                <a:t>&gt;1,000%</a:t>
              </a:r>
              <a:r>
                <a:rPr lang="en-US" sz="1050" dirty="0"/>
                <a:t>,</a:t>
              </a:r>
              <a:r>
                <a:rPr lang="en-US" sz="1050" b="1" dirty="0"/>
                <a:t> </a:t>
              </a:r>
              <a:r>
                <a:rPr lang="en-US" sz="1050" dirty="0"/>
                <a:t>Australia by </a:t>
              </a:r>
              <a:r>
                <a:rPr lang="en-US" sz="1050" b="1" dirty="0"/>
                <a:t>&gt;300%</a:t>
              </a:r>
              <a:r>
                <a:rPr lang="en-US" sz="1050" dirty="0"/>
                <a:t>,</a:t>
              </a:r>
              <a:r>
                <a:rPr lang="en-US" sz="1050" b="1" dirty="0"/>
                <a:t> </a:t>
              </a:r>
              <a:r>
                <a:rPr lang="en-US" sz="1050" dirty="0"/>
                <a:t>and Argentina by </a:t>
              </a:r>
              <a:r>
                <a:rPr lang="en-US" sz="1050" b="1" dirty="0"/>
                <a:t>&gt;250%</a:t>
              </a:r>
            </a:p>
          </p:txBody>
        </p:sp>
        <p:graphicFrame>
          <p:nvGraphicFramePr>
            <p:cNvPr id="27" name="Chart 26">
              <a:extLst>
                <a:ext uri="{FF2B5EF4-FFF2-40B4-BE49-F238E27FC236}">
                  <a16:creationId xmlns:a16="http://schemas.microsoft.com/office/drawing/2014/main" id="{ABF32449-5E67-74FA-4B04-904C27988491}"/>
                </a:ext>
              </a:extLst>
            </p:cNvPr>
            <p:cNvGraphicFramePr/>
            <p:nvPr>
              <p:custDataLst>
                <p:tags r:id="rId30"/>
              </p:custDataLst>
              <p:extLst>
                <p:ext uri="{D42A27DB-BD31-4B8C-83A1-F6EECF244321}">
                  <p14:modId xmlns:p14="http://schemas.microsoft.com/office/powerpoint/2010/main" val="2961561077"/>
                </p:ext>
              </p:extLst>
            </p:nvPr>
          </p:nvGraphicFramePr>
          <p:xfrm>
            <a:off x="5321300" y="2371725"/>
            <a:ext cx="1196975" cy="1546225"/>
          </p:xfrm>
          <a:graphic>
            <a:graphicData uri="http://schemas.openxmlformats.org/drawingml/2006/chart">
              <c:chart xmlns:c="http://schemas.openxmlformats.org/drawingml/2006/chart" xmlns:r="http://schemas.openxmlformats.org/officeDocument/2006/relationships" r:id="rId71"/>
            </a:graphicData>
          </a:graphic>
        </p:graphicFrame>
        <p:sp>
          <p:nvSpPr>
            <p:cNvPr id="28" name="Text Placeholder 10">
              <a:extLst>
                <a:ext uri="{FF2B5EF4-FFF2-40B4-BE49-F238E27FC236}">
                  <a16:creationId xmlns:a16="http://schemas.microsoft.com/office/drawing/2014/main" id="{3C455CAE-5712-AFEB-A5F9-32F0D3AB4A73}"/>
                </a:ext>
              </a:extLst>
            </p:cNvPr>
            <p:cNvSpPr txBox="1">
              <a:spLocks/>
            </p:cNvSpPr>
            <p:nvPr>
              <p:custDataLst>
                <p:tags r:id="rId31"/>
              </p:custDataLst>
            </p:nvPr>
          </p:nvSpPr>
          <p:spPr bwMode="auto">
            <a:xfrm>
              <a:off x="5514975" y="38782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11842110-9D86-4472-932D-F384D3A1CF6C}" type="datetime'''''''''''''''''''''''''20''''''''2''''''''4'''''''''''''''">
                <a:rPr lang="en-US" altLang="en-US" sz="1000" smtClean="0"/>
                <a:pPr marL="0" indent="0" algn="ctr">
                  <a:spcBef>
                    <a:spcPct val="0"/>
                  </a:spcBef>
                  <a:spcAft>
                    <a:spcPct val="0"/>
                  </a:spcAft>
                  <a:buNone/>
                </a:pPr>
                <a:t>2024</a:t>
              </a:fld>
              <a:endParaRPr lang="en-US" sz="1000"/>
            </a:p>
          </p:txBody>
        </p:sp>
        <p:sp>
          <p:nvSpPr>
            <p:cNvPr id="29" name="Text Placeholder 10">
              <a:extLst>
                <a:ext uri="{FF2B5EF4-FFF2-40B4-BE49-F238E27FC236}">
                  <a16:creationId xmlns:a16="http://schemas.microsoft.com/office/drawing/2014/main" id="{A0623A08-1D99-7CDE-2F21-5C8D1B899C74}"/>
                </a:ext>
              </a:extLst>
            </p:cNvPr>
            <p:cNvSpPr txBox="1">
              <a:spLocks/>
            </p:cNvSpPr>
            <p:nvPr>
              <p:custDataLst>
                <p:tags r:id="rId32"/>
              </p:custDataLst>
            </p:nvPr>
          </p:nvSpPr>
          <p:spPr bwMode="auto">
            <a:xfrm>
              <a:off x="6030913" y="38782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CEE1FA97-1F34-428A-B990-B0ECF7DCCDAC}" type="datetime'''''''''2''''''''''''0''''''4''''''''''''''''''0'''''">
                <a:rPr lang="en-US" altLang="en-US" sz="1000" smtClean="0"/>
                <a:pPr marL="0" indent="0" algn="ctr">
                  <a:spcBef>
                    <a:spcPct val="0"/>
                  </a:spcBef>
                  <a:spcAft>
                    <a:spcPct val="0"/>
                  </a:spcAft>
                  <a:buNone/>
                </a:pPr>
                <a:t>2040</a:t>
              </a:fld>
              <a:endParaRPr lang="en-US" sz="1000"/>
            </a:p>
          </p:txBody>
        </p:sp>
        <p:sp>
          <p:nvSpPr>
            <p:cNvPr id="30" name="Text Placeholder 10">
              <a:extLst>
                <a:ext uri="{FF2B5EF4-FFF2-40B4-BE49-F238E27FC236}">
                  <a16:creationId xmlns:a16="http://schemas.microsoft.com/office/drawing/2014/main" id="{257CF885-48BC-DBD9-B1CD-9DC69DDAC204}"/>
                </a:ext>
              </a:extLst>
            </p:cNvPr>
            <p:cNvSpPr txBox="1">
              <a:spLocks/>
            </p:cNvSpPr>
            <p:nvPr>
              <p:custDataLst>
                <p:tags r:id="rId33"/>
              </p:custDataLst>
            </p:nvPr>
          </p:nvSpPr>
          <p:spPr bwMode="gray">
            <a:xfrm>
              <a:off x="5573713" y="22764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7D33CDA0-1385-4EAB-A936-3E72B24AE21F}" type="datetime'''''''''''''''''''''''''''''''''''''''''''''2''''''''''''3'''">
                <a:rPr lang="en-US" altLang="en-US" sz="1000" smtClean="0"/>
                <a:pPr marL="0" indent="0" algn="ctr">
                  <a:spcBef>
                    <a:spcPct val="0"/>
                  </a:spcBef>
                  <a:spcAft>
                    <a:spcPct val="0"/>
                  </a:spcAft>
                  <a:buNone/>
                </a:pPr>
                <a:t>23</a:t>
              </a:fld>
              <a:endParaRPr lang="en-US" sz="1000"/>
            </a:p>
          </p:txBody>
        </p:sp>
        <p:sp>
          <p:nvSpPr>
            <p:cNvPr id="31" name="Text Placeholder 10">
              <a:extLst>
                <a:ext uri="{FF2B5EF4-FFF2-40B4-BE49-F238E27FC236}">
                  <a16:creationId xmlns:a16="http://schemas.microsoft.com/office/drawing/2014/main" id="{67A2A3A2-E421-3D75-3119-6AB7B6C089B4}"/>
                </a:ext>
              </a:extLst>
            </p:cNvPr>
            <p:cNvSpPr txBox="1">
              <a:spLocks/>
            </p:cNvSpPr>
            <p:nvPr>
              <p:custDataLst>
                <p:tags r:id="rId34"/>
              </p:custDataLst>
            </p:nvPr>
          </p:nvSpPr>
          <p:spPr bwMode="gray">
            <a:xfrm>
              <a:off x="6089650" y="27495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95CBA1F6-32F3-41DF-AD6A-E14AF5EE9E47}" type="datetime'''''1''''''''''''''''''''''''''5'''''''''''''''''''">
                <a:rPr lang="en-US" altLang="en-US" sz="1000" smtClean="0"/>
                <a:pPr marL="0" indent="0" algn="ctr">
                  <a:spcBef>
                    <a:spcPct val="0"/>
                  </a:spcBef>
                  <a:spcAft>
                    <a:spcPct val="0"/>
                  </a:spcAft>
                  <a:buNone/>
                </a:pPr>
                <a:t>15</a:t>
              </a:fld>
              <a:endParaRPr lang="en-US" sz="1000"/>
            </a:p>
          </p:txBody>
        </p:sp>
        <p:graphicFrame>
          <p:nvGraphicFramePr>
            <p:cNvPr id="32" name="Chart 31">
              <a:extLst>
                <a:ext uri="{FF2B5EF4-FFF2-40B4-BE49-F238E27FC236}">
                  <a16:creationId xmlns:a16="http://schemas.microsoft.com/office/drawing/2014/main" id="{26FF84AD-4185-3781-830C-11AC681292C2}"/>
                </a:ext>
              </a:extLst>
            </p:cNvPr>
            <p:cNvGraphicFramePr/>
            <p:nvPr>
              <p:custDataLst>
                <p:tags r:id="rId35"/>
              </p:custDataLst>
              <p:extLst>
                <p:ext uri="{D42A27DB-BD31-4B8C-83A1-F6EECF244321}">
                  <p14:modId xmlns:p14="http://schemas.microsoft.com/office/powerpoint/2010/main" val="2716649843"/>
                </p:ext>
              </p:extLst>
            </p:nvPr>
          </p:nvGraphicFramePr>
          <p:xfrm>
            <a:off x="6570663" y="2381250"/>
            <a:ext cx="1276350" cy="1536700"/>
          </p:xfrm>
          <a:graphic>
            <a:graphicData uri="http://schemas.openxmlformats.org/drawingml/2006/chart">
              <c:chart xmlns:c="http://schemas.openxmlformats.org/drawingml/2006/chart" xmlns:r="http://schemas.openxmlformats.org/officeDocument/2006/relationships" r:id="rId72"/>
            </a:graphicData>
          </a:graphic>
        </p:graphicFrame>
        <p:sp>
          <p:nvSpPr>
            <p:cNvPr id="33" name="Text Placeholder 10">
              <a:extLst>
                <a:ext uri="{FF2B5EF4-FFF2-40B4-BE49-F238E27FC236}">
                  <a16:creationId xmlns:a16="http://schemas.microsoft.com/office/drawing/2014/main" id="{621EDA86-10DA-7644-B37D-14A928FFD145}"/>
                </a:ext>
              </a:extLst>
            </p:cNvPr>
            <p:cNvSpPr txBox="1">
              <a:spLocks/>
            </p:cNvSpPr>
            <p:nvPr>
              <p:custDataLst>
                <p:tags r:id="rId36"/>
              </p:custDataLst>
            </p:nvPr>
          </p:nvSpPr>
          <p:spPr bwMode="auto">
            <a:xfrm>
              <a:off x="6783388" y="38782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1C64E166-4D44-4DDE-96DF-8BA38B58A3E2}" type="datetime'''''''''2''''''''''''0''''''''''2''''''''''''''4'''''''''''''">
                <a:rPr lang="en-US" altLang="en-US" sz="1000" smtClean="0"/>
                <a:pPr marL="0" indent="0" algn="ctr">
                  <a:spcBef>
                    <a:spcPct val="0"/>
                  </a:spcBef>
                  <a:spcAft>
                    <a:spcPct val="0"/>
                  </a:spcAft>
                  <a:buNone/>
                </a:pPr>
                <a:t>2024</a:t>
              </a:fld>
              <a:endParaRPr lang="en-US" sz="1000"/>
            </a:p>
          </p:txBody>
        </p:sp>
        <p:sp>
          <p:nvSpPr>
            <p:cNvPr id="34" name="Text Placeholder 10">
              <a:extLst>
                <a:ext uri="{FF2B5EF4-FFF2-40B4-BE49-F238E27FC236}">
                  <a16:creationId xmlns:a16="http://schemas.microsoft.com/office/drawing/2014/main" id="{3D8CE0B7-F9B3-74F5-32B3-E2E0D234D623}"/>
                </a:ext>
              </a:extLst>
            </p:cNvPr>
            <p:cNvSpPr txBox="1">
              <a:spLocks/>
            </p:cNvSpPr>
            <p:nvPr>
              <p:custDataLst>
                <p:tags r:id="rId37"/>
              </p:custDataLst>
            </p:nvPr>
          </p:nvSpPr>
          <p:spPr bwMode="auto">
            <a:xfrm>
              <a:off x="7339013" y="38782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91D9C6F2-CEC3-4FDC-9CFE-174DADA13A23}" type="datetime'''20''''''''''''''''4''''''''''''''''''''''''0'''''''">
                <a:rPr lang="en-US" altLang="en-US" sz="1000" smtClean="0"/>
                <a:pPr marL="0" indent="0" algn="ctr">
                  <a:spcBef>
                    <a:spcPct val="0"/>
                  </a:spcBef>
                  <a:spcAft>
                    <a:spcPct val="0"/>
                  </a:spcAft>
                  <a:buNone/>
                </a:pPr>
                <a:t>2040</a:t>
              </a:fld>
              <a:endParaRPr lang="en-US" sz="1000"/>
            </a:p>
          </p:txBody>
        </p:sp>
        <p:sp>
          <p:nvSpPr>
            <p:cNvPr id="35" name="Text Placeholder 10">
              <a:extLst>
                <a:ext uri="{FF2B5EF4-FFF2-40B4-BE49-F238E27FC236}">
                  <a16:creationId xmlns:a16="http://schemas.microsoft.com/office/drawing/2014/main" id="{6C73388D-BA0D-C05A-7B86-6275DFD41B99}"/>
                </a:ext>
              </a:extLst>
            </p:cNvPr>
            <p:cNvSpPr txBox="1">
              <a:spLocks/>
            </p:cNvSpPr>
            <p:nvPr>
              <p:custDataLst>
                <p:tags r:id="rId38"/>
              </p:custDataLst>
            </p:nvPr>
          </p:nvSpPr>
          <p:spPr bwMode="gray">
            <a:xfrm>
              <a:off x="6842125" y="24749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AC95456C-5D6E-4DEF-963C-29150EA15119}" type="datetime'''''''''''''''''''''''2''7'''''">
                <a:rPr lang="en-US" altLang="en-US" sz="1000" smtClean="0"/>
                <a:pPr marL="0" indent="0" algn="ctr">
                  <a:spcBef>
                    <a:spcPct val="0"/>
                  </a:spcBef>
                  <a:spcAft>
                    <a:spcPct val="0"/>
                  </a:spcAft>
                  <a:buNone/>
                </a:pPr>
                <a:t>27</a:t>
              </a:fld>
              <a:endParaRPr lang="en-US" sz="1000"/>
            </a:p>
          </p:txBody>
        </p:sp>
        <p:sp>
          <p:nvSpPr>
            <p:cNvPr id="36" name="Text Placeholder 10">
              <a:extLst>
                <a:ext uri="{FF2B5EF4-FFF2-40B4-BE49-F238E27FC236}">
                  <a16:creationId xmlns:a16="http://schemas.microsoft.com/office/drawing/2014/main" id="{26EFFC98-CF04-3A9E-7CC6-C43E6CB0EEF4}"/>
                </a:ext>
              </a:extLst>
            </p:cNvPr>
            <p:cNvSpPr txBox="1">
              <a:spLocks/>
            </p:cNvSpPr>
            <p:nvPr>
              <p:custDataLst>
                <p:tags r:id="rId39"/>
              </p:custDataLst>
            </p:nvPr>
          </p:nvSpPr>
          <p:spPr bwMode="gray">
            <a:xfrm>
              <a:off x="7397750" y="22860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809DEB7D-8991-4A5D-A970-B144BD7C76C6}" type="datetime'''3''''''''''''''''''''''''''1'''''''''''''''''''''''''">
                <a:rPr lang="en-US" altLang="en-US" sz="1000" smtClean="0"/>
                <a:pPr marL="0" indent="0" algn="ctr">
                  <a:spcBef>
                    <a:spcPct val="0"/>
                  </a:spcBef>
                  <a:spcAft>
                    <a:spcPct val="0"/>
                  </a:spcAft>
                  <a:buNone/>
                </a:pPr>
                <a:t>31</a:t>
              </a:fld>
              <a:endParaRPr lang="en-US" sz="1000"/>
            </a:p>
          </p:txBody>
        </p:sp>
        <p:graphicFrame>
          <p:nvGraphicFramePr>
            <p:cNvPr id="37" name="Chart 36">
              <a:extLst>
                <a:ext uri="{FF2B5EF4-FFF2-40B4-BE49-F238E27FC236}">
                  <a16:creationId xmlns:a16="http://schemas.microsoft.com/office/drawing/2014/main" id="{2002352D-2A8C-7F0C-95C3-7068C6EB2368}"/>
                </a:ext>
              </a:extLst>
            </p:cNvPr>
            <p:cNvGraphicFramePr/>
            <p:nvPr>
              <p:custDataLst>
                <p:tags r:id="rId40"/>
              </p:custDataLst>
              <p:extLst>
                <p:ext uri="{D42A27DB-BD31-4B8C-83A1-F6EECF244321}">
                  <p14:modId xmlns:p14="http://schemas.microsoft.com/office/powerpoint/2010/main" val="2783536828"/>
                </p:ext>
              </p:extLst>
            </p:nvPr>
          </p:nvGraphicFramePr>
          <p:xfrm>
            <a:off x="890588" y="4167188"/>
            <a:ext cx="1146175" cy="1606550"/>
          </p:xfrm>
          <a:graphic>
            <a:graphicData uri="http://schemas.openxmlformats.org/drawingml/2006/chart">
              <c:chart xmlns:c="http://schemas.openxmlformats.org/drawingml/2006/chart" xmlns:r="http://schemas.openxmlformats.org/officeDocument/2006/relationships" r:id="rId73"/>
            </a:graphicData>
          </a:graphic>
        </p:graphicFrame>
        <p:sp>
          <p:nvSpPr>
            <p:cNvPr id="38" name="Text Placeholder 10">
              <a:extLst>
                <a:ext uri="{FF2B5EF4-FFF2-40B4-BE49-F238E27FC236}">
                  <a16:creationId xmlns:a16="http://schemas.microsoft.com/office/drawing/2014/main" id="{2E6756B4-E832-3FFE-7632-01D6DCB28236}"/>
                </a:ext>
              </a:extLst>
            </p:cNvPr>
            <p:cNvSpPr txBox="1">
              <a:spLocks/>
            </p:cNvSpPr>
            <p:nvPr>
              <p:custDataLst>
                <p:tags r:id="rId41"/>
              </p:custDataLst>
            </p:nvPr>
          </p:nvSpPr>
          <p:spPr bwMode="auto">
            <a:xfrm>
              <a:off x="1071563" y="57340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BE42641E-FA9B-426D-B93A-E924252E4FB5}" type="datetime'''''''''''''''''20''''''''''''''2''''''''''''4'''''''''''">
                <a:rPr lang="en-US" altLang="en-US" sz="1000" smtClean="0"/>
                <a:pPr marL="0" indent="0" algn="ctr">
                  <a:spcBef>
                    <a:spcPct val="0"/>
                  </a:spcBef>
                  <a:spcAft>
                    <a:spcPct val="0"/>
                  </a:spcAft>
                  <a:buNone/>
                </a:pPr>
                <a:t>2024</a:t>
              </a:fld>
              <a:endParaRPr lang="en-US" sz="1000"/>
            </a:p>
          </p:txBody>
        </p:sp>
        <p:sp>
          <p:nvSpPr>
            <p:cNvPr id="39" name="Text Placeholder 10">
              <a:extLst>
                <a:ext uri="{FF2B5EF4-FFF2-40B4-BE49-F238E27FC236}">
                  <a16:creationId xmlns:a16="http://schemas.microsoft.com/office/drawing/2014/main" id="{D1E4C03D-8CE1-2213-FB53-04B8760508A5}"/>
                </a:ext>
              </a:extLst>
            </p:cNvPr>
            <p:cNvSpPr txBox="1">
              <a:spLocks/>
            </p:cNvSpPr>
            <p:nvPr>
              <p:custDataLst>
                <p:tags r:id="rId42"/>
              </p:custDataLst>
            </p:nvPr>
          </p:nvSpPr>
          <p:spPr bwMode="auto">
            <a:xfrm>
              <a:off x="1562100" y="57340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FB91CFF2-3565-4378-9478-F75C7E5B1434}" type="datetime'2''0''''''''''''''''''''''''''''4''''0'''''''">
                <a:rPr lang="en-US" altLang="en-US" sz="1000" smtClean="0"/>
                <a:pPr marL="0" indent="0" algn="ctr">
                  <a:spcBef>
                    <a:spcPct val="0"/>
                  </a:spcBef>
                  <a:spcAft>
                    <a:spcPct val="0"/>
                  </a:spcAft>
                  <a:buNone/>
                </a:pPr>
                <a:t>2040</a:t>
              </a:fld>
              <a:endParaRPr lang="en-US" sz="1000"/>
            </a:p>
          </p:txBody>
        </p:sp>
        <p:sp>
          <p:nvSpPr>
            <p:cNvPr id="40" name="Text Placeholder 10">
              <a:extLst>
                <a:ext uri="{FF2B5EF4-FFF2-40B4-BE49-F238E27FC236}">
                  <a16:creationId xmlns:a16="http://schemas.microsoft.com/office/drawing/2014/main" id="{C5789097-C218-E340-7B71-70851C52691C}"/>
                </a:ext>
              </a:extLst>
            </p:cNvPr>
            <p:cNvSpPr txBox="1">
              <a:spLocks/>
            </p:cNvSpPr>
            <p:nvPr>
              <p:custDataLst>
                <p:tags r:id="rId43"/>
              </p:custDataLst>
            </p:nvPr>
          </p:nvSpPr>
          <p:spPr bwMode="gray">
            <a:xfrm>
              <a:off x="1077913" y="46355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000" dirty="0">
                  <a:effectLst/>
                </a:rPr>
                <a:t>0.26</a:t>
              </a:r>
              <a:endParaRPr lang="en-US" sz="1000" dirty="0"/>
            </a:p>
          </p:txBody>
        </p:sp>
        <p:sp>
          <p:nvSpPr>
            <p:cNvPr id="41" name="Text Placeholder 10">
              <a:extLst>
                <a:ext uri="{FF2B5EF4-FFF2-40B4-BE49-F238E27FC236}">
                  <a16:creationId xmlns:a16="http://schemas.microsoft.com/office/drawing/2014/main" id="{E4489239-10CB-7EBD-A88C-CF337AE98B96}"/>
                </a:ext>
              </a:extLst>
            </p:cNvPr>
            <p:cNvSpPr txBox="1">
              <a:spLocks/>
            </p:cNvSpPr>
            <p:nvPr>
              <p:custDataLst>
                <p:tags r:id="rId44"/>
              </p:custDataLst>
            </p:nvPr>
          </p:nvSpPr>
          <p:spPr bwMode="gray">
            <a:xfrm>
              <a:off x="1568449" y="40719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000">
                  <a:effectLst/>
                </a:rPr>
                <a:t>0.42</a:t>
              </a:r>
              <a:endParaRPr lang="en-US" sz="1000"/>
            </a:p>
          </p:txBody>
        </p:sp>
        <p:graphicFrame>
          <p:nvGraphicFramePr>
            <p:cNvPr id="42" name="Chart 41">
              <a:extLst>
                <a:ext uri="{FF2B5EF4-FFF2-40B4-BE49-F238E27FC236}">
                  <a16:creationId xmlns:a16="http://schemas.microsoft.com/office/drawing/2014/main" id="{9FDA4161-D862-8F48-2487-657F94EA9D00}"/>
                </a:ext>
              </a:extLst>
            </p:cNvPr>
            <p:cNvGraphicFramePr/>
            <p:nvPr>
              <p:custDataLst>
                <p:tags r:id="rId45"/>
              </p:custDataLst>
              <p:extLst>
                <p:ext uri="{D42A27DB-BD31-4B8C-83A1-F6EECF244321}">
                  <p14:modId xmlns:p14="http://schemas.microsoft.com/office/powerpoint/2010/main" val="2576547289"/>
                </p:ext>
              </p:extLst>
            </p:nvPr>
          </p:nvGraphicFramePr>
          <p:xfrm>
            <a:off x="5313363" y="4167188"/>
            <a:ext cx="1223962" cy="1616075"/>
          </p:xfrm>
          <a:graphic>
            <a:graphicData uri="http://schemas.openxmlformats.org/drawingml/2006/chart">
              <c:chart xmlns:c="http://schemas.openxmlformats.org/drawingml/2006/chart" xmlns:r="http://schemas.openxmlformats.org/officeDocument/2006/relationships" r:id="rId74"/>
            </a:graphicData>
          </a:graphic>
        </p:graphicFrame>
        <p:sp>
          <p:nvSpPr>
            <p:cNvPr id="43" name="Text Placeholder 10">
              <a:extLst>
                <a:ext uri="{FF2B5EF4-FFF2-40B4-BE49-F238E27FC236}">
                  <a16:creationId xmlns:a16="http://schemas.microsoft.com/office/drawing/2014/main" id="{44F375FD-A87A-CF60-F6F2-F505D89B9C74}"/>
                </a:ext>
              </a:extLst>
            </p:cNvPr>
            <p:cNvSpPr txBox="1">
              <a:spLocks/>
            </p:cNvSpPr>
            <p:nvPr>
              <p:custDataLst>
                <p:tags r:id="rId46"/>
              </p:custDataLst>
            </p:nvPr>
          </p:nvSpPr>
          <p:spPr bwMode="auto">
            <a:xfrm>
              <a:off x="5514975" y="57435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92132CF8-5388-4662-840E-7A7A24AAB012}" type="datetime'''''''''''''''2''''''''0''''''''''2''''''4'''''">
                <a:rPr lang="en-US" altLang="en-US" sz="1000" smtClean="0"/>
                <a:pPr marL="0" indent="0" algn="ctr">
                  <a:spcBef>
                    <a:spcPct val="0"/>
                  </a:spcBef>
                  <a:spcAft>
                    <a:spcPct val="0"/>
                  </a:spcAft>
                  <a:buNone/>
                </a:pPr>
                <a:t>2024</a:t>
              </a:fld>
              <a:endParaRPr lang="en-US" sz="1000"/>
            </a:p>
          </p:txBody>
        </p:sp>
        <p:sp>
          <p:nvSpPr>
            <p:cNvPr id="44" name="Text Placeholder 10">
              <a:extLst>
                <a:ext uri="{FF2B5EF4-FFF2-40B4-BE49-F238E27FC236}">
                  <a16:creationId xmlns:a16="http://schemas.microsoft.com/office/drawing/2014/main" id="{C4078E22-D5B8-26C2-0760-974A2E232955}"/>
                </a:ext>
              </a:extLst>
            </p:cNvPr>
            <p:cNvSpPr txBox="1">
              <a:spLocks/>
            </p:cNvSpPr>
            <p:nvPr>
              <p:custDataLst>
                <p:tags r:id="rId47"/>
              </p:custDataLst>
            </p:nvPr>
          </p:nvSpPr>
          <p:spPr bwMode="auto">
            <a:xfrm>
              <a:off x="6043613" y="57435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8350AD1B-2C77-4FD3-BEB2-89CD32EC8A91}" type="datetime'''20''''4''''''''''''''''''''''''''''''''0'''''''''''''''">
                <a:rPr lang="en-US" altLang="en-US" sz="1000" smtClean="0"/>
                <a:pPr marL="0" indent="0" algn="ctr">
                  <a:spcBef>
                    <a:spcPct val="0"/>
                  </a:spcBef>
                  <a:spcAft>
                    <a:spcPct val="0"/>
                  </a:spcAft>
                  <a:buNone/>
                </a:pPr>
                <a:t>2040</a:t>
              </a:fld>
              <a:endParaRPr lang="en-US" sz="1000"/>
            </a:p>
          </p:txBody>
        </p:sp>
        <p:sp>
          <p:nvSpPr>
            <p:cNvPr id="45" name="Text Placeholder 10">
              <a:extLst>
                <a:ext uri="{FF2B5EF4-FFF2-40B4-BE49-F238E27FC236}">
                  <a16:creationId xmlns:a16="http://schemas.microsoft.com/office/drawing/2014/main" id="{3D832C2C-0A6D-A1D6-F04F-C511EA481E50}"/>
                </a:ext>
              </a:extLst>
            </p:cNvPr>
            <p:cNvSpPr txBox="1">
              <a:spLocks/>
            </p:cNvSpPr>
            <p:nvPr>
              <p:custDataLst>
                <p:tags r:id="rId48"/>
              </p:custDataLst>
            </p:nvPr>
          </p:nvSpPr>
          <p:spPr bwMode="gray">
            <a:xfrm>
              <a:off x="5521325" y="40719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000">
                  <a:effectLst/>
                </a:rPr>
                <a:t>0.27</a:t>
              </a:r>
              <a:endParaRPr lang="en-US" sz="1000"/>
            </a:p>
          </p:txBody>
        </p:sp>
        <p:sp>
          <p:nvSpPr>
            <p:cNvPr id="46" name="Text Placeholder 10">
              <a:extLst>
                <a:ext uri="{FF2B5EF4-FFF2-40B4-BE49-F238E27FC236}">
                  <a16:creationId xmlns:a16="http://schemas.microsoft.com/office/drawing/2014/main" id="{BAAF6D90-80B8-E527-94D0-43FCDB726C26}"/>
                </a:ext>
              </a:extLst>
            </p:cNvPr>
            <p:cNvSpPr txBox="1">
              <a:spLocks/>
            </p:cNvSpPr>
            <p:nvPr>
              <p:custDataLst>
                <p:tags r:id="rId49"/>
              </p:custDataLst>
            </p:nvPr>
          </p:nvSpPr>
          <p:spPr bwMode="gray">
            <a:xfrm>
              <a:off x="6049962" y="43894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000">
                  <a:effectLst/>
                </a:rPr>
                <a:t>0.21</a:t>
              </a:r>
              <a:endParaRPr lang="en-US" sz="1000"/>
            </a:p>
          </p:txBody>
        </p:sp>
        <p:graphicFrame>
          <p:nvGraphicFramePr>
            <p:cNvPr id="47" name="Chart 46">
              <a:extLst>
                <a:ext uri="{FF2B5EF4-FFF2-40B4-BE49-F238E27FC236}">
                  <a16:creationId xmlns:a16="http://schemas.microsoft.com/office/drawing/2014/main" id="{976A3B20-0957-E61F-5ABB-36CFA97821B1}"/>
                </a:ext>
              </a:extLst>
            </p:cNvPr>
            <p:cNvGraphicFramePr/>
            <p:nvPr>
              <p:custDataLst>
                <p:tags r:id="rId50"/>
              </p:custDataLst>
              <p:extLst>
                <p:ext uri="{D42A27DB-BD31-4B8C-83A1-F6EECF244321}">
                  <p14:modId xmlns:p14="http://schemas.microsoft.com/office/powerpoint/2010/main" val="1180591710"/>
                </p:ext>
              </p:extLst>
            </p:nvPr>
          </p:nvGraphicFramePr>
          <p:xfrm>
            <a:off x="2092325" y="4157663"/>
            <a:ext cx="1022350" cy="1616075"/>
          </p:xfrm>
          <a:graphic>
            <a:graphicData uri="http://schemas.openxmlformats.org/drawingml/2006/chart">
              <c:chart xmlns:c="http://schemas.openxmlformats.org/drawingml/2006/chart" xmlns:r="http://schemas.openxmlformats.org/officeDocument/2006/relationships" r:id="rId75"/>
            </a:graphicData>
          </a:graphic>
        </p:graphicFrame>
        <p:sp>
          <p:nvSpPr>
            <p:cNvPr id="48" name="Text Placeholder 10">
              <a:extLst>
                <a:ext uri="{FF2B5EF4-FFF2-40B4-BE49-F238E27FC236}">
                  <a16:creationId xmlns:a16="http://schemas.microsoft.com/office/drawing/2014/main" id="{337FB56C-1894-ACCB-DF59-BFFE7A731406}"/>
                </a:ext>
              </a:extLst>
            </p:cNvPr>
            <p:cNvSpPr txBox="1">
              <a:spLocks/>
            </p:cNvSpPr>
            <p:nvPr>
              <p:custDataLst>
                <p:tags r:id="rId51"/>
              </p:custDataLst>
            </p:nvPr>
          </p:nvSpPr>
          <p:spPr bwMode="auto">
            <a:xfrm>
              <a:off x="2243138" y="57340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54F1BD0E-69FA-400E-BD43-7A371A47D8BA}" type="datetime'''''''2''0''''''''''''''''''''''2''''''4'''''''''">
                <a:rPr lang="en-US" altLang="en-US" sz="1000" smtClean="0"/>
                <a:pPr marL="0" indent="0" algn="ctr">
                  <a:spcBef>
                    <a:spcPct val="0"/>
                  </a:spcBef>
                  <a:spcAft>
                    <a:spcPct val="0"/>
                  </a:spcAft>
                  <a:buNone/>
                </a:pPr>
                <a:t>2024</a:t>
              </a:fld>
              <a:endParaRPr lang="en-US" sz="1000"/>
            </a:p>
          </p:txBody>
        </p:sp>
        <p:sp>
          <p:nvSpPr>
            <p:cNvPr id="49" name="Text Placeholder 10">
              <a:extLst>
                <a:ext uri="{FF2B5EF4-FFF2-40B4-BE49-F238E27FC236}">
                  <a16:creationId xmlns:a16="http://schemas.microsoft.com/office/drawing/2014/main" id="{BA45024D-638A-5FD3-92B1-5884C6966D33}"/>
                </a:ext>
              </a:extLst>
            </p:cNvPr>
            <p:cNvSpPr txBox="1">
              <a:spLocks/>
            </p:cNvSpPr>
            <p:nvPr>
              <p:custDataLst>
                <p:tags r:id="rId52"/>
              </p:custDataLst>
            </p:nvPr>
          </p:nvSpPr>
          <p:spPr bwMode="auto">
            <a:xfrm>
              <a:off x="2671763" y="57340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55E236CA-28BA-43B5-AEF4-E8CC0DB549EA}" type="datetime'''''2''''''''''''''''''0''''4''0'''''''''''">
                <a:rPr lang="en-US" altLang="en-US" sz="1000" smtClean="0"/>
                <a:pPr marL="0" indent="0" algn="ctr">
                  <a:spcBef>
                    <a:spcPct val="0"/>
                  </a:spcBef>
                  <a:spcAft>
                    <a:spcPct val="0"/>
                  </a:spcAft>
                  <a:buNone/>
                </a:pPr>
                <a:t>2040</a:t>
              </a:fld>
              <a:endParaRPr lang="en-US" sz="1000"/>
            </a:p>
          </p:txBody>
        </p:sp>
        <p:sp>
          <p:nvSpPr>
            <p:cNvPr id="50" name="Text Placeholder 10">
              <a:extLst>
                <a:ext uri="{FF2B5EF4-FFF2-40B4-BE49-F238E27FC236}">
                  <a16:creationId xmlns:a16="http://schemas.microsoft.com/office/drawing/2014/main" id="{9A579BC5-7DEB-2464-B09B-ADEE1E8F1A62}"/>
                </a:ext>
              </a:extLst>
            </p:cNvPr>
            <p:cNvSpPr txBox="1">
              <a:spLocks/>
            </p:cNvSpPr>
            <p:nvPr>
              <p:custDataLst>
                <p:tags r:id="rId53"/>
              </p:custDataLst>
            </p:nvPr>
          </p:nvSpPr>
          <p:spPr bwMode="gray">
            <a:xfrm>
              <a:off x="2249487" y="47482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000">
                  <a:effectLst/>
                </a:rPr>
                <a:t>0.25</a:t>
              </a:r>
              <a:endParaRPr lang="en-US" sz="1000"/>
            </a:p>
          </p:txBody>
        </p:sp>
        <p:sp>
          <p:nvSpPr>
            <p:cNvPr id="51" name="Text Placeholder 10">
              <a:extLst>
                <a:ext uri="{FF2B5EF4-FFF2-40B4-BE49-F238E27FC236}">
                  <a16:creationId xmlns:a16="http://schemas.microsoft.com/office/drawing/2014/main" id="{E412FB8D-C4E0-0E09-5286-9D932571C8AC}"/>
                </a:ext>
              </a:extLst>
            </p:cNvPr>
            <p:cNvSpPr txBox="1">
              <a:spLocks/>
            </p:cNvSpPr>
            <p:nvPr>
              <p:custDataLst>
                <p:tags r:id="rId54"/>
              </p:custDataLst>
            </p:nvPr>
          </p:nvSpPr>
          <p:spPr bwMode="gray">
            <a:xfrm>
              <a:off x="2678112" y="40624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000">
                  <a:effectLst/>
                </a:rPr>
                <a:t>0.47</a:t>
              </a:r>
              <a:endParaRPr lang="en-US" sz="1000"/>
            </a:p>
          </p:txBody>
        </p:sp>
        <p:sp>
          <p:nvSpPr>
            <p:cNvPr id="52" name="btfpColumnHeaderBoxText223027">
              <a:extLst>
                <a:ext uri="{FF2B5EF4-FFF2-40B4-BE49-F238E27FC236}">
                  <a16:creationId xmlns:a16="http://schemas.microsoft.com/office/drawing/2014/main" id="{690881C7-DCA2-0D45-9ADE-874752FE860F}"/>
                </a:ext>
              </a:extLst>
            </p:cNvPr>
            <p:cNvSpPr txBox="1"/>
            <p:nvPr/>
          </p:nvSpPr>
          <p:spPr bwMode="gray">
            <a:xfrm>
              <a:off x="5029200" y="4795743"/>
              <a:ext cx="471670" cy="257442"/>
            </a:xfrm>
            <a:prstGeom prst="rect">
              <a:avLst/>
            </a:prstGeom>
            <a:noFill/>
          </p:spPr>
          <p:txBody>
            <a:bodyPr vert="horz" wrap="square" lIns="36036" tIns="36036" rIns="36036" bIns="36036" rtlCol="0" anchor="b">
              <a:spAutoFit/>
            </a:bodyPr>
            <a:lstStyle/>
            <a:p>
              <a:r>
                <a:rPr lang="en-US" sz="1200" b="1">
                  <a:solidFill>
                    <a:srgbClr val="000000"/>
                  </a:solidFill>
                </a:rPr>
                <a:t>Co</a:t>
              </a:r>
            </a:p>
          </p:txBody>
        </p:sp>
        <p:sp>
          <p:nvSpPr>
            <p:cNvPr id="53" name="TextBox 52">
              <a:extLst>
                <a:ext uri="{FF2B5EF4-FFF2-40B4-BE49-F238E27FC236}">
                  <a16:creationId xmlns:a16="http://schemas.microsoft.com/office/drawing/2014/main" id="{8D0F3B72-48C0-F279-DF12-949B263B769F}"/>
                </a:ext>
              </a:extLst>
            </p:cNvPr>
            <p:cNvSpPr txBox="1"/>
            <p:nvPr/>
          </p:nvSpPr>
          <p:spPr bwMode="gray">
            <a:xfrm>
              <a:off x="7821357" y="4330936"/>
              <a:ext cx="1411043" cy="1292662"/>
            </a:xfrm>
            <a:prstGeom prst="rect">
              <a:avLst/>
            </a:prstGeom>
            <a:solidFill>
              <a:schemeClr val="accent6">
                <a:lumMod val="20000"/>
                <a:lumOff val="80000"/>
              </a:schemeClr>
            </a:solidFill>
          </p:spPr>
          <p:txBody>
            <a:bodyPr wrap="square" lIns="0" tIns="0" rIns="0" bIns="0" rtlCol="0" anchor="t">
              <a:spAutoFit/>
            </a:bodyPr>
            <a:lstStyle/>
            <a:p>
              <a:pPr algn="ctr"/>
              <a:r>
                <a:rPr lang="en-US" sz="1050" dirty="0"/>
                <a:t>Indonesia, Canada, and Korea will increase refined production by </a:t>
              </a:r>
              <a:r>
                <a:rPr lang="en-US" sz="1050" b="1" dirty="0"/>
                <a:t>600%, 400%, and 30%, respectively</a:t>
              </a:r>
              <a:r>
                <a:rPr lang="en-US" sz="1050" dirty="0"/>
                <a:t>;</a:t>
              </a:r>
              <a:r>
                <a:rPr lang="en-US" sz="1050" b="1" dirty="0"/>
                <a:t> </a:t>
              </a:r>
              <a:r>
                <a:rPr lang="en-US" sz="1050" dirty="0"/>
                <a:t>Indonesia is set to increase mining by </a:t>
              </a:r>
              <a:r>
                <a:rPr lang="en-US" sz="1050" b="1" dirty="0"/>
                <a:t>&gt;85%</a:t>
              </a:r>
            </a:p>
          </p:txBody>
        </p:sp>
        <p:graphicFrame>
          <p:nvGraphicFramePr>
            <p:cNvPr id="54" name="Chart 53">
              <a:extLst>
                <a:ext uri="{FF2B5EF4-FFF2-40B4-BE49-F238E27FC236}">
                  <a16:creationId xmlns:a16="http://schemas.microsoft.com/office/drawing/2014/main" id="{A3552F37-CC4C-CEDA-0DFB-61448AF15800}"/>
                </a:ext>
              </a:extLst>
            </p:cNvPr>
            <p:cNvGraphicFramePr/>
            <p:nvPr>
              <p:custDataLst>
                <p:tags r:id="rId55"/>
              </p:custDataLst>
              <p:extLst>
                <p:ext uri="{D42A27DB-BD31-4B8C-83A1-F6EECF244321}">
                  <p14:modId xmlns:p14="http://schemas.microsoft.com/office/powerpoint/2010/main" val="1964734778"/>
                </p:ext>
              </p:extLst>
            </p:nvPr>
          </p:nvGraphicFramePr>
          <p:xfrm>
            <a:off x="6629400" y="4167188"/>
            <a:ext cx="1217613" cy="1616075"/>
          </p:xfrm>
          <a:graphic>
            <a:graphicData uri="http://schemas.openxmlformats.org/drawingml/2006/chart">
              <c:chart xmlns:c="http://schemas.openxmlformats.org/drawingml/2006/chart" xmlns:r="http://schemas.openxmlformats.org/officeDocument/2006/relationships" r:id="rId76"/>
            </a:graphicData>
          </a:graphic>
        </p:graphicFrame>
        <p:sp>
          <p:nvSpPr>
            <p:cNvPr id="55" name="Text Placeholder 10">
              <a:extLst>
                <a:ext uri="{FF2B5EF4-FFF2-40B4-BE49-F238E27FC236}">
                  <a16:creationId xmlns:a16="http://schemas.microsoft.com/office/drawing/2014/main" id="{D7D7865C-7550-EEA2-71DC-4B810B9750FB}"/>
                </a:ext>
              </a:extLst>
            </p:cNvPr>
            <p:cNvSpPr txBox="1">
              <a:spLocks/>
            </p:cNvSpPr>
            <p:nvPr>
              <p:custDataLst>
                <p:tags r:id="rId56"/>
              </p:custDataLst>
            </p:nvPr>
          </p:nvSpPr>
          <p:spPr bwMode="auto">
            <a:xfrm>
              <a:off x="6827838" y="57435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0FB1BFC9-48B6-4436-AB25-C3E286A2C612}" type="datetime'''''''''''''2''''''''''''''''''''''''02''''''''''''''4'''">
                <a:rPr lang="en-US" altLang="en-US" sz="1000" smtClean="0"/>
                <a:pPr marL="0" indent="0" algn="ctr">
                  <a:spcBef>
                    <a:spcPct val="0"/>
                  </a:spcBef>
                  <a:spcAft>
                    <a:spcPct val="0"/>
                  </a:spcAft>
                  <a:buNone/>
                </a:pPr>
                <a:t>2024</a:t>
              </a:fld>
              <a:endParaRPr lang="en-US" sz="1000"/>
            </a:p>
          </p:txBody>
        </p:sp>
        <p:sp>
          <p:nvSpPr>
            <p:cNvPr id="56" name="Text Placeholder 10">
              <a:extLst>
                <a:ext uri="{FF2B5EF4-FFF2-40B4-BE49-F238E27FC236}">
                  <a16:creationId xmlns:a16="http://schemas.microsoft.com/office/drawing/2014/main" id="{1C47412D-1571-EFB3-2854-D3C6983717C1}"/>
                </a:ext>
              </a:extLst>
            </p:cNvPr>
            <p:cNvSpPr txBox="1">
              <a:spLocks/>
            </p:cNvSpPr>
            <p:nvPr>
              <p:custDataLst>
                <p:tags r:id="rId57"/>
              </p:custDataLst>
            </p:nvPr>
          </p:nvSpPr>
          <p:spPr bwMode="auto">
            <a:xfrm>
              <a:off x="7354888" y="57435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C67C9921-4449-44A9-8310-C4F48BCE5471}" type="datetime'''''''''''''2''''''''''''''0''''4''0'''''''''''''''''''">
                <a:rPr lang="en-US" altLang="en-US" sz="1000" smtClean="0"/>
                <a:pPr marL="0" indent="0" algn="ctr">
                  <a:spcBef>
                    <a:spcPct val="0"/>
                  </a:spcBef>
                  <a:spcAft>
                    <a:spcPct val="0"/>
                  </a:spcAft>
                  <a:buNone/>
                </a:pPr>
                <a:t>2040</a:t>
              </a:fld>
              <a:endParaRPr lang="en-US" sz="1000"/>
            </a:p>
          </p:txBody>
        </p:sp>
        <p:sp>
          <p:nvSpPr>
            <p:cNvPr id="57" name="Text Placeholder 10">
              <a:extLst>
                <a:ext uri="{FF2B5EF4-FFF2-40B4-BE49-F238E27FC236}">
                  <a16:creationId xmlns:a16="http://schemas.microsoft.com/office/drawing/2014/main" id="{3B52DADC-1719-43F8-86F7-2E965E88B40B}"/>
                </a:ext>
              </a:extLst>
            </p:cNvPr>
            <p:cNvSpPr txBox="1">
              <a:spLocks/>
            </p:cNvSpPr>
            <p:nvPr>
              <p:custDataLst>
                <p:tags r:id="rId58"/>
              </p:custDataLst>
            </p:nvPr>
          </p:nvSpPr>
          <p:spPr bwMode="gray">
            <a:xfrm>
              <a:off x="6834187" y="44338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000">
                  <a:effectLst/>
                </a:rPr>
                <a:t>0.25</a:t>
              </a:r>
              <a:endParaRPr lang="en-US" sz="1000"/>
            </a:p>
          </p:txBody>
        </p:sp>
        <p:sp>
          <p:nvSpPr>
            <p:cNvPr id="58" name="Text Placeholder 10">
              <a:extLst>
                <a:ext uri="{FF2B5EF4-FFF2-40B4-BE49-F238E27FC236}">
                  <a16:creationId xmlns:a16="http://schemas.microsoft.com/office/drawing/2014/main" id="{F845E135-BE35-0711-7D32-FC9755216942}"/>
                </a:ext>
              </a:extLst>
            </p:cNvPr>
            <p:cNvSpPr txBox="1">
              <a:spLocks/>
            </p:cNvSpPr>
            <p:nvPr>
              <p:custDataLst>
                <p:tags r:id="rId59"/>
              </p:custDataLst>
            </p:nvPr>
          </p:nvSpPr>
          <p:spPr bwMode="gray">
            <a:xfrm>
              <a:off x="7361237" y="40719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000">
                  <a:effectLst/>
                </a:rPr>
                <a:t>0.33</a:t>
              </a:r>
              <a:endParaRPr lang="en-US" sz="1000"/>
            </a:p>
          </p:txBody>
        </p:sp>
        <p:sp>
          <p:nvSpPr>
            <p:cNvPr id="59" name="btfpColumnHeaderBoxText223027">
              <a:extLst>
                <a:ext uri="{FF2B5EF4-FFF2-40B4-BE49-F238E27FC236}">
                  <a16:creationId xmlns:a16="http://schemas.microsoft.com/office/drawing/2014/main" id="{11A0EDF3-59D4-75CC-E1A7-8A6CD3335C59}"/>
                </a:ext>
              </a:extLst>
            </p:cNvPr>
            <p:cNvSpPr txBox="1"/>
            <p:nvPr/>
          </p:nvSpPr>
          <p:spPr bwMode="gray">
            <a:xfrm>
              <a:off x="5661025" y="1940653"/>
              <a:ext cx="610996" cy="257442"/>
            </a:xfrm>
            <a:prstGeom prst="rect">
              <a:avLst/>
            </a:prstGeom>
            <a:noFill/>
          </p:spPr>
          <p:txBody>
            <a:bodyPr vert="horz" wrap="square" lIns="36036" tIns="36036" rIns="36036" bIns="36036" rtlCol="0" anchor="b">
              <a:spAutoFit/>
            </a:bodyPr>
            <a:lstStyle/>
            <a:p>
              <a:r>
                <a:rPr lang="en-US" sz="1200" b="1">
                  <a:solidFill>
                    <a:srgbClr val="000000"/>
                  </a:solidFill>
                </a:rPr>
                <a:t>Mining</a:t>
              </a:r>
            </a:p>
          </p:txBody>
        </p:sp>
        <p:sp>
          <p:nvSpPr>
            <p:cNvPr id="60" name="btfpColumnHeaderBoxText223027">
              <a:extLst>
                <a:ext uri="{FF2B5EF4-FFF2-40B4-BE49-F238E27FC236}">
                  <a16:creationId xmlns:a16="http://schemas.microsoft.com/office/drawing/2014/main" id="{62D19E9A-6BED-3DFF-3201-125F5809A0C8}"/>
                </a:ext>
              </a:extLst>
            </p:cNvPr>
            <p:cNvSpPr txBox="1"/>
            <p:nvPr/>
          </p:nvSpPr>
          <p:spPr bwMode="gray">
            <a:xfrm>
              <a:off x="6865192" y="1950822"/>
              <a:ext cx="749492" cy="257442"/>
            </a:xfrm>
            <a:prstGeom prst="rect">
              <a:avLst/>
            </a:prstGeom>
            <a:noFill/>
          </p:spPr>
          <p:txBody>
            <a:bodyPr vert="horz" wrap="square" lIns="36036" tIns="36036" rIns="36036" bIns="36036" rtlCol="0" anchor="b">
              <a:spAutoFit/>
            </a:bodyPr>
            <a:lstStyle/>
            <a:p>
              <a:r>
                <a:rPr lang="en-US" sz="1200" b="1">
                  <a:solidFill>
                    <a:srgbClr val="000000"/>
                  </a:solidFill>
                </a:rPr>
                <a:t>Refining</a:t>
              </a:r>
            </a:p>
          </p:txBody>
        </p:sp>
      </p:grpSp>
      <p:grpSp>
        <p:nvGrpSpPr>
          <p:cNvPr id="61" name="Group 60">
            <a:extLst>
              <a:ext uri="{FF2B5EF4-FFF2-40B4-BE49-F238E27FC236}">
                <a16:creationId xmlns:a16="http://schemas.microsoft.com/office/drawing/2014/main" id="{4BAEA907-6AEA-8603-CDAC-428072B32869}"/>
              </a:ext>
            </a:extLst>
          </p:cNvPr>
          <p:cNvGrpSpPr/>
          <p:nvPr/>
        </p:nvGrpSpPr>
        <p:grpSpPr>
          <a:xfrm>
            <a:off x="1900027" y="2095781"/>
            <a:ext cx="6927850" cy="152400"/>
            <a:chOff x="1222375" y="6030913"/>
            <a:chExt cx="6927850" cy="152400"/>
          </a:xfrm>
        </p:grpSpPr>
        <p:sp>
          <p:nvSpPr>
            <p:cNvPr id="62" name="Rectangle 61">
              <a:extLst>
                <a:ext uri="{FF2B5EF4-FFF2-40B4-BE49-F238E27FC236}">
                  <a16:creationId xmlns:a16="http://schemas.microsoft.com/office/drawing/2014/main" id="{5AC18583-D09A-92F3-A5CD-98BA081E7480}"/>
                </a:ext>
              </a:extLst>
            </p:cNvPr>
            <p:cNvSpPr/>
            <p:nvPr>
              <p:custDataLst>
                <p:tags r:id="rId2"/>
              </p:custDataLst>
            </p:nvPr>
          </p:nvSpPr>
          <p:spPr bwMode="auto">
            <a:xfrm>
              <a:off x="4741863" y="6035675"/>
              <a:ext cx="179388" cy="133350"/>
            </a:xfrm>
            <a:prstGeom prst="rect">
              <a:avLst/>
            </a:prstGeom>
            <a:solidFill>
              <a:srgbClr val="C30C3E"/>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63" name="Rectangle 62">
              <a:extLst>
                <a:ext uri="{FF2B5EF4-FFF2-40B4-BE49-F238E27FC236}">
                  <a16:creationId xmlns:a16="http://schemas.microsoft.com/office/drawing/2014/main" id="{1C5ED00E-E5BB-2FCC-CA17-2E9969C03DA5}"/>
                </a:ext>
              </a:extLst>
            </p:cNvPr>
            <p:cNvSpPr/>
            <p:nvPr>
              <p:custDataLst>
                <p:tags r:id="rId3"/>
              </p:custDataLst>
            </p:nvPr>
          </p:nvSpPr>
          <p:spPr bwMode="auto">
            <a:xfrm>
              <a:off x="1222375" y="6035675"/>
              <a:ext cx="179388" cy="133350"/>
            </a:xfrm>
            <a:prstGeom prst="rect">
              <a:avLst/>
            </a:prstGeom>
            <a:solidFill>
              <a:schemeClr val="accent5"/>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64" name="Rectangle 63">
              <a:extLst>
                <a:ext uri="{FF2B5EF4-FFF2-40B4-BE49-F238E27FC236}">
                  <a16:creationId xmlns:a16="http://schemas.microsoft.com/office/drawing/2014/main" id="{9EEA373A-24EE-5B41-D50A-78EFAE8CF24E}"/>
                </a:ext>
              </a:extLst>
            </p:cNvPr>
            <p:cNvSpPr/>
            <p:nvPr>
              <p:custDataLst>
                <p:tags r:id="rId4"/>
              </p:custDataLst>
            </p:nvPr>
          </p:nvSpPr>
          <p:spPr bwMode="auto">
            <a:xfrm>
              <a:off x="7054850" y="6035675"/>
              <a:ext cx="179388" cy="133350"/>
            </a:xfrm>
            <a:prstGeom prst="rect">
              <a:avLst/>
            </a:prstGeom>
            <a:solidFill>
              <a:schemeClr val="accent6"/>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65" name="Rectangle 64">
              <a:extLst>
                <a:ext uri="{FF2B5EF4-FFF2-40B4-BE49-F238E27FC236}">
                  <a16:creationId xmlns:a16="http://schemas.microsoft.com/office/drawing/2014/main" id="{037A36F9-43A8-0820-E00D-7A65A71CDB66}"/>
                </a:ext>
              </a:extLst>
            </p:cNvPr>
            <p:cNvSpPr/>
            <p:nvPr>
              <p:custDataLst>
                <p:tags r:id="rId5"/>
              </p:custDataLst>
            </p:nvPr>
          </p:nvSpPr>
          <p:spPr bwMode="auto">
            <a:xfrm>
              <a:off x="2100263" y="6035675"/>
              <a:ext cx="179388" cy="133350"/>
            </a:xfrm>
            <a:prstGeom prst="rect">
              <a:avLst/>
            </a:prstGeom>
            <a:solidFill>
              <a:schemeClr val="tx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66" name="Rectangle 65">
              <a:extLst>
                <a:ext uri="{FF2B5EF4-FFF2-40B4-BE49-F238E27FC236}">
                  <a16:creationId xmlns:a16="http://schemas.microsoft.com/office/drawing/2014/main" id="{D2C1E324-3B73-067B-DC2D-486BD2DD190C}"/>
                </a:ext>
              </a:extLst>
            </p:cNvPr>
            <p:cNvSpPr/>
            <p:nvPr>
              <p:custDataLst>
                <p:tags r:id="rId6"/>
              </p:custDataLst>
            </p:nvPr>
          </p:nvSpPr>
          <p:spPr bwMode="auto">
            <a:xfrm>
              <a:off x="6386513" y="6035675"/>
              <a:ext cx="179388" cy="133350"/>
            </a:xfrm>
            <a:prstGeom prst="rect">
              <a:avLst/>
            </a:prstGeom>
            <a:solidFill>
              <a:srgbClr val="008F00"/>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67" name="Rectangle 66">
              <a:extLst>
                <a:ext uri="{FF2B5EF4-FFF2-40B4-BE49-F238E27FC236}">
                  <a16:creationId xmlns:a16="http://schemas.microsoft.com/office/drawing/2014/main" id="{579B8E7A-46F2-B2DD-5220-A96F02E5C35B}"/>
                </a:ext>
              </a:extLst>
            </p:cNvPr>
            <p:cNvSpPr/>
            <p:nvPr>
              <p:custDataLst>
                <p:tags r:id="rId7"/>
              </p:custDataLst>
            </p:nvPr>
          </p:nvSpPr>
          <p:spPr bwMode="auto">
            <a:xfrm>
              <a:off x="3198813" y="6035675"/>
              <a:ext cx="179388" cy="133350"/>
            </a:xfrm>
            <a:prstGeom prst="rect">
              <a:avLst/>
            </a:prstGeom>
            <a:solidFill>
              <a:schemeClr val="accent3"/>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68" name="Rectangle 67">
              <a:extLst>
                <a:ext uri="{FF2B5EF4-FFF2-40B4-BE49-F238E27FC236}">
                  <a16:creationId xmlns:a16="http://schemas.microsoft.com/office/drawing/2014/main" id="{95DB1EB6-1AEB-A380-693C-B01ED1CBAEED}"/>
                </a:ext>
              </a:extLst>
            </p:cNvPr>
            <p:cNvSpPr/>
            <p:nvPr>
              <p:custDataLst>
                <p:tags r:id="rId8"/>
              </p:custDataLst>
            </p:nvPr>
          </p:nvSpPr>
          <p:spPr bwMode="auto">
            <a:xfrm>
              <a:off x="5613400" y="6035675"/>
              <a:ext cx="179388" cy="133350"/>
            </a:xfrm>
            <a:prstGeom prst="rect">
              <a:avLst/>
            </a:prstGeom>
            <a:solidFill>
              <a:srgbClr val="FFC100"/>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69" name="Rectangle 68">
              <a:extLst>
                <a:ext uri="{FF2B5EF4-FFF2-40B4-BE49-F238E27FC236}">
                  <a16:creationId xmlns:a16="http://schemas.microsoft.com/office/drawing/2014/main" id="{89B26590-D718-5E43-00E5-BB30245A4296}"/>
                </a:ext>
              </a:extLst>
            </p:cNvPr>
            <p:cNvSpPr/>
            <p:nvPr>
              <p:custDataLst>
                <p:tags r:id="rId9"/>
              </p:custDataLst>
            </p:nvPr>
          </p:nvSpPr>
          <p:spPr bwMode="auto">
            <a:xfrm>
              <a:off x="3917950" y="6035675"/>
              <a:ext cx="179388" cy="133350"/>
            </a:xfrm>
            <a:prstGeom prst="rect">
              <a:avLst/>
            </a:prstGeom>
            <a:solidFill>
              <a:schemeClr val="tx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70" name="Rectangle 69">
              <a:extLst>
                <a:ext uri="{FF2B5EF4-FFF2-40B4-BE49-F238E27FC236}">
                  <a16:creationId xmlns:a16="http://schemas.microsoft.com/office/drawing/2014/main" id="{852FDECC-5575-5992-889D-6412C3CE2EFE}"/>
                </a:ext>
              </a:extLst>
            </p:cNvPr>
            <p:cNvSpPr/>
            <p:nvPr>
              <p:custDataLst>
                <p:tags r:id="rId10"/>
              </p:custDataLst>
            </p:nvPr>
          </p:nvSpPr>
          <p:spPr bwMode="auto">
            <a:xfrm>
              <a:off x="7659688" y="6035675"/>
              <a:ext cx="179388" cy="133350"/>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71" name="Text Placeholder 10">
              <a:extLst>
                <a:ext uri="{FF2B5EF4-FFF2-40B4-BE49-F238E27FC236}">
                  <a16:creationId xmlns:a16="http://schemas.microsoft.com/office/drawing/2014/main" id="{A937B1BE-438C-68E5-CAA3-E6AA38DB6337}"/>
                </a:ext>
              </a:extLst>
            </p:cNvPr>
            <p:cNvSpPr txBox="1">
              <a:spLocks/>
            </p:cNvSpPr>
            <p:nvPr>
              <p:custDataLst>
                <p:tags r:id="rId11"/>
              </p:custDataLst>
            </p:nvPr>
          </p:nvSpPr>
          <p:spPr bwMode="auto">
            <a:xfrm>
              <a:off x="4972050" y="6030913"/>
              <a:ext cx="5397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E1DFD1B4-FC32-4BE4-96A3-58AAD841C57B}" type="datetime'''Ar''''g''e''''''''''''n''''''''''''t''''''''''''i''''''na'''">
                <a:rPr lang="en-US" altLang="en-US" sz="1000" smtClean="0">
                  <a:effectLst/>
                </a:rPr>
                <a:pPr marL="0" indent="0">
                  <a:spcBef>
                    <a:spcPct val="0"/>
                  </a:spcBef>
                  <a:spcAft>
                    <a:spcPct val="0"/>
                  </a:spcAft>
                  <a:buNone/>
                </a:pPr>
                <a:t>Argentina</a:t>
              </a:fld>
              <a:endParaRPr lang="en-US" sz="1000"/>
            </a:p>
          </p:txBody>
        </p:sp>
        <p:sp>
          <p:nvSpPr>
            <p:cNvPr id="72" name="Text Placeholder 10">
              <a:extLst>
                <a:ext uri="{FF2B5EF4-FFF2-40B4-BE49-F238E27FC236}">
                  <a16:creationId xmlns:a16="http://schemas.microsoft.com/office/drawing/2014/main" id="{48F9F8E9-B18D-0C16-81B3-A697E9E99CA6}"/>
                </a:ext>
              </a:extLst>
            </p:cNvPr>
            <p:cNvSpPr txBox="1">
              <a:spLocks/>
            </p:cNvSpPr>
            <p:nvPr>
              <p:custDataLst>
                <p:tags r:id="rId12"/>
              </p:custDataLst>
            </p:nvPr>
          </p:nvSpPr>
          <p:spPr bwMode="auto">
            <a:xfrm>
              <a:off x="5843588" y="6030913"/>
              <a:ext cx="441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03C50A8B-41F6-4DB2-9036-70F81A6ABFDB}" type="datetime'''C''''a''''n''''''''''''''''''''''a''d''''''''''''''a'''''">
                <a:rPr lang="en-US" altLang="en-US" sz="1000" smtClean="0">
                  <a:effectLst/>
                </a:rPr>
                <a:pPr marL="0" indent="0">
                  <a:spcBef>
                    <a:spcPct val="0"/>
                  </a:spcBef>
                  <a:spcAft>
                    <a:spcPct val="0"/>
                  </a:spcAft>
                  <a:buNone/>
                </a:pPr>
                <a:t>Canada</a:t>
              </a:fld>
              <a:endParaRPr lang="en-US" sz="1000"/>
            </a:p>
          </p:txBody>
        </p:sp>
        <p:sp>
          <p:nvSpPr>
            <p:cNvPr id="73" name="Text Placeholder 10">
              <a:extLst>
                <a:ext uri="{FF2B5EF4-FFF2-40B4-BE49-F238E27FC236}">
                  <a16:creationId xmlns:a16="http://schemas.microsoft.com/office/drawing/2014/main" id="{8E3B3ACE-4E7C-803C-CBB1-5570BB02D114}"/>
                </a:ext>
              </a:extLst>
            </p:cNvPr>
            <p:cNvSpPr txBox="1">
              <a:spLocks/>
            </p:cNvSpPr>
            <p:nvPr>
              <p:custDataLst>
                <p:tags r:id="rId13"/>
              </p:custDataLst>
            </p:nvPr>
          </p:nvSpPr>
          <p:spPr bwMode="auto">
            <a:xfrm>
              <a:off x="4148138" y="6030913"/>
              <a:ext cx="4921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5F5F0A3A-C41E-4004-8681-3C681BE51729}" type="datetime'''A''u''''''s''''''''''t''''''''''''''''rali''''''''''a'">
                <a:rPr lang="en-US" altLang="en-US" sz="1000" smtClean="0">
                  <a:effectLst/>
                </a:rPr>
                <a:pPr marL="0" indent="0">
                  <a:spcBef>
                    <a:spcPct val="0"/>
                  </a:spcBef>
                  <a:spcAft>
                    <a:spcPct val="0"/>
                  </a:spcAft>
                  <a:buNone/>
                </a:pPr>
                <a:t>Australia</a:t>
              </a:fld>
              <a:endParaRPr lang="en-US" sz="1000"/>
            </a:p>
          </p:txBody>
        </p:sp>
        <p:sp>
          <p:nvSpPr>
            <p:cNvPr id="74" name="Text Placeholder 10">
              <a:extLst>
                <a:ext uri="{FF2B5EF4-FFF2-40B4-BE49-F238E27FC236}">
                  <a16:creationId xmlns:a16="http://schemas.microsoft.com/office/drawing/2014/main" id="{46EE07C7-9C60-52C2-E3B3-7D6730309629}"/>
                </a:ext>
              </a:extLst>
            </p:cNvPr>
            <p:cNvSpPr txBox="1">
              <a:spLocks/>
            </p:cNvSpPr>
            <p:nvPr>
              <p:custDataLst>
                <p:tags r:id="rId14"/>
              </p:custDataLst>
            </p:nvPr>
          </p:nvSpPr>
          <p:spPr bwMode="auto">
            <a:xfrm>
              <a:off x="6616700" y="6030913"/>
              <a:ext cx="336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9D60B9A-AB6F-42FF-AC87-71B4C607D998}" type="datetime'K''''''''''''o''''''''''''''r''''''''''''''''''''e''a'''''''">
                <a:rPr lang="en-US" altLang="en-US" sz="1000" smtClean="0">
                  <a:effectLst/>
                </a:rPr>
                <a:pPr marL="0" indent="0">
                  <a:spcBef>
                    <a:spcPct val="0"/>
                  </a:spcBef>
                  <a:spcAft>
                    <a:spcPct val="0"/>
                  </a:spcAft>
                  <a:buNone/>
                </a:pPr>
                <a:t>Korea</a:t>
              </a:fld>
              <a:endParaRPr lang="en-US" sz="1000"/>
            </a:p>
          </p:txBody>
        </p:sp>
        <p:sp>
          <p:nvSpPr>
            <p:cNvPr id="75" name="Text Placeholder 10">
              <a:extLst>
                <a:ext uri="{FF2B5EF4-FFF2-40B4-BE49-F238E27FC236}">
                  <a16:creationId xmlns:a16="http://schemas.microsoft.com/office/drawing/2014/main" id="{590A9A1C-3B1E-81D5-8731-FF967F7DF3B3}"/>
                </a:ext>
              </a:extLst>
            </p:cNvPr>
            <p:cNvSpPr txBox="1">
              <a:spLocks/>
            </p:cNvSpPr>
            <p:nvPr>
              <p:custDataLst>
                <p:tags r:id="rId15"/>
              </p:custDataLst>
            </p:nvPr>
          </p:nvSpPr>
          <p:spPr bwMode="auto">
            <a:xfrm>
              <a:off x="3429000" y="6030913"/>
              <a:ext cx="3873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A1C30235-5E3C-4CBF-A450-85777934CC07}" type="datetime'''''''R''''''''''''''''''''''''''''''u''''''''ss''i''a'">
                <a:rPr lang="en-US" altLang="en-US" sz="1000" smtClean="0">
                  <a:effectLst/>
                </a:rPr>
                <a:pPr marL="0" indent="0">
                  <a:spcBef>
                    <a:spcPct val="0"/>
                  </a:spcBef>
                  <a:spcAft>
                    <a:spcPct val="0"/>
                  </a:spcAft>
                  <a:buNone/>
                </a:pPr>
                <a:t>Russia</a:t>
              </a:fld>
              <a:endParaRPr lang="en-US" sz="1000"/>
            </a:p>
          </p:txBody>
        </p:sp>
        <p:sp>
          <p:nvSpPr>
            <p:cNvPr id="76" name="Text Placeholder 10">
              <a:extLst>
                <a:ext uri="{FF2B5EF4-FFF2-40B4-BE49-F238E27FC236}">
                  <a16:creationId xmlns:a16="http://schemas.microsoft.com/office/drawing/2014/main" id="{3F929D30-D03E-22F0-EDAB-A45057817069}"/>
                </a:ext>
              </a:extLst>
            </p:cNvPr>
            <p:cNvSpPr txBox="1">
              <a:spLocks/>
            </p:cNvSpPr>
            <p:nvPr>
              <p:custDataLst>
                <p:tags r:id="rId16"/>
              </p:custDataLst>
            </p:nvPr>
          </p:nvSpPr>
          <p:spPr bwMode="auto">
            <a:xfrm>
              <a:off x="7285038" y="6030913"/>
              <a:ext cx="2730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BCED4F41-22D3-4178-8A0A-A3FEA60D549E}" type="datetime'''In''''''''d''''''''''''''''i''''a'">
                <a:rPr lang="en-US" altLang="en-US" sz="1000" smtClean="0">
                  <a:effectLst/>
                </a:rPr>
                <a:pPr marL="0" indent="0">
                  <a:spcBef>
                    <a:spcPct val="0"/>
                  </a:spcBef>
                  <a:spcAft>
                    <a:spcPct val="0"/>
                  </a:spcAft>
                  <a:buNone/>
                </a:pPr>
                <a:t>India</a:t>
              </a:fld>
              <a:endParaRPr lang="en-US" sz="1000"/>
            </a:p>
          </p:txBody>
        </p:sp>
        <p:sp>
          <p:nvSpPr>
            <p:cNvPr id="77" name="Text Placeholder 10">
              <a:extLst>
                <a:ext uri="{FF2B5EF4-FFF2-40B4-BE49-F238E27FC236}">
                  <a16:creationId xmlns:a16="http://schemas.microsoft.com/office/drawing/2014/main" id="{CF457420-78CE-C6BC-BF8E-177FF9DA0022}"/>
                </a:ext>
              </a:extLst>
            </p:cNvPr>
            <p:cNvSpPr txBox="1">
              <a:spLocks/>
            </p:cNvSpPr>
            <p:nvPr>
              <p:custDataLst>
                <p:tags r:id="rId17"/>
              </p:custDataLst>
            </p:nvPr>
          </p:nvSpPr>
          <p:spPr bwMode="auto">
            <a:xfrm>
              <a:off x="2330450" y="6030913"/>
              <a:ext cx="7667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000" dirty="0">
                  <a:effectLst/>
                </a:rPr>
                <a:t>Rest of world</a:t>
              </a:r>
              <a:endParaRPr lang="en-US" sz="1000" dirty="0"/>
            </a:p>
          </p:txBody>
        </p:sp>
        <p:sp>
          <p:nvSpPr>
            <p:cNvPr id="78" name="Text Placeholder 10">
              <a:extLst>
                <a:ext uri="{FF2B5EF4-FFF2-40B4-BE49-F238E27FC236}">
                  <a16:creationId xmlns:a16="http://schemas.microsoft.com/office/drawing/2014/main" id="{752D7741-05A8-41E1-B1DF-25BB42A45473}"/>
                </a:ext>
              </a:extLst>
            </p:cNvPr>
            <p:cNvSpPr txBox="1">
              <a:spLocks/>
            </p:cNvSpPr>
            <p:nvPr>
              <p:custDataLst>
                <p:tags r:id="rId18"/>
              </p:custDataLst>
            </p:nvPr>
          </p:nvSpPr>
          <p:spPr bwMode="auto">
            <a:xfrm>
              <a:off x="7889875" y="6030913"/>
              <a:ext cx="2603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000" dirty="0">
                  <a:effectLst/>
                </a:rPr>
                <a:t>U.S.</a:t>
              </a:r>
              <a:endParaRPr lang="en-US" sz="1000" dirty="0"/>
            </a:p>
          </p:txBody>
        </p:sp>
        <p:sp>
          <p:nvSpPr>
            <p:cNvPr id="79" name="Text Placeholder 10">
              <a:extLst>
                <a:ext uri="{FF2B5EF4-FFF2-40B4-BE49-F238E27FC236}">
                  <a16:creationId xmlns:a16="http://schemas.microsoft.com/office/drawing/2014/main" id="{0899EB61-135B-2A2B-A41F-E891E21EA093}"/>
                </a:ext>
              </a:extLst>
            </p:cNvPr>
            <p:cNvSpPr txBox="1">
              <a:spLocks/>
            </p:cNvSpPr>
            <p:nvPr>
              <p:custDataLst>
                <p:tags r:id="rId19"/>
              </p:custDataLst>
            </p:nvPr>
          </p:nvSpPr>
          <p:spPr bwMode="auto">
            <a:xfrm>
              <a:off x="1452563" y="6030913"/>
              <a:ext cx="546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12E006B3-0D5E-4A5F-95B2-FE5A2A7969B2}" type="datetime'''''''In''''''''''don''''''e''''''''si''a'''''''''">
                <a:rPr lang="en-US" altLang="en-US" sz="1000" smtClean="0">
                  <a:effectLst/>
                </a:rPr>
                <a:pPr marL="0" indent="0">
                  <a:spcBef>
                    <a:spcPct val="0"/>
                  </a:spcBef>
                  <a:spcAft>
                    <a:spcPct val="0"/>
                  </a:spcAft>
                  <a:buNone/>
                </a:pPr>
                <a:t>Indonesia</a:t>
              </a:fld>
              <a:endParaRPr lang="en-US" sz="1000"/>
            </a:p>
          </p:txBody>
        </p:sp>
      </p:grpSp>
      <p:sp>
        <p:nvSpPr>
          <p:cNvPr id="81" name="Text Placeholder 7">
            <a:extLst>
              <a:ext uri="{FF2B5EF4-FFF2-40B4-BE49-F238E27FC236}">
                <a16:creationId xmlns:a16="http://schemas.microsoft.com/office/drawing/2014/main" id="{0A8ABA34-AE57-7793-A8EC-AF93DDAF5476}"/>
              </a:ext>
            </a:extLst>
          </p:cNvPr>
          <p:cNvSpPr txBox="1">
            <a:spLocks/>
          </p:cNvSpPr>
          <p:nvPr/>
        </p:nvSpPr>
        <p:spPr>
          <a:xfrm>
            <a:off x="9308592" y="1549400"/>
            <a:ext cx="2551176" cy="4546600"/>
          </a:xfrm>
          <a:prstGeom prst="rect">
            <a:avLst/>
          </a:prstGeom>
          <a:solidFill>
            <a:srgbClr val="E4E8EF"/>
          </a:solidFill>
        </p:spPr>
        <p:txBody>
          <a:bodyPr vert="horz" lIns="137160" tIns="137160" rIns="274320" bIns="137160" rtlCol="0">
            <a:noAutofit/>
          </a:bodyPr>
          <a:lstStyle>
            <a:lvl1pPr marL="180975" indent="-180975" algn="l" defTabSz="914354" rtl="0" eaLnBrk="1" latinLnBrk="0" hangingPunct="1">
              <a:lnSpc>
                <a:spcPct val="100000"/>
              </a:lnSpc>
              <a:spcBef>
                <a:spcPts val="0"/>
              </a:spcBef>
              <a:buFont typeface="Arial" panose="020B0604020202020204" pitchFamily="34" charset="0"/>
              <a:buChar char="•"/>
              <a:defRPr sz="1250" kern="1200">
                <a:solidFill>
                  <a:schemeClr val="tx1"/>
                </a:solidFill>
                <a:latin typeface="+mn-lt"/>
                <a:ea typeface="+mn-ea"/>
                <a:cs typeface="+mn-cs"/>
              </a:defRPr>
            </a:lvl1pPr>
            <a:lvl2pPr marL="361950" indent="-180975" algn="l" defTabSz="914354" rtl="0" eaLnBrk="1" latinLnBrk="0" hangingPunct="1">
              <a:lnSpc>
                <a:spcPct val="100000"/>
              </a:lnSpc>
              <a:spcBef>
                <a:spcPts val="0"/>
              </a:spcBef>
              <a:buFont typeface="Arial" panose="020B0604020202020204" pitchFamily="34" charset="0"/>
              <a:buChar char="–"/>
              <a:defRPr sz="850" kern="1200">
                <a:solidFill>
                  <a:schemeClr val="tx1"/>
                </a:solidFill>
                <a:latin typeface="+mn-lt"/>
                <a:ea typeface="+mn-ea"/>
                <a:cs typeface="+mn-cs"/>
              </a:defRPr>
            </a:lvl2pPr>
            <a:lvl3pPr marL="534988" indent="-173038" algn="l" defTabSz="914354" rtl="0" eaLnBrk="1" latinLnBrk="0" hangingPunct="1">
              <a:lnSpc>
                <a:spcPct val="100000"/>
              </a:lnSpc>
              <a:spcBef>
                <a:spcPts val="0"/>
              </a:spcBef>
              <a:buFont typeface="Arial" panose="020B0604020202020204" pitchFamily="34" charset="0"/>
              <a:buChar char="&gt;"/>
              <a:defRPr sz="850" kern="1200">
                <a:solidFill>
                  <a:schemeClr val="tx1"/>
                </a:solidFill>
                <a:latin typeface="+mn-lt"/>
                <a:ea typeface="+mn-ea"/>
                <a:cs typeface="+mn-cs"/>
              </a:defRPr>
            </a:lvl3pPr>
            <a:lvl4pPr marL="715963" indent="-180975" algn="l" defTabSz="914354" rtl="0" eaLnBrk="1" latinLnBrk="0" hangingPunct="1">
              <a:lnSpc>
                <a:spcPct val="100000"/>
              </a:lnSpc>
              <a:spcBef>
                <a:spcPts val="0"/>
              </a:spcBef>
              <a:buFont typeface="Arial" panose="020B0604020202020204" pitchFamily="34" charset="0"/>
              <a:buChar char="–"/>
              <a:defRPr sz="850" kern="1200">
                <a:solidFill>
                  <a:schemeClr val="tx1"/>
                </a:solidFill>
                <a:latin typeface="+mn-lt"/>
                <a:ea typeface="+mn-ea"/>
                <a:cs typeface="+mn-cs"/>
              </a:defRPr>
            </a:lvl4pPr>
            <a:lvl5pPr marL="898525" indent="-182563" algn="l" defTabSz="914354" rtl="0" eaLnBrk="1" latinLnBrk="0" hangingPunct="1">
              <a:lnSpc>
                <a:spcPct val="100000"/>
              </a:lnSpc>
              <a:spcBef>
                <a:spcPts val="0"/>
              </a:spcBef>
              <a:buFont typeface="Arial" panose="020B0604020202020204" pitchFamily="34" charset="0"/>
              <a:buChar char="&gt;"/>
              <a:defRPr sz="85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b="1" dirty="0"/>
              <a:t>Observations </a:t>
            </a:r>
            <a:endParaRPr lang="en-US" dirty="0"/>
          </a:p>
          <a:p>
            <a:pPr marL="171450" indent="-171450">
              <a:spcAft>
                <a:spcPts val="600"/>
              </a:spcAft>
            </a:pPr>
            <a:r>
              <a:rPr lang="en-US" sz="1050" dirty="0">
                <a:solidFill>
                  <a:srgbClr val="000000"/>
                </a:solidFill>
              </a:rPr>
              <a:t>Diversification is useful to </a:t>
            </a:r>
            <a:r>
              <a:rPr lang="en-US" sz="1050" b="1" dirty="0">
                <a:solidFill>
                  <a:srgbClr val="000000"/>
                </a:solidFill>
              </a:rPr>
              <a:t>cushion countries against external shocks, derive more mineral benefits, and prevent resource-rich developing countries from becoming dependent </a:t>
            </a:r>
            <a:r>
              <a:rPr lang="en-US" sz="1050" dirty="0">
                <a:solidFill>
                  <a:srgbClr val="000000"/>
                </a:solidFill>
              </a:rPr>
              <a:t>on external economies.</a:t>
            </a:r>
            <a:endParaRPr lang="en-US" sz="1050" dirty="0">
              <a:solidFill>
                <a:srgbClr val="000000"/>
              </a:solidFill>
              <a:cs typeface="Arial"/>
            </a:endParaRPr>
          </a:p>
          <a:p>
            <a:pPr marL="171450" indent="-171450">
              <a:spcAft>
                <a:spcPts val="600"/>
              </a:spcAft>
            </a:pPr>
            <a:r>
              <a:rPr lang="en-US" sz="1050" dirty="0">
                <a:solidFill>
                  <a:srgbClr val="000000"/>
                </a:solidFill>
              </a:rPr>
              <a:t>Global FDI greenfield mineral projects numbered 117 in 2023; approximately </a:t>
            </a:r>
            <a:r>
              <a:rPr lang="en-US" sz="1050" b="1" dirty="0">
                <a:solidFill>
                  <a:srgbClr val="000000"/>
                </a:solidFill>
              </a:rPr>
              <a:t>75% of those were in developing economies and half were dedicated to mineral processing.</a:t>
            </a:r>
            <a:endParaRPr lang="en-US" sz="1050" b="1" dirty="0">
              <a:solidFill>
                <a:srgbClr val="000000"/>
              </a:solidFill>
              <a:cs typeface="Arial"/>
            </a:endParaRPr>
          </a:p>
          <a:p>
            <a:pPr marL="171450" indent="-171450">
              <a:spcAft>
                <a:spcPts val="600"/>
              </a:spcAft>
            </a:pPr>
            <a:r>
              <a:rPr lang="en-US" sz="1050" dirty="0">
                <a:solidFill>
                  <a:srgbClr val="000000"/>
                </a:solidFill>
              </a:rPr>
              <a:t>Between 2024 to 2035, the average share of the top three refining nations is set to decline by 4%.</a:t>
            </a:r>
            <a:endParaRPr lang="en-US" sz="1050" dirty="0">
              <a:solidFill>
                <a:srgbClr val="000000"/>
              </a:solidFill>
              <a:cs typeface="Arial"/>
            </a:endParaRP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3790021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think-cell data - do not delete" hidden="1">
            <a:extLst>
              <a:ext uri="{FF2B5EF4-FFF2-40B4-BE49-F238E27FC236}">
                <a16:creationId xmlns:a16="http://schemas.microsoft.com/office/drawing/2014/main" id="{A79DC7ED-BF6F-6829-D886-2A47E28347CE}"/>
              </a:ext>
            </a:extLst>
          </p:cNvPr>
          <p:cNvGraphicFramePr>
            <a:graphicFrameLocks/>
          </p:cNvGraphicFramePr>
          <p:nvPr>
            <p:custDataLst>
              <p:tags r:id="rId1"/>
            </p:custDataLst>
            <p:extLst>
              <p:ext uri="{D42A27DB-BD31-4B8C-83A1-F6EECF244321}">
                <p14:modId xmlns:p14="http://schemas.microsoft.com/office/powerpoint/2010/main" val="3043298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5" imgW="347" imgH="348" progId="TCLayout.ActiveDocument.1">
                  <p:embed/>
                </p:oleObj>
              </mc:Choice>
              <mc:Fallback>
                <p:oleObj name="think-cell Slide" r:id="rId55" imgW="347" imgH="348" progId="TCLayout.ActiveDocument.1">
                  <p:embed/>
                  <p:pic>
                    <p:nvPicPr>
                      <p:cNvPr id="0" name=""/>
                      <p:cNvPicPr/>
                      <p:nvPr/>
                    </p:nvPicPr>
                    <p:blipFill>
                      <a:blip r:embed="rId56"/>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32466378-6500-76F8-D708-BAFC7A5F8A2E}"/>
              </a:ext>
            </a:extLst>
          </p:cNvPr>
          <p:cNvSpPr>
            <a:spLocks noGrp="1"/>
          </p:cNvSpPr>
          <p:nvPr>
            <p:ph type="title"/>
          </p:nvPr>
        </p:nvSpPr>
        <p:spPr/>
        <p:txBody>
          <a:bodyPr vert="horz" rIns="91440"/>
          <a:lstStyle/>
          <a:p>
            <a:r>
              <a:rPr lang="en-US" dirty="0"/>
              <a:t>Small number of companies, many in China, dominate EV battery supply chain by locking in economies of scale</a:t>
            </a:r>
          </a:p>
        </p:txBody>
      </p:sp>
      <p:sp>
        <p:nvSpPr>
          <p:cNvPr id="4" name="Footer Placeholder 3">
            <a:extLst>
              <a:ext uri="{FF2B5EF4-FFF2-40B4-BE49-F238E27FC236}">
                <a16:creationId xmlns:a16="http://schemas.microsoft.com/office/drawing/2014/main" id="{51913328-72AF-7A80-306D-97FD5FCA5243}"/>
              </a:ext>
            </a:extLst>
          </p:cNvPr>
          <p:cNvSpPr>
            <a:spLocks noGrp="1"/>
          </p:cNvSpPr>
          <p:nvPr>
            <p:ph type="ftr" sz="quarter" idx="3"/>
          </p:nvPr>
        </p:nvSpPr>
        <p:spPr>
          <a:xfrm>
            <a:off x="334963" y="6164244"/>
            <a:ext cx="9147241" cy="758077"/>
          </a:xfrm>
        </p:spPr>
        <p:txBody>
          <a:bodyPr/>
          <a:lstStyle/>
          <a:p>
            <a:pPr>
              <a:defRPr/>
            </a:pPr>
            <a:r>
              <a:rPr lang="en-US" dirty="0">
                <a:solidFill>
                  <a:srgbClr val="000000"/>
                </a:solidFill>
              </a:rPr>
              <a:t>1) M</a:t>
            </a:r>
            <a:r>
              <a:rPr lang="en-US" altLang="ko-KR" dirty="0">
                <a:solidFill>
                  <a:srgbClr val="000000"/>
                </a:solidFill>
              </a:rPr>
              <a:t>ining by production capacity; c</a:t>
            </a:r>
            <a:r>
              <a:rPr lang="en-US" dirty="0">
                <a:solidFill>
                  <a:srgbClr val="000000"/>
                </a:solidFill>
              </a:rPr>
              <a:t>athode and anode by production capacity; c</a:t>
            </a:r>
            <a:r>
              <a:rPr lang="en-US" altLang="ko-KR" dirty="0">
                <a:solidFill>
                  <a:srgbClr val="000000"/>
                </a:solidFill>
              </a:rPr>
              <a:t>ell production by MWh produced. 2) </a:t>
            </a:r>
            <a:r>
              <a:rPr lang="en-US" dirty="0">
                <a:solidFill>
                  <a:srgbClr val="000000"/>
                </a:solidFill>
              </a:rPr>
              <a:t>Geographical breakdown refers to the location of the production. Mining is based on production data. Material processing is based on refining production capacity data. Active material production is based on cathode and anode material production capacity data. Battery cell production is based on battery cell production capacity data. EVs based on electric cars production data.</a:t>
            </a:r>
          </a:p>
          <a:p>
            <a:pPr>
              <a:defRPr/>
            </a:pPr>
            <a:r>
              <a:rPr lang="en-US" dirty="0">
                <a:solidFill>
                  <a:srgbClr val="000000"/>
                </a:solidFill>
              </a:rPr>
              <a:t>Sources: </a:t>
            </a:r>
            <a:r>
              <a:rPr lang="en-US" altLang="ko-KR" dirty="0">
                <a:solidFill>
                  <a:srgbClr val="000000"/>
                </a:solidFill>
                <a:hlinkClick r:id="rId57"/>
              </a:rPr>
              <a:t>Global Critical Minerals Outlook</a:t>
            </a:r>
            <a:r>
              <a:rPr lang="en-US" dirty="0">
                <a:solidFill>
                  <a:srgbClr val="000000"/>
                </a:solidFill>
              </a:rPr>
              <a:t> </a:t>
            </a:r>
            <a:r>
              <a:rPr lang="en-US" altLang="ko-KR" dirty="0">
                <a:solidFill>
                  <a:srgbClr val="000000"/>
                </a:solidFill>
              </a:rPr>
              <a:t>(IEA, 2024); </a:t>
            </a:r>
            <a:r>
              <a:rPr lang="en-US" altLang="ko-KR" dirty="0">
                <a:solidFill>
                  <a:srgbClr val="000000"/>
                </a:solidFill>
                <a:hlinkClick r:id="rId58"/>
              </a:rPr>
              <a:t>Mineral Commodity Summaries</a:t>
            </a:r>
            <a:r>
              <a:rPr lang="en-US" altLang="ko-KR" dirty="0">
                <a:solidFill>
                  <a:srgbClr val="000000"/>
                </a:solidFill>
              </a:rPr>
              <a:t> (U.S. Geological Survey, 2022); </a:t>
            </a:r>
            <a:r>
              <a:rPr lang="en-US" altLang="ko-KR" dirty="0">
                <a:solidFill>
                  <a:srgbClr val="000000"/>
                </a:solidFill>
                <a:hlinkClick r:id="rId59"/>
              </a:rPr>
              <a:t>Benchmark Mineral Intelligence</a:t>
            </a:r>
            <a:r>
              <a:rPr lang="en-US" altLang="ko-KR" dirty="0">
                <a:solidFill>
                  <a:srgbClr val="000000"/>
                </a:solidFill>
              </a:rPr>
              <a:t>; </a:t>
            </a:r>
            <a:r>
              <a:rPr lang="en-US" altLang="ko-KR" dirty="0" err="1">
                <a:solidFill>
                  <a:srgbClr val="000000"/>
                </a:solidFill>
                <a:hlinkClick r:id="rId60"/>
              </a:rPr>
              <a:t>BloombergNEF</a:t>
            </a:r>
            <a:r>
              <a:rPr lang="en-US" altLang="ko-KR" dirty="0">
                <a:solidFill>
                  <a:srgbClr val="000000"/>
                </a:solidFill>
              </a:rPr>
              <a:t>; </a:t>
            </a:r>
            <a:r>
              <a:rPr lang="en-US" altLang="ko-KR" dirty="0">
                <a:solidFill>
                  <a:srgbClr val="000000"/>
                </a:solidFill>
                <a:hlinkClick r:id="rId61"/>
              </a:rPr>
              <a:t>S&amp;P Global</a:t>
            </a:r>
            <a:r>
              <a:rPr lang="en-US" altLang="ko-KR" dirty="0">
                <a:solidFill>
                  <a:srgbClr val="000000"/>
                </a:solidFill>
              </a:rPr>
              <a:t>.</a:t>
            </a:r>
            <a:endParaRPr lang="en-US" altLang="ko-KR" dirty="0">
              <a:solidFill>
                <a:srgbClr val="000000"/>
              </a:solidFill>
              <a:cs typeface="Arial"/>
            </a:endParaRPr>
          </a:p>
          <a:p>
            <a:pPr>
              <a:defRPr/>
            </a:pPr>
            <a:r>
              <a:rPr lang="en-US" dirty="0">
                <a:solidFill>
                  <a:srgbClr val="000000"/>
                </a:solidFill>
              </a:rPr>
              <a:t>Credit: Ashley Kim, Petr </a:t>
            </a:r>
            <a:r>
              <a:rPr lang="en-US" dirty="0" err="1">
                <a:solidFill>
                  <a:srgbClr val="000000"/>
                </a:solidFill>
              </a:rPr>
              <a:t>Jenicek</a:t>
            </a:r>
            <a:r>
              <a:rPr lang="en-US" dirty="0">
                <a:solidFill>
                  <a:srgbClr val="000000"/>
                </a:solidFill>
              </a:rPr>
              <a:t>, </a:t>
            </a:r>
            <a:r>
              <a:rPr lang="en-US" dirty="0" err="1">
                <a:solidFill>
                  <a:srgbClr val="000000"/>
                </a:solidFill>
              </a:rPr>
              <a:t>Birru</a:t>
            </a:r>
            <a:r>
              <a:rPr lang="en-US" dirty="0">
                <a:solidFill>
                  <a:srgbClr val="000000"/>
                </a:solidFill>
              </a:rPr>
              <a:t> Lucha, </a:t>
            </a:r>
            <a:r>
              <a:rPr lang="en-US" dirty="0" err="1">
                <a:solidFill>
                  <a:srgbClr val="000000"/>
                </a:solidFill>
              </a:rPr>
              <a:t>Khande</a:t>
            </a:r>
            <a:r>
              <a:rPr lang="en-US" dirty="0">
                <a:solidFill>
                  <a:srgbClr val="000000"/>
                </a:solidFill>
              </a:rPr>
              <a:t>-Jae Fisher, </a:t>
            </a:r>
            <a:r>
              <a:rPr lang="en-US" dirty="0" err="1">
                <a:solidFill>
                  <a:srgbClr val="000000"/>
                </a:solidFill>
              </a:rPr>
              <a:t>Hyae</a:t>
            </a:r>
            <a:r>
              <a:rPr lang="en-US" dirty="0">
                <a:solidFill>
                  <a:srgbClr val="000000"/>
                </a:solidFill>
              </a:rPr>
              <a:t> Ryung Kim, and </a:t>
            </a:r>
            <a:r>
              <a:rPr lang="en-US" dirty="0">
                <a:solidFill>
                  <a:srgbClr val="000000"/>
                </a:solidFill>
                <a:hlinkClick r:id="rId62"/>
              </a:rPr>
              <a:t>Gernot Wagner</a:t>
            </a:r>
            <a:r>
              <a:rPr lang="en-US" dirty="0">
                <a:solidFill>
                  <a:srgbClr val="000000"/>
                </a:solidFill>
              </a:rPr>
              <a:t>. </a:t>
            </a:r>
            <a:r>
              <a:rPr lang="en-US" dirty="0">
                <a:solidFill>
                  <a:srgbClr val="000000"/>
                </a:solidFill>
                <a:hlinkClick r:id="rId63"/>
              </a:rPr>
              <a:t>Share with attribution</a:t>
            </a:r>
            <a:r>
              <a:rPr lang="en-US" dirty="0">
                <a:solidFill>
                  <a:srgbClr val="000000"/>
                </a:solidFill>
              </a:rPr>
              <a:t>: Wagner et al., "Mining for the Energy Transition" (10 April 2026).</a:t>
            </a:r>
          </a:p>
        </p:txBody>
      </p:sp>
      <p:sp>
        <p:nvSpPr>
          <p:cNvPr id="5" name="Text Placeholder 7">
            <a:extLst>
              <a:ext uri="{FF2B5EF4-FFF2-40B4-BE49-F238E27FC236}">
                <a16:creationId xmlns:a16="http://schemas.microsoft.com/office/drawing/2014/main" id="{F9F58F50-8795-4E7C-07BF-BA1694E0F9FC}"/>
              </a:ext>
            </a:extLst>
          </p:cNvPr>
          <p:cNvSpPr txBox="1">
            <a:spLocks/>
          </p:cNvSpPr>
          <p:nvPr/>
        </p:nvSpPr>
        <p:spPr>
          <a:xfrm>
            <a:off x="334963" y="1488064"/>
            <a:ext cx="3657600" cy="548640"/>
          </a:xfrm>
          <a:prstGeom prst="rect">
            <a:avLst/>
          </a:prstGeom>
        </p:spPr>
        <p:txBody>
          <a:bodyPr/>
          <a:lstStyle>
            <a:lvl1pPr marL="180975" indent="-180975" algn="l" defTabSz="914354"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1pPr>
            <a:lvl2pPr marL="361950"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2pPr>
            <a:lvl3pPr marL="534988" indent="-173038"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3pPr>
            <a:lvl4pPr marL="715963"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4pPr>
            <a:lvl5pPr marL="898525" indent="-182563"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00000"/>
                </a:solidFill>
                <a:ea typeface="+mn-lt"/>
                <a:cs typeface="Arial"/>
              </a:rPr>
              <a:t>Upstream is mostly managed by LATAM and Australia, downstream is led by Asia</a:t>
            </a:r>
          </a:p>
        </p:txBody>
      </p:sp>
      <p:sp>
        <p:nvSpPr>
          <p:cNvPr id="7" name="Text Placeholder 6">
            <a:extLst>
              <a:ext uri="{FF2B5EF4-FFF2-40B4-BE49-F238E27FC236}">
                <a16:creationId xmlns:a16="http://schemas.microsoft.com/office/drawing/2014/main" id="{84EF5E78-06CD-AF9E-3A82-FE44018861B6}"/>
              </a:ext>
            </a:extLst>
          </p:cNvPr>
          <p:cNvSpPr txBox="1">
            <a:spLocks/>
          </p:cNvSpPr>
          <p:nvPr/>
        </p:nvSpPr>
        <p:spPr>
          <a:xfrm>
            <a:off x="4267236" y="1488064"/>
            <a:ext cx="7589799" cy="548640"/>
          </a:xfrm>
          <a:prstGeom prst="rect">
            <a:avLst/>
          </a:prstGeom>
        </p:spPr>
        <p:txBody>
          <a:bodyPr/>
          <a:lstStyle>
            <a:lvl1pPr marL="180975" indent="-180975" algn="l" defTabSz="914354"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1pPr>
            <a:lvl2pPr marL="361950"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2pPr>
            <a:lvl3pPr marL="534988" indent="-173038"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3pPr>
            <a:lvl4pPr marL="715963"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4pPr>
            <a:lvl5pPr marL="898525" indent="-182563"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00000"/>
                </a:solidFill>
                <a:ea typeface="+mn-lt"/>
                <a:cs typeface="Arial"/>
              </a:rPr>
              <a:t>While mining for battery and EV materials is more geographically diversified, most of the refining and production happens in China</a:t>
            </a:r>
            <a:endParaRPr lang="en-US" b="1" i="1" dirty="0">
              <a:solidFill>
                <a:srgbClr val="000000"/>
              </a:solidFill>
              <a:ea typeface="+mn-lt"/>
              <a:cs typeface="Arial"/>
            </a:endParaRPr>
          </a:p>
        </p:txBody>
      </p:sp>
      <p:cxnSp>
        <p:nvCxnSpPr>
          <p:cNvPr id="9" name="Straight Connector 8">
            <a:extLst>
              <a:ext uri="{FF2B5EF4-FFF2-40B4-BE49-F238E27FC236}">
                <a16:creationId xmlns:a16="http://schemas.microsoft.com/office/drawing/2014/main" id="{8BFA66C9-F71A-FB64-48C0-04DA462A20CB}"/>
              </a:ext>
            </a:extLst>
          </p:cNvPr>
          <p:cNvCxnSpPr/>
          <p:nvPr/>
        </p:nvCxnSpPr>
        <p:spPr bwMode="gray">
          <a:xfrm>
            <a:off x="323108" y="2036704"/>
            <a:ext cx="3657601" cy="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00A00A4-F24B-841B-410A-46E79358A45A}"/>
              </a:ext>
            </a:extLst>
          </p:cNvPr>
          <p:cNvCxnSpPr>
            <a:cxnSpLocks/>
          </p:cNvCxnSpPr>
          <p:nvPr/>
        </p:nvCxnSpPr>
        <p:spPr bwMode="gray">
          <a:xfrm>
            <a:off x="4267236" y="2036704"/>
            <a:ext cx="7589799" cy="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graphicFrame>
        <p:nvGraphicFramePr>
          <p:cNvPr id="16" name="Chart 15">
            <a:extLst>
              <a:ext uri="{FF2B5EF4-FFF2-40B4-BE49-F238E27FC236}">
                <a16:creationId xmlns:a16="http://schemas.microsoft.com/office/drawing/2014/main" id="{6484A865-3E96-567E-6CC6-A472E538FFE1}"/>
              </a:ext>
            </a:extLst>
          </p:cNvPr>
          <p:cNvGraphicFramePr/>
          <p:nvPr>
            <p:custDataLst>
              <p:tags r:id="rId2"/>
            </p:custDataLst>
            <p:extLst>
              <p:ext uri="{D42A27DB-BD31-4B8C-83A1-F6EECF244321}">
                <p14:modId xmlns:p14="http://schemas.microsoft.com/office/powerpoint/2010/main" val="1240250545"/>
              </p:ext>
            </p:extLst>
          </p:nvPr>
        </p:nvGraphicFramePr>
        <p:xfrm>
          <a:off x="34925" y="2363788"/>
          <a:ext cx="2000250" cy="3005137"/>
        </p:xfrm>
        <a:graphic>
          <a:graphicData uri="http://schemas.openxmlformats.org/drawingml/2006/chart">
            <c:chart xmlns:c="http://schemas.openxmlformats.org/drawingml/2006/chart" xmlns:r="http://schemas.openxmlformats.org/officeDocument/2006/relationships" r:id="rId64"/>
          </a:graphicData>
        </a:graphic>
      </p:graphicFrame>
      <p:sp>
        <p:nvSpPr>
          <p:cNvPr id="14" name="Text Placeholder 10">
            <a:extLst>
              <a:ext uri="{FF2B5EF4-FFF2-40B4-BE49-F238E27FC236}">
                <a16:creationId xmlns:a16="http://schemas.microsoft.com/office/drawing/2014/main" id="{B7C72A0C-50B5-D13A-315F-0E370BCE1360}"/>
              </a:ext>
            </a:extLst>
          </p:cNvPr>
          <p:cNvSpPr>
            <a:spLocks/>
          </p:cNvSpPr>
          <p:nvPr>
            <p:custDataLst>
              <p:tags r:id="rId3"/>
            </p:custDataLst>
          </p:nvPr>
        </p:nvSpPr>
        <p:spPr bwMode="auto">
          <a:xfrm>
            <a:off x="657225" y="5186363"/>
            <a:ext cx="1111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C216FD37-936C-4B9E-B869-2D822B22794D}" type="datetime'''''''''''''Li'''''''''''''''''''''''''''''''''''">
              <a:rPr lang="en-US" altLang="en-US" sz="1000" smtClean="0">
                <a:solidFill>
                  <a:srgbClr val="000000"/>
                </a:solidFill>
              </a:rPr>
              <a:pPr marL="0" lvl="0" indent="0" algn="ctr">
                <a:spcBef>
                  <a:spcPct val="0"/>
                </a:spcBef>
                <a:spcAft>
                  <a:spcPct val="0"/>
                </a:spcAft>
                <a:buNone/>
                <a:defRPr/>
              </a:pPr>
              <a:t>Li</a:t>
            </a:fld>
            <a:endParaRPr kumimoji="0" lang="en-US" sz="1000" b="0" i="0" strike="noStrike" kern="1200" cap="none" spc="0" normalizeH="0" baseline="0" noProof="0">
              <a:ln>
                <a:noFill/>
              </a:ln>
              <a:solidFill>
                <a:srgbClr val="000000"/>
              </a:solidFill>
              <a:effectLst/>
              <a:uLnTx/>
              <a:uFillTx/>
              <a:sym typeface="+mn-lt"/>
            </a:endParaRPr>
          </a:p>
        </p:txBody>
      </p:sp>
      <p:sp>
        <p:nvSpPr>
          <p:cNvPr id="15" name="Text Placeholder 10">
            <a:extLst>
              <a:ext uri="{FF2B5EF4-FFF2-40B4-BE49-F238E27FC236}">
                <a16:creationId xmlns:a16="http://schemas.microsoft.com/office/drawing/2014/main" id="{AD0D9A35-9984-C0DC-2772-718225EDC4D8}"/>
              </a:ext>
            </a:extLst>
          </p:cNvPr>
          <p:cNvSpPr>
            <a:spLocks/>
          </p:cNvSpPr>
          <p:nvPr>
            <p:custDataLst>
              <p:tags r:id="rId4"/>
            </p:custDataLst>
          </p:nvPr>
        </p:nvSpPr>
        <p:spPr bwMode="auto">
          <a:xfrm>
            <a:off x="1289050" y="5186363"/>
            <a:ext cx="1333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791B25D8-00AE-4252-B1F4-35D670192AAF}" type="datetime'''''''''''''''''''''N''''''''''''i'">
              <a:rPr lang="en-US" altLang="en-US" sz="1000" smtClean="0">
                <a:solidFill>
                  <a:srgbClr val="000000"/>
                </a:solidFill>
              </a:rPr>
              <a:pPr marL="0" lvl="0" indent="0" algn="ctr">
                <a:spcBef>
                  <a:spcPct val="0"/>
                </a:spcBef>
                <a:spcAft>
                  <a:spcPct val="0"/>
                </a:spcAft>
                <a:buNone/>
                <a:defRPr/>
              </a:pPr>
              <a:t>Ni</a:t>
            </a:fld>
            <a:endParaRPr kumimoji="0" lang="en-US" sz="1000" b="0" i="0" strike="noStrike" kern="1200" cap="none" spc="0" normalizeH="0" baseline="0" noProof="0">
              <a:ln>
                <a:noFill/>
              </a:ln>
              <a:solidFill>
                <a:srgbClr val="000000"/>
              </a:solidFill>
              <a:effectLst/>
              <a:uLnTx/>
              <a:uFillTx/>
              <a:sym typeface="+mn-lt"/>
            </a:endParaRPr>
          </a:p>
        </p:txBody>
      </p:sp>
      <p:graphicFrame>
        <p:nvGraphicFramePr>
          <p:cNvPr id="17" name="Chart 16">
            <a:extLst>
              <a:ext uri="{FF2B5EF4-FFF2-40B4-BE49-F238E27FC236}">
                <a16:creationId xmlns:a16="http://schemas.microsoft.com/office/drawing/2014/main" id="{35778374-31DB-C3AB-0975-01831CF439D4}"/>
              </a:ext>
            </a:extLst>
          </p:cNvPr>
          <p:cNvGraphicFramePr/>
          <p:nvPr>
            <p:custDataLst>
              <p:tags r:id="rId5"/>
            </p:custDataLst>
            <p:extLst>
              <p:ext uri="{D42A27DB-BD31-4B8C-83A1-F6EECF244321}">
                <p14:modId xmlns:p14="http://schemas.microsoft.com/office/powerpoint/2010/main" val="3285755812"/>
              </p:ext>
            </p:extLst>
          </p:nvPr>
        </p:nvGraphicFramePr>
        <p:xfrm>
          <a:off x="1644650" y="2506663"/>
          <a:ext cx="1452563" cy="2719387"/>
        </p:xfrm>
        <a:graphic>
          <a:graphicData uri="http://schemas.openxmlformats.org/drawingml/2006/chart">
            <c:chart xmlns:c="http://schemas.openxmlformats.org/drawingml/2006/chart" xmlns:r="http://schemas.openxmlformats.org/officeDocument/2006/relationships" r:id="rId65"/>
          </a:graphicData>
        </a:graphic>
      </p:graphicFrame>
      <p:sp>
        <p:nvSpPr>
          <p:cNvPr id="18" name="Text Placeholder 10">
            <a:extLst>
              <a:ext uri="{FF2B5EF4-FFF2-40B4-BE49-F238E27FC236}">
                <a16:creationId xmlns:a16="http://schemas.microsoft.com/office/drawing/2014/main" id="{FD84C774-257A-820E-A88F-FE93BB965E3C}"/>
              </a:ext>
            </a:extLst>
          </p:cNvPr>
          <p:cNvSpPr txBox="1">
            <a:spLocks/>
          </p:cNvSpPr>
          <p:nvPr>
            <p:custDataLst>
              <p:tags r:id="rId6"/>
            </p:custDataLst>
          </p:nvPr>
        </p:nvSpPr>
        <p:spPr bwMode="gray">
          <a:xfrm>
            <a:off x="1906588" y="4722813"/>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64E27EC6-9B3F-4213-A6FB-AF9F66C2C418}" type="datetime'''''''2''''''''''''''''''''7''''''''''''%'''''">
              <a:rPr lang="en-US" altLang="en-US" sz="1000" smtClean="0">
                <a:solidFill>
                  <a:schemeClr val="bg1"/>
                </a:solidFill>
              </a:rPr>
              <a:pPr marL="0" indent="0" algn="ctr">
                <a:spcBef>
                  <a:spcPct val="0"/>
                </a:spcBef>
                <a:spcAft>
                  <a:spcPct val="0"/>
                </a:spcAft>
                <a:buNone/>
              </a:pPr>
              <a:t>27%</a:t>
            </a:fld>
            <a:endParaRPr lang="en-US" sz="1000" dirty="0">
              <a:solidFill>
                <a:schemeClr val="bg1"/>
              </a:solidFill>
              <a:sym typeface="+mn-lt"/>
            </a:endParaRPr>
          </a:p>
        </p:txBody>
      </p:sp>
      <p:sp>
        <p:nvSpPr>
          <p:cNvPr id="19" name="Text Placeholder 10">
            <a:extLst>
              <a:ext uri="{FF2B5EF4-FFF2-40B4-BE49-F238E27FC236}">
                <a16:creationId xmlns:a16="http://schemas.microsoft.com/office/drawing/2014/main" id="{A7FBD16A-9199-856A-E529-CA4D5221BC89}"/>
              </a:ext>
            </a:extLst>
          </p:cNvPr>
          <p:cNvSpPr>
            <a:spLocks/>
          </p:cNvSpPr>
          <p:nvPr>
            <p:custDataLst>
              <p:tags r:id="rId7"/>
            </p:custDataLst>
          </p:nvPr>
        </p:nvSpPr>
        <p:spPr bwMode="auto">
          <a:xfrm>
            <a:off x="1804988" y="5186363"/>
            <a:ext cx="48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ECDD735A-E1BC-46DE-8F35-AEEA9DA8376C}" type="datetime'''''C''''a''''''''t''''''''h''''''''''o''''d''e'''''">
              <a:rPr lang="en-US" altLang="en-US" sz="1000" smtClean="0">
                <a:solidFill>
                  <a:srgbClr val="000000"/>
                </a:solidFill>
              </a:rPr>
              <a:pPr marL="0" lvl="0" indent="0" algn="ctr">
                <a:spcBef>
                  <a:spcPct val="0"/>
                </a:spcBef>
                <a:spcAft>
                  <a:spcPct val="0"/>
                </a:spcAft>
                <a:buNone/>
                <a:defRPr/>
              </a:pPr>
              <a:t>Cathode</a:t>
            </a:fld>
            <a:endParaRPr kumimoji="0" lang="en-US" sz="1000" b="0" i="0" strike="noStrike" kern="1200" cap="none" spc="0" normalizeH="0" baseline="0" noProof="0">
              <a:ln>
                <a:noFill/>
              </a:ln>
              <a:solidFill>
                <a:srgbClr val="000000"/>
              </a:solidFill>
              <a:effectLst/>
              <a:uLnTx/>
              <a:uFillTx/>
              <a:sym typeface="+mn-lt"/>
            </a:endParaRPr>
          </a:p>
        </p:txBody>
      </p:sp>
      <p:sp>
        <p:nvSpPr>
          <p:cNvPr id="20" name="Text Placeholder 10">
            <a:extLst>
              <a:ext uri="{FF2B5EF4-FFF2-40B4-BE49-F238E27FC236}">
                <a16:creationId xmlns:a16="http://schemas.microsoft.com/office/drawing/2014/main" id="{80EDEEE0-73B5-B59A-7C44-BD93444E50BC}"/>
              </a:ext>
            </a:extLst>
          </p:cNvPr>
          <p:cNvSpPr txBox="1">
            <a:spLocks/>
          </p:cNvSpPr>
          <p:nvPr>
            <p:custDataLst>
              <p:tags r:id="rId8"/>
            </p:custDataLst>
          </p:nvPr>
        </p:nvSpPr>
        <p:spPr bwMode="gray">
          <a:xfrm>
            <a:off x="2549525" y="453072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E2F5C529-C68A-402E-AC35-18A30BF79518}" type="datetime'''''''''''''''''''42''''''%'''''''''''''''">
              <a:rPr lang="en-US" altLang="en-US" sz="1000" smtClean="0">
                <a:solidFill>
                  <a:schemeClr val="bg1"/>
                </a:solidFill>
              </a:rPr>
              <a:pPr marL="0" indent="0" algn="ctr">
                <a:spcBef>
                  <a:spcPct val="0"/>
                </a:spcBef>
                <a:spcAft>
                  <a:spcPct val="0"/>
                </a:spcAft>
                <a:buNone/>
              </a:pPr>
              <a:t>42%</a:t>
            </a:fld>
            <a:endParaRPr lang="en-US" sz="1000" dirty="0">
              <a:solidFill>
                <a:schemeClr val="bg1"/>
              </a:solidFill>
              <a:sym typeface="+mn-lt"/>
            </a:endParaRPr>
          </a:p>
        </p:txBody>
      </p:sp>
      <p:sp>
        <p:nvSpPr>
          <p:cNvPr id="21" name="Text Placeholder 10">
            <a:extLst>
              <a:ext uri="{FF2B5EF4-FFF2-40B4-BE49-F238E27FC236}">
                <a16:creationId xmlns:a16="http://schemas.microsoft.com/office/drawing/2014/main" id="{C57529DE-5024-5D94-5AC4-BDA585226D1A}"/>
              </a:ext>
            </a:extLst>
          </p:cNvPr>
          <p:cNvSpPr>
            <a:spLocks/>
          </p:cNvSpPr>
          <p:nvPr>
            <p:custDataLst>
              <p:tags r:id="rId9"/>
            </p:custDataLst>
          </p:nvPr>
        </p:nvSpPr>
        <p:spPr bwMode="auto">
          <a:xfrm>
            <a:off x="2505075" y="5186363"/>
            <a:ext cx="3762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19125F36-4BAF-472F-9A52-5A141DFFBA6F}" type="datetime'''''''A''''''''''n''''''''''''o''''''d''''e'">
              <a:rPr lang="en-US" altLang="en-US" sz="1000" smtClean="0">
                <a:solidFill>
                  <a:srgbClr val="000000"/>
                </a:solidFill>
              </a:rPr>
              <a:pPr marL="0" lvl="0" indent="0" algn="ctr">
                <a:spcBef>
                  <a:spcPct val="0"/>
                </a:spcBef>
                <a:spcAft>
                  <a:spcPct val="0"/>
                </a:spcAft>
                <a:buNone/>
                <a:defRPr/>
              </a:pPr>
              <a:t>Anode</a:t>
            </a:fld>
            <a:endParaRPr kumimoji="0" lang="en-US" sz="1000" b="0" i="0" strike="noStrike" kern="1200" cap="none" spc="0" normalizeH="0" baseline="0" noProof="0">
              <a:ln>
                <a:noFill/>
              </a:ln>
              <a:solidFill>
                <a:srgbClr val="000000"/>
              </a:solidFill>
              <a:effectLst/>
              <a:uLnTx/>
              <a:uFillTx/>
              <a:sym typeface="+mn-lt"/>
            </a:endParaRPr>
          </a:p>
        </p:txBody>
      </p:sp>
      <p:graphicFrame>
        <p:nvGraphicFramePr>
          <p:cNvPr id="22" name="Chart 21">
            <a:extLst>
              <a:ext uri="{FF2B5EF4-FFF2-40B4-BE49-F238E27FC236}">
                <a16:creationId xmlns:a16="http://schemas.microsoft.com/office/drawing/2014/main" id="{3034283A-62F9-8E4C-2D98-9EC0DBC53E58}"/>
              </a:ext>
            </a:extLst>
          </p:cNvPr>
          <p:cNvGraphicFramePr/>
          <p:nvPr>
            <p:custDataLst>
              <p:tags r:id="rId10"/>
            </p:custDataLst>
            <p:extLst>
              <p:ext uri="{D42A27DB-BD31-4B8C-83A1-F6EECF244321}">
                <p14:modId xmlns:p14="http://schemas.microsoft.com/office/powerpoint/2010/main" val="1095249063"/>
              </p:ext>
            </p:extLst>
          </p:nvPr>
        </p:nvGraphicFramePr>
        <p:xfrm>
          <a:off x="2971800" y="2506663"/>
          <a:ext cx="722313" cy="2719387"/>
        </p:xfrm>
        <a:graphic>
          <a:graphicData uri="http://schemas.openxmlformats.org/drawingml/2006/chart">
            <c:chart xmlns:c="http://schemas.openxmlformats.org/drawingml/2006/chart" xmlns:r="http://schemas.openxmlformats.org/officeDocument/2006/relationships" r:id="rId66"/>
          </a:graphicData>
        </a:graphic>
      </p:graphicFrame>
      <p:sp>
        <p:nvSpPr>
          <p:cNvPr id="23" name="Text Placeholder 10">
            <a:extLst>
              <a:ext uri="{FF2B5EF4-FFF2-40B4-BE49-F238E27FC236}">
                <a16:creationId xmlns:a16="http://schemas.microsoft.com/office/drawing/2014/main" id="{8128277E-5B07-9459-577C-04751C580E6D}"/>
              </a:ext>
            </a:extLst>
          </p:cNvPr>
          <p:cNvSpPr txBox="1">
            <a:spLocks/>
          </p:cNvSpPr>
          <p:nvPr>
            <p:custDataLst>
              <p:tags r:id="rId11"/>
            </p:custDataLst>
          </p:nvPr>
        </p:nvSpPr>
        <p:spPr bwMode="gray">
          <a:xfrm>
            <a:off x="3189288" y="4237038"/>
            <a:ext cx="287338" cy="152400"/>
          </a:xfrm>
          <a:prstGeom prst="rect">
            <a:avLst/>
          </a:prstGeom>
          <a:noFill/>
          <a:ln>
            <a:noFill/>
          </a:ln>
          <a:effectLst/>
          <a:extLst>
            <a:ext uri="{909E8E84-426E-40DD-AFC4-6F175D3DCCD1}">
              <a14:hiddenFill xmlns:a14="http://schemas.microsoft.com/office/drawing/2010/main">
                <a:solidFill>
                  <a:srgbClr val="C3CFE1"/>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8827D288-A0A0-46E0-B356-701DA8F9400B}" type="datetime'''''6''''''''''''''''''''5''''''''''''''''%'''''">
              <a:rPr lang="en-US" altLang="en-US" sz="1000" smtClean="0">
                <a:solidFill>
                  <a:schemeClr val="bg1"/>
                </a:solidFill>
              </a:rPr>
              <a:pPr marL="0" indent="0" algn="ctr">
                <a:spcBef>
                  <a:spcPct val="0"/>
                </a:spcBef>
                <a:spcAft>
                  <a:spcPct val="0"/>
                </a:spcAft>
                <a:buNone/>
              </a:pPr>
              <a:t>65%</a:t>
            </a:fld>
            <a:endParaRPr lang="en-US" sz="1000" dirty="0">
              <a:solidFill>
                <a:schemeClr val="bg1"/>
              </a:solidFill>
              <a:sym typeface="+mn-lt"/>
            </a:endParaRPr>
          </a:p>
        </p:txBody>
      </p:sp>
      <p:sp>
        <p:nvSpPr>
          <p:cNvPr id="24" name="Text Placeholder 10">
            <a:extLst>
              <a:ext uri="{FF2B5EF4-FFF2-40B4-BE49-F238E27FC236}">
                <a16:creationId xmlns:a16="http://schemas.microsoft.com/office/drawing/2014/main" id="{74081F91-63D5-634F-8DD7-1CAE057DC933}"/>
              </a:ext>
            </a:extLst>
          </p:cNvPr>
          <p:cNvSpPr>
            <a:spLocks/>
          </p:cNvSpPr>
          <p:nvPr>
            <p:custDataLst>
              <p:tags r:id="rId12"/>
            </p:custDataLst>
          </p:nvPr>
        </p:nvSpPr>
        <p:spPr bwMode="auto">
          <a:xfrm>
            <a:off x="3184525" y="5186363"/>
            <a:ext cx="2952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1000" b="0" i="0" u="none" strike="noStrike" kern="1200" cap="none" spc="0" normalizeH="0" baseline="0" noProof="0">
                <a:ln>
                  <a:noFill/>
                </a:ln>
                <a:solidFill>
                  <a:srgbClr val="000000"/>
                </a:solidFill>
                <a:effectLst/>
                <a:uLnTx/>
                <a:uFillTx/>
                <a:sym typeface="+mn-lt"/>
              </a:rPr>
              <a:t>Cells</a:t>
            </a:r>
            <a:endParaRPr kumimoji="0" lang="en-US" sz="1000" b="0" i="0" u="none" strike="noStrike" kern="1200" cap="none" spc="0" normalizeH="0" baseline="0" noProof="0">
              <a:ln>
                <a:noFill/>
              </a:ln>
              <a:solidFill>
                <a:srgbClr val="000000"/>
              </a:solidFill>
              <a:effectLst/>
              <a:uLnTx/>
              <a:uFillTx/>
              <a:sym typeface="+mn-lt"/>
            </a:endParaRPr>
          </a:p>
        </p:txBody>
      </p:sp>
      <p:sp>
        <p:nvSpPr>
          <p:cNvPr id="26" name="TextBox 25">
            <a:extLst>
              <a:ext uri="{FF2B5EF4-FFF2-40B4-BE49-F238E27FC236}">
                <a16:creationId xmlns:a16="http://schemas.microsoft.com/office/drawing/2014/main" id="{1AAB1734-8564-B3C9-3220-4341A992F34F}"/>
              </a:ext>
            </a:extLst>
          </p:cNvPr>
          <p:cNvSpPr txBox="1"/>
          <p:nvPr/>
        </p:nvSpPr>
        <p:spPr bwMode="gray">
          <a:xfrm>
            <a:off x="682152" y="5342284"/>
            <a:ext cx="696272" cy="234286"/>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ea typeface="+mn-ea"/>
                <a:cs typeface="+mn-cs"/>
              </a:rPr>
              <a:t>Upstream</a:t>
            </a:r>
          </a:p>
        </p:txBody>
      </p:sp>
      <p:sp>
        <p:nvSpPr>
          <p:cNvPr id="27" name="TextBox 26">
            <a:extLst>
              <a:ext uri="{FF2B5EF4-FFF2-40B4-BE49-F238E27FC236}">
                <a16:creationId xmlns:a16="http://schemas.microsoft.com/office/drawing/2014/main" id="{1BF6F6D5-4A34-B873-A023-7EFC60D6DD8B}"/>
              </a:ext>
            </a:extLst>
          </p:cNvPr>
          <p:cNvSpPr txBox="1"/>
          <p:nvPr/>
        </p:nvSpPr>
        <p:spPr bwMode="gray">
          <a:xfrm>
            <a:off x="2671499" y="5589495"/>
            <a:ext cx="1409212" cy="226591"/>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i="1" u="none" strike="noStrike" kern="1200" cap="none" spc="0" normalizeH="0" baseline="0" noProof="0" dirty="0">
                <a:ln>
                  <a:noFill/>
                </a:ln>
                <a:solidFill>
                  <a:srgbClr val="000000"/>
                </a:solidFill>
                <a:effectLst/>
                <a:uLnTx/>
                <a:uFillTx/>
                <a:ea typeface="+mn-ea"/>
                <a:cs typeface="+mn-cs"/>
              </a:rPr>
              <a:t>Cell production</a:t>
            </a:r>
          </a:p>
        </p:txBody>
      </p:sp>
      <p:sp>
        <p:nvSpPr>
          <p:cNvPr id="28" name="TextBox 27">
            <a:extLst>
              <a:ext uri="{FF2B5EF4-FFF2-40B4-BE49-F238E27FC236}">
                <a16:creationId xmlns:a16="http://schemas.microsoft.com/office/drawing/2014/main" id="{BC260CCE-EEDF-2FB9-E668-B1172B7A1B22}"/>
              </a:ext>
            </a:extLst>
          </p:cNvPr>
          <p:cNvSpPr txBox="1"/>
          <p:nvPr/>
        </p:nvSpPr>
        <p:spPr bwMode="gray">
          <a:xfrm>
            <a:off x="1720056" y="5597433"/>
            <a:ext cx="1306513" cy="226591"/>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i="1" u="none" strike="noStrike" kern="1200" cap="none" spc="0" normalizeH="0" baseline="0" noProof="0" dirty="0">
                <a:ln>
                  <a:noFill/>
                </a:ln>
                <a:solidFill>
                  <a:srgbClr val="000000"/>
                </a:solidFill>
                <a:effectLst/>
                <a:uLnTx/>
                <a:uFillTx/>
                <a:ea typeface="+mn-ea"/>
                <a:cs typeface="+mn-cs"/>
              </a:rPr>
              <a:t>Active materials</a:t>
            </a:r>
          </a:p>
        </p:txBody>
      </p:sp>
      <p:pic>
        <p:nvPicPr>
          <p:cNvPr id="29" name="Picture 2" descr="Sociedad Química y Minera - Wikipedia">
            <a:extLst>
              <a:ext uri="{FF2B5EF4-FFF2-40B4-BE49-F238E27FC236}">
                <a16:creationId xmlns:a16="http://schemas.microsoft.com/office/drawing/2014/main" id="{4D635A41-EEA5-2099-B945-75C34F5B4402}"/>
              </a:ext>
            </a:extLst>
          </p:cNvPr>
          <p:cNvPicPr>
            <a:picLocks noChangeAspect="1" noChangeArrowheads="1"/>
          </p:cNvPicPr>
          <p:nvPr/>
        </p:nvPicPr>
        <p:blipFill>
          <a:blip r:embed="rId67" cstate="screen">
            <a:extLst>
              <a:ext uri="{28A0092B-C50C-407E-A947-70E740481C1C}">
                <a14:useLocalDpi xmlns:a14="http://schemas.microsoft.com/office/drawing/2010/main"/>
              </a:ext>
            </a:extLst>
          </a:blip>
          <a:srcRect/>
          <a:stretch>
            <a:fillRect/>
          </a:stretch>
        </p:blipFill>
        <p:spPr bwMode="auto">
          <a:xfrm>
            <a:off x="601663" y="3054462"/>
            <a:ext cx="284163" cy="2841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Pilbara Minerals Limited | LinkedIn">
            <a:extLst>
              <a:ext uri="{FF2B5EF4-FFF2-40B4-BE49-F238E27FC236}">
                <a16:creationId xmlns:a16="http://schemas.microsoft.com/office/drawing/2014/main" id="{1BED4105-D4B1-9AC3-298C-0516D4740F56}"/>
              </a:ext>
            </a:extLst>
          </p:cNvPr>
          <p:cNvPicPr>
            <a:picLocks noChangeAspect="1" noChangeArrowheads="1"/>
          </p:cNvPicPr>
          <p:nvPr/>
        </p:nvPicPr>
        <p:blipFill>
          <a:blip r:embed="rId68" cstate="screen">
            <a:extLst>
              <a:ext uri="{28A0092B-C50C-407E-A947-70E740481C1C}">
                <a14:useLocalDpi xmlns:a14="http://schemas.microsoft.com/office/drawing/2010/main"/>
              </a:ext>
            </a:extLst>
          </a:blip>
          <a:srcRect/>
          <a:stretch>
            <a:fillRect/>
          </a:stretch>
        </p:blipFill>
        <p:spPr bwMode="auto">
          <a:xfrm>
            <a:off x="455613" y="3346562"/>
            <a:ext cx="574675" cy="57467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IFC and Allkem agree on US$200m finance facility for lithium carbonate  project">
            <a:extLst>
              <a:ext uri="{FF2B5EF4-FFF2-40B4-BE49-F238E27FC236}">
                <a16:creationId xmlns:a16="http://schemas.microsoft.com/office/drawing/2014/main" id="{C322CBAE-2324-FB62-5BED-0F459D5BD334}"/>
              </a:ext>
            </a:extLst>
          </p:cNvPr>
          <p:cNvPicPr>
            <a:picLocks noChangeAspect="1" noChangeArrowheads="1"/>
          </p:cNvPicPr>
          <p:nvPr/>
        </p:nvPicPr>
        <p:blipFill>
          <a:blip r:embed="rId69" cstate="screen">
            <a:extLst>
              <a:ext uri="{28A0092B-C50C-407E-A947-70E740481C1C}">
                <a14:useLocalDpi xmlns:a14="http://schemas.microsoft.com/office/drawing/2010/main"/>
              </a:ext>
            </a:extLst>
          </a:blip>
          <a:srcRect/>
          <a:stretch>
            <a:fillRect/>
          </a:stretch>
        </p:blipFill>
        <p:spPr bwMode="auto">
          <a:xfrm>
            <a:off x="519113" y="3929175"/>
            <a:ext cx="449263" cy="26207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Jinchuan Group International Resources Co. Ltd">
            <a:extLst>
              <a:ext uri="{FF2B5EF4-FFF2-40B4-BE49-F238E27FC236}">
                <a16:creationId xmlns:a16="http://schemas.microsoft.com/office/drawing/2014/main" id="{02CBAE3E-B562-EB09-C8A1-0F2C6C4203B2}"/>
              </a:ext>
            </a:extLst>
          </p:cNvPr>
          <p:cNvPicPr>
            <a:picLocks noChangeAspect="1" noChangeArrowheads="1"/>
          </p:cNvPicPr>
          <p:nvPr/>
        </p:nvPicPr>
        <p:blipFill>
          <a:blip r:embed="rId70" cstate="screen">
            <a:extLst>
              <a:ext uri="{28A0092B-C50C-407E-A947-70E740481C1C}">
                <a14:useLocalDpi xmlns:a14="http://schemas.microsoft.com/office/drawing/2010/main"/>
              </a:ext>
            </a:extLst>
          </a:blip>
          <a:srcRect/>
          <a:stretch>
            <a:fillRect/>
          </a:stretch>
        </p:blipFill>
        <p:spPr bwMode="auto">
          <a:xfrm>
            <a:off x="1096963" y="3344918"/>
            <a:ext cx="579438" cy="28972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LobbyMap BHP">
            <a:extLst>
              <a:ext uri="{FF2B5EF4-FFF2-40B4-BE49-F238E27FC236}">
                <a16:creationId xmlns:a16="http://schemas.microsoft.com/office/drawing/2014/main" id="{BF40D522-EC16-5BEB-AA4B-0509AFED174F}"/>
              </a:ext>
            </a:extLst>
          </p:cNvPr>
          <p:cNvPicPr>
            <a:picLocks noChangeAspect="1" noChangeArrowheads="1"/>
          </p:cNvPicPr>
          <p:nvPr/>
        </p:nvPicPr>
        <p:blipFill>
          <a:blip r:embed="rId71" cstate="screen">
            <a:extLst>
              <a:ext uri="{28A0092B-C50C-407E-A947-70E740481C1C}">
                <a14:useLocalDpi xmlns:a14="http://schemas.microsoft.com/office/drawing/2010/main"/>
              </a:ext>
            </a:extLst>
          </a:blip>
          <a:srcRect/>
          <a:stretch>
            <a:fillRect/>
          </a:stretch>
        </p:blipFill>
        <p:spPr bwMode="auto">
          <a:xfrm>
            <a:off x="1095375" y="3752905"/>
            <a:ext cx="582613" cy="29130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Vale S.A. - Wikipedia">
            <a:extLst>
              <a:ext uri="{FF2B5EF4-FFF2-40B4-BE49-F238E27FC236}">
                <a16:creationId xmlns:a16="http://schemas.microsoft.com/office/drawing/2014/main" id="{8CFB5D41-1988-AD41-366B-D5101747A853}"/>
              </a:ext>
            </a:extLst>
          </p:cNvPr>
          <p:cNvPicPr>
            <a:picLocks noChangeAspect="1" noChangeArrowheads="1"/>
          </p:cNvPicPr>
          <p:nvPr/>
        </p:nvPicPr>
        <p:blipFill>
          <a:blip r:embed="rId72" cstate="screen">
            <a:extLst>
              <a:ext uri="{28A0092B-C50C-407E-A947-70E740481C1C}">
                <a14:useLocalDpi xmlns:a14="http://schemas.microsoft.com/office/drawing/2010/main"/>
              </a:ext>
            </a:extLst>
          </a:blip>
          <a:srcRect/>
          <a:stretch>
            <a:fillRect/>
          </a:stretch>
        </p:blipFill>
        <p:spPr bwMode="auto">
          <a:xfrm>
            <a:off x="1157288" y="4162480"/>
            <a:ext cx="457200" cy="18626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Sumitomo - Products, Competitors, Financials, Employees, Headquarters  Locations">
            <a:extLst>
              <a:ext uri="{FF2B5EF4-FFF2-40B4-BE49-F238E27FC236}">
                <a16:creationId xmlns:a16="http://schemas.microsoft.com/office/drawing/2014/main" id="{517D3373-41FC-4C56-11B0-DD351F3EA30B}"/>
              </a:ext>
            </a:extLst>
          </p:cNvPr>
          <p:cNvPicPr>
            <a:picLocks noChangeAspect="1" noChangeArrowheads="1"/>
          </p:cNvPicPr>
          <p:nvPr/>
        </p:nvPicPr>
        <p:blipFill>
          <a:blip r:embed="rId73" cstate="screen">
            <a:extLst>
              <a:ext uri="{28A0092B-C50C-407E-A947-70E740481C1C}">
                <a14:useLocalDpi xmlns:a14="http://schemas.microsoft.com/office/drawing/2010/main"/>
              </a:ext>
            </a:extLst>
          </a:blip>
          <a:srcRect/>
          <a:stretch>
            <a:fillRect/>
          </a:stretch>
        </p:blipFill>
        <p:spPr bwMode="auto">
          <a:xfrm>
            <a:off x="1843088" y="3523924"/>
            <a:ext cx="449263" cy="36841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35FCA233-B3B6-5A5A-5AB5-4236DC4CBC4A}"/>
              </a:ext>
            </a:extLst>
          </p:cNvPr>
          <p:cNvPicPr>
            <a:picLocks noChangeAspect="1"/>
          </p:cNvPicPr>
          <p:nvPr/>
        </p:nvPicPr>
        <p:blipFill rotWithShape="1">
          <a:blip r:embed="rId74" cstate="screen">
            <a:extLst>
              <a:ext uri="{28A0092B-C50C-407E-A947-70E740481C1C}">
                <a14:useLocalDpi xmlns:a14="http://schemas.microsoft.com/office/drawing/2010/main"/>
              </a:ext>
            </a:extLst>
          </a:blip>
          <a:srcRect/>
          <a:stretch/>
        </p:blipFill>
        <p:spPr>
          <a:xfrm>
            <a:off x="1743075" y="4014461"/>
            <a:ext cx="630238" cy="221676"/>
          </a:xfrm>
          <a:prstGeom prst="rect">
            <a:avLst/>
          </a:prstGeom>
        </p:spPr>
      </p:pic>
      <p:pic>
        <p:nvPicPr>
          <p:cNvPr id="37" name="Picture 18" descr="China's Dynanonic builds LFP battery plant in Yunnan - BatteryIndustry.tech">
            <a:extLst>
              <a:ext uri="{FF2B5EF4-FFF2-40B4-BE49-F238E27FC236}">
                <a16:creationId xmlns:a16="http://schemas.microsoft.com/office/drawing/2014/main" id="{7516CAAC-ACF1-ADE2-0346-C84C84D6492D}"/>
              </a:ext>
            </a:extLst>
          </p:cNvPr>
          <p:cNvPicPr>
            <a:picLocks noChangeAspect="1" noChangeArrowheads="1"/>
          </p:cNvPicPr>
          <p:nvPr/>
        </p:nvPicPr>
        <p:blipFill>
          <a:blip r:embed="rId75" cstate="screen">
            <a:extLst>
              <a:ext uri="{28A0092B-C50C-407E-A947-70E740481C1C}">
                <a14:useLocalDpi xmlns:a14="http://schemas.microsoft.com/office/drawing/2010/main"/>
              </a:ext>
            </a:extLst>
          </a:blip>
          <a:srcRect/>
          <a:stretch>
            <a:fillRect/>
          </a:stretch>
        </p:blipFill>
        <p:spPr bwMode="auto">
          <a:xfrm>
            <a:off x="1835150" y="4262111"/>
            <a:ext cx="466725" cy="24084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0" descr="Joint News Release">
            <a:extLst>
              <a:ext uri="{FF2B5EF4-FFF2-40B4-BE49-F238E27FC236}">
                <a16:creationId xmlns:a16="http://schemas.microsoft.com/office/drawing/2014/main" id="{E9BE7AC0-50DF-8B78-4DE2-4326D2A9405C}"/>
              </a:ext>
            </a:extLst>
          </p:cNvPr>
          <p:cNvPicPr>
            <a:picLocks noChangeAspect="1" noChangeArrowheads="1"/>
          </p:cNvPicPr>
          <p:nvPr/>
        </p:nvPicPr>
        <p:blipFill>
          <a:blip r:embed="rId76" cstate="screen">
            <a:extLst>
              <a:ext uri="{28A0092B-C50C-407E-A947-70E740481C1C}">
                <a14:useLocalDpi xmlns:a14="http://schemas.microsoft.com/office/drawing/2010/main"/>
              </a:ext>
            </a:extLst>
          </a:blip>
          <a:srcRect/>
          <a:stretch>
            <a:fillRect/>
          </a:stretch>
        </p:blipFill>
        <p:spPr bwMode="auto">
          <a:xfrm>
            <a:off x="2443163" y="3215949"/>
            <a:ext cx="511175" cy="24612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4" descr="BTR New Energy Company Profile 2024: Valuation, Funding &amp; Investors |  PitchBook">
            <a:extLst>
              <a:ext uri="{FF2B5EF4-FFF2-40B4-BE49-F238E27FC236}">
                <a16:creationId xmlns:a16="http://schemas.microsoft.com/office/drawing/2014/main" id="{5646B43B-79F1-9CE9-2465-9CDA0C684BB4}"/>
              </a:ext>
            </a:extLst>
          </p:cNvPr>
          <p:cNvPicPr>
            <a:picLocks noChangeAspect="1" noChangeArrowheads="1"/>
          </p:cNvPicPr>
          <p:nvPr/>
        </p:nvPicPr>
        <p:blipFill>
          <a:blip r:embed="rId77" cstate="screen">
            <a:extLst>
              <a:ext uri="{28A0092B-C50C-407E-A947-70E740481C1C}">
                <a14:useLocalDpi xmlns:a14="http://schemas.microsoft.com/office/drawing/2010/main"/>
              </a:ext>
            </a:extLst>
          </a:blip>
          <a:srcRect/>
          <a:stretch>
            <a:fillRect/>
          </a:stretch>
        </p:blipFill>
        <p:spPr bwMode="auto">
          <a:xfrm>
            <a:off x="2514600" y="3473124"/>
            <a:ext cx="368300" cy="3683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6" descr="Shanghai Putailai New Energy Technology Co Ltd | LinkedIn">
            <a:extLst>
              <a:ext uri="{FF2B5EF4-FFF2-40B4-BE49-F238E27FC236}">
                <a16:creationId xmlns:a16="http://schemas.microsoft.com/office/drawing/2014/main" id="{3E84D29F-0EDE-60AC-24C6-741CDF09FF60}"/>
              </a:ext>
            </a:extLst>
          </p:cNvPr>
          <p:cNvPicPr>
            <a:picLocks noChangeAspect="1" noChangeArrowheads="1"/>
          </p:cNvPicPr>
          <p:nvPr/>
        </p:nvPicPr>
        <p:blipFill rotWithShape="1">
          <a:blip r:embed="rId78" cstate="screen">
            <a:extLst>
              <a:ext uri="{28A0092B-C50C-407E-A947-70E740481C1C}">
                <a14:useLocalDpi xmlns:a14="http://schemas.microsoft.com/office/drawing/2010/main"/>
              </a:ext>
            </a:extLst>
          </a:blip>
          <a:srcRect r="-3334"/>
          <a:stretch/>
        </p:blipFill>
        <p:spPr bwMode="auto">
          <a:xfrm>
            <a:off x="2398713" y="3852536"/>
            <a:ext cx="600075" cy="25707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8" descr="Download Contemporary Amperex Technology Co. Limited (CATL) Logo in SVG  Vector or PNG File Format - Logo.wine">
            <a:extLst>
              <a:ext uri="{FF2B5EF4-FFF2-40B4-BE49-F238E27FC236}">
                <a16:creationId xmlns:a16="http://schemas.microsoft.com/office/drawing/2014/main" id="{E764C7DB-65B0-97D7-4B23-E21912D2A2A5}"/>
              </a:ext>
            </a:extLst>
          </p:cNvPr>
          <p:cNvPicPr>
            <a:picLocks noChangeAspect="1" noChangeArrowheads="1"/>
          </p:cNvPicPr>
          <p:nvPr/>
        </p:nvPicPr>
        <p:blipFill>
          <a:blip r:embed="rId79" cstate="screen">
            <a:extLst>
              <a:ext uri="{28A0092B-C50C-407E-A947-70E740481C1C}">
                <a14:useLocalDpi xmlns:a14="http://schemas.microsoft.com/office/drawing/2010/main"/>
              </a:ext>
            </a:extLst>
          </a:blip>
          <a:srcRect/>
          <a:stretch>
            <a:fillRect/>
          </a:stretch>
        </p:blipFill>
        <p:spPr bwMode="auto">
          <a:xfrm>
            <a:off x="3073400" y="2655561"/>
            <a:ext cx="554038" cy="36935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0">
            <a:extLst>
              <a:ext uri="{FF2B5EF4-FFF2-40B4-BE49-F238E27FC236}">
                <a16:creationId xmlns:a16="http://schemas.microsoft.com/office/drawing/2014/main" id="{5F8E9CDE-9140-FAD4-9728-439D1292AAD8}"/>
              </a:ext>
            </a:extLst>
          </p:cNvPr>
          <p:cNvPicPr>
            <a:picLocks noChangeAspect="1" noChangeArrowheads="1"/>
          </p:cNvPicPr>
          <p:nvPr/>
        </p:nvPicPr>
        <p:blipFill>
          <a:blip r:embed="rId80" cstate="screen">
            <a:extLst>
              <a:ext uri="{28A0092B-C50C-407E-A947-70E740481C1C}">
                <a14:useLocalDpi xmlns:a14="http://schemas.microsoft.com/office/drawing/2010/main"/>
              </a:ext>
            </a:extLst>
          </a:blip>
          <a:srcRect/>
          <a:stretch>
            <a:fillRect/>
          </a:stretch>
        </p:blipFill>
        <p:spPr bwMode="auto">
          <a:xfrm>
            <a:off x="2940051" y="3084186"/>
            <a:ext cx="868363" cy="10752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38" descr="Panasonic Logo Black and White (1) – Brands Logos">
            <a:extLst>
              <a:ext uri="{FF2B5EF4-FFF2-40B4-BE49-F238E27FC236}">
                <a16:creationId xmlns:a16="http://schemas.microsoft.com/office/drawing/2014/main" id="{FE49121C-999A-1DD8-10D4-100BAC82B653}"/>
              </a:ext>
            </a:extLst>
          </p:cNvPr>
          <p:cNvPicPr>
            <a:picLocks noChangeAspect="1" noChangeArrowheads="1"/>
          </p:cNvPicPr>
          <p:nvPr/>
        </p:nvPicPr>
        <p:blipFill rotWithShape="1">
          <a:blip r:embed="rId81" cstate="screen">
            <a:extLst>
              <a:ext uri="{28A0092B-C50C-407E-A947-70E740481C1C}">
                <a14:useLocalDpi xmlns:a14="http://schemas.microsoft.com/office/drawing/2010/main"/>
              </a:ext>
            </a:extLst>
          </a:blip>
          <a:srcRect t="42223" r="4223" b="40657"/>
          <a:stretch/>
        </p:blipFill>
        <p:spPr bwMode="auto">
          <a:xfrm>
            <a:off x="2987675" y="3322311"/>
            <a:ext cx="706438" cy="126276"/>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DEC8AF99-159A-FF0A-4CBC-D3BD79955F8D}"/>
              </a:ext>
            </a:extLst>
          </p:cNvPr>
          <p:cNvSpPr txBox="1"/>
          <p:nvPr/>
        </p:nvSpPr>
        <p:spPr bwMode="gray">
          <a:xfrm>
            <a:off x="1859278" y="5340374"/>
            <a:ext cx="1687513" cy="234286"/>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ea typeface="+mn-ea"/>
                <a:cs typeface="+mn-cs"/>
              </a:rPr>
              <a:t>Downstream</a:t>
            </a:r>
          </a:p>
        </p:txBody>
      </p:sp>
      <p:sp>
        <p:nvSpPr>
          <p:cNvPr id="45" name="TextBox 44">
            <a:extLst>
              <a:ext uri="{FF2B5EF4-FFF2-40B4-BE49-F238E27FC236}">
                <a16:creationId xmlns:a16="http://schemas.microsoft.com/office/drawing/2014/main" id="{076FC575-D9AE-F93A-64B0-398408368F06}"/>
              </a:ext>
            </a:extLst>
          </p:cNvPr>
          <p:cNvSpPr txBox="1"/>
          <p:nvPr/>
        </p:nvSpPr>
        <p:spPr bwMode="gray">
          <a:xfrm>
            <a:off x="397145" y="5610133"/>
            <a:ext cx="1306513" cy="226591"/>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i="1" u="none" strike="noStrike" kern="1200" cap="none" spc="0" normalizeH="0" baseline="0" noProof="0" dirty="0">
                <a:ln>
                  <a:noFill/>
                </a:ln>
                <a:solidFill>
                  <a:srgbClr val="000000"/>
                </a:solidFill>
                <a:effectLst/>
                <a:uLnTx/>
                <a:uFillTx/>
                <a:ea typeface="+mn-ea"/>
                <a:cs typeface="+mn-cs"/>
              </a:rPr>
              <a:t>Mining</a:t>
            </a:r>
          </a:p>
        </p:txBody>
      </p:sp>
      <p:sp>
        <p:nvSpPr>
          <p:cNvPr id="46" name="Text Placeholder 10">
            <a:extLst>
              <a:ext uri="{FF2B5EF4-FFF2-40B4-BE49-F238E27FC236}">
                <a16:creationId xmlns:a16="http://schemas.microsoft.com/office/drawing/2014/main" id="{9A2BE02B-302E-DA09-46CF-DB8F6AFD9DFF}"/>
              </a:ext>
            </a:extLst>
          </p:cNvPr>
          <p:cNvSpPr>
            <a:spLocks noGrp="1"/>
          </p:cNvSpPr>
          <p:nvPr>
            <p:custDataLst>
              <p:tags r:id="rId13"/>
            </p:custDataLst>
          </p:nvPr>
        </p:nvSpPr>
        <p:spPr bwMode="auto">
          <a:xfrm>
            <a:off x="404018" y="1997833"/>
            <a:ext cx="3519488" cy="44319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36576" tIns="36576" rIns="36576" bIns="36576" rtlCol="0" anchor="b">
            <a:sp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sz="1200" i="0" u="none" strike="noStrike" kern="1200" cap="none" spc="0" normalizeH="0" baseline="0" noProof="0" dirty="0">
                <a:ln>
                  <a:noFill/>
                </a:ln>
                <a:solidFill>
                  <a:srgbClr val="000000"/>
                </a:solidFill>
                <a:effectLst/>
                <a:uLnTx/>
                <a:uFillTx/>
                <a:ea typeface="+mn-lt"/>
                <a:cs typeface="Arial"/>
              </a:rPr>
              <a:t>Share of total production of top three companies across supply </a:t>
            </a:r>
            <a:r>
              <a:rPr kumimoji="0" lang="en-US" sz="1200" u="none" strike="noStrike" kern="1200" cap="none" spc="0" normalizeH="0" baseline="0" noProof="0" dirty="0">
                <a:ln>
                  <a:noFill/>
                </a:ln>
                <a:solidFill>
                  <a:srgbClr val="000000"/>
                </a:solidFill>
                <a:effectLst/>
                <a:uLnTx/>
                <a:uFillTx/>
                <a:ea typeface="+mn-lt"/>
                <a:cs typeface="Arial"/>
              </a:rPr>
              <a:t>chain,</a:t>
            </a:r>
            <a:r>
              <a:rPr kumimoji="0" lang="en-US" sz="1200" u="none" strike="noStrike" kern="1200" cap="none" spc="0" normalizeH="0" baseline="30000" noProof="0" dirty="0">
                <a:ln>
                  <a:noFill/>
                </a:ln>
                <a:solidFill>
                  <a:srgbClr val="000000"/>
                </a:solidFill>
                <a:effectLst/>
                <a:uLnTx/>
                <a:uFillTx/>
                <a:ea typeface="+mn-lt"/>
                <a:cs typeface="Arial"/>
              </a:rPr>
              <a:t>1</a:t>
            </a:r>
            <a:r>
              <a:rPr kumimoji="0" lang="en-US" sz="1200" u="none" strike="noStrike" kern="1200" cap="none" spc="0" normalizeH="0" baseline="0" noProof="0" dirty="0">
                <a:ln>
                  <a:noFill/>
                </a:ln>
                <a:solidFill>
                  <a:srgbClr val="000000"/>
                </a:solidFill>
                <a:effectLst/>
                <a:uLnTx/>
                <a:uFillTx/>
                <a:ea typeface="+mn-lt"/>
                <a:cs typeface="Arial"/>
              </a:rPr>
              <a:t> </a:t>
            </a:r>
            <a:r>
              <a:rPr kumimoji="0" lang="en-US" sz="1200" i="1" u="none" strike="noStrike" kern="1200" cap="none" spc="0" normalizeH="0" baseline="0" noProof="0" dirty="0">
                <a:ln>
                  <a:noFill/>
                </a:ln>
                <a:solidFill>
                  <a:srgbClr val="000000"/>
                </a:solidFill>
                <a:effectLst/>
                <a:uLnTx/>
                <a:uFillTx/>
                <a:ea typeface="+mn-lt"/>
                <a:cs typeface="Arial"/>
              </a:rPr>
              <a:t>2021</a:t>
            </a:r>
            <a:r>
              <a:rPr kumimoji="0" lang="en-US" sz="1200" u="none" strike="noStrike" kern="1200" cap="none" spc="0" normalizeH="0" baseline="0" noProof="0" dirty="0">
                <a:ln>
                  <a:noFill/>
                </a:ln>
                <a:solidFill>
                  <a:srgbClr val="000000"/>
                </a:solidFill>
                <a:effectLst/>
                <a:uLnTx/>
                <a:uFillTx/>
                <a:ea typeface="+mn-lt"/>
                <a:cs typeface="Arial"/>
              </a:rPr>
              <a:t> </a:t>
            </a:r>
          </a:p>
        </p:txBody>
      </p:sp>
      <p:graphicFrame>
        <p:nvGraphicFramePr>
          <p:cNvPr id="6" name="Chart 5">
            <a:extLst>
              <a:ext uri="{FF2B5EF4-FFF2-40B4-BE49-F238E27FC236}">
                <a16:creationId xmlns:a16="http://schemas.microsoft.com/office/drawing/2014/main" id="{CAD63D78-8EAC-3834-A705-18A638C56559}"/>
              </a:ext>
            </a:extLst>
          </p:cNvPr>
          <p:cNvGraphicFramePr/>
          <p:nvPr>
            <p:custDataLst>
              <p:tags r:id="rId14"/>
            </p:custDataLst>
            <p:extLst>
              <p:ext uri="{D42A27DB-BD31-4B8C-83A1-F6EECF244321}">
                <p14:modId xmlns:p14="http://schemas.microsoft.com/office/powerpoint/2010/main" val="187068138"/>
              </p:ext>
            </p:extLst>
          </p:nvPr>
        </p:nvGraphicFramePr>
        <p:xfrm>
          <a:off x="4295775" y="2643188"/>
          <a:ext cx="2465388" cy="2609850"/>
        </p:xfrm>
        <a:graphic>
          <a:graphicData uri="http://schemas.openxmlformats.org/drawingml/2006/chart">
            <c:chart xmlns:c="http://schemas.openxmlformats.org/drawingml/2006/chart" xmlns:r="http://schemas.openxmlformats.org/officeDocument/2006/relationships" r:id="rId82"/>
          </a:graphicData>
        </a:graphic>
      </p:graphicFrame>
      <p:sp>
        <p:nvSpPr>
          <p:cNvPr id="129" name="Text Placeholder 10">
            <a:extLst>
              <a:ext uri="{FF2B5EF4-FFF2-40B4-BE49-F238E27FC236}">
                <a16:creationId xmlns:a16="http://schemas.microsoft.com/office/drawing/2014/main" id="{9260D060-F034-BE0B-7D7C-3EB93BC11352}"/>
              </a:ext>
            </a:extLst>
          </p:cNvPr>
          <p:cNvSpPr>
            <a:spLocks/>
          </p:cNvSpPr>
          <p:nvPr>
            <p:custDataLst>
              <p:tags r:id="rId15"/>
            </p:custDataLst>
          </p:nvPr>
        </p:nvSpPr>
        <p:spPr bwMode="auto">
          <a:xfrm>
            <a:off x="4927600" y="5170488"/>
            <a:ext cx="122238"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761E3854-449E-48C4-B095-6A2ABC6CAD9F}" type="datetime'''L''''i'''''''''''''''''''''''''''''''''''''''''">
              <a:rPr lang="en-US" altLang="en-US" sz="1100" smtClean="0">
                <a:solidFill>
                  <a:srgbClr val="000000"/>
                </a:solidFill>
              </a:rPr>
              <a:pPr marL="0" lvl="0" indent="0" algn="ctr">
                <a:spcBef>
                  <a:spcPct val="0"/>
                </a:spcBef>
                <a:spcAft>
                  <a:spcPct val="0"/>
                </a:spcAft>
                <a:buNone/>
                <a:defRPr/>
              </a:pPr>
              <a:t>Li</a:t>
            </a:fld>
            <a:endParaRPr kumimoji="0" lang="en-US" sz="1100" b="0" i="0" strike="noStrike" kern="1200" cap="none" spc="0" normalizeH="0" baseline="0" noProof="0">
              <a:ln>
                <a:noFill/>
              </a:ln>
              <a:solidFill>
                <a:srgbClr val="000000"/>
              </a:solidFill>
              <a:effectLst/>
              <a:uLnTx/>
              <a:uFillTx/>
              <a:ea typeface="+mn-lt"/>
              <a:cs typeface="+mn-lt"/>
              <a:sym typeface="+mn-lt"/>
            </a:endParaRPr>
          </a:p>
        </p:txBody>
      </p:sp>
      <p:sp>
        <p:nvSpPr>
          <p:cNvPr id="130" name="Text Placeholder 10">
            <a:extLst>
              <a:ext uri="{FF2B5EF4-FFF2-40B4-BE49-F238E27FC236}">
                <a16:creationId xmlns:a16="http://schemas.microsoft.com/office/drawing/2014/main" id="{85646532-9DAF-F696-9ED6-FB5A2E12152C}"/>
              </a:ext>
            </a:extLst>
          </p:cNvPr>
          <p:cNvSpPr>
            <a:spLocks/>
          </p:cNvSpPr>
          <p:nvPr>
            <p:custDataLst>
              <p:tags r:id="rId16"/>
            </p:custDataLst>
          </p:nvPr>
        </p:nvSpPr>
        <p:spPr bwMode="auto">
          <a:xfrm>
            <a:off x="5397500" y="5170488"/>
            <a:ext cx="14605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C7FB7FD3-4945-4CD6-B63B-3EAD55D94674}" type="datetime'''''''''''N''''''''''''''i'''''''''''''''''">
              <a:rPr lang="en-US" altLang="en-US" sz="1100" smtClean="0">
                <a:solidFill>
                  <a:srgbClr val="000000"/>
                </a:solidFill>
              </a:rPr>
              <a:pPr marL="0" lvl="0" indent="0" algn="ctr">
                <a:spcBef>
                  <a:spcPct val="0"/>
                </a:spcBef>
                <a:spcAft>
                  <a:spcPct val="0"/>
                </a:spcAft>
                <a:buNone/>
                <a:defRPr/>
              </a:pPr>
              <a:t>Ni</a:t>
            </a:fld>
            <a:endParaRPr kumimoji="0" lang="en-US" sz="1100" b="0" i="0" strike="noStrike" kern="1200" cap="none" spc="0" normalizeH="0" baseline="0" noProof="0">
              <a:ln>
                <a:noFill/>
              </a:ln>
              <a:solidFill>
                <a:srgbClr val="000000"/>
              </a:solidFill>
              <a:effectLst/>
              <a:uLnTx/>
              <a:uFillTx/>
              <a:ea typeface="+mn-lt"/>
              <a:cs typeface="+mn-lt"/>
              <a:sym typeface="+mn-lt"/>
            </a:endParaRPr>
          </a:p>
        </p:txBody>
      </p:sp>
      <p:sp>
        <p:nvSpPr>
          <p:cNvPr id="131" name="Text Placeholder 10">
            <a:extLst>
              <a:ext uri="{FF2B5EF4-FFF2-40B4-BE49-F238E27FC236}">
                <a16:creationId xmlns:a16="http://schemas.microsoft.com/office/drawing/2014/main" id="{8A283C11-AF44-E99B-FAF9-F2B7FD9EFD41}"/>
              </a:ext>
            </a:extLst>
          </p:cNvPr>
          <p:cNvSpPr>
            <a:spLocks/>
          </p:cNvSpPr>
          <p:nvPr>
            <p:custDataLst>
              <p:tags r:id="rId17"/>
            </p:custDataLst>
          </p:nvPr>
        </p:nvSpPr>
        <p:spPr bwMode="auto">
          <a:xfrm>
            <a:off x="5857875" y="5170488"/>
            <a:ext cx="192088"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D133DD4C-62DD-4975-B038-751520A3375C}" type="datetime'''''''''''''''''''''''''Co'''''''''">
              <a:rPr lang="en-US" altLang="en-US" sz="1100" smtClean="0">
                <a:solidFill>
                  <a:srgbClr val="000000"/>
                </a:solidFill>
              </a:rPr>
              <a:pPr marL="0" lvl="0" indent="0" algn="ctr">
                <a:spcBef>
                  <a:spcPct val="0"/>
                </a:spcBef>
                <a:spcAft>
                  <a:spcPct val="0"/>
                </a:spcAft>
                <a:buNone/>
                <a:defRPr/>
              </a:pPr>
              <a:t>Co</a:t>
            </a:fld>
            <a:endParaRPr kumimoji="0" lang="en-US" sz="1100" b="0" i="0" strike="noStrike" kern="1200" cap="none" spc="0" normalizeH="0" baseline="0" noProof="0">
              <a:ln>
                <a:noFill/>
              </a:ln>
              <a:solidFill>
                <a:srgbClr val="000000"/>
              </a:solidFill>
              <a:effectLst/>
              <a:uLnTx/>
              <a:uFillTx/>
              <a:ea typeface="+mn-lt"/>
              <a:cs typeface="+mn-lt"/>
              <a:sym typeface="+mn-lt"/>
            </a:endParaRPr>
          </a:p>
        </p:txBody>
      </p:sp>
      <p:sp>
        <p:nvSpPr>
          <p:cNvPr id="132" name="Text Placeholder 10">
            <a:extLst>
              <a:ext uri="{FF2B5EF4-FFF2-40B4-BE49-F238E27FC236}">
                <a16:creationId xmlns:a16="http://schemas.microsoft.com/office/drawing/2014/main" id="{1905B787-FBDC-F9EF-69F0-6F368A52911D}"/>
              </a:ext>
            </a:extLst>
          </p:cNvPr>
          <p:cNvSpPr>
            <a:spLocks/>
          </p:cNvSpPr>
          <p:nvPr>
            <p:custDataLst>
              <p:tags r:id="rId18"/>
            </p:custDataLst>
          </p:nvPr>
        </p:nvSpPr>
        <p:spPr bwMode="auto">
          <a:xfrm>
            <a:off x="6353175" y="5170488"/>
            <a:ext cx="166688"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ED85A709-5B3B-4A81-A036-B8BE1C508858}" type="datetime'''''''''''G''''''''''''''''''''r'''''''''''''">
              <a:rPr lang="en-US" altLang="en-US" sz="1100" smtClean="0">
                <a:solidFill>
                  <a:srgbClr val="000000"/>
                </a:solidFill>
              </a:rPr>
              <a:pPr marL="0" lvl="0" indent="0" algn="ctr">
                <a:spcBef>
                  <a:spcPct val="0"/>
                </a:spcBef>
                <a:spcAft>
                  <a:spcPct val="0"/>
                </a:spcAft>
                <a:buNone/>
                <a:defRPr/>
              </a:pPr>
              <a:t>Gr</a:t>
            </a:fld>
            <a:endParaRPr kumimoji="0" lang="en-US" sz="1100" b="0" i="0" strike="noStrike" kern="1200" cap="none" spc="0" normalizeH="0" baseline="0" noProof="0">
              <a:ln>
                <a:noFill/>
              </a:ln>
              <a:solidFill>
                <a:srgbClr val="000000"/>
              </a:solidFill>
              <a:effectLst/>
              <a:uLnTx/>
              <a:uFillTx/>
              <a:ea typeface="+mn-lt"/>
              <a:cs typeface="+mn-lt"/>
              <a:sym typeface="+mn-lt"/>
            </a:endParaRPr>
          </a:p>
        </p:txBody>
      </p:sp>
      <p:sp>
        <p:nvSpPr>
          <p:cNvPr id="133" name="Rectangle 132">
            <a:extLst>
              <a:ext uri="{FF2B5EF4-FFF2-40B4-BE49-F238E27FC236}">
                <a16:creationId xmlns:a16="http://schemas.microsoft.com/office/drawing/2014/main" id="{9E5EDF1F-F984-EC82-51D7-C87687B12287}"/>
              </a:ext>
            </a:extLst>
          </p:cNvPr>
          <p:cNvSpPr/>
          <p:nvPr>
            <p:custDataLst>
              <p:tags r:id="rId19"/>
            </p:custDataLst>
          </p:nvPr>
        </p:nvSpPr>
        <p:spPr bwMode="auto">
          <a:xfrm>
            <a:off x="11210925" y="2586038"/>
            <a:ext cx="142875" cy="106363"/>
          </a:xfrm>
          <a:prstGeom prst="rect">
            <a:avLst/>
          </a:prstGeom>
          <a:solidFill>
            <a:srgbClr val="808080"/>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134" name="Rectangle 133">
            <a:extLst>
              <a:ext uri="{FF2B5EF4-FFF2-40B4-BE49-F238E27FC236}">
                <a16:creationId xmlns:a16="http://schemas.microsoft.com/office/drawing/2014/main" id="{A7F0D065-217F-60D2-BEE3-16B8AB322952}"/>
              </a:ext>
            </a:extLst>
          </p:cNvPr>
          <p:cNvSpPr/>
          <p:nvPr>
            <p:custDataLst>
              <p:tags r:id="rId20"/>
            </p:custDataLst>
          </p:nvPr>
        </p:nvSpPr>
        <p:spPr bwMode="auto">
          <a:xfrm>
            <a:off x="11210925" y="2759075"/>
            <a:ext cx="142875" cy="106363"/>
          </a:xfrm>
          <a:prstGeom prst="rect">
            <a:avLst/>
          </a:prstGeom>
          <a:solidFill>
            <a:schemeClr val="accent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135" name="Rectangle 134">
            <a:extLst>
              <a:ext uri="{FF2B5EF4-FFF2-40B4-BE49-F238E27FC236}">
                <a16:creationId xmlns:a16="http://schemas.microsoft.com/office/drawing/2014/main" id="{561B516A-FD35-ED0C-D5BE-10C3F91B025A}"/>
              </a:ext>
            </a:extLst>
          </p:cNvPr>
          <p:cNvSpPr/>
          <p:nvPr>
            <p:custDataLst>
              <p:tags r:id="rId21"/>
            </p:custDataLst>
          </p:nvPr>
        </p:nvSpPr>
        <p:spPr bwMode="auto">
          <a:xfrm>
            <a:off x="11210925" y="2932113"/>
            <a:ext cx="142875" cy="106363"/>
          </a:xfrm>
          <a:prstGeom prst="rect">
            <a:avLst/>
          </a:prstGeom>
          <a:solidFill>
            <a:srgbClr val="6BCCF5"/>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136" name="Rectangle 135">
            <a:extLst>
              <a:ext uri="{FF2B5EF4-FFF2-40B4-BE49-F238E27FC236}">
                <a16:creationId xmlns:a16="http://schemas.microsoft.com/office/drawing/2014/main" id="{E799EFCE-127F-2FDF-FB5B-BE2AB3E835E0}"/>
              </a:ext>
            </a:extLst>
          </p:cNvPr>
          <p:cNvSpPr/>
          <p:nvPr>
            <p:custDataLst>
              <p:tags r:id="rId22"/>
            </p:custDataLst>
          </p:nvPr>
        </p:nvSpPr>
        <p:spPr bwMode="auto">
          <a:xfrm>
            <a:off x="11210925" y="3105150"/>
            <a:ext cx="142875" cy="106363"/>
          </a:xfrm>
          <a:prstGeom prst="rect">
            <a:avLst/>
          </a:prstGeom>
          <a:solidFill>
            <a:schemeClr val="accent6"/>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137" name="Rectangle 136">
            <a:extLst>
              <a:ext uri="{FF2B5EF4-FFF2-40B4-BE49-F238E27FC236}">
                <a16:creationId xmlns:a16="http://schemas.microsoft.com/office/drawing/2014/main" id="{F46EA8EA-ED44-5386-EA2A-0FD8C1D7F66A}"/>
              </a:ext>
            </a:extLst>
          </p:cNvPr>
          <p:cNvSpPr/>
          <p:nvPr>
            <p:custDataLst>
              <p:tags r:id="rId23"/>
            </p:custDataLst>
          </p:nvPr>
        </p:nvSpPr>
        <p:spPr bwMode="auto">
          <a:xfrm>
            <a:off x="11210925" y="3278188"/>
            <a:ext cx="142875" cy="106363"/>
          </a:xfrm>
          <a:prstGeom prst="rect">
            <a:avLst/>
          </a:prstGeom>
          <a:solidFill>
            <a:srgbClr val="898817"/>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138" name="Rectangle 137">
            <a:extLst>
              <a:ext uri="{FF2B5EF4-FFF2-40B4-BE49-F238E27FC236}">
                <a16:creationId xmlns:a16="http://schemas.microsoft.com/office/drawing/2014/main" id="{B3F2FE99-9650-20E0-1473-08F82A05AD01}"/>
              </a:ext>
            </a:extLst>
          </p:cNvPr>
          <p:cNvSpPr/>
          <p:nvPr>
            <p:custDataLst>
              <p:tags r:id="rId24"/>
            </p:custDataLst>
          </p:nvPr>
        </p:nvSpPr>
        <p:spPr bwMode="auto">
          <a:xfrm>
            <a:off x="11210925" y="3451225"/>
            <a:ext cx="142875" cy="106363"/>
          </a:xfrm>
          <a:prstGeom prst="rect">
            <a:avLst/>
          </a:prstGeom>
          <a:solidFill>
            <a:schemeClr val="accent1"/>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139" name="Rectangle 138">
            <a:extLst>
              <a:ext uri="{FF2B5EF4-FFF2-40B4-BE49-F238E27FC236}">
                <a16:creationId xmlns:a16="http://schemas.microsoft.com/office/drawing/2014/main" id="{50B10FA8-BCA6-1814-41D7-18CC8835C6DF}"/>
              </a:ext>
            </a:extLst>
          </p:cNvPr>
          <p:cNvSpPr/>
          <p:nvPr>
            <p:custDataLst>
              <p:tags r:id="rId25"/>
            </p:custDataLst>
          </p:nvPr>
        </p:nvSpPr>
        <p:spPr bwMode="auto">
          <a:xfrm>
            <a:off x="11210925" y="3624263"/>
            <a:ext cx="142875" cy="106363"/>
          </a:xfrm>
          <a:prstGeom prst="rect">
            <a:avLst/>
          </a:prstGeom>
          <a:solidFill>
            <a:srgbClr val="DFE5EF"/>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40" name="Rectangle 139">
            <a:extLst>
              <a:ext uri="{FF2B5EF4-FFF2-40B4-BE49-F238E27FC236}">
                <a16:creationId xmlns:a16="http://schemas.microsoft.com/office/drawing/2014/main" id="{6D81BE4F-205E-6368-BB75-0830C9E0F6FD}"/>
              </a:ext>
            </a:extLst>
          </p:cNvPr>
          <p:cNvSpPr/>
          <p:nvPr>
            <p:custDataLst>
              <p:tags r:id="rId26"/>
            </p:custDataLst>
          </p:nvPr>
        </p:nvSpPr>
        <p:spPr bwMode="auto">
          <a:xfrm>
            <a:off x="11210925" y="3797300"/>
            <a:ext cx="142875" cy="106363"/>
          </a:xfrm>
          <a:prstGeom prst="rect">
            <a:avLst/>
          </a:prstGeom>
          <a:solidFill>
            <a:srgbClr val="4C6C9C"/>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141" name="Rectangle 140">
            <a:extLst>
              <a:ext uri="{FF2B5EF4-FFF2-40B4-BE49-F238E27FC236}">
                <a16:creationId xmlns:a16="http://schemas.microsoft.com/office/drawing/2014/main" id="{341AD80E-4535-7C59-BFEA-4883ED2A3192}"/>
              </a:ext>
            </a:extLst>
          </p:cNvPr>
          <p:cNvSpPr/>
          <p:nvPr>
            <p:custDataLst>
              <p:tags r:id="rId27"/>
            </p:custDataLst>
          </p:nvPr>
        </p:nvSpPr>
        <p:spPr bwMode="auto">
          <a:xfrm>
            <a:off x="11210925" y="3970338"/>
            <a:ext cx="142875" cy="106363"/>
          </a:xfrm>
          <a:prstGeom prst="rect">
            <a:avLst/>
          </a:prstGeom>
          <a:solidFill>
            <a:srgbClr val="F88C98"/>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142" name="Rectangle 141">
            <a:extLst>
              <a:ext uri="{FF2B5EF4-FFF2-40B4-BE49-F238E27FC236}">
                <a16:creationId xmlns:a16="http://schemas.microsoft.com/office/drawing/2014/main" id="{A97D24E2-E2CB-D312-FE6A-8779CDC0B258}"/>
              </a:ext>
            </a:extLst>
          </p:cNvPr>
          <p:cNvSpPr/>
          <p:nvPr>
            <p:custDataLst>
              <p:tags r:id="rId28"/>
            </p:custDataLst>
          </p:nvPr>
        </p:nvSpPr>
        <p:spPr bwMode="auto">
          <a:xfrm>
            <a:off x="11210925" y="4143375"/>
            <a:ext cx="142875" cy="106363"/>
          </a:xfrm>
          <a:prstGeom prst="rect">
            <a:avLst/>
          </a:prstGeom>
          <a:solidFill>
            <a:schemeClr val="accent4"/>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143" name="Rectangle 142">
            <a:extLst>
              <a:ext uri="{FF2B5EF4-FFF2-40B4-BE49-F238E27FC236}">
                <a16:creationId xmlns:a16="http://schemas.microsoft.com/office/drawing/2014/main" id="{E564DFF5-59F0-1310-8A32-E156F35FFDBF}"/>
              </a:ext>
            </a:extLst>
          </p:cNvPr>
          <p:cNvSpPr/>
          <p:nvPr>
            <p:custDataLst>
              <p:tags r:id="rId29"/>
            </p:custDataLst>
          </p:nvPr>
        </p:nvSpPr>
        <p:spPr bwMode="auto">
          <a:xfrm>
            <a:off x="11210925" y="4316413"/>
            <a:ext cx="142875" cy="106363"/>
          </a:xfrm>
          <a:prstGeom prst="rect">
            <a:avLst/>
          </a:prstGeom>
          <a:solidFill>
            <a:srgbClr val="C30C3E"/>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144" name="Text Placeholder 10">
            <a:extLst>
              <a:ext uri="{FF2B5EF4-FFF2-40B4-BE49-F238E27FC236}">
                <a16:creationId xmlns:a16="http://schemas.microsoft.com/office/drawing/2014/main" id="{70ED11A7-7067-D3E7-205D-4EC6EBE2F4D5}"/>
              </a:ext>
            </a:extLst>
          </p:cNvPr>
          <p:cNvSpPr>
            <a:spLocks/>
          </p:cNvSpPr>
          <p:nvPr>
            <p:custDataLst>
              <p:tags r:id="rId30"/>
            </p:custDataLst>
          </p:nvPr>
        </p:nvSpPr>
        <p:spPr bwMode="auto">
          <a:xfrm>
            <a:off x="11404600" y="2581275"/>
            <a:ext cx="25558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3AD6EB4B-BE47-4A43-AEEE-C89A656BADC2}" type="datetime'''''''O''''''t''''''''''h''''er'''''''''''''''''''''''">
              <a:rPr lang="en-US" altLang="en-US" sz="800" smtClean="0">
                <a:solidFill>
                  <a:srgbClr val="000000"/>
                </a:solidFill>
              </a:rPr>
              <a:pPr marL="0" lvl="0" indent="0">
                <a:spcBef>
                  <a:spcPct val="0"/>
                </a:spcBef>
                <a:spcAft>
                  <a:spcPct val="0"/>
                </a:spcAft>
                <a:buNone/>
                <a:defRPr/>
              </a:pPr>
              <a:t>Other</a:t>
            </a:fld>
            <a:endParaRPr kumimoji="0" lang="en-US" sz="800" b="0" i="0" strike="noStrike" kern="1200" cap="none" spc="0" normalizeH="0" baseline="0" noProof="0">
              <a:ln>
                <a:noFill/>
              </a:ln>
              <a:solidFill>
                <a:srgbClr val="000000"/>
              </a:solidFill>
              <a:effectLst/>
              <a:uLnTx/>
              <a:uFillTx/>
              <a:sym typeface="+mn-lt"/>
            </a:endParaRPr>
          </a:p>
        </p:txBody>
      </p:sp>
      <p:sp>
        <p:nvSpPr>
          <p:cNvPr id="145" name="Text Placeholder 10">
            <a:extLst>
              <a:ext uri="{FF2B5EF4-FFF2-40B4-BE49-F238E27FC236}">
                <a16:creationId xmlns:a16="http://schemas.microsoft.com/office/drawing/2014/main" id="{29012823-16B3-D8FE-D3EB-078D81714E55}"/>
              </a:ext>
            </a:extLst>
          </p:cNvPr>
          <p:cNvSpPr>
            <a:spLocks/>
          </p:cNvSpPr>
          <p:nvPr>
            <p:custDataLst>
              <p:tags r:id="rId31"/>
            </p:custDataLst>
          </p:nvPr>
        </p:nvSpPr>
        <p:spPr bwMode="auto">
          <a:xfrm>
            <a:off x="11404600" y="2754313"/>
            <a:ext cx="3111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64F409D4-08A0-4D46-91AA-B604CFF52AC6}" type="datetime'''R''u''''''''s''s''''''''''''i''''''''''''''''a'''">
              <a:rPr lang="en-US" altLang="en-US" sz="800" smtClean="0">
                <a:solidFill>
                  <a:srgbClr val="000000"/>
                </a:solidFill>
              </a:rPr>
              <a:pPr marL="0" lvl="0" indent="0">
                <a:spcBef>
                  <a:spcPct val="0"/>
                </a:spcBef>
                <a:spcAft>
                  <a:spcPct val="0"/>
                </a:spcAft>
                <a:buNone/>
                <a:defRPr/>
              </a:pPr>
              <a:t>Russia</a:t>
            </a:fld>
            <a:endParaRPr kumimoji="0" lang="en-US" sz="800" b="0" i="0" strike="noStrike" kern="1200" cap="none" spc="0" normalizeH="0" baseline="0" noProof="0">
              <a:ln>
                <a:noFill/>
              </a:ln>
              <a:solidFill>
                <a:srgbClr val="000000"/>
              </a:solidFill>
              <a:effectLst/>
              <a:uLnTx/>
              <a:uFillTx/>
              <a:sym typeface="+mn-lt"/>
            </a:endParaRPr>
          </a:p>
        </p:txBody>
      </p:sp>
      <p:sp>
        <p:nvSpPr>
          <p:cNvPr id="146" name="Text Placeholder 10">
            <a:extLst>
              <a:ext uri="{FF2B5EF4-FFF2-40B4-BE49-F238E27FC236}">
                <a16:creationId xmlns:a16="http://schemas.microsoft.com/office/drawing/2014/main" id="{6BCB42DC-1D38-6441-D2B3-1426D442D771}"/>
              </a:ext>
            </a:extLst>
          </p:cNvPr>
          <p:cNvSpPr>
            <a:spLocks/>
          </p:cNvSpPr>
          <p:nvPr>
            <p:custDataLst>
              <p:tags r:id="rId32"/>
            </p:custDataLst>
          </p:nvPr>
        </p:nvSpPr>
        <p:spPr bwMode="auto">
          <a:xfrm>
            <a:off x="11404600" y="2927350"/>
            <a:ext cx="4445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4D2A841D-78F5-45BF-BAF9-0E3D47FD2B3C}" type="datetime'''''In''''''d''on''''esi''''''''a'''''''''''''''''''''">
              <a:rPr lang="en-US" altLang="en-US" sz="800" smtClean="0">
                <a:solidFill>
                  <a:srgbClr val="000000"/>
                </a:solidFill>
              </a:rPr>
              <a:pPr marL="0" lvl="0" indent="0">
                <a:spcBef>
                  <a:spcPct val="0"/>
                </a:spcBef>
                <a:spcAft>
                  <a:spcPct val="0"/>
                </a:spcAft>
                <a:buNone/>
                <a:defRPr/>
              </a:pPr>
              <a:t>Indonesia</a:t>
            </a:fld>
            <a:endParaRPr kumimoji="0" lang="en-US" sz="800" b="0" i="0" strike="noStrike" kern="1200" cap="none" spc="0" normalizeH="0" baseline="0" noProof="0">
              <a:ln>
                <a:noFill/>
              </a:ln>
              <a:solidFill>
                <a:srgbClr val="000000"/>
              </a:solidFill>
              <a:effectLst/>
              <a:uLnTx/>
              <a:uFillTx/>
              <a:sym typeface="+mn-lt"/>
            </a:endParaRPr>
          </a:p>
        </p:txBody>
      </p:sp>
      <p:sp>
        <p:nvSpPr>
          <p:cNvPr id="147" name="Text Placeholder 10">
            <a:extLst>
              <a:ext uri="{FF2B5EF4-FFF2-40B4-BE49-F238E27FC236}">
                <a16:creationId xmlns:a16="http://schemas.microsoft.com/office/drawing/2014/main" id="{FF01FBDE-0781-986E-F831-5851F446846F}"/>
              </a:ext>
            </a:extLst>
          </p:cNvPr>
          <p:cNvSpPr>
            <a:spLocks/>
          </p:cNvSpPr>
          <p:nvPr>
            <p:custDataLst>
              <p:tags r:id="rId33"/>
            </p:custDataLst>
          </p:nvPr>
        </p:nvSpPr>
        <p:spPr bwMode="auto">
          <a:xfrm>
            <a:off x="11404600" y="3100388"/>
            <a:ext cx="396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A3C16D80-C1EB-4627-8770-ADF10ACFF0BE}" type="datetime'A''''u''''s''''''tr''a''l''''''''''''''''''''i''a'''''''">
              <a:rPr lang="en-US" altLang="en-US" sz="800" smtClean="0">
                <a:solidFill>
                  <a:srgbClr val="000000"/>
                </a:solidFill>
              </a:rPr>
              <a:pPr marL="0" lvl="0" indent="0">
                <a:spcBef>
                  <a:spcPct val="0"/>
                </a:spcBef>
                <a:spcAft>
                  <a:spcPct val="0"/>
                </a:spcAft>
                <a:buNone/>
                <a:defRPr/>
              </a:pPr>
              <a:t>Australia</a:t>
            </a:fld>
            <a:endParaRPr kumimoji="0" lang="en-US" sz="800" b="0" i="0" strike="noStrike" kern="1200" cap="none" spc="0" normalizeH="0" baseline="0" noProof="0">
              <a:ln>
                <a:noFill/>
              </a:ln>
              <a:solidFill>
                <a:srgbClr val="000000"/>
              </a:solidFill>
              <a:effectLst/>
              <a:uLnTx/>
              <a:uFillTx/>
              <a:sym typeface="+mn-lt"/>
            </a:endParaRPr>
          </a:p>
        </p:txBody>
      </p:sp>
      <p:sp>
        <p:nvSpPr>
          <p:cNvPr id="148" name="Text Placeholder 10">
            <a:extLst>
              <a:ext uri="{FF2B5EF4-FFF2-40B4-BE49-F238E27FC236}">
                <a16:creationId xmlns:a16="http://schemas.microsoft.com/office/drawing/2014/main" id="{5B923DD3-CE8B-4D50-3E68-0870FD11ED67}"/>
              </a:ext>
            </a:extLst>
          </p:cNvPr>
          <p:cNvSpPr>
            <a:spLocks/>
          </p:cNvSpPr>
          <p:nvPr>
            <p:custDataLst>
              <p:tags r:id="rId34"/>
            </p:custDataLst>
          </p:nvPr>
        </p:nvSpPr>
        <p:spPr bwMode="auto">
          <a:xfrm>
            <a:off x="11404600" y="3273425"/>
            <a:ext cx="2190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5D56C06E-5721-43C3-A213-A5675DC215F6}" type="datetime'''''''''''''''''''''DRC'">
              <a:rPr lang="en-US" altLang="en-US" sz="800" smtClean="0">
                <a:solidFill>
                  <a:srgbClr val="000000"/>
                </a:solidFill>
              </a:rPr>
              <a:pPr marL="0" lvl="0" indent="0">
                <a:spcBef>
                  <a:spcPct val="0"/>
                </a:spcBef>
                <a:spcAft>
                  <a:spcPct val="0"/>
                </a:spcAft>
                <a:buNone/>
                <a:defRPr/>
              </a:pPr>
              <a:t>DRC</a:t>
            </a:fld>
            <a:endParaRPr kumimoji="0" lang="en-US" sz="800" b="0" i="0" strike="noStrike" kern="1200" cap="none" spc="0" normalizeH="0" baseline="0" noProof="0">
              <a:ln>
                <a:noFill/>
              </a:ln>
              <a:solidFill>
                <a:srgbClr val="000000"/>
              </a:solidFill>
              <a:effectLst/>
              <a:uLnTx/>
              <a:uFillTx/>
              <a:sym typeface="+mn-lt"/>
            </a:endParaRPr>
          </a:p>
        </p:txBody>
      </p:sp>
      <p:sp>
        <p:nvSpPr>
          <p:cNvPr id="149" name="Text Placeholder 10">
            <a:extLst>
              <a:ext uri="{FF2B5EF4-FFF2-40B4-BE49-F238E27FC236}">
                <a16:creationId xmlns:a16="http://schemas.microsoft.com/office/drawing/2014/main" id="{65526B97-F0C2-40BB-CBF0-F5304B695383}"/>
              </a:ext>
            </a:extLst>
          </p:cNvPr>
          <p:cNvSpPr>
            <a:spLocks/>
          </p:cNvSpPr>
          <p:nvPr>
            <p:custDataLst>
              <p:tags r:id="rId35"/>
            </p:custDataLst>
          </p:nvPr>
        </p:nvSpPr>
        <p:spPr bwMode="auto">
          <a:xfrm>
            <a:off x="11404600" y="3446463"/>
            <a:ext cx="2730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A2049EB0-1A5B-4F84-95C7-6080A9D7CC8A}" type="datetime'''''''''''K''''''o''''''''''''''''''''''''''''''''''r''e''''a'">
              <a:rPr lang="en-US" altLang="en-US" sz="800" smtClean="0">
                <a:solidFill>
                  <a:srgbClr val="000000"/>
                </a:solidFill>
              </a:rPr>
              <a:pPr marL="0" lvl="0" indent="0">
                <a:spcBef>
                  <a:spcPct val="0"/>
                </a:spcBef>
                <a:spcAft>
                  <a:spcPct val="0"/>
                </a:spcAft>
                <a:buNone/>
                <a:defRPr/>
              </a:pPr>
              <a:t>Korea</a:t>
            </a:fld>
            <a:endParaRPr kumimoji="0" lang="en-US" sz="800" b="0" i="0" strike="noStrike" kern="1200" cap="none" spc="0" normalizeH="0" baseline="0" noProof="0">
              <a:ln>
                <a:noFill/>
              </a:ln>
              <a:solidFill>
                <a:srgbClr val="000000"/>
              </a:solidFill>
              <a:effectLst/>
              <a:uLnTx/>
              <a:uFillTx/>
              <a:sym typeface="+mn-lt"/>
            </a:endParaRPr>
          </a:p>
        </p:txBody>
      </p:sp>
      <p:sp>
        <p:nvSpPr>
          <p:cNvPr id="150" name="Text Placeholder 10">
            <a:extLst>
              <a:ext uri="{FF2B5EF4-FFF2-40B4-BE49-F238E27FC236}">
                <a16:creationId xmlns:a16="http://schemas.microsoft.com/office/drawing/2014/main" id="{D4417B77-06B9-D530-17D6-29CC677DA150}"/>
              </a:ext>
            </a:extLst>
          </p:cNvPr>
          <p:cNvSpPr>
            <a:spLocks/>
          </p:cNvSpPr>
          <p:nvPr>
            <p:custDataLst>
              <p:tags r:id="rId36"/>
            </p:custDataLst>
          </p:nvPr>
        </p:nvSpPr>
        <p:spPr bwMode="auto">
          <a:xfrm>
            <a:off x="11404600" y="3619500"/>
            <a:ext cx="2317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39C6BF88-31B6-4C1B-80EA-0F98D9B58D60}" type="datetime'''''''''''C''''''''h''''''''''i''''''l''''''e'''''''''">
              <a:rPr lang="en-US" altLang="en-US" sz="800" smtClean="0">
                <a:solidFill>
                  <a:srgbClr val="000000"/>
                </a:solidFill>
              </a:rPr>
              <a:pPr/>
              <a:t>Chile</a:t>
            </a:fld>
            <a:endParaRPr kumimoji="0" lang="en-US" sz="800" b="0" i="0" strike="noStrike" kern="1200" cap="none" spc="0" normalizeH="0" baseline="0" noProof="0">
              <a:ln>
                <a:noFill/>
              </a:ln>
              <a:solidFill>
                <a:srgbClr val="000000"/>
              </a:solidFill>
              <a:effectLst/>
              <a:uLnTx/>
              <a:uFillTx/>
              <a:sym typeface="+mn-lt"/>
            </a:endParaRPr>
          </a:p>
        </p:txBody>
      </p:sp>
      <p:sp>
        <p:nvSpPr>
          <p:cNvPr id="151" name="Text Placeholder 10">
            <a:extLst>
              <a:ext uri="{FF2B5EF4-FFF2-40B4-BE49-F238E27FC236}">
                <a16:creationId xmlns:a16="http://schemas.microsoft.com/office/drawing/2014/main" id="{E1133416-738E-430A-E90E-598EFF55B1F2}"/>
              </a:ext>
            </a:extLst>
          </p:cNvPr>
          <p:cNvSpPr>
            <a:spLocks/>
          </p:cNvSpPr>
          <p:nvPr>
            <p:custDataLst>
              <p:tags r:id="rId37"/>
            </p:custDataLst>
          </p:nvPr>
        </p:nvSpPr>
        <p:spPr bwMode="auto">
          <a:xfrm>
            <a:off x="11404600" y="3792538"/>
            <a:ext cx="2794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A0465708-D28B-4694-8178-1F165EC89DF0}" type="datetime'''''Ja''''''''p''''''''''''a''n'''''''''''''''">
              <a:rPr lang="en-US" altLang="en-US" sz="800" smtClean="0">
                <a:solidFill>
                  <a:srgbClr val="000000"/>
                </a:solidFill>
              </a:rPr>
              <a:pPr marL="0" lvl="0" indent="0">
                <a:spcBef>
                  <a:spcPct val="0"/>
                </a:spcBef>
                <a:spcAft>
                  <a:spcPct val="0"/>
                </a:spcAft>
                <a:buNone/>
                <a:defRPr/>
              </a:pPr>
              <a:t>Japan</a:t>
            </a:fld>
            <a:endParaRPr kumimoji="0" lang="en-US" sz="800" b="0" i="0" strike="noStrike" kern="1200" cap="none" spc="0" normalizeH="0" baseline="0" noProof="0">
              <a:ln>
                <a:noFill/>
              </a:ln>
              <a:solidFill>
                <a:srgbClr val="000000"/>
              </a:solidFill>
              <a:effectLst/>
              <a:uLnTx/>
              <a:uFillTx/>
              <a:sym typeface="+mn-lt"/>
            </a:endParaRPr>
          </a:p>
        </p:txBody>
      </p:sp>
      <p:sp>
        <p:nvSpPr>
          <p:cNvPr id="152" name="Text Placeholder 10">
            <a:extLst>
              <a:ext uri="{FF2B5EF4-FFF2-40B4-BE49-F238E27FC236}">
                <a16:creationId xmlns:a16="http://schemas.microsoft.com/office/drawing/2014/main" id="{2EB0EE58-7028-EA5F-A7C8-8860A38E2923}"/>
              </a:ext>
            </a:extLst>
          </p:cNvPr>
          <p:cNvSpPr>
            <a:spLocks/>
          </p:cNvSpPr>
          <p:nvPr>
            <p:custDataLst>
              <p:tags r:id="rId38"/>
            </p:custDataLst>
          </p:nvPr>
        </p:nvSpPr>
        <p:spPr bwMode="auto">
          <a:xfrm>
            <a:off x="11404600" y="3965575"/>
            <a:ext cx="61436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8D34EBFA-5D8E-4A8F-8B82-6DF8AA4F605B}" type="datetime'U''''n''i''''''t''ed'''' Sta''''t''''e''''s'''''''''">
              <a:rPr lang="en-US" altLang="en-US" sz="800" smtClean="0">
                <a:solidFill>
                  <a:srgbClr val="000000"/>
                </a:solidFill>
              </a:rPr>
              <a:pPr marL="0" lvl="0" indent="0">
                <a:spcBef>
                  <a:spcPct val="0"/>
                </a:spcBef>
                <a:spcAft>
                  <a:spcPct val="0"/>
                </a:spcAft>
                <a:buNone/>
                <a:defRPr/>
              </a:pPr>
              <a:t>United States</a:t>
            </a:fld>
            <a:endParaRPr kumimoji="0" lang="en-US" sz="800" b="0" i="0" strike="noStrike" kern="1200" cap="none" spc="0" normalizeH="0" baseline="0" noProof="0">
              <a:ln>
                <a:noFill/>
              </a:ln>
              <a:solidFill>
                <a:srgbClr val="000000"/>
              </a:solidFill>
              <a:effectLst/>
              <a:uLnTx/>
              <a:uFillTx/>
              <a:sym typeface="+mn-lt"/>
            </a:endParaRPr>
          </a:p>
        </p:txBody>
      </p:sp>
      <p:sp>
        <p:nvSpPr>
          <p:cNvPr id="153" name="Text Placeholder 10">
            <a:extLst>
              <a:ext uri="{FF2B5EF4-FFF2-40B4-BE49-F238E27FC236}">
                <a16:creationId xmlns:a16="http://schemas.microsoft.com/office/drawing/2014/main" id="{52B3FB36-CD93-7475-08B8-AA58613E1995}"/>
              </a:ext>
            </a:extLst>
          </p:cNvPr>
          <p:cNvSpPr>
            <a:spLocks/>
          </p:cNvSpPr>
          <p:nvPr>
            <p:custDataLst>
              <p:tags r:id="rId39"/>
            </p:custDataLst>
          </p:nvPr>
        </p:nvSpPr>
        <p:spPr bwMode="auto">
          <a:xfrm>
            <a:off x="11404600" y="4138613"/>
            <a:ext cx="3302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C1270E52-9C31-4EBE-8430-ECA44C86164A}" type="datetime'''''''E''''u''''''''r''op''''''''''''e'''">
              <a:rPr lang="en-US" altLang="en-US" sz="800" smtClean="0">
                <a:solidFill>
                  <a:srgbClr val="000000"/>
                </a:solidFill>
              </a:rPr>
              <a:pPr marL="0" lvl="0" indent="0">
                <a:spcBef>
                  <a:spcPct val="0"/>
                </a:spcBef>
                <a:spcAft>
                  <a:spcPct val="0"/>
                </a:spcAft>
                <a:buNone/>
                <a:defRPr/>
              </a:pPr>
              <a:t>Europe</a:t>
            </a:fld>
            <a:endParaRPr kumimoji="0" lang="en-US" sz="800" b="0" i="0" strike="noStrike" kern="1200" cap="none" spc="0" normalizeH="0" baseline="0" noProof="0" dirty="0">
              <a:ln>
                <a:noFill/>
              </a:ln>
              <a:solidFill>
                <a:srgbClr val="000000"/>
              </a:solidFill>
              <a:effectLst/>
              <a:uLnTx/>
              <a:uFillTx/>
              <a:sym typeface="+mn-lt"/>
            </a:endParaRPr>
          </a:p>
        </p:txBody>
      </p:sp>
      <p:sp>
        <p:nvSpPr>
          <p:cNvPr id="154" name="Text Placeholder 10">
            <a:extLst>
              <a:ext uri="{FF2B5EF4-FFF2-40B4-BE49-F238E27FC236}">
                <a16:creationId xmlns:a16="http://schemas.microsoft.com/office/drawing/2014/main" id="{E32AB891-71E1-7052-3094-7EE68F316457}"/>
              </a:ext>
            </a:extLst>
          </p:cNvPr>
          <p:cNvSpPr>
            <a:spLocks/>
          </p:cNvSpPr>
          <p:nvPr>
            <p:custDataLst>
              <p:tags r:id="rId40"/>
            </p:custDataLst>
          </p:nvPr>
        </p:nvSpPr>
        <p:spPr bwMode="auto">
          <a:xfrm>
            <a:off x="11404600" y="4311650"/>
            <a:ext cx="2667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899570A2-0252-40C8-A1A7-9B8D95775CF9}" type="datetime'''''''C''''''h''''''''''''''i''''''''na'''''">
              <a:rPr lang="en-US" altLang="en-US" sz="800" smtClean="0">
                <a:solidFill>
                  <a:srgbClr val="000000"/>
                </a:solidFill>
              </a:rPr>
              <a:pPr marL="0" lvl="0" indent="0">
                <a:spcBef>
                  <a:spcPct val="0"/>
                </a:spcBef>
                <a:spcAft>
                  <a:spcPct val="0"/>
                </a:spcAft>
                <a:buNone/>
                <a:defRPr/>
              </a:pPr>
              <a:t>China</a:t>
            </a:fld>
            <a:endParaRPr kumimoji="0" lang="en-US" sz="800" b="0" i="0" strike="noStrike" kern="1200" cap="none" spc="0" normalizeH="0" baseline="0" noProof="0">
              <a:ln>
                <a:noFill/>
              </a:ln>
              <a:solidFill>
                <a:srgbClr val="000000"/>
              </a:solidFill>
              <a:effectLst/>
              <a:uLnTx/>
              <a:uFillTx/>
              <a:sym typeface="+mn-lt"/>
            </a:endParaRPr>
          </a:p>
        </p:txBody>
      </p:sp>
      <p:graphicFrame>
        <p:nvGraphicFramePr>
          <p:cNvPr id="8" name="Chart 7">
            <a:extLst>
              <a:ext uri="{FF2B5EF4-FFF2-40B4-BE49-F238E27FC236}">
                <a16:creationId xmlns:a16="http://schemas.microsoft.com/office/drawing/2014/main" id="{9301982C-D7DF-266C-3463-719142580D86}"/>
              </a:ext>
            </a:extLst>
          </p:cNvPr>
          <p:cNvGraphicFramePr/>
          <p:nvPr>
            <p:custDataLst>
              <p:tags r:id="rId41"/>
            </p:custDataLst>
            <p:extLst>
              <p:ext uri="{D42A27DB-BD31-4B8C-83A1-F6EECF244321}">
                <p14:modId xmlns:p14="http://schemas.microsoft.com/office/powerpoint/2010/main" val="2676970303"/>
              </p:ext>
            </p:extLst>
          </p:nvPr>
        </p:nvGraphicFramePr>
        <p:xfrm>
          <a:off x="6675438" y="2687638"/>
          <a:ext cx="2074862" cy="2519362"/>
        </p:xfrm>
        <a:graphic>
          <a:graphicData uri="http://schemas.openxmlformats.org/drawingml/2006/chart">
            <c:chart xmlns:c="http://schemas.openxmlformats.org/drawingml/2006/chart" xmlns:r="http://schemas.openxmlformats.org/officeDocument/2006/relationships" r:id="rId83"/>
          </a:graphicData>
        </a:graphic>
      </p:graphicFrame>
      <p:sp>
        <p:nvSpPr>
          <p:cNvPr id="156" name="Text Placeholder 10">
            <a:extLst>
              <a:ext uri="{FF2B5EF4-FFF2-40B4-BE49-F238E27FC236}">
                <a16:creationId xmlns:a16="http://schemas.microsoft.com/office/drawing/2014/main" id="{BA18257A-58D0-3A02-F244-E1CED2083929}"/>
              </a:ext>
            </a:extLst>
          </p:cNvPr>
          <p:cNvSpPr>
            <a:spLocks/>
          </p:cNvSpPr>
          <p:nvPr>
            <p:custDataLst>
              <p:tags r:id="rId42"/>
            </p:custDataLst>
          </p:nvPr>
        </p:nvSpPr>
        <p:spPr bwMode="auto">
          <a:xfrm>
            <a:off x="6935788" y="5170488"/>
            <a:ext cx="122238"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7239D93A-32FD-4F81-A4AB-1B021773EC11}" type="datetime'''''''''''Li'''''''''''''''''''''''''''''''''''''''''">
              <a:rPr lang="en-US" altLang="en-US" sz="1100" smtClean="0">
                <a:solidFill>
                  <a:srgbClr val="000000"/>
                </a:solidFill>
              </a:rPr>
              <a:pPr marL="0" lvl="0" indent="0" algn="ctr">
                <a:spcBef>
                  <a:spcPct val="0"/>
                </a:spcBef>
                <a:spcAft>
                  <a:spcPct val="0"/>
                </a:spcAft>
                <a:buNone/>
                <a:defRPr/>
              </a:pPr>
              <a:t>Li</a:t>
            </a:fld>
            <a:endParaRPr kumimoji="0" lang="en-US" sz="1100" b="0" i="0" strike="noStrike" kern="1200" cap="none" spc="0" normalizeH="0" baseline="0" noProof="0">
              <a:ln>
                <a:noFill/>
              </a:ln>
              <a:solidFill>
                <a:srgbClr val="000000"/>
              </a:solidFill>
              <a:effectLst/>
              <a:uLnTx/>
              <a:uFillTx/>
              <a:ea typeface="+mn-lt"/>
              <a:cs typeface="+mn-lt"/>
              <a:sym typeface="+mn-lt"/>
            </a:endParaRPr>
          </a:p>
        </p:txBody>
      </p:sp>
      <p:sp>
        <p:nvSpPr>
          <p:cNvPr id="157" name="Text Placeholder 10">
            <a:extLst>
              <a:ext uri="{FF2B5EF4-FFF2-40B4-BE49-F238E27FC236}">
                <a16:creationId xmlns:a16="http://schemas.microsoft.com/office/drawing/2014/main" id="{3971B4E2-59FF-FEAC-D6CD-8CD0BFB695A4}"/>
              </a:ext>
            </a:extLst>
          </p:cNvPr>
          <p:cNvSpPr>
            <a:spLocks/>
          </p:cNvSpPr>
          <p:nvPr>
            <p:custDataLst>
              <p:tags r:id="rId43"/>
            </p:custDataLst>
          </p:nvPr>
        </p:nvSpPr>
        <p:spPr bwMode="auto">
          <a:xfrm>
            <a:off x="7400925" y="5170488"/>
            <a:ext cx="14605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883932F4-660C-4556-8BCA-8F6C785E699D}" type="datetime'''''''''''N''''''''''''''''''''''''''''''''''i'''''''''''''''">
              <a:rPr lang="en-US" altLang="en-US" sz="1100" smtClean="0">
                <a:solidFill>
                  <a:srgbClr val="000000"/>
                </a:solidFill>
              </a:rPr>
              <a:pPr marL="0" lvl="0" indent="0" algn="ctr">
                <a:spcBef>
                  <a:spcPct val="0"/>
                </a:spcBef>
                <a:spcAft>
                  <a:spcPct val="0"/>
                </a:spcAft>
                <a:buNone/>
                <a:defRPr/>
              </a:pPr>
              <a:t>Ni</a:t>
            </a:fld>
            <a:endParaRPr kumimoji="0" lang="en-US" sz="1100" b="0" i="0" strike="noStrike" kern="1200" cap="none" spc="0" normalizeH="0" baseline="0" noProof="0">
              <a:ln>
                <a:noFill/>
              </a:ln>
              <a:solidFill>
                <a:srgbClr val="000000"/>
              </a:solidFill>
              <a:effectLst/>
              <a:uLnTx/>
              <a:uFillTx/>
              <a:ea typeface="+mn-lt"/>
              <a:cs typeface="+mn-lt"/>
              <a:sym typeface="+mn-lt"/>
            </a:endParaRPr>
          </a:p>
        </p:txBody>
      </p:sp>
      <p:sp>
        <p:nvSpPr>
          <p:cNvPr id="158" name="Text Placeholder 10">
            <a:extLst>
              <a:ext uri="{FF2B5EF4-FFF2-40B4-BE49-F238E27FC236}">
                <a16:creationId xmlns:a16="http://schemas.microsoft.com/office/drawing/2014/main" id="{C2B8650B-2583-E022-2130-6B458531BAD4}"/>
              </a:ext>
            </a:extLst>
          </p:cNvPr>
          <p:cNvSpPr>
            <a:spLocks/>
          </p:cNvSpPr>
          <p:nvPr>
            <p:custDataLst>
              <p:tags r:id="rId44"/>
            </p:custDataLst>
          </p:nvPr>
        </p:nvSpPr>
        <p:spPr bwMode="auto">
          <a:xfrm>
            <a:off x="7854950" y="5170488"/>
            <a:ext cx="192088"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62160796-C048-4A7C-9AA4-80017984E728}" type="datetime'''''''''''''''''C''''''o'''''''''''''''''''''''''''''''''">
              <a:rPr lang="en-US" altLang="en-US" sz="1100" smtClean="0">
                <a:solidFill>
                  <a:srgbClr val="000000"/>
                </a:solidFill>
              </a:rPr>
              <a:pPr marL="0" lvl="0" indent="0" algn="ctr">
                <a:spcBef>
                  <a:spcPct val="0"/>
                </a:spcBef>
                <a:spcAft>
                  <a:spcPct val="0"/>
                </a:spcAft>
                <a:buNone/>
                <a:defRPr/>
              </a:pPr>
              <a:t>Co</a:t>
            </a:fld>
            <a:endParaRPr kumimoji="0" lang="en-US" sz="1100" b="0" i="0" strike="noStrike" kern="1200" cap="none" spc="0" normalizeH="0" baseline="0" noProof="0">
              <a:ln>
                <a:noFill/>
              </a:ln>
              <a:solidFill>
                <a:srgbClr val="000000"/>
              </a:solidFill>
              <a:effectLst/>
              <a:uLnTx/>
              <a:uFillTx/>
              <a:ea typeface="+mn-lt"/>
              <a:cs typeface="+mn-lt"/>
              <a:sym typeface="+mn-lt"/>
            </a:endParaRPr>
          </a:p>
        </p:txBody>
      </p:sp>
      <p:sp>
        <p:nvSpPr>
          <p:cNvPr id="159" name="Text Placeholder 10">
            <a:extLst>
              <a:ext uri="{FF2B5EF4-FFF2-40B4-BE49-F238E27FC236}">
                <a16:creationId xmlns:a16="http://schemas.microsoft.com/office/drawing/2014/main" id="{7B627AA5-3FE6-E353-ACEE-78AF6BD67C5A}"/>
              </a:ext>
            </a:extLst>
          </p:cNvPr>
          <p:cNvSpPr>
            <a:spLocks/>
          </p:cNvSpPr>
          <p:nvPr>
            <p:custDataLst>
              <p:tags r:id="rId45"/>
            </p:custDataLst>
          </p:nvPr>
        </p:nvSpPr>
        <p:spPr bwMode="auto">
          <a:xfrm>
            <a:off x="8345488" y="5170488"/>
            <a:ext cx="166688"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7B1764D3-28DC-4D30-A904-4EBCD2C374F4}" type="datetime'''G''''''''''''''''''''''''''''''''''''''''r'''''''''''''''">
              <a:rPr lang="en-US" altLang="en-US" sz="1100" smtClean="0">
                <a:solidFill>
                  <a:srgbClr val="000000"/>
                </a:solidFill>
              </a:rPr>
              <a:pPr marL="0" lvl="0" indent="0" algn="ctr">
                <a:spcBef>
                  <a:spcPct val="0"/>
                </a:spcBef>
                <a:spcAft>
                  <a:spcPct val="0"/>
                </a:spcAft>
                <a:buNone/>
                <a:defRPr/>
              </a:pPr>
              <a:t>Gr</a:t>
            </a:fld>
            <a:endParaRPr kumimoji="0" lang="en-US" sz="1100" b="0" i="0" strike="noStrike" kern="1200" cap="none" spc="0" normalizeH="0" baseline="0" noProof="0">
              <a:ln>
                <a:noFill/>
              </a:ln>
              <a:solidFill>
                <a:srgbClr val="000000"/>
              </a:solidFill>
              <a:effectLst/>
              <a:uLnTx/>
              <a:uFillTx/>
              <a:ea typeface="+mn-lt"/>
              <a:cs typeface="+mn-lt"/>
              <a:sym typeface="+mn-lt"/>
            </a:endParaRPr>
          </a:p>
        </p:txBody>
      </p:sp>
      <p:graphicFrame>
        <p:nvGraphicFramePr>
          <p:cNvPr id="11" name="Chart 10">
            <a:extLst>
              <a:ext uri="{FF2B5EF4-FFF2-40B4-BE49-F238E27FC236}">
                <a16:creationId xmlns:a16="http://schemas.microsoft.com/office/drawing/2014/main" id="{3A903825-72DB-A6FA-45D0-3734CBD6527A}"/>
              </a:ext>
            </a:extLst>
          </p:cNvPr>
          <p:cNvGraphicFramePr/>
          <p:nvPr>
            <p:custDataLst>
              <p:tags r:id="rId46"/>
            </p:custDataLst>
            <p:extLst>
              <p:ext uri="{D42A27DB-BD31-4B8C-83A1-F6EECF244321}">
                <p14:modId xmlns:p14="http://schemas.microsoft.com/office/powerpoint/2010/main" val="949253052"/>
              </p:ext>
            </p:extLst>
          </p:nvPr>
        </p:nvGraphicFramePr>
        <p:xfrm>
          <a:off x="9848850" y="2687638"/>
          <a:ext cx="641350" cy="2519362"/>
        </p:xfrm>
        <a:graphic>
          <a:graphicData uri="http://schemas.openxmlformats.org/drawingml/2006/chart">
            <c:chart xmlns:c="http://schemas.openxmlformats.org/drawingml/2006/chart" xmlns:r="http://schemas.openxmlformats.org/officeDocument/2006/relationships" r:id="rId84"/>
          </a:graphicData>
        </a:graphic>
      </p:graphicFrame>
      <p:sp>
        <p:nvSpPr>
          <p:cNvPr id="161" name="Text Placeholder 10">
            <a:extLst>
              <a:ext uri="{FF2B5EF4-FFF2-40B4-BE49-F238E27FC236}">
                <a16:creationId xmlns:a16="http://schemas.microsoft.com/office/drawing/2014/main" id="{11BD61D7-E172-4A66-51DC-2C7337E0A6BC}"/>
              </a:ext>
            </a:extLst>
          </p:cNvPr>
          <p:cNvSpPr>
            <a:spLocks/>
          </p:cNvSpPr>
          <p:nvPr>
            <p:custDataLst>
              <p:tags r:id="rId47"/>
            </p:custDataLst>
          </p:nvPr>
        </p:nvSpPr>
        <p:spPr bwMode="auto">
          <a:xfrm>
            <a:off x="9940925" y="5170488"/>
            <a:ext cx="454025"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1100" b="0" i="0" u="none" strike="noStrike" kern="1200" cap="none" spc="0" normalizeH="0" baseline="0" noProof="0">
                <a:ln>
                  <a:noFill/>
                </a:ln>
                <a:solidFill>
                  <a:srgbClr val="000000"/>
                </a:solidFill>
                <a:effectLst/>
                <a:uLnTx/>
                <a:uFillTx/>
                <a:ea typeface="+mn-lt"/>
                <a:cs typeface="+mn-lt"/>
                <a:sym typeface="+mn-lt"/>
              </a:rPr>
              <a:t>Battery</a:t>
            </a:r>
            <a:endParaRPr kumimoji="0" lang="en-US" sz="1100" b="0" i="0" u="none" strike="noStrike" kern="1200" cap="none" spc="0" normalizeH="0" baseline="0" noProof="0">
              <a:ln>
                <a:noFill/>
              </a:ln>
              <a:solidFill>
                <a:srgbClr val="000000"/>
              </a:solidFill>
              <a:effectLst/>
              <a:uLnTx/>
              <a:uFillTx/>
              <a:ea typeface="+mn-lt"/>
              <a:cs typeface="+mn-lt"/>
              <a:sym typeface="+mn-lt"/>
            </a:endParaRPr>
          </a:p>
        </p:txBody>
      </p:sp>
      <p:sp>
        <p:nvSpPr>
          <p:cNvPr id="162" name="TextBox 161">
            <a:extLst>
              <a:ext uri="{FF2B5EF4-FFF2-40B4-BE49-F238E27FC236}">
                <a16:creationId xmlns:a16="http://schemas.microsoft.com/office/drawing/2014/main" id="{E0CE31F6-EAD9-B777-F175-ADECF1D3FB5E}"/>
              </a:ext>
            </a:extLst>
          </p:cNvPr>
          <p:cNvSpPr txBox="1"/>
          <p:nvPr/>
        </p:nvSpPr>
        <p:spPr bwMode="gray">
          <a:xfrm>
            <a:off x="5694184" y="5430077"/>
            <a:ext cx="503911" cy="234286"/>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ea typeface="+mn-ea"/>
                <a:cs typeface="+mn-cs"/>
              </a:rPr>
              <a:t>Mining</a:t>
            </a:r>
          </a:p>
        </p:txBody>
      </p:sp>
      <p:sp>
        <p:nvSpPr>
          <p:cNvPr id="163" name="TextBox 162">
            <a:extLst>
              <a:ext uri="{FF2B5EF4-FFF2-40B4-BE49-F238E27FC236}">
                <a16:creationId xmlns:a16="http://schemas.microsoft.com/office/drawing/2014/main" id="{AF8FE228-8A6C-9EB9-B08A-E2ABFFDB3DA4}"/>
              </a:ext>
            </a:extLst>
          </p:cNvPr>
          <p:cNvSpPr txBox="1"/>
          <p:nvPr/>
        </p:nvSpPr>
        <p:spPr bwMode="gray">
          <a:xfrm>
            <a:off x="7452426" y="5430077"/>
            <a:ext cx="609709" cy="234286"/>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ea typeface="+mn-ea"/>
                <a:cs typeface="+mn-cs"/>
              </a:rPr>
              <a:t>Refining</a:t>
            </a:r>
          </a:p>
        </p:txBody>
      </p:sp>
      <p:sp>
        <p:nvSpPr>
          <p:cNvPr id="164" name="TextBox 163">
            <a:extLst>
              <a:ext uri="{FF2B5EF4-FFF2-40B4-BE49-F238E27FC236}">
                <a16:creationId xmlns:a16="http://schemas.microsoft.com/office/drawing/2014/main" id="{E6618201-9DEA-7F74-4043-13A5208F7BFF}"/>
              </a:ext>
            </a:extLst>
          </p:cNvPr>
          <p:cNvSpPr txBox="1"/>
          <p:nvPr/>
        </p:nvSpPr>
        <p:spPr bwMode="gray">
          <a:xfrm>
            <a:off x="8867470" y="5370715"/>
            <a:ext cx="837604" cy="395869"/>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ea typeface="+mn-ea"/>
                <a:cs typeface="+mn-cs"/>
              </a:rPr>
              <a:t>Active materials</a:t>
            </a:r>
          </a:p>
        </p:txBody>
      </p:sp>
      <p:sp>
        <p:nvSpPr>
          <p:cNvPr id="165" name="TextBox 164">
            <a:extLst>
              <a:ext uri="{FF2B5EF4-FFF2-40B4-BE49-F238E27FC236}">
                <a16:creationId xmlns:a16="http://schemas.microsoft.com/office/drawing/2014/main" id="{60E3A808-98DF-1D64-7785-5CE6E1614671}"/>
              </a:ext>
            </a:extLst>
          </p:cNvPr>
          <p:cNvSpPr txBox="1"/>
          <p:nvPr/>
        </p:nvSpPr>
        <p:spPr bwMode="gray">
          <a:xfrm>
            <a:off x="9674225" y="5376725"/>
            <a:ext cx="1034257" cy="395869"/>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ea typeface="+mn-ea"/>
                <a:cs typeface="+mn-cs"/>
              </a:rPr>
              <a:t>Cell production</a:t>
            </a:r>
          </a:p>
        </p:txBody>
      </p:sp>
      <p:graphicFrame>
        <p:nvGraphicFramePr>
          <p:cNvPr id="13" name="Chart 12">
            <a:extLst>
              <a:ext uri="{FF2B5EF4-FFF2-40B4-BE49-F238E27FC236}">
                <a16:creationId xmlns:a16="http://schemas.microsoft.com/office/drawing/2014/main" id="{E828E869-9EE7-3D91-1D67-F0AB68E8F9B2}"/>
              </a:ext>
            </a:extLst>
          </p:cNvPr>
          <p:cNvGraphicFramePr/>
          <p:nvPr>
            <p:custDataLst>
              <p:tags r:id="rId48"/>
            </p:custDataLst>
            <p:extLst>
              <p:ext uri="{D42A27DB-BD31-4B8C-83A1-F6EECF244321}">
                <p14:modId xmlns:p14="http://schemas.microsoft.com/office/powerpoint/2010/main" val="3664947459"/>
              </p:ext>
            </p:extLst>
          </p:nvPr>
        </p:nvGraphicFramePr>
        <p:xfrm>
          <a:off x="10409238" y="2687638"/>
          <a:ext cx="642937" cy="2519362"/>
        </p:xfrm>
        <a:graphic>
          <a:graphicData uri="http://schemas.openxmlformats.org/drawingml/2006/chart">
            <c:chart xmlns:c="http://schemas.openxmlformats.org/drawingml/2006/chart" xmlns:r="http://schemas.openxmlformats.org/officeDocument/2006/relationships" r:id="rId85"/>
          </a:graphicData>
        </a:graphic>
      </p:graphicFrame>
      <p:sp>
        <p:nvSpPr>
          <p:cNvPr id="167" name="Text Placeholder 10">
            <a:extLst>
              <a:ext uri="{FF2B5EF4-FFF2-40B4-BE49-F238E27FC236}">
                <a16:creationId xmlns:a16="http://schemas.microsoft.com/office/drawing/2014/main" id="{D5082033-04C4-179D-9590-9F6BCBFE24EF}"/>
              </a:ext>
            </a:extLst>
          </p:cNvPr>
          <p:cNvSpPr>
            <a:spLocks/>
          </p:cNvSpPr>
          <p:nvPr>
            <p:custDataLst>
              <p:tags r:id="rId49"/>
            </p:custDataLst>
          </p:nvPr>
        </p:nvSpPr>
        <p:spPr bwMode="auto">
          <a:xfrm>
            <a:off x="10594975" y="5170488"/>
            <a:ext cx="269875"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1100" b="0" i="0" u="none" strike="noStrike" kern="1200" cap="none" spc="0" normalizeH="0" baseline="0" noProof="0">
                <a:ln>
                  <a:noFill/>
                </a:ln>
                <a:solidFill>
                  <a:srgbClr val="000000"/>
                </a:solidFill>
                <a:effectLst/>
                <a:uLnTx/>
                <a:uFillTx/>
                <a:ea typeface="+mn-lt"/>
                <a:cs typeface="+mn-lt"/>
                <a:sym typeface="+mn-lt"/>
              </a:rPr>
              <a:t>EVs</a:t>
            </a:r>
            <a:endParaRPr kumimoji="0" lang="en-US" sz="1100" b="0" i="0" u="none" strike="noStrike" kern="1200" cap="none" spc="0" normalizeH="0" baseline="0" noProof="0">
              <a:ln>
                <a:noFill/>
              </a:ln>
              <a:solidFill>
                <a:srgbClr val="000000"/>
              </a:solidFill>
              <a:effectLst/>
              <a:uLnTx/>
              <a:uFillTx/>
              <a:ea typeface="+mn-lt"/>
              <a:cs typeface="+mn-lt"/>
              <a:sym typeface="+mn-lt"/>
            </a:endParaRPr>
          </a:p>
        </p:txBody>
      </p:sp>
      <p:sp>
        <p:nvSpPr>
          <p:cNvPr id="168" name="Text Placeholder 10">
            <a:extLst>
              <a:ext uri="{FF2B5EF4-FFF2-40B4-BE49-F238E27FC236}">
                <a16:creationId xmlns:a16="http://schemas.microsoft.com/office/drawing/2014/main" id="{C68E09B1-67F7-1DB1-06AF-8040627551B2}"/>
              </a:ext>
            </a:extLst>
          </p:cNvPr>
          <p:cNvSpPr>
            <a:spLocks noGrp="1"/>
          </p:cNvSpPr>
          <p:nvPr>
            <p:custDataLst>
              <p:tags r:id="rId50"/>
            </p:custDataLst>
          </p:nvPr>
        </p:nvSpPr>
        <p:spPr bwMode="auto">
          <a:xfrm>
            <a:off x="4333927" y="2001761"/>
            <a:ext cx="5835902" cy="258532"/>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36576" tIns="36576" rIns="36576" bIns="36576" rtlCol="0" anchor="b">
            <a:sp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sz="1200" i="0" u="none" strike="noStrike" kern="1200" cap="none" spc="0" normalizeH="0" baseline="0" noProof="0" dirty="0">
                <a:ln>
                  <a:noFill/>
                </a:ln>
                <a:solidFill>
                  <a:srgbClr val="000000"/>
                </a:solidFill>
                <a:effectLst/>
                <a:uLnTx/>
                <a:uFillTx/>
                <a:ea typeface="+mn-lt"/>
                <a:cs typeface="Arial"/>
              </a:rPr>
              <a:t>Geographical distribution of the global EV battery </a:t>
            </a:r>
            <a:r>
              <a:rPr kumimoji="0" lang="en-US" sz="1200" u="none" strike="noStrike" kern="1200" cap="none" spc="0" normalizeH="0" baseline="0" noProof="0" dirty="0">
                <a:ln>
                  <a:noFill/>
                </a:ln>
                <a:solidFill>
                  <a:srgbClr val="000000"/>
                </a:solidFill>
                <a:effectLst/>
                <a:uLnTx/>
                <a:uFillTx/>
                <a:ea typeface="+mn-lt"/>
                <a:cs typeface="Arial"/>
              </a:rPr>
              <a:t>supply chain,</a:t>
            </a:r>
            <a:r>
              <a:rPr kumimoji="0" lang="en-US" sz="1200" u="none" strike="noStrike" kern="1200" cap="none" spc="0" normalizeH="0" baseline="30000" noProof="0" dirty="0">
                <a:ln>
                  <a:noFill/>
                </a:ln>
                <a:solidFill>
                  <a:srgbClr val="000000"/>
                </a:solidFill>
                <a:effectLst/>
                <a:uLnTx/>
                <a:uFillTx/>
                <a:ea typeface="+mn-lt"/>
                <a:cs typeface="Arial"/>
              </a:rPr>
              <a:t>2</a:t>
            </a:r>
            <a:r>
              <a:rPr kumimoji="0" lang="en-US" sz="1200" u="none" strike="noStrike" kern="1200" cap="none" spc="0" normalizeH="0" baseline="0" noProof="0" dirty="0">
                <a:ln>
                  <a:noFill/>
                </a:ln>
                <a:solidFill>
                  <a:srgbClr val="000000"/>
                </a:solidFill>
                <a:effectLst/>
                <a:uLnTx/>
                <a:uFillTx/>
                <a:ea typeface="+mn-lt"/>
                <a:cs typeface="Arial"/>
              </a:rPr>
              <a:t> </a:t>
            </a:r>
            <a:r>
              <a:rPr kumimoji="0" lang="en-US" sz="1200" i="1" u="none" strike="noStrike" kern="1200" cap="none" spc="0" normalizeH="0" baseline="0" noProof="0" dirty="0">
                <a:ln>
                  <a:noFill/>
                </a:ln>
                <a:solidFill>
                  <a:srgbClr val="000000"/>
                </a:solidFill>
                <a:effectLst/>
                <a:uLnTx/>
                <a:uFillTx/>
                <a:ea typeface="+mn-lt"/>
                <a:cs typeface="Arial"/>
              </a:rPr>
              <a:t>2023</a:t>
            </a:r>
          </a:p>
        </p:txBody>
      </p:sp>
      <p:sp>
        <p:nvSpPr>
          <p:cNvPr id="169" name="Text Placeholder 10">
            <a:extLst>
              <a:ext uri="{FF2B5EF4-FFF2-40B4-BE49-F238E27FC236}">
                <a16:creationId xmlns:a16="http://schemas.microsoft.com/office/drawing/2014/main" id="{96738F82-D4E2-402A-6FE8-16A9741871D6}"/>
              </a:ext>
            </a:extLst>
          </p:cNvPr>
          <p:cNvSpPr>
            <a:spLocks/>
          </p:cNvSpPr>
          <p:nvPr>
            <p:custDataLst>
              <p:tags r:id="rId51"/>
            </p:custDataLst>
          </p:nvPr>
        </p:nvSpPr>
        <p:spPr bwMode="auto">
          <a:xfrm>
            <a:off x="8704263" y="5170488"/>
            <a:ext cx="573088"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06B6D7B8-D74D-4605-A999-1C69CFE15F15}" type="datetime'''''''''''C''''a''t''h''''''o''''''''''''de'''''''''''''''''">
              <a:rPr lang="en-US" altLang="en-US" sz="1100" smtClean="0">
                <a:solidFill>
                  <a:srgbClr val="000000"/>
                </a:solidFill>
                <a:ea typeface="+mn-lt"/>
                <a:cs typeface="+mn-lt"/>
                <a:sym typeface="+mn-lt"/>
              </a:rPr>
              <a:pPr marL="0" lvl="0" indent="0" algn="ctr">
                <a:spcBef>
                  <a:spcPct val="0"/>
                </a:spcBef>
                <a:spcAft>
                  <a:spcPct val="0"/>
                </a:spcAft>
                <a:buNone/>
                <a:defRPr/>
              </a:pPr>
              <a:t>Cathode</a:t>
            </a:fld>
            <a:endParaRPr kumimoji="0" lang="en-US" sz="1100" b="0" i="0" strike="noStrike" kern="1200" cap="none" spc="0" normalizeH="0" baseline="0" noProof="0" dirty="0">
              <a:ln>
                <a:noFill/>
              </a:ln>
              <a:solidFill>
                <a:srgbClr val="000000"/>
              </a:solidFill>
              <a:effectLst/>
              <a:uLnTx/>
              <a:uFillTx/>
              <a:ea typeface="+mn-lt"/>
              <a:cs typeface="+mn-lt"/>
              <a:sym typeface="+mn-lt"/>
            </a:endParaRPr>
          </a:p>
        </p:txBody>
      </p:sp>
      <p:sp>
        <p:nvSpPr>
          <p:cNvPr id="170" name="Text Placeholder 10">
            <a:extLst>
              <a:ext uri="{FF2B5EF4-FFF2-40B4-BE49-F238E27FC236}">
                <a16:creationId xmlns:a16="http://schemas.microsoft.com/office/drawing/2014/main" id="{0A6B78A0-D3E7-C03C-4E7E-A73D9158F71C}"/>
              </a:ext>
            </a:extLst>
          </p:cNvPr>
          <p:cNvSpPr>
            <a:spLocks/>
          </p:cNvSpPr>
          <p:nvPr>
            <p:custDataLst>
              <p:tags r:id="rId52"/>
            </p:custDataLst>
          </p:nvPr>
        </p:nvSpPr>
        <p:spPr bwMode="auto">
          <a:xfrm>
            <a:off x="9348788" y="5170488"/>
            <a:ext cx="442913"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E3DE90E2-7D01-4B24-B709-D0B51377EB12}" type="datetime'''''''''A''no''''''''d''e'''''''''''''''''''''''''''''''''''''">
              <a:rPr lang="en-US" altLang="en-US" sz="1100" smtClean="0">
                <a:solidFill>
                  <a:srgbClr val="000000"/>
                </a:solidFill>
                <a:ea typeface="+mn-lt"/>
                <a:cs typeface="+mn-lt"/>
                <a:sym typeface="+mn-lt"/>
              </a:rPr>
              <a:pPr marL="0" lvl="0" indent="0" algn="ctr">
                <a:spcBef>
                  <a:spcPct val="0"/>
                </a:spcBef>
                <a:spcAft>
                  <a:spcPct val="0"/>
                </a:spcAft>
                <a:buNone/>
                <a:defRPr/>
              </a:pPr>
              <a:t>Anode</a:t>
            </a:fld>
            <a:endParaRPr kumimoji="0" lang="en-US" sz="1100" b="0" i="0" strike="noStrike" kern="1200" cap="none" spc="0" normalizeH="0" baseline="0" noProof="0" dirty="0">
              <a:ln>
                <a:noFill/>
              </a:ln>
              <a:solidFill>
                <a:srgbClr val="000000"/>
              </a:solidFill>
              <a:effectLst/>
              <a:uLnTx/>
              <a:uFillTx/>
              <a:ea typeface="+mn-lt"/>
              <a:cs typeface="+mn-lt"/>
              <a:sym typeface="+mn-lt"/>
            </a:endParaRPr>
          </a:p>
        </p:txBody>
      </p:sp>
      <p:graphicFrame>
        <p:nvGraphicFramePr>
          <p:cNvPr id="171" name="Chart 170">
            <a:extLst>
              <a:ext uri="{FF2B5EF4-FFF2-40B4-BE49-F238E27FC236}">
                <a16:creationId xmlns:a16="http://schemas.microsoft.com/office/drawing/2014/main" id="{BA0AA8EA-3A1D-6A09-4714-6B2F60D03361}"/>
              </a:ext>
            </a:extLst>
          </p:cNvPr>
          <p:cNvGraphicFramePr/>
          <p:nvPr>
            <p:custDataLst>
              <p:tags r:id="rId53"/>
            </p:custDataLst>
            <p:extLst>
              <p:ext uri="{D42A27DB-BD31-4B8C-83A1-F6EECF244321}">
                <p14:modId xmlns:p14="http://schemas.microsoft.com/office/powerpoint/2010/main" val="1218279485"/>
              </p:ext>
            </p:extLst>
          </p:nvPr>
        </p:nvGraphicFramePr>
        <p:xfrm>
          <a:off x="8659813" y="2687638"/>
          <a:ext cx="1241425" cy="2519363"/>
        </p:xfrm>
        <a:graphic>
          <a:graphicData uri="http://schemas.openxmlformats.org/drawingml/2006/chart">
            <c:chart xmlns:c="http://schemas.openxmlformats.org/drawingml/2006/chart" xmlns:r="http://schemas.openxmlformats.org/officeDocument/2006/relationships" r:id="rId86"/>
          </a:graphicData>
        </a:graphic>
      </p:graphicFrame>
    </p:spTree>
    <p:extLst>
      <p:ext uri="{BB962C8B-B14F-4D97-AF65-F5344CB8AC3E}">
        <p14:creationId xmlns:p14="http://schemas.microsoft.com/office/powerpoint/2010/main" val="160815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D54B3B7-4C68-1459-238C-4CD00D391F4F}"/>
              </a:ext>
            </a:extLst>
          </p:cNvPr>
          <p:cNvGraphicFramePr>
            <a:graphicFrameLocks/>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think-cell data - do not delete" hidden="1">
                        <a:extLst>
                          <a:ext uri="{FF2B5EF4-FFF2-40B4-BE49-F238E27FC236}">
                            <a16:creationId xmlns:a16="http://schemas.microsoft.com/office/drawing/2014/main" id="{8D54B3B7-4C68-1459-238C-4CD00D391F4F}"/>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6E55ED2-58F1-DF67-B03C-0884274E0AD8}"/>
              </a:ext>
            </a:extLst>
          </p:cNvPr>
          <p:cNvSpPr>
            <a:spLocks noGrp="1"/>
          </p:cNvSpPr>
          <p:nvPr>
            <p:ph type="title"/>
          </p:nvPr>
        </p:nvSpPr>
        <p:spPr/>
        <p:txBody>
          <a:bodyPr vert="horz" rIns="91440"/>
          <a:lstStyle/>
          <a:p>
            <a:pPr algn="r"/>
            <a:r>
              <a:rPr lang="en-US" dirty="0"/>
              <a:t>The Opportunity</a:t>
            </a:r>
            <a:endParaRPr lang="en-GB" dirty="0"/>
          </a:p>
        </p:txBody>
      </p:sp>
    </p:spTree>
    <p:extLst>
      <p:ext uri="{BB962C8B-B14F-4D97-AF65-F5344CB8AC3E}">
        <p14:creationId xmlns:p14="http://schemas.microsoft.com/office/powerpoint/2010/main" val="4039682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0A28567D-F72E-7F76-F602-681A068E5085}"/>
              </a:ext>
            </a:extLst>
          </p:cNvPr>
          <p:cNvGraphicFramePr>
            <a:graphicFrameLocks/>
          </p:cNvGraphicFramePr>
          <p:nvPr>
            <p:custDataLst>
              <p:tags r:id="rId1"/>
            </p:custDataLst>
            <p:extLst>
              <p:ext uri="{D42A27DB-BD31-4B8C-83A1-F6EECF244321}">
                <p14:modId xmlns:p14="http://schemas.microsoft.com/office/powerpoint/2010/main" val="38611464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7" imgW="360" imgH="360" progId="TCLayout.ActiveDocument.1">
                  <p:embed/>
                </p:oleObj>
              </mc:Choice>
              <mc:Fallback>
                <p:oleObj name="think-cell Slide" r:id="rId77" imgW="360" imgH="360" progId="TCLayout.ActiveDocument.1">
                  <p:embed/>
                  <p:pic>
                    <p:nvPicPr>
                      <p:cNvPr id="0" name=""/>
                      <p:cNvPicPr/>
                      <p:nvPr/>
                    </p:nvPicPr>
                    <p:blipFill>
                      <a:blip r:embed="rId78"/>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CD30B336-51C1-64A5-6967-DA8CC35D1985}"/>
              </a:ext>
            </a:extLst>
          </p:cNvPr>
          <p:cNvSpPr>
            <a:spLocks noGrp="1"/>
          </p:cNvSpPr>
          <p:nvPr>
            <p:ph type="body" sz="quarter" idx="14"/>
          </p:nvPr>
        </p:nvSpPr>
        <p:spPr/>
        <p:txBody>
          <a:bodyPr/>
          <a:lstStyle/>
          <a:p>
            <a:pPr marL="0" indent="0">
              <a:buNone/>
            </a:pPr>
            <a:r>
              <a:rPr lang="en-US" b="1" dirty="0"/>
              <a:t>Observations</a:t>
            </a:r>
          </a:p>
          <a:p>
            <a:r>
              <a:rPr lang="en-US" sz="1050" dirty="0"/>
              <a:t>In addition to the export ban in 2014, Indonesia introduced a local content clause for firms investing in domestic smelters.</a:t>
            </a:r>
          </a:p>
          <a:p>
            <a:pPr marL="0" indent="0">
              <a:buNone/>
            </a:pPr>
            <a:endParaRPr lang="en-US" sz="500" dirty="0">
              <a:cs typeface="Arial"/>
            </a:endParaRPr>
          </a:p>
          <a:p>
            <a:r>
              <a:rPr lang="en-US" sz="1050" dirty="0"/>
              <a:t>In </a:t>
            </a:r>
            <a:r>
              <a:rPr lang="en-US" sz="1050" b="1" dirty="0"/>
              <a:t>2017</a:t>
            </a:r>
            <a:r>
              <a:rPr lang="en-US" sz="1050" dirty="0"/>
              <a:t>, the export ban was </a:t>
            </a:r>
            <a:r>
              <a:rPr lang="en-US" sz="1050" b="1" dirty="0"/>
              <a:t>relaxed</a:t>
            </a:r>
            <a:r>
              <a:rPr lang="en-US" sz="1050" dirty="0"/>
              <a:t> due </a:t>
            </a:r>
            <a:r>
              <a:rPr lang="en-US" sz="1050" b="1" dirty="0"/>
              <a:t>to falling Ni revenues</a:t>
            </a:r>
            <a:r>
              <a:rPr lang="en-US" sz="1050" dirty="0"/>
              <a:t>; instead, miners were required to allocate at least </a:t>
            </a:r>
            <a:r>
              <a:rPr lang="en-US" sz="1050" b="1" dirty="0"/>
              <a:t>30%</a:t>
            </a:r>
            <a:r>
              <a:rPr lang="en-US" sz="1050" dirty="0"/>
              <a:t> of smelter capacity to processing and the remainder was allowed for exporting.</a:t>
            </a:r>
          </a:p>
          <a:p>
            <a:endParaRPr lang="en-US" sz="500" dirty="0">
              <a:cs typeface="Arial"/>
            </a:endParaRPr>
          </a:p>
          <a:p>
            <a:r>
              <a:rPr lang="en-US" sz="1050" dirty="0"/>
              <a:t>Value addition in Indonesia increased from </a:t>
            </a:r>
            <a:r>
              <a:rPr lang="en-US" sz="1050" b="1" dirty="0"/>
              <a:t>$1.1 billion in 2015 to $20.8 billion in 2021.</a:t>
            </a:r>
          </a:p>
          <a:p>
            <a:pPr marL="0" indent="0">
              <a:buNone/>
            </a:pPr>
            <a:endParaRPr lang="en-US" sz="500" b="1" dirty="0">
              <a:cs typeface="Arial"/>
            </a:endParaRPr>
          </a:p>
          <a:p>
            <a:r>
              <a:rPr lang="en-US" sz="1050" dirty="0"/>
              <a:t>Indonesia’s strategy has significantly expanded hydrometallurgy and pyrometallurgy smelting capacity, leading to an increase in stainless steel exports </a:t>
            </a:r>
            <a:r>
              <a:rPr lang="en-US" sz="1050" b="1" dirty="0"/>
              <a:t>($4 billion in 2022</a:t>
            </a:r>
            <a:r>
              <a:rPr lang="en-US" sz="1050" dirty="0"/>
              <a:t>).</a:t>
            </a:r>
            <a:endParaRPr lang="en-US" sz="1050" dirty="0">
              <a:cs typeface="Arial"/>
            </a:endParaRPr>
          </a:p>
          <a:p>
            <a:pPr marL="0" indent="0">
              <a:buNone/>
            </a:pPr>
            <a:endParaRPr lang="en-US" dirty="0"/>
          </a:p>
        </p:txBody>
      </p:sp>
      <p:sp>
        <p:nvSpPr>
          <p:cNvPr id="3" name="Title 2">
            <a:extLst>
              <a:ext uri="{FF2B5EF4-FFF2-40B4-BE49-F238E27FC236}">
                <a16:creationId xmlns:a16="http://schemas.microsoft.com/office/drawing/2014/main" id="{6F4290E7-DE75-D126-511D-500C45542F43}"/>
              </a:ext>
            </a:extLst>
          </p:cNvPr>
          <p:cNvSpPr>
            <a:spLocks noGrp="1"/>
          </p:cNvSpPr>
          <p:nvPr>
            <p:ph type="title"/>
          </p:nvPr>
        </p:nvSpPr>
        <p:spPr/>
        <p:txBody>
          <a:bodyPr vert="horz" rIns="91440"/>
          <a:lstStyle/>
          <a:p>
            <a:r>
              <a:rPr lang="en-US" dirty="0">
                <a:solidFill>
                  <a:srgbClr val="000000"/>
                </a:solidFill>
                <a:cs typeface="Arial"/>
              </a:rPr>
              <a:t>Value-adding policies increased Indonesia’s global processed Ni share by 29% from 2014 to 2022, increasing trade revenue ~7x</a:t>
            </a:r>
            <a:endParaRPr lang="en-US" dirty="0"/>
          </a:p>
        </p:txBody>
      </p:sp>
      <p:sp>
        <p:nvSpPr>
          <p:cNvPr id="4" name="Footer Placeholder 3">
            <a:extLst>
              <a:ext uri="{FF2B5EF4-FFF2-40B4-BE49-F238E27FC236}">
                <a16:creationId xmlns:a16="http://schemas.microsoft.com/office/drawing/2014/main" id="{AB6DD3DC-ADB0-4E06-3DA2-082616F2782C}"/>
              </a:ext>
            </a:extLst>
          </p:cNvPr>
          <p:cNvSpPr>
            <a:spLocks noGrp="1"/>
          </p:cNvSpPr>
          <p:nvPr>
            <p:ph type="ftr" sz="quarter" idx="3"/>
          </p:nvPr>
        </p:nvSpPr>
        <p:spPr>
          <a:xfrm>
            <a:off x="334962" y="6344432"/>
            <a:ext cx="9147241" cy="497694"/>
          </a:xfrm>
        </p:spPr>
        <p:txBody>
          <a:bodyPr/>
          <a:lstStyle/>
          <a:p>
            <a:r>
              <a:rPr lang="en-US" dirty="0">
                <a:solidFill>
                  <a:srgbClr val="000000"/>
                </a:solidFill>
              </a:rPr>
              <a:t>Sources: </a:t>
            </a:r>
            <a:r>
              <a:rPr lang="en-US" dirty="0">
                <a:solidFill>
                  <a:srgbClr val="000000"/>
                </a:solidFill>
                <a:hlinkClick r:id="rId79"/>
              </a:rPr>
              <a:t>Prohibition of the export of nickel</a:t>
            </a:r>
            <a:r>
              <a:rPr lang="en-US" dirty="0">
                <a:solidFill>
                  <a:srgbClr val="000000"/>
                </a:solidFill>
              </a:rPr>
              <a:t> (IEA, 2024); </a:t>
            </a:r>
            <a:r>
              <a:rPr lang="en-US" dirty="0">
                <a:solidFill>
                  <a:srgbClr val="000000"/>
                </a:solidFill>
                <a:hlinkClick r:id="rId80"/>
              </a:rPr>
              <a:t>Structural transformation through domestic value addition in commodity developing countries</a:t>
            </a:r>
            <a:r>
              <a:rPr lang="en-US" dirty="0">
                <a:solidFill>
                  <a:srgbClr val="000000"/>
                </a:solidFill>
              </a:rPr>
              <a:t> (UN, 2024); </a:t>
            </a:r>
            <a:r>
              <a:rPr lang="en-US" dirty="0">
                <a:solidFill>
                  <a:srgbClr val="000000"/>
                </a:solidFill>
                <a:hlinkClick r:id="rId81"/>
              </a:rPr>
              <a:t>Harnessing the Potential of Critical minerals for sustainable development</a:t>
            </a:r>
            <a:r>
              <a:rPr lang="en-US" dirty="0">
                <a:solidFill>
                  <a:srgbClr val="000000"/>
                </a:solidFill>
              </a:rPr>
              <a:t> (UN, 2025); </a:t>
            </a:r>
            <a:r>
              <a:rPr lang="en-US" dirty="0">
                <a:solidFill>
                  <a:srgbClr val="000000"/>
                </a:solidFill>
                <a:hlinkClick r:id="rId82"/>
              </a:rPr>
              <a:t>Critical minerals boom: Global energy shift brings opportunities and risk</a:t>
            </a:r>
            <a:r>
              <a:rPr lang="en-US" dirty="0">
                <a:solidFill>
                  <a:srgbClr val="000000"/>
                </a:solidFill>
              </a:rPr>
              <a:t> (UNCTAD, 2024); </a:t>
            </a:r>
            <a:r>
              <a:rPr lang="en-US" dirty="0">
                <a:solidFill>
                  <a:srgbClr val="000000"/>
                </a:solidFill>
                <a:hlinkClick r:id="rId83"/>
              </a:rPr>
              <a:t>New mining rules in Indonesia relax ban on mineral exports </a:t>
            </a:r>
            <a:r>
              <a:rPr lang="en-US" dirty="0">
                <a:solidFill>
                  <a:srgbClr val="000000"/>
                </a:solidFill>
              </a:rPr>
              <a:t>(SME, 2017); </a:t>
            </a:r>
            <a:r>
              <a:rPr lang="en-US" dirty="0">
                <a:hlinkClick r:id="rId84"/>
              </a:rPr>
              <a:t>Using trade policy to drive value addition: Lessons from Indonesia’s ban on nickel exports</a:t>
            </a:r>
            <a:r>
              <a:rPr lang="en-US" dirty="0">
                <a:solidFill>
                  <a:srgbClr val="000000"/>
                </a:solidFill>
              </a:rPr>
              <a:t> </a:t>
            </a:r>
            <a:r>
              <a:rPr lang="en-US" dirty="0">
                <a:solidFill>
                  <a:schemeClr val="tx1"/>
                </a:solidFill>
              </a:rPr>
              <a:t>(UNCTAD, 2017).</a:t>
            </a:r>
          </a:p>
          <a:p>
            <a:r>
              <a:rPr lang="en-US" dirty="0">
                <a:solidFill>
                  <a:srgbClr val="000000"/>
                </a:solidFill>
              </a:rPr>
              <a:t>Credit: </a:t>
            </a:r>
            <a:r>
              <a:rPr lang="en-US" dirty="0" err="1">
                <a:solidFill>
                  <a:srgbClr val="000000"/>
                </a:solidFill>
              </a:rPr>
              <a:t>Khande</a:t>
            </a:r>
            <a:r>
              <a:rPr lang="en-US" dirty="0">
                <a:solidFill>
                  <a:srgbClr val="000000"/>
                </a:solidFill>
              </a:rPr>
              <a:t>-Jae Fisher, Isabel Hoyos, </a:t>
            </a:r>
            <a:r>
              <a:rPr lang="en-US" dirty="0" err="1">
                <a:solidFill>
                  <a:srgbClr val="000000"/>
                </a:solidFill>
              </a:rPr>
              <a:t>Hyae</a:t>
            </a:r>
            <a:r>
              <a:rPr lang="en-US" dirty="0">
                <a:solidFill>
                  <a:srgbClr val="000000"/>
                </a:solidFill>
              </a:rPr>
              <a:t> Ryung Kim, and </a:t>
            </a:r>
            <a:r>
              <a:rPr lang="en-US" dirty="0">
                <a:solidFill>
                  <a:srgbClr val="000000"/>
                </a:solidFill>
                <a:hlinkClick r:id="rId85"/>
              </a:rPr>
              <a:t>Gernot Wagner</a:t>
            </a:r>
            <a:r>
              <a:rPr lang="en-US" dirty="0">
                <a:solidFill>
                  <a:srgbClr val="000000"/>
                </a:solidFill>
              </a:rPr>
              <a:t>. </a:t>
            </a:r>
            <a:r>
              <a:rPr lang="en-US" dirty="0">
                <a:solidFill>
                  <a:srgbClr val="000000"/>
                </a:solidFill>
                <a:hlinkClick r:id="rId86"/>
              </a:rPr>
              <a:t>Share with attribution</a:t>
            </a:r>
            <a:r>
              <a:rPr lang="en-US" dirty="0">
                <a:solidFill>
                  <a:srgbClr val="000000"/>
                </a:solidFill>
              </a:rPr>
              <a:t>: Wagner et al., "Mining for the Energy Transition" (10 April 2026).</a:t>
            </a:r>
            <a:endParaRPr lang="en-US" dirty="0">
              <a:solidFill>
                <a:schemeClr val="tx1"/>
              </a:solidFill>
            </a:endParaRPr>
          </a:p>
        </p:txBody>
      </p:sp>
      <p:sp>
        <p:nvSpPr>
          <p:cNvPr id="5" name="Text Placeholder 4">
            <a:extLst>
              <a:ext uri="{FF2B5EF4-FFF2-40B4-BE49-F238E27FC236}">
                <a16:creationId xmlns:a16="http://schemas.microsoft.com/office/drawing/2014/main" id="{EA11977C-CE61-C3FF-E1C5-469982F54171}"/>
              </a:ext>
            </a:extLst>
          </p:cNvPr>
          <p:cNvSpPr>
            <a:spLocks noGrp="1"/>
          </p:cNvSpPr>
          <p:nvPr>
            <p:ph type="body" sz="quarter" idx="13"/>
          </p:nvPr>
        </p:nvSpPr>
        <p:spPr/>
        <p:txBody>
          <a:bodyPr/>
          <a:lstStyle/>
          <a:p>
            <a:r>
              <a:rPr lang="en-US" sz="1400" dirty="0">
                <a:solidFill>
                  <a:srgbClr val="000000"/>
                </a:solidFill>
                <a:cs typeface="Arial"/>
              </a:rPr>
              <a:t>Traded quantity and traded value, </a:t>
            </a:r>
            <a:r>
              <a:rPr lang="en-US" sz="1400" i="1" dirty="0">
                <a:solidFill>
                  <a:srgbClr val="000000"/>
                </a:solidFill>
                <a:cs typeface="Arial"/>
              </a:rPr>
              <a:t>2010-2022</a:t>
            </a:r>
            <a:r>
              <a:rPr lang="en-US" sz="1400" dirty="0">
                <a:solidFill>
                  <a:srgbClr val="000000"/>
                </a:solidFill>
                <a:cs typeface="Arial"/>
              </a:rPr>
              <a:t>, </a:t>
            </a:r>
            <a:r>
              <a:rPr lang="en-US" sz="1400" i="1" dirty="0">
                <a:solidFill>
                  <a:srgbClr val="000000"/>
                </a:solidFill>
                <a:cs typeface="Arial"/>
              </a:rPr>
              <a:t>million tons/US$B</a:t>
            </a:r>
          </a:p>
        </p:txBody>
      </p:sp>
      <p:pic>
        <p:nvPicPr>
          <p:cNvPr id="9" name="Picture 8">
            <a:extLst>
              <a:ext uri="{FF2B5EF4-FFF2-40B4-BE49-F238E27FC236}">
                <a16:creationId xmlns:a16="http://schemas.microsoft.com/office/drawing/2014/main" id="{E2C396D0-AAE4-D4B3-E5BA-BE49F2911E35}"/>
              </a:ext>
            </a:extLst>
          </p:cNvPr>
          <p:cNvPicPr>
            <a:picLocks noChangeAspect="1"/>
          </p:cNvPicPr>
          <p:nvPr/>
        </p:nvPicPr>
        <p:blipFill>
          <a:blip r:embed="rId87"/>
          <a:stretch>
            <a:fillRect/>
          </a:stretch>
        </p:blipFill>
        <p:spPr>
          <a:xfrm>
            <a:off x="3176" y="3176"/>
            <a:ext cx="3889585" cy="323116"/>
          </a:xfrm>
          <a:prstGeom prst="rect">
            <a:avLst/>
          </a:prstGeom>
        </p:spPr>
      </p:pic>
      <p:graphicFrame>
        <p:nvGraphicFramePr>
          <p:cNvPr id="91" name="Chart 90">
            <a:extLst>
              <a:ext uri="{FF2B5EF4-FFF2-40B4-BE49-F238E27FC236}">
                <a16:creationId xmlns:a16="http://schemas.microsoft.com/office/drawing/2014/main" id="{AD2025E3-8DE1-5113-2998-C0EFE334C6B4}"/>
              </a:ext>
            </a:extLst>
          </p:cNvPr>
          <p:cNvGraphicFramePr/>
          <p:nvPr>
            <p:custDataLst>
              <p:tags r:id="rId2"/>
            </p:custDataLst>
            <p:extLst>
              <p:ext uri="{D42A27DB-BD31-4B8C-83A1-F6EECF244321}">
                <p14:modId xmlns:p14="http://schemas.microsoft.com/office/powerpoint/2010/main" val="1873466790"/>
              </p:ext>
            </p:extLst>
          </p:nvPr>
        </p:nvGraphicFramePr>
        <p:xfrm>
          <a:off x="957263" y="4206875"/>
          <a:ext cx="7947025" cy="2114550"/>
        </p:xfrm>
        <a:graphic>
          <a:graphicData uri="http://schemas.openxmlformats.org/drawingml/2006/chart">
            <c:chart xmlns:c="http://schemas.openxmlformats.org/drawingml/2006/chart" xmlns:r="http://schemas.openxmlformats.org/officeDocument/2006/relationships" r:id="rId88"/>
          </a:graphicData>
        </a:graphic>
      </p:graphicFrame>
      <p:cxnSp>
        <p:nvCxnSpPr>
          <p:cNvPr id="14" name="Straight Connector 13">
            <a:extLst>
              <a:ext uri="{FF2B5EF4-FFF2-40B4-BE49-F238E27FC236}">
                <a16:creationId xmlns:a16="http://schemas.microsoft.com/office/drawing/2014/main" id="{00718480-6496-DCC5-F134-2AD5393F0C61}"/>
              </a:ext>
            </a:extLst>
          </p:cNvPr>
          <p:cNvCxnSpPr/>
          <p:nvPr>
            <p:custDataLst>
              <p:tags r:id="rId3"/>
            </p:custDataLst>
          </p:nvPr>
        </p:nvCxnSpPr>
        <p:spPr bwMode="auto">
          <a:xfrm flipV="1">
            <a:off x="3921125" y="4352925"/>
            <a:ext cx="0" cy="1397000"/>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9035C430-6448-9316-57D3-C31836A762A4}"/>
              </a:ext>
            </a:extLst>
          </p:cNvPr>
          <p:cNvCxnSpPr/>
          <p:nvPr>
            <p:custDataLst>
              <p:tags r:id="rId4"/>
            </p:custDataLst>
          </p:nvPr>
        </p:nvCxnSpPr>
        <p:spPr bwMode="auto">
          <a:xfrm>
            <a:off x="3921125" y="4352925"/>
            <a:ext cx="4611688" cy="0"/>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B2A7C635-26EA-67EE-05B2-48BA46EE7243}"/>
              </a:ext>
            </a:extLst>
          </p:cNvPr>
          <p:cNvCxnSpPr/>
          <p:nvPr>
            <p:custDataLst>
              <p:tags r:id="rId5"/>
            </p:custDataLst>
          </p:nvPr>
        </p:nvCxnSpPr>
        <p:spPr bwMode="auto">
          <a:xfrm>
            <a:off x="8532813" y="4352925"/>
            <a:ext cx="0" cy="152400"/>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5" name="Text Placeholder 10">
            <a:extLst>
              <a:ext uri="{FF2B5EF4-FFF2-40B4-BE49-F238E27FC236}">
                <a16:creationId xmlns:a16="http://schemas.microsoft.com/office/drawing/2014/main" id="{55E18B20-F472-F3B4-F313-9766E43A4893}"/>
              </a:ext>
            </a:extLst>
          </p:cNvPr>
          <p:cNvSpPr txBox="1">
            <a:spLocks/>
          </p:cNvSpPr>
          <p:nvPr>
            <p:custDataLst>
              <p:tags r:id="rId6"/>
            </p:custDataLst>
          </p:nvPr>
        </p:nvSpPr>
        <p:spPr bwMode="auto">
          <a:xfrm>
            <a:off x="628650" y="5187950"/>
            <a:ext cx="3302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r>
              <a:rPr lang="en-US" sz="1000" dirty="0">
                <a:ea typeface="+mn-lt"/>
                <a:cs typeface="+mn-lt"/>
                <a:sym typeface="+mn-lt"/>
              </a:rPr>
              <a:t>US$B</a:t>
            </a:r>
          </a:p>
        </p:txBody>
      </p:sp>
      <p:sp>
        <p:nvSpPr>
          <p:cNvPr id="27" name="Text Placeholder 10">
            <a:extLst>
              <a:ext uri="{FF2B5EF4-FFF2-40B4-BE49-F238E27FC236}">
                <a16:creationId xmlns:a16="http://schemas.microsoft.com/office/drawing/2014/main" id="{8D3EAA8E-01C5-FB50-006A-A29A59ECAF0E}"/>
              </a:ext>
            </a:extLst>
          </p:cNvPr>
          <p:cNvSpPr txBox="1">
            <a:spLocks/>
          </p:cNvSpPr>
          <p:nvPr>
            <p:custDataLst>
              <p:tags r:id="rId7"/>
            </p:custDataLst>
          </p:nvPr>
        </p:nvSpPr>
        <p:spPr bwMode="auto">
          <a:xfrm>
            <a:off x="1495425" y="6199188"/>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7D6B9DAF-DCBC-470F-96DB-4BD182391A06}" type="datetime'''''''''''''2''''''''''0''''''1''0'''">
              <a:rPr lang="en-US" altLang="en-US" sz="800" smtClean="0"/>
              <a:pPr marL="0" indent="0" algn="ctr">
                <a:spcBef>
                  <a:spcPct val="0"/>
                </a:spcBef>
                <a:spcAft>
                  <a:spcPct val="0"/>
                </a:spcAft>
                <a:buNone/>
              </a:pPr>
              <a:t>2010</a:t>
            </a:fld>
            <a:endParaRPr lang="en-US" sz="800">
              <a:sym typeface="+mn-lt"/>
            </a:endParaRPr>
          </a:p>
        </p:txBody>
      </p:sp>
      <p:sp>
        <p:nvSpPr>
          <p:cNvPr id="28" name="Text Placeholder 10">
            <a:extLst>
              <a:ext uri="{FF2B5EF4-FFF2-40B4-BE49-F238E27FC236}">
                <a16:creationId xmlns:a16="http://schemas.microsoft.com/office/drawing/2014/main" id="{98C81795-FF63-9601-C27A-ECCF0E5FDB0D}"/>
              </a:ext>
            </a:extLst>
          </p:cNvPr>
          <p:cNvSpPr txBox="1">
            <a:spLocks/>
          </p:cNvSpPr>
          <p:nvPr>
            <p:custDataLst>
              <p:tags r:id="rId8"/>
            </p:custDataLst>
          </p:nvPr>
        </p:nvSpPr>
        <p:spPr bwMode="auto">
          <a:xfrm>
            <a:off x="2071688" y="6199188"/>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9E506DE6-1745-451E-8FB2-B7829D2261FE}" type="datetime'''''''''''''''''''''''''''2''''''''''''''''0''''''11'''''''">
              <a:rPr lang="en-US" altLang="en-US" sz="800" smtClean="0"/>
              <a:pPr marL="0" indent="0" algn="ctr">
                <a:spcBef>
                  <a:spcPct val="0"/>
                </a:spcBef>
                <a:spcAft>
                  <a:spcPct val="0"/>
                </a:spcAft>
                <a:buNone/>
              </a:pPr>
              <a:t>2011</a:t>
            </a:fld>
            <a:endParaRPr lang="en-US" sz="800">
              <a:sym typeface="+mn-lt"/>
            </a:endParaRPr>
          </a:p>
        </p:txBody>
      </p:sp>
      <p:sp>
        <p:nvSpPr>
          <p:cNvPr id="26" name="Text Placeholder 10">
            <a:extLst>
              <a:ext uri="{FF2B5EF4-FFF2-40B4-BE49-F238E27FC236}">
                <a16:creationId xmlns:a16="http://schemas.microsoft.com/office/drawing/2014/main" id="{A1A8BB4D-3F36-E4EA-D87E-6F8155BD8609}"/>
              </a:ext>
            </a:extLst>
          </p:cNvPr>
          <p:cNvSpPr txBox="1">
            <a:spLocks/>
          </p:cNvSpPr>
          <p:nvPr>
            <p:custDataLst>
              <p:tags r:id="rId9"/>
            </p:custDataLst>
          </p:nvPr>
        </p:nvSpPr>
        <p:spPr bwMode="auto">
          <a:xfrm>
            <a:off x="2647950" y="6199188"/>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0D348951-FD2E-4135-B946-1A1988F11650}" type="datetime'''''201''''''2'''''''''''''''''''''''''''''''">
              <a:rPr lang="en-US" altLang="en-US" sz="800" smtClean="0"/>
              <a:pPr marL="0" indent="0" algn="ctr">
                <a:spcBef>
                  <a:spcPct val="0"/>
                </a:spcBef>
                <a:spcAft>
                  <a:spcPct val="0"/>
                </a:spcAft>
                <a:buNone/>
              </a:pPr>
              <a:t>2012</a:t>
            </a:fld>
            <a:endParaRPr lang="en-US" sz="800">
              <a:sym typeface="+mn-lt"/>
            </a:endParaRPr>
          </a:p>
        </p:txBody>
      </p:sp>
      <p:sp>
        <p:nvSpPr>
          <p:cNvPr id="15" name="Text Placeholder 10">
            <a:extLst>
              <a:ext uri="{FF2B5EF4-FFF2-40B4-BE49-F238E27FC236}">
                <a16:creationId xmlns:a16="http://schemas.microsoft.com/office/drawing/2014/main" id="{47E82DB0-1035-ECEE-833A-CFA274E467C7}"/>
              </a:ext>
            </a:extLst>
          </p:cNvPr>
          <p:cNvSpPr txBox="1">
            <a:spLocks/>
          </p:cNvSpPr>
          <p:nvPr>
            <p:custDataLst>
              <p:tags r:id="rId10"/>
            </p:custDataLst>
          </p:nvPr>
        </p:nvSpPr>
        <p:spPr bwMode="auto">
          <a:xfrm>
            <a:off x="3224213" y="6199188"/>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47AD2859-CCEB-4C52-9F06-6C4136CF6C0D}" type="datetime'''''''''''2''''''''''''''''''01''''''''''''''''3'''''">
              <a:rPr lang="en-US" altLang="en-US" sz="800" smtClean="0"/>
              <a:pPr marL="0" indent="0" algn="ctr">
                <a:spcBef>
                  <a:spcPct val="0"/>
                </a:spcBef>
                <a:spcAft>
                  <a:spcPct val="0"/>
                </a:spcAft>
                <a:buNone/>
              </a:pPr>
              <a:t>2013</a:t>
            </a:fld>
            <a:endParaRPr lang="en-US" sz="800">
              <a:sym typeface="+mn-lt"/>
            </a:endParaRPr>
          </a:p>
        </p:txBody>
      </p:sp>
      <p:sp>
        <p:nvSpPr>
          <p:cNvPr id="16" name="Text Placeholder 10">
            <a:extLst>
              <a:ext uri="{FF2B5EF4-FFF2-40B4-BE49-F238E27FC236}">
                <a16:creationId xmlns:a16="http://schemas.microsoft.com/office/drawing/2014/main" id="{B30F6A37-BFEE-30B5-767F-C2A92562B1C5}"/>
              </a:ext>
            </a:extLst>
          </p:cNvPr>
          <p:cNvSpPr txBox="1">
            <a:spLocks/>
          </p:cNvSpPr>
          <p:nvPr>
            <p:custDataLst>
              <p:tags r:id="rId11"/>
            </p:custDataLst>
          </p:nvPr>
        </p:nvSpPr>
        <p:spPr bwMode="auto">
          <a:xfrm>
            <a:off x="3800475" y="6199188"/>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9B17296B-BCF9-4154-BD17-6E174D0AD2E7}" type="datetime'''''2''''''''''''''''''''0''''''''''''1''4'''''''''">
              <a:rPr lang="en-US" altLang="en-US" sz="800" smtClean="0"/>
              <a:pPr marL="0" indent="0" algn="ctr">
                <a:spcBef>
                  <a:spcPct val="0"/>
                </a:spcBef>
                <a:spcAft>
                  <a:spcPct val="0"/>
                </a:spcAft>
                <a:buNone/>
              </a:pPr>
              <a:t>2014</a:t>
            </a:fld>
            <a:endParaRPr lang="en-US" sz="800">
              <a:sym typeface="+mn-lt"/>
            </a:endParaRPr>
          </a:p>
        </p:txBody>
      </p:sp>
      <p:sp>
        <p:nvSpPr>
          <p:cNvPr id="17" name="Text Placeholder 10">
            <a:extLst>
              <a:ext uri="{FF2B5EF4-FFF2-40B4-BE49-F238E27FC236}">
                <a16:creationId xmlns:a16="http://schemas.microsoft.com/office/drawing/2014/main" id="{9FAF71ED-CE79-AF99-85DF-086188C3F040}"/>
              </a:ext>
            </a:extLst>
          </p:cNvPr>
          <p:cNvSpPr txBox="1">
            <a:spLocks/>
          </p:cNvSpPr>
          <p:nvPr>
            <p:custDataLst>
              <p:tags r:id="rId12"/>
            </p:custDataLst>
          </p:nvPr>
        </p:nvSpPr>
        <p:spPr bwMode="auto">
          <a:xfrm>
            <a:off x="4376738" y="6199188"/>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3EFD8242-F979-4AED-89BC-D4439B836260}" type="datetime'''''2''''''''''''''''''0''''1''5'''''">
              <a:rPr lang="en-US" altLang="en-US" sz="800" smtClean="0"/>
              <a:pPr marL="0" indent="0" algn="ctr">
                <a:spcBef>
                  <a:spcPct val="0"/>
                </a:spcBef>
                <a:spcAft>
                  <a:spcPct val="0"/>
                </a:spcAft>
                <a:buNone/>
              </a:pPr>
              <a:t>2015</a:t>
            </a:fld>
            <a:endParaRPr lang="en-US" sz="800">
              <a:sym typeface="+mn-lt"/>
            </a:endParaRPr>
          </a:p>
        </p:txBody>
      </p:sp>
      <p:sp>
        <p:nvSpPr>
          <p:cNvPr id="18" name="Text Placeholder 10">
            <a:extLst>
              <a:ext uri="{FF2B5EF4-FFF2-40B4-BE49-F238E27FC236}">
                <a16:creationId xmlns:a16="http://schemas.microsoft.com/office/drawing/2014/main" id="{A1570846-3B15-DDC6-42B6-FF224828876B}"/>
              </a:ext>
            </a:extLst>
          </p:cNvPr>
          <p:cNvSpPr txBox="1">
            <a:spLocks/>
          </p:cNvSpPr>
          <p:nvPr>
            <p:custDataLst>
              <p:tags r:id="rId13"/>
            </p:custDataLst>
          </p:nvPr>
        </p:nvSpPr>
        <p:spPr bwMode="auto">
          <a:xfrm>
            <a:off x="4953000" y="6199188"/>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67CA5B33-D2E4-4CB1-9CED-3FD524FA0F79}" type="datetime'2''0''''1''''6'''''''''''''''''''">
              <a:rPr lang="en-US" altLang="en-US" sz="800" smtClean="0"/>
              <a:pPr marL="0" indent="0" algn="ctr">
                <a:spcBef>
                  <a:spcPct val="0"/>
                </a:spcBef>
                <a:spcAft>
                  <a:spcPct val="0"/>
                </a:spcAft>
                <a:buNone/>
              </a:pPr>
              <a:t>2016</a:t>
            </a:fld>
            <a:endParaRPr lang="en-US" sz="800">
              <a:sym typeface="+mn-lt"/>
            </a:endParaRPr>
          </a:p>
        </p:txBody>
      </p:sp>
      <p:sp>
        <p:nvSpPr>
          <p:cNvPr id="19" name="Text Placeholder 10">
            <a:extLst>
              <a:ext uri="{FF2B5EF4-FFF2-40B4-BE49-F238E27FC236}">
                <a16:creationId xmlns:a16="http://schemas.microsoft.com/office/drawing/2014/main" id="{A38BEE53-C283-566F-0FEF-733AF3CB6C32}"/>
              </a:ext>
            </a:extLst>
          </p:cNvPr>
          <p:cNvSpPr txBox="1">
            <a:spLocks/>
          </p:cNvSpPr>
          <p:nvPr>
            <p:custDataLst>
              <p:tags r:id="rId14"/>
            </p:custDataLst>
          </p:nvPr>
        </p:nvSpPr>
        <p:spPr bwMode="auto">
          <a:xfrm>
            <a:off x="5530850" y="6199188"/>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1E627F43-B200-48CD-9C41-F17CB1CD7524}" type="datetime'''''''2''''''0''''''''''''''''1''''''''''''''''''''''''''7'''">
              <a:rPr lang="en-US" altLang="en-US" sz="800" smtClean="0"/>
              <a:pPr marL="0" indent="0" algn="ctr">
                <a:spcBef>
                  <a:spcPct val="0"/>
                </a:spcBef>
                <a:spcAft>
                  <a:spcPct val="0"/>
                </a:spcAft>
                <a:buNone/>
              </a:pPr>
              <a:t>2017</a:t>
            </a:fld>
            <a:endParaRPr lang="en-US" sz="800">
              <a:sym typeface="+mn-lt"/>
            </a:endParaRPr>
          </a:p>
        </p:txBody>
      </p:sp>
      <p:sp>
        <p:nvSpPr>
          <p:cNvPr id="20" name="Text Placeholder 10">
            <a:extLst>
              <a:ext uri="{FF2B5EF4-FFF2-40B4-BE49-F238E27FC236}">
                <a16:creationId xmlns:a16="http://schemas.microsoft.com/office/drawing/2014/main" id="{04F969F4-4E70-11A6-0D91-EE005C3881A8}"/>
              </a:ext>
            </a:extLst>
          </p:cNvPr>
          <p:cNvSpPr txBox="1">
            <a:spLocks/>
          </p:cNvSpPr>
          <p:nvPr>
            <p:custDataLst>
              <p:tags r:id="rId15"/>
            </p:custDataLst>
          </p:nvPr>
        </p:nvSpPr>
        <p:spPr bwMode="auto">
          <a:xfrm>
            <a:off x="6107113" y="6199188"/>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86C1AE63-0B01-4586-9EAA-74665FD14ABE}" type="datetime'20''''''''''''''''''''''''1''''''''''8'''''''''''''">
              <a:rPr lang="en-US" altLang="en-US" sz="800" smtClean="0"/>
              <a:pPr marL="0" indent="0" algn="ctr">
                <a:spcBef>
                  <a:spcPct val="0"/>
                </a:spcBef>
                <a:spcAft>
                  <a:spcPct val="0"/>
                </a:spcAft>
                <a:buNone/>
              </a:pPr>
              <a:t>2018</a:t>
            </a:fld>
            <a:endParaRPr lang="en-US" sz="800">
              <a:sym typeface="+mn-lt"/>
            </a:endParaRPr>
          </a:p>
        </p:txBody>
      </p:sp>
      <p:sp>
        <p:nvSpPr>
          <p:cNvPr id="21" name="Text Placeholder 10">
            <a:extLst>
              <a:ext uri="{FF2B5EF4-FFF2-40B4-BE49-F238E27FC236}">
                <a16:creationId xmlns:a16="http://schemas.microsoft.com/office/drawing/2014/main" id="{E7B32973-040D-3E31-6D2E-901DBA5E70E4}"/>
              </a:ext>
            </a:extLst>
          </p:cNvPr>
          <p:cNvSpPr txBox="1">
            <a:spLocks/>
          </p:cNvSpPr>
          <p:nvPr>
            <p:custDataLst>
              <p:tags r:id="rId16"/>
            </p:custDataLst>
          </p:nvPr>
        </p:nvSpPr>
        <p:spPr bwMode="auto">
          <a:xfrm>
            <a:off x="6683375" y="6199188"/>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80F88A19-3B7F-4CA1-9075-82D7903E2359}" type="datetime'''''''''''''''''''''2''0''''''''''1''''''''''''''9'''''''''''">
              <a:rPr lang="en-US" altLang="en-US" sz="800" smtClean="0"/>
              <a:pPr marL="0" indent="0" algn="ctr">
                <a:spcBef>
                  <a:spcPct val="0"/>
                </a:spcBef>
                <a:spcAft>
                  <a:spcPct val="0"/>
                </a:spcAft>
                <a:buNone/>
              </a:pPr>
              <a:t>2019</a:t>
            </a:fld>
            <a:endParaRPr lang="en-US" sz="800">
              <a:sym typeface="+mn-lt"/>
            </a:endParaRPr>
          </a:p>
        </p:txBody>
      </p:sp>
      <p:sp>
        <p:nvSpPr>
          <p:cNvPr id="22" name="Text Placeholder 10">
            <a:extLst>
              <a:ext uri="{FF2B5EF4-FFF2-40B4-BE49-F238E27FC236}">
                <a16:creationId xmlns:a16="http://schemas.microsoft.com/office/drawing/2014/main" id="{92732A70-3592-D577-8204-AA2EDC5947CA}"/>
              </a:ext>
            </a:extLst>
          </p:cNvPr>
          <p:cNvSpPr txBox="1">
            <a:spLocks/>
          </p:cNvSpPr>
          <p:nvPr>
            <p:custDataLst>
              <p:tags r:id="rId17"/>
            </p:custDataLst>
          </p:nvPr>
        </p:nvSpPr>
        <p:spPr bwMode="auto">
          <a:xfrm>
            <a:off x="7259638" y="6199188"/>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394B3D64-6F35-4BAA-9CD7-BE0A7E8FB0DA}" type="datetime'''''''''''''''''''''2''''''''''''0''''''2''''''''''0'''''">
              <a:rPr lang="en-US" altLang="en-US" sz="800" smtClean="0"/>
              <a:pPr marL="0" indent="0" algn="ctr">
                <a:spcBef>
                  <a:spcPct val="0"/>
                </a:spcBef>
                <a:spcAft>
                  <a:spcPct val="0"/>
                </a:spcAft>
                <a:buNone/>
              </a:pPr>
              <a:t>2020</a:t>
            </a:fld>
            <a:endParaRPr lang="en-US" sz="800">
              <a:sym typeface="+mn-lt"/>
            </a:endParaRPr>
          </a:p>
        </p:txBody>
      </p:sp>
      <p:sp>
        <p:nvSpPr>
          <p:cNvPr id="23" name="Text Placeholder 10">
            <a:extLst>
              <a:ext uri="{FF2B5EF4-FFF2-40B4-BE49-F238E27FC236}">
                <a16:creationId xmlns:a16="http://schemas.microsoft.com/office/drawing/2014/main" id="{8AD1C0E5-3F67-B5D3-6D65-151675AE7BDA}"/>
              </a:ext>
            </a:extLst>
          </p:cNvPr>
          <p:cNvSpPr txBox="1">
            <a:spLocks/>
          </p:cNvSpPr>
          <p:nvPr>
            <p:custDataLst>
              <p:tags r:id="rId18"/>
            </p:custDataLst>
          </p:nvPr>
        </p:nvSpPr>
        <p:spPr bwMode="auto">
          <a:xfrm>
            <a:off x="7835900" y="6199188"/>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38A59AE0-97AF-4150-8E31-D90F9D125C3C}" type="datetime'''''''''''''2''''''''0''''''''2''''''''''''''''1'">
              <a:rPr lang="en-US" altLang="en-US" sz="800" smtClean="0"/>
              <a:pPr marL="0" indent="0" algn="ctr">
                <a:spcBef>
                  <a:spcPct val="0"/>
                </a:spcBef>
                <a:spcAft>
                  <a:spcPct val="0"/>
                </a:spcAft>
                <a:buNone/>
              </a:pPr>
              <a:t>2021</a:t>
            </a:fld>
            <a:endParaRPr lang="en-US" sz="800">
              <a:sym typeface="+mn-lt"/>
            </a:endParaRPr>
          </a:p>
        </p:txBody>
      </p:sp>
      <p:sp>
        <p:nvSpPr>
          <p:cNvPr id="24" name="Text Placeholder 10">
            <a:extLst>
              <a:ext uri="{FF2B5EF4-FFF2-40B4-BE49-F238E27FC236}">
                <a16:creationId xmlns:a16="http://schemas.microsoft.com/office/drawing/2014/main" id="{3C946C4D-C2C4-3418-5FF0-A7D3958BA8A4}"/>
              </a:ext>
            </a:extLst>
          </p:cNvPr>
          <p:cNvSpPr txBox="1">
            <a:spLocks/>
          </p:cNvSpPr>
          <p:nvPr>
            <p:custDataLst>
              <p:tags r:id="rId19"/>
            </p:custDataLst>
          </p:nvPr>
        </p:nvSpPr>
        <p:spPr bwMode="auto">
          <a:xfrm>
            <a:off x="8412163" y="6199188"/>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640B11AF-F47A-451A-B4A3-71755CC1028A}" type="datetime'''''''''''''''2''''''''''''0''2''2'''''''''''''''''''''''''">
              <a:rPr lang="en-US" altLang="en-US" sz="800" smtClean="0"/>
              <a:pPr marL="0" indent="0" algn="ctr">
                <a:spcBef>
                  <a:spcPct val="0"/>
                </a:spcBef>
                <a:spcAft>
                  <a:spcPct val="0"/>
                </a:spcAft>
                <a:buNone/>
              </a:pPr>
              <a:t>2022</a:t>
            </a:fld>
            <a:endParaRPr lang="en-US" sz="800" dirty="0">
              <a:sym typeface="+mn-lt"/>
            </a:endParaRPr>
          </a:p>
        </p:txBody>
      </p:sp>
      <p:sp>
        <p:nvSpPr>
          <p:cNvPr id="29" name="Text Placeholder 10">
            <a:extLst>
              <a:ext uri="{FF2B5EF4-FFF2-40B4-BE49-F238E27FC236}">
                <a16:creationId xmlns:a16="http://schemas.microsoft.com/office/drawing/2014/main" id="{F99FD894-CED6-731C-22F2-8D61BC078CF3}"/>
              </a:ext>
            </a:extLst>
          </p:cNvPr>
          <p:cNvSpPr txBox="1">
            <a:spLocks/>
          </p:cNvSpPr>
          <p:nvPr>
            <p:custDataLst>
              <p:tags r:id="rId20"/>
            </p:custDataLst>
          </p:nvPr>
        </p:nvSpPr>
        <p:spPr bwMode="gray">
          <a:xfrm>
            <a:off x="1563688" y="5672138"/>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D7B58F25-AE88-45C8-A579-4123B538BA9C}" type="datetime'''''''''''''''''''''''''''''''''''''4'''''''''''''''''">
              <a:rPr lang="en-US" altLang="en-US" sz="1000" smtClean="0"/>
              <a:pPr marL="0" indent="0" algn="ctr">
                <a:spcBef>
                  <a:spcPct val="0"/>
                </a:spcBef>
                <a:spcAft>
                  <a:spcPct val="0"/>
                </a:spcAft>
                <a:buNone/>
              </a:pPr>
              <a:t>4</a:t>
            </a:fld>
            <a:endParaRPr lang="en-US" sz="1000">
              <a:ea typeface="+mn-lt"/>
              <a:cs typeface="+mn-lt"/>
              <a:sym typeface="+mn-lt"/>
            </a:endParaRPr>
          </a:p>
        </p:txBody>
      </p:sp>
      <p:sp>
        <p:nvSpPr>
          <p:cNvPr id="30" name="Text Placeholder 10">
            <a:extLst>
              <a:ext uri="{FF2B5EF4-FFF2-40B4-BE49-F238E27FC236}">
                <a16:creationId xmlns:a16="http://schemas.microsoft.com/office/drawing/2014/main" id="{F8805A58-777C-8F7D-F716-A01A226C5CCC}"/>
              </a:ext>
            </a:extLst>
          </p:cNvPr>
          <p:cNvSpPr txBox="1">
            <a:spLocks/>
          </p:cNvSpPr>
          <p:nvPr>
            <p:custDataLst>
              <p:tags r:id="rId21"/>
            </p:custDataLst>
          </p:nvPr>
        </p:nvSpPr>
        <p:spPr bwMode="gray">
          <a:xfrm>
            <a:off x="2139950" y="5591175"/>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FF7A558A-4155-4AEF-9708-CC13B00572E3}" type="datetime'''''''''''''6'''">
              <a:rPr lang="en-US" altLang="en-US" sz="1000" smtClean="0"/>
              <a:pPr marL="0" indent="0" algn="ctr">
                <a:spcBef>
                  <a:spcPct val="0"/>
                </a:spcBef>
                <a:spcAft>
                  <a:spcPct val="0"/>
                </a:spcAft>
                <a:buNone/>
              </a:pPr>
              <a:t>6</a:t>
            </a:fld>
            <a:endParaRPr lang="en-US" sz="1000">
              <a:ea typeface="+mn-lt"/>
              <a:cs typeface="+mn-lt"/>
              <a:sym typeface="+mn-lt"/>
            </a:endParaRPr>
          </a:p>
        </p:txBody>
      </p:sp>
      <p:sp>
        <p:nvSpPr>
          <p:cNvPr id="31" name="Text Placeholder 10">
            <a:extLst>
              <a:ext uri="{FF2B5EF4-FFF2-40B4-BE49-F238E27FC236}">
                <a16:creationId xmlns:a16="http://schemas.microsoft.com/office/drawing/2014/main" id="{216EE3F9-9772-AFB1-7EFD-28C072B55519}"/>
              </a:ext>
            </a:extLst>
          </p:cNvPr>
          <p:cNvSpPr txBox="1">
            <a:spLocks/>
          </p:cNvSpPr>
          <p:nvPr>
            <p:custDataLst>
              <p:tags r:id="rId22"/>
            </p:custDataLst>
          </p:nvPr>
        </p:nvSpPr>
        <p:spPr bwMode="gray">
          <a:xfrm>
            <a:off x="2716213" y="5608638"/>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DAA86182-9CBA-4DC7-83FF-27A33A55F520}" type="datetime'''''''''''''''''''''''''''''5'''''''''''''''''''''''''''''''">
              <a:rPr lang="en-US" altLang="en-US" sz="1000" smtClean="0"/>
              <a:pPr marL="0" indent="0" algn="ctr">
                <a:spcBef>
                  <a:spcPct val="0"/>
                </a:spcBef>
                <a:spcAft>
                  <a:spcPct val="0"/>
                </a:spcAft>
                <a:buNone/>
              </a:pPr>
              <a:t>5</a:t>
            </a:fld>
            <a:endParaRPr lang="en-US" sz="1000">
              <a:ea typeface="+mn-lt"/>
              <a:cs typeface="+mn-lt"/>
              <a:sym typeface="+mn-lt"/>
            </a:endParaRPr>
          </a:p>
        </p:txBody>
      </p:sp>
      <p:sp>
        <p:nvSpPr>
          <p:cNvPr id="32" name="Text Placeholder 10">
            <a:extLst>
              <a:ext uri="{FF2B5EF4-FFF2-40B4-BE49-F238E27FC236}">
                <a16:creationId xmlns:a16="http://schemas.microsoft.com/office/drawing/2014/main" id="{663C3CA3-CD30-F91C-E41D-A39C4C79BF1A}"/>
              </a:ext>
            </a:extLst>
          </p:cNvPr>
          <p:cNvSpPr txBox="1">
            <a:spLocks/>
          </p:cNvSpPr>
          <p:nvPr>
            <p:custDataLst>
              <p:tags r:id="rId23"/>
            </p:custDataLst>
          </p:nvPr>
        </p:nvSpPr>
        <p:spPr bwMode="gray">
          <a:xfrm>
            <a:off x="3292475" y="5570538"/>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ABE056CA-E45F-420E-9EDB-8DB010876139}" type="datetime'''''''''''''''''''''''''''''''''''''6'''''''''''''''''''''">
              <a:rPr lang="en-US" altLang="en-US" sz="1000" smtClean="0"/>
              <a:pPr marL="0" indent="0" algn="ctr">
                <a:spcBef>
                  <a:spcPct val="0"/>
                </a:spcBef>
                <a:spcAft>
                  <a:spcPct val="0"/>
                </a:spcAft>
                <a:buNone/>
              </a:pPr>
              <a:t>6</a:t>
            </a:fld>
            <a:endParaRPr lang="en-US" sz="1000">
              <a:ea typeface="+mn-lt"/>
              <a:cs typeface="+mn-lt"/>
              <a:sym typeface="+mn-lt"/>
            </a:endParaRPr>
          </a:p>
        </p:txBody>
      </p:sp>
      <p:sp>
        <p:nvSpPr>
          <p:cNvPr id="33" name="Text Placeholder 10">
            <a:extLst>
              <a:ext uri="{FF2B5EF4-FFF2-40B4-BE49-F238E27FC236}">
                <a16:creationId xmlns:a16="http://schemas.microsoft.com/office/drawing/2014/main" id="{CC1B40FA-D8AC-FABA-C4E4-8DC88C4125B7}"/>
              </a:ext>
            </a:extLst>
          </p:cNvPr>
          <p:cNvSpPr txBox="1">
            <a:spLocks/>
          </p:cNvSpPr>
          <p:nvPr>
            <p:custDataLst>
              <p:tags r:id="rId24"/>
            </p:custDataLst>
          </p:nvPr>
        </p:nvSpPr>
        <p:spPr bwMode="gray">
          <a:xfrm>
            <a:off x="3868738" y="5788025"/>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8A6452FF-4B27-433E-9803-036DD0B8A228}" type="datetime'''''''''''''''''''''''''''''''''''''''''''''''''3'''''''''">
              <a:rPr lang="en-US" altLang="en-US" sz="1000" smtClean="0"/>
              <a:pPr marL="0" indent="0" algn="ctr">
                <a:spcBef>
                  <a:spcPct val="0"/>
                </a:spcBef>
                <a:spcAft>
                  <a:spcPct val="0"/>
                </a:spcAft>
                <a:buNone/>
              </a:pPr>
              <a:t>3</a:t>
            </a:fld>
            <a:endParaRPr lang="en-US" sz="1000">
              <a:ea typeface="+mn-lt"/>
              <a:cs typeface="+mn-lt"/>
              <a:sym typeface="+mn-lt"/>
            </a:endParaRPr>
          </a:p>
        </p:txBody>
      </p:sp>
      <p:sp>
        <p:nvSpPr>
          <p:cNvPr id="34" name="Text Placeholder 10">
            <a:extLst>
              <a:ext uri="{FF2B5EF4-FFF2-40B4-BE49-F238E27FC236}">
                <a16:creationId xmlns:a16="http://schemas.microsoft.com/office/drawing/2014/main" id="{32AD8B83-2298-19BB-0EE9-1AC124407C4F}"/>
              </a:ext>
            </a:extLst>
          </p:cNvPr>
          <p:cNvSpPr txBox="1">
            <a:spLocks/>
          </p:cNvSpPr>
          <p:nvPr>
            <p:custDataLst>
              <p:tags r:id="rId25"/>
            </p:custDataLst>
          </p:nvPr>
        </p:nvSpPr>
        <p:spPr bwMode="gray">
          <a:xfrm>
            <a:off x="4445000" y="5861050"/>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EA15B4F6-D91F-4CA2-9F6D-DE299CD0AFF5}" type="datetime'''''''''''''''''''''''''''''''''''''''''2'''''">
              <a:rPr lang="en-US" altLang="en-US" sz="1000" smtClean="0"/>
              <a:pPr marL="0" indent="0" algn="ctr">
                <a:spcBef>
                  <a:spcPct val="0"/>
                </a:spcBef>
                <a:spcAft>
                  <a:spcPct val="0"/>
                </a:spcAft>
                <a:buNone/>
              </a:pPr>
              <a:t>2</a:t>
            </a:fld>
            <a:endParaRPr lang="en-US" sz="1000">
              <a:ea typeface="+mn-lt"/>
              <a:cs typeface="+mn-lt"/>
              <a:sym typeface="+mn-lt"/>
            </a:endParaRPr>
          </a:p>
        </p:txBody>
      </p:sp>
      <p:sp>
        <p:nvSpPr>
          <p:cNvPr id="35" name="Text Placeholder 10">
            <a:extLst>
              <a:ext uri="{FF2B5EF4-FFF2-40B4-BE49-F238E27FC236}">
                <a16:creationId xmlns:a16="http://schemas.microsoft.com/office/drawing/2014/main" id="{C0F8E3F2-4E1B-D175-AB80-6E7C4E1BA1CF}"/>
              </a:ext>
            </a:extLst>
          </p:cNvPr>
          <p:cNvSpPr txBox="1">
            <a:spLocks/>
          </p:cNvSpPr>
          <p:nvPr>
            <p:custDataLst>
              <p:tags r:id="rId26"/>
            </p:custDataLst>
          </p:nvPr>
        </p:nvSpPr>
        <p:spPr bwMode="gray">
          <a:xfrm>
            <a:off x="5021263" y="5842000"/>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EDCFBFE9-5050-43E1-A97D-6FFE1420BCD8}" type="datetime'2'''''''''''''''''''''''''''">
              <a:rPr lang="en-US" altLang="en-US" sz="1000" smtClean="0"/>
              <a:pPr marL="0" indent="0" algn="ctr">
                <a:spcBef>
                  <a:spcPct val="0"/>
                </a:spcBef>
                <a:spcAft>
                  <a:spcPct val="0"/>
                </a:spcAft>
                <a:buNone/>
              </a:pPr>
              <a:t>2</a:t>
            </a:fld>
            <a:endParaRPr lang="en-US" sz="1000">
              <a:ea typeface="+mn-lt"/>
              <a:cs typeface="+mn-lt"/>
              <a:sym typeface="+mn-lt"/>
            </a:endParaRPr>
          </a:p>
        </p:txBody>
      </p:sp>
      <p:sp>
        <p:nvSpPr>
          <p:cNvPr id="36" name="Text Placeholder 10">
            <a:extLst>
              <a:ext uri="{FF2B5EF4-FFF2-40B4-BE49-F238E27FC236}">
                <a16:creationId xmlns:a16="http://schemas.microsoft.com/office/drawing/2014/main" id="{10CE9B78-DBA3-AEC8-C60E-A366A4013C0A}"/>
              </a:ext>
            </a:extLst>
          </p:cNvPr>
          <p:cNvSpPr txBox="1">
            <a:spLocks/>
          </p:cNvSpPr>
          <p:nvPr>
            <p:custDataLst>
              <p:tags r:id="rId27"/>
            </p:custDataLst>
          </p:nvPr>
        </p:nvSpPr>
        <p:spPr bwMode="gray">
          <a:xfrm>
            <a:off x="5599113" y="5788025"/>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5092B7C4-083A-4DC9-91D6-F9CCDF79953E}" type="datetime'''''''''''3'''''''''''''''''''''''''''''''''''''''">
              <a:rPr lang="en-US" altLang="en-US" sz="1000" smtClean="0"/>
              <a:pPr marL="0" indent="0" algn="ctr">
                <a:spcBef>
                  <a:spcPct val="0"/>
                </a:spcBef>
                <a:spcAft>
                  <a:spcPct val="0"/>
                </a:spcAft>
                <a:buNone/>
              </a:pPr>
              <a:t>3</a:t>
            </a:fld>
            <a:endParaRPr lang="en-US" sz="1000">
              <a:ea typeface="+mn-lt"/>
              <a:cs typeface="+mn-lt"/>
              <a:sym typeface="+mn-lt"/>
            </a:endParaRPr>
          </a:p>
        </p:txBody>
      </p:sp>
      <p:sp>
        <p:nvSpPr>
          <p:cNvPr id="37" name="Text Placeholder 10">
            <a:extLst>
              <a:ext uri="{FF2B5EF4-FFF2-40B4-BE49-F238E27FC236}">
                <a16:creationId xmlns:a16="http://schemas.microsoft.com/office/drawing/2014/main" id="{6E5F8748-834F-E7D6-62CE-E00E067F765D}"/>
              </a:ext>
            </a:extLst>
          </p:cNvPr>
          <p:cNvSpPr txBox="1">
            <a:spLocks/>
          </p:cNvSpPr>
          <p:nvPr>
            <p:custDataLst>
              <p:tags r:id="rId28"/>
            </p:custDataLst>
          </p:nvPr>
        </p:nvSpPr>
        <p:spPr bwMode="gray">
          <a:xfrm>
            <a:off x="6175375" y="5734050"/>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049B4D49-6FC6-4494-B9C3-34E1AEA78D8A}" type="datetime'''''''''''''''''''''''''''''''''4'''''''''''''''''''">
              <a:rPr lang="en-US" altLang="en-US" sz="1000" smtClean="0"/>
              <a:pPr marL="0" indent="0" algn="ctr">
                <a:spcBef>
                  <a:spcPct val="0"/>
                </a:spcBef>
                <a:spcAft>
                  <a:spcPct val="0"/>
                </a:spcAft>
                <a:buNone/>
              </a:pPr>
              <a:t>4</a:t>
            </a:fld>
            <a:endParaRPr lang="en-US" sz="1000">
              <a:ea typeface="+mn-lt"/>
              <a:cs typeface="+mn-lt"/>
              <a:sym typeface="+mn-lt"/>
            </a:endParaRPr>
          </a:p>
        </p:txBody>
      </p:sp>
      <p:sp>
        <p:nvSpPr>
          <p:cNvPr id="38" name="Text Placeholder 10">
            <a:extLst>
              <a:ext uri="{FF2B5EF4-FFF2-40B4-BE49-F238E27FC236}">
                <a16:creationId xmlns:a16="http://schemas.microsoft.com/office/drawing/2014/main" id="{E32054C5-686E-A3FD-5C67-44E1C8D18708}"/>
              </a:ext>
            </a:extLst>
          </p:cNvPr>
          <p:cNvSpPr txBox="1">
            <a:spLocks/>
          </p:cNvSpPr>
          <p:nvPr>
            <p:custDataLst>
              <p:tags r:id="rId29"/>
            </p:custDataLst>
          </p:nvPr>
        </p:nvSpPr>
        <p:spPr bwMode="gray">
          <a:xfrm>
            <a:off x="6751638" y="5581650"/>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CBD02A70-1E14-4705-8A2D-A63F1A5D2C43}" type="datetime'''''''''''''''''''''''''''''''''''''''''''''''''''''6'''''">
              <a:rPr lang="en-US" altLang="en-US" sz="1000" smtClean="0"/>
              <a:pPr marL="0" indent="0" algn="ctr">
                <a:spcBef>
                  <a:spcPct val="0"/>
                </a:spcBef>
                <a:spcAft>
                  <a:spcPct val="0"/>
                </a:spcAft>
                <a:buNone/>
              </a:pPr>
              <a:t>6</a:t>
            </a:fld>
            <a:endParaRPr lang="en-US" sz="1000">
              <a:ea typeface="+mn-lt"/>
              <a:cs typeface="+mn-lt"/>
              <a:sym typeface="+mn-lt"/>
            </a:endParaRPr>
          </a:p>
        </p:txBody>
      </p:sp>
      <p:sp>
        <p:nvSpPr>
          <p:cNvPr id="39" name="Text Placeholder 10">
            <a:extLst>
              <a:ext uri="{FF2B5EF4-FFF2-40B4-BE49-F238E27FC236}">
                <a16:creationId xmlns:a16="http://schemas.microsoft.com/office/drawing/2014/main" id="{9F9B7C6A-9C32-D415-0D4A-9691CDE95858}"/>
              </a:ext>
            </a:extLst>
          </p:cNvPr>
          <p:cNvSpPr txBox="1">
            <a:spLocks/>
          </p:cNvSpPr>
          <p:nvPr>
            <p:custDataLst>
              <p:tags r:id="rId30"/>
            </p:custDataLst>
          </p:nvPr>
        </p:nvSpPr>
        <p:spPr bwMode="gray">
          <a:xfrm>
            <a:off x="7327900" y="5545138"/>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B5AC58BF-9C86-4284-BAD0-B81D4CCEB441}" type="datetime'''''''''6'''''''''''''''''''''''''''''''">
              <a:rPr lang="en-US" altLang="en-US" sz="1000" smtClean="0"/>
              <a:pPr marL="0" indent="0" algn="ctr">
                <a:spcBef>
                  <a:spcPct val="0"/>
                </a:spcBef>
                <a:spcAft>
                  <a:spcPct val="0"/>
                </a:spcAft>
                <a:buNone/>
              </a:pPr>
              <a:t>6</a:t>
            </a:fld>
            <a:endParaRPr lang="en-US" sz="1000">
              <a:ea typeface="+mn-lt"/>
              <a:cs typeface="+mn-lt"/>
              <a:sym typeface="+mn-lt"/>
            </a:endParaRPr>
          </a:p>
        </p:txBody>
      </p:sp>
      <p:sp>
        <p:nvSpPr>
          <p:cNvPr id="40" name="Text Placeholder 10">
            <a:extLst>
              <a:ext uri="{FF2B5EF4-FFF2-40B4-BE49-F238E27FC236}">
                <a16:creationId xmlns:a16="http://schemas.microsoft.com/office/drawing/2014/main" id="{8579AADC-4BAF-8A05-5D16-A28D4A322FB6}"/>
              </a:ext>
            </a:extLst>
          </p:cNvPr>
          <p:cNvSpPr txBox="1">
            <a:spLocks/>
          </p:cNvSpPr>
          <p:nvPr>
            <p:custDataLst>
              <p:tags r:id="rId31"/>
            </p:custDataLst>
          </p:nvPr>
        </p:nvSpPr>
        <p:spPr bwMode="gray">
          <a:xfrm>
            <a:off x="7904163" y="5326063"/>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240B703B-7ED5-4BED-95E1-B9014B6E37E3}" type="datetime'''''''''''9'''''''''''''''''''''''''''''''''''''''''">
              <a:rPr lang="en-US" altLang="en-US" sz="1000" smtClean="0"/>
              <a:pPr marL="0" indent="0" algn="ctr">
                <a:spcBef>
                  <a:spcPct val="0"/>
                </a:spcBef>
                <a:spcAft>
                  <a:spcPct val="0"/>
                </a:spcAft>
                <a:buNone/>
              </a:pPr>
              <a:t>9</a:t>
            </a:fld>
            <a:endParaRPr lang="en-US" sz="1000">
              <a:ea typeface="+mn-lt"/>
              <a:cs typeface="+mn-lt"/>
              <a:sym typeface="+mn-lt"/>
            </a:endParaRPr>
          </a:p>
        </p:txBody>
      </p:sp>
      <p:sp>
        <p:nvSpPr>
          <p:cNvPr id="41" name="Text Placeholder 10">
            <a:extLst>
              <a:ext uri="{FF2B5EF4-FFF2-40B4-BE49-F238E27FC236}">
                <a16:creationId xmlns:a16="http://schemas.microsoft.com/office/drawing/2014/main" id="{D936952B-D95C-A935-5102-51B9B9FC55E1}"/>
              </a:ext>
            </a:extLst>
          </p:cNvPr>
          <p:cNvSpPr txBox="1">
            <a:spLocks/>
          </p:cNvSpPr>
          <p:nvPr>
            <p:custDataLst>
              <p:tags r:id="rId32"/>
            </p:custDataLst>
          </p:nvPr>
        </p:nvSpPr>
        <p:spPr bwMode="gray">
          <a:xfrm>
            <a:off x="8445500" y="45434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92BC1847-9E80-4207-A41C-6EBF410E9B42}" type="datetime'''''''''''''''''''20'''''''''''''''''''''''''''''''''''''''">
              <a:rPr lang="en-US" altLang="en-US" sz="1000" smtClean="0"/>
              <a:pPr marL="0" indent="0" algn="ctr">
                <a:spcBef>
                  <a:spcPct val="0"/>
                </a:spcBef>
                <a:spcAft>
                  <a:spcPct val="0"/>
                </a:spcAft>
                <a:buNone/>
              </a:pPr>
              <a:t>20</a:t>
            </a:fld>
            <a:endParaRPr lang="en-US" sz="1000">
              <a:ea typeface="+mn-lt"/>
              <a:cs typeface="+mn-lt"/>
              <a:sym typeface="+mn-lt"/>
            </a:endParaRPr>
          </a:p>
        </p:txBody>
      </p:sp>
      <p:sp>
        <p:nvSpPr>
          <p:cNvPr id="42" name="Text Placeholder 10">
            <a:extLst>
              <a:ext uri="{FF2B5EF4-FFF2-40B4-BE49-F238E27FC236}">
                <a16:creationId xmlns:a16="http://schemas.microsoft.com/office/drawing/2014/main" id="{EC399E71-5AE5-A2ED-1937-44CC7B3870FE}"/>
              </a:ext>
            </a:extLst>
          </p:cNvPr>
          <p:cNvSpPr txBox="1">
            <a:spLocks/>
          </p:cNvSpPr>
          <p:nvPr>
            <p:custDataLst>
              <p:tags r:id="rId33"/>
            </p:custDataLst>
          </p:nvPr>
        </p:nvSpPr>
        <p:spPr bwMode="auto">
          <a:xfrm>
            <a:off x="5892800" y="4244975"/>
            <a:ext cx="668338" cy="215900"/>
          </a:xfrm>
          <a:prstGeom prst="ellipse">
            <a:avLst/>
          </a:prstGeom>
          <a:solidFill>
            <a:schemeClr val="bg1"/>
          </a:solidFill>
          <a:ln w="9525" cmpd="sng">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000" b="1">
                <a:effectLst/>
                <a:ea typeface="+mn-lt"/>
                <a:cs typeface="+mn-lt"/>
                <a:sym typeface="+mn-lt"/>
              </a:rPr>
              <a:t>~+600%</a:t>
            </a:r>
            <a:endParaRPr lang="en-US" sz="1000" b="1">
              <a:ea typeface="+mn-lt"/>
              <a:cs typeface="+mn-lt"/>
              <a:sym typeface="+mn-lt"/>
            </a:endParaRPr>
          </a:p>
        </p:txBody>
      </p:sp>
      <p:graphicFrame>
        <p:nvGraphicFramePr>
          <p:cNvPr id="90" name="Chart 89">
            <a:extLst>
              <a:ext uri="{FF2B5EF4-FFF2-40B4-BE49-F238E27FC236}">
                <a16:creationId xmlns:a16="http://schemas.microsoft.com/office/drawing/2014/main" id="{1ADB58F6-457B-0433-776C-9FAB9D7BDB69}"/>
              </a:ext>
            </a:extLst>
          </p:cNvPr>
          <p:cNvGraphicFramePr/>
          <p:nvPr>
            <p:custDataLst>
              <p:tags r:id="rId34"/>
            </p:custDataLst>
            <p:extLst>
              <p:ext uri="{D42A27DB-BD31-4B8C-83A1-F6EECF244321}">
                <p14:modId xmlns:p14="http://schemas.microsoft.com/office/powerpoint/2010/main" val="1567288895"/>
              </p:ext>
            </p:extLst>
          </p:nvPr>
        </p:nvGraphicFramePr>
        <p:xfrm>
          <a:off x="957263" y="2216150"/>
          <a:ext cx="7947025" cy="1905000"/>
        </p:xfrm>
        <a:graphic>
          <a:graphicData uri="http://schemas.openxmlformats.org/drawingml/2006/chart">
            <c:chart xmlns:c="http://schemas.openxmlformats.org/drawingml/2006/chart" xmlns:r="http://schemas.openxmlformats.org/officeDocument/2006/relationships" r:id="rId89"/>
          </a:graphicData>
        </a:graphic>
      </p:graphicFrame>
      <p:cxnSp>
        <p:nvCxnSpPr>
          <p:cNvPr id="89" name="Straight Connector 88">
            <a:extLst>
              <a:ext uri="{FF2B5EF4-FFF2-40B4-BE49-F238E27FC236}">
                <a16:creationId xmlns:a16="http://schemas.microsoft.com/office/drawing/2014/main" id="{15478042-84BF-F538-488C-BC64BC36D046}"/>
              </a:ext>
            </a:extLst>
          </p:cNvPr>
          <p:cNvCxnSpPr/>
          <p:nvPr>
            <p:custDataLst>
              <p:tags r:id="rId35"/>
            </p:custDataLst>
          </p:nvPr>
        </p:nvCxnSpPr>
        <p:spPr bwMode="auto">
          <a:xfrm>
            <a:off x="7796213" y="3954463"/>
            <a:ext cx="320675" cy="0"/>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6C99A1C9-E26D-ACF4-F786-058C89AB7597}"/>
              </a:ext>
            </a:extLst>
          </p:cNvPr>
          <p:cNvCxnSpPr/>
          <p:nvPr>
            <p:custDataLst>
              <p:tags r:id="rId36"/>
            </p:custDataLst>
          </p:nvPr>
        </p:nvCxnSpPr>
        <p:spPr bwMode="auto">
          <a:xfrm>
            <a:off x="7219950" y="3954463"/>
            <a:ext cx="320675" cy="0"/>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AD49AACA-A8F5-3552-D47A-C4F5E55C4318}"/>
              </a:ext>
            </a:extLst>
          </p:cNvPr>
          <p:cNvCxnSpPr/>
          <p:nvPr>
            <p:custDataLst>
              <p:tags r:id="rId37"/>
            </p:custDataLst>
          </p:nvPr>
        </p:nvCxnSpPr>
        <p:spPr bwMode="auto">
          <a:xfrm>
            <a:off x="6643688" y="3954463"/>
            <a:ext cx="320675" cy="0"/>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F8F0982C-E145-8B3E-9BB1-8C535137595C}"/>
              </a:ext>
            </a:extLst>
          </p:cNvPr>
          <p:cNvCxnSpPr/>
          <p:nvPr>
            <p:custDataLst>
              <p:tags r:id="rId38"/>
            </p:custDataLst>
          </p:nvPr>
        </p:nvCxnSpPr>
        <p:spPr bwMode="auto">
          <a:xfrm>
            <a:off x="6067425" y="3954463"/>
            <a:ext cx="320675" cy="0"/>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7F5D800A-9E1A-5CB6-3B3D-0DF915D59BD9}"/>
              </a:ext>
            </a:extLst>
          </p:cNvPr>
          <p:cNvCxnSpPr/>
          <p:nvPr>
            <p:custDataLst>
              <p:tags r:id="rId39"/>
            </p:custDataLst>
          </p:nvPr>
        </p:nvCxnSpPr>
        <p:spPr bwMode="auto">
          <a:xfrm>
            <a:off x="5491163" y="3954463"/>
            <a:ext cx="320675" cy="0"/>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29D6384D-AB68-F039-96A4-3008E1D91069}"/>
              </a:ext>
            </a:extLst>
          </p:cNvPr>
          <p:cNvCxnSpPr/>
          <p:nvPr>
            <p:custDataLst>
              <p:tags r:id="rId40"/>
            </p:custDataLst>
          </p:nvPr>
        </p:nvCxnSpPr>
        <p:spPr bwMode="auto">
          <a:xfrm>
            <a:off x="4913313" y="3959225"/>
            <a:ext cx="322262" cy="0"/>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50" name="Text Placeholder 10">
            <a:extLst>
              <a:ext uri="{FF2B5EF4-FFF2-40B4-BE49-F238E27FC236}">
                <a16:creationId xmlns:a16="http://schemas.microsoft.com/office/drawing/2014/main" id="{566C3CF9-9325-B578-088C-6FF414FF303B}"/>
              </a:ext>
            </a:extLst>
          </p:cNvPr>
          <p:cNvSpPr txBox="1">
            <a:spLocks/>
          </p:cNvSpPr>
          <p:nvPr>
            <p:custDataLst>
              <p:tags r:id="rId41"/>
            </p:custDataLst>
          </p:nvPr>
        </p:nvSpPr>
        <p:spPr bwMode="auto">
          <a:xfrm>
            <a:off x="4953000" y="3998913"/>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273DF339-A35F-4710-B9C6-CDEBA6FE2704}" type="datetime'''''''''2''''0''''''''''''''''''''''''''''''1''''''6'">
              <a:rPr lang="en-US" altLang="en-US" sz="800" smtClean="0"/>
              <a:pPr marL="0" indent="0" algn="ctr">
                <a:spcBef>
                  <a:spcPct val="0"/>
                </a:spcBef>
                <a:spcAft>
                  <a:spcPct val="0"/>
                </a:spcAft>
                <a:buNone/>
              </a:pPr>
              <a:t>2016</a:t>
            </a:fld>
            <a:endParaRPr lang="en-US" sz="800">
              <a:sym typeface="+mn-lt"/>
            </a:endParaRPr>
          </a:p>
        </p:txBody>
      </p:sp>
      <p:sp>
        <p:nvSpPr>
          <p:cNvPr id="51" name="Text Placeholder 10">
            <a:extLst>
              <a:ext uri="{FF2B5EF4-FFF2-40B4-BE49-F238E27FC236}">
                <a16:creationId xmlns:a16="http://schemas.microsoft.com/office/drawing/2014/main" id="{DE3C2B9E-493A-E9DB-B6EF-0D9B71252686}"/>
              </a:ext>
            </a:extLst>
          </p:cNvPr>
          <p:cNvSpPr txBox="1">
            <a:spLocks/>
          </p:cNvSpPr>
          <p:nvPr>
            <p:custDataLst>
              <p:tags r:id="rId42"/>
            </p:custDataLst>
          </p:nvPr>
        </p:nvSpPr>
        <p:spPr bwMode="auto">
          <a:xfrm>
            <a:off x="5530850" y="3998913"/>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C0504106-C6EF-41D6-993D-7FEA26C4C949}" type="datetime'''''''2''''''''''01''''''''''''''''''''7'''''''''''''''''">
              <a:rPr lang="en-US" altLang="en-US" sz="800" smtClean="0"/>
              <a:pPr marL="0" indent="0" algn="ctr">
                <a:spcBef>
                  <a:spcPct val="0"/>
                </a:spcBef>
                <a:spcAft>
                  <a:spcPct val="0"/>
                </a:spcAft>
                <a:buNone/>
              </a:pPr>
              <a:t>2017</a:t>
            </a:fld>
            <a:endParaRPr lang="en-US" sz="800">
              <a:sym typeface="+mn-lt"/>
            </a:endParaRPr>
          </a:p>
        </p:txBody>
      </p:sp>
      <p:sp>
        <p:nvSpPr>
          <p:cNvPr id="52" name="Text Placeholder 10">
            <a:extLst>
              <a:ext uri="{FF2B5EF4-FFF2-40B4-BE49-F238E27FC236}">
                <a16:creationId xmlns:a16="http://schemas.microsoft.com/office/drawing/2014/main" id="{54469CDB-A1FA-71E8-7E06-D268B56CB0D2}"/>
              </a:ext>
            </a:extLst>
          </p:cNvPr>
          <p:cNvSpPr txBox="1">
            <a:spLocks/>
          </p:cNvSpPr>
          <p:nvPr>
            <p:custDataLst>
              <p:tags r:id="rId43"/>
            </p:custDataLst>
          </p:nvPr>
        </p:nvSpPr>
        <p:spPr bwMode="auto">
          <a:xfrm>
            <a:off x="6107113" y="3998913"/>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B8FC5A67-D9E0-4284-8014-02361F908414}" type="datetime'''''''''''2''''0''''''''''''''''''''''''''''''''1''''''8'">
              <a:rPr lang="en-US" altLang="en-US" sz="800" smtClean="0"/>
              <a:pPr marL="0" indent="0" algn="ctr">
                <a:spcBef>
                  <a:spcPct val="0"/>
                </a:spcBef>
                <a:spcAft>
                  <a:spcPct val="0"/>
                </a:spcAft>
                <a:buNone/>
              </a:pPr>
              <a:t>2018</a:t>
            </a:fld>
            <a:endParaRPr lang="en-US" sz="800">
              <a:sym typeface="+mn-lt"/>
            </a:endParaRPr>
          </a:p>
        </p:txBody>
      </p:sp>
      <p:sp>
        <p:nvSpPr>
          <p:cNvPr id="53" name="Text Placeholder 10">
            <a:extLst>
              <a:ext uri="{FF2B5EF4-FFF2-40B4-BE49-F238E27FC236}">
                <a16:creationId xmlns:a16="http://schemas.microsoft.com/office/drawing/2014/main" id="{EC996308-AAD6-96D2-BDD8-F40E1E0439A5}"/>
              </a:ext>
            </a:extLst>
          </p:cNvPr>
          <p:cNvSpPr txBox="1">
            <a:spLocks/>
          </p:cNvSpPr>
          <p:nvPr>
            <p:custDataLst>
              <p:tags r:id="rId44"/>
            </p:custDataLst>
          </p:nvPr>
        </p:nvSpPr>
        <p:spPr bwMode="auto">
          <a:xfrm>
            <a:off x="6683375" y="3998913"/>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5274DEA7-0144-4513-9A54-9BD655D51B19}" type="datetime'''''''''''2''''''''''01''''''''''''''''''''''''''''''9'''''">
              <a:rPr lang="en-US" altLang="en-US" sz="800" smtClean="0"/>
              <a:pPr marL="0" indent="0" algn="ctr">
                <a:spcBef>
                  <a:spcPct val="0"/>
                </a:spcBef>
                <a:spcAft>
                  <a:spcPct val="0"/>
                </a:spcAft>
                <a:buNone/>
              </a:pPr>
              <a:t>2019</a:t>
            </a:fld>
            <a:endParaRPr lang="en-US" sz="800">
              <a:sym typeface="+mn-lt"/>
            </a:endParaRPr>
          </a:p>
        </p:txBody>
      </p:sp>
      <p:sp>
        <p:nvSpPr>
          <p:cNvPr id="54" name="Text Placeholder 10">
            <a:extLst>
              <a:ext uri="{FF2B5EF4-FFF2-40B4-BE49-F238E27FC236}">
                <a16:creationId xmlns:a16="http://schemas.microsoft.com/office/drawing/2014/main" id="{88023332-F08B-1C92-8753-C96AFE1A76F1}"/>
              </a:ext>
            </a:extLst>
          </p:cNvPr>
          <p:cNvSpPr txBox="1">
            <a:spLocks/>
          </p:cNvSpPr>
          <p:nvPr>
            <p:custDataLst>
              <p:tags r:id="rId45"/>
            </p:custDataLst>
          </p:nvPr>
        </p:nvSpPr>
        <p:spPr bwMode="auto">
          <a:xfrm>
            <a:off x="7259638" y="3998913"/>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CF438517-A019-4E86-ABEE-94F284D0C0F9}" type="datetime'''''''''''''''''20''''''''''''2''''''''''''''0'">
              <a:rPr lang="en-US" altLang="en-US" sz="800" smtClean="0"/>
              <a:pPr marL="0" indent="0" algn="ctr">
                <a:spcBef>
                  <a:spcPct val="0"/>
                </a:spcBef>
                <a:spcAft>
                  <a:spcPct val="0"/>
                </a:spcAft>
                <a:buNone/>
              </a:pPr>
              <a:t>2020</a:t>
            </a:fld>
            <a:endParaRPr lang="en-US" sz="800">
              <a:sym typeface="+mn-lt"/>
            </a:endParaRPr>
          </a:p>
        </p:txBody>
      </p:sp>
      <p:sp>
        <p:nvSpPr>
          <p:cNvPr id="55" name="Text Placeholder 10">
            <a:extLst>
              <a:ext uri="{FF2B5EF4-FFF2-40B4-BE49-F238E27FC236}">
                <a16:creationId xmlns:a16="http://schemas.microsoft.com/office/drawing/2014/main" id="{6CB4753A-08D6-BF06-895A-EA4E0014935D}"/>
              </a:ext>
            </a:extLst>
          </p:cNvPr>
          <p:cNvSpPr txBox="1">
            <a:spLocks/>
          </p:cNvSpPr>
          <p:nvPr>
            <p:custDataLst>
              <p:tags r:id="rId46"/>
            </p:custDataLst>
          </p:nvPr>
        </p:nvSpPr>
        <p:spPr bwMode="auto">
          <a:xfrm>
            <a:off x="7835900" y="3998913"/>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95B2159A-D30B-4B3B-9F61-3EF116593E38}" type="datetime'''''2''''''''''''''''''''''''''''''''''''''0''''2''1'">
              <a:rPr lang="en-US" altLang="en-US" sz="800" smtClean="0"/>
              <a:pPr marL="0" indent="0" algn="ctr">
                <a:spcBef>
                  <a:spcPct val="0"/>
                </a:spcBef>
                <a:spcAft>
                  <a:spcPct val="0"/>
                </a:spcAft>
                <a:buNone/>
              </a:pPr>
              <a:t>2021</a:t>
            </a:fld>
            <a:endParaRPr lang="en-US" sz="800">
              <a:sym typeface="+mn-lt"/>
            </a:endParaRPr>
          </a:p>
        </p:txBody>
      </p:sp>
      <p:sp>
        <p:nvSpPr>
          <p:cNvPr id="56" name="Text Placeholder 10">
            <a:extLst>
              <a:ext uri="{FF2B5EF4-FFF2-40B4-BE49-F238E27FC236}">
                <a16:creationId xmlns:a16="http://schemas.microsoft.com/office/drawing/2014/main" id="{EC85AAA2-4BF9-C5FC-D453-C133E7E40EDC}"/>
              </a:ext>
            </a:extLst>
          </p:cNvPr>
          <p:cNvSpPr txBox="1">
            <a:spLocks/>
          </p:cNvSpPr>
          <p:nvPr>
            <p:custDataLst>
              <p:tags r:id="rId47"/>
            </p:custDataLst>
          </p:nvPr>
        </p:nvSpPr>
        <p:spPr bwMode="auto">
          <a:xfrm>
            <a:off x="8412163" y="3998913"/>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524DEE91-959C-4D9F-8E28-16C08376B31B}" type="datetime'''''''''''''''''20''''''''''2''''2'''">
              <a:rPr lang="en-US" altLang="en-US" sz="800" smtClean="0"/>
              <a:pPr marL="0" indent="0" algn="ctr">
                <a:spcBef>
                  <a:spcPct val="0"/>
                </a:spcBef>
                <a:spcAft>
                  <a:spcPct val="0"/>
                </a:spcAft>
                <a:buNone/>
              </a:pPr>
              <a:t>2022</a:t>
            </a:fld>
            <a:endParaRPr lang="en-US" sz="800" dirty="0">
              <a:sym typeface="+mn-lt"/>
            </a:endParaRPr>
          </a:p>
        </p:txBody>
      </p:sp>
      <p:sp>
        <p:nvSpPr>
          <p:cNvPr id="70" name="Text Placeholder 10">
            <a:extLst>
              <a:ext uri="{FF2B5EF4-FFF2-40B4-BE49-F238E27FC236}">
                <a16:creationId xmlns:a16="http://schemas.microsoft.com/office/drawing/2014/main" id="{0E1DBDAE-AEB6-269C-60DD-45E2F714DB82}"/>
              </a:ext>
            </a:extLst>
          </p:cNvPr>
          <p:cNvSpPr txBox="1">
            <a:spLocks/>
          </p:cNvSpPr>
          <p:nvPr>
            <p:custDataLst>
              <p:tags r:id="rId48"/>
            </p:custDataLst>
          </p:nvPr>
        </p:nvSpPr>
        <p:spPr bwMode="gray">
          <a:xfrm>
            <a:off x="1528763" y="32734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495CEA7B-A675-4900-B278-1BD6DEF315FD}" type="datetime'''''''''''''''''''''''''''''''''''1''''''''''''6'''''''">
              <a:rPr lang="en-US" altLang="en-US" sz="1000" smtClean="0"/>
              <a:pPr marL="0" indent="0" algn="ctr">
                <a:spcBef>
                  <a:spcPct val="0"/>
                </a:spcBef>
                <a:spcAft>
                  <a:spcPct val="0"/>
                </a:spcAft>
                <a:buNone/>
              </a:pPr>
              <a:t>16</a:t>
            </a:fld>
            <a:endParaRPr lang="en-US" sz="1000">
              <a:ea typeface="+mn-lt"/>
              <a:cs typeface="+mn-lt"/>
              <a:sym typeface="+mn-lt"/>
            </a:endParaRPr>
          </a:p>
        </p:txBody>
      </p:sp>
      <p:sp>
        <p:nvSpPr>
          <p:cNvPr id="58" name="Text Placeholder 10">
            <a:extLst>
              <a:ext uri="{FF2B5EF4-FFF2-40B4-BE49-F238E27FC236}">
                <a16:creationId xmlns:a16="http://schemas.microsoft.com/office/drawing/2014/main" id="{7B5EB0AF-422A-7B93-48EF-B3EE3ADEDCAF}"/>
              </a:ext>
            </a:extLst>
          </p:cNvPr>
          <p:cNvSpPr txBox="1">
            <a:spLocks/>
          </p:cNvSpPr>
          <p:nvPr>
            <p:custDataLst>
              <p:tags r:id="rId49"/>
            </p:custDataLst>
          </p:nvPr>
        </p:nvSpPr>
        <p:spPr bwMode="gray">
          <a:xfrm>
            <a:off x="2105025" y="28575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7B25CF32-5D12-49B2-8BE8-6D5C9AE8DD1F}" type="datetime'''2''9'''''''''''''''''''''''''''''''''">
              <a:rPr lang="en-US" altLang="en-US" sz="1000" smtClean="0"/>
              <a:pPr marL="0" indent="0" algn="ctr">
                <a:spcBef>
                  <a:spcPct val="0"/>
                </a:spcBef>
                <a:spcAft>
                  <a:spcPct val="0"/>
                </a:spcAft>
                <a:buNone/>
              </a:pPr>
              <a:t>29</a:t>
            </a:fld>
            <a:endParaRPr lang="en-US" sz="1000">
              <a:ea typeface="+mn-lt"/>
              <a:cs typeface="+mn-lt"/>
              <a:sym typeface="+mn-lt"/>
            </a:endParaRPr>
          </a:p>
        </p:txBody>
      </p:sp>
      <p:sp>
        <p:nvSpPr>
          <p:cNvPr id="59" name="Text Placeholder 10">
            <a:extLst>
              <a:ext uri="{FF2B5EF4-FFF2-40B4-BE49-F238E27FC236}">
                <a16:creationId xmlns:a16="http://schemas.microsoft.com/office/drawing/2014/main" id="{C2899320-C899-113B-5B44-7CD211D8B717}"/>
              </a:ext>
            </a:extLst>
          </p:cNvPr>
          <p:cNvSpPr txBox="1">
            <a:spLocks/>
          </p:cNvSpPr>
          <p:nvPr>
            <p:custDataLst>
              <p:tags r:id="rId50"/>
            </p:custDataLst>
          </p:nvPr>
        </p:nvSpPr>
        <p:spPr bwMode="gray">
          <a:xfrm>
            <a:off x="2681288" y="25685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D1288479-7645-44BE-AEA7-E4A1481B3EBE}" type="datetime'''''''''3''''''''''''''''''''''''8'''''''''''''''''''''''''">
              <a:rPr lang="en-US" altLang="en-US" sz="1000" smtClean="0"/>
              <a:pPr marL="0" indent="0" algn="ctr">
                <a:spcBef>
                  <a:spcPct val="0"/>
                </a:spcBef>
                <a:spcAft>
                  <a:spcPct val="0"/>
                </a:spcAft>
                <a:buNone/>
              </a:pPr>
              <a:t>38</a:t>
            </a:fld>
            <a:endParaRPr lang="en-US" sz="1000">
              <a:ea typeface="+mn-lt"/>
              <a:cs typeface="+mn-lt"/>
              <a:sym typeface="+mn-lt"/>
            </a:endParaRPr>
          </a:p>
        </p:txBody>
      </p:sp>
      <p:sp>
        <p:nvSpPr>
          <p:cNvPr id="57" name="Text Placeholder 10">
            <a:extLst>
              <a:ext uri="{FF2B5EF4-FFF2-40B4-BE49-F238E27FC236}">
                <a16:creationId xmlns:a16="http://schemas.microsoft.com/office/drawing/2014/main" id="{D650A305-3EA0-CFCB-37D3-5EF340A223A7}"/>
              </a:ext>
            </a:extLst>
          </p:cNvPr>
          <p:cNvSpPr txBox="1">
            <a:spLocks/>
          </p:cNvSpPr>
          <p:nvPr>
            <p:custDataLst>
              <p:tags r:id="rId51"/>
            </p:custDataLst>
          </p:nvPr>
        </p:nvSpPr>
        <p:spPr bwMode="auto">
          <a:xfrm>
            <a:off x="325438" y="3092450"/>
            <a:ext cx="6334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r>
              <a:rPr lang="en-US" altLang="en-US" sz="1000" dirty="0">
                <a:effectLst/>
                <a:ea typeface="+mn-lt"/>
                <a:cs typeface="+mn-lt"/>
                <a:sym typeface="+mn-lt"/>
              </a:rPr>
              <a:t>Million tons</a:t>
            </a:r>
            <a:endParaRPr lang="en-US" sz="1000" dirty="0">
              <a:ea typeface="+mn-lt"/>
              <a:cs typeface="+mn-lt"/>
              <a:sym typeface="+mn-lt"/>
            </a:endParaRPr>
          </a:p>
        </p:txBody>
      </p:sp>
      <p:sp>
        <p:nvSpPr>
          <p:cNvPr id="61" name="Text Placeholder 10">
            <a:extLst>
              <a:ext uri="{FF2B5EF4-FFF2-40B4-BE49-F238E27FC236}">
                <a16:creationId xmlns:a16="http://schemas.microsoft.com/office/drawing/2014/main" id="{FF7AFB5D-F772-FB59-593E-24E51D41B41A}"/>
              </a:ext>
            </a:extLst>
          </p:cNvPr>
          <p:cNvSpPr txBox="1">
            <a:spLocks/>
          </p:cNvSpPr>
          <p:nvPr>
            <p:custDataLst>
              <p:tags r:id="rId52"/>
            </p:custDataLst>
          </p:nvPr>
        </p:nvSpPr>
        <p:spPr bwMode="gray">
          <a:xfrm>
            <a:off x="3833813" y="34178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BC9F3459-E174-4C82-AF58-B66193E39648}" type="datetime'''''''''''''''1''''''''''2'''''''''''">
              <a:rPr lang="en-US" altLang="en-US" sz="1000" smtClean="0"/>
              <a:pPr marL="0" indent="0" algn="ctr">
                <a:spcBef>
                  <a:spcPct val="0"/>
                </a:spcBef>
                <a:spcAft>
                  <a:spcPct val="0"/>
                </a:spcAft>
                <a:buNone/>
              </a:pPr>
              <a:t>12</a:t>
            </a:fld>
            <a:endParaRPr lang="en-US" sz="1000">
              <a:ea typeface="+mn-lt"/>
              <a:cs typeface="+mn-lt"/>
              <a:sym typeface="+mn-lt"/>
            </a:endParaRPr>
          </a:p>
        </p:txBody>
      </p:sp>
      <p:sp>
        <p:nvSpPr>
          <p:cNvPr id="62" name="Text Placeholder 10">
            <a:extLst>
              <a:ext uri="{FF2B5EF4-FFF2-40B4-BE49-F238E27FC236}">
                <a16:creationId xmlns:a16="http://schemas.microsoft.com/office/drawing/2014/main" id="{C5A76AF9-7A12-7FDD-3CCA-D68EBD560752}"/>
              </a:ext>
            </a:extLst>
          </p:cNvPr>
          <p:cNvSpPr txBox="1">
            <a:spLocks/>
          </p:cNvSpPr>
          <p:nvPr>
            <p:custDataLst>
              <p:tags r:id="rId53"/>
            </p:custDataLst>
          </p:nvPr>
        </p:nvSpPr>
        <p:spPr bwMode="gray">
          <a:xfrm>
            <a:off x="4445000" y="3770313"/>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6663420D-A25F-4A33-B64A-BA713263333E}" type="datetime'''''''''''''''''''''''''1'''''''''''''''''''''''''''''''''''">
              <a:rPr lang="en-US" altLang="en-US" sz="1000" smtClean="0"/>
              <a:pPr marL="0" indent="0" algn="ctr">
                <a:spcBef>
                  <a:spcPct val="0"/>
                </a:spcBef>
                <a:spcAft>
                  <a:spcPct val="0"/>
                </a:spcAft>
                <a:buNone/>
              </a:pPr>
              <a:t>1</a:t>
            </a:fld>
            <a:endParaRPr lang="en-US" sz="1000">
              <a:ea typeface="+mn-lt"/>
              <a:cs typeface="+mn-lt"/>
              <a:sym typeface="+mn-lt"/>
            </a:endParaRPr>
          </a:p>
        </p:txBody>
      </p:sp>
      <p:sp>
        <p:nvSpPr>
          <p:cNvPr id="63" name="Text Placeholder 10">
            <a:extLst>
              <a:ext uri="{FF2B5EF4-FFF2-40B4-BE49-F238E27FC236}">
                <a16:creationId xmlns:a16="http://schemas.microsoft.com/office/drawing/2014/main" id="{8A9055A3-F1CE-8C56-7390-163E13FC2C50}"/>
              </a:ext>
            </a:extLst>
          </p:cNvPr>
          <p:cNvSpPr txBox="1">
            <a:spLocks/>
          </p:cNvSpPr>
          <p:nvPr>
            <p:custDataLst>
              <p:tags r:id="rId54"/>
            </p:custDataLst>
          </p:nvPr>
        </p:nvSpPr>
        <p:spPr bwMode="gray">
          <a:xfrm>
            <a:off x="5021263" y="3770313"/>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FD3689CE-7D29-4F0B-A242-955EE644B441}" type="datetime'''1'''''''''''''">
              <a:rPr lang="en-US" altLang="en-US" sz="1000" smtClean="0"/>
              <a:pPr marL="0" indent="0" algn="ctr">
                <a:spcBef>
                  <a:spcPct val="0"/>
                </a:spcBef>
                <a:spcAft>
                  <a:spcPct val="0"/>
                </a:spcAft>
                <a:buNone/>
              </a:pPr>
              <a:t>1</a:t>
            </a:fld>
            <a:endParaRPr lang="en-US" sz="1000">
              <a:ea typeface="+mn-lt"/>
              <a:cs typeface="+mn-lt"/>
              <a:sym typeface="+mn-lt"/>
            </a:endParaRPr>
          </a:p>
        </p:txBody>
      </p:sp>
      <p:sp>
        <p:nvSpPr>
          <p:cNvPr id="64" name="Text Placeholder 10">
            <a:extLst>
              <a:ext uri="{FF2B5EF4-FFF2-40B4-BE49-F238E27FC236}">
                <a16:creationId xmlns:a16="http://schemas.microsoft.com/office/drawing/2014/main" id="{4C34FFEF-8231-DC91-E15C-69F8E4F630A5}"/>
              </a:ext>
            </a:extLst>
          </p:cNvPr>
          <p:cNvSpPr txBox="1">
            <a:spLocks/>
          </p:cNvSpPr>
          <p:nvPr>
            <p:custDataLst>
              <p:tags r:id="rId55"/>
            </p:custDataLst>
          </p:nvPr>
        </p:nvSpPr>
        <p:spPr bwMode="gray">
          <a:xfrm>
            <a:off x="5599113" y="3632200"/>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879FE16B-DE8F-4655-B125-F39BC50D4439}" type="datetime'''''''''''''''''''''''''''''''5'''''''''''''''">
              <a:rPr lang="en-US" altLang="en-US" sz="1000" smtClean="0"/>
              <a:pPr marL="0" indent="0" algn="ctr">
                <a:spcBef>
                  <a:spcPct val="0"/>
                </a:spcBef>
                <a:spcAft>
                  <a:spcPct val="0"/>
                </a:spcAft>
                <a:buNone/>
              </a:pPr>
              <a:t>5</a:t>
            </a:fld>
            <a:endParaRPr lang="en-US" sz="1000">
              <a:ea typeface="+mn-lt"/>
              <a:cs typeface="+mn-lt"/>
              <a:sym typeface="+mn-lt"/>
            </a:endParaRPr>
          </a:p>
        </p:txBody>
      </p:sp>
      <p:sp>
        <p:nvSpPr>
          <p:cNvPr id="65" name="Text Placeholder 10">
            <a:extLst>
              <a:ext uri="{FF2B5EF4-FFF2-40B4-BE49-F238E27FC236}">
                <a16:creationId xmlns:a16="http://schemas.microsoft.com/office/drawing/2014/main" id="{3DF8B720-6115-B3CD-6B1C-243F0FF8618C}"/>
              </a:ext>
            </a:extLst>
          </p:cNvPr>
          <p:cNvSpPr txBox="1">
            <a:spLocks/>
          </p:cNvSpPr>
          <p:nvPr>
            <p:custDataLst>
              <p:tags r:id="rId56"/>
            </p:custDataLst>
          </p:nvPr>
        </p:nvSpPr>
        <p:spPr bwMode="gray">
          <a:xfrm>
            <a:off x="6140450" y="32559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41690F2D-F62B-41AE-91BA-DA00D44ECE8A}" type="datetime'''''''''1''''''''''''''''''''''''''''''''''7'''''">
              <a:rPr lang="en-US" altLang="en-US" sz="1000" smtClean="0"/>
              <a:pPr marL="0" indent="0" algn="ctr">
                <a:spcBef>
                  <a:spcPct val="0"/>
                </a:spcBef>
                <a:spcAft>
                  <a:spcPct val="0"/>
                </a:spcAft>
                <a:buNone/>
              </a:pPr>
              <a:t>17</a:t>
            </a:fld>
            <a:endParaRPr lang="en-US" sz="1000">
              <a:ea typeface="+mn-lt"/>
              <a:cs typeface="+mn-lt"/>
              <a:sym typeface="+mn-lt"/>
            </a:endParaRPr>
          </a:p>
        </p:txBody>
      </p:sp>
      <p:sp>
        <p:nvSpPr>
          <p:cNvPr id="66" name="Text Placeholder 10">
            <a:extLst>
              <a:ext uri="{FF2B5EF4-FFF2-40B4-BE49-F238E27FC236}">
                <a16:creationId xmlns:a16="http://schemas.microsoft.com/office/drawing/2014/main" id="{20A082D6-B749-4870-E690-83813BC34990}"/>
              </a:ext>
            </a:extLst>
          </p:cNvPr>
          <p:cNvSpPr txBox="1">
            <a:spLocks/>
          </p:cNvSpPr>
          <p:nvPr>
            <p:custDataLst>
              <p:tags r:id="rId57"/>
            </p:custDataLst>
          </p:nvPr>
        </p:nvSpPr>
        <p:spPr bwMode="gray">
          <a:xfrm>
            <a:off x="6716713" y="29384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EE9E9C24-3EDF-4BE9-A9FD-27E7AD9E8E3A}" type="datetime'''''''''''''''''''''''''''''''''''''''2''''''''''''''''''7'">
              <a:rPr lang="en-US" altLang="en-US" sz="1000" smtClean="0"/>
              <a:pPr marL="0" indent="0" algn="ctr">
                <a:spcBef>
                  <a:spcPct val="0"/>
                </a:spcBef>
                <a:spcAft>
                  <a:spcPct val="0"/>
                </a:spcAft>
                <a:buNone/>
              </a:pPr>
              <a:t>27</a:t>
            </a:fld>
            <a:endParaRPr lang="en-US" sz="1000">
              <a:ea typeface="+mn-lt"/>
              <a:cs typeface="+mn-lt"/>
              <a:sym typeface="+mn-lt"/>
            </a:endParaRPr>
          </a:p>
        </p:txBody>
      </p:sp>
      <p:sp>
        <p:nvSpPr>
          <p:cNvPr id="67" name="Text Placeholder 10">
            <a:extLst>
              <a:ext uri="{FF2B5EF4-FFF2-40B4-BE49-F238E27FC236}">
                <a16:creationId xmlns:a16="http://schemas.microsoft.com/office/drawing/2014/main" id="{E59861BC-1A61-4ECE-CFC1-2A73FAF120AA}"/>
              </a:ext>
            </a:extLst>
          </p:cNvPr>
          <p:cNvSpPr txBox="1">
            <a:spLocks/>
          </p:cNvSpPr>
          <p:nvPr>
            <p:custDataLst>
              <p:tags r:id="rId58"/>
            </p:custDataLst>
          </p:nvPr>
        </p:nvSpPr>
        <p:spPr bwMode="gray">
          <a:xfrm>
            <a:off x="7327900" y="3516313"/>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A06C706C-0EEC-45A4-8CC1-7CE4BE57107E}" type="datetime'''''''''9'''''''''''''''''''''''''''''''''''''''''''''">
              <a:rPr lang="en-US" altLang="en-US" sz="1000" smtClean="0"/>
              <a:pPr marL="0" indent="0" algn="ctr">
                <a:spcBef>
                  <a:spcPct val="0"/>
                </a:spcBef>
                <a:spcAft>
                  <a:spcPct val="0"/>
                </a:spcAft>
                <a:buNone/>
              </a:pPr>
              <a:t>9</a:t>
            </a:fld>
            <a:endParaRPr lang="en-US" sz="1000">
              <a:ea typeface="+mn-lt"/>
              <a:cs typeface="+mn-lt"/>
              <a:sym typeface="+mn-lt"/>
            </a:endParaRPr>
          </a:p>
        </p:txBody>
      </p:sp>
      <p:sp>
        <p:nvSpPr>
          <p:cNvPr id="68" name="Text Placeholder 10">
            <a:extLst>
              <a:ext uri="{FF2B5EF4-FFF2-40B4-BE49-F238E27FC236}">
                <a16:creationId xmlns:a16="http://schemas.microsoft.com/office/drawing/2014/main" id="{4DA79CE4-4DD0-5C4B-70C9-F9BCD4435B7E}"/>
              </a:ext>
            </a:extLst>
          </p:cNvPr>
          <p:cNvSpPr txBox="1">
            <a:spLocks/>
          </p:cNvSpPr>
          <p:nvPr>
            <p:custDataLst>
              <p:tags r:id="rId59"/>
            </p:custDataLst>
          </p:nvPr>
        </p:nvSpPr>
        <p:spPr bwMode="gray">
          <a:xfrm>
            <a:off x="7904163" y="3643313"/>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A7BDDDB7-42EE-4FF6-B41C-E26C01760662}" type="datetime'''''''''''''''''''''''''''''''''''''''''''''''''5'''''''''''''">
              <a:rPr lang="en-US" altLang="en-US" sz="1000" smtClean="0"/>
              <a:pPr marL="0" indent="0" algn="ctr">
                <a:spcBef>
                  <a:spcPct val="0"/>
                </a:spcBef>
                <a:spcAft>
                  <a:spcPct val="0"/>
                </a:spcAft>
                <a:buNone/>
              </a:pPr>
              <a:t>5</a:t>
            </a:fld>
            <a:endParaRPr lang="en-US" sz="1000">
              <a:ea typeface="+mn-lt"/>
              <a:cs typeface="+mn-lt"/>
              <a:sym typeface="+mn-lt"/>
            </a:endParaRPr>
          </a:p>
        </p:txBody>
      </p:sp>
      <p:sp>
        <p:nvSpPr>
          <p:cNvPr id="69" name="Text Placeholder 10">
            <a:extLst>
              <a:ext uri="{FF2B5EF4-FFF2-40B4-BE49-F238E27FC236}">
                <a16:creationId xmlns:a16="http://schemas.microsoft.com/office/drawing/2014/main" id="{EC392C8C-E0D0-336B-B6C4-7D0318C20ABC}"/>
              </a:ext>
            </a:extLst>
          </p:cNvPr>
          <p:cNvSpPr txBox="1">
            <a:spLocks/>
          </p:cNvSpPr>
          <p:nvPr>
            <p:custDataLst>
              <p:tags r:id="rId60"/>
            </p:custDataLst>
          </p:nvPr>
        </p:nvSpPr>
        <p:spPr bwMode="gray">
          <a:xfrm>
            <a:off x="8480425" y="3551238"/>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C36AB176-F612-4F8F-B8ED-60569087B369}" type="datetime'''''''7'''''''''''''''''''''''">
              <a:rPr lang="en-US" altLang="en-US" sz="1000" smtClean="0"/>
              <a:pPr marL="0" indent="0" algn="ctr">
                <a:spcBef>
                  <a:spcPct val="0"/>
                </a:spcBef>
                <a:spcAft>
                  <a:spcPct val="0"/>
                </a:spcAft>
                <a:buNone/>
              </a:pPr>
              <a:t>7</a:t>
            </a:fld>
            <a:endParaRPr lang="en-US" sz="1000">
              <a:ea typeface="+mn-lt"/>
              <a:cs typeface="+mn-lt"/>
              <a:sym typeface="+mn-lt"/>
            </a:endParaRPr>
          </a:p>
        </p:txBody>
      </p:sp>
      <p:sp>
        <p:nvSpPr>
          <p:cNvPr id="44" name="Text Placeholder 10">
            <a:extLst>
              <a:ext uri="{FF2B5EF4-FFF2-40B4-BE49-F238E27FC236}">
                <a16:creationId xmlns:a16="http://schemas.microsoft.com/office/drawing/2014/main" id="{40B2DC87-E858-CA3A-4E11-CEDCFB59E155}"/>
              </a:ext>
            </a:extLst>
          </p:cNvPr>
          <p:cNvSpPr txBox="1">
            <a:spLocks/>
          </p:cNvSpPr>
          <p:nvPr>
            <p:custDataLst>
              <p:tags r:id="rId61"/>
            </p:custDataLst>
          </p:nvPr>
        </p:nvSpPr>
        <p:spPr bwMode="auto">
          <a:xfrm>
            <a:off x="1495425" y="3998913"/>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A1750CCC-6751-4181-8D0B-1B23F87D836B}" type="datetime'''''''''''''2''''''''0''''''''''10'''''">
              <a:rPr lang="en-US" altLang="en-US" sz="800" smtClean="0"/>
              <a:pPr marL="0" indent="0" algn="ctr">
                <a:spcBef>
                  <a:spcPct val="0"/>
                </a:spcBef>
                <a:spcAft>
                  <a:spcPct val="0"/>
                </a:spcAft>
                <a:buNone/>
              </a:pPr>
              <a:t>2010</a:t>
            </a:fld>
            <a:endParaRPr lang="en-US" sz="800">
              <a:sym typeface="+mn-lt"/>
            </a:endParaRPr>
          </a:p>
        </p:txBody>
      </p:sp>
      <p:sp>
        <p:nvSpPr>
          <p:cNvPr id="45" name="Text Placeholder 10">
            <a:extLst>
              <a:ext uri="{FF2B5EF4-FFF2-40B4-BE49-F238E27FC236}">
                <a16:creationId xmlns:a16="http://schemas.microsoft.com/office/drawing/2014/main" id="{D376354A-297F-0950-493D-F12C685FBAFA}"/>
              </a:ext>
            </a:extLst>
          </p:cNvPr>
          <p:cNvSpPr txBox="1">
            <a:spLocks/>
          </p:cNvSpPr>
          <p:nvPr>
            <p:custDataLst>
              <p:tags r:id="rId62"/>
            </p:custDataLst>
          </p:nvPr>
        </p:nvSpPr>
        <p:spPr bwMode="auto">
          <a:xfrm>
            <a:off x="2071688" y="3998913"/>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40191BD9-5D60-4053-8FB3-F498CCE900B3}" type="datetime'''''''''''''2''''''''0''''''''''11'''''''''''''">
              <a:rPr lang="en-US" altLang="en-US" sz="800" smtClean="0"/>
              <a:pPr marL="0" indent="0" algn="ctr">
                <a:spcBef>
                  <a:spcPct val="0"/>
                </a:spcBef>
                <a:spcAft>
                  <a:spcPct val="0"/>
                </a:spcAft>
                <a:buNone/>
              </a:pPr>
              <a:t>2011</a:t>
            </a:fld>
            <a:endParaRPr lang="en-US" sz="800">
              <a:sym typeface="+mn-lt"/>
            </a:endParaRPr>
          </a:p>
        </p:txBody>
      </p:sp>
      <p:sp>
        <p:nvSpPr>
          <p:cNvPr id="46" name="Text Placeholder 10">
            <a:extLst>
              <a:ext uri="{FF2B5EF4-FFF2-40B4-BE49-F238E27FC236}">
                <a16:creationId xmlns:a16="http://schemas.microsoft.com/office/drawing/2014/main" id="{3ABFF618-72C2-38EE-A907-B5661C8E407E}"/>
              </a:ext>
            </a:extLst>
          </p:cNvPr>
          <p:cNvSpPr txBox="1">
            <a:spLocks/>
          </p:cNvSpPr>
          <p:nvPr>
            <p:custDataLst>
              <p:tags r:id="rId63"/>
            </p:custDataLst>
          </p:nvPr>
        </p:nvSpPr>
        <p:spPr bwMode="auto">
          <a:xfrm>
            <a:off x="2647950" y="3998913"/>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5A4B9F79-BABF-4785-90A6-DA9767272B3A}" type="datetime'''''''''''''''''2''''''''''''0''''''''''''''1''2'''''''">
              <a:rPr lang="en-US" altLang="en-US" sz="800" smtClean="0"/>
              <a:pPr marL="0" indent="0" algn="ctr">
                <a:spcBef>
                  <a:spcPct val="0"/>
                </a:spcBef>
                <a:spcAft>
                  <a:spcPct val="0"/>
                </a:spcAft>
                <a:buNone/>
              </a:pPr>
              <a:t>2012</a:t>
            </a:fld>
            <a:endParaRPr lang="en-US" sz="800">
              <a:sym typeface="+mn-lt"/>
            </a:endParaRPr>
          </a:p>
        </p:txBody>
      </p:sp>
      <p:sp>
        <p:nvSpPr>
          <p:cNvPr id="47" name="Text Placeholder 10">
            <a:extLst>
              <a:ext uri="{FF2B5EF4-FFF2-40B4-BE49-F238E27FC236}">
                <a16:creationId xmlns:a16="http://schemas.microsoft.com/office/drawing/2014/main" id="{04130D2D-1DBF-6C7D-FDFC-B5BF5F125737}"/>
              </a:ext>
            </a:extLst>
          </p:cNvPr>
          <p:cNvSpPr txBox="1">
            <a:spLocks/>
          </p:cNvSpPr>
          <p:nvPr>
            <p:custDataLst>
              <p:tags r:id="rId64"/>
            </p:custDataLst>
          </p:nvPr>
        </p:nvSpPr>
        <p:spPr bwMode="auto">
          <a:xfrm>
            <a:off x="3224213" y="3998913"/>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74F4F8CB-A275-4476-A186-2C50CCC63447}" type="datetime'''''''''''''''2''''''''''''''0''1''''''''3'''''''''''''''''">
              <a:rPr lang="en-US" altLang="en-US" sz="800" smtClean="0"/>
              <a:pPr marL="0" indent="0" algn="ctr">
                <a:spcBef>
                  <a:spcPct val="0"/>
                </a:spcBef>
                <a:spcAft>
                  <a:spcPct val="0"/>
                </a:spcAft>
                <a:buNone/>
              </a:pPr>
              <a:t>2013</a:t>
            </a:fld>
            <a:endParaRPr lang="en-US" sz="800">
              <a:sym typeface="+mn-lt"/>
            </a:endParaRPr>
          </a:p>
        </p:txBody>
      </p:sp>
      <p:sp>
        <p:nvSpPr>
          <p:cNvPr id="48" name="Text Placeholder 10">
            <a:extLst>
              <a:ext uri="{FF2B5EF4-FFF2-40B4-BE49-F238E27FC236}">
                <a16:creationId xmlns:a16="http://schemas.microsoft.com/office/drawing/2014/main" id="{B629D2EA-32F1-8063-55FD-BFD922B3470E}"/>
              </a:ext>
            </a:extLst>
          </p:cNvPr>
          <p:cNvSpPr txBox="1">
            <a:spLocks/>
          </p:cNvSpPr>
          <p:nvPr>
            <p:custDataLst>
              <p:tags r:id="rId65"/>
            </p:custDataLst>
          </p:nvPr>
        </p:nvSpPr>
        <p:spPr bwMode="auto">
          <a:xfrm>
            <a:off x="3800475" y="3998913"/>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A04D181E-F7A6-42C3-BC9E-1401AB694E43}" type="datetime'''''''''''''''''''2''''''''''01''''''''''''4'''''''''''">
              <a:rPr lang="en-US" altLang="en-US" sz="800" smtClean="0"/>
              <a:pPr marL="0" indent="0" algn="ctr">
                <a:spcBef>
                  <a:spcPct val="0"/>
                </a:spcBef>
                <a:spcAft>
                  <a:spcPct val="0"/>
                </a:spcAft>
                <a:buNone/>
              </a:pPr>
              <a:t>2014</a:t>
            </a:fld>
            <a:endParaRPr lang="en-US" sz="800">
              <a:sym typeface="+mn-lt"/>
            </a:endParaRPr>
          </a:p>
        </p:txBody>
      </p:sp>
      <p:sp>
        <p:nvSpPr>
          <p:cNvPr id="49" name="Text Placeholder 10">
            <a:extLst>
              <a:ext uri="{FF2B5EF4-FFF2-40B4-BE49-F238E27FC236}">
                <a16:creationId xmlns:a16="http://schemas.microsoft.com/office/drawing/2014/main" id="{697F417C-FFC2-0E7A-8566-752325BC7026}"/>
              </a:ext>
            </a:extLst>
          </p:cNvPr>
          <p:cNvSpPr txBox="1">
            <a:spLocks/>
          </p:cNvSpPr>
          <p:nvPr>
            <p:custDataLst>
              <p:tags r:id="rId66"/>
            </p:custDataLst>
          </p:nvPr>
        </p:nvSpPr>
        <p:spPr bwMode="auto">
          <a:xfrm>
            <a:off x="4376738" y="3998913"/>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6DEDBC4B-DC45-4987-A9B3-9EEB78043675}" type="datetime'2''''0''''''''''''''''''''''15'''''''''''''''''''''''''''''">
              <a:rPr lang="en-US" altLang="en-US" sz="800" smtClean="0"/>
              <a:pPr marL="0" indent="0" algn="ctr">
                <a:spcBef>
                  <a:spcPct val="0"/>
                </a:spcBef>
                <a:spcAft>
                  <a:spcPct val="0"/>
                </a:spcAft>
                <a:buNone/>
              </a:pPr>
              <a:t>2015</a:t>
            </a:fld>
            <a:endParaRPr lang="en-US" sz="800">
              <a:sym typeface="+mn-lt"/>
            </a:endParaRPr>
          </a:p>
        </p:txBody>
      </p:sp>
      <p:sp>
        <p:nvSpPr>
          <p:cNvPr id="60" name="Text Placeholder 10">
            <a:extLst>
              <a:ext uri="{FF2B5EF4-FFF2-40B4-BE49-F238E27FC236}">
                <a16:creationId xmlns:a16="http://schemas.microsoft.com/office/drawing/2014/main" id="{44EE5647-1B1A-D560-497A-76FE3BE73246}"/>
              </a:ext>
            </a:extLst>
          </p:cNvPr>
          <p:cNvSpPr txBox="1">
            <a:spLocks/>
          </p:cNvSpPr>
          <p:nvPr>
            <p:custDataLst>
              <p:tags r:id="rId67"/>
            </p:custDataLst>
          </p:nvPr>
        </p:nvSpPr>
        <p:spPr bwMode="gray">
          <a:xfrm>
            <a:off x="3257550" y="23320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108C2AF6-8157-4C91-AD6D-BBAD480A6696}" type="datetime'''''''4''6'''''''''''''''">
              <a:rPr lang="en-US" altLang="en-US" sz="1000" smtClean="0"/>
              <a:pPr marL="0" indent="0" algn="ctr">
                <a:spcBef>
                  <a:spcPct val="0"/>
                </a:spcBef>
                <a:spcAft>
                  <a:spcPct val="0"/>
                </a:spcAft>
                <a:buNone/>
              </a:pPr>
              <a:t>46</a:t>
            </a:fld>
            <a:endParaRPr lang="en-US" sz="1000">
              <a:ea typeface="+mn-lt"/>
              <a:cs typeface="+mn-lt"/>
              <a:sym typeface="+mn-lt"/>
            </a:endParaRPr>
          </a:p>
        </p:txBody>
      </p:sp>
      <p:sp>
        <p:nvSpPr>
          <p:cNvPr id="71" name="Down Arrow 1797">
            <a:extLst>
              <a:ext uri="{FF2B5EF4-FFF2-40B4-BE49-F238E27FC236}">
                <a16:creationId xmlns:a16="http://schemas.microsoft.com/office/drawing/2014/main" id="{E9969B0B-3C83-BDB2-BAED-A03F7C15747E}"/>
              </a:ext>
            </a:extLst>
          </p:cNvPr>
          <p:cNvSpPr/>
          <p:nvPr/>
        </p:nvSpPr>
        <p:spPr bwMode="gray">
          <a:xfrm>
            <a:off x="3854450" y="2874963"/>
            <a:ext cx="130629" cy="548640"/>
          </a:xfrm>
          <a:prstGeom prst="down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72" name="TextBox 71">
            <a:extLst>
              <a:ext uri="{FF2B5EF4-FFF2-40B4-BE49-F238E27FC236}">
                <a16:creationId xmlns:a16="http://schemas.microsoft.com/office/drawing/2014/main" id="{0760F211-C5D6-0C91-E1CD-823BCDC695DC}"/>
              </a:ext>
            </a:extLst>
          </p:cNvPr>
          <p:cNvSpPr txBox="1"/>
          <p:nvPr/>
        </p:nvSpPr>
        <p:spPr bwMode="gray">
          <a:xfrm>
            <a:off x="3632200" y="2522538"/>
            <a:ext cx="622413" cy="276999"/>
          </a:xfrm>
          <a:prstGeom prst="rect">
            <a:avLst/>
          </a:prstGeom>
          <a:solidFill>
            <a:schemeClr val="bg2">
              <a:lumMod val="20000"/>
              <a:lumOff val="80000"/>
            </a:schemeClr>
          </a:solidFill>
        </p:spPr>
        <p:txBody>
          <a:bodyPr wrap="square" lIns="0" tIns="0" rIns="0" bIns="0" rtlCol="0" anchor="t">
            <a:spAutoFit/>
          </a:bodyPr>
          <a:lstStyle/>
          <a:p>
            <a:pPr algn="ctr"/>
            <a:r>
              <a:rPr lang="en-US" sz="900"/>
              <a:t>Export ban on Ni ore</a:t>
            </a:r>
          </a:p>
        </p:txBody>
      </p:sp>
      <p:sp>
        <p:nvSpPr>
          <p:cNvPr id="73" name="Down Arrow 1800">
            <a:extLst>
              <a:ext uri="{FF2B5EF4-FFF2-40B4-BE49-F238E27FC236}">
                <a16:creationId xmlns:a16="http://schemas.microsoft.com/office/drawing/2014/main" id="{1B622908-547B-D627-7648-4E88FD178CB2}"/>
              </a:ext>
            </a:extLst>
          </p:cNvPr>
          <p:cNvSpPr/>
          <p:nvPr/>
        </p:nvSpPr>
        <p:spPr bwMode="gray">
          <a:xfrm>
            <a:off x="7310438" y="2955925"/>
            <a:ext cx="130629" cy="548640"/>
          </a:xfrm>
          <a:prstGeom prst="down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75" name="Rectangle 74">
            <a:extLst>
              <a:ext uri="{FF2B5EF4-FFF2-40B4-BE49-F238E27FC236}">
                <a16:creationId xmlns:a16="http://schemas.microsoft.com/office/drawing/2014/main" id="{6B58A97C-AA55-1AED-FCE9-A27FF18EA0DE}"/>
              </a:ext>
            </a:extLst>
          </p:cNvPr>
          <p:cNvSpPr/>
          <p:nvPr>
            <p:custDataLst>
              <p:tags r:id="rId68"/>
            </p:custDataLst>
          </p:nvPr>
        </p:nvSpPr>
        <p:spPr bwMode="auto">
          <a:xfrm>
            <a:off x="3413125" y="2122488"/>
            <a:ext cx="179388" cy="133350"/>
          </a:xfrm>
          <a:prstGeom prst="rect">
            <a:avLst/>
          </a:prstGeom>
          <a:solidFill>
            <a:schemeClr val="folHlink"/>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77" name="Rectangle 76">
            <a:extLst>
              <a:ext uri="{FF2B5EF4-FFF2-40B4-BE49-F238E27FC236}">
                <a16:creationId xmlns:a16="http://schemas.microsoft.com/office/drawing/2014/main" id="{FD61C3FF-63CF-A5C8-168D-1DAAB91038CA}"/>
              </a:ext>
            </a:extLst>
          </p:cNvPr>
          <p:cNvSpPr/>
          <p:nvPr>
            <p:custDataLst>
              <p:tags r:id="rId69"/>
            </p:custDataLst>
          </p:nvPr>
        </p:nvSpPr>
        <p:spPr bwMode="auto">
          <a:xfrm>
            <a:off x="4308475" y="2122488"/>
            <a:ext cx="179388" cy="133350"/>
          </a:xfrm>
          <a:prstGeom prst="rect">
            <a:avLst/>
          </a:prstGeom>
          <a:solidFill>
            <a:schemeClr val="hlink"/>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76" name="Rectangle 75">
            <a:extLst>
              <a:ext uri="{FF2B5EF4-FFF2-40B4-BE49-F238E27FC236}">
                <a16:creationId xmlns:a16="http://schemas.microsoft.com/office/drawing/2014/main" id="{B2BD00C1-515E-ABE6-2144-54FF26BC9FE8}"/>
              </a:ext>
            </a:extLst>
          </p:cNvPr>
          <p:cNvSpPr/>
          <p:nvPr>
            <p:custDataLst>
              <p:tags r:id="rId70"/>
            </p:custDataLst>
          </p:nvPr>
        </p:nvSpPr>
        <p:spPr bwMode="auto">
          <a:xfrm>
            <a:off x="5267325" y="2122488"/>
            <a:ext cx="179388" cy="133350"/>
          </a:xfrm>
          <a:prstGeom prst="rect">
            <a:avLst/>
          </a:prstGeom>
          <a:solidFill>
            <a:schemeClr val="accent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74" name="Rectangle 73">
            <a:extLst>
              <a:ext uri="{FF2B5EF4-FFF2-40B4-BE49-F238E27FC236}">
                <a16:creationId xmlns:a16="http://schemas.microsoft.com/office/drawing/2014/main" id="{F692DCA5-486D-3FEE-06FF-030576E8D2BE}"/>
              </a:ext>
            </a:extLst>
          </p:cNvPr>
          <p:cNvSpPr/>
          <p:nvPr>
            <p:custDataLst>
              <p:tags r:id="rId71"/>
            </p:custDataLst>
          </p:nvPr>
        </p:nvSpPr>
        <p:spPr bwMode="auto">
          <a:xfrm>
            <a:off x="8078788" y="2122488"/>
            <a:ext cx="179388" cy="133350"/>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78" name="Text Placeholder 10">
            <a:extLst>
              <a:ext uri="{FF2B5EF4-FFF2-40B4-BE49-F238E27FC236}">
                <a16:creationId xmlns:a16="http://schemas.microsoft.com/office/drawing/2014/main" id="{159DA9A3-2527-1F78-28F9-C838E86CB818}"/>
              </a:ext>
            </a:extLst>
          </p:cNvPr>
          <p:cNvSpPr txBox="1">
            <a:spLocks/>
          </p:cNvSpPr>
          <p:nvPr>
            <p:custDataLst>
              <p:tags r:id="rId72"/>
            </p:custDataLst>
          </p:nvPr>
        </p:nvSpPr>
        <p:spPr bwMode="auto">
          <a:xfrm>
            <a:off x="3643313" y="2117725"/>
            <a:ext cx="5635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33BFCB20-D0FE-4663-8E97-8C3CBE5B195E}" type="datetime'''''N''''''''''''i''''''''ck''''''el ''''o''''''re'''''">
              <a:rPr lang="en-US" altLang="en-US" sz="1000" smtClean="0"/>
              <a:pPr/>
              <a:t>Nickel ore</a:t>
            </a:fld>
            <a:endParaRPr lang="en-US" sz="1000">
              <a:ea typeface="+mn-lt"/>
              <a:cs typeface="+mn-lt"/>
              <a:sym typeface="+mn-lt"/>
            </a:endParaRPr>
          </a:p>
        </p:txBody>
      </p:sp>
      <p:sp>
        <p:nvSpPr>
          <p:cNvPr id="79" name="Text Placeholder 10">
            <a:extLst>
              <a:ext uri="{FF2B5EF4-FFF2-40B4-BE49-F238E27FC236}">
                <a16:creationId xmlns:a16="http://schemas.microsoft.com/office/drawing/2014/main" id="{E5991369-F57E-BA83-9756-6A0965C5F54C}"/>
              </a:ext>
            </a:extLst>
          </p:cNvPr>
          <p:cNvSpPr txBox="1">
            <a:spLocks/>
          </p:cNvSpPr>
          <p:nvPr>
            <p:custDataLst>
              <p:tags r:id="rId73"/>
            </p:custDataLst>
          </p:nvPr>
        </p:nvSpPr>
        <p:spPr bwMode="auto">
          <a:xfrm>
            <a:off x="4538663" y="2117725"/>
            <a:ext cx="6270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2BF3E55B-0005-44AD-A8EC-AE41E7768256}" type="datetime'F''''e''r''ro''ni''''''c''''''''''''''''ke''''''''l'''''''">
              <a:rPr lang="en-US" altLang="en-US" sz="1000" smtClean="0"/>
              <a:pPr/>
              <a:t>Ferronickel</a:t>
            </a:fld>
            <a:endParaRPr lang="en-US" sz="1000">
              <a:ea typeface="+mn-lt"/>
              <a:cs typeface="+mn-lt"/>
              <a:sym typeface="+mn-lt"/>
            </a:endParaRPr>
          </a:p>
        </p:txBody>
      </p:sp>
      <p:sp>
        <p:nvSpPr>
          <p:cNvPr id="81" name="Text Placeholder 10">
            <a:extLst>
              <a:ext uri="{FF2B5EF4-FFF2-40B4-BE49-F238E27FC236}">
                <a16:creationId xmlns:a16="http://schemas.microsoft.com/office/drawing/2014/main" id="{19494FFC-2D17-9A4D-AD40-2D355B05595E}"/>
              </a:ext>
            </a:extLst>
          </p:cNvPr>
          <p:cNvSpPr txBox="1">
            <a:spLocks/>
          </p:cNvSpPr>
          <p:nvPr>
            <p:custDataLst>
              <p:tags r:id="rId74"/>
            </p:custDataLst>
          </p:nvPr>
        </p:nvSpPr>
        <p:spPr bwMode="auto">
          <a:xfrm>
            <a:off x="5497513" y="2117725"/>
            <a:ext cx="24796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85C1ED71-3053-4A42-BCAE-D2BA00F48EBA}" type="datetime'Nick''el Ox''''ide sinte''rs and ''othe''''r'' intermediates'">
              <a:rPr lang="en-US" altLang="en-US" sz="1000" smtClean="0"/>
              <a:pPr/>
              <a:t>Nickel Oxide sinters and other intermediates</a:t>
            </a:fld>
            <a:endParaRPr lang="en-US" sz="1000" dirty="0">
              <a:ea typeface="+mn-lt"/>
              <a:cs typeface="+mn-lt"/>
              <a:sym typeface="+mn-lt"/>
            </a:endParaRPr>
          </a:p>
        </p:txBody>
      </p:sp>
      <p:sp>
        <p:nvSpPr>
          <p:cNvPr id="80" name="Text Placeholder 10">
            <a:extLst>
              <a:ext uri="{FF2B5EF4-FFF2-40B4-BE49-F238E27FC236}">
                <a16:creationId xmlns:a16="http://schemas.microsoft.com/office/drawing/2014/main" id="{A449C585-B058-A90E-A05B-572326D0D8B5}"/>
              </a:ext>
            </a:extLst>
          </p:cNvPr>
          <p:cNvSpPr txBox="1">
            <a:spLocks/>
          </p:cNvSpPr>
          <p:nvPr>
            <p:custDataLst>
              <p:tags r:id="rId75"/>
            </p:custDataLst>
          </p:nvPr>
        </p:nvSpPr>
        <p:spPr bwMode="auto">
          <a:xfrm>
            <a:off x="8308975" y="2117725"/>
            <a:ext cx="6969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5B727069-3FFA-43D4-91AE-5EDD2704D309}" type="datetime'''''Ni''c''''k''''''''e''''l ''''''''m''a''tte'''''''''''''">
              <a:rPr lang="en-US" altLang="en-US" sz="1000" smtClean="0"/>
              <a:pPr/>
              <a:t>Nickel matte</a:t>
            </a:fld>
            <a:endParaRPr lang="en-US" sz="1000" dirty="0">
              <a:ea typeface="+mn-lt"/>
              <a:cs typeface="+mn-lt"/>
              <a:sym typeface="+mn-lt"/>
            </a:endParaRPr>
          </a:p>
        </p:txBody>
      </p:sp>
      <p:sp>
        <p:nvSpPr>
          <p:cNvPr id="82" name="Down Arrow 2057">
            <a:extLst>
              <a:ext uri="{FF2B5EF4-FFF2-40B4-BE49-F238E27FC236}">
                <a16:creationId xmlns:a16="http://schemas.microsoft.com/office/drawing/2014/main" id="{DA8BEBEA-F02D-04C9-38F2-D651345B2BB1}"/>
              </a:ext>
            </a:extLst>
          </p:cNvPr>
          <p:cNvSpPr/>
          <p:nvPr/>
        </p:nvSpPr>
        <p:spPr bwMode="gray">
          <a:xfrm>
            <a:off x="5564188" y="2970213"/>
            <a:ext cx="130629" cy="548640"/>
          </a:xfrm>
          <a:prstGeom prst="down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3" name="TextBox 82">
            <a:extLst>
              <a:ext uri="{FF2B5EF4-FFF2-40B4-BE49-F238E27FC236}">
                <a16:creationId xmlns:a16="http://schemas.microsoft.com/office/drawing/2014/main" id="{7355CACA-0015-19BA-7BCF-C66FF8F80CE0}"/>
              </a:ext>
            </a:extLst>
          </p:cNvPr>
          <p:cNvSpPr txBox="1"/>
          <p:nvPr/>
        </p:nvSpPr>
        <p:spPr bwMode="gray">
          <a:xfrm>
            <a:off x="5280025" y="2617788"/>
            <a:ext cx="677602" cy="276999"/>
          </a:xfrm>
          <a:prstGeom prst="rect">
            <a:avLst/>
          </a:prstGeom>
          <a:solidFill>
            <a:schemeClr val="bg2">
              <a:lumMod val="20000"/>
              <a:lumOff val="80000"/>
            </a:schemeClr>
          </a:solidFill>
        </p:spPr>
        <p:txBody>
          <a:bodyPr wrap="square" lIns="0" tIns="0" rIns="0" bIns="0" rtlCol="0" anchor="t">
            <a:spAutoFit/>
          </a:bodyPr>
          <a:lstStyle/>
          <a:p>
            <a:pPr algn="ctr"/>
            <a:r>
              <a:rPr lang="en-US" sz="900"/>
              <a:t>Export ban relaxed</a:t>
            </a:r>
          </a:p>
        </p:txBody>
      </p:sp>
      <p:sp>
        <p:nvSpPr>
          <p:cNvPr id="84" name="TextBox 83">
            <a:extLst>
              <a:ext uri="{FF2B5EF4-FFF2-40B4-BE49-F238E27FC236}">
                <a16:creationId xmlns:a16="http://schemas.microsoft.com/office/drawing/2014/main" id="{B24DD68A-11B0-185A-682A-56437D34191F}"/>
              </a:ext>
            </a:extLst>
          </p:cNvPr>
          <p:cNvSpPr txBox="1"/>
          <p:nvPr/>
        </p:nvSpPr>
        <p:spPr bwMode="gray">
          <a:xfrm>
            <a:off x="7061200" y="2640013"/>
            <a:ext cx="677602" cy="285694"/>
          </a:xfrm>
          <a:prstGeom prst="rect">
            <a:avLst/>
          </a:prstGeom>
          <a:solidFill>
            <a:schemeClr val="bg2">
              <a:lumMod val="20000"/>
              <a:lumOff val="80000"/>
            </a:schemeClr>
          </a:solidFill>
        </p:spPr>
        <p:txBody>
          <a:bodyPr wrap="square" lIns="0" tIns="0" rIns="0" bIns="0" rtlCol="0" anchor="t">
            <a:spAutoFit/>
          </a:bodyPr>
          <a:lstStyle/>
          <a:p>
            <a:pPr algn="ctr"/>
            <a:r>
              <a:rPr lang="en-US" sz="900"/>
              <a:t>Export ban reinstated</a:t>
            </a:r>
          </a:p>
        </p:txBody>
      </p:sp>
      <p:sp>
        <p:nvSpPr>
          <p:cNvPr id="85" name="TextBox 84">
            <a:extLst>
              <a:ext uri="{FF2B5EF4-FFF2-40B4-BE49-F238E27FC236}">
                <a16:creationId xmlns:a16="http://schemas.microsoft.com/office/drawing/2014/main" id="{FE6CECD3-9377-045C-29B0-C983207A1066}"/>
              </a:ext>
            </a:extLst>
          </p:cNvPr>
          <p:cNvSpPr txBox="1"/>
          <p:nvPr/>
        </p:nvSpPr>
        <p:spPr bwMode="gray">
          <a:xfrm>
            <a:off x="8032750" y="3057525"/>
            <a:ext cx="846524" cy="276999"/>
          </a:xfrm>
          <a:prstGeom prst="rect">
            <a:avLst/>
          </a:prstGeom>
          <a:solidFill>
            <a:schemeClr val="accent6">
              <a:lumMod val="20000"/>
              <a:lumOff val="80000"/>
            </a:schemeClr>
          </a:solidFill>
        </p:spPr>
        <p:txBody>
          <a:bodyPr wrap="square" lIns="0" tIns="0" rIns="0" bIns="0" rtlCol="0" anchor="t">
            <a:spAutoFit/>
          </a:bodyPr>
          <a:lstStyle/>
          <a:p>
            <a:pPr algn="ctr"/>
            <a:r>
              <a:rPr lang="en-US" sz="900"/>
              <a:t>Global share of refined Ni: </a:t>
            </a:r>
            <a:r>
              <a:rPr lang="en-US" sz="900" b="1"/>
              <a:t>30%</a:t>
            </a:r>
          </a:p>
        </p:txBody>
      </p:sp>
      <p:sp>
        <p:nvSpPr>
          <p:cNvPr id="86" name="TextBox 85">
            <a:extLst>
              <a:ext uri="{FF2B5EF4-FFF2-40B4-BE49-F238E27FC236}">
                <a16:creationId xmlns:a16="http://schemas.microsoft.com/office/drawing/2014/main" id="{891CA8AB-BBA7-88D7-94EA-500FD79377B5}"/>
              </a:ext>
            </a:extLst>
          </p:cNvPr>
          <p:cNvSpPr txBox="1"/>
          <p:nvPr/>
        </p:nvSpPr>
        <p:spPr bwMode="gray">
          <a:xfrm>
            <a:off x="1649413" y="2314038"/>
            <a:ext cx="932117" cy="276999"/>
          </a:xfrm>
          <a:prstGeom prst="rect">
            <a:avLst/>
          </a:prstGeom>
          <a:solidFill>
            <a:schemeClr val="accent6">
              <a:lumMod val="20000"/>
              <a:lumOff val="80000"/>
            </a:schemeClr>
          </a:solidFill>
        </p:spPr>
        <p:txBody>
          <a:bodyPr wrap="square" lIns="0" tIns="0" rIns="0" bIns="0" rtlCol="0" anchor="t">
            <a:spAutoFit/>
          </a:bodyPr>
          <a:lstStyle/>
          <a:p>
            <a:pPr algn="ctr"/>
            <a:r>
              <a:rPr lang="en-US" sz="900" dirty="0"/>
              <a:t>Global share of refined Ni: </a:t>
            </a:r>
            <a:r>
              <a:rPr lang="en-US" sz="900" b="1" dirty="0"/>
              <a:t>1%</a:t>
            </a:r>
          </a:p>
        </p:txBody>
      </p:sp>
      <p:sp>
        <p:nvSpPr>
          <p:cNvPr id="113" name="TextBox 112">
            <a:extLst>
              <a:ext uri="{FF2B5EF4-FFF2-40B4-BE49-F238E27FC236}">
                <a16:creationId xmlns:a16="http://schemas.microsoft.com/office/drawing/2014/main" id="{18D980A1-9C38-BD54-5A5E-E5C452103B84}"/>
              </a:ext>
            </a:extLst>
          </p:cNvPr>
          <p:cNvSpPr txBox="1"/>
          <p:nvPr/>
        </p:nvSpPr>
        <p:spPr bwMode="gray">
          <a:xfrm>
            <a:off x="-1078969" y="-11465"/>
            <a:ext cx="6100232" cy="369332"/>
          </a:xfrm>
          <a:prstGeom prst="rect">
            <a:avLst/>
          </a:prstGeom>
          <a:noFill/>
        </p:spPr>
        <p:txBody>
          <a:bodyPr wrap="square">
            <a:spAutoFit/>
          </a:bodyPr>
          <a:lstStyle/>
          <a:p>
            <a:pPr algn="ctr"/>
            <a:r>
              <a:rPr lang="en-US" sz="1800" b="1" dirty="0"/>
              <a:t>Deep Dive: Indonesia</a:t>
            </a:r>
          </a:p>
        </p:txBody>
      </p:sp>
    </p:spTree>
    <p:extLst>
      <p:ext uri="{BB962C8B-B14F-4D97-AF65-F5344CB8AC3E}">
        <p14:creationId xmlns:p14="http://schemas.microsoft.com/office/powerpoint/2010/main" val="529587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25BEBDA-4DF8-52A2-C9F3-25D7C694CD5D}"/>
              </a:ext>
            </a:extLst>
          </p:cNvPr>
          <p:cNvGraphicFramePr>
            <a:graphicFrameLocks/>
          </p:cNvGraphicFramePr>
          <p:nvPr>
            <p:custDataLst>
              <p:tags r:id="rId1"/>
            </p:custDataLst>
            <p:extLst>
              <p:ext uri="{D42A27DB-BD31-4B8C-83A1-F6EECF244321}">
                <p14:modId xmlns:p14="http://schemas.microsoft.com/office/powerpoint/2010/main" val="21513973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7EC938A6-67B9-34B0-FCF9-A6E0C76F544A}"/>
              </a:ext>
            </a:extLst>
          </p:cNvPr>
          <p:cNvSpPr>
            <a:spLocks noGrp="1"/>
          </p:cNvSpPr>
          <p:nvPr>
            <p:ph type="body" sz="quarter" idx="14"/>
          </p:nvPr>
        </p:nvSpPr>
        <p:spPr>
          <a:xfrm>
            <a:off x="8654779" y="1549400"/>
            <a:ext cx="3204989" cy="2657142"/>
          </a:xfrm>
        </p:spPr>
        <p:txBody>
          <a:bodyPr/>
          <a:lstStyle/>
          <a:p>
            <a:pPr marL="0" indent="0">
              <a:spcBef>
                <a:spcPts val="1200"/>
              </a:spcBef>
              <a:spcAft>
                <a:spcPts val="600"/>
              </a:spcAft>
              <a:buNone/>
            </a:pPr>
            <a:r>
              <a:rPr lang="en-US" b="1" dirty="0"/>
              <a:t>Observations</a:t>
            </a:r>
          </a:p>
          <a:p>
            <a:pPr marL="285750" indent="-285750">
              <a:spcAft>
                <a:spcPts val="600"/>
              </a:spcAft>
            </a:pPr>
            <a:r>
              <a:rPr lang="en-US" sz="1050" b="1" dirty="0"/>
              <a:t>The U.S.-Ukraine Reconstruction Investment Fund </a:t>
            </a:r>
            <a:r>
              <a:rPr lang="en-US" sz="1050" dirty="0"/>
              <a:t>(50/50 co-managed by the U.S. and Ukraine) was designed to funnel investment into Ukraine’s postwar rebuilding for priority sectors like mining, energy, and infrastructure.</a:t>
            </a:r>
          </a:p>
          <a:p>
            <a:pPr marL="285750" indent="-285750">
              <a:spcAft>
                <a:spcPts val="600"/>
              </a:spcAft>
            </a:pPr>
            <a:r>
              <a:rPr lang="en-US" sz="1050" dirty="0"/>
              <a:t>Investments, payments, and incomes associated with the deal will </a:t>
            </a:r>
            <a:r>
              <a:rPr lang="en-US" sz="1050" b="1" dirty="0"/>
              <a:t>benefit from tariff waivers and tax exemptions </a:t>
            </a:r>
            <a:r>
              <a:rPr lang="en-US" sz="1050" dirty="0"/>
              <a:t>for both countries if transparency is upheld.</a:t>
            </a:r>
          </a:p>
          <a:p>
            <a:pPr marL="285750" indent="-285750">
              <a:spcAft>
                <a:spcPts val="600"/>
              </a:spcAft>
            </a:pPr>
            <a:r>
              <a:rPr lang="en-US" sz="1050" dirty="0"/>
              <a:t>Russian offensive has created a high-risk environment for deal security.</a:t>
            </a:r>
          </a:p>
          <a:p>
            <a:pPr marL="0" indent="0">
              <a:buNone/>
            </a:pPr>
            <a:endParaRPr lang="en-US" dirty="0"/>
          </a:p>
        </p:txBody>
      </p:sp>
      <p:sp>
        <p:nvSpPr>
          <p:cNvPr id="4" name="Title 3">
            <a:extLst>
              <a:ext uri="{FF2B5EF4-FFF2-40B4-BE49-F238E27FC236}">
                <a16:creationId xmlns:a16="http://schemas.microsoft.com/office/drawing/2014/main" id="{15E62AA2-BAED-E66E-6946-45EC9C85056D}"/>
              </a:ext>
            </a:extLst>
          </p:cNvPr>
          <p:cNvSpPr>
            <a:spLocks noGrp="1"/>
          </p:cNvSpPr>
          <p:nvPr>
            <p:ph type="title"/>
          </p:nvPr>
        </p:nvSpPr>
        <p:spPr/>
        <p:txBody>
          <a:bodyPr vert="horz" rIns="91440"/>
          <a:lstStyle/>
          <a:p>
            <a:r>
              <a:rPr lang="en-US" dirty="0"/>
              <a:t>U.S.-Ukraine critical mineral deal strengthens future partnerships and supports U.S. strategy to reduce reliance on China</a:t>
            </a:r>
          </a:p>
        </p:txBody>
      </p:sp>
      <p:sp>
        <p:nvSpPr>
          <p:cNvPr id="5" name="Footer Placeholder 4">
            <a:extLst>
              <a:ext uri="{FF2B5EF4-FFF2-40B4-BE49-F238E27FC236}">
                <a16:creationId xmlns:a16="http://schemas.microsoft.com/office/drawing/2014/main" id="{0B87FC03-8260-D17D-6A72-1376B680C487}"/>
              </a:ext>
            </a:extLst>
          </p:cNvPr>
          <p:cNvSpPr>
            <a:spLocks noGrp="1"/>
          </p:cNvSpPr>
          <p:nvPr>
            <p:ph type="ftr" sz="quarter" idx="3"/>
          </p:nvPr>
        </p:nvSpPr>
        <p:spPr/>
        <p:txBody>
          <a:bodyPr/>
          <a:lstStyle/>
          <a:p>
            <a:r>
              <a:rPr lang="en-US" dirty="0">
                <a:solidFill>
                  <a:srgbClr val="000000"/>
                </a:solidFill>
                <a:cs typeface="Arial"/>
              </a:rPr>
              <a:t>Sources: </a:t>
            </a:r>
            <a:r>
              <a:rPr lang="en-US" dirty="0">
                <a:solidFill>
                  <a:srgbClr val="47647B"/>
                </a:solidFill>
                <a:cs typeface="Arial"/>
                <a:hlinkClick r:id="rId5">
                  <a:extLst>
                    <a:ext uri="{A12FA001-AC4F-418D-AE19-62706E023703}">
                      <ahyp:hlinkClr xmlns:ahyp="http://schemas.microsoft.com/office/drawing/2018/hyperlinkcolor" val="tx"/>
                    </a:ext>
                  </a:extLst>
                </a:hlinkClick>
              </a:rPr>
              <a:t>How the US–Ukraine Critical Minerals Deal Will Shape Future Partnerships</a:t>
            </a:r>
            <a:r>
              <a:rPr lang="en-US" dirty="0">
                <a:solidFill>
                  <a:schemeClr val="tx1"/>
                </a:solidFill>
                <a:cs typeface="Arial"/>
              </a:rPr>
              <a:t> (</a:t>
            </a:r>
            <a:r>
              <a:rPr lang="en-US" dirty="0">
                <a:solidFill>
                  <a:srgbClr val="000000"/>
                </a:solidFill>
                <a:cs typeface="Arial"/>
              </a:rPr>
              <a:t>Carnegie Endowment for International Peace,</a:t>
            </a:r>
            <a:r>
              <a:rPr lang="en-US" dirty="0">
                <a:solidFill>
                  <a:schemeClr val="tx1"/>
                </a:solidFill>
                <a:cs typeface="Arial"/>
              </a:rPr>
              <a:t> 2025); </a:t>
            </a:r>
            <a:r>
              <a:rPr lang="en-US" dirty="0">
                <a:solidFill>
                  <a:srgbClr val="47637A"/>
                </a:solidFill>
                <a:cs typeface="Arial"/>
                <a:hlinkClick r:id="rId6">
                  <a:extLst>
                    <a:ext uri="{A12FA001-AC4F-418D-AE19-62706E023703}">
                      <ahyp:hlinkClr xmlns:ahyp="http://schemas.microsoft.com/office/drawing/2018/hyperlinkcolor" val="tx"/>
                    </a:ext>
                  </a:extLst>
                </a:hlinkClick>
              </a:rPr>
              <a:t>What we know about the US-Ukraine Critical Minerals Deal</a:t>
            </a:r>
            <a:r>
              <a:rPr lang="en-US" dirty="0">
                <a:solidFill>
                  <a:schemeClr val="tx1"/>
                </a:solidFill>
                <a:cs typeface="Arial"/>
              </a:rPr>
              <a:t> (BBC, 2025); </a:t>
            </a:r>
            <a:r>
              <a:rPr lang="en-US" dirty="0">
                <a:solidFill>
                  <a:srgbClr val="445E73"/>
                </a:solidFill>
                <a:cs typeface="Arial"/>
                <a:hlinkClick r:id="rId7">
                  <a:extLst>
                    <a:ext uri="{A12FA001-AC4F-418D-AE19-62706E023703}">
                      <ahyp:hlinkClr xmlns:ahyp="http://schemas.microsoft.com/office/drawing/2018/hyperlinkcolor" val="tx"/>
                    </a:ext>
                  </a:extLst>
                </a:hlinkClick>
              </a:rPr>
              <a:t>Russia Seizes Key Lithium Field in Challenge to U.S.-Ukraine Minerals Deal</a:t>
            </a:r>
            <a:r>
              <a:rPr lang="en-US" dirty="0">
                <a:solidFill>
                  <a:schemeClr val="tx1"/>
                </a:solidFill>
                <a:cs typeface="Arial"/>
              </a:rPr>
              <a:t> (The New York Times, 2025); </a:t>
            </a:r>
            <a:r>
              <a:rPr lang="en-US" dirty="0">
                <a:solidFill>
                  <a:srgbClr val="445E74"/>
                </a:solidFill>
                <a:cs typeface="Arial"/>
                <a:hlinkClick r:id="rId8">
                  <a:extLst>
                    <a:ext uri="{A12FA001-AC4F-418D-AE19-62706E023703}">
                      <ahyp:hlinkClr xmlns:ahyp="http://schemas.microsoft.com/office/drawing/2018/hyperlinkcolor" val="tx"/>
                    </a:ext>
                  </a:extLst>
                </a:hlinkClick>
              </a:rPr>
              <a:t>Mapping Ukraine's rare earth and critical minerals</a:t>
            </a:r>
            <a:r>
              <a:rPr lang="en-US" dirty="0">
                <a:solidFill>
                  <a:schemeClr val="tx1"/>
                </a:solidFill>
                <a:cs typeface="Arial"/>
              </a:rPr>
              <a:t> (Aljazeera, 2025); </a:t>
            </a:r>
            <a:r>
              <a:rPr lang="en-US" dirty="0">
                <a:solidFill>
                  <a:schemeClr val="tx1"/>
                </a:solidFill>
                <a:cs typeface="Arial"/>
                <a:hlinkClick r:id="rId9"/>
              </a:rPr>
              <a:t>What minerals does Ukraine have and what are they for?</a:t>
            </a:r>
            <a:r>
              <a:rPr lang="en-US" dirty="0">
                <a:solidFill>
                  <a:schemeClr val="tx1"/>
                </a:solidFill>
                <a:cs typeface="Arial"/>
              </a:rPr>
              <a:t> (BBC, 2025). </a:t>
            </a:r>
          </a:p>
          <a:p>
            <a:r>
              <a:rPr lang="en-US" dirty="0">
                <a:solidFill>
                  <a:srgbClr val="000000"/>
                </a:solidFill>
                <a:cs typeface="Arial"/>
              </a:rPr>
              <a:t>Credit: Zacharia Thurston, Brenda Rain, </a:t>
            </a:r>
            <a:r>
              <a:rPr lang="en-US" dirty="0" err="1">
                <a:solidFill>
                  <a:srgbClr val="000000"/>
                </a:solidFill>
                <a:cs typeface="Arial"/>
              </a:rPr>
              <a:t>Hyae</a:t>
            </a:r>
            <a:r>
              <a:rPr lang="en-US" dirty="0">
                <a:solidFill>
                  <a:srgbClr val="000000"/>
                </a:solidFill>
                <a:cs typeface="Arial"/>
              </a:rPr>
              <a:t> Ryung Kim, and</a:t>
            </a:r>
            <a:r>
              <a:rPr lang="en-US" dirty="0">
                <a:cs typeface="Arial"/>
              </a:rPr>
              <a:t> </a:t>
            </a:r>
            <a:r>
              <a:rPr lang="en-US" dirty="0">
                <a:solidFill>
                  <a:srgbClr val="000000"/>
                </a:solidFill>
                <a:cs typeface="Arial"/>
                <a:hlinkClick r:id="rId10"/>
              </a:rPr>
              <a:t>Gernot Wagner</a:t>
            </a:r>
            <a:r>
              <a:rPr lang="en-US" dirty="0">
                <a:solidFill>
                  <a:srgbClr val="000000"/>
                </a:solidFill>
                <a:cs typeface="Arial"/>
              </a:rPr>
              <a:t>. </a:t>
            </a:r>
            <a:r>
              <a:rPr lang="en-US" dirty="0">
                <a:solidFill>
                  <a:srgbClr val="000000"/>
                </a:solidFill>
                <a:cs typeface="Arial"/>
                <a:hlinkClick r:id="rId11"/>
              </a:rPr>
              <a:t>Share with attribution</a:t>
            </a:r>
            <a:r>
              <a:rPr lang="en-US" dirty="0">
                <a:solidFill>
                  <a:srgbClr val="000000"/>
                </a:solidFill>
                <a:cs typeface="Arial"/>
              </a:rPr>
              <a:t>: Wagner et al., "Mining for the Energy Transition" (10 April 2026).</a:t>
            </a:r>
          </a:p>
        </p:txBody>
      </p:sp>
      <p:sp>
        <p:nvSpPr>
          <p:cNvPr id="8" name="Rectangle 7">
            <a:extLst>
              <a:ext uri="{FF2B5EF4-FFF2-40B4-BE49-F238E27FC236}">
                <a16:creationId xmlns:a16="http://schemas.microsoft.com/office/drawing/2014/main" id="{2F0E1DA5-A8E0-7FE8-C2AC-AE9E81990A32}"/>
              </a:ext>
            </a:extLst>
          </p:cNvPr>
          <p:cNvSpPr/>
          <p:nvPr/>
        </p:nvSpPr>
        <p:spPr bwMode="gray">
          <a:xfrm>
            <a:off x="8082437" y="4311699"/>
            <a:ext cx="3853299" cy="1013460"/>
          </a:xfrm>
          <a:prstGeom prst="rec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en-US" sz="1200" dirty="0">
                <a:solidFill>
                  <a:schemeClr val="tx1"/>
                </a:solidFill>
              </a:rPr>
              <a:t>Estimated recoverable value of critical mineral deposits in Ukraine:</a:t>
            </a:r>
          </a:p>
          <a:p>
            <a:pPr marL="0" indent="0" algn="ctr">
              <a:buNone/>
            </a:pPr>
            <a:r>
              <a:rPr lang="en-US" sz="1600" b="1" dirty="0">
                <a:solidFill>
                  <a:schemeClr val="accent6">
                    <a:lumMod val="50000"/>
                  </a:schemeClr>
                </a:solidFill>
              </a:rPr>
              <a:t>$350B</a:t>
            </a:r>
          </a:p>
          <a:p>
            <a:pPr marL="0" indent="0" algn="ctr">
              <a:buNone/>
            </a:pPr>
            <a:r>
              <a:rPr lang="en-US" sz="1050" dirty="0">
                <a:solidFill>
                  <a:schemeClr val="tx1"/>
                </a:solidFill>
              </a:rPr>
              <a:t>Higher value deposits located in Eastern Ukraine are at risk of loss due to Russian military offensive. </a:t>
            </a:r>
          </a:p>
        </p:txBody>
      </p:sp>
      <p:grpSp>
        <p:nvGrpSpPr>
          <p:cNvPr id="9" name="Group 8">
            <a:extLst>
              <a:ext uri="{FF2B5EF4-FFF2-40B4-BE49-F238E27FC236}">
                <a16:creationId xmlns:a16="http://schemas.microsoft.com/office/drawing/2014/main" id="{83E7B74E-4CD1-1F32-5C6E-52F3D267CADF}"/>
              </a:ext>
            </a:extLst>
          </p:cNvPr>
          <p:cNvGrpSpPr/>
          <p:nvPr/>
        </p:nvGrpSpPr>
        <p:grpSpPr>
          <a:xfrm>
            <a:off x="8090435" y="5451203"/>
            <a:ext cx="3853299" cy="743904"/>
            <a:chOff x="4611811" y="5061660"/>
            <a:chExt cx="3853299" cy="743904"/>
          </a:xfrm>
        </p:grpSpPr>
        <p:sp>
          <p:nvSpPr>
            <p:cNvPr id="10" name="Rectangle 9">
              <a:extLst>
                <a:ext uri="{FF2B5EF4-FFF2-40B4-BE49-F238E27FC236}">
                  <a16:creationId xmlns:a16="http://schemas.microsoft.com/office/drawing/2014/main" id="{3F9107E4-8E5C-CABE-A5CF-34053B99474B}"/>
                </a:ext>
              </a:extLst>
            </p:cNvPr>
            <p:cNvSpPr/>
            <p:nvPr/>
          </p:nvSpPr>
          <p:spPr bwMode="gray">
            <a:xfrm>
              <a:off x="4611811" y="5061660"/>
              <a:ext cx="3853299" cy="701016"/>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200" i="1" dirty="0">
                  <a:solidFill>
                    <a:schemeClr val="tx1"/>
                  </a:solidFill>
                </a:rPr>
                <a:t>Russia Seizes Key Lithium Field in Challenge to U.S.-Ukraine Mineral Deal </a:t>
              </a:r>
              <a:endParaRPr lang="en-US" sz="1050" i="1" dirty="0">
                <a:solidFill>
                  <a:schemeClr val="tx1"/>
                </a:solidFill>
              </a:endParaRPr>
            </a:p>
          </p:txBody>
        </p:sp>
        <p:pic>
          <p:nvPicPr>
            <p:cNvPr id="11" name="Picture 10" descr="A black and white text&#10;&#10;AI-generated content may be incorrect.">
              <a:extLst>
                <a:ext uri="{FF2B5EF4-FFF2-40B4-BE49-F238E27FC236}">
                  <a16:creationId xmlns:a16="http://schemas.microsoft.com/office/drawing/2014/main" id="{A316B078-A9B4-CC1E-A487-D7623982A5D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240670" y="5559598"/>
              <a:ext cx="1224440" cy="203078"/>
            </a:xfrm>
            <a:prstGeom prst="rect">
              <a:avLst/>
            </a:prstGeom>
          </p:spPr>
        </p:pic>
        <p:sp>
          <p:nvSpPr>
            <p:cNvPr id="12" name="Rectangle 11">
              <a:extLst>
                <a:ext uri="{FF2B5EF4-FFF2-40B4-BE49-F238E27FC236}">
                  <a16:creationId xmlns:a16="http://schemas.microsoft.com/office/drawing/2014/main" id="{745B6A00-E024-BEF1-0A5A-6E12DCF02DB8}"/>
                </a:ext>
              </a:extLst>
            </p:cNvPr>
            <p:cNvSpPr/>
            <p:nvPr/>
          </p:nvSpPr>
          <p:spPr bwMode="gray">
            <a:xfrm>
              <a:off x="4653440" y="5531244"/>
              <a:ext cx="1039869" cy="2743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buNone/>
              </a:pPr>
              <a:r>
                <a:rPr lang="en-US" sz="1200">
                  <a:solidFill>
                    <a:schemeClr val="tx1"/>
                  </a:solidFill>
                </a:rPr>
                <a:t>June 2025</a:t>
              </a:r>
            </a:p>
          </p:txBody>
        </p:sp>
      </p:grpSp>
      <p:sp>
        <p:nvSpPr>
          <p:cNvPr id="13" name="Chevron 62">
            <a:extLst>
              <a:ext uri="{FF2B5EF4-FFF2-40B4-BE49-F238E27FC236}">
                <a16:creationId xmlns:a16="http://schemas.microsoft.com/office/drawing/2014/main" id="{9CEFF68B-D299-FCA4-C449-6D2404CAB156}"/>
              </a:ext>
            </a:extLst>
          </p:cNvPr>
          <p:cNvSpPr/>
          <p:nvPr/>
        </p:nvSpPr>
        <p:spPr bwMode="gray">
          <a:xfrm>
            <a:off x="7187608" y="4634332"/>
            <a:ext cx="387197" cy="1417770"/>
          </a:xfrm>
          <a:prstGeom prst="chevron">
            <a:avLst>
              <a:gd name="adj" fmla="val 65501"/>
            </a:avLst>
          </a:prstGeom>
          <a:solidFill>
            <a:schemeClr val="bg2">
              <a:lumMod val="20000"/>
              <a:lumOff val="80000"/>
            </a:schemeClr>
          </a:solidFill>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nvGrpSpPr>
          <p:cNvPr id="14" name="Group 13">
            <a:extLst>
              <a:ext uri="{FF2B5EF4-FFF2-40B4-BE49-F238E27FC236}">
                <a16:creationId xmlns:a16="http://schemas.microsoft.com/office/drawing/2014/main" id="{EE12575E-50B3-90FC-960C-7F5017D5AB88}"/>
              </a:ext>
            </a:extLst>
          </p:cNvPr>
          <p:cNvGrpSpPr/>
          <p:nvPr/>
        </p:nvGrpSpPr>
        <p:grpSpPr>
          <a:xfrm>
            <a:off x="813600" y="1548000"/>
            <a:ext cx="7653943" cy="2475250"/>
            <a:chOff x="329184" y="1439893"/>
            <a:chExt cx="7653943" cy="2475250"/>
          </a:xfrm>
        </p:grpSpPr>
        <p:grpSp>
          <p:nvGrpSpPr>
            <p:cNvPr id="15" name="Group 14">
              <a:extLst>
                <a:ext uri="{FF2B5EF4-FFF2-40B4-BE49-F238E27FC236}">
                  <a16:creationId xmlns:a16="http://schemas.microsoft.com/office/drawing/2014/main" id="{2794678C-E339-8D99-DB8B-D7445A83D437}"/>
                </a:ext>
              </a:extLst>
            </p:cNvPr>
            <p:cNvGrpSpPr/>
            <p:nvPr/>
          </p:nvGrpSpPr>
          <p:grpSpPr>
            <a:xfrm>
              <a:off x="329184" y="1439894"/>
              <a:ext cx="7653943" cy="2475249"/>
              <a:chOff x="404207" y="1125638"/>
              <a:chExt cx="7653943" cy="2475249"/>
            </a:xfrm>
          </p:grpSpPr>
          <p:sp>
            <p:nvSpPr>
              <p:cNvPr id="21" name="Rectangle 20">
                <a:extLst>
                  <a:ext uri="{FF2B5EF4-FFF2-40B4-BE49-F238E27FC236}">
                    <a16:creationId xmlns:a16="http://schemas.microsoft.com/office/drawing/2014/main" id="{75ACC6E0-27E5-2DF0-46DE-5D4AEA6AA920}"/>
                  </a:ext>
                </a:extLst>
              </p:cNvPr>
              <p:cNvSpPr/>
              <p:nvPr/>
            </p:nvSpPr>
            <p:spPr bwMode="gray">
              <a:xfrm>
                <a:off x="793902" y="1774898"/>
                <a:ext cx="3075395" cy="43776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buFont typeface="Arial" panose="020B0604020202020204" pitchFamily="34" charset="0"/>
                  <a:buChar char="•"/>
                </a:pPr>
                <a:r>
                  <a:rPr lang="en-US" sz="1050" b="1" u="sng" dirty="0">
                    <a:solidFill>
                      <a:schemeClr val="tx1"/>
                    </a:solidFill>
                  </a:rPr>
                  <a:t>Military assistance</a:t>
                </a:r>
                <a:r>
                  <a:rPr lang="en-US" sz="1050" b="1" dirty="0">
                    <a:solidFill>
                      <a:schemeClr val="tx1"/>
                    </a:solidFill>
                  </a:rPr>
                  <a:t> </a:t>
                </a:r>
                <a:r>
                  <a:rPr lang="en-US" sz="1050" dirty="0">
                    <a:solidFill>
                      <a:schemeClr val="tx1"/>
                    </a:solidFill>
                  </a:rPr>
                  <a:t>(weapons, technology, training)</a:t>
                </a:r>
              </a:p>
            </p:txBody>
          </p:sp>
          <p:sp>
            <p:nvSpPr>
              <p:cNvPr id="22" name="Rectangle 21">
                <a:extLst>
                  <a:ext uri="{FF2B5EF4-FFF2-40B4-BE49-F238E27FC236}">
                    <a16:creationId xmlns:a16="http://schemas.microsoft.com/office/drawing/2014/main" id="{A03F4243-DADB-E73C-2AE0-4835A70DD4FD}"/>
                  </a:ext>
                </a:extLst>
              </p:cNvPr>
              <p:cNvSpPr/>
              <p:nvPr/>
            </p:nvSpPr>
            <p:spPr bwMode="gray">
              <a:xfrm>
                <a:off x="793902" y="2917234"/>
                <a:ext cx="3075395" cy="68365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buFont typeface="Arial" panose="020B0604020202020204" pitchFamily="34" charset="0"/>
                  <a:buChar char="•"/>
                </a:pPr>
                <a:r>
                  <a:rPr lang="en-US" sz="1050" dirty="0">
                    <a:solidFill>
                      <a:schemeClr val="tx1"/>
                    </a:solidFill>
                  </a:rPr>
                  <a:t>The U.S. International Development Finance Corp. is prioritized in offtake agreements plus has </a:t>
                </a:r>
                <a:r>
                  <a:rPr lang="en-US" sz="1050" b="1" u="sng" dirty="0">
                    <a:solidFill>
                      <a:schemeClr val="tx1"/>
                    </a:solidFill>
                  </a:rPr>
                  <a:t>right of first refusal. </a:t>
                </a:r>
              </a:p>
            </p:txBody>
          </p:sp>
          <p:sp>
            <p:nvSpPr>
              <p:cNvPr id="23" name="Rectangle 22">
                <a:extLst>
                  <a:ext uri="{FF2B5EF4-FFF2-40B4-BE49-F238E27FC236}">
                    <a16:creationId xmlns:a16="http://schemas.microsoft.com/office/drawing/2014/main" id="{B6342BFE-8712-8293-CCC1-7D5C104ED0F7}"/>
                  </a:ext>
                </a:extLst>
              </p:cNvPr>
              <p:cNvSpPr/>
              <p:nvPr/>
            </p:nvSpPr>
            <p:spPr bwMode="gray">
              <a:xfrm>
                <a:off x="4653440" y="1801659"/>
                <a:ext cx="3075395" cy="75130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buFont typeface="Arial" panose="020B0604020202020204" pitchFamily="34" charset="0"/>
                  <a:buChar char="•"/>
                </a:pPr>
                <a:r>
                  <a:rPr lang="en-US" sz="1050" b="1" u="sng" dirty="0">
                    <a:solidFill>
                      <a:schemeClr val="tx1"/>
                    </a:solidFill>
                  </a:rPr>
                  <a:t>50%</a:t>
                </a:r>
                <a:r>
                  <a:rPr lang="en-US" sz="1050" dirty="0">
                    <a:solidFill>
                      <a:schemeClr val="tx1"/>
                    </a:solidFill>
                  </a:rPr>
                  <a:t> of public royalties, license fees, and similar payments from natural resource projects in Ukraine</a:t>
                </a:r>
              </a:p>
            </p:txBody>
          </p:sp>
          <p:sp>
            <p:nvSpPr>
              <p:cNvPr id="24" name="Rectangle 23">
                <a:extLst>
                  <a:ext uri="{FF2B5EF4-FFF2-40B4-BE49-F238E27FC236}">
                    <a16:creationId xmlns:a16="http://schemas.microsoft.com/office/drawing/2014/main" id="{D63619E1-FFE6-22C3-2805-1803918B934B}"/>
                  </a:ext>
                </a:extLst>
              </p:cNvPr>
              <p:cNvSpPr/>
              <p:nvPr/>
            </p:nvSpPr>
            <p:spPr bwMode="gray">
              <a:xfrm>
                <a:off x="4653440" y="2917234"/>
                <a:ext cx="3264834" cy="66455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buFont typeface="Arial" panose="020B0604020202020204" pitchFamily="34" charset="0"/>
                  <a:buChar char="•"/>
                </a:pPr>
                <a:r>
                  <a:rPr lang="en-US" sz="1050" dirty="0">
                    <a:solidFill>
                      <a:schemeClr val="tx1"/>
                    </a:solidFill>
                  </a:rPr>
                  <a:t>Agreement pertains only to net new assets, with </a:t>
                </a:r>
                <a:r>
                  <a:rPr lang="en-US" sz="1050" b="1" u="sng" dirty="0">
                    <a:solidFill>
                      <a:schemeClr val="tx1"/>
                    </a:solidFill>
                  </a:rPr>
                  <a:t>100% ownership being maintained for assets currently generating revenue.</a:t>
                </a:r>
              </a:p>
            </p:txBody>
          </p:sp>
          <p:pic>
            <p:nvPicPr>
              <p:cNvPr id="25" name="Graphic 24" descr="Soldier male with solid fill">
                <a:extLst>
                  <a:ext uri="{FF2B5EF4-FFF2-40B4-BE49-F238E27FC236}">
                    <a16:creationId xmlns:a16="http://schemas.microsoft.com/office/drawing/2014/main" id="{AF94734A-5894-69A6-CEB0-FDE0617AC39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04207" y="1433734"/>
                <a:ext cx="331299" cy="331299"/>
              </a:xfrm>
              <a:prstGeom prst="rect">
                <a:avLst/>
              </a:prstGeom>
            </p:spPr>
          </p:pic>
          <p:pic>
            <p:nvPicPr>
              <p:cNvPr id="26" name="Graphic 25" descr="Coins with solid fill">
                <a:extLst>
                  <a:ext uri="{FF2B5EF4-FFF2-40B4-BE49-F238E27FC236}">
                    <a16:creationId xmlns:a16="http://schemas.microsoft.com/office/drawing/2014/main" id="{53419952-C8FF-B6BB-6DC9-2B9F4860705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277948" y="1433505"/>
                <a:ext cx="313993" cy="313993"/>
              </a:xfrm>
              <a:prstGeom prst="rect">
                <a:avLst/>
              </a:prstGeom>
            </p:spPr>
          </p:pic>
          <p:pic>
            <p:nvPicPr>
              <p:cNvPr id="27" name="Graphic 26" descr="Scales of justice with solid fill">
                <a:extLst>
                  <a:ext uri="{FF2B5EF4-FFF2-40B4-BE49-F238E27FC236}">
                    <a16:creationId xmlns:a16="http://schemas.microsoft.com/office/drawing/2014/main" id="{1F89CC9D-5884-7457-CA63-519B6231F71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13610" y="2579851"/>
                <a:ext cx="331299" cy="313532"/>
              </a:xfrm>
              <a:prstGeom prst="rect">
                <a:avLst/>
              </a:prstGeom>
            </p:spPr>
          </p:pic>
          <p:pic>
            <p:nvPicPr>
              <p:cNvPr id="28" name="Graphic 27" descr="Checkbox Checked with solid fill">
                <a:extLst>
                  <a:ext uri="{FF2B5EF4-FFF2-40B4-BE49-F238E27FC236}">
                    <a16:creationId xmlns:a16="http://schemas.microsoft.com/office/drawing/2014/main" id="{F8D951DC-9669-5BFB-EAFC-25DD2BAEB809}"/>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224157" y="2530288"/>
                <a:ext cx="454280" cy="415724"/>
              </a:xfrm>
              <a:prstGeom prst="rect">
                <a:avLst/>
              </a:prstGeom>
            </p:spPr>
          </p:pic>
          <p:sp>
            <p:nvSpPr>
              <p:cNvPr id="29" name="Rectangle 28">
                <a:extLst>
                  <a:ext uri="{FF2B5EF4-FFF2-40B4-BE49-F238E27FC236}">
                    <a16:creationId xmlns:a16="http://schemas.microsoft.com/office/drawing/2014/main" id="{0538FF33-573D-40FC-8BCC-2BCBEAC56DF6}"/>
                  </a:ext>
                </a:extLst>
              </p:cNvPr>
              <p:cNvSpPr/>
              <p:nvPr/>
            </p:nvSpPr>
            <p:spPr bwMode="gray">
              <a:xfrm>
                <a:off x="777137" y="1487091"/>
                <a:ext cx="3092160" cy="256316"/>
              </a:xfrm>
              <a:prstGeom prst="rect">
                <a:avLst/>
              </a:prstGeom>
              <a:solidFill>
                <a:schemeClr val="accent2">
                  <a:lumMod val="10000"/>
                  <a:lumOff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en-US" sz="1400">
                    <a:solidFill>
                      <a:schemeClr val="tx1"/>
                    </a:solidFill>
                  </a:rPr>
                  <a:t>Military </a:t>
                </a:r>
              </a:p>
            </p:txBody>
          </p:sp>
          <p:sp>
            <p:nvSpPr>
              <p:cNvPr id="30" name="Rectangle 29">
                <a:extLst>
                  <a:ext uri="{FF2B5EF4-FFF2-40B4-BE49-F238E27FC236}">
                    <a16:creationId xmlns:a16="http://schemas.microsoft.com/office/drawing/2014/main" id="{BAD3691C-373C-1F9E-D7D2-D80B7EFD761A}"/>
                  </a:ext>
                </a:extLst>
              </p:cNvPr>
              <p:cNvSpPr/>
              <p:nvPr/>
            </p:nvSpPr>
            <p:spPr bwMode="gray">
              <a:xfrm>
                <a:off x="4633572" y="1479451"/>
                <a:ext cx="3264833" cy="261667"/>
              </a:xfrm>
              <a:prstGeom prst="rect">
                <a:avLst/>
              </a:prstGeom>
              <a:solidFill>
                <a:schemeClr val="accent2">
                  <a:lumMod val="10000"/>
                  <a:lumOff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en-US" sz="1400" dirty="0">
                    <a:solidFill>
                      <a:schemeClr val="tx1"/>
                    </a:solidFill>
                  </a:rPr>
                  <a:t>Half public royalties</a:t>
                </a:r>
                <a:endParaRPr lang="en-US" dirty="0">
                  <a:solidFill>
                    <a:schemeClr val="tx1"/>
                  </a:solidFill>
                </a:endParaRPr>
              </a:p>
            </p:txBody>
          </p:sp>
          <p:sp>
            <p:nvSpPr>
              <p:cNvPr id="31" name="Rectangle 30">
                <a:extLst>
                  <a:ext uri="{FF2B5EF4-FFF2-40B4-BE49-F238E27FC236}">
                    <a16:creationId xmlns:a16="http://schemas.microsoft.com/office/drawing/2014/main" id="{0DED0F6F-DA9D-D7C4-93B4-16E553F19675}"/>
                  </a:ext>
                </a:extLst>
              </p:cNvPr>
              <p:cNvSpPr/>
              <p:nvPr/>
            </p:nvSpPr>
            <p:spPr bwMode="gray">
              <a:xfrm>
                <a:off x="4653440" y="2589089"/>
                <a:ext cx="3264834" cy="267604"/>
              </a:xfrm>
              <a:prstGeom prst="rect">
                <a:avLst/>
              </a:prstGeom>
              <a:solidFill>
                <a:schemeClr val="accent6">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en-US" sz="1400" dirty="0">
                    <a:solidFill>
                      <a:schemeClr val="tx1"/>
                    </a:solidFill>
                  </a:rPr>
                  <a:t>Asset ownership</a:t>
                </a:r>
              </a:p>
            </p:txBody>
          </p:sp>
          <p:sp>
            <p:nvSpPr>
              <p:cNvPr id="32" name="Rectangle 31">
                <a:extLst>
                  <a:ext uri="{FF2B5EF4-FFF2-40B4-BE49-F238E27FC236}">
                    <a16:creationId xmlns:a16="http://schemas.microsoft.com/office/drawing/2014/main" id="{09726302-ED76-EAE5-6CD1-21FD0FC2895E}"/>
                  </a:ext>
                </a:extLst>
              </p:cNvPr>
              <p:cNvSpPr/>
              <p:nvPr/>
            </p:nvSpPr>
            <p:spPr bwMode="gray">
              <a:xfrm>
                <a:off x="793901" y="2597791"/>
                <a:ext cx="3075396" cy="291938"/>
              </a:xfrm>
              <a:prstGeom prst="rect">
                <a:avLst/>
              </a:prstGeom>
              <a:solidFill>
                <a:schemeClr val="accent6">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400">
                    <a:solidFill>
                      <a:schemeClr val="tx1"/>
                    </a:solidFill>
                    <a:cs typeface="Arial"/>
                  </a:rPr>
                  <a:t>Prioritization</a:t>
                </a:r>
              </a:p>
            </p:txBody>
          </p:sp>
          <p:sp>
            <p:nvSpPr>
              <p:cNvPr id="33" name="Rectangle 32">
                <a:extLst>
                  <a:ext uri="{FF2B5EF4-FFF2-40B4-BE49-F238E27FC236}">
                    <a16:creationId xmlns:a16="http://schemas.microsoft.com/office/drawing/2014/main" id="{43C0E2BC-75FF-0122-48C6-C551A28403C6}"/>
                  </a:ext>
                </a:extLst>
              </p:cNvPr>
              <p:cNvSpPr/>
              <p:nvPr/>
            </p:nvSpPr>
            <p:spPr bwMode="gray">
              <a:xfrm>
                <a:off x="413610" y="1125638"/>
                <a:ext cx="7644540" cy="2456148"/>
              </a:xfrm>
              <a:prstGeom prst="rect">
                <a:avLst/>
              </a:prstGeom>
              <a:noFill/>
              <a:ln w="952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sp>
          <p:nvSpPr>
            <p:cNvPr id="16" name="Rectangle 15">
              <a:extLst>
                <a:ext uri="{FF2B5EF4-FFF2-40B4-BE49-F238E27FC236}">
                  <a16:creationId xmlns:a16="http://schemas.microsoft.com/office/drawing/2014/main" id="{A6B343BA-793C-6180-29DB-45F4EB8D97B4}"/>
                </a:ext>
              </a:extLst>
            </p:cNvPr>
            <p:cNvSpPr/>
            <p:nvPr/>
          </p:nvSpPr>
          <p:spPr bwMode="gray">
            <a:xfrm>
              <a:off x="338586" y="1439893"/>
              <a:ext cx="7579287" cy="26775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en-US" sz="1400" b="1" dirty="0">
                  <a:solidFill>
                    <a:schemeClr val="tx1"/>
                  </a:solidFill>
                </a:rPr>
                <a:t>Deal breakdown: U.S. vs. Ukraine</a:t>
              </a:r>
            </a:p>
          </p:txBody>
        </p:sp>
        <p:pic>
          <p:nvPicPr>
            <p:cNvPr id="17" name="Picture 4">
              <a:extLst>
                <a:ext uri="{FF2B5EF4-FFF2-40B4-BE49-F238E27FC236}">
                  <a16:creationId xmlns:a16="http://schemas.microsoft.com/office/drawing/2014/main" id="{E61BB3BB-748E-A7D4-0428-8E7DBBB19E70}"/>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7154009" y="1827164"/>
              <a:ext cx="303290" cy="20182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3F04DAE8-EB3B-B87A-6E50-3364601674E7}"/>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7154009" y="2934579"/>
              <a:ext cx="303290" cy="20182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Flag of the United States - Wikipedia">
              <a:extLst>
                <a:ext uri="{FF2B5EF4-FFF2-40B4-BE49-F238E27FC236}">
                  <a16:creationId xmlns:a16="http://schemas.microsoft.com/office/drawing/2014/main" id="{D6A0FE64-8761-51E7-6D7D-5EF479AA5FD6}"/>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3041661" y="1837822"/>
              <a:ext cx="336237" cy="17736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Flag of the United States - Wikipedia">
              <a:extLst>
                <a:ext uri="{FF2B5EF4-FFF2-40B4-BE49-F238E27FC236}">
                  <a16:creationId xmlns:a16="http://schemas.microsoft.com/office/drawing/2014/main" id="{C532D805-5A15-9B2A-DB65-0278172D9D10}"/>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3041660" y="2962189"/>
              <a:ext cx="336237" cy="177368"/>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Rectangle 33">
            <a:extLst>
              <a:ext uri="{FF2B5EF4-FFF2-40B4-BE49-F238E27FC236}">
                <a16:creationId xmlns:a16="http://schemas.microsoft.com/office/drawing/2014/main" id="{99AF1C93-203A-D24B-09E1-CCAA5E1CF0CC}"/>
              </a:ext>
            </a:extLst>
          </p:cNvPr>
          <p:cNvSpPr/>
          <p:nvPr/>
        </p:nvSpPr>
        <p:spPr bwMode="gray">
          <a:xfrm rot="-5400000">
            <a:off x="-52141" y="2002829"/>
            <a:ext cx="1248611" cy="321865"/>
          </a:xfrm>
          <a:prstGeom prst="rect">
            <a:avLst/>
          </a:prstGeom>
          <a:solidFill>
            <a:schemeClr val="accent2">
              <a:lumMod val="10000"/>
              <a:lumOff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400">
                <a:solidFill>
                  <a:schemeClr val="tx1"/>
                </a:solidFill>
              </a:rPr>
              <a:t>Contribution</a:t>
            </a:r>
            <a:endParaRPr lang="en-US" err="1">
              <a:solidFill>
                <a:schemeClr val="tx1"/>
              </a:solidFill>
            </a:endParaRPr>
          </a:p>
        </p:txBody>
      </p:sp>
      <p:sp>
        <p:nvSpPr>
          <p:cNvPr id="35" name="Rectangle 34">
            <a:extLst>
              <a:ext uri="{FF2B5EF4-FFF2-40B4-BE49-F238E27FC236}">
                <a16:creationId xmlns:a16="http://schemas.microsoft.com/office/drawing/2014/main" id="{CE01D230-055C-A748-195B-C36184970CAB}"/>
              </a:ext>
            </a:extLst>
          </p:cNvPr>
          <p:cNvSpPr/>
          <p:nvPr/>
        </p:nvSpPr>
        <p:spPr bwMode="gray">
          <a:xfrm rot="-5400000">
            <a:off x="21600" y="3307436"/>
            <a:ext cx="1076548" cy="297284"/>
          </a:xfrm>
          <a:prstGeom prst="rect">
            <a:avLst/>
          </a:prstGeom>
          <a:solidFill>
            <a:schemeClr val="accent6">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400" dirty="0">
                <a:solidFill>
                  <a:schemeClr val="tx1"/>
                </a:solidFill>
              </a:rPr>
              <a:t>Benefits</a:t>
            </a:r>
            <a:endParaRPr lang="en-US" dirty="0">
              <a:solidFill>
                <a:schemeClr val="tx1"/>
              </a:solidFill>
            </a:endParaRPr>
          </a:p>
        </p:txBody>
      </p:sp>
      <p:pic>
        <p:nvPicPr>
          <p:cNvPr id="36" name="Picture 35" descr="A map of different colors of the country&#10;&#10;AI-generated content may be incorrect.">
            <a:extLst>
              <a:ext uri="{FF2B5EF4-FFF2-40B4-BE49-F238E27FC236}">
                <a16:creationId xmlns:a16="http://schemas.microsoft.com/office/drawing/2014/main" id="{7C04104F-9FAB-1632-6BCA-3C2864563FB3}"/>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2451336" y="4392601"/>
            <a:ext cx="2610499" cy="1831061"/>
          </a:xfrm>
          <a:prstGeom prst="rect">
            <a:avLst/>
          </a:prstGeom>
        </p:spPr>
      </p:pic>
      <p:sp>
        <p:nvSpPr>
          <p:cNvPr id="37" name="Rectangle 36">
            <a:extLst>
              <a:ext uri="{FF2B5EF4-FFF2-40B4-BE49-F238E27FC236}">
                <a16:creationId xmlns:a16="http://schemas.microsoft.com/office/drawing/2014/main" id="{431F5C71-6F9D-5258-AF03-2527167F8FCE}"/>
              </a:ext>
            </a:extLst>
          </p:cNvPr>
          <p:cNvSpPr/>
          <p:nvPr/>
        </p:nvSpPr>
        <p:spPr bwMode="gray">
          <a:xfrm>
            <a:off x="5669859" y="4645888"/>
            <a:ext cx="1095598" cy="163934"/>
          </a:xfrm>
          <a:prstGeom prst="rect">
            <a:avLst/>
          </a:prstGeom>
          <a:solidFill>
            <a:schemeClr val="accent5">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900" dirty="0">
                <a:solidFill>
                  <a:schemeClr val="bg1"/>
                </a:solidFill>
                <a:cs typeface="Arial"/>
              </a:rPr>
              <a:t>$</a:t>
            </a:r>
            <a:r>
              <a:rPr lang="en-US" sz="900" dirty="0">
                <a:solidFill>
                  <a:schemeClr val="bg1"/>
                </a:solidFill>
                <a:ea typeface="+mn-lt"/>
                <a:cs typeface="+mn-lt"/>
              </a:rPr>
              <a:t>3,000</a:t>
            </a:r>
            <a:r>
              <a:rPr lang="en-US" sz="900" dirty="0">
                <a:solidFill>
                  <a:schemeClr val="bg1"/>
                </a:solidFill>
                <a:ea typeface="+mn-lt"/>
                <a:cs typeface="Arial"/>
              </a:rPr>
              <a:t>B-$</a:t>
            </a:r>
            <a:r>
              <a:rPr lang="en-US" sz="900" dirty="0">
                <a:solidFill>
                  <a:schemeClr val="bg1"/>
                </a:solidFill>
                <a:cs typeface="Arial"/>
              </a:rPr>
              <a:t>4,000B</a:t>
            </a:r>
          </a:p>
        </p:txBody>
      </p:sp>
      <p:sp>
        <p:nvSpPr>
          <p:cNvPr id="38" name="Rectangle 37">
            <a:extLst>
              <a:ext uri="{FF2B5EF4-FFF2-40B4-BE49-F238E27FC236}">
                <a16:creationId xmlns:a16="http://schemas.microsoft.com/office/drawing/2014/main" id="{3467E6AD-CA98-A535-00B1-537D2130113C}"/>
              </a:ext>
            </a:extLst>
          </p:cNvPr>
          <p:cNvSpPr/>
          <p:nvPr/>
        </p:nvSpPr>
        <p:spPr bwMode="gray">
          <a:xfrm>
            <a:off x="5669859" y="4895443"/>
            <a:ext cx="1095598" cy="163934"/>
          </a:xfrm>
          <a:prstGeom prst="rect">
            <a:avLst/>
          </a:prstGeom>
          <a:solidFill>
            <a:schemeClr val="accent5">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900" dirty="0">
                <a:solidFill>
                  <a:schemeClr val="bg1"/>
                </a:solidFill>
                <a:cs typeface="Arial"/>
              </a:rPr>
              <a:t>$2,000B-$800B   </a:t>
            </a:r>
            <a:endParaRPr lang="en-US" sz="900" dirty="0">
              <a:solidFill>
                <a:schemeClr val="bg1"/>
              </a:solidFill>
            </a:endParaRPr>
          </a:p>
        </p:txBody>
      </p:sp>
      <p:sp>
        <p:nvSpPr>
          <p:cNvPr id="39" name="Rectangle 38">
            <a:extLst>
              <a:ext uri="{FF2B5EF4-FFF2-40B4-BE49-F238E27FC236}">
                <a16:creationId xmlns:a16="http://schemas.microsoft.com/office/drawing/2014/main" id="{DE764637-BA39-40F8-1BDD-C5319272AA03}"/>
              </a:ext>
            </a:extLst>
          </p:cNvPr>
          <p:cNvSpPr/>
          <p:nvPr/>
        </p:nvSpPr>
        <p:spPr bwMode="gray">
          <a:xfrm>
            <a:off x="5669859" y="5144998"/>
            <a:ext cx="1095598" cy="163934"/>
          </a:xfrm>
          <a:prstGeom prst="rect">
            <a:avLst/>
          </a:prstGeom>
          <a:solidFill>
            <a:schemeClr val="accent5">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900" dirty="0">
                <a:solidFill>
                  <a:schemeClr val="tx1"/>
                </a:solidFill>
                <a:cs typeface="Arial"/>
              </a:rPr>
              <a:t>$50B-$200B</a:t>
            </a:r>
          </a:p>
        </p:txBody>
      </p:sp>
      <p:sp>
        <p:nvSpPr>
          <p:cNvPr id="40" name="Rectangle 39">
            <a:extLst>
              <a:ext uri="{FF2B5EF4-FFF2-40B4-BE49-F238E27FC236}">
                <a16:creationId xmlns:a16="http://schemas.microsoft.com/office/drawing/2014/main" id="{5A30CF8C-B06D-BD24-F0D9-C8F103EEB3FF}"/>
              </a:ext>
            </a:extLst>
          </p:cNvPr>
          <p:cNvSpPr/>
          <p:nvPr/>
        </p:nvSpPr>
        <p:spPr bwMode="gray">
          <a:xfrm>
            <a:off x="5669859" y="5394553"/>
            <a:ext cx="1095598" cy="135359"/>
          </a:xfrm>
          <a:prstGeom prst="rect">
            <a:avLst/>
          </a:prstGeom>
          <a:solidFill>
            <a:schemeClr val="accent5">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900" dirty="0">
                <a:solidFill>
                  <a:schemeClr val="tx1"/>
                </a:solidFill>
                <a:cs typeface="Arial"/>
              </a:rPr>
              <a:t>$10B-$50B</a:t>
            </a:r>
            <a:endParaRPr lang="en-US" dirty="0">
              <a:solidFill>
                <a:schemeClr val="tx1"/>
              </a:solidFill>
              <a:cs typeface="Arial"/>
            </a:endParaRPr>
          </a:p>
        </p:txBody>
      </p:sp>
      <p:sp>
        <p:nvSpPr>
          <p:cNvPr id="41" name="Rectangle 40">
            <a:extLst>
              <a:ext uri="{FF2B5EF4-FFF2-40B4-BE49-F238E27FC236}">
                <a16:creationId xmlns:a16="http://schemas.microsoft.com/office/drawing/2014/main" id="{004C516F-DF1D-814E-5C29-F42C3DCD072C}"/>
              </a:ext>
            </a:extLst>
          </p:cNvPr>
          <p:cNvSpPr/>
          <p:nvPr/>
        </p:nvSpPr>
        <p:spPr bwMode="gray">
          <a:xfrm>
            <a:off x="5669859" y="5615533"/>
            <a:ext cx="1095598" cy="163934"/>
          </a:xfrm>
          <a:prstGeom prst="rect">
            <a:avLst/>
          </a:prstGeom>
          <a:solidFill>
            <a:schemeClr val="accent5">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900" dirty="0">
                <a:solidFill>
                  <a:schemeClr val="tx1"/>
                </a:solidFill>
                <a:cs typeface="Arial"/>
              </a:rPr>
              <a:t>Up to $10B</a:t>
            </a:r>
            <a:endParaRPr lang="en-US" dirty="0">
              <a:solidFill>
                <a:schemeClr val="tx1"/>
              </a:solidFill>
              <a:cs typeface="Arial"/>
            </a:endParaRPr>
          </a:p>
        </p:txBody>
      </p:sp>
      <p:sp>
        <p:nvSpPr>
          <p:cNvPr id="42" name="Rectangle 41">
            <a:extLst>
              <a:ext uri="{FF2B5EF4-FFF2-40B4-BE49-F238E27FC236}">
                <a16:creationId xmlns:a16="http://schemas.microsoft.com/office/drawing/2014/main" id="{8912F8FE-AD9F-8B41-539B-D54D413C2789}"/>
              </a:ext>
            </a:extLst>
          </p:cNvPr>
          <p:cNvSpPr/>
          <p:nvPr/>
        </p:nvSpPr>
        <p:spPr bwMode="gray">
          <a:xfrm>
            <a:off x="5669859" y="5865088"/>
            <a:ext cx="1095598" cy="163934"/>
          </a:xfrm>
          <a:prstGeom prst="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900" dirty="0">
                <a:solidFill>
                  <a:schemeClr val="tx1"/>
                </a:solidFill>
                <a:cs typeface="Arial"/>
              </a:rPr>
              <a:t>Russian occupied</a:t>
            </a:r>
            <a:endParaRPr lang="en-US" dirty="0">
              <a:solidFill>
                <a:schemeClr val="tx1"/>
              </a:solidFill>
              <a:cs typeface="Arial"/>
            </a:endParaRPr>
          </a:p>
        </p:txBody>
      </p:sp>
      <p:sp>
        <p:nvSpPr>
          <p:cNvPr id="43" name="Rectangle 42">
            <a:extLst>
              <a:ext uri="{FF2B5EF4-FFF2-40B4-BE49-F238E27FC236}">
                <a16:creationId xmlns:a16="http://schemas.microsoft.com/office/drawing/2014/main" id="{44E1A93F-0CD3-547C-9121-0084EFA32C91}"/>
              </a:ext>
            </a:extLst>
          </p:cNvPr>
          <p:cNvSpPr/>
          <p:nvPr/>
        </p:nvSpPr>
        <p:spPr bwMode="gray">
          <a:xfrm>
            <a:off x="4640992" y="5609946"/>
            <a:ext cx="606716" cy="440734"/>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900">
              <a:solidFill>
                <a:schemeClr val="tx1"/>
              </a:solidFill>
              <a:cs typeface="Arial"/>
            </a:endParaRPr>
          </a:p>
        </p:txBody>
      </p:sp>
      <p:sp>
        <p:nvSpPr>
          <p:cNvPr id="44" name="Rectangle 43">
            <a:extLst>
              <a:ext uri="{FF2B5EF4-FFF2-40B4-BE49-F238E27FC236}">
                <a16:creationId xmlns:a16="http://schemas.microsoft.com/office/drawing/2014/main" id="{D8C0CE32-83FE-54B6-B37D-09A7F2C53553}"/>
              </a:ext>
            </a:extLst>
          </p:cNvPr>
          <p:cNvSpPr/>
          <p:nvPr/>
        </p:nvSpPr>
        <p:spPr bwMode="gray">
          <a:xfrm>
            <a:off x="5429374" y="4206542"/>
            <a:ext cx="1580013" cy="15713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050" u="sng" dirty="0">
                <a:solidFill>
                  <a:schemeClr val="tx1"/>
                </a:solidFill>
                <a:cs typeface="Arial"/>
              </a:rPr>
              <a:t>Estimated reserve value</a:t>
            </a:r>
          </a:p>
        </p:txBody>
      </p:sp>
      <p:sp>
        <p:nvSpPr>
          <p:cNvPr id="45" name="Rectangle 44">
            <a:extLst>
              <a:ext uri="{FF2B5EF4-FFF2-40B4-BE49-F238E27FC236}">
                <a16:creationId xmlns:a16="http://schemas.microsoft.com/office/drawing/2014/main" id="{EBDAF154-F14C-E814-51D0-FFA5D9A5E39B}"/>
              </a:ext>
            </a:extLst>
          </p:cNvPr>
          <p:cNvSpPr/>
          <p:nvPr/>
        </p:nvSpPr>
        <p:spPr bwMode="gray">
          <a:xfrm>
            <a:off x="2467529" y="4137499"/>
            <a:ext cx="2709355" cy="28569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050" u="sng" dirty="0">
                <a:solidFill>
                  <a:schemeClr val="tx1"/>
                </a:solidFill>
                <a:cs typeface="Arial"/>
              </a:rPr>
              <a:t>Ukrainian mineral deposits $ reserve value</a:t>
            </a:r>
            <a:endParaRPr lang="en-US" sz="1050" dirty="0">
              <a:solidFill>
                <a:schemeClr val="tx1"/>
              </a:solidFill>
              <a:cs typeface="Arial"/>
            </a:endParaRPr>
          </a:p>
        </p:txBody>
      </p:sp>
      <p:sp>
        <p:nvSpPr>
          <p:cNvPr id="46" name="Rectangle 45">
            <a:extLst>
              <a:ext uri="{FF2B5EF4-FFF2-40B4-BE49-F238E27FC236}">
                <a16:creationId xmlns:a16="http://schemas.microsoft.com/office/drawing/2014/main" id="{111CC13E-44F0-0E0F-4810-A9501DA54FF6}"/>
              </a:ext>
            </a:extLst>
          </p:cNvPr>
          <p:cNvSpPr/>
          <p:nvPr/>
        </p:nvSpPr>
        <p:spPr bwMode="gray">
          <a:xfrm>
            <a:off x="0" y="4137499"/>
            <a:ext cx="2709355" cy="28569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050" u="sng" dirty="0">
                <a:solidFill>
                  <a:schemeClr val="tx1"/>
                </a:solidFill>
                <a:cs typeface="Arial"/>
              </a:rPr>
              <a:t>Ukrainian mineral deposits</a:t>
            </a:r>
            <a:endParaRPr lang="en-US" sz="1050" dirty="0">
              <a:solidFill>
                <a:schemeClr val="tx1"/>
              </a:solidFill>
              <a:cs typeface="Arial"/>
            </a:endParaRPr>
          </a:p>
        </p:txBody>
      </p:sp>
      <p:sp>
        <p:nvSpPr>
          <p:cNvPr id="47" name="Rectangle 46">
            <a:extLst>
              <a:ext uri="{FF2B5EF4-FFF2-40B4-BE49-F238E27FC236}">
                <a16:creationId xmlns:a16="http://schemas.microsoft.com/office/drawing/2014/main" id="{60009CEF-9E78-D21E-EE8E-263FC6A9D87A}"/>
              </a:ext>
            </a:extLst>
          </p:cNvPr>
          <p:cNvSpPr/>
          <p:nvPr/>
        </p:nvSpPr>
        <p:spPr bwMode="gray">
          <a:xfrm>
            <a:off x="6967" y="4384697"/>
            <a:ext cx="2709355" cy="28569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000">
              <a:solidFill>
                <a:schemeClr val="tx1"/>
              </a:solidFill>
              <a:cs typeface="Arial"/>
            </a:endParaRPr>
          </a:p>
        </p:txBody>
      </p:sp>
      <p:sp>
        <p:nvSpPr>
          <p:cNvPr id="48" name="Rectangle 47">
            <a:extLst>
              <a:ext uri="{FF2B5EF4-FFF2-40B4-BE49-F238E27FC236}">
                <a16:creationId xmlns:a16="http://schemas.microsoft.com/office/drawing/2014/main" id="{979FEC69-C9B4-4F86-96A3-716D890DE523}"/>
              </a:ext>
            </a:extLst>
          </p:cNvPr>
          <p:cNvSpPr/>
          <p:nvPr/>
        </p:nvSpPr>
        <p:spPr bwMode="gray">
          <a:xfrm>
            <a:off x="1798918" y="4444372"/>
            <a:ext cx="256146" cy="269546"/>
          </a:xfrm>
          <a:prstGeom prst="rect">
            <a:avLst/>
          </a:prstGeom>
          <a:solidFill>
            <a:schemeClr val="accent3">
              <a:lumMod val="40000"/>
              <a:lumOff val="60000"/>
              <a:alpha val="30000"/>
            </a:schemeClr>
          </a:solidFill>
          <a:ln w="952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indent="0" algn="ctr">
              <a:buNone/>
            </a:pPr>
            <a:r>
              <a:rPr lang="en-US" sz="500" b="1">
                <a:solidFill>
                  <a:schemeClr val="tx1"/>
                </a:solidFill>
              </a:rPr>
              <a:t>REEs</a:t>
            </a:r>
          </a:p>
          <a:p>
            <a:pPr marL="0" indent="0" algn="ctr">
              <a:buNone/>
            </a:pPr>
            <a:r>
              <a:rPr lang="en-US" sz="300" b="1">
                <a:solidFill>
                  <a:schemeClr val="tx1"/>
                </a:solidFill>
              </a:rPr>
              <a:t>Rare Earths</a:t>
            </a:r>
          </a:p>
        </p:txBody>
      </p:sp>
      <p:sp>
        <p:nvSpPr>
          <p:cNvPr id="49" name="Rectangle 48">
            <a:extLst>
              <a:ext uri="{FF2B5EF4-FFF2-40B4-BE49-F238E27FC236}">
                <a16:creationId xmlns:a16="http://schemas.microsoft.com/office/drawing/2014/main" id="{FFB8B9A5-96DE-2D58-4648-FFCAA2CBA7E9}"/>
              </a:ext>
            </a:extLst>
          </p:cNvPr>
          <p:cNvSpPr/>
          <p:nvPr/>
        </p:nvSpPr>
        <p:spPr bwMode="gray">
          <a:xfrm>
            <a:off x="1012711" y="4449460"/>
            <a:ext cx="266295" cy="269546"/>
          </a:xfrm>
          <a:prstGeom prst="rect">
            <a:avLst/>
          </a:prstGeom>
          <a:solidFill>
            <a:schemeClr val="accent3">
              <a:lumMod val="40000"/>
              <a:lumOff val="60000"/>
              <a:alpha val="30000"/>
            </a:schemeClr>
          </a:solidFill>
          <a:ln w="952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indent="0" algn="ctr">
              <a:buNone/>
            </a:pPr>
            <a:r>
              <a:rPr lang="en-US" sz="600" b="1">
                <a:solidFill>
                  <a:schemeClr val="tx1"/>
                </a:solidFill>
              </a:rPr>
              <a:t>Cu</a:t>
            </a:r>
            <a:endParaRPr lang="en-US" sz="500" b="1">
              <a:solidFill>
                <a:schemeClr val="tx1"/>
              </a:solidFill>
            </a:endParaRPr>
          </a:p>
          <a:p>
            <a:pPr marL="0" indent="0" algn="ctr">
              <a:buNone/>
            </a:pPr>
            <a:r>
              <a:rPr lang="en-US" sz="300" b="1">
                <a:solidFill>
                  <a:schemeClr val="tx1"/>
                </a:solidFill>
              </a:rPr>
              <a:t>Copper</a:t>
            </a:r>
            <a:endParaRPr lang="en-US" sz="100" b="1">
              <a:solidFill>
                <a:schemeClr val="tx1"/>
              </a:solidFill>
            </a:endParaRPr>
          </a:p>
        </p:txBody>
      </p:sp>
      <p:sp>
        <p:nvSpPr>
          <p:cNvPr id="50" name="Rectangle 49">
            <a:extLst>
              <a:ext uri="{FF2B5EF4-FFF2-40B4-BE49-F238E27FC236}">
                <a16:creationId xmlns:a16="http://schemas.microsoft.com/office/drawing/2014/main" id="{44FFB12F-5CCF-32A4-FF68-C143534D898B}"/>
              </a:ext>
            </a:extLst>
          </p:cNvPr>
          <p:cNvSpPr/>
          <p:nvPr/>
        </p:nvSpPr>
        <p:spPr bwMode="gray">
          <a:xfrm>
            <a:off x="639865" y="4855092"/>
            <a:ext cx="266295" cy="269546"/>
          </a:xfrm>
          <a:prstGeom prst="rect">
            <a:avLst/>
          </a:prstGeom>
          <a:solidFill>
            <a:schemeClr val="accent3">
              <a:lumMod val="40000"/>
              <a:lumOff val="60000"/>
              <a:alpha val="30000"/>
            </a:schemeClr>
          </a:solidFill>
          <a:ln w="952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indent="0" algn="ctr">
              <a:buNone/>
            </a:pPr>
            <a:r>
              <a:rPr lang="en-US" sz="600" b="1">
                <a:solidFill>
                  <a:schemeClr val="tx1"/>
                </a:solidFill>
              </a:rPr>
              <a:t>Ti</a:t>
            </a:r>
            <a:endParaRPr lang="en-US" sz="500" b="1">
              <a:solidFill>
                <a:schemeClr val="tx1"/>
              </a:solidFill>
            </a:endParaRPr>
          </a:p>
          <a:p>
            <a:pPr marL="0" indent="0" algn="ctr">
              <a:buNone/>
            </a:pPr>
            <a:r>
              <a:rPr lang="en-US" sz="300" b="1">
                <a:solidFill>
                  <a:schemeClr val="tx1"/>
                </a:solidFill>
              </a:rPr>
              <a:t>Titanium</a:t>
            </a:r>
            <a:endParaRPr lang="en-US" sz="100" b="1">
              <a:solidFill>
                <a:schemeClr val="tx1"/>
              </a:solidFill>
            </a:endParaRPr>
          </a:p>
        </p:txBody>
      </p:sp>
      <p:sp>
        <p:nvSpPr>
          <p:cNvPr id="51" name="Rectangle 50">
            <a:extLst>
              <a:ext uri="{FF2B5EF4-FFF2-40B4-BE49-F238E27FC236}">
                <a16:creationId xmlns:a16="http://schemas.microsoft.com/office/drawing/2014/main" id="{2619D270-E575-F443-0087-007F854E5579}"/>
              </a:ext>
            </a:extLst>
          </p:cNvPr>
          <p:cNvSpPr/>
          <p:nvPr/>
        </p:nvSpPr>
        <p:spPr bwMode="gray">
          <a:xfrm>
            <a:off x="1020157" y="4856338"/>
            <a:ext cx="266295" cy="269546"/>
          </a:xfrm>
          <a:prstGeom prst="rect">
            <a:avLst/>
          </a:prstGeom>
          <a:solidFill>
            <a:schemeClr val="accent3">
              <a:lumMod val="40000"/>
              <a:lumOff val="60000"/>
              <a:alpha val="30000"/>
            </a:schemeClr>
          </a:solidFill>
          <a:ln w="952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indent="0" algn="ctr">
              <a:buNone/>
            </a:pPr>
            <a:r>
              <a:rPr lang="en-US" sz="600" b="1">
                <a:solidFill>
                  <a:schemeClr val="tx1"/>
                </a:solidFill>
              </a:rPr>
              <a:t>Co</a:t>
            </a:r>
            <a:endParaRPr lang="en-US" sz="500" b="1">
              <a:solidFill>
                <a:schemeClr val="tx1"/>
              </a:solidFill>
            </a:endParaRPr>
          </a:p>
          <a:p>
            <a:pPr marL="0" indent="0" algn="ctr">
              <a:buNone/>
            </a:pPr>
            <a:r>
              <a:rPr lang="en-US" sz="300" b="1">
                <a:solidFill>
                  <a:schemeClr val="tx1"/>
                </a:solidFill>
              </a:rPr>
              <a:t>Cobalt</a:t>
            </a:r>
            <a:endParaRPr lang="en-US" sz="100" b="1">
              <a:solidFill>
                <a:schemeClr val="tx1"/>
              </a:solidFill>
            </a:endParaRPr>
          </a:p>
        </p:txBody>
      </p:sp>
      <p:sp>
        <p:nvSpPr>
          <p:cNvPr id="52" name="Rectangle 51">
            <a:extLst>
              <a:ext uri="{FF2B5EF4-FFF2-40B4-BE49-F238E27FC236}">
                <a16:creationId xmlns:a16="http://schemas.microsoft.com/office/drawing/2014/main" id="{C46EF46F-DA9E-84F3-9EFE-78405863DEC1}"/>
              </a:ext>
            </a:extLst>
          </p:cNvPr>
          <p:cNvSpPr/>
          <p:nvPr/>
        </p:nvSpPr>
        <p:spPr bwMode="gray">
          <a:xfrm>
            <a:off x="647689" y="5275583"/>
            <a:ext cx="266295" cy="269546"/>
          </a:xfrm>
          <a:prstGeom prst="rect">
            <a:avLst/>
          </a:prstGeom>
          <a:solidFill>
            <a:schemeClr val="accent3">
              <a:lumMod val="40000"/>
              <a:lumOff val="60000"/>
              <a:alpha val="30000"/>
            </a:schemeClr>
          </a:solidFill>
          <a:ln w="952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indent="0" algn="ctr">
              <a:buNone/>
            </a:pPr>
            <a:r>
              <a:rPr lang="en-US" sz="600" b="1">
                <a:solidFill>
                  <a:schemeClr val="tx1"/>
                </a:solidFill>
              </a:rPr>
              <a:t>Ni</a:t>
            </a:r>
            <a:endParaRPr lang="en-US" sz="500" b="1">
              <a:solidFill>
                <a:schemeClr val="tx1"/>
              </a:solidFill>
            </a:endParaRPr>
          </a:p>
          <a:p>
            <a:pPr marL="0" indent="0" algn="ctr">
              <a:buNone/>
            </a:pPr>
            <a:r>
              <a:rPr lang="en-US" sz="300" b="1">
                <a:solidFill>
                  <a:schemeClr val="tx1"/>
                </a:solidFill>
              </a:rPr>
              <a:t>Nickle</a:t>
            </a:r>
            <a:endParaRPr lang="en-US" sz="100" b="1">
              <a:solidFill>
                <a:schemeClr val="tx1"/>
              </a:solidFill>
            </a:endParaRPr>
          </a:p>
        </p:txBody>
      </p:sp>
      <p:sp>
        <p:nvSpPr>
          <p:cNvPr id="53" name="Rectangle 52">
            <a:extLst>
              <a:ext uri="{FF2B5EF4-FFF2-40B4-BE49-F238E27FC236}">
                <a16:creationId xmlns:a16="http://schemas.microsoft.com/office/drawing/2014/main" id="{1A07BD27-9E65-5C5D-6C2D-3E917CBB4DAB}"/>
              </a:ext>
            </a:extLst>
          </p:cNvPr>
          <p:cNvSpPr/>
          <p:nvPr/>
        </p:nvSpPr>
        <p:spPr bwMode="gray">
          <a:xfrm>
            <a:off x="1441233" y="4849373"/>
            <a:ext cx="266295" cy="269546"/>
          </a:xfrm>
          <a:prstGeom prst="rect">
            <a:avLst/>
          </a:prstGeom>
          <a:solidFill>
            <a:schemeClr val="accent3">
              <a:lumMod val="40000"/>
              <a:lumOff val="60000"/>
              <a:alpha val="30000"/>
            </a:schemeClr>
          </a:solidFill>
          <a:ln w="952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indent="0" algn="ctr">
              <a:buNone/>
            </a:pPr>
            <a:r>
              <a:rPr lang="en-US" sz="600" b="1">
                <a:solidFill>
                  <a:schemeClr val="tx1"/>
                </a:solidFill>
              </a:rPr>
              <a:t>Mn</a:t>
            </a:r>
            <a:endParaRPr lang="en-US" sz="500" b="1">
              <a:solidFill>
                <a:schemeClr val="tx1"/>
              </a:solidFill>
            </a:endParaRPr>
          </a:p>
          <a:p>
            <a:pPr marL="0" indent="0" algn="ctr">
              <a:buNone/>
            </a:pPr>
            <a:r>
              <a:rPr lang="en-US" sz="250" b="1">
                <a:solidFill>
                  <a:schemeClr val="tx1"/>
                </a:solidFill>
              </a:rPr>
              <a:t>Manganese</a:t>
            </a:r>
          </a:p>
        </p:txBody>
      </p:sp>
      <p:sp>
        <p:nvSpPr>
          <p:cNvPr id="54" name="Rectangle 53">
            <a:extLst>
              <a:ext uri="{FF2B5EF4-FFF2-40B4-BE49-F238E27FC236}">
                <a16:creationId xmlns:a16="http://schemas.microsoft.com/office/drawing/2014/main" id="{B8875160-DC85-4146-708E-4659012A1DB0}"/>
              </a:ext>
            </a:extLst>
          </p:cNvPr>
          <p:cNvSpPr/>
          <p:nvPr/>
        </p:nvSpPr>
        <p:spPr bwMode="gray">
          <a:xfrm>
            <a:off x="625748" y="4446031"/>
            <a:ext cx="266295" cy="269546"/>
          </a:xfrm>
          <a:prstGeom prst="rect">
            <a:avLst/>
          </a:prstGeom>
          <a:solidFill>
            <a:schemeClr val="accent3">
              <a:lumMod val="40000"/>
              <a:lumOff val="60000"/>
              <a:alpha val="30000"/>
            </a:schemeClr>
          </a:solidFill>
          <a:ln w="952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indent="0" algn="ctr">
              <a:buNone/>
            </a:pPr>
            <a:r>
              <a:rPr lang="en-US" sz="600" b="1">
                <a:solidFill>
                  <a:schemeClr val="tx1"/>
                </a:solidFill>
              </a:rPr>
              <a:t>Li</a:t>
            </a:r>
            <a:endParaRPr lang="en-US" sz="500" b="1">
              <a:solidFill>
                <a:schemeClr val="tx1"/>
              </a:solidFill>
            </a:endParaRPr>
          </a:p>
          <a:p>
            <a:pPr marL="0" indent="0" algn="ctr">
              <a:buNone/>
            </a:pPr>
            <a:r>
              <a:rPr lang="en-US" sz="300" b="1">
                <a:solidFill>
                  <a:schemeClr val="tx1"/>
                </a:solidFill>
              </a:rPr>
              <a:t>Lithium</a:t>
            </a:r>
            <a:endParaRPr lang="en-US" sz="100" b="1">
              <a:solidFill>
                <a:schemeClr val="tx1"/>
              </a:solidFill>
            </a:endParaRPr>
          </a:p>
        </p:txBody>
      </p:sp>
      <p:sp>
        <p:nvSpPr>
          <p:cNvPr id="55" name="Rectangle 54">
            <a:extLst>
              <a:ext uri="{FF2B5EF4-FFF2-40B4-BE49-F238E27FC236}">
                <a16:creationId xmlns:a16="http://schemas.microsoft.com/office/drawing/2014/main" id="{482CCD95-5896-DD44-B705-8F628F5982F1}"/>
              </a:ext>
            </a:extLst>
          </p:cNvPr>
          <p:cNvSpPr/>
          <p:nvPr/>
        </p:nvSpPr>
        <p:spPr bwMode="gray">
          <a:xfrm>
            <a:off x="1417574" y="4444499"/>
            <a:ext cx="266295" cy="269546"/>
          </a:xfrm>
          <a:prstGeom prst="rect">
            <a:avLst/>
          </a:prstGeom>
          <a:solidFill>
            <a:schemeClr val="accent3">
              <a:lumMod val="40000"/>
              <a:lumOff val="60000"/>
              <a:alpha val="30000"/>
            </a:schemeClr>
          </a:solidFill>
          <a:ln w="952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indent="0" algn="ctr">
              <a:buNone/>
            </a:pPr>
            <a:r>
              <a:rPr lang="en-US" sz="600" b="1">
                <a:solidFill>
                  <a:schemeClr val="tx1"/>
                </a:solidFill>
              </a:rPr>
              <a:t>Zn</a:t>
            </a:r>
            <a:endParaRPr lang="en-US" sz="500" b="1">
              <a:solidFill>
                <a:schemeClr val="tx1"/>
              </a:solidFill>
            </a:endParaRPr>
          </a:p>
          <a:p>
            <a:pPr marL="0" indent="0" algn="ctr">
              <a:buNone/>
            </a:pPr>
            <a:r>
              <a:rPr lang="en-US" sz="250" b="1">
                <a:solidFill>
                  <a:schemeClr val="tx1"/>
                </a:solidFill>
              </a:rPr>
              <a:t>Zinc</a:t>
            </a:r>
          </a:p>
        </p:txBody>
      </p:sp>
      <p:sp>
        <p:nvSpPr>
          <p:cNvPr id="56" name="Rectangle 55">
            <a:extLst>
              <a:ext uri="{FF2B5EF4-FFF2-40B4-BE49-F238E27FC236}">
                <a16:creationId xmlns:a16="http://schemas.microsoft.com/office/drawing/2014/main" id="{DCB133D3-6206-AB7C-5EE7-B5BE3FD5F0C8}"/>
              </a:ext>
            </a:extLst>
          </p:cNvPr>
          <p:cNvSpPr/>
          <p:nvPr/>
        </p:nvSpPr>
        <p:spPr bwMode="gray">
          <a:xfrm>
            <a:off x="1809359" y="4849373"/>
            <a:ext cx="256146" cy="269546"/>
          </a:xfrm>
          <a:prstGeom prst="rect">
            <a:avLst/>
          </a:prstGeom>
          <a:solidFill>
            <a:schemeClr val="accent3">
              <a:lumMod val="40000"/>
              <a:lumOff val="60000"/>
              <a:alpha val="30000"/>
            </a:schemeClr>
          </a:solidFill>
          <a:ln w="952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indent="0" algn="ctr">
              <a:buNone/>
            </a:pPr>
            <a:r>
              <a:rPr lang="en-US" sz="600" b="1">
                <a:solidFill>
                  <a:schemeClr val="tx1"/>
                </a:solidFill>
              </a:rPr>
              <a:t>Be</a:t>
            </a:r>
            <a:endParaRPr lang="en-US" sz="500" b="1">
              <a:solidFill>
                <a:schemeClr val="tx1"/>
              </a:solidFill>
            </a:endParaRPr>
          </a:p>
          <a:p>
            <a:pPr marL="0" indent="0" algn="ctr">
              <a:buNone/>
            </a:pPr>
            <a:r>
              <a:rPr lang="en-US" sz="300" b="1">
                <a:solidFill>
                  <a:schemeClr val="tx1"/>
                </a:solidFill>
              </a:rPr>
              <a:t>Beryllium</a:t>
            </a:r>
          </a:p>
        </p:txBody>
      </p:sp>
      <p:pic>
        <p:nvPicPr>
          <p:cNvPr id="57" name="Picture 56">
            <a:extLst>
              <a:ext uri="{FF2B5EF4-FFF2-40B4-BE49-F238E27FC236}">
                <a16:creationId xmlns:a16="http://schemas.microsoft.com/office/drawing/2014/main" id="{7BBCE0AC-69F1-4A41-111A-14113EA5D3C7}"/>
              </a:ext>
            </a:extLst>
          </p:cNvPr>
          <p:cNvPicPr>
            <a:picLocks noChangeAspect="1"/>
          </p:cNvPicPr>
          <p:nvPr/>
        </p:nvPicPr>
        <p:blipFill>
          <a:blip r:embed="rId24"/>
          <a:stretch>
            <a:fillRect/>
          </a:stretch>
        </p:blipFill>
        <p:spPr>
          <a:xfrm>
            <a:off x="3176" y="3176"/>
            <a:ext cx="3889585" cy="323116"/>
          </a:xfrm>
          <a:prstGeom prst="rect">
            <a:avLst/>
          </a:prstGeom>
        </p:spPr>
      </p:pic>
      <p:sp>
        <p:nvSpPr>
          <p:cNvPr id="2" name="TextBox 1">
            <a:extLst>
              <a:ext uri="{FF2B5EF4-FFF2-40B4-BE49-F238E27FC236}">
                <a16:creationId xmlns:a16="http://schemas.microsoft.com/office/drawing/2014/main" id="{3A93FD31-A025-9362-C6EC-9F293A0A8203}"/>
              </a:ext>
            </a:extLst>
          </p:cNvPr>
          <p:cNvSpPr txBox="1"/>
          <p:nvPr/>
        </p:nvSpPr>
        <p:spPr bwMode="gray">
          <a:xfrm>
            <a:off x="-1078969" y="-11465"/>
            <a:ext cx="6100232" cy="369332"/>
          </a:xfrm>
          <a:prstGeom prst="rect">
            <a:avLst/>
          </a:prstGeom>
          <a:noFill/>
        </p:spPr>
        <p:txBody>
          <a:bodyPr wrap="square">
            <a:spAutoFit/>
          </a:bodyPr>
          <a:lstStyle/>
          <a:p>
            <a:pPr algn="ctr"/>
            <a:r>
              <a:rPr lang="en-US" sz="1800" b="1" dirty="0"/>
              <a:t>Deep Dive: U.S.-Ukraine</a:t>
            </a:r>
          </a:p>
        </p:txBody>
      </p:sp>
    </p:spTree>
    <p:extLst>
      <p:ext uri="{BB962C8B-B14F-4D97-AF65-F5344CB8AC3E}">
        <p14:creationId xmlns:p14="http://schemas.microsoft.com/office/powerpoint/2010/main" val="2290696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32F42-AD47-09BA-BE31-3C8731F2ED82}"/>
            </a:ext>
          </a:extLst>
        </p:cNvPr>
        <p:cNvGrpSpPr/>
        <p:nvPr/>
      </p:nvGrpSpPr>
      <p:grpSpPr>
        <a:xfrm>
          <a:off x="0" y="0"/>
          <a:ext cx="0" cy="0"/>
          <a:chOff x="0" y="0"/>
          <a:chExt cx="0" cy="0"/>
        </a:xfrm>
      </p:grpSpPr>
      <p:graphicFrame>
        <p:nvGraphicFramePr>
          <p:cNvPr id="55" name="think-cell data - do not delete" hidden="1">
            <a:extLst>
              <a:ext uri="{FF2B5EF4-FFF2-40B4-BE49-F238E27FC236}">
                <a16:creationId xmlns:a16="http://schemas.microsoft.com/office/drawing/2014/main" id="{904EB3DE-A1FF-6F1E-406A-6287E76C7950}"/>
              </a:ext>
            </a:extLst>
          </p:cNvPr>
          <p:cNvGraphicFramePr>
            <a:graphicFrameLocks/>
          </p:cNvGraphicFramePr>
          <p:nvPr>
            <p:custDataLst>
              <p:tags r:id="rId1"/>
            </p:custDataLst>
            <p:extLst>
              <p:ext uri="{D42A27DB-BD31-4B8C-83A1-F6EECF244321}">
                <p14:modId xmlns:p14="http://schemas.microsoft.com/office/powerpoint/2010/main" val="13761365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4" imgW="360" imgH="360" progId="TCLayout.ActiveDocument.1">
                  <p:embed/>
                </p:oleObj>
              </mc:Choice>
              <mc:Fallback>
                <p:oleObj name="think-cell Slide" r:id="rId34" imgW="360" imgH="360" progId="TCLayout.ActiveDocument.1">
                  <p:embed/>
                  <p:pic>
                    <p:nvPicPr>
                      <p:cNvPr id="55" name="think-cell data - do not delete" hidden="1">
                        <a:extLst>
                          <a:ext uri="{FF2B5EF4-FFF2-40B4-BE49-F238E27FC236}">
                            <a16:creationId xmlns:a16="http://schemas.microsoft.com/office/drawing/2014/main" id="{61AED9FE-D7DA-2F09-A2B9-F1F28478412F}"/>
                          </a:ext>
                        </a:extLst>
                      </p:cNvPr>
                      <p:cNvPicPr/>
                      <p:nvPr/>
                    </p:nvPicPr>
                    <p:blipFill>
                      <a:blip r:embed="rId3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B108FD7E-F373-FC65-467B-B0FEF8AFC8FB}"/>
              </a:ext>
            </a:extLst>
          </p:cNvPr>
          <p:cNvSpPr>
            <a:spLocks noGrp="1"/>
          </p:cNvSpPr>
          <p:nvPr>
            <p:ph type="title"/>
          </p:nvPr>
        </p:nvSpPr>
        <p:spPr/>
        <p:txBody>
          <a:bodyPr vert="horz" rIns="91440"/>
          <a:lstStyle/>
          <a:p>
            <a:r>
              <a:rPr lang="en-US" dirty="0"/>
              <a:t>Trump administration sees deep sea mining as an alternative to China’s market dominance, despite environmental concerns</a:t>
            </a:r>
          </a:p>
        </p:txBody>
      </p:sp>
      <p:sp>
        <p:nvSpPr>
          <p:cNvPr id="5" name="TextBox 4">
            <a:extLst>
              <a:ext uri="{FF2B5EF4-FFF2-40B4-BE49-F238E27FC236}">
                <a16:creationId xmlns:a16="http://schemas.microsoft.com/office/drawing/2014/main" id="{C94540DA-5B27-A75C-2DD5-34C3192E932A}"/>
              </a:ext>
            </a:extLst>
          </p:cNvPr>
          <p:cNvSpPr txBox="1"/>
          <p:nvPr/>
        </p:nvSpPr>
        <p:spPr bwMode="gray">
          <a:xfrm>
            <a:off x="4150601" y="4279610"/>
            <a:ext cx="7705000" cy="2100575"/>
          </a:xfrm>
          <a:prstGeom prst="rect">
            <a:avLst/>
          </a:prstGeom>
          <a:solidFill>
            <a:schemeClr val="accent1">
              <a:lumMod val="20000"/>
              <a:lumOff val="80000"/>
            </a:schemeClr>
          </a:solidFill>
        </p:spPr>
        <p:txBody>
          <a:bodyPr rot="0" spcFirstLastPara="0" vertOverflow="overflow" horzOverflow="overflow" vert="horz" wrap="square" lIns="137160" tIns="137160" rIns="274320" bIns="137160" numCol="1" spcCol="0" rtlCol="0" fromWordArt="0" anchor="t" anchorCtr="0" forceAA="0" compatLnSpc="1">
            <a:prstTxWarp prst="textNoShape">
              <a:avLst/>
            </a:prstTxWarp>
            <a:spAutoFit/>
          </a:bodyPr>
          <a:lstStyle/>
          <a:p>
            <a:pPr>
              <a:spcAft>
                <a:spcPts val="600"/>
              </a:spcAft>
            </a:pPr>
            <a:r>
              <a:rPr lang="en-US" sz="1400" b="1" dirty="0">
                <a:cs typeface="Arial"/>
              </a:rPr>
              <a:t>Trump’s executive order opens the backdoor to deep sea mining</a:t>
            </a:r>
          </a:p>
          <a:p>
            <a:pPr>
              <a:spcAft>
                <a:spcPts val="600"/>
              </a:spcAft>
            </a:pPr>
            <a:r>
              <a:rPr lang="en-AU" sz="1050" dirty="0"/>
              <a:t>On April 24, 2025, the Trump administration issued an Executive Order (EO) to </a:t>
            </a:r>
            <a:r>
              <a:rPr lang="en-AU" sz="1050" b="1" dirty="0"/>
              <a:t>speed up permitting for deep sea mining operations.</a:t>
            </a:r>
            <a:r>
              <a:rPr lang="en-AU" sz="1050" dirty="0"/>
              <a:t> Following the EO, </a:t>
            </a:r>
            <a:r>
              <a:rPr lang="en-AU" sz="1050" b="1" dirty="0"/>
              <a:t>The Metals Company (TMC) applied for a U.S. license to extract minerals from the Clarion-Clipperton Zone </a:t>
            </a:r>
            <a:r>
              <a:rPr lang="en-AU" sz="1050" dirty="0"/>
              <a:t>(CCZ), a region of the Pacific stretching from Hawaii to Mexico.</a:t>
            </a:r>
            <a:endParaRPr lang="en-AU" sz="1050" dirty="0">
              <a:cs typeface="Arial"/>
            </a:endParaRPr>
          </a:p>
          <a:p>
            <a:r>
              <a:rPr lang="en-AU" sz="1050" dirty="0"/>
              <a:t>The CCZ and the rest of the ocean floor in international waters falls under the jurisdiction of the International Seabed Authority (ISA), a body with 170 members including the EU but excluding the U.S. The ISA’s mandate regulates mineral-related activities in the “Area” (the seabed and ocean floor beyond national jurisdiction, which is ~50% of the earth’s seabed); it has granted over 30 exploration contracts but no exploitation contracts.</a:t>
            </a:r>
            <a:r>
              <a:rPr lang="en-AU" sz="1050" b="1" dirty="0"/>
              <a:t> </a:t>
            </a:r>
            <a:r>
              <a:rPr lang="en-AU" sz="1050" dirty="0"/>
              <a:t>TMC has partnerships with Tonga and Naura to work through the ISA, but the EO obviates the need to work through the organization to exploit deep seabed. TMC could start exploitation as early as 2026. </a:t>
            </a:r>
            <a:endParaRPr lang="en-AU" sz="1050" dirty="0">
              <a:cs typeface="Arial"/>
            </a:endParaRPr>
          </a:p>
        </p:txBody>
      </p:sp>
      <p:graphicFrame>
        <p:nvGraphicFramePr>
          <p:cNvPr id="54" name="Chart 53">
            <a:extLst>
              <a:ext uri="{FF2B5EF4-FFF2-40B4-BE49-F238E27FC236}">
                <a16:creationId xmlns:a16="http://schemas.microsoft.com/office/drawing/2014/main" id="{C2F4C8E8-39A9-67C4-E8AE-66B3FC0D3210}"/>
              </a:ext>
            </a:extLst>
          </p:cNvPr>
          <p:cNvGraphicFramePr/>
          <p:nvPr>
            <p:custDataLst>
              <p:tags r:id="rId2"/>
            </p:custDataLst>
          </p:nvPr>
        </p:nvGraphicFramePr>
        <p:xfrm>
          <a:off x="4114800" y="1914525"/>
          <a:ext cx="7829550" cy="2022475"/>
        </p:xfrm>
        <a:graphic>
          <a:graphicData uri="http://schemas.openxmlformats.org/drawingml/2006/chart">
            <c:chart xmlns:c="http://schemas.openxmlformats.org/drawingml/2006/chart" xmlns:r="http://schemas.openxmlformats.org/officeDocument/2006/relationships" r:id="rId36"/>
          </a:graphicData>
        </a:graphic>
      </p:graphicFrame>
      <p:sp>
        <p:nvSpPr>
          <p:cNvPr id="19" name="Text Placeholder 10">
            <a:extLst>
              <a:ext uri="{FF2B5EF4-FFF2-40B4-BE49-F238E27FC236}">
                <a16:creationId xmlns:a16="http://schemas.microsoft.com/office/drawing/2014/main" id="{5A812870-F7B4-FC5A-5967-98BFB375A79E}"/>
              </a:ext>
            </a:extLst>
          </p:cNvPr>
          <p:cNvSpPr txBox="1">
            <a:spLocks/>
          </p:cNvSpPr>
          <p:nvPr>
            <p:custDataLst>
              <p:tags r:id="rId3"/>
            </p:custDataLst>
          </p:nvPr>
        </p:nvSpPr>
        <p:spPr bwMode="auto">
          <a:xfrm>
            <a:off x="4302125" y="3841750"/>
            <a:ext cx="122238" cy="2857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11E6686C-ECA7-4739-8141-E0A0FE8FF483}" type="datetime'''''''''''''''''''''4/''''''4''''''''/2''''''''''5'''''">
              <a:rPr lang="en-US" altLang="en-US" sz="800" smtClean="0"/>
              <a:pPr marL="0" indent="0" algn="r">
                <a:spcBef>
                  <a:spcPct val="0"/>
                </a:spcBef>
                <a:spcAft>
                  <a:spcPct val="0"/>
                </a:spcAft>
                <a:buNone/>
              </a:pPr>
              <a:t>4/4/25</a:t>
            </a:fld>
            <a:endParaRPr lang="en-US" sz="800" dirty="0">
              <a:sym typeface="+mn-lt"/>
            </a:endParaRPr>
          </a:p>
        </p:txBody>
      </p:sp>
      <p:sp>
        <p:nvSpPr>
          <p:cNvPr id="7" name="Text Placeholder 10">
            <a:extLst>
              <a:ext uri="{FF2B5EF4-FFF2-40B4-BE49-F238E27FC236}">
                <a16:creationId xmlns:a16="http://schemas.microsoft.com/office/drawing/2014/main" id="{C6749E27-6D2E-B2BC-B975-E50762C3EE79}"/>
              </a:ext>
            </a:extLst>
          </p:cNvPr>
          <p:cNvSpPr txBox="1">
            <a:spLocks/>
          </p:cNvSpPr>
          <p:nvPr>
            <p:custDataLst>
              <p:tags r:id="rId4"/>
            </p:custDataLst>
          </p:nvPr>
        </p:nvSpPr>
        <p:spPr bwMode="auto">
          <a:xfrm>
            <a:off x="4579938" y="3841750"/>
            <a:ext cx="122238" cy="2857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6CD4B56D-E949-4592-BC64-9D684DEC06DB}" type="datetime'''''''''''''''''''''''''4''/''''''6''/''''2''5'''''''''">
              <a:rPr lang="en-US" altLang="en-US" sz="800" smtClean="0"/>
              <a:pPr marL="0" indent="0" algn="r">
                <a:spcBef>
                  <a:spcPct val="0"/>
                </a:spcBef>
                <a:spcAft>
                  <a:spcPct val="0"/>
                </a:spcAft>
                <a:buNone/>
              </a:pPr>
              <a:t>4/6/25</a:t>
            </a:fld>
            <a:endParaRPr lang="en-US" sz="800">
              <a:sym typeface="+mn-lt"/>
            </a:endParaRPr>
          </a:p>
        </p:txBody>
      </p:sp>
      <p:sp>
        <p:nvSpPr>
          <p:cNvPr id="8" name="Text Placeholder 10">
            <a:extLst>
              <a:ext uri="{FF2B5EF4-FFF2-40B4-BE49-F238E27FC236}">
                <a16:creationId xmlns:a16="http://schemas.microsoft.com/office/drawing/2014/main" id="{565ACEFB-210A-C61B-2FFD-D2BB9AC25C7F}"/>
              </a:ext>
            </a:extLst>
          </p:cNvPr>
          <p:cNvSpPr txBox="1">
            <a:spLocks/>
          </p:cNvSpPr>
          <p:nvPr>
            <p:custDataLst>
              <p:tags r:id="rId5"/>
            </p:custDataLst>
          </p:nvPr>
        </p:nvSpPr>
        <p:spPr bwMode="auto">
          <a:xfrm>
            <a:off x="4857750" y="3841750"/>
            <a:ext cx="122238" cy="2857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r>
              <a:rPr lang="en-US" sz="800">
                <a:sym typeface="+mn-lt"/>
              </a:rPr>
              <a:t>4/8/25</a:t>
            </a:r>
          </a:p>
        </p:txBody>
      </p:sp>
      <p:sp>
        <p:nvSpPr>
          <p:cNvPr id="9" name="Text Placeholder 10">
            <a:extLst>
              <a:ext uri="{FF2B5EF4-FFF2-40B4-BE49-F238E27FC236}">
                <a16:creationId xmlns:a16="http://schemas.microsoft.com/office/drawing/2014/main" id="{F989B8F1-AC63-C90E-8C74-6D109E0E7E75}"/>
              </a:ext>
            </a:extLst>
          </p:cNvPr>
          <p:cNvSpPr txBox="1">
            <a:spLocks/>
          </p:cNvSpPr>
          <p:nvPr>
            <p:custDataLst>
              <p:tags r:id="rId6"/>
            </p:custDataLst>
          </p:nvPr>
        </p:nvSpPr>
        <p:spPr bwMode="auto">
          <a:xfrm>
            <a:off x="5135563" y="3841750"/>
            <a:ext cx="122238" cy="3429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17575FF7-374B-4988-A4AF-35EE51BDC4D8}" type="datetime'4''''''''''''/1''''''''''0''''/''''''''''''''''2''5'">
              <a:rPr lang="en-US" altLang="en-US" sz="800" smtClean="0"/>
              <a:pPr marL="0" indent="0" algn="r">
                <a:spcBef>
                  <a:spcPct val="0"/>
                </a:spcBef>
                <a:spcAft>
                  <a:spcPct val="0"/>
                </a:spcAft>
                <a:buNone/>
              </a:pPr>
              <a:t>4/10/25</a:t>
            </a:fld>
            <a:endParaRPr lang="en-US" sz="800">
              <a:sym typeface="+mn-lt"/>
            </a:endParaRPr>
          </a:p>
        </p:txBody>
      </p:sp>
      <p:sp>
        <p:nvSpPr>
          <p:cNvPr id="10" name="Text Placeholder 10">
            <a:extLst>
              <a:ext uri="{FF2B5EF4-FFF2-40B4-BE49-F238E27FC236}">
                <a16:creationId xmlns:a16="http://schemas.microsoft.com/office/drawing/2014/main" id="{491A2DC1-5EDC-3932-6947-3608B7D61219}"/>
              </a:ext>
            </a:extLst>
          </p:cNvPr>
          <p:cNvSpPr txBox="1">
            <a:spLocks/>
          </p:cNvSpPr>
          <p:nvPr>
            <p:custDataLst>
              <p:tags r:id="rId7"/>
            </p:custDataLst>
          </p:nvPr>
        </p:nvSpPr>
        <p:spPr bwMode="auto">
          <a:xfrm>
            <a:off x="5413375" y="3841750"/>
            <a:ext cx="122238" cy="3429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FB552D4E-8CF4-4146-B1DA-5794C69A9BEC}" type="datetime'''''''''''''''''4''''''''''''''''/1''''''''''''''''2/''''''25'">
              <a:rPr lang="en-US" altLang="en-US" sz="800" smtClean="0"/>
              <a:pPr marL="0" indent="0" algn="r">
                <a:spcBef>
                  <a:spcPct val="0"/>
                </a:spcBef>
                <a:spcAft>
                  <a:spcPct val="0"/>
                </a:spcAft>
                <a:buNone/>
              </a:pPr>
              <a:t>4/12/25</a:t>
            </a:fld>
            <a:endParaRPr lang="en-US" sz="800">
              <a:sym typeface="+mn-lt"/>
            </a:endParaRPr>
          </a:p>
        </p:txBody>
      </p:sp>
      <p:sp>
        <p:nvSpPr>
          <p:cNvPr id="11" name="Text Placeholder 10">
            <a:extLst>
              <a:ext uri="{FF2B5EF4-FFF2-40B4-BE49-F238E27FC236}">
                <a16:creationId xmlns:a16="http://schemas.microsoft.com/office/drawing/2014/main" id="{FB027F13-AB53-E34E-5499-55C92981C380}"/>
              </a:ext>
            </a:extLst>
          </p:cNvPr>
          <p:cNvSpPr txBox="1">
            <a:spLocks/>
          </p:cNvSpPr>
          <p:nvPr>
            <p:custDataLst>
              <p:tags r:id="rId8"/>
            </p:custDataLst>
          </p:nvPr>
        </p:nvSpPr>
        <p:spPr bwMode="auto">
          <a:xfrm>
            <a:off x="5691188" y="3841750"/>
            <a:ext cx="122238" cy="3429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8B80D6B0-1D71-46CE-919D-C4C03AE9D9C5}" type="datetime'''''4''''''''''''''''''/1''5''''/2''''''''''''''''5'''''''''''">
              <a:rPr lang="en-US" altLang="en-US" sz="800" smtClean="0"/>
              <a:pPr marL="0" indent="0" algn="r">
                <a:spcBef>
                  <a:spcPct val="0"/>
                </a:spcBef>
                <a:spcAft>
                  <a:spcPct val="0"/>
                </a:spcAft>
                <a:buNone/>
              </a:pPr>
              <a:t>4/15/25</a:t>
            </a:fld>
            <a:endParaRPr lang="en-US" sz="800">
              <a:sym typeface="+mn-lt"/>
            </a:endParaRPr>
          </a:p>
        </p:txBody>
      </p:sp>
      <p:sp>
        <p:nvSpPr>
          <p:cNvPr id="12" name="Text Placeholder 10">
            <a:extLst>
              <a:ext uri="{FF2B5EF4-FFF2-40B4-BE49-F238E27FC236}">
                <a16:creationId xmlns:a16="http://schemas.microsoft.com/office/drawing/2014/main" id="{368F5310-5E76-D08C-A2C7-62E6C1C540F3}"/>
              </a:ext>
            </a:extLst>
          </p:cNvPr>
          <p:cNvSpPr txBox="1">
            <a:spLocks/>
          </p:cNvSpPr>
          <p:nvPr>
            <p:custDataLst>
              <p:tags r:id="rId9"/>
            </p:custDataLst>
          </p:nvPr>
        </p:nvSpPr>
        <p:spPr bwMode="auto">
          <a:xfrm>
            <a:off x="5969000" y="3841750"/>
            <a:ext cx="122238" cy="3429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DFA37D02-AB35-4B6E-AAA0-B07322400D1F}" type="datetime'''''''''''''''''''''''4''/''1''''''7''/2''''''''''''''''''''5'">
              <a:rPr lang="en-US" altLang="en-US" sz="800" smtClean="0"/>
              <a:pPr marL="0" indent="0" algn="r">
                <a:spcBef>
                  <a:spcPct val="0"/>
                </a:spcBef>
                <a:spcAft>
                  <a:spcPct val="0"/>
                </a:spcAft>
                <a:buNone/>
              </a:pPr>
              <a:t>4/17/25</a:t>
            </a:fld>
            <a:endParaRPr lang="en-US" sz="800">
              <a:sym typeface="+mn-lt"/>
            </a:endParaRPr>
          </a:p>
        </p:txBody>
      </p:sp>
      <p:sp>
        <p:nvSpPr>
          <p:cNvPr id="13" name="Text Placeholder 10">
            <a:extLst>
              <a:ext uri="{FF2B5EF4-FFF2-40B4-BE49-F238E27FC236}">
                <a16:creationId xmlns:a16="http://schemas.microsoft.com/office/drawing/2014/main" id="{DAFA9865-200D-1113-73E6-1150512F5D8B}"/>
              </a:ext>
            </a:extLst>
          </p:cNvPr>
          <p:cNvSpPr txBox="1">
            <a:spLocks/>
          </p:cNvSpPr>
          <p:nvPr>
            <p:custDataLst>
              <p:tags r:id="rId10"/>
            </p:custDataLst>
          </p:nvPr>
        </p:nvSpPr>
        <p:spPr bwMode="auto">
          <a:xfrm>
            <a:off x="6246813" y="3841750"/>
            <a:ext cx="122238" cy="3429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BFDA56D3-D295-4EB8-AA14-07B562CF8A36}" type="datetime'''''''4''/''''''''''''''''''2''''''2/''''''''''''''''2''''''5'">
              <a:rPr lang="en-US" altLang="en-US" sz="800" smtClean="0"/>
              <a:pPr marL="0" indent="0" algn="r">
                <a:spcBef>
                  <a:spcPct val="0"/>
                </a:spcBef>
                <a:spcAft>
                  <a:spcPct val="0"/>
                </a:spcAft>
                <a:buNone/>
              </a:pPr>
              <a:t>4/22/25</a:t>
            </a:fld>
            <a:endParaRPr lang="en-US" sz="800">
              <a:sym typeface="+mn-lt"/>
            </a:endParaRPr>
          </a:p>
        </p:txBody>
      </p:sp>
      <p:sp>
        <p:nvSpPr>
          <p:cNvPr id="14" name="Text Placeholder 10">
            <a:extLst>
              <a:ext uri="{FF2B5EF4-FFF2-40B4-BE49-F238E27FC236}">
                <a16:creationId xmlns:a16="http://schemas.microsoft.com/office/drawing/2014/main" id="{044992A1-305E-5613-DA0C-C5ECFBDA4F73}"/>
              </a:ext>
            </a:extLst>
          </p:cNvPr>
          <p:cNvSpPr txBox="1">
            <a:spLocks/>
          </p:cNvSpPr>
          <p:nvPr>
            <p:custDataLst>
              <p:tags r:id="rId11"/>
            </p:custDataLst>
          </p:nvPr>
        </p:nvSpPr>
        <p:spPr bwMode="auto">
          <a:xfrm>
            <a:off x="6524625" y="3841750"/>
            <a:ext cx="122238" cy="3429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419CC5CA-7D28-45A7-87B3-6461A2F947DD}" type="datetime'''''''''''''''''4''''''/''24''''''/''2''''''''''5'''''">
              <a:rPr lang="en-US" altLang="en-US" sz="800" smtClean="0"/>
              <a:pPr marL="0" indent="0" algn="r">
                <a:spcBef>
                  <a:spcPct val="0"/>
                </a:spcBef>
                <a:spcAft>
                  <a:spcPct val="0"/>
                </a:spcAft>
                <a:buNone/>
              </a:pPr>
              <a:t>4/24/25</a:t>
            </a:fld>
            <a:endParaRPr lang="en-US" sz="800">
              <a:sym typeface="+mn-lt"/>
            </a:endParaRPr>
          </a:p>
        </p:txBody>
      </p:sp>
      <p:sp>
        <p:nvSpPr>
          <p:cNvPr id="15" name="Text Placeholder 10">
            <a:extLst>
              <a:ext uri="{FF2B5EF4-FFF2-40B4-BE49-F238E27FC236}">
                <a16:creationId xmlns:a16="http://schemas.microsoft.com/office/drawing/2014/main" id="{4267C7D4-38D8-9B70-2D6A-2277EEE7C0F2}"/>
              </a:ext>
            </a:extLst>
          </p:cNvPr>
          <p:cNvSpPr txBox="1">
            <a:spLocks/>
          </p:cNvSpPr>
          <p:nvPr>
            <p:custDataLst>
              <p:tags r:id="rId12"/>
            </p:custDataLst>
          </p:nvPr>
        </p:nvSpPr>
        <p:spPr bwMode="auto">
          <a:xfrm>
            <a:off x="6802438" y="3841750"/>
            <a:ext cx="122238" cy="3429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C701AAE8-7BDC-41A8-B901-D35D2F24A70A}" type="datetime'''''''''4''/''2''''''''8/''''''''''''25'''''''''''''''''''''''">
              <a:rPr lang="en-US" altLang="en-US" sz="800" smtClean="0"/>
              <a:pPr marL="0" indent="0" algn="r">
                <a:spcBef>
                  <a:spcPct val="0"/>
                </a:spcBef>
                <a:spcAft>
                  <a:spcPct val="0"/>
                </a:spcAft>
                <a:buNone/>
              </a:pPr>
              <a:t>4/28/25</a:t>
            </a:fld>
            <a:endParaRPr lang="en-US" sz="800" dirty="0">
              <a:sym typeface="+mn-lt"/>
            </a:endParaRPr>
          </a:p>
        </p:txBody>
      </p:sp>
      <p:sp>
        <p:nvSpPr>
          <p:cNvPr id="16" name="Text Placeholder 10">
            <a:extLst>
              <a:ext uri="{FF2B5EF4-FFF2-40B4-BE49-F238E27FC236}">
                <a16:creationId xmlns:a16="http://schemas.microsoft.com/office/drawing/2014/main" id="{05FD75A9-595A-CDD6-1243-93075BFF9320}"/>
              </a:ext>
            </a:extLst>
          </p:cNvPr>
          <p:cNvSpPr txBox="1">
            <a:spLocks/>
          </p:cNvSpPr>
          <p:nvPr>
            <p:custDataLst>
              <p:tags r:id="rId13"/>
            </p:custDataLst>
          </p:nvPr>
        </p:nvSpPr>
        <p:spPr bwMode="auto">
          <a:xfrm>
            <a:off x="7080250" y="3841750"/>
            <a:ext cx="122238" cy="3429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6E5CD5F0-5620-465B-9FD2-9FB9E2741F58}" type="datetime'''''''''4''/''''''3''''''''''''0''''''''''''''''''/''''''2''5'">
              <a:rPr lang="en-US" altLang="en-US" sz="800" smtClean="0"/>
              <a:pPr marL="0" indent="0" algn="r">
                <a:spcBef>
                  <a:spcPct val="0"/>
                </a:spcBef>
                <a:spcAft>
                  <a:spcPct val="0"/>
                </a:spcAft>
                <a:buNone/>
              </a:pPr>
              <a:t>4/30/25</a:t>
            </a:fld>
            <a:endParaRPr lang="en-US" sz="800">
              <a:sym typeface="+mn-lt"/>
            </a:endParaRPr>
          </a:p>
        </p:txBody>
      </p:sp>
      <p:sp>
        <p:nvSpPr>
          <p:cNvPr id="17" name="Text Placeholder 10">
            <a:extLst>
              <a:ext uri="{FF2B5EF4-FFF2-40B4-BE49-F238E27FC236}">
                <a16:creationId xmlns:a16="http://schemas.microsoft.com/office/drawing/2014/main" id="{AA5F67F1-21E1-DD7B-F26D-0E5DE1ECEA50}"/>
              </a:ext>
            </a:extLst>
          </p:cNvPr>
          <p:cNvSpPr txBox="1">
            <a:spLocks/>
          </p:cNvSpPr>
          <p:nvPr>
            <p:custDataLst>
              <p:tags r:id="rId14"/>
            </p:custDataLst>
          </p:nvPr>
        </p:nvSpPr>
        <p:spPr bwMode="auto">
          <a:xfrm>
            <a:off x="7358063" y="3841750"/>
            <a:ext cx="122238" cy="2857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85B88C82-E9F5-4487-9422-95DCB3EA8361}" type="datetime'''''''''''''''''''''5''''''''/''2''''''/''''''''2''''''''5'''">
              <a:rPr lang="en-US" altLang="en-US" sz="800" smtClean="0"/>
              <a:pPr marL="0" indent="0" algn="r">
                <a:spcBef>
                  <a:spcPct val="0"/>
                </a:spcBef>
                <a:spcAft>
                  <a:spcPct val="0"/>
                </a:spcAft>
                <a:buNone/>
              </a:pPr>
              <a:t>5/2/25</a:t>
            </a:fld>
            <a:endParaRPr lang="en-US" sz="800">
              <a:sym typeface="+mn-lt"/>
            </a:endParaRPr>
          </a:p>
        </p:txBody>
      </p:sp>
      <p:sp>
        <p:nvSpPr>
          <p:cNvPr id="18" name="Text Placeholder 10">
            <a:extLst>
              <a:ext uri="{FF2B5EF4-FFF2-40B4-BE49-F238E27FC236}">
                <a16:creationId xmlns:a16="http://schemas.microsoft.com/office/drawing/2014/main" id="{0F13730A-6926-F230-5CD7-970A6B414FD9}"/>
              </a:ext>
            </a:extLst>
          </p:cNvPr>
          <p:cNvSpPr txBox="1">
            <a:spLocks/>
          </p:cNvSpPr>
          <p:nvPr>
            <p:custDataLst>
              <p:tags r:id="rId15"/>
            </p:custDataLst>
          </p:nvPr>
        </p:nvSpPr>
        <p:spPr bwMode="auto">
          <a:xfrm>
            <a:off x="7635875" y="3841750"/>
            <a:ext cx="122238" cy="2857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4A8F219B-18CD-499A-B5F7-FC7E7D437800}" type="datetime'''5''''''''''/6''''''''''''''''/2''''5'''''">
              <a:rPr lang="en-US" altLang="en-US" sz="800" smtClean="0"/>
              <a:pPr marL="0" indent="0" algn="r">
                <a:spcBef>
                  <a:spcPct val="0"/>
                </a:spcBef>
                <a:spcAft>
                  <a:spcPct val="0"/>
                </a:spcAft>
                <a:buNone/>
              </a:pPr>
              <a:t>5/6/25</a:t>
            </a:fld>
            <a:endParaRPr lang="en-US" sz="800">
              <a:sym typeface="+mn-lt"/>
            </a:endParaRPr>
          </a:p>
        </p:txBody>
      </p:sp>
      <p:sp>
        <p:nvSpPr>
          <p:cNvPr id="32" name="Text Placeholder 10">
            <a:extLst>
              <a:ext uri="{FF2B5EF4-FFF2-40B4-BE49-F238E27FC236}">
                <a16:creationId xmlns:a16="http://schemas.microsoft.com/office/drawing/2014/main" id="{A749FE34-CC5F-D781-DA37-F6C7806C444A}"/>
              </a:ext>
            </a:extLst>
          </p:cNvPr>
          <p:cNvSpPr txBox="1">
            <a:spLocks/>
          </p:cNvSpPr>
          <p:nvPr>
            <p:custDataLst>
              <p:tags r:id="rId16"/>
            </p:custDataLst>
          </p:nvPr>
        </p:nvSpPr>
        <p:spPr bwMode="auto">
          <a:xfrm>
            <a:off x="7913688" y="3841750"/>
            <a:ext cx="122238" cy="2857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C97C28FD-4C1B-4A70-8258-4619F0D1F354}" type="datetime'5''/''''''''''''8''''''''''''''''/''''''''''''''''''2''5'''">
              <a:rPr lang="en-US" altLang="en-US" sz="800" smtClean="0"/>
              <a:pPr marL="0" indent="0" algn="r">
                <a:spcBef>
                  <a:spcPct val="0"/>
                </a:spcBef>
                <a:spcAft>
                  <a:spcPct val="0"/>
                </a:spcAft>
                <a:buNone/>
              </a:pPr>
              <a:t>5/8/25</a:t>
            </a:fld>
            <a:endParaRPr lang="en-US" sz="800">
              <a:sym typeface="+mn-lt"/>
            </a:endParaRPr>
          </a:p>
        </p:txBody>
      </p:sp>
      <p:sp>
        <p:nvSpPr>
          <p:cNvPr id="20" name="Text Placeholder 10">
            <a:extLst>
              <a:ext uri="{FF2B5EF4-FFF2-40B4-BE49-F238E27FC236}">
                <a16:creationId xmlns:a16="http://schemas.microsoft.com/office/drawing/2014/main" id="{0CF78836-98ED-CDE4-1F7E-CBFD12270907}"/>
              </a:ext>
            </a:extLst>
          </p:cNvPr>
          <p:cNvSpPr txBox="1">
            <a:spLocks/>
          </p:cNvSpPr>
          <p:nvPr>
            <p:custDataLst>
              <p:tags r:id="rId17"/>
            </p:custDataLst>
          </p:nvPr>
        </p:nvSpPr>
        <p:spPr bwMode="auto">
          <a:xfrm>
            <a:off x="8189913" y="3841750"/>
            <a:ext cx="122238" cy="3429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493F5907-9408-4FF6-8825-9387A7D9CC48}" type="datetime'5''''/1''2''''''''''''''''/2''''''''''''5'''''''''''''''''''''">
              <a:rPr lang="en-US" altLang="en-US" sz="800" smtClean="0"/>
              <a:pPr marL="0" indent="0" algn="r">
                <a:spcBef>
                  <a:spcPct val="0"/>
                </a:spcBef>
                <a:spcAft>
                  <a:spcPct val="0"/>
                </a:spcAft>
                <a:buNone/>
              </a:pPr>
              <a:t>5/12/25</a:t>
            </a:fld>
            <a:endParaRPr lang="en-US" sz="800">
              <a:sym typeface="+mn-lt"/>
            </a:endParaRPr>
          </a:p>
        </p:txBody>
      </p:sp>
      <p:sp>
        <p:nvSpPr>
          <p:cNvPr id="21" name="Text Placeholder 10">
            <a:extLst>
              <a:ext uri="{FF2B5EF4-FFF2-40B4-BE49-F238E27FC236}">
                <a16:creationId xmlns:a16="http://schemas.microsoft.com/office/drawing/2014/main" id="{CDB1702D-4931-579B-0E4E-A15481B45069}"/>
              </a:ext>
            </a:extLst>
          </p:cNvPr>
          <p:cNvSpPr txBox="1">
            <a:spLocks/>
          </p:cNvSpPr>
          <p:nvPr>
            <p:custDataLst>
              <p:tags r:id="rId18"/>
            </p:custDataLst>
          </p:nvPr>
        </p:nvSpPr>
        <p:spPr bwMode="auto">
          <a:xfrm>
            <a:off x="8467725" y="3841750"/>
            <a:ext cx="122238" cy="3429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FB69B36E-6342-40AB-89B7-A5EEA4153D7E}" type="datetime'''''''''''''5''''''''/''''''14/''''''''25'''''''''''''''''''">
              <a:rPr lang="en-US" altLang="en-US" sz="800" smtClean="0"/>
              <a:pPr marL="0" indent="0" algn="r">
                <a:spcBef>
                  <a:spcPct val="0"/>
                </a:spcBef>
                <a:spcAft>
                  <a:spcPct val="0"/>
                </a:spcAft>
                <a:buNone/>
              </a:pPr>
              <a:t>5/14/25</a:t>
            </a:fld>
            <a:endParaRPr lang="en-US" sz="800">
              <a:sym typeface="+mn-lt"/>
            </a:endParaRPr>
          </a:p>
        </p:txBody>
      </p:sp>
      <p:sp>
        <p:nvSpPr>
          <p:cNvPr id="22" name="Text Placeholder 10">
            <a:extLst>
              <a:ext uri="{FF2B5EF4-FFF2-40B4-BE49-F238E27FC236}">
                <a16:creationId xmlns:a16="http://schemas.microsoft.com/office/drawing/2014/main" id="{468532BD-10FF-8392-7392-C140F2D18467}"/>
              </a:ext>
            </a:extLst>
          </p:cNvPr>
          <p:cNvSpPr txBox="1">
            <a:spLocks/>
          </p:cNvSpPr>
          <p:nvPr>
            <p:custDataLst>
              <p:tags r:id="rId19"/>
            </p:custDataLst>
          </p:nvPr>
        </p:nvSpPr>
        <p:spPr bwMode="auto">
          <a:xfrm>
            <a:off x="8745538" y="3841750"/>
            <a:ext cx="122238" cy="3429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3DF6F942-8ABA-497D-BFBC-D994F083FA11}" type="datetime'''''''5''''/1''''''''''''''''''''6''/''''''''''25'''''''''">
              <a:rPr lang="en-US" altLang="en-US" sz="800" smtClean="0"/>
              <a:pPr marL="0" indent="0" algn="r">
                <a:spcBef>
                  <a:spcPct val="0"/>
                </a:spcBef>
                <a:spcAft>
                  <a:spcPct val="0"/>
                </a:spcAft>
                <a:buNone/>
              </a:pPr>
              <a:t>5/16/25</a:t>
            </a:fld>
            <a:endParaRPr lang="en-US" sz="800">
              <a:sym typeface="+mn-lt"/>
            </a:endParaRPr>
          </a:p>
        </p:txBody>
      </p:sp>
      <p:sp>
        <p:nvSpPr>
          <p:cNvPr id="23" name="Text Placeholder 10">
            <a:extLst>
              <a:ext uri="{FF2B5EF4-FFF2-40B4-BE49-F238E27FC236}">
                <a16:creationId xmlns:a16="http://schemas.microsoft.com/office/drawing/2014/main" id="{5F82D8D5-383F-6D34-5738-03FD823D309C}"/>
              </a:ext>
            </a:extLst>
          </p:cNvPr>
          <p:cNvSpPr txBox="1">
            <a:spLocks/>
          </p:cNvSpPr>
          <p:nvPr>
            <p:custDataLst>
              <p:tags r:id="rId20"/>
            </p:custDataLst>
          </p:nvPr>
        </p:nvSpPr>
        <p:spPr bwMode="auto">
          <a:xfrm>
            <a:off x="9023350" y="3841750"/>
            <a:ext cx="122238" cy="3429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4DBD206E-E001-4DC3-BBAD-924959C976AA}" type="datetime'''5''''''''''''/2''''''''0''''''/''''2''''''''''''''''5'''''">
              <a:rPr lang="en-US" altLang="en-US" sz="800" smtClean="0"/>
              <a:pPr marL="0" indent="0" algn="r">
                <a:spcBef>
                  <a:spcPct val="0"/>
                </a:spcBef>
                <a:spcAft>
                  <a:spcPct val="0"/>
                </a:spcAft>
                <a:buNone/>
              </a:pPr>
              <a:t>5/20/25</a:t>
            </a:fld>
            <a:endParaRPr lang="en-US" sz="800">
              <a:sym typeface="+mn-lt"/>
            </a:endParaRPr>
          </a:p>
        </p:txBody>
      </p:sp>
      <p:sp>
        <p:nvSpPr>
          <p:cNvPr id="24" name="Text Placeholder 10">
            <a:extLst>
              <a:ext uri="{FF2B5EF4-FFF2-40B4-BE49-F238E27FC236}">
                <a16:creationId xmlns:a16="http://schemas.microsoft.com/office/drawing/2014/main" id="{0CF8709F-ED2A-1DFF-9AD3-0807DBF2333C}"/>
              </a:ext>
            </a:extLst>
          </p:cNvPr>
          <p:cNvSpPr txBox="1">
            <a:spLocks/>
          </p:cNvSpPr>
          <p:nvPr>
            <p:custDataLst>
              <p:tags r:id="rId21"/>
            </p:custDataLst>
          </p:nvPr>
        </p:nvSpPr>
        <p:spPr bwMode="auto">
          <a:xfrm>
            <a:off x="9301163" y="3841750"/>
            <a:ext cx="122238" cy="3429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D85E3650-1A59-4423-8579-CFE6986F9056}" type="datetime'''''''''''5/''''''2''''''''''''''2/''''''''''''25'">
              <a:rPr lang="en-US" altLang="en-US" sz="800" smtClean="0"/>
              <a:pPr marL="0" indent="0" algn="r">
                <a:spcBef>
                  <a:spcPct val="0"/>
                </a:spcBef>
                <a:spcAft>
                  <a:spcPct val="0"/>
                </a:spcAft>
                <a:buNone/>
              </a:pPr>
              <a:t>5/22/25</a:t>
            </a:fld>
            <a:endParaRPr lang="en-US" sz="800">
              <a:sym typeface="+mn-lt"/>
            </a:endParaRPr>
          </a:p>
        </p:txBody>
      </p:sp>
      <p:sp>
        <p:nvSpPr>
          <p:cNvPr id="25" name="Text Placeholder 10">
            <a:extLst>
              <a:ext uri="{FF2B5EF4-FFF2-40B4-BE49-F238E27FC236}">
                <a16:creationId xmlns:a16="http://schemas.microsoft.com/office/drawing/2014/main" id="{2F305216-0CB8-57BF-02B1-884886A2CB58}"/>
              </a:ext>
            </a:extLst>
          </p:cNvPr>
          <p:cNvSpPr txBox="1">
            <a:spLocks/>
          </p:cNvSpPr>
          <p:nvPr>
            <p:custDataLst>
              <p:tags r:id="rId22"/>
            </p:custDataLst>
          </p:nvPr>
        </p:nvSpPr>
        <p:spPr bwMode="auto">
          <a:xfrm>
            <a:off x="9578975" y="3841750"/>
            <a:ext cx="122238" cy="3429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5F174BD6-C1EC-4EF1-9CE7-0B14BB8AACDF}" type="datetime'''5''/''''''''''''''2''''7/''''''''''2''''''5'''''">
              <a:rPr lang="en-US" altLang="en-US" sz="800" smtClean="0"/>
              <a:pPr marL="0" indent="0" algn="r">
                <a:spcBef>
                  <a:spcPct val="0"/>
                </a:spcBef>
                <a:spcAft>
                  <a:spcPct val="0"/>
                </a:spcAft>
                <a:buNone/>
              </a:pPr>
              <a:t>5/27/25</a:t>
            </a:fld>
            <a:endParaRPr lang="en-US" sz="800">
              <a:sym typeface="+mn-lt"/>
            </a:endParaRPr>
          </a:p>
        </p:txBody>
      </p:sp>
      <p:sp>
        <p:nvSpPr>
          <p:cNvPr id="26" name="Text Placeholder 10">
            <a:extLst>
              <a:ext uri="{FF2B5EF4-FFF2-40B4-BE49-F238E27FC236}">
                <a16:creationId xmlns:a16="http://schemas.microsoft.com/office/drawing/2014/main" id="{47F5287C-1DD3-EA9F-3236-99C03A083F00}"/>
              </a:ext>
            </a:extLst>
          </p:cNvPr>
          <p:cNvSpPr txBox="1">
            <a:spLocks/>
          </p:cNvSpPr>
          <p:nvPr>
            <p:custDataLst>
              <p:tags r:id="rId23"/>
            </p:custDataLst>
          </p:nvPr>
        </p:nvSpPr>
        <p:spPr bwMode="auto">
          <a:xfrm>
            <a:off x="9856788" y="3841750"/>
            <a:ext cx="122238" cy="3429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0DA8E8FD-42A8-4EDF-93A1-1901AF580737}" type="datetime'''5''''''''''/''''''''2''9''/''''''''''''2''''''''''5'''''">
              <a:rPr lang="en-US" altLang="en-US" sz="800" smtClean="0"/>
              <a:pPr marL="0" indent="0" algn="r">
                <a:spcBef>
                  <a:spcPct val="0"/>
                </a:spcBef>
                <a:spcAft>
                  <a:spcPct val="0"/>
                </a:spcAft>
                <a:buNone/>
              </a:pPr>
              <a:t>5/29/25</a:t>
            </a:fld>
            <a:endParaRPr lang="en-US" sz="800">
              <a:sym typeface="+mn-lt"/>
            </a:endParaRPr>
          </a:p>
        </p:txBody>
      </p:sp>
      <p:sp>
        <p:nvSpPr>
          <p:cNvPr id="27" name="Text Placeholder 10">
            <a:extLst>
              <a:ext uri="{FF2B5EF4-FFF2-40B4-BE49-F238E27FC236}">
                <a16:creationId xmlns:a16="http://schemas.microsoft.com/office/drawing/2014/main" id="{704EE936-01A7-2610-E60D-C42BC2978B32}"/>
              </a:ext>
            </a:extLst>
          </p:cNvPr>
          <p:cNvSpPr txBox="1">
            <a:spLocks/>
          </p:cNvSpPr>
          <p:nvPr>
            <p:custDataLst>
              <p:tags r:id="rId24"/>
            </p:custDataLst>
          </p:nvPr>
        </p:nvSpPr>
        <p:spPr bwMode="auto">
          <a:xfrm>
            <a:off x="10134600" y="3841750"/>
            <a:ext cx="122238" cy="2857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EE33BD24-7B14-420F-A9C1-66EDB18D00C8}" type="datetime'''''''''''''6''''''''''/''''2''''/''2''''5'''''''''''''''''">
              <a:rPr lang="en-US" altLang="en-US" sz="800" smtClean="0"/>
              <a:pPr marL="0" indent="0" algn="r">
                <a:spcBef>
                  <a:spcPct val="0"/>
                </a:spcBef>
                <a:spcAft>
                  <a:spcPct val="0"/>
                </a:spcAft>
                <a:buNone/>
              </a:pPr>
              <a:t>6/2/25</a:t>
            </a:fld>
            <a:endParaRPr lang="en-US" sz="800">
              <a:sym typeface="+mn-lt"/>
            </a:endParaRPr>
          </a:p>
        </p:txBody>
      </p:sp>
      <p:sp>
        <p:nvSpPr>
          <p:cNvPr id="28" name="Text Placeholder 10">
            <a:extLst>
              <a:ext uri="{FF2B5EF4-FFF2-40B4-BE49-F238E27FC236}">
                <a16:creationId xmlns:a16="http://schemas.microsoft.com/office/drawing/2014/main" id="{35EABDAE-7608-412C-23BB-F195C9D8EBF7}"/>
              </a:ext>
            </a:extLst>
          </p:cNvPr>
          <p:cNvSpPr txBox="1">
            <a:spLocks/>
          </p:cNvSpPr>
          <p:nvPr>
            <p:custDataLst>
              <p:tags r:id="rId25"/>
            </p:custDataLst>
          </p:nvPr>
        </p:nvSpPr>
        <p:spPr bwMode="auto">
          <a:xfrm>
            <a:off x="10412413" y="3841750"/>
            <a:ext cx="122238" cy="2857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59AB891B-E300-4476-8293-CEAD032BE13F}" type="datetime'''''6''''''''''''/''''''''''''''''''''''''4''/''2''5'''''">
              <a:rPr lang="en-US" altLang="en-US" sz="800" smtClean="0"/>
              <a:pPr marL="0" indent="0" algn="r">
                <a:spcBef>
                  <a:spcPct val="0"/>
                </a:spcBef>
                <a:spcAft>
                  <a:spcPct val="0"/>
                </a:spcAft>
                <a:buNone/>
              </a:pPr>
              <a:t>6/4/25</a:t>
            </a:fld>
            <a:endParaRPr lang="en-US" sz="800">
              <a:sym typeface="+mn-lt"/>
            </a:endParaRPr>
          </a:p>
        </p:txBody>
      </p:sp>
      <p:sp>
        <p:nvSpPr>
          <p:cNvPr id="29" name="Text Placeholder 10">
            <a:extLst>
              <a:ext uri="{FF2B5EF4-FFF2-40B4-BE49-F238E27FC236}">
                <a16:creationId xmlns:a16="http://schemas.microsoft.com/office/drawing/2014/main" id="{201D6D15-C367-8E29-04F3-547EDAA20426}"/>
              </a:ext>
            </a:extLst>
          </p:cNvPr>
          <p:cNvSpPr txBox="1">
            <a:spLocks/>
          </p:cNvSpPr>
          <p:nvPr>
            <p:custDataLst>
              <p:tags r:id="rId26"/>
            </p:custDataLst>
          </p:nvPr>
        </p:nvSpPr>
        <p:spPr bwMode="auto">
          <a:xfrm>
            <a:off x="10690225" y="3841750"/>
            <a:ext cx="122238" cy="2857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631D1A63-4235-4EB3-851A-C0595EA4B70D}" type="datetime'''''''''''''6''/''''''''''''6''''/2''''''''''''''''5'">
              <a:rPr lang="en-US" altLang="en-US" sz="800" smtClean="0"/>
              <a:pPr marL="0" indent="0" algn="r">
                <a:spcBef>
                  <a:spcPct val="0"/>
                </a:spcBef>
                <a:spcAft>
                  <a:spcPct val="0"/>
                </a:spcAft>
                <a:buNone/>
              </a:pPr>
              <a:t>6/6/25</a:t>
            </a:fld>
            <a:endParaRPr lang="en-US" sz="800">
              <a:sym typeface="+mn-lt"/>
            </a:endParaRPr>
          </a:p>
        </p:txBody>
      </p:sp>
      <p:sp>
        <p:nvSpPr>
          <p:cNvPr id="30" name="Text Placeholder 10">
            <a:extLst>
              <a:ext uri="{FF2B5EF4-FFF2-40B4-BE49-F238E27FC236}">
                <a16:creationId xmlns:a16="http://schemas.microsoft.com/office/drawing/2014/main" id="{07772596-750B-6496-B34A-9914584864E1}"/>
              </a:ext>
            </a:extLst>
          </p:cNvPr>
          <p:cNvSpPr txBox="1">
            <a:spLocks/>
          </p:cNvSpPr>
          <p:nvPr>
            <p:custDataLst>
              <p:tags r:id="rId27"/>
            </p:custDataLst>
          </p:nvPr>
        </p:nvSpPr>
        <p:spPr bwMode="auto">
          <a:xfrm>
            <a:off x="10968038" y="3841750"/>
            <a:ext cx="122238" cy="2857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r>
              <a:rPr lang="en-US" altLang="en-US" sz="800">
                <a:effectLst/>
                <a:sym typeface="+mn-lt"/>
              </a:rPr>
              <a:t>6/9/25</a:t>
            </a:r>
          </a:p>
        </p:txBody>
      </p:sp>
      <p:sp>
        <p:nvSpPr>
          <p:cNvPr id="31" name="Text Placeholder 10">
            <a:extLst>
              <a:ext uri="{FF2B5EF4-FFF2-40B4-BE49-F238E27FC236}">
                <a16:creationId xmlns:a16="http://schemas.microsoft.com/office/drawing/2014/main" id="{4457D104-A256-8C47-0178-E64F4C39A501}"/>
              </a:ext>
            </a:extLst>
          </p:cNvPr>
          <p:cNvSpPr txBox="1">
            <a:spLocks/>
          </p:cNvSpPr>
          <p:nvPr>
            <p:custDataLst>
              <p:tags r:id="rId28"/>
            </p:custDataLst>
          </p:nvPr>
        </p:nvSpPr>
        <p:spPr bwMode="auto">
          <a:xfrm>
            <a:off x="11523663" y="3841750"/>
            <a:ext cx="122238" cy="400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D7F48584-76AB-4471-898B-0933413B4657}" type="datetime'''''''''0''''''''''6/''''1''''''''''''''''6/2''''''5'''''''''">
              <a:rPr lang="en-US" altLang="en-US" sz="800" smtClean="0"/>
              <a:pPr marL="0" indent="0" algn="r">
                <a:spcBef>
                  <a:spcPct val="0"/>
                </a:spcBef>
                <a:spcAft>
                  <a:spcPct val="0"/>
                </a:spcAft>
                <a:buNone/>
              </a:pPr>
              <a:t>06/16/25</a:t>
            </a:fld>
            <a:endParaRPr lang="en-US" sz="800" dirty="0">
              <a:sym typeface="+mn-lt"/>
            </a:endParaRPr>
          </a:p>
        </p:txBody>
      </p:sp>
      <p:sp>
        <p:nvSpPr>
          <p:cNvPr id="33" name="Text Placeholder 10">
            <a:extLst>
              <a:ext uri="{FF2B5EF4-FFF2-40B4-BE49-F238E27FC236}">
                <a16:creationId xmlns:a16="http://schemas.microsoft.com/office/drawing/2014/main" id="{90DAC271-A07D-3B66-CACB-8F4BA0655F3C}"/>
              </a:ext>
            </a:extLst>
          </p:cNvPr>
          <p:cNvSpPr txBox="1">
            <a:spLocks/>
          </p:cNvSpPr>
          <p:nvPr>
            <p:custDataLst>
              <p:tags r:id="rId29"/>
            </p:custDataLst>
          </p:nvPr>
        </p:nvSpPr>
        <p:spPr bwMode="auto">
          <a:xfrm>
            <a:off x="11123613" y="3862827"/>
            <a:ext cx="365125" cy="5064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55CAA469-489B-4BF0-85EB-2C34792A8E75}" type="datetime'''6''''''''''/''''''''1''2/''''''''''''''''2''5'''''''''''''''">
              <a:rPr lang="en-US" altLang="en-US" sz="800" smtClean="0"/>
              <a:pPr marL="0" indent="0" algn="r">
                <a:spcBef>
                  <a:spcPct val="0"/>
                </a:spcBef>
                <a:spcAft>
                  <a:spcPct val="0"/>
                </a:spcAft>
                <a:buNone/>
              </a:pPr>
              <a:t>6/12/25</a:t>
            </a:fld>
            <a:br>
              <a:rPr lang="en-US" altLang="en-US" sz="800" dirty="0">
                <a:effectLst/>
              </a:rPr>
            </a:br>
            <a:r>
              <a:rPr lang="en-US" altLang="en-US" sz="800" dirty="0">
                <a:effectLst/>
              </a:rPr>
              <a:t>6/11/25</a:t>
            </a:r>
          </a:p>
        </p:txBody>
      </p:sp>
      <p:cxnSp>
        <p:nvCxnSpPr>
          <p:cNvPr id="34" name="Straight Connector 33">
            <a:extLst>
              <a:ext uri="{FF2B5EF4-FFF2-40B4-BE49-F238E27FC236}">
                <a16:creationId xmlns:a16="http://schemas.microsoft.com/office/drawing/2014/main" id="{43A5952C-34E1-CF3B-1E82-D6EB9AD18D4F}"/>
              </a:ext>
            </a:extLst>
          </p:cNvPr>
          <p:cNvCxnSpPr>
            <a:cxnSpLocks/>
          </p:cNvCxnSpPr>
          <p:nvPr/>
        </p:nvCxnSpPr>
        <p:spPr bwMode="gray">
          <a:xfrm>
            <a:off x="6307137" y="1939925"/>
            <a:ext cx="0" cy="1874838"/>
          </a:xfrm>
          <a:prstGeom prst="line">
            <a:avLst/>
          </a:prstGeom>
          <a:ln w="9525" cap="flat">
            <a:solidFill>
              <a:schemeClr val="accent1">
                <a:lumMod val="75000"/>
              </a:schemeClr>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A407781-551A-6053-220F-4A369385B510}"/>
              </a:ext>
            </a:extLst>
          </p:cNvPr>
          <p:cNvCxnSpPr>
            <a:cxnSpLocks/>
          </p:cNvCxnSpPr>
          <p:nvPr/>
        </p:nvCxnSpPr>
        <p:spPr bwMode="gray">
          <a:xfrm>
            <a:off x="7327900" y="1939925"/>
            <a:ext cx="0" cy="1885951"/>
          </a:xfrm>
          <a:prstGeom prst="line">
            <a:avLst/>
          </a:prstGeom>
          <a:ln w="9525" cap="flat">
            <a:solidFill>
              <a:schemeClr val="accent1">
                <a:lumMod val="75000"/>
              </a:schemeClr>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36" name="Text Placeholder 10">
            <a:extLst>
              <a:ext uri="{FF2B5EF4-FFF2-40B4-BE49-F238E27FC236}">
                <a16:creationId xmlns:a16="http://schemas.microsoft.com/office/drawing/2014/main" id="{DF91E52D-FDA1-761D-ABB0-2C7C399D5168}"/>
              </a:ext>
            </a:extLst>
          </p:cNvPr>
          <p:cNvSpPr txBox="1">
            <a:spLocks/>
          </p:cNvSpPr>
          <p:nvPr>
            <p:custDataLst>
              <p:tags r:id="rId30"/>
            </p:custDataLst>
          </p:nvPr>
        </p:nvSpPr>
        <p:spPr bwMode="auto">
          <a:xfrm>
            <a:off x="5738813" y="2212975"/>
            <a:ext cx="568325"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000" dirty="0">
                <a:effectLst/>
                <a:ea typeface="+mn-lt"/>
                <a:cs typeface="+mn-lt"/>
                <a:sym typeface="+mn-lt"/>
              </a:rPr>
              <a:t>EO signed</a:t>
            </a:r>
            <a:endParaRPr lang="en-US" sz="1000" dirty="0">
              <a:ea typeface="+mn-lt"/>
              <a:cs typeface="+mn-lt"/>
              <a:sym typeface="+mn-lt"/>
            </a:endParaRPr>
          </a:p>
        </p:txBody>
      </p:sp>
      <p:sp>
        <p:nvSpPr>
          <p:cNvPr id="37" name="Text Placeholder 10">
            <a:extLst>
              <a:ext uri="{FF2B5EF4-FFF2-40B4-BE49-F238E27FC236}">
                <a16:creationId xmlns:a16="http://schemas.microsoft.com/office/drawing/2014/main" id="{FBCED552-407B-6975-7CCE-CA97AF30B04C}"/>
              </a:ext>
            </a:extLst>
          </p:cNvPr>
          <p:cNvSpPr txBox="1">
            <a:spLocks/>
          </p:cNvSpPr>
          <p:nvPr>
            <p:custDataLst>
              <p:tags r:id="rId31"/>
            </p:custDataLst>
          </p:nvPr>
        </p:nvSpPr>
        <p:spPr bwMode="auto">
          <a:xfrm>
            <a:off x="7431088" y="2041525"/>
            <a:ext cx="677863" cy="1714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000">
                <a:effectLst/>
                <a:ea typeface="+mn-lt"/>
                <a:cs typeface="+mn-lt"/>
                <a:sym typeface="+mn-lt"/>
              </a:rPr>
              <a:t>TMC applies for license</a:t>
            </a:r>
            <a:endParaRPr lang="en-US" sz="1000">
              <a:ea typeface="+mn-lt"/>
              <a:cs typeface="+mn-lt"/>
              <a:sym typeface="+mn-lt"/>
            </a:endParaRPr>
          </a:p>
        </p:txBody>
      </p:sp>
      <p:grpSp>
        <p:nvGrpSpPr>
          <p:cNvPr id="38" name="Group 37">
            <a:extLst>
              <a:ext uri="{FF2B5EF4-FFF2-40B4-BE49-F238E27FC236}">
                <a16:creationId xmlns:a16="http://schemas.microsoft.com/office/drawing/2014/main" id="{F9D423F0-FBA9-A4DA-6EB8-F01A13485B00}"/>
              </a:ext>
            </a:extLst>
          </p:cNvPr>
          <p:cNvGrpSpPr/>
          <p:nvPr/>
        </p:nvGrpSpPr>
        <p:grpSpPr>
          <a:xfrm>
            <a:off x="343296" y="3528659"/>
            <a:ext cx="3657866" cy="1307233"/>
            <a:chOff x="224446" y="1973375"/>
            <a:chExt cx="3657866" cy="1307233"/>
          </a:xfrm>
        </p:grpSpPr>
        <p:sp>
          <p:nvSpPr>
            <p:cNvPr id="39" name="TextBox 8">
              <a:extLst>
                <a:ext uri="{FF2B5EF4-FFF2-40B4-BE49-F238E27FC236}">
                  <a16:creationId xmlns:a16="http://schemas.microsoft.com/office/drawing/2014/main" id="{C4FC6E60-3279-894D-69F5-713516C6878C}"/>
                </a:ext>
              </a:extLst>
            </p:cNvPr>
            <p:cNvSpPr txBox="1"/>
            <p:nvPr/>
          </p:nvSpPr>
          <p:spPr bwMode="gray">
            <a:xfrm>
              <a:off x="304236" y="2118760"/>
              <a:ext cx="3578076" cy="1161848"/>
            </a:xfrm>
            <a:prstGeom prst="rect">
              <a:avLst/>
            </a:prstGeom>
            <a:solidFill>
              <a:schemeClr val="accent3">
                <a:lumMod val="20000"/>
                <a:lumOff val="80000"/>
              </a:schemeClr>
            </a:solidFill>
            <a:ln>
              <a:noFill/>
            </a:ln>
          </p:spPr>
          <p:txBody>
            <a:bodyPr wrap="square" lIns="137160" tIns="182880" rIns="274320" bIns="137160" rtlCol="0">
              <a:noAutofit/>
            </a:bodyPr>
            <a:lstStyle/>
            <a:p>
              <a:pPr marL="171450" indent="-171450">
                <a:spcAft>
                  <a:spcPts val="400"/>
                </a:spcAft>
                <a:buFont typeface="Arial" panose="020B0604020202020204" pitchFamily="34" charset="0"/>
                <a:buChar char="•"/>
              </a:pPr>
              <a:r>
                <a:rPr lang="en-AU" sz="1000" dirty="0"/>
                <a:t>Uncertain economic viability compared with terrestrial sources, e.g., Indonesian nickel</a:t>
              </a:r>
            </a:p>
            <a:p>
              <a:pPr marL="171450" indent="-171450">
                <a:spcAft>
                  <a:spcPts val="400"/>
                </a:spcAft>
                <a:buFont typeface="Arial" panose="020B0604020202020204" pitchFamily="34" charset="0"/>
                <a:buChar char="•"/>
              </a:pPr>
              <a:r>
                <a:rPr lang="en-AU" sz="1000" dirty="0"/>
                <a:t>High </a:t>
              </a:r>
              <a:r>
                <a:rPr lang="en-AU" sz="1000" dirty="0" err="1"/>
                <a:t>OpEx</a:t>
              </a:r>
              <a:r>
                <a:rPr lang="en-AU" sz="1000" dirty="0"/>
                <a:t> due to the extreme depth and technological challenges of deep sea environments</a:t>
              </a:r>
            </a:p>
            <a:p>
              <a:pPr marL="171450" indent="-171450">
                <a:spcAft>
                  <a:spcPts val="400"/>
                </a:spcAft>
                <a:buFont typeface="Arial" panose="020B0604020202020204" pitchFamily="34" charset="0"/>
                <a:buChar char="•"/>
              </a:pPr>
              <a:r>
                <a:rPr lang="en-AU" sz="1000" dirty="0"/>
                <a:t>Tech unproven and costly</a:t>
              </a:r>
            </a:p>
            <a:p>
              <a:pPr>
                <a:spcBef>
                  <a:spcPts val="0"/>
                </a:spcBef>
                <a:spcAft>
                  <a:spcPts val="400"/>
                </a:spcAft>
              </a:pPr>
              <a:endParaRPr lang="en-US" sz="1050" b="1" dirty="0"/>
            </a:p>
          </p:txBody>
        </p:sp>
        <p:sp>
          <p:nvSpPr>
            <p:cNvPr id="40" name="Rectangle 39">
              <a:extLst>
                <a:ext uri="{FF2B5EF4-FFF2-40B4-BE49-F238E27FC236}">
                  <a16:creationId xmlns:a16="http://schemas.microsoft.com/office/drawing/2014/main" id="{8EF42DE8-DEC9-F914-7EFA-67A148602237}"/>
                </a:ext>
              </a:extLst>
            </p:cNvPr>
            <p:cNvSpPr/>
            <p:nvPr/>
          </p:nvSpPr>
          <p:spPr bwMode="gray">
            <a:xfrm>
              <a:off x="224446" y="1973375"/>
              <a:ext cx="2329275" cy="291164"/>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36000" rIns="36000" bIns="36000" numCol="1" spcCol="0" rtlCol="0" fromWordArt="0" anchor="ctr" anchorCtr="0" forceAA="0" compatLnSpc="1">
              <a:prstTxWarp prst="textNoShape">
                <a:avLst/>
              </a:prstTxWarp>
              <a:noAutofit/>
            </a:bodyPr>
            <a:lstStyle/>
            <a:p>
              <a:pPr marL="0" indent="0">
                <a:buNone/>
              </a:pPr>
              <a:r>
                <a:rPr lang="en-US" sz="1200" b="1" dirty="0">
                  <a:solidFill>
                    <a:schemeClr val="bg1"/>
                  </a:solidFill>
                </a:rPr>
                <a:t>Cost</a:t>
              </a:r>
            </a:p>
          </p:txBody>
        </p:sp>
      </p:grpSp>
      <p:grpSp>
        <p:nvGrpSpPr>
          <p:cNvPr id="41" name="Group 40">
            <a:extLst>
              <a:ext uri="{FF2B5EF4-FFF2-40B4-BE49-F238E27FC236}">
                <a16:creationId xmlns:a16="http://schemas.microsoft.com/office/drawing/2014/main" id="{5140CF59-4125-272C-0F38-87277A23CEEE}"/>
              </a:ext>
            </a:extLst>
          </p:cNvPr>
          <p:cNvGrpSpPr/>
          <p:nvPr/>
        </p:nvGrpSpPr>
        <p:grpSpPr>
          <a:xfrm>
            <a:off x="324000" y="2013030"/>
            <a:ext cx="3657600" cy="1339200"/>
            <a:chOff x="175720" y="3662014"/>
            <a:chExt cx="3783063" cy="1338486"/>
          </a:xfrm>
        </p:grpSpPr>
        <p:sp>
          <p:nvSpPr>
            <p:cNvPr id="42" name="TextBox 8">
              <a:extLst>
                <a:ext uri="{FF2B5EF4-FFF2-40B4-BE49-F238E27FC236}">
                  <a16:creationId xmlns:a16="http://schemas.microsoft.com/office/drawing/2014/main" id="{C9285C7B-F145-8CFA-02AA-63E384F85EBD}"/>
                </a:ext>
              </a:extLst>
            </p:cNvPr>
            <p:cNvSpPr txBox="1"/>
            <p:nvPr/>
          </p:nvSpPr>
          <p:spPr bwMode="gray">
            <a:xfrm>
              <a:off x="324000" y="3838652"/>
              <a:ext cx="3634783" cy="1161848"/>
            </a:xfrm>
            <a:prstGeom prst="rect">
              <a:avLst/>
            </a:prstGeom>
            <a:solidFill>
              <a:schemeClr val="accent4">
                <a:lumMod val="20000"/>
                <a:lumOff val="80000"/>
              </a:schemeClr>
            </a:solidFill>
            <a:ln>
              <a:noFill/>
            </a:ln>
          </p:spPr>
          <p:txBody>
            <a:bodyPr wrap="square" lIns="137160" tIns="182880" rIns="274320" bIns="137160" rtlCol="0">
              <a:noAutofit/>
            </a:bodyPr>
            <a:lstStyle/>
            <a:p>
              <a:pPr marL="171450" indent="-171450">
                <a:spcBef>
                  <a:spcPts val="0"/>
                </a:spcBef>
                <a:spcAft>
                  <a:spcPts val="400"/>
                </a:spcAft>
                <a:buFont typeface="Arial" panose="020B0604020202020204" pitchFamily="34" charset="0"/>
                <a:buChar char="•"/>
              </a:pPr>
              <a:r>
                <a:rPr lang="en-US" sz="1000" dirty="0"/>
                <a:t>Deep sea ecosystems under-researched, r</a:t>
              </a:r>
              <a:r>
                <a:rPr lang="en-AU" sz="1000" dirty="0" err="1"/>
                <a:t>isk</a:t>
              </a:r>
              <a:r>
                <a:rPr lang="en-AU" sz="1000" dirty="0"/>
                <a:t> of irreversible damage</a:t>
              </a:r>
            </a:p>
            <a:p>
              <a:pPr marL="171450" indent="-171450">
                <a:spcBef>
                  <a:spcPts val="0"/>
                </a:spcBef>
                <a:spcAft>
                  <a:spcPts val="400"/>
                </a:spcAft>
                <a:buFont typeface="Arial" panose="020B0604020202020204" pitchFamily="34" charset="0"/>
                <a:buChar char="•"/>
              </a:pPr>
              <a:r>
                <a:rPr lang="en-US" sz="1000" dirty="0"/>
                <a:t>Downstream consequences for fragile ecosystems</a:t>
              </a:r>
            </a:p>
            <a:p>
              <a:pPr marL="171450" indent="-171450">
                <a:spcBef>
                  <a:spcPts val="0"/>
                </a:spcBef>
                <a:spcAft>
                  <a:spcPts val="400"/>
                </a:spcAft>
                <a:buFont typeface="Arial" panose="020B0604020202020204" pitchFamily="34" charset="0"/>
                <a:buChar char="•"/>
              </a:pPr>
              <a:r>
                <a:rPr lang="en-US" sz="1000" dirty="0"/>
                <a:t>Uncertain environmental trade-offs vs. terrestrial mining (deforestation, local water pollution)</a:t>
              </a:r>
            </a:p>
            <a:p>
              <a:pPr>
                <a:spcBef>
                  <a:spcPts val="0"/>
                </a:spcBef>
                <a:spcAft>
                  <a:spcPts val="400"/>
                </a:spcAft>
              </a:pPr>
              <a:endParaRPr lang="en-US" sz="1050" dirty="0"/>
            </a:p>
            <a:p>
              <a:pPr>
                <a:spcBef>
                  <a:spcPts val="0"/>
                </a:spcBef>
                <a:spcAft>
                  <a:spcPts val="400"/>
                </a:spcAft>
              </a:pPr>
              <a:endParaRPr lang="en-US" sz="1050" b="1" dirty="0"/>
            </a:p>
          </p:txBody>
        </p:sp>
        <p:sp>
          <p:nvSpPr>
            <p:cNvPr id="43" name="Rectangle 42">
              <a:extLst>
                <a:ext uri="{FF2B5EF4-FFF2-40B4-BE49-F238E27FC236}">
                  <a16:creationId xmlns:a16="http://schemas.microsoft.com/office/drawing/2014/main" id="{8DFBA3C1-ED60-39C9-9C0B-3902A0562A96}"/>
                </a:ext>
              </a:extLst>
            </p:cNvPr>
            <p:cNvSpPr/>
            <p:nvPr/>
          </p:nvSpPr>
          <p:spPr bwMode="gray">
            <a:xfrm>
              <a:off x="175720" y="3662014"/>
              <a:ext cx="2378002" cy="293588"/>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36000" rIns="36000" bIns="36000" numCol="1" spcCol="0" rtlCol="0" fromWordArt="0" anchor="ctr" anchorCtr="0" forceAA="0" compatLnSpc="1">
              <a:prstTxWarp prst="textNoShape">
                <a:avLst/>
              </a:prstTxWarp>
              <a:noAutofit/>
            </a:bodyPr>
            <a:lstStyle/>
            <a:p>
              <a:pPr marL="0" indent="0">
                <a:buNone/>
              </a:pPr>
              <a:r>
                <a:rPr lang="en-US" sz="1200" b="1" dirty="0">
                  <a:solidFill>
                    <a:schemeClr val="bg1"/>
                  </a:solidFill>
                </a:rPr>
                <a:t>Environmental impacts</a:t>
              </a:r>
            </a:p>
          </p:txBody>
        </p:sp>
      </p:grpSp>
      <p:grpSp>
        <p:nvGrpSpPr>
          <p:cNvPr id="44" name="Group 43">
            <a:extLst>
              <a:ext uri="{FF2B5EF4-FFF2-40B4-BE49-F238E27FC236}">
                <a16:creationId xmlns:a16="http://schemas.microsoft.com/office/drawing/2014/main" id="{3140862F-4D15-D0F5-2C86-FA31A1040613}"/>
              </a:ext>
            </a:extLst>
          </p:cNvPr>
          <p:cNvGrpSpPr/>
          <p:nvPr/>
        </p:nvGrpSpPr>
        <p:grpSpPr>
          <a:xfrm>
            <a:off x="324000" y="5012321"/>
            <a:ext cx="3657600" cy="1336726"/>
            <a:chOff x="173388" y="5086910"/>
            <a:chExt cx="3706594" cy="1336726"/>
          </a:xfrm>
        </p:grpSpPr>
        <p:sp>
          <p:nvSpPr>
            <p:cNvPr id="45" name="TextBox 8">
              <a:extLst>
                <a:ext uri="{FF2B5EF4-FFF2-40B4-BE49-F238E27FC236}">
                  <a16:creationId xmlns:a16="http://schemas.microsoft.com/office/drawing/2014/main" id="{A54C4668-D1ED-0D6D-D99F-440B612A50E5}"/>
                </a:ext>
              </a:extLst>
            </p:cNvPr>
            <p:cNvSpPr txBox="1"/>
            <p:nvPr/>
          </p:nvSpPr>
          <p:spPr bwMode="gray">
            <a:xfrm>
              <a:off x="245199" y="5234916"/>
              <a:ext cx="3634783" cy="1188720"/>
            </a:xfrm>
            <a:prstGeom prst="rect">
              <a:avLst/>
            </a:prstGeom>
            <a:solidFill>
              <a:schemeClr val="accent6">
                <a:lumMod val="20000"/>
                <a:lumOff val="80000"/>
              </a:schemeClr>
            </a:solidFill>
            <a:ln>
              <a:noFill/>
            </a:ln>
          </p:spPr>
          <p:txBody>
            <a:bodyPr wrap="square" lIns="137160" tIns="182880" rIns="274320" bIns="137160" rtlCol="0">
              <a:noAutofit/>
            </a:bodyPr>
            <a:lstStyle/>
            <a:p>
              <a:pPr marL="171450" indent="-171450">
                <a:spcAft>
                  <a:spcPts val="600"/>
                </a:spcAft>
                <a:buFont typeface="Arial" panose="020B0604020202020204" pitchFamily="34" charset="0"/>
                <a:buChar char="•"/>
              </a:pPr>
              <a:r>
                <a:rPr lang="en-AU" sz="1000" dirty="0"/>
                <a:t>U.S. securing supply chains for critical minerals</a:t>
              </a:r>
            </a:p>
            <a:p>
              <a:pPr marL="171450" indent="-171450">
                <a:spcAft>
                  <a:spcPts val="600"/>
                </a:spcAft>
                <a:buFont typeface="Arial" panose="020B0604020202020204" pitchFamily="34" charset="0"/>
                <a:buChar char="•"/>
              </a:pPr>
              <a:r>
                <a:rPr lang="en-AU" sz="1000" dirty="0"/>
                <a:t>U.S. unilateralism undermines the global governance of the ISA; China supportive of ISA’s multilateralism</a:t>
              </a:r>
            </a:p>
            <a:p>
              <a:pPr marL="171450" indent="-171450">
                <a:spcAft>
                  <a:spcPts val="600"/>
                </a:spcAft>
                <a:buFont typeface="Arial" panose="020B0604020202020204" pitchFamily="34" charset="0"/>
                <a:buChar char="•"/>
              </a:pPr>
              <a:r>
                <a:rPr lang="en-AU" sz="1000" dirty="0"/>
                <a:t>Increased risk of resource conflict in international waters</a:t>
              </a:r>
            </a:p>
          </p:txBody>
        </p:sp>
        <p:sp>
          <p:nvSpPr>
            <p:cNvPr id="46" name="Rectangle 45">
              <a:extLst>
                <a:ext uri="{FF2B5EF4-FFF2-40B4-BE49-F238E27FC236}">
                  <a16:creationId xmlns:a16="http://schemas.microsoft.com/office/drawing/2014/main" id="{B7E785AC-67D8-3C8F-2BEC-18D1055B43C5}"/>
                </a:ext>
              </a:extLst>
            </p:cNvPr>
            <p:cNvSpPr/>
            <p:nvPr/>
          </p:nvSpPr>
          <p:spPr bwMode="gray">
            <a:xfrm>
              <a:off x="173388" y="5086910"/>
              <a:ext cx="2378002" cy="293589"/>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36000" rIns="36000" bIns="36000" numCol="1" spcCol="0" rtlCol="0" fromWordArt="0" anchor="ctr" anchorCtr="0" forceAA="0" compatLnSpc="1">
              <a:prstTxWarp prst="textNoShape">
                <a:avLst/>
              </a:prstTxWarp>
              <a:noAutofit/>
            </a:bodyPr>
            <a:lstStyle/>
            <a:p>
              <a:pPr marL="0" indent="0">
                <a:buNone/>
              </a:pPr>
              <a:r>
                <a:rPr lang="en-US" sz="1200" b="1">
                  <a:solidFill>
                    <a:schemeClr val="bg1"/>
                  </a:solidFill>
                </a:rPr>
                <a:t>Geopolitics</a:t>
              </a:r>
            </a:p>
          </p:txBody>
        </p:sp>
      </p:grpSp>
      <p:grpSp>
        <p:nvGrpSpPr>
          <p:cNvPr id="47" name="Group 46">
            <a:extLst>
              <a:ext uri="{FF2B5EF4-FFF2-40B4-BE49-F238E27FC236}">
                <a16:creationId xmlns:a16="http://schemas.microsoft.com/office/drawing/2014/main" id="{BC3E55D9-8139-9193-071F-7FE747EDEAC8}"/>
              </a:ext>
            </a:extLst>
          </p:cNvPr>
          <p:cNvGrpSpPr/>
          <p:nvPr/>
        </p:nvGrpSpPr>
        <p:grpSpPr>
          <a:xfrm>
            <a:off x="301183" y="1548000"/>
            <a:ext cx="3680417" cy="294902"/>
            <a:chOff x="315032" y="1642112"/>
            <a:chExt cx="7912897" cy="294902"/>
          </a:xfrm>
        </p:grpSpPr>
        <p:sp>
          <p:nvSpPr>
            <p:cNvPr id="48" name="Content Placeholder 1">
              <a:extLst>
                <a:ext uri="{FF2B5EF4-FFF2-40B4-BE49-F238E27FC236}">
                  <a16:creationId xmlns:a16="http://schemas.microsoft.com/office/drawing/2014/main" id="{001F70CE-EACA-DD88-8B75-597CAE46B5CA}"/>
                </a:ext>
              </a:extLst>
            </p:cNvPr>
            <p:cNvSpPr txBox="1">
              <a:spLocks/>
            </p:cNvSpPr>
            <p:nvPr/>
          </p:nvSpPr>
          <p:spPr>
            <a:xfrm>
              <a:off x="364089" y="1642112"/>
              <a:ext cx="7863840" cy="274320"/>
            </a:xfrm>
            <a:prstGeom prst="rect">
              <a:avLst/>
            </a:prstGeom>
          </p:spPr>
          <p:txBody>
            <a:bodyPr vert="horz" lIns="36576" tIns="36576" rIns="36576" bIns="36576"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400" b="1" dirty="0">
                  <a:effectLst/>
                  <a:ea typeface="+mn-lt"/>
                  <a:cs typeface="+mn-lt"/>
                  <a:sym typeface="+mn-lt"/>
                </a:rPr>
                <a:t>Deep sea </a:t>
              </a:r>
              <a:r>
                <a:rPr lang="en-US" altLang="en-US" sz="1400" b="1" dirty="0">
                  <a:ea typeface="+mn-lt"/>
                  <a:cs typeface="+mn-lt"/>
                  <a:sym typeface="+mn-lt"/>
                </a:rPr>
                <a:t>m</a:t>
              </a:r>
              <a:r>
                <a:rPr lang="en-US" altLang="en-US" sz="1400" b="1" dirty="0">
                  <a:effectLst/>
                  <a:ea typeface="+mn-lt"/>
                  <a:cs typeface="+mn-lt"/>
                  <a:sym typeface="+mn-lt"/>
                </a:rPr>
                <a:t>ining has many unknowns</a:t>
              </a:r>
              <a:endParaRPr lang="en-US" sz="1400" b="1" dirty="0">
                <a:ea typeface="+mn-lt"/>
                <a:cs typeface="+mn-lt"/>
                <a:sym typeface="+mn-lt"/>
              </a:endParaRPr>
            </a:p>
          </p:txBody>
        </p:sp>
        <p:cxnSp>
          <p:nvCxnSpPr>
            <p:cNvPr id="49" name="btfpColumnHeaderBoxLine739433">
              <a:extLst>
                <a:ext uri="{FF2B5EF4-FFF2-40B4-BE49-F238E27FC236}">
                  <a16:creationId xmlns:a16="http://schemas.microsoft.com/office/drawing/2014/main" id="{F2427142-1956-883E-BFD1-3B029C3E8701}"/>
                </a:ext>
              </a:extLst>
            </p:cNvPr>
            <p:cNvCxnSpPr>
              <a:cxnSpLocks/>
            </p:cNvCxnSpPr>
            <p:nvPr/>
          </p:nvCxnSpPr>
          <p:spPr bwMode="gray">
            <a:xfrm>
              <a:off x="315032" y="1937014"/>
              <a:ext cx="7863840"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EE65E26D-5948-CE06-2ED5-B66DED709B77}"/>
              </a:ext>
            </a:extLst>
          </p:cNvPr>
          <p:cNvGrpSpPr/>
          <p:nvPr/>
        </p:nvGrpSpPr>
        <p:grpSpPr>
          <a:xfrm>
            <a:off x="4276724" y="1566442"/>
            <a:ext cx="7406641" cy="276758"/>
            <a:chOff x="329181" y="1677277"/>
            <a:chExt cx="15924278" cy="276758"/>
          </a:xfrm>
        </p:grpSpPr>
        <p:sp>
          <p:nvSpPr>
            <p:cNvPr id="51" name="Content Placeholder 1">
              <a:extLst>
                <a:ext uri="{FF2B5EF4-FFF2-40B4-BE49-F238E27FC236}">
                  <a16:creationId xmlns:a16="http://schemas.microsoft.com/office/drawing/2014/main" id="{382613ED-4787-BE28-432F-4D7B1EC02ADF}"/>
                </a:ext>
              </a:extLst>
            </p:cNvPr>
            <p:cNvSpPr txBox="1">
              <a:spLocks/>
            </p:cNvSpPr>
            <p:nvPr/>
          </p:nvSpPr>
          <p:spPr>
            <a:xfrm>
              <a:off x="329181" y="1677277"/>
              <a:ext cx="9437975" cy="255877"/>
            </a:xfrm>
            <a:prstGeom prst="rect">
              <a:avLst/>
            </a:prstGeom>
          </p:spPr>
          <p:txBody>
            <a:bodyPr vert="horz" lIns="36576" tIns="36576" rIns="36576" bIns="36576"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400" b="1" dirty="0">
                  <a:effectLst/>
                  <a:ea typeface="+mn-lt"/>
                  <a:cs typeface="+mn-lt"/>
                  <a:sym typeface="+mn-lt"/>
                </a:rPr>
                <a:t>The Metals Company share </a:t>
              </a:r>
              <a:r>
                <a:rPr lang="en-US" altLang="en-US" sz="1400" b="1" dirty="0">
                  <a:ea typeface="+mn-lt"/>
                  <a:cs typeface="+mn-lt"/>
                  <a:sym typeface="+mn-lt"/>
                </a:rPr>
                <a:t>p</a:t>
              </a:r>
              <a:r>
                <a:rPr lang="en-US" altLang="en-US" sz="1400" b="1" dirty="0">
                  <a:effectLst/>
                  <a:ea typeface="+mn-lt"/>
                  <a:cs typeface="+mn-lt"/>
                  <a:sym typeface="+mn-lt"/>
                </a:rPr>
                <a:t>rice</a:t>
              </a:r>
              <a:r>
                <a:rPr lang="en-US" altLang="en-US" sz="1400" b="1" dirty="0">
                  <a:ea typeface="+mn-lt"/>
                  <a:cs typeface="+mn-lt"/>
                  <a:sym typeface="+mn-lt"/>
                </a:rPr>
                <a:t>, </a:t>
              </a:r>
              <a:r>
                <a:rPr lang="en-US" altLang="en-US" sz="1400" b="1" i="1" dirty="0">
                  <a:ea typeface="+mn-lt"/>
                  <a:cs typeface="+mn-lt"/>
                  <a:sym typeface="+mn-lt"/>
                </a:rPr>
                <a:t>US$</a:t>
              </a:r>
            </a:p>
          </p:txBody>
        </p:sp>
        <p:cxnSp>
          <p:nvCxnSpPr>
            <p:cNvPr id="52" name="btfpColumnHeaderBoxLine739433">
              <a:extLst>
                <a:ext uri="{FF2B5EF4-FFF2-40B4-BE49-F238E27FC236}">
                  <a16:creationId xmlns:a16="http://schemas.microsoft.com/office/drawing/2014/main" id="{B20BEE1F-004B-E4A0-77A2-805962B89395}"/>
                </a:ext>
              </a:extLst>
            </p:cNvPr>
            <p:cNvCxnSpPr>
              <a:cxnSpLocks/>
            </p:cNvCxnSpPr>
            <p:nvPr/>
          </p:nvCxnSpPr>
          <p:spPr bwMode="gray">
            <a:xfrm>
              <a:off x="329183" y="1954035"/>
              <a:ext cx="15924276"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1A0EB0FA-A1A4-5DB0-13A3-F4DA86E0BF03}"/>
              </a:ext>
            </a:extLst>
          </p:cNvPr>
          <p:cNvPicPr>
            <a:picLocks noChangeAspect="1"/>
          </p:cNvPicPr>
          <p:nvPr/>
        </p:nvPicPr>
        <p:blipFill>
          <a:blip r:embed="rId37"/>
          <a:stretch>
            <a:fillRect/>
          </a:stretch>
        </p:blipFill>
        <p:spPr>
          <a:xfrm>
            <a:off x="3176" y="3176"/>
            <a:ext cx="3889585" cy="323116"/>
          </a:xfrm>
          <a:prstGeom prst="rect">
            <a:avLst/>
          </a:prstGeom>
        </p:spPr>
      </p:pic>
      <p:sp>
        <p:nvSpPr>
          <p:cNvPr id="2" name="btfpNotesBox962619">
            <a:extLst>
              <a:ext uri="{FF2B5EF4-FFF2-40B4-BE49-F238E27FC236}">
                <a16:creationId xmlns:a16="http://schemas.microsoft.com/office/drawing/2014/main" id="{071AE234-B738-F0FA-411E-96155E1F758A}"/>
              </a:ext>
            </a:extLst>
          </p:cNvPr>
          <p:cNvSpPr txBox="1"/>
          <p:nvPr>
            <p:custDataLst>
              <p:tags r:id="rId32"/>
            </p:custDataLst>
          </p:nvPr>
        </p:nvSpPr>
        <p:spPr bwMode="gray">
          <a:xfrm>
            <a:off x="327427" y="6485256"/>
            <a:ext cx="9213046" cy="246221"/>
          </a:xfrm>
          <a:prstGeom prst="rect">
            <a:avLst/>
          </a:prstGeom>
          <a:noFill/>
        </p:spPr>
        <p:txBody>
          <a:bodyPr vert="horz" wrap="square" lIns="0" tIns="0" rIns="0" bIns="0" rtlCol="0" anchor="b">
            <a:spAutoFit/>
          </a:bodyPr>
          <a:lstStyle/>
          <a:p>
            <a:r>
              <a:rPr lang="en-US" sz="800" dirty="0">
                <a:solidFill>
                  <a:srgbClr val="000000"/>
                </a:solidFill>
              </a:rPr>
              <a:t>Sources: </a:t>
            </a:r>
            <a:r>
              <a:rPr lang="en-US" sz="800" dirty="0">
                <a:solidFill>
                  <a:srgbClr val="000000"/>
                </a:solidFill>
                <a:hlinkClick r:id="rId38"/>
              </a:rPr>
              <a:t>Unleashing Americas Offshore Critical Minerals and Resources</a:t>
            </a:r>
            <a:r>
              <a:rPr lang="en-US" sz="800" dirty="0">
                <a:solidFill>
                  <a:srgbClr val="000000"/>
                </a:solidFill>
              </a:rPr>
              <a:t> (The White House, 2025); </a:t>
            </a:r>
            <a:r>
              <a:rPr lang="en-US" sz="800" dirty="0">
                <a:solidFill>
                  <a:srgbClr val="000000"/>
                </a:solidFill>
                <a:hlinkClick r:id="rId39"/>
              </a:rPr>
              <a:t>TMC The Metals Company Inc.</a:t>
            </a:r>
            <a:r>
              <a:rPr lang="en-US" sz="800" dirty="0">
                <a:solidFill>
                  <a:srgbClr val="000000"/>
                </a:solidFill>
              </a:rPr>
              <a:t> (</a:t>
            </a:r>
            <a:r>
              <a:rPr lang="en-US" sz="800" dirty="0" err="1">
                <a:solidFill>
                  <a:srgbClr val="000000"/>
                </a:solidFill>
              </a:rPr>
              <a:t>MarketWatch.com</a:t>
            </a:r>
            <a:r>
              <a:rPr lang="en-US" sz="800" dirty="0">
                <a:solidFill>
                  <a:srgbClr val="000000"/>
                </a:solidFill>
              </a:rPr>
              <a:t>, 2025).</a:t>
            </a:r>
            <a:endParaRPr lang="en-US" sz="800" dirty="0">
              <a:solidFill>
                <a:srgbClr val="000000"/>
              </a:solidFill>
              <a:cs typeface="Arial"/>
            </a:endParaRPr>
          </a:p>
          <a:p>
            <a:r>
              <a:rPr lang="en-US" sz="800" dirty="0">
                <a:solidFill>
                  <a:srgbClr val="000000"/>
                </a:solidFill>
              </a:rPr>
              <a:t>Credit: Leo Gordon, Zacharia Thurston, Isabel </a:t>
            </a:r>
            <a:r>
              <a:rPr lang="en-US" sz="800" dirty="0" err="1">
                <a:solidFill>
                  <a:srgbClr val="000000"/>
                </a:solidFill>
              </a:rPr>
              <a:t>Hoyos</a:t>
            </a:r>
            <a:r>
              <a:rPr lang="en-US" sz="800" dirty="0">
                <a:solidFill>
                  <a:srgbClr val="000000"/>
                </a:solidFill>
              </a:rPr>
              <a:t>, Hyae Ryung Kim, and</a:t>
            </a:r>
            <a:r>
              <a:rPr lang="en-US" sz="800" dirty="0">
                <a:solidFill>
                  <a:schemeClr val="tx1">
                    <a:tint val="82000"/>
                  </a:schemeClr>
                </a:solidFill>
              </a:rPr>
              <a:t> </a:t>
            </a:r>
            <a:r>
              <a:rPr lang="en-US" sz="800" dirty="0">
                <a:hlinkClick r:id="rId40"/>
              </a:rPr>
              <a:t>Gernot Wagner</a:t>
            </a:r>
            <a:r>
              <a:rPr lang="en-US" sz="800" dirty="0"/>
              <a:t>.</a:t>
            </a:r>
            <a:r>
              <a:rPr lang="en-US" sz="800" dirty="0">
                <a:solidFill>
                  <a:srgbClr val="000000"/>
                </a:solidFill>
              </a:rPr>
              <a:t> </a:t>
            </a:r>
            <a:r>
              <a:rPr lang="en-US" sz="800" dirty="0">
                <a:hlinkClick r:id="rId41"/>
              </a:rPr>
              <a:t>Share with attribution</a:t>
            </a:r>
            <a:r>
              <a:rPr lang="en-US" sz="800" dirty="0"/>
              <a:t>: </a:t>
            </a:r>
            <a:r>
              <a:rPr lang="en-US" sz="800" dirty="0">
                <a:solidFill>
                  <a:srgbClr val="000000"/>
                </a:solidFill>
              </a:rPr>
              <a:t>Kim et al., "Mining for the Energy Transition" (31 October 2025)</a:t>
            </a:r>
            <a:endParaRPr lang="en-US" dirty="0"/>
          </a:p>
        </p:txBody>
      </p:sp>
      <p:sp>
        <p:nvSpPr>
          <p:cNvPr id="4" name="TextBox 3">
            <a:extLst>
              <a:ext uri="{FF2B5EF4-FFF2-40B4-BE49-F238E27FC236}">
                <a16:creationId xmlns:a16="http://schemas.microsoft.com/office/drawing/2014/main" id="{F330814C-447E-847D-8F85-968CC9A68785}"/>
              </a:ext>
            </a:extLst>
          </p:cNvPr>
          <p:cNvSpPr txBox="1"/>
          <p:nvPr/>
        </p:nvSpPr>
        <p:spPr bwMode="gray">
          <a:xfrm>
            <a:off x="-1078969" y="-11465"/>
            <a:ext cx="6100232" cy="369332"/>
          </a:xfrm>
          <a:prstGeom prst="rect">
            <a:avLst/>
          </a:prstGeom>
          <a:noFill/>
        </p:spPr>
        <p:txBody>
          <a:bodyPr wrap="square">
            <a:spAutoFit/>
          </a:bodyPr>
          <a:lstStyle/>
          <a:p>
            <a:pPr algn="ctr"/>
            <a:r>
              <a:rPr lang="en-US" sz="1800" b="1" dirty="0"/>
              <a:t>Deep Dive: U.S. Deep Sea</a:t>
            </a:r>
          </a:p>
        </p:txBody>
      </p:sp>
    </p:spTree>
    <p:extLst>
      <p:ext uri="{BB962C8B-B14F-4D97-AF65-F5344CB8AC3E}">
        <p14:creationId xmlns:p14="http://schemas.microsoft.com/office/powerpoint/2010/main" val="1119739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3567C73-43AB-56F2-3D40-9D676BF99662}"/>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483D6DC-08C9-DC6F-E83E-38CA6856F773}"/>
              </a:ext>
            </a:extLst>
          </p:cNvPr>
          <p:cNvGraphicFramePr>
            <a:graphicFrameLocks/>
          </p:cNvGraphicFramePr>
          <p:nvPr>
            <p:custDataLst>
              <p:tags r:id="rId1"/>
            </p:custDataLst>
            <p:extLst>
              <p:ext uri="{D42A27DB-BD31-4B8C-83A1-F6EECF244321}">
                <p14:modId xmlns:p14="http://schemas.microsoft.com/office/powerpoint/2010/main" val="4759615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3" name="think-cell data - do not delete" hidden="1">
                        <a:extLst>
                          <a:ext uri="{FF2B5EF4-FFF2-40B4-BE49-F238E27FC236}">
                            <a16:creationId xmlns:a16="http://schemas.microsoft.com/office/drawing/2014/main" id="{410D4111-2DBA-A1E0-B416-CD1907D5A71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F69BDA3-4EFF-3408-8500-56F69A85A227}"/>
              </a:ext>
            </a:extLst>
          </p:cNvPr>
          <p:cNvSpPr>
            <a:spLocks noGrp="1"/>
          </p:cNvSpPr>
          <p:nvPr>
            <p:ph type="title"/>
          </p:nvPr>
        </p:nvSpPr>
        <p:spPr/>
        <p:txBody>
          <a:bodyPr vert="horz" rIns="91440"/>
          <a:lstStyle/>
          <a:p>
            <a:pPr algn="r"/>
            <a:r>
              <a:rPr lang="en-US" dirty="0"/>
              <a:t>Environmental &amp; Social Impact</a:t>
            </a:r>
          </a:p>
        </p:txBody>
      </p:sp>
    </p:spTree>
    <p:extLst>
      <p:ext uri="{BB962C8B-B14F-4D97-AF65-F5344CB8AC3E}">
        <p14:creationId xmlns:p14="http://schemas.microsoft.com/office/powerpoint/2010/main" val="1683054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EDA4948E-D439-5269-7F1E-37D3ECEDD244}"/>
              </a:ext>
            </a:extLst>
          </p:cNvPr>
          <p:cNvGraphicFramePr>
            <a:graphicFrameLocks/>
          </p:cNvGraphicFramePr>
          <p:nvPr>
            <p:custDataLst>
              <p:tags r:id="rId1"/>
            </p:custDataLst>
            <p:extLst>
              <p:ext uri="{D42A27DB-BD31-4B8C-83A1-F6EECF244321}">
                <p14:modId xmlns:p14="http://schemas.microsoft.com/office/powerpoint/2010/main" val="214995693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8BED20E7-7827-BAC7-40C5-9FA321596848}"/>
              </a:ext>
            </a:extLst>
          </p:cNvPr>
          <p:cNvSpPr>
            <a:spLocks noGrp="1"/>
          </p:cNvSpPr>
          <p:nvPr>
            <p:ph type="title"/>
          </p:nvPr>
        </p:nvSpPr>
        <p:spPr/>
        <p:txBody>
          <a:bodyPr vert="horz"/>
          <a:lstStyle/>
          <a:p>
            <a:r>
              <a:rPr lang="en-US" dirty="0">
                <a:cs typeface="Arial"/>
              </a:rPr>
              <a:t>Water stress in key mining regions poses operational and reputational risks for companies sourcing critical minerals</a:t>
            </a:r>
            <a:endParaRPr lang="en-GB" dirty="0"/>
          </a:p>
        </p:txBody>
      </p:sp>
      <p:sp>
        <p:nvSpPr>
          <p:cNvPr id="6" name="Text Placeholder 5">
            <a:extLst>
              <a:ext uri="{FF2B5EF4-FFF2-40B4-BE49-F238E27FC236}">
                <a16:creationId xmlns:a16="http://schemas.microsoft.com/office/drawing/2014/main" id="{A4F18F67-D192-58CF-EAF4-A07F866E7DD5}"/>
              </a:ext>
            </a:extLst>
          </p:cNvPr>
          <p:cNvSpPr>
            <a:spLocks noGrp="1"/>
          </p:cNvSpPr>
          <p:nvPr>
            <p:ph type="body" sz="quarter" idx="13"/>
          </p:nvPr>
        </p:nvSpPr>
        <p:spPr/>
        <p:txBody>
          <a:bodyPr/>
          <a:lstStyle/>
          <a:p>
            <a:r>
              <a:rPr lang="en-US" dirty="0">
                <a:cs typeface="Arial"/>
              </a:rPr>
              <a:t>Projected water stress and mining sites</a:t>
            </a:r>
          </a:p>
        </p:txBody>
      </p:sp>
      <p:sp>
        <p:nvSpPr>
          <p:cNvPr id="7" name="Text Placeholder 6">
            <a:extLst>
              <a:ext uri="{FF2B5EF4-FFF2-40B4-BE49-F238E27FC236}">
                <a16:creationId xmlns:a16="http://schemas.microsoft.com/office/drawing/2014/main" id="{D7D2BB7C-60C2-06A4-804F-AA5128DBC5A3}"/>
              </a:ext>
            </a:extLst>
          </p:cNvPr>
          <p:cNvSpPr>
            <a:spLocks noGrp="1"/>
          </p:cNvSpPr>
          <p:nvPr>
            <p:ph type="body" sz="quarter" idx="19"/>
          </p:nvPr>
        </p:nvSpPr>
        <p:spPr/>
        <p:txBody>
          <a:bodyPr/>
          <a:lstStyle/>
          <a:p>
            <a:r>
              <a:rPr lang="en-US" dirty="0">
                <a:cs typeface="Arial"/>
              </a:rPr>
              <a:t>Case Study: Chile</a:t>
            </a:r>
          </a:p>
        </p:txBody>
      </p:sp>
      <p:sp>
        <p:nvSpPr>
          <p:cNvPr id="8" name="Text Placeholder 7">
            <a:extLst>
              <a:ext uri="{FF2B5EF4-FFF2-40B4-BE49-F238E27FC236}">
                <a16:creationId xmlns:a16="http://schemas.microsoft.com/office/drawing/2014/main" id="{F330435D-B6A8-9DB5-D765-8038A00950D5}"/>
              </a:ext>
            </a:extLst>
          </p:cNvPr>
          <p:cNvSpPr>
            <a:spLocks noGrp="1"/>
          </p:cNvSpPr>
          <p:nvPr>
            <p:ph type="body" sz="quarter" idx="14"/>
          </p:nvPr>
        </p:nvSpPr>
        <p:spPr/>
        <p:txBody>
          <a:bodyPr/>
          <a:lstStyle/>
          <a:p>
            <a:pPr marL="0" indent="0">
              <a:spcBef>
                <a:spcPts val="600"/>
              </a:spcBef>
              <a:spcAft>
                <a:spcPts val="600"/>
              </a:spcAft>
              <a:buNone/>
            </a:pPr>
            <a:r>
              <a:rPr lang="en-US" b="1" dirty="0">
                <a:ea typeface="+mn-lt"/>
                <a:cs typeface="+mn-lt"/>
              </a:rPr>
              <a:t>Observations</a:t>
            </a:r>
          </a:p>
          <a:p>
            <a:pPr marL="171450" indent="-171450">
              <a:spcBef>
                <a:spcPts val="600"/>
              </a:spcBef>
            </a:pPr>
            <a:r>
              <a:rPr lang="en-US" sz="1050" b="1" dirty="0">
                <a:ea typeface="+mn-lt"/>
                <a:cs typeface="+mn-lt"/>
              </a:rPr>
              <a:t>Climate change is intensifying the physical risks </a:t>
            </a:r>
            <a:r>
              <a:rPr lang="en-US" sz="1050" dirty="0">
                <a:ea typeface="+mn-lt"/>
                <a:cs typeface="+mn-lt"/>
              </a:rPr>
              <a:t>of</a:t>
            </a:r>
            <a:r>
              <a:rPr lang="en-US" sz="1050" b="1" dirty="0">
                <a:ea typeface="+mn-lt"/>
                <a:cs typeface="+mn-lt"/>
              </a:rPr>
              <a:t> </a:t>
            </a:r>
            <a:r>
              <a:rPr lang="en-US" sz="1050" dirty="0">
                <a:ea typeface="+mn-lt"/>
                <a:cs typeface="+mn-lt"/>
              </a:rPr>
              <a:t>heat, drought, floods, and extreme rainfall, </a:t>
            </a:r>
            <a:r>
              <a:rPr lang="en-US" sz="1050" b="1" dirty="0">
                <a:ea typeface="+mn-lt"/>
                <a:cs typeface="+mn-lt"/>
              </a:rPr>
              <a:t>threatening mining operations and local communities.</a:t>
            </a:r>
            <a:endParaRPr lang="en-US" sz="1050" dirty="0">
              <a:ea typeface="+mn-lt"/>
              <a:cs typeface="+mn-lt"/>
            </a:endParaRPr>
          </a:p>
          <a:p>
            <a:pPr marL="171450" indent="-171450">
              <a:spcBef>
                <a:spcPts val="600"/>
              </a:spcBef>
            </a:pPr>
            <a:r>
              <a:rPr lang="en-US" sz="1050" dirty="0">
                <a:ea typeface="+mn-lt"/>
                <a:cs typeface="+mn-lt"/>
              </a:rPr>
              <a:t>Chile, the No. 1 global exporter of copper, with one-third of all supply, is in a megadrought.</a:t>
            </a:r>
          </a:p>
          <a:p>
            <a:pPr marL="352425" lvl="1" indent="-171450">
              <a:spcBef>
                <a:spcPts val="600"/>
              </a:spcBef>
            </a:pPr>
            <a:r>
              <a:rPr lang="en-US" dirty="0">
                <a:ea typeface="+mn-lt"/>
                <a:cs typeface="+mn-lt"/>
              </a:rPr>
              <a:t>Nearly </a:t>
            </a:r>
            <a:r>
              <a:rPr lang="en-US" b="1" dirty="0">
                <a:ea typeface="+mn-lt"/>
                <a:cs typeface="+mn-lt"/>
              </a:rPr>
              <a:t>half of global copper, gold, iron ore, and zinc</a:t>
            </a:r>
            <a:r>
              <a:rPr lang="en-US" dirty="0">
                <a:ea typeface="+mn-lt"/>
                <a:cs typeface="+mn-lt"/>
              </a:rPr>
              <a:t> production occurs in </a:t>
            </a:r>
            <a:r>
              <a:rPr lang="en-US" b="1" dirty="0">
                <a:ea typeface="+mn-lt"/>
                <a:cs typeface="+mn-lt"/>
              </a:rPr>
              <a:t>high water-stress regions</a:t>
            </a:r>
          </a:p>
          <a:p>
            <a:pPr marL="171450" indent="-171450">
              <a:spcBef>
                <a:spcPts val="600"/>
              </a:spcBef>
            </a:pPr>
            <a:r>
              <a:rPr lang="en-US" sz="1050" dirty="0">
                <a:ea typeface="+mn-lt"/>
                <a:cs typeface="+mn-lt"/>
              </a:rPr>
              <a:t>Flooding, heat, and sea-level rise </a:t>
            </a:r>
            <a:r>
              <a:rPr lang="en-US" sz="1050" b="1" dirty="0">
                <a:ea typeface="+mn-lt"/>
                <a:cs typeface="+mn-lt"/>
              </a:rPr>
              <a:t>jeopardize safety, infrastructure, and productivity</a:t>
            </a:r>
            <a:r>
              <a:rPr lang="en-US" sz="1050" dirty="0">
                <a:ea typeface="+mn-lt"/>
                <a:cs typeface="+mn-lt"/>
              </a:rPr>
              <a:t>, while worsening drought restricts freshwater access.</a:t>
            </a:r>
          </a:p>
          <a:p>
            <a:pPr marL="171450" indent="-171450">
              <a:spcBef>
                <a:spcPts val="600"/>
              </a:spcBef>
            </a:pPr>
            <a:r>
              <a:rPr lang="en-US" sz="1050" dirty="0">
                <a:ea typeface="+mn-lt"/>
                <a:cs typeface="+mn-lt"/>
              </a:rPr>
              <a:t>Even as companies like BHP invest in resilience, escalating climate pressures pose </a:t>
            </a:r>
            <a:r>
              <a:rPr lang="en-US" sz="1050" b="1" dirty="0">
                <a:ea typeface="+mn-lt"/>
                <a:cs typeface="+mn-lt"/>
              </a:rPr>
              <a:t>growing operational challenges.</a:t>
            </a:r>
          </a:p>
          <a:p>
            <a:pPr marL="0" indent="0">
              <a:buNone/>
            </a:pPr>
            <a:endParaRPr lang="en-GB" dirty="0"/>
          </a:p>
        </p:txBody>
      </p:sp>
      <p:pic>
        <p:nvPicPr>
          <p:cNvPr id="13" name="Picture 12" descr="A map of the world&#10;&#10;AI-generated content may be incorrect.">
            <a:extLst>
              <a:ext uri="{FF2B5EF4-FFF2-40B4-BE49-F238E27FC236}">
                <a16:creationId xmlns:a16="http://schemas.microsoft.com/office/drawing/2014/main" id="{F6A607A3-D843-BBFE-E28D-E8BAD8ABBB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4896" y="2102986"/>
            <a:ext cx="3324225" cy="1876425"/>
          </a:xfrm>
          <a:prstGeom prst="rect">
            <a:avLst/>
          </a:prstGeom>
        </p:spPr>
      </p:pic>
      <p:pic>
        <p:nvPicPr>
          <p:cNvPr id="14" name="Picture 13" descr="A map of the world with blue and black squares&#10;&#10;AI-generated content may be incorrect.">
            <a:extLst>
              <a:ext uri="{FF2B5EF4-FFF2-40B4-BE49-F238E27FC236}">
                <a16:creationId xmlns:a16="http://schemas.microsoft.com/office/drawing/2014/main" id="{BF31545D-44BC-133F-A6FB-FFCE0CF274D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6362" y="4063136"/>
            <a:ext cx="3597102" cy="2113006"/>
          </a:xfrm>
          <a:prstGeom prst="rect">
            <a:avLst/>
          </a:prstGeom>
        </p:spPr>
      </p:pic>
      <p:sp>
        <p:nvSpPr>
          <p:cNvPr id="15" name="Rectangle 14">
            <a:extLst>
              <a:ext uri="{FF2B5EF4-FFF2-40B4-BE49-F238E27FC236}">
                <a16:creationId xmlns:a16="http://schemas.microsoft.com/office/drawing/2014/main" id="{72FCD14E-01ED-CDE7-3742-630935E91121}"/>
              </a:ext>
            </a:extLst>
          </p:cNvPr>
          <p:cNvSpPr/>
          <p:nvPr/>
        </p:nvSpPr>
        <p:spPr bwMode="gray">
          <a:xfrm>
            <a:off x="1710743" y="5370262"/>
            <a:ext cx="162698" cy="32745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6" name="Rectangle 15">
            <a:extLst>
              <a:ext uri="{FF2B5EF4-FFF2-40B4-BE49-F238E27FC236}">
                <a16:creationId xmlns:a16="http://schemas.microsoft.com/office/drawing/2014/main" id="{143F274F-A17F-FEA4-083C-B34350CAD721}"/>
              </a:ext>
            </a:extLst>
          </p:cNvPr>
          <p:cNvSpPr/>
          <p:nvPr/>
        </p:nvSpPr>
        <p:spPr bwMode="gray">
          <a:xfrm>
            <a:off x="1728235" y="3479075"/>
            <a:ext cx="127715" cy="32745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7" name="Rectangle 16">
            <a:extLst>
              <a:ext uri="{FF2B5EF4-FFF2-40B4-BE49-F238E27FC236}">
                <a16:creationId xmlns:a16="http://schemas.microsoft.com/office/drawing/2014/main" id="{11D67795-0134-8649-7619-B645EA9662F2}"/>
              </a:ext>
            </a:extLst>
          </p:cNvPr>
          <p:cNvSpPr/>
          <p:nvPr/>
        </p:nvSpPr>
        <p:spPr bwMode="gray">
          <a:xfrm>
            <a:off x="1793379" y="3536670"/>
            <a:ext cx="461319" cy="26567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900">
                <a:solidFill>
                  <a:schemeClr val="tx1"/>
                </a:solidFill>
                <a:cs typeface="Arial"/>
              </a:rPr>
              <a:t>Chile</a:t>
            </a:r>
          </a:p>
        </p:txBody>
      </p:sp>
      <p:sp>
        <p:nvSpPr>
          <p:cNvPr id="18" name="Rectangle 17">
            <a:extLst>
              <a:ext uri="{FF2B5EF4-FFF2-40B4-BE49-F238E27FC236}">
                <a16:creationId xmlns:a16="http://schemas.microsoft.com/office/drawing/2014/main" id="{A4BE40E2-B173-AC93-AE00-BD1E16C7F2AA}"/>
              </a:ext>
            </a:extLst>
          </p:cNvPr>
          <p:cNvSpPr/>
          <p:nvPr/>
        </p:nvSpPr>
        <p:spPr bwMode="gray">
          <a:xfrm>
            <a:off x="1792092" y="5387107"/>
            <a:ext cx="461319" cy="26567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900">
                <a:solidFill>
                  <a:schemeClr val="tx1"/>
                </a:solidFill>
                <a:cs typeface="Arial"/>
              </a:rPr>
              <a:t>Chile</a:t>
            </a:r>
          </a:p>
        </p:txBody>
      </p:sp>
      <p:sp>
        <p:nvSpPr>
          <p:cNvPr id="19" name="TextBox 18">
            <a:extLst>
              <a:ext uri="{FF2B5EF4-FFF2-40B4-BE49-F238E27FC236}">
                <a16:creationId xmlns:a16="http://schemas.microsoft.com/office/drawing/2014/main" id="{170E6BCC-A5EC-E557-63ED-E6A53954076F}"/>
              </a:ext>
            </a:extLst>
          </p:cNvPr>
          <p:cNvSpPr txBox="1"/>
          <p:nvPr/>
        </p:nvSpPr>
        <p:spPr bwMode="gray">
          <a:xfrm>
            <a:off x="679912" y="5872593"/>
            <a:ext cx="3316309" cy="415498"/>
          </a:xfrm>
          <a:prstGeom prst="rect">
            <a:avLst/>
          </a:prstGeom>
          <a:solidFill>
            <a:schemeClr val="bg1"/>
          </a:solidFill>
        </p:spPr>
        <p:txBody>
          <a:bodyPr rot="0" spcFirstLastPara="0" vertOverflow="overflow" horzOverflow="overflow" vert="horz" wrap="square" lIns="137160" tIns="137160" rIns="274320" bIns="137160" numCol="1" spcCol="0" rtlCol="0" fromWordArt="0" anchor="t" anchorCtr="0" forceAA="0" compatLnSpc="1">
            <a:prstTxWarp prst="textNoShape">
              <a:avLst/>
            </a:prstTxWarp>
            <a:spAutoFit/>
          </a:bodyPr>
          <a:lstStyle/>
          <a:p>
            <a:pPr>
              <a:spcBef>
                <a:spcPts val="600"/>
              </a:spcBef>
              <a:spcAft>
                <a:spcPts val="600"/>
              </a:spcAft>
            </a:pPr>
            <a:r>
              <a:rPr lang="en-US" sz="800" b="1" i="1" dirty="0">
                <a:cs typeface="Arial"/>
              </a:rPr>
              <a:t>Map Credit: </a:t>
            </a:r>
            <a:r>
              <a:rPr lang="en-US" sz="800" b="1" i="1" dirty="0">
                <a:cs typeface="Arial"/>
                <a:hlinkClick r:id="rId7"/>
              </a:rPr>
              <a:t>McKinsey &amp; Co.</a:t>
            </a:r>
            <a:r>
              <a:rPr lang="en-US" sz="800" b="1" i="1" dirty="0">
                <a:cs typeface="Arial"/>
              </a:rPr>
              <a:t> </a:t>
            </a:r>
          </a:p>
        </p:txBody>
      </p:sp>
      <p:pic>
        <p:nvPicPr>
          <p:cNvPr id="20" name="Picture 19" descr="File:Flag of Chile.svg - Wikimedia Commons">
            <a:extLst>
              <a:ext uri="{FF2B5EF4-FFF2-40B4-BE49-F238E27FC236}">
                <a16:creationId xmlns:a16="http://schemas.microsoft.com/office/drawing/2014/main" id="{4D76F305-FB44-20B6-6A59-E25883ABDCF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34193" y="1824167"/>
            <a:ext cx="266700" cy="157850"/>
          </a:xfrm>
          <a:prstGeom prst="rect">
            <a:avLst/>
          </a:prstGeom>
        </p:spPr>
      </p:pic>
      <p:grpSp>
        <p:nvGrpSpPr>
          <p:cNvPr id="21" name="Group 20">
            <a:extLst>
              <a:ext uri="{FF2B5EF4-FFF2-40B4-BE49-F238E27FC236}">
                <a16:creationId xmlns:a16="http://schemas.microsoft.com/office/drawing/2014/main" id="{CCE52A71-B0D4-8543-9A95-CDF3AF2A3053}"/>
              </a:ext>
            </a:extLst>
          </p:cNvPr>
          <p:cNvGrpSpPr/>
          <p:nvPr/>
        </p:nvGrpSpPr>
        <p:grpSpPr>
          <a:xfrm>
            <a:off x="4700701" y="2042268"/>
            <a:ext cx="4290654" cy="4086773"/>
            <a:chOff x="3983011" y="2050971"/>
            <a:chExt cx="5343596" cy="3964937"/>
          </a:xfrm>
        </p:grpSpPr>
        <p:sp>
          <p:nvSpPr>
            <p:cNvPr id="23" name="Rectangle 22">
              <a:extLst>
                <a:ext uri="{FF2B5EF4-FFF2-40B4-BE49-F238E27FC236}">
                  <a16:creationId xmlns:a16="http://schemas.microsoft.com/office/drawing/2014/main" id="{78E99B7C-0A48-C3C8-1556-DC3F6F70A1EF}"/>
                </a:ext>
              </a:extLst>
            </p:cNvPr>
            <p:cNvSpPr/>
            <p:nvPr/>
          </p:nvSpPr>
          <p:spPr bwMode="gray">
            <a:xfrm>
              <a:off x="4038405" y="2450389"/>
              <a:ext cx="2638425" cy="3429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en-US" sz="1600" b="1" dirty="0">
                  <a:solidFill>
                    <a:schemeClr val="accent1"/>
                  </a:solidFill>
                  <a:cs typeface="Arial"/>
                </a:rPr>
                <a:t>2019</a:t>
              </a:r>
              <a:endParaRPr lang="en-US" b="1" dirty="0">
                <a:solidFill>
                  <a:schemeClr val="accent1"/>
                </a:solidFill>
              </a:endParaRPr>
            </a:p>
          </p:txBody>
        </p:sp>
        <p:sp>
          <p:nvSpPr>
            <p:cNvPr id="24" name="Rectangle 23">
              <a:extLst>
                <a:ext uri="{FF2B5EF4-FFF2-40B4-BE49-F238E27FC236}">
                  <a16:creationId xmlns:a16="http://schemas.microsoft.com/office/drawing/2014/main" id="{DFD61F82-5B8A-CBD1-02E7-DE08C87CD32B}"/>
                </a:ext>
              </a:extLst>
            </p:cNvPr>
            <p:cNvSpPr/>
            <p:nvPr/>
          </p:nvSpPr>
          <p:spPr bwMode="gray">
            <a:xfrm>
              <a:off x="6636328" y="2459327"/>
              <a:ext cx="2600326" cy="3429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en-US" sz="1600" b="1">
                  <a:solidFill>
                    <a:schemeClr val="accent1"/>
                  </a:solidFill>
                  <a:cs typeface="Arial"/>
                </a:rPr>
                <a:t>2025</a:t>
              </a:r>
              <a:endParaRPr lang="en-US" b="1">
                <a:solidFill>
                  <a:schemeClr val="accent1"/>
                </a:solidFill>
                <a:cs typeface="Arial"/>
              </a:endParaRPr>
            </a:p>
          </p:txBody>
        </p:sp>
        <p:grpSp>
          <p:nvGrpSpPr>
            <p:cNvPr id="25" name="Group 24">
              <a:extLst>
                <a:ext uri="{FF2B5EF4-FFF2-40B4-BE49-F238E27FC236}">
                  <a16:creationId xmlns:a16="http://schemas.microsoft.com/office/drawing/2014/main" id="{2BD8AF4E-6C09-91CA-220D-FFA6BF40D3A4}"/>
                </a:ext>
              </a:extLst>
            </p:cNvPr>
            <p:cNvGrpSpPr/>
            <p:nvPr/>
          </p:nvGrpSpPr>
          <p:grpSpPr>
            <a:xfrm>
              <a:off x="3983011" y="2564019"/>
              <a:ext cx="5343596" cy="1854598"/>
              <a:chOff x="3794918" y="1745001"/>
              <a:chExt cx="5343596" cy="1854598"/>
            </a:xfrm>
          </p:grpSpPr>
          <p:sp>
            <p:nvSpPr>
              <p:cNvPr id="43" name="TextBox 42">
                <a:extLst>
                  <a:ext uri="{FF2B5EF4-FFF2-40B4-BE49-F238E27FC236}">
                    <a16:creationId xmlns:a16="http://schemas.microsoft.com/office/drawing/2014/main" id="{30A11066-6F53-385E-C5A8-1C9B5C97C6E0}"/>
                  </a:ext>
                </a:extLst>
              </p:cNvPr>
              <p:cNvSpPr txBox="1"/>
              <p:nvPr/>
            </p:nvSpPr>
            <p:spPr bwMode="gray">
              <a:xfrm>
                <a:off x="3794918" y="1745001"/>
                <a:ext cx="2900602" cy="1619911"/>
              </a:xfrm>
              <a:prstGeom prst="rect">
                <a:avLst/>
              </a:prstGeom>
              <a:noFill/>
            </p:spPr>
            <p:txBody>
              <a:bodyPr rot="0" spcFirstLastPara="0" vertOverflow="overflow" horzOverflow="overflow" vert="horz" wrap="square" lIns="137160" tIns="137160" rIns="274320" bIns="137160" numCol="1" spcCol="0" rtlCol="0" fromWordArt="0" anchor="t" anchorCtr="0" forceAA="0" compatLnSpc="1">
                <a:prstTxWarp prst="textNoShape">
                  <a:avLst/>
                </a:prstTxWarp>
                <a:spAutoFit/>
              </a:bodyPr>
              <a:lstStyle/>
              <a:p>
                <a:pPr algn="ctr">
                  <a:spcBef>
                    <a:spcPts val="600"/>
                  </a:spcBef>
                  <a:spcAft>
                    <a:spcPts val="600"/>
                  </a:spcAft>
                </a:pPr>
                <a:r>
                  <a:rPr lang="en-US" sz="1050" b="1" u="sng" dirty="0">
                    <a:solidFill>
                      <a:schemeClr val="accent1"/>
                    </a:solidFill>
                    <a:cs typeface="Arial"/>
                  </a:rPr>
                  <a:t>Los </a:t>
                </a:r>
                <a:r>
                  <a:rPr lang="en-US" sz="1050" b="1" u="sng" dirty="0" err="1">
                    <a:solidFill>
                      <a:schemeClr val="accent1"/>
                    </a:solidFill>
                    <a:cs typeface="Arial"/>
                  </a:rPr>
                  <a:t>Bronces</a:t>
                </a:r>
                <a:r>
                  <a:rPr lang="en-US" sz="1050" b="1" u="sng" dirty="0">
                    <a:solidFill>
                      <a:schemeClr val="accent1"/>
                    </a:solidFill>
                    <a:cs typeface="Arial"/>
                  </a:rPr>
                  <a:t> Copper Mine </a:t>
                </a:r>
                <a:endParaRPr lang="en-US" sz="1050" dirty="0">
                  <a:solidFill>
                    <a:schemeClr val="accent1"/>
                  </a:solidFill>
                  <a:cs typeface="Arial"/>
                </a:endParaRPr>
              </a:p>
              <a:p>
                <a:pPr algn="ctr">
                  <a:spcBef>
                    <a:spcPts val="600"/>
                  </a:spcBef>
                  <a:spcAft>
                    <a:spcPts val="600"/>
                  </a:spcAft>
                </a:pPr>
                <a:r>
                  <a:rPr lang="en-US" sz="1000" dirty="0">
                    <a:solidFill>
                      <a:schemeClr val="accent1"/>
                    </a:solidFill>
                    <a:cs typeface="Arial"/>
                  </a:rPr>
                  <a:t>2019</a:t>
                </a:r>
                <a:r>
                  <a:rPr lang="en-US" sz="1000" dirty="0">
                    <a:solidFill>
                      <a:schemeClr val="accent1"/>
                    </a:solidFill>
                    <a:ea typeface="+mn-lt"/>
                    <a:cs typeface="+mn-lt"/>
                  </a:rPr>
                  <a:t> marked </a:t>
                </a:r>
                <a:r>
                  <a:rPr lang="en-US" sz="1000" b="1" dirty="0">
                    <a:solidFill>
                      <a:schemeClr val="accent1"/>
                    </a:solidFill>
                    <a:ea typeface="+mn-lt"/>
                    <a:cs typeface="+mn-lt"/>
                  </a:rPr>
                  <a:t>one of the driest years on record</a:t>
                </a:r>
                <a:endParaRPr lang="en-US" sz="1000" dirty="0">
                  <a:solidFill>
                    <a:schemeClr val="accent1"/>
                  </a:solidFill>
                  <a:ea typeface="+mn-lt"/>
                  <a:cs typeface="+mn-lt"/>
                </a:endParaRPr>
              </a:p>
              <a:p>
                <a:pPr algn="ctr">
                  <a:spcBef>
                    <a:spcPts val="600"/>
                  </a:spcBef>
                  <a:spcAft>
                    <a:spcPts val="600"/>
                  </a:spcAft>
                </a:pPr>
                <a:r>
                  <a:rPr lang="en-US" sz="1000" dirty="0">
                    <a:solidFill>
                      <a:schemeClr val="accent1"/>
                    </a:solidFill>
                    <a:ea typeface="+mn-lt"/>
                    <a:cs typeface="+mn-lt"/>
                  </a:rPr>
                  <a:t>Mine closed after significant production loss, leading Anglo to sign a deal with </a:t>
                </a:r>
                <a:r>
                  <a:rPr lang="en-US" sz="1000" b="1" dirty="0">
                    <a:solidFill>
                      <a:schemeClr val="accent1"/>
                    </a:solidFill>
                    <a:ea typeface="+mn-lt"/>
                    <a:cs typeface="+mn-lt"/>
                  </a:rPr>
                  <a:t>Codelco’s Andina division</a:t>
                </a:r>
                <a:r>
                  <a:rPr lang="en-US" sz="1000" dirty="0">
                    <a:solidFill>
                      <a:schemeClr val="accent1"/>
                    </a:solidFill>
                    <a:ea typeface="+mn-lt"/>
                    <a:cs typeface="+mn-lt"/>
                  </a:rPr>
                  <a:t> to share water</a:t>
                </a:r>
                <a:endParaRPr lang="en-US" sz="1000" dirty="0">
                  <a:solidFill>
                    <a:schemeClr val="accent1"/>
                  </a:solidFill>
                  <a:cs typeface="Arial"/>
                </a:endParaRPr>
              </a:p>
            </p:txBody>
          </p:sp>
          <p:sp>
            <p:nvSpPr>
              <p:cNvPr id="44" name="TextBox 43">
                <a:extLst>
                  <a:ext uri="{FF2B5EF4-FFF2-40B4-BE49-F238E27FC236}">
                    <a16:creationId xmlns:a16="http://schemas.microsoft.com/office/drawing/2014/main" id="{780F7F47-992B-9D3A-4502-2C8146EAAF6A}"/>
                  </a:ext>
                </a:extLst>
              </p:cNvPr>
              <p:cNvSpPr txBox="1"/>
              <p:nvPr/>
            </p:nvSpPr>
            <p:spPr bwMode="gray">
              <a:xfrm>
                <a:off x="6491818" y="1759861"/>
                <a:ext cx="2646696" cy="1839738"/>
              </a:xfrm>
              <a:prstGeom prst="rect">
                <a:avLst/>
              </a:prstGeom>
              <a:noFill/>
            </p:spPr>
            <p:txBody>
              <a:bodyPr rot="0" spcFirstLastPara="0" vertOverflow="overflow" horzOverflow="overflow" vert="horz" wrap="square" lIns="137160" tIns="137160" rIns="274320" bIns="137160" numCol="1" spcCol="0" rtlCol="0" fromWordArt="0" anchor="t" anchorCtr="0" forceAA="0" compatLnSpc="1">
                <a:prstTxWarp prst="textNoShape">
                  <a:avLst/>
                </a:prstTxWarp>
                <a:spAutoFit/>
              </a:bodyPr>
              <a:lstStyle/>
              <a:p>
                <a:pPr algn="ctr">
                  <a:spcBef>
                    <a:spcPts val="600"/>
                  </a:spcBef>
                  <a:spcAft>
                    <a:spcPts val="600"/>
                  </a:spcAft>
                </a:pPr>
                <a:r>
                  <a:rPr lang="en-US" sz="1050" b="1" u="sng" dirty="0">
                    <a:solidFill>
                      <a:schemeClr val="accent1"/>
                    </a:solidFill>
                    <a:cs typeface="Arial"/>
                  </a:rPr>
                  <a:t>Escondida Copper Mine </a:t>
                </a:r>
              </a:p>
              <a:p>
                <a:pPr algn="ctr">
                  <a:spcBef>
                    <a:spcPts val="600"/>
                  </a:spcBef>
                  <a:spcAft>
                    <a:spcPts val="600"/>
                  </a:spcAft>
                </a:pPr>
                <a:r>
                  <a:rPr lang="en-US" sz="1000" dirty="0">
                    <a:solidFill>
                      <a:schemeClr val="accent1"/>
                    </a:solidFill>
                    <a:cs typeface="Arial"/>
                  </a:rPr>
                  <a:t>Chile remains in </a:t>
                </a:r>
                <a:r>
                  <a:rPr lang="en-US" sz="1000" b="1" dirty="0">
                    <a:solidFill>
                      <a:schemeClr val="accent1"/>
                    </a:solidFill>
                    <a:cs typeface="Arial"/>
                  </a:rPr>
                  <a:t>megadrought (15 years)</a:t>
                </a:r>
              </a:p>
              <a:p>
                <a:pPr algn="ctr">
                  <a:spcBef>
                    <a:spcPts val="600"/>
                  </a:spcBef>
                  <a:spcAft>
                    <a:spcPts val="600"/>
                  </a:spcAft>
                </a:pPr>
                <a:r>
                  <a:rPr lang="en-US" sz="1000" dirty="0">
                    <a:solidFill>
                      <a:schemeClr val="accent1"/>
                    </a:solidFill>
                    <a:ea typeface="+mn-lt"/>
                    <a:cs typeface="+mn-lt"/>
                  </a:rPr>
                  <a:t>Profound effects on Chile’s water resources, agriculture, and ecosystems, </a:t>
                </a:r>
                <a:r>
                  <a:rPr lang="en-US" sz="1000" b="1" dirty="0">
                    <a:solidFill>
                      <a:schemeClr val="accent1"/>
                    </a:solidFill>
                    <a:ea typeface="+mn-lt"/>
                    <a:cs typeface="+mn-lt"/>
                  </a:rPr>
                  <a:t>forcing mining operations to stop</a:t>
                </a:r>
              </a:p>
              <a:p>
                <a:pPr>
                  <a:spcBef>
                    <a:spcPts val="600"/>
                  </a:spcBef>
                  <a:spcAft>
                    <a:spcPts val="600"/>
                  </a:spcAft>
                </a:pPr>
                <a:endParaRPr lang="en-US" sz="1100" b="1" dirty="0">
                  <a:cs typeface="Arial"/>
                </a:endParaRPr>
              </a:p>
            </p:txBody>
          </p:sp>
        </p:grpSp>
        <p:grpSp>
          <p:nvGrpSpPr>
            <p:cNvPr id="26" name="Group 25">
              <a:extLst>
                <a:ext uri="{FF2B5EF4-FFF2-40B4-BE49-F238E27FC236}">
                  <a16:creationId xmlns:a16="http://schemas.microsoft.com/office/drawing/2014/main" id="{6D163B97-F96E-3278-BE0B-8EC5FF1F6631}"/>
                </a:ext>
              </a:extLst>
            </p:cNvPr>
            <p:cNvGrpSpPr/>
            <p:nvPr/>
          </p:nvGrpSpPr>
          <p:grpSpPr>
            <a:xfrm>
              <a:off x="4053418" y="4147655"/>
              <a:ext cx="5257796" cy="1868253"/>
              <a:chOff x="3867153" y="3830287"/>
              <a:chExt cx="5257796" cy="1868253"/>
            </a:xfrm>
          </p:grpSpPr>
          <p:sp>
            <p:nvSpPr>
              <p:cNvPr id="37" name="Rectangle 36">
                <a:extLst>
                  <a:ext uri="{FF2B5EF4-FFF2-40B4-BE49-F238E27FC236}">
                    <a16:creationId xmlns:a16="http://schemas.microsoft.com/office/drawing/2014/main" id="{3FE4397C-136F-7988-99E4-69702697D334}"/>
                  </a:ext>
                </a:extLst>
              </p:cNvPr>
              <p:cNvSpPr/>
              <p:nvPr/>
            </p:nvSpPr>
            <p:spPr bwMode="gray">
              <a:xfrm>
                <a:off x="3937480" y="3830287"/>
                <a:ext cx="2609850" cy="6477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en-US" b="1" dirty="0">
                    <a:solidFill>
                      <a:schemeClr val="accent1"/>
                    </a:solidFill>
                    <a:cs typeface="Arial"/>
                  </a:rPr>
                  <a:t>28%</a:t>
                </a:r>
              </a:p>
              <a:p>
                <a:pPr algn="ctr"/>
                <a:r>
                  <a:rPr lang="en-US" sz="1000" dirty="0">
                    <a:solidFill>
                      <a:schemeClr val="accent1"/>
                    </a:solidFill>
                    <a:cs typeface="Arial"/>
                  </a:rPr>
                  <a:t>Quarterly loss in copper production</a:t>
                </a:r>
                <a:r>
                  <a:rPr lang="en-US" sz="1000" dirty="0">
                    <a:solidFill>
                      <a:schemeClr val="tx1"/>
                    </a:solidFill>
                    <a:cs typeface="Arial"/>
                  </a:rPr>
                  <a:t> </a:t>
                </a:r>
              </a:p>
            </p:txBody>
          </p:sp>
          <p:sp>
            <p:nvSpPr>
              <p:cNvPr id="38" name="Rectangle 37">
                <a:extLst>
                  <a:ext uri="{FF2B5EF4-FFF2-40B4-BE49-F238E27FC236}">
                    <a16:creationId xmlns:a16="http://schemas.microsoft.com/office/drawing/2014/main" id="{7B52929D-8ED2-EC3B-3796-DEA58E80C93C}"/>
                  </a:ext>
                </a:extLst>
              </p:cNvPr>
              <p:cNvSpPr/>
              <p:nvPr/>
            </p:nvSpPr>
            <p:spPr bwMode="gray">
              <a:xfrm>
                <a:off x="3867153" y="4469556"/>
                <a:ext cx="2600327" cy="63817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en-US" b="1" dirty="0">
                    <a:solidFill>
                      <a:schemeClr val="accent1"/>
                    </a:solidFill>
                    <a:cs typeface="Arial"/>
                  </a:rPr>
                  <a:t>44%</a:t>
                </a:r>
              </a:p>
              <a:p>
                <a:pPr algn="ctr"/>
                <a:r>
                  <a:rPr lang="en-US" sz="1000" dirty="0">
                    <a:solidFill>
                      <a:schemeClr val="accent1"/>
                    </a:solidFill>
                    <a:cs typeface="Arial"/>
                  </a:rPr>
                  <a:t>Decline in processing capacity</a:t>
                </a:r>
              </a:p>
            </p:txBody>
          </p:sp>
          <p:sp>
            <p:nvSpPr>
              <p:cNvPr id="39" name="Rectangle 38">
                <a:extLst>
                  <a:ext uri="{FF2B5EF4-FFF2-40B4-BE49-F238E27FC236}">
                    <a16:creationId xmlns:a16="http://schemas.microsoft.com/office/drawing/2014/main" id="{AD274780-4522-9E14-263D-3BF8B3C768AF}"/>
                  </a:ext>
                </a:extLst>
              </p:cNvPr>
              <p:cNvSpPr/>
              <p:nvPr/>
            </p:nvSpPr>
            <p:spPr bwMode="gray">
              <a:xfrm>
                <a:off x="3890242" y="5136565"/>
                <a:ext cx="2600324" cy="56197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en-US" b="1" dirty="0">
                    <a:solidFill>
                      <a:schemeClr val="accent1"/>
                    </a:solidFill>
                    <a:cs typeface="Arial"/>
                  </a:rPr>
                  <a:t>9%</a:t>
                </a:r>
              </a:p>
              <a:p>
                <a:pPr algn="ctr"/>
                <a:r>
                  <a:rPr lang="en-US" sz="1000" dirty="0">
                    <a:solidFill>
                      <a:schemeClr val="accent1"/>
                    </a:solidFill>
                    <a:cs typeface="Arial"/>
                  </a:rPr>
                  <a:t>Annual production</a:t>
                </a:r>
              </a:p>
              <a:p>
                <a:pPr algn="ctr"/>
                <a:endParaRPr lang="en-US" sz="1200" dirty="0">
                  <a:solidFill>
                    <a:schemeClr val="tx1"/>
                  </a:solidFill>
                  <a:cs typeface="Arial"/>
                </a:endParaRPr>
              </a:p>
            </p:txBody>
          </p:sp>
          <p:sp>
            <p:nvSpPr>
              <p:cNvPr id="40" name="Rectangle 39">
                <a:extLst>
                  <a:ext uri="{FF2B5EF4-FFF2-40B4-BE49-F238E27FC236}">
                    <a16:creationId xmlns:a16="http://schemas.microsoft.com/office/drawing/2014/main" id="{2119D642-E959-7F31-29B6-052F8E53FD16}"/>
                  </a:ext>
                </a:extLst>
              </p:cNvPr>
              <p:cNvSpPr/>
              <p:nvPr/>
            </p:nvSpPr>
            <p:spPr bwMode="gray">
              <a:xfrm>
                <a:off x="6515099" y="3830287"/>
                <a:ext cx="2609850" cy="6477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en-US" b="1" dirty="0">
                    <a:solidFill>
                      <a:schemeClr val="accent1"/>
                    </a:solidFill>
                    <a:cs typeface="Arial"/>
                  </a:rPr>
                  <a:t>$47M</a:t>
                </a:r>
              </a:p>
              <a:p>
                <a:pPr algn="ctr"/>
                <a:r>
                  <a:rPr lang="en-US" sz="1000" dirty="0">
                    <a:solidFill>
                      <a:schemeClr val="accent1"/>
                    </a:solidFill>
                    <a:cs typeface="Arial"/>
                  </a:rPr>
                  <a:t>Fine imposed on BHP for depleting freshwater resources</a:t>
                </a:r>
              </a:p>
            </p:txBody>
          </p:sp>
          <p:sp>
            <p:nvSpPr>
              <p:cNvPr id="41" name="Rectangle 40">
                <a:extLst>
                  <a:ext uri="{FF2B5EF4-FFF2-40B4-BE49-F238E27FC236}">
                    <a16:creationId xmlns:a16="http://schemas.microsoft.com/office/drawing/2014/main" id="{FEE6FC54-16EC-7193-DDE1-DEF320A6372F}"/>
                  </a:ext>
                </a:extLst>
              </p:cNvPr>
              <p:cNvSpPr/>
              <p:nvPr/>
            </p:nvSpPr>
            <p:spPr bwMode="gray">
              <a:xfrm>
                <a:off x="6503747" y="4462410"/>
                <a:ext cx="2590800" cy="6667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en-US" b="1" dirty="0">
                    <a:solidFill>
                      <a:schemeClr val="accent1"/>
                    </a:solidFill>
                    <a:cs typeface="Arial"/>
                  </a:rPr>
                  <a:t>$4B</a:t>
                </a:r>
              </a:p>
              <a:p>
                <a:pPr algn="ctr"/>
                <a:r>
                  <a:rPr lang="en-US" sz="1000" dirty="0">
                    <a:solidFill>
                      <a:schemeClr val="accent1"/>
                    </a:solidFill>
                    <a:cs typeface="Arial"/>
                  </a:rPr>
                  <a:t>Investment in desalination and water recycling infrastructure</a:t>
                </a:r>
              </a:p>
            </p:txBody>
          </p:sp>
          <p:sp>
            <p:nvSpPr>
              <p:cNvPr id="42" name="Rectangle 41">
                <a:extLst>
                  <a:ext uri="{FF2B5EF4-FFF2-40B4-BE49-F238E27FC236}">
                    <a16:creationId xmlns:a16="http://schemas.microsoft.com/office/drawing/2014/main" id="{80A9585C-98A1-20F3-ECA1-C67EE87EE036}"/>
                  </a:ext>
                </a:extLst>
              </p:cNvPr>
              <p:cNvSpPr/>
              <p:nvPr/>
            </p:nvSpPr>
            <p:spPr bwMode="gray">
              <a:xfrm>
                <a:off x="6490248" y="5150852"/>
                <a:ext cx="2628900" cy="533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en-US" b="1" dirty="0">
                    <a:solidFill>
                      <a:schemeClr val="accent1"/>
                    </a:solidFill>
                    <a:cs typeface="Arial"/>
                  </a:rPr>
                  <a:t>16%</a:t>
                </a:r>
              </a:p>
              <a:p>
                <a:pPr algn="ctr"/>
                <a:r>
                  <a:rPr lang="en-US" sz="1000" dirty="0">
                    <a:solidFill>
                      <a:schemeClr val="accent1"/>
                    </a:solidFill>
                    <a:cs typeface="Arial"/>
                  </a:rPr>
                  <a:t>Production increase</a:t>
                </a:r>
              </a:p>
            </p:txBody>
          </p:sp>
        </p:grpSp>
        <p:sp>
          <p:nvSpPr>
            <p:cNvPr id="28" name="Rectangle 27">
              <a:extLst>
                <a:ext uri="{FF2B5EF4-FFF2-40B4-BE49-F238E27FC236}">
                  <a16:creationId xmlns:a16="http://schemas.microsoft.com/office/drawing/2014/main" id="{28336112-3D6B-004F-C2D2-90FD97EEEC2D}"/>
                </a:ext>
              </a:extLst>
            </p:cNvPr>
            <p:cNvSpPr/>
            <p:nvPr/>
          </p:nvSpPr>
          <p:spPr bwMode="gray">
            <a:xfrm>
              <a:off x="4053416" y="2349272"/>
              <a:ext cx="2636595" cy="3666636"/>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9" name="Rectangle 28">
              <a:extLst>
                <a:ext uri="{FF2B5EF4-FFF2-40B4-BE49-F238E27FC236}">
                  <a16:creationId xmlns:a16="http://schemas.microsoft.com/office/drawing/2014/main" id="{C035BABD-A9B0-F5A5-576A-8C050B97BF2E}"/>
                </a:ext>
              </a:extLst>
            </p:cNvPr>
            <p:cNvSpPr/>
            <p:nvPr/>
          </p:nvSpPr>
          <p:spPr bwMode="gray">
            <a:xfrm>
              <a:off x="6699536" y="2349272"/>
              <a:ext cx="2627071" cy="3666636"/>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0" name="Arrow: Up 39">
              <a:extLst>
                <a:ext uri="{FF2B5EF4-FFF2-40B4-BE49-F238E27FC236}">
                  <a16:creationId xmlns:a16="http://schemas.microsoft.com/office/drawing/2014/main" id="{61E35DBB-AF27-BA1A-2D51-8268FCAE4234}"/>
                </a:ext>
              </a:extLst>
            </p:cNvPr>
            <p:cNvSpPr/>
            <p:nvPr/>
          </p:nvSpPr>
          <p:spPr bwMode="gray">
            <a:xfrm>
              <a:off x="7392138" y="4851549"/>
              <a:ext cx="236980" cy="254508"/>
            </a:xfrm>
            <a:prstGeom prst="upArrow">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1" name="Arrow: Up 40">
              <a:extLst>
                <a:ext uri="{FF2B5EF4-FFF2-40B4-BE49-F238E27FC236}">
                  <a16:creationId xmlns:a16="http://schemas.microsoft.com/office/drawing/2014/main" id="{7E1CAB4A-FFB9-2720-3264-9DD1F4910F92}"/>
                </a:ext>
              </a:extLst>
            </p:cNvPr>
            <p:cNvSpPr/>
            <p:nvPr/>
          </p:nvSpPr>
          <p:spPr bwMode="gray">
            <a:xfrm>
              <a:off x="7392138" y="5486266"/>
              <a:ext cx="236980" cy="254508"/>
            </a:xfrm>
            <a:prstGeom prst="upArrow">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2" name="Arrow: Up 41">
              <a:extLst>
                <a:ext uri="{FF2B5EF4-FFF2-40B4-BE49-F238E27FC236}">
                  <a16:creationId xmlns:a16="http://schemas.microsoft.com/office/drawing/2014/main" id="{A1526402-8D4F-445A-3ADA-2E4C0BF9A994}"/>
                </a:ext>
              </a:extLst>
            </p:cNvPr>
            <p:cNvSpPr/>
            <p:nvPr/>
          </p:nvSpPr>
          <p:spPr bwMode="gray">
            <a:xfrm rot="10800000">
              <a:off x="7392139" y="4203980"/>
              <a:ext cx="236980" cy="254508"/>
            </a:xfrm>
            <a:prstGeom prst="upArrow">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3" name="Arrow: Up 43">
              <a:extLst>
                <a:ext uri="{FF2B5EF4-FFF2-40B4-BE49-F238E27FC236}">
                  <a16:creationId xmlns:a16="http://schemas.microsoft.com/office/drawing/2014/main" id="{10AA0F9D-C099-C16A-7356-D6F717BD1D6A}"/>
                </a:ext>
              </a:extLst>
            </p:cNvPr>
            <p:cNvSpPr/>
            <p:nvPr/>
          </p:nvSpPr>
          <p:spPr bwMode="gray">
            <a:xfrm rot="10800000">
              <a:off x="4828053" y="4203980"/>
              <a:ext cx="236980" cy="254508"/>
            </a:xfrm>
            <a:prstGeom prst="upArrow">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4" name="Arrow: Up 44">
              <a:extLst>
                <a:ext uri="{FF2B5EF4-FFF2-40B4-BE49-F238E27FC236}">
                  <a16:creationId xmlns:a16="http://schemas.microsoft.com/office/drawing/2014/main" id="{66F57298-5546-83C8-62C9-B550B31920C4}"/>
                </a:ext>
              </a:extLst>
            </p:cNvPr>
            <p:cNvSpPr/>
            <p:nvPr/>
          </p:nvSpPr>
          <p:spPr bwMode="gray">
            <a:xfrm rot="10800000">
              <a:off x="4828053" y="4851549"/>
              <a:ext cx="236980" cy="254508"/>
            </a:xfrm>
            <a:prstGeom prst="upArrow">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5" name="Arrow: Up 45">
              <a:extLst>
                <a:ext uri="{FF2B5EF4-FFF2-40B4-BE49-F238E27FC236}">
                  <a16:creationId xmlns:a16="http://schemas.microsoft.com/office/drawing/2014/main" id="{11942261-1E47-F91B-4F95-0604C426C758}"/>
                </a:ext>
              </a:extLst>
            </p:cNvPr>
            <p:cNvSpPr/>
            <p:nvPr/>
          </p:nvSpPr>
          <p:spPr bwMode="gray">
            <a:xfrm rot="10800000">
              <a:off x="4828053" y="5486266"/>
              <a:ext cx="236980" cy="254508"/>
            </a:xfrm>
            <a:prstGeom prst="upArrow">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6" name="Rectangle 35">
              <a:extLst>
                <a:ext uri="{FF2B5EF4-FFF2-40B4-BE49-F238E27FC236}">
                  <a16:creationId xmlns:a16="http://schemas.microsoft.com/office/drawing/2014/main" id="{700ADFC9-48AF-93D3-0DE1-82D55E3A5D9B}"/>
                </a:ext>
              </a:extLst>
            </p:cNvPr>
            <p:cNvSpPr/>
            <p:nvPr/>
          </p:nvSpPr>
          <p:spPr bwMode="gray">
            <a:xfrm>
              <a:off x="4053415" y="2050971"/>
              <a:ext cx="5273192" cy="419920"/>
            </a:xfrm>
            <a:prstGeom prst="rect">
              <a:avLst/>
            </a:prstGeo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en-US" sz="800" b="1" i="1" dirty="0">
                  <a:solidFill>
                    <a:schemeClr val="accent1"/>
                  </a:solidFill>
                </a:rPr>
                <a:t>Innovations and investments in desalination and water technologies have reduced climate risk amid worsening drought, but sustaining gains will require urgent action as megadrought impacts intensify.</a:t>
              </a:r>
            </a:p>
          </p:txBody>
        </p:sp>
      </p:grpSp>
      <p:sp>
        <p:nvSpPr>
          <p:cNvPr id="45" name="TextBox 44">
            <a:extLst>
              <a:ext uri="{FF2B5EF4-FFF2-40B4-BE49-F238E27FC236}">
                <a16:creationId xmlns:a16="http://schemas.microsoft.com/office/drawing/2014/main" id="{1043A08F-F555-F595-5FE8-5B119876360B}"/>
              </a:ext>
            </a:extLst>
          </p:cNvPr>
          <p:cNvSpPr txBox="1"/>
          <p:nvPr/>
        </p:nvSpPr>
        <p:spPr bwMode="gray">
          <a:xfrm>
            <a:off x="181605" y="6326847"/>
            <a:ext cx="8923187" cy="461665"/>
          </a:xfrm>
          <a:prstGeom prst="rect">
            <a:avLst/>
          </a:prstGeom>
          <a:noFill/>
        </p:spPr>
        <p:txBody>
          <a:bodyPr wrap="square" lIns="91440" tIns="45720" rIns="91440" bIns="45720" anchor="t">
            <a:spAutoFit/>
          </a:bodyPr>
          <a:lstStyle/>
          <a:p>
            <a:r>
              <a:rPr lang="en-US" sz="800" dirty="0"/>
              <a:t>Sources: </a:t>
            </a:r>
            <a:r>
              <a:rPr lang="en-US" sz="800" dirty="0">
                <a:hlinkClick r:id="rId7"/>
              </a:rPr>
              <a:t>Climate risk and decarbonization: What every mining CEO needs to know</a:t>
            </a:r>
            <a:r>
              <a:rPr lang="en-US" sz="800" dirty="0">
                <a:solidFill>
                  <a:srgbClr val="000000"/>
                </a:solidFill>
              </a:rPr>
              <a:t> </a:t>
            </a:r>
            <a:r>
              <a:rPr lang="en-US" sz="800" dirty="0"/>
              <a:t>(McKinsey, 2020); </a:t>
            </a:r>
            <a:r>
              <a:rPr lang="en-US" sz="800" dirty="0">
                <a:hlinkClick r:id="rId9"/>
              </a:rPr>
              <a:t>Worst drought in years pushes Anglo to sign water deal with Codelco</a:t>
            </a:r>
            <a:r>
              <a:rPr lang="en-US" sz="800" dirty="0">
                <a:solidFill>
                  <a:srgbClr val="000000"/>
                </a:solidFill>
              </a:rPr>
              <a:t> </a:t>
            </a:r>
            <a:r>
              <a:rPr lang="en-US" sz="800" dirty="0"/>
              <a:t>(</a:t>
            </a:r>
            <a:r>
              <a:rPr lang="en-US" sz="800" dirty="0" err="1"/>
              <a:t>Mining.com</a:t>
            </a:r>
            <a:r>
              <a:rPr lang="en-US" sz="800" dirty="0"/>
              <a:t>, 2020); </a:t>
            </a:r>
            <a:r>
              <a:rPr lang="en-US" sz="800" dirty="0">
                <a:hlinkClick r:id="rId10"/>
              </a:rPr>
              <a:t>Mining companies are pumping sea water into the driest places on Earth. But has the damage been done?</a:t>
            </a:r>
            <a:r>
              <a:rPr lang="en-US" sz="800" dirty="0">
                <a:solidFill>
                  <a:srgbClr val="000000"/>
                </a:solidFill>
              </a:rPr>
              <a:t> </a:t>
            </a:r>
            <a:r>
              <a:rPr lang="en-US" sz="800" dirty="0"/>
              <a:t>(The Guardian, 2025)​.</a:t>
            </a:r>
          </a:p>
          <a:p>
            <a:r>
              <a:rPr lang="en-US" sz="800" dirty="0"/>
              <a:t>Credit: Zacharia Thurston, Isabel Hoyos, Hyae Ryung Kim, and </a:t>
            </a:r>
            <a:r>
              <a:rPr lang="en-US" sz="800" u="sng" dirty="0">
                <a:hlinkClick r:id="rId11"/>
              </a:rPr>
              <a:t>Gernot Wagner</a:t>
            </a:r>
            <a:r>
              <a:rPr lang="en-US" sz="800" dirty="0"/>
              <a:t>. </a:t>
            </a:r>
            <a:r>
              <a:rPr lang="en-US" sz="800" u="sng" dirty="0">
                <a:hlinkClick r:id="rId12"/>
              </a:rPr>
              <a:t>Share with attribution</a:t>
            </a:r>
            <a:r>
              <a:rPr lang="en-US" sz="800" dirty="0"/>
              <a:t>: Wagner et al., "Mining for the Energy Transition" (10 April 2026).</a:t>
            </a:r>
            <a:endParaRPr lang="en-US" sz="800" dirty="0">
              <a:cs typeface="Arial"/>
            </a:endParaRPr>
          </a:p>
        </p:txBody>
      </p:sp>
    </p:spTree>
    <p:extLst>
      <p:ext uri="{BB962C8B-B14F-4D97-AF65-F5344CB8AC3E}">
        <p14:creationId xmlns:p14="http://schemas.microsoft.com/office/powerpoint/2010/main" val="707357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14C56F1-EB84-0C82-72B4-AD2340FA1FAA}"/>
              </a:ext>
            </a:extLst>
          </p:cNvPr>
          <p:cNvGraphicFramePr>
            <a:graphicFrameLocks/>
          </p:cNvGraphicFramePr>
          <p:nvPr>
            <p:custDataLst>
              <p:tags r:id="rId1"/>
            </p:custDataLst>
            <p:extLst>
              <p:ext uri="{D42A27DB-BD31-4B8C-83A1-F6EECF244321}">
                <p14:modId xmlns:p14="http://schemas.microsoft.com/office/powerpoint/2010/main" val="363181506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29" imgW="7772400" imgH="10058400" progId="TCLayout.ActiveDocument.1">
                  <p:embed/>
                </p:oleObj>
              </mc:Choice>
              <mc:Fallback>
                <p:oleObj name="think-cell Slide" r:id="rId29" imgW="7772400" imgH="10058400" progId="TCLayout.ActiveDocument.1">
                  <p:embed/>
                  <p:pic>
                    <p:nvPicPr>
                      <p:cNvPr id="0" name=""/>
                      <p:cNvPicPr/>
                      <p:nvPr/>
                    </p:nvPicPr>
                    <p:blipFill>
                      <a:blip r:embed="rId30"/>
                      <a:stretch>
                        <a:fillRect/>
                      </a:stretch>
                    </p:blipFill>
                    <p:spPr>
                      <a:xfrm>
                        <a:off x="1588" y="1588"/>
                        <a:ext cx="1227"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9CD5431D-6AEF-06B3-AD0F-7E1DD50481E1}"/>
              </a:ext>
            </a:extLst>
          </p:cNvPr>
          <p:cNvSpPr>
            <a:spLocks noGrp="1"/>
          </p:cNvSpPr>
          <p:nvPr>
            <p:ph type="body" sz="quarter" idx="14"/>
          </p:nvPr>
        </p:nvSpPr>
        <p:spPr/>
        <p:txBody>
          <a:bodyPr/>
          <a:lstStyle/>
          <a:p>
            <a:pPr marL="0" indent="0">
              <a:spcBef>
                <a:spcPts val="600"/>
              </a:spcBef>
              <a:spcAft>
                <a:spcPts val="600"/>
              </a:spcAft>
              <a:buNone/>
            </a:pPr>
            <a:r>
              <a:rPr lang="en-US" b="1" dirty="0"/>
              <a:t>Observations</a:t>
            </a:r>
          </a:p>
          <a:p>
            <a:pPr marL="171450" indent="-171450">
              <a:spcBef>
                <a:spcPts val="600"/>
              </a:spcBef>
            </a:pPr>
            <a:r>
              <a:rPr lang="en-US" sz="1050" dirty="0"/>
              <a:t>As mines age, ore grades typically decline, leading to lower recovery rates and </a:t>
            </a:r>
            <a:r>
              <a:rPr lang="en-US" sz="1050" b="1" dirty="0"/>
              <a:t>the need to use significantly more energy to extract and refine each unit of metal. </a:t>
            </a:r>
          </a:p>
          <a:p>
            <a:pPr marL="171450" indent="-171450">
              <a:spcBef>
                <a:spcPts val="600"/>
              </a:spcBef>
            </a:pPr>
            <a:r>
              <a:rPr lang="en-US" sz="1050" dirty="0"/>
              <a:t>This not only increases operating costs but also heightens the environmental footprint of production.</a:t>
            </a:r>
          </a:p>
          <a:p>
            <a:pPr marL="171450" indent="-171450">
              <a:spcBef>
                <a:spcPts val="600"/>
              </a:spcBef>
            </a:pPr>
            <a:r>
              <a:rPr lang="en-US" sz="1050" b="1" dirty="0"/>
              <a:t>The same trend is evident across other critical minerals, such as zinc, nickel, and rare earth elements</a:t>
            </a:r>
            <a:r>
              <a:rPr lang="en-US" sz="1050" dirty="0"/>
              <a:t>, posing serious implications for supply chain stability, national security, and long-term resource resilience — especially as demand accelerates in the clean energy and technology sectors.</a:t>
            </a:r>
            <a:endParaRPr lang="en-US" sz="1050" b="1" dirty="0"/>
          </a:p>
          <a:p>
            <a:pPr marL="0" indent="0">
              <a:buNone/>
            </a:pPr>
            <a:endParaRPr lang="en-GB" dirty="0"/>
          </a:p>
        </p:txBody>
      </p:sp>
      <p:sp>
        <p:nvSpPr>
          <p:cNvPr id="4" name="Title 3">
            <a:extLst>
              <a:ext uri="{FF2B5EF4-FFF2-40B4-BE49-F238E27FC236}">
                <a16:creationId xmlns:a16="http://schemas.microsoft.com/office/drawing/2014/main" id="{AAF53330-7BD2-24F5-E012-4498E51A32F2}"/>
              </a:ext>
            </a:extLst>
          </p:cNvPr>
          <p:cNvSpPr>
            <a:spLocks noGrp="1"/>
          </p:cNvSpPr>
          <p:nvPr>
            <p:ph type="title"/>
          </p:nvPr>
        </p:nvSpPr>
        <p:spPr>
          <a:xfrm>
            <a:off x="334963" y="513568"/>
            <a:ext cx="11732346" cy="754846"/>
          </a:xfrm>
        </p:spPr>
        <p:txBody>
          <a:bodyPr vert="horz"/>
          <a:lstStyle/>
          <a:p>
            <a:r>
              <a:rPr lang="en-US" dirty="0">
                <a:cs typeface="Arial"/>
              </a:rPr>
              <a:t>Aging mines and decreasing ore grade quality means exponentially more energy is required for optimal mineral production</a:t>
            </a:r>
            <a:endParaRPr lang="en-GB" dirty="0"/>
          </a:p>
        </p:txBody>
      </p:sp>
      <p:graphicFrame>
        <p:nvGraphicFramePr>
          <p:cNvPr id="73" name="Chart 72">
            <a:extLst>
              <a:ext uri="{FF2B5EF4-FFF2-40B4-BE49-F238E27FC236}">
                <a16:creationId xmlns:a16="http://schemas.microsoft.com/office/drawing/2014/main" id="{E844441C-4676-3D9E-F5A7-FA9EA1982BBF}"/>
              </a:ext>
            </a:extLst>
          </p:cNvPr>
          <p:cNvGraphicFramePr/>
          <p:nvPr>
            <p:custDataLst>
              <p:tags r:id="rId2"/>
            </p:custDataLst>
            <p:extLst>
              <p:ext uri="{D42A27DB-BD31-4B8C-83A1-F6EECF244321}">
                <p14:modId xmlns:p14="http://schemas.microsoft.com/office/powerpoint/2010/main" val="2441749338"/>
              </p:ext>
            </p:extLst>
          </p:nvPr>
        </p:nvGraphicFramePr>
        <p:xfrm>
          <a:off x="6311900" y="2673350"/>
          <a:ext cx="2544763" cy="3068638"/>
        </p:xfrm>
        <a:graphic>
          <a:graphicData uri="http://schemas.openxmlformats.org/drawingml/2006/chart">
            <c:chart xmlns:c="http://schemas.openxmlformats.org/drawingml/2006/chart" xmlns:r="http://schemas.openxmlformats.org/officeDocument/2006/relationships" r:id="rId31"/>
          </a:graphicData>
        </a:graphic>
      </p:graphicFrame>
      <p:graphicFrame>
        <p:nvGraphicFramePr>
          <p:cNvPr id="67" name="Chart 66">
            <a:extLst>
              <a:ext uri="{FF2B5EF4-FFF2-40B4-BE49-F238E27FC236}">
                <a16:creationId xmlns:a16="http://schemas.microsoft.com/office/drawing/2014/main" id="{1A31E720-371A-3E3F-2D64-5185AC2CF8FE}"/>
              </a:ext>
            </a:extLst>
          </p:cNvPr>
          <p:cNvGraphicFramePr/>
          <p:nvPr>
            <p:custDataLst>
              <p:tags r:id="rId3"/>
            </p:custDataLst>
            <p:extLst>
              <p:ext uri="{D42A27DB-BD31-4B8C-83A1-F6EECF244321}">
                <p14:modId xmlns:p14="http://schemas.microsoft.com/office/powerpoint/2010/main" val="3904689138"/>
              </p:ext>
            </p:extLst>
          </p:nvPr>
        </p:nvGraphicFramePr>
        <p:xfrm>
          <a:off x="373063" y="1781175"/>
          <a:ext cx="3284537" cy="1358900"/>
        </p:xfrm>
        <a:graphic>
          <a:graphicData uri="http://schemas.openxmlformats.org/drawingml/2006/chart">
            <c:chart xmlns:c="http://schemas.openxmlformats.org/drawingml/2006/chart" xmlns:r="http://schemas.openxmlformats.org/officeDocument/2006/relationships" r:id="rId32"/>
          </a:graphicData>
        </a:graphic>
      </p:graphicFrame>
      <p:cxnSp>
        <p:nvCxnSpPr>
          <p:cNvPr id="10" name="Straight Connector 9">
            <a:extLst>
              <a:ext uri="{FF2B5EF4-FFF2-40B4-BE49-F238E27FC236}">
                <a16:creationId xmlns:a16="http://schemas.microsoft.com/office/drawing/2014/main" id="{D50C21DD-0C4F-5E8C-A4F0-4C877C231570}"/>
              </a:ext>
            </a:extLst>
          </p:cNvPr>
          <p:cNvCxnSpPr>
            <a:cxnSpLocks/>
          </p:cNvCxnSpPr>
          <p:nvPr/>
        </p:nvCxnSpPr>
        <p:spPr bwMode="gray">
          <a:xfrm>
            <a:off x="2805113" y="2022475"/>
            <a:ext cx="0" cy="820738"/>
          </a:xfrm>
          <a:prstGeom prst="line">
            <a:avLst/>
          </a:prstGeom>
          <a:ln w="19050" cap="flat" cmpd="sng" algn="ctr">
            <a:solidFill>
              <a:schemeClr val="tx2">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Rectangle 10">
            <a:extLst>
              <a:ext uri="{FF2B5EF4-FFF2-40B4-BE49-F238E27FC236}">
                <a16:creationId xmlns:a16="http://schemas.microsoft.com/office/drawing/2014/main" id="{62636E2B-9C53-AB6F-4C9C-C5CA1B4E6B83}"/>
              </a:ext>
            </a:extLst>
          </p:cNvPr>
          <p:cNvSpPr/>
          <p:nvPr/>
        </p:nvSpPr>
        <p:spPr bwMode="gray">
          <a:xfrm>
            <a:off x="2546350" y="1809750"/>
            <a:ext cx="549275" cy="19843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buNone/>
            </a:pPr>
            <a:r>
              <a:rPr lang="en-US" sz="900">
                <a:solidFill>
                  <a:schemeClr val="tx2">
                    <a:lumMod val="75000"/>
                  </a:schemeClr>
                </a:solidFill>
              </a:rPr>
              <a:t>Forecast</a:t>
            </a:r>
          </a:p>
        </p:txBody>
      </p:sp>
      <p:graphicFrame>
        <p:nvGraphicFramePr>
          <p:cNvPr id="68" name="Chart 67">
            <a:extLst>
              <a:ext uri="{FF2B5EF4-FFF2-40B4-BE49-F238E27FC236}">
                <a16:creationId xmlns:a16="http://schemas.microsoft.com/office/drawing/2014/main" id="{CE758CD3-A99B-167F-06E8-2770B83F842E}"/>
              </a:ext>
            </a:extLst>
          </p:cNvPr>
          <p:cNvGraphicFramePr/>
          <p:nvPr>
            <p:custDataLst>
              <p:tags r:id="rId4"/>
            </p:custDataLst>
            <p:extLst>
              <p:ext uri="{D42A27DB-BD31-4B8C-83A1-F6EECF244321}">
                <p14:modId xmlns:p14="http://schemas.microsoft.com/office/powerpoint/2010/main" val="1786830333"/>
              </p:ext>
            </p:extLst>
          </p:nvPr>
        </p:nvGraphicFramePr>
        <p:xfrm>
          <a:off x="303213" y="3422650"/>
          <a:ext cx="3336925" cy="1370013"/>
        </p:xfrm>
        <a:graphic>
          <a:graphicData uri="http://schemas.openxmlformats.org/drawingml/2006/chart">
            <c:chart xmlns:c="http://schemas.openxmlformats.org/drawingml/2006/chart" xmlns:r="http://schemas.openxmlformats.org/officeDocument/2006/relationships" r:id="rId33"/>
          </a:graphicData>
        </a:graphic>
      </p:graphicFrame>
      <p:sp>
        <p:nvSpPr>
          <p:cNvPr id="13" name="Rectangular Callout 12">
            <a:extLst>
              <a:ext uri="{FF2B5EF4-FFF2-40B4-BE49-F238E27FC236}">
                <a16:creationId xmlns:a16="http://schemas.microsoft.com/office/drawing/2014/main" id="{39CE45E5-4DF3-9A75-9F32-413DF86938AD}"/>
              </a:ext>
            </a:extLst>
          </p:cNvPr>
          <p:cNvSpPr/>
          <p:nvPr/>
        </p:nvSpPr>
        <p:spPr bwMode="gray">
          <a:xfrm>
            <a:off x="3835327" y="1978512"/>
            <a:ext cx="1874692" cy="702955"/>
          </a:xfrm>
          <a:prstGeom prst="wedgeRectCallout">
            <a:avLst>
              <a:gd name="adj1" fmla="val -65383"/>
              <a:gd name="adj2" fmla="val -20806"/>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dirty="0">
                <a:solidFill>
                  <a:schemeClr val="bg1"/>
                </a:solidFill>
              </a:rPr>
              <a:t>The percent of recoverable copper per unit of ore is declining</a:t>
            </a:r>
            <a:endParaRPr lang="en-US" sz="1100" dirty="0">
              <a:solidFill>
                <a:schemeClr val="bg1"/>
              </a:solidFill>
              <a:cs typeface="Arial"/>
            </a:endParaRPr>
          </a:p>
        </p:txBody>
      </p:sp>
      <p:sp>
        <p:nvSpPr>
          <p:cNvPr id="14" name="Rectangular Callout 13">
            <a:extLst>
              <a:ext uri="{FF2B5EF4-FFF2-40B4-BE49-F238E27FC236}">
                <a16:creationId xmlns:a16="http://schemas.microsoft.com/office/drawing/2014/main" id="{485A3DCC-BD3E-00AA-2A67-05BE9D2597A3}"/>
              </a:ext>
            </a:extLst>
          </p:cNvPr>
          <p:cNvSpPr/>
          <p:nvPr/>
        </p:nvSpPr>
        <p:spPr bwMode="gray">
          <a:xfrm>
            <a:off x="3835327" y="3578813"/>
            <a:ext cx="1874692" cy="1007979"/>
          </a:xfrm>
          <a:prstGeom prst="wedgeRectCallout">
            <a:avLst>
              <a:gd name="adj1" fmla="val -63676"/>
              <a:gd name="adj2" fmla="val -19052"/>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100" dirty="0">
                <a:solidFill>
                  <a:schemeClr val="bg1"/>
                </a:solidFill>
              </a:rPr>
              <a:t>Exponentially more energy is required to extract copper, zinc, and other minerals as ore grades decline and recovery rates fall</a:t>
            </a:r>
          </a:p>
        </p:txBody>
      </p:sp>
      <p:cxnSp>
        <p:nvCxnSpPr>
          <p:cNvPr id="15" name="Straight Arrow Connector 14">
            <a:extLst>
              <a:ext uri="{FF2B5EF4-FFF2-40B4-BE49-F238E27FC236}">
                <a16:creationId xmlns:a16="http://schemas.microsoft.com/office/drawing/2014/main" id="{69A271FE-C046-FA67-8364-7BFD296272F6}"/>
              </a:ext>
            </a:extLst>
          </p:cNvPr>
          <p:cNvCxnSpPr>
            <a:cxnSpLocks/>
          </p:cNvCxnSpPr>
          <p:nvPr/>
        </p:nvCxnSpPr>
        <p:spPr bwMode="gray">
          <a:xfrm>
            <a:off x="817562" y="2100263"/>
            <a:ext cx="2508250" cy="346075"/>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graphicFrame>
        <p:nvGraphicFramePr>
          <p:cNvPr id="69" name="Chart 68">
            <a:extLst>
              <a:ext uri="{FF2B5EF4-FFF2-40B4-BE49-F238E27FC236}">
                <a16:creationId xmlns:a16="http://schemas.microsoft.com/office/drawing/2014/main" id="{9642F3A7-8491-98E4-6FD0-B92AA2EB88B3}"/>
              </a:ext>
            </a:extLst>
          </p:cNvPr>
          <p:cNvGraphicFramePr/>
          <p:nvPr>
            <p:custDataLst>
              <p:tags r:id="rId5"/>
            </p:custDataLst>
            <p:extLst>
              <p:ext uri="{D42A27DB-BD31-4B8C-83A1-F6EECF244321}">
                <p14:modId xmlns:p14="http://schemas.microsoft.com/office/powerpoint/2010/main" val="499335090"/>
              </p:ext>
            </p:extLst>
          </p:nvPr>
        </p:nvGraphicFramePr>
        <p:xfrm>
          <a:off x="504825" y="5062538"/>
          <a:ext cx="3127375" cy="1273175"/>
        </p:xfrm>
        <a:graphic>
          <a:graphicData uri="http://schemas.openxmlformats.org/drawingml/2006/chart">
            <c:chart xmlns:c="http://schemas.openxmlformats.org/drawingml/2006/chart" xmlns:r="http://schemas.openxmlformats.org/officeDocument/2006/relationships" r:id="rId34"/>
          </a:graphicData>
        </a:graphic>
      </p:graphicFrame>
      <p:sp>
        <p:nvSpPr>
          <p:cNvPr id="17" name="Rectangular Callout 16">
            <a:extLst>
              <a:ext uri="{FF2B5EF4-FFF2-40B4-BE49-F238E27FC236}">
                <a16:creationId xmlns:a16="http://schemas.microsoft.com/office/drawing/2014/main" id="{78DAA7F1-0DFD-2815-21D8-F22A97E03DA2}"/>
              </a:ext>
            </a:extLst>
          </p:cNvPr>
          <p:cNvSpPr/>
          <p:nvPr/>
        </p:nvSpPr>
        <p:spPr bwMode="gray">
          <a:xfrm>
            <a:off x="3835327" y="5083086"/>
            <a:ext cx="1874692" cy="795337"/>
          </a:xfrm>
          <a:prstGeom prst="wedgeRectCallout">
            <a:avLst>
              <a:gd name="adj1" fmla="val -63298"/>
              <a:gd name="adj2" fmla="val 20089"/>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100" dirty="0">
                <a:solidFill>
                  <a:schemeClr val="bg1"/>
                </a:solidFill>
              </a:rPr>
              <a:t>Declining ore grades as well as higher input costs are pushing up production costs</a:t>
            </a:r>
          </a:p>
        </p:txBody>
      </p:sp>
      <p:cxnSp>
        <p:nvCxnSpPr>
          <p:cNvPr id="18" name="Straight Arrow Connector 17">
            <a:extLst>
              <a:ext uri="{FF2B5EF4-FFF2-40B4-BE49-F238E27FC236}">
                <a16:creationId xmlns:a16="http://schemas.microsoft.com/office/drawing/2014/main" id="{982419F5-D1EB-9013-FDBC-7C4B5D773DDD}"/>
              </a:ext>
            </a:extLst>
          </p:cNvPr>
          <p:cNvCxnSpPr>
            <a:cxnSpLocks/>
          </p:cNvCxnSpPr>
          <p:nvPr/>
        </p:nvCxnSpPr>
        <p:spPr bwMode="gray">
          <a:xfrm flipV="1">
            <a:off x="744538" y="5318125"/>
            <a:ext cx="2757488" cy="219075"/>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19" name="Rectangle 18">
            <a:extLst>
              <a:ext uri="{FF2B5EF4-FFF2-40B4-BE49-F238E27FC236}">
                <a16:creationId xmlns:a16="http://schemas.microsoft.com/office/drawing/2014/main" id="{46681612-91F0-44C1-7025-2B811252E46A}"/>
              </a:ext>
            </a:extLst>
          </p:cNvPr>
          <p:cNvSpPr/>
          <p:nvPr>
            <p:custDataLst>
              <p:tags r:id="rId6"/>
            </p:custDataLst>
          </p:nvPr>
        </p:nvSpPr>
        <p:spPr bwMode="auto">
          <a:xfrm>
            <a:off x="2576513" y="3578225"/>
            <a:ext cx="781050" cy="457200"/>
          </a:xfrm>
          <a:prstGeom prst="rect">
            <a:avLst/>
          </a:prstGeom>
          <a:noFill/>
          <a:ln w="1270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20" name="Straight Connector 19">
            <a:extLst>
              <a:ext uri="{FF2B5EF4-FFF2-40B4-BE49-F238E27FC236}">
                <a16:creationId xmlns:a16="http://schemas.microsoft.com/office/drawing/2014/main" id="{723686FF-75C1-C4B9-2AB5-287F01550AC5}"/>
              </a:ext>
            </a:extLst>
          </p:cNvPr>
          <p:cNvCxnSpPr/>
          <p:nvPr>
            <p:custDataLst>
              <p:tags r:id="rId7"/>
            </p:custDataLst>
          </p:nvPr>
        </p:nvCxnSpPr>
        <p:spPr bwMode="gray">
          <a:xfrm>
            <a:off x="2636837" y="3700463"/>
            <a:ext cx="160338" cy="0"/>
          </a:xfrm>
          <a:prstGeom prst="line">
            <a:avLst/>
          </a:prstGeom>
          <a:ln w="19050" cap="rnd" cmpd="sng" algn="ctr">
            <a:solidFill>
              <a:schemeClr val="accent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47684749-2745-B87F-1C21-E98A88822F7C}"/>
              </a:ext>
            </a:extLst>
          </p:cNvPr>
          <p:cNvCxnSpPr/>
          <p:nvPr>
            <p:custDataLst>
              <p:tags r:id="rId8"/>
            </p:custDataLst>
          </p:nvPr>
        </p:nvCxnSpPr>
        <p:spPr bwMode="gray">
          <a:xfrm>
            <a:off x="2636837" y="3903663"/>
            <a:ext cx="160338" cy="0"/>
          </a:xfrm>
          <a:prstGeom prst="line">
            <a:avLst/>
          </a:prstGeom>
          <a:ln w="19050" cap="rnd" cmpd="sng" algn="ctr">
            <a:solidFill>
              <a:schemeClr val="accent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22" name="Text Placeholder 10">
            <a:extLst>
              <a:ext uri="{FF2B5EF4-FFF2-40B4-BE49-F238E27FC236}">
                <a16:creationId xmlns:a16="http://schemas.microsoft.com/office/drawing/2014/main" id="{E2BEDECB-8C7C-1C6E-DC69-D9B054C41745}"/>
              </a:ext>
            </a:extLst>
          </p:cNvPr>
          <p:cNvSpPr txBox="1">
            <a:spLocks/>
          </p:cNvSpPr>
          <p:nvPr>
            <p:custDataLst>
              <p:tags r:id="rId9"/>
            </p:custDataLst>
          </p:nvPr>
        </p:nvSpPr>
        <p:spPr bwMode="auto">
          <a:xfrm>
            <a:off x="2857500" y="3629025"/>
            <a:ext cx="4492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C31667A0-FBF7-4D00-A22E-E9913EFFEC5E}" type="datetime''''' ''''''''''''''C''''''''''''''o''''''''pp''e''''r'">
              <a:rPr lang="en-US" altLang="en-US" sz="1000" smtClean="0"/>
              <a:pPr/>
              <a:t> Copper</a:t>
            </a:fld>
            <a:endParaRPr lang="en-US" sz="1000">
              <a:ea typeface="+mn-lt"/>
              <a:cs typeface="+mn-lt"/>
              <a:sym typeface="+mn-lt"/>
            </a:endParaRPr>
          </a:p>
        </p:txBody>
      </p:sp>
      <p:sp>
        <p:nvSpPr>
          <p:cNvPr id="23" name="Text Placeholder 10">
            <a:extLst>
              <a:ext uri="{FF2B5EF4-FFF2-40B4-BE49-F238E27FC236}">
                <a16:creationId xmlns:a16="http://schemas.microsoft.com/office/drawing/2014/main" id="{C9A5763A-FB44-FF11-72BC-1563705F4412}"/>
              </a:ext>
            </a:extLst>
          </p:cNvPr>
          <p:cNvSpPr txBox="1">
            <a:spLocks/>
          </p:cNvSpPr>
          <p:nvPr>
            <p:custDataLst>
              <p:tags r:id="rId10"/>
            </p:custDataLst>
          </p:nvPr>
        </p:nvSpPr>
        <p:spPr bwMode="auto">
          <a:xfrm>
            <a:off x="2857500" y="3832225"/>
            <a:ext cx="2397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E4010CC7-425A-4D1B-BA55-BED11DCD5FDC}" type="datetime'''''''''''''''''''''''''''Z''''''''''i''''''''''''''''''nc'''">
              <a:rPr lang="en-US" altLang="en-US" sz="1000" smtClean="0"/>
              <a:pPr/>
              <a:t>Zinc</a:t>
            </a:fld>
            <a:endParaRPr lang="en-US" sz="1000">
              <a:ea typeface="+mn-lt"/>
              <a:cs typeface="+mn-lt"/>
              <a:sym typeface="+mn-lt"/>
            </a:endParaRPr>
          </a:p>
        </p:txBody>
      </p:sp>
      <p:sp>
        <p:nvSpPr>
          <p:cNvPr id="24" name="Rectangle 23">
            <a:extLst>
              <a:ext uri="{FF2B5EF4-FFF2-40B4-BE49-F238E27FC236}">
                <a16:creationId xmlns:a16="http://schemas.microsoft.com/office/drawing/2014/main" id="{BAE2932E-6F84-296F-BDB7-D7E2ACA22B69}"/>
              </a:ext>
            </a:extLst>
          </p:cNvPr>
          <p:cNvSpPr/>
          <p:nvPr>
            <p:custDataLst>
              <p:tags r:id="rId11"/>
            </p:custDataLst>
          </p:nvPr>
        </p:nvSpPr>
        <p:spPr bwMode="auto">
          <a:xfrm>
            <a:off x="2535238" y="5519738"/>
            <a:ext cx="822325" cy="479425"/>
          </a:xfrm>
          <a:prstGeom prst="rect">
            <a:avLst/>
          </a:prstGeom>
          <a:noFill/>
          <a:ln w="1270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25" name="Straight Connector 24">
            <a:extLst>
              <a:ext uri="{FF2B5EF4-FFF2-40B4-BE49-F238E27FC236}">
                <a16:creationId xmlns:a16="http://schemas.microsoft.com/office/drawing/2014/main" id="{3818E7B1-3410-67ED-0BF6-3AD7BD670707}"/>
              </a:ext>
            </a:extLst>
          </p:cNvPr>
          <p:cNvCxnSpPr/>
          <p:nvPr>
            <p:custDataLst>
              <p:tags r:id="rId12"/>
            </p:custDataLst>
          </p:nvPr>
        </p:nvCxnSpPr>
        <p:spPr bwMode="gray">
          <a:xfrm>
            <a:off x="2597150" y="5646738"/>
            <a:ext cx="168275" cy="0"/>
          </a:xfrm>
          <a:prstGeom prst="line">
            <a:avLst/>
          </a:prstGeom>
          <a:ln w="19050" cap="rnd" cmpd="sng" algn="ctr">
            <a:solidFill>
              <a:schemeClr val="accent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FC96FF4C-88D0-D412-1CA6-8C5C3B95CFDF}"/>
              </a:ext>
            </a:extLst>
          </p:cNvPr>
          <p:cNvCxnSpPr/>
          <p:nvPr>
            <p:custDataLst>
              <p:tags r:id="rId13"/>
            </p:custDataLst>
          </p:nvPr>
        </p:nvCxnSpPr>
        <p:spPr bwMode="gray">
          <a:xfrm>
            <a:off x="2597150" y="5857875"/>
            <a:ext cx="168275" cy="0"/>
          </a:xfrm>
          <a:prstGeom prst="line">
            <a:avLst/>
          </a:prstGeom>
          <a:ln w="19050" cap="rnd" cmpd="sng" algn="ctr">
            <a:solidFill>
              <a:schemeClr val="accent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27" name="Text Placeholder 10">
            <a:extLst>
              <a:ext uri="{FF2B5EF4-FFF2-40B4-BE49-F238E27FC236}">
                <a16:creationId xmlns:a16="http://schemas.microsoft.com/office/drawing/2014/main" id="{E27B1C2D-28C5-AC2A-D0D8-DAE7557166FC}"/>
              </a:ext>
            </a:extLst>
          </p:cNvPr>
          <p:cNvSpPr txBox="1">
            <a:spLocks/>
          </p:cNvSpPr>
          <p:nvPr>
            <p:custDataLst>
              <p:tags r:id="rId14"/>
            </p:custDataLst>
          </p:nvPr>
        </p:nvSpPr>
        <p:spPr bwMode="auto">
          <a:xfrm>
            <a:off x="2825750" y="5572125"/>
            <a:ext cx="4762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A3FC3F7B-B085-4C37-B44D-C11169CE4262}" type="datetime''''''''' ''C''o''''''p''''''''''p''''''e''''''''''''r'''''">
              <a:rPr lang="en-US" altLang="en-US" sz="1050" smtClean="0"/>
              <a:pPr/>
              <a:t> Copper</a:t>
            </a:fld>
            <a:endParaRPr lang="en-US" sz="1050">
              <a:ea typeface="+mn-lt"/>
              <a:cs typeface="+mn-lt"/>
              <a:sym typeface="+mn-lt"/>
            </a:endParaRPr>
          </a:p>
        </p:txBody>
      </p:sp>
      <p:sp>
        <p:nvSpPr>
          <p:cNvPr id="28" name="Text Placeholder 10">
            <a:extLst>
              <a:ext uri="{FF2B5EF4-FFF2-40B4-BE49-F238E27FC236}">
                <a16:creationId xmlns:a16="http://schemas.microsoft.com/office/drawing/2014/main" id="{90E1DD3B-1CC7-FCB2-60AF-BD1FF44F57CB}"/>
              </a:ext>
            </a:extLst>
          </p:cNvPr>
          <p:cNvSpPr txBox="1">
            <a:spLocks/>
          </p:cNvSpPr>
          <p:nvPr>
            <p:custDataLst>
              <p:tags r:id="rId15"/>
            </p:custDataLst>
          </p:nvPr>
        </p:nvSpPr>
        <p:spPr bwMode="auto">
          <a:xfrm>
            <a:off x="2825750" y="5783263"/>
            <a:ext cx="252413"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1BD23BDE-C115-4E81-BEDB-A43B478EEF66}" type="datetime'''Z''''''''''''''''''''''i''''n''''''c'''''''''''''''">
              <a:rPr lang="en-US" altLang="en-US" sz="1050" smtClean="0"/>
              <a:pPr/>
              <a:t>Zinc</a:t>
            </a:fld>
            <a:endParaRPr lang="en-US" sz="1050">
              <a:ea typeface="+mn-lt"/>
              <a:cs typeface="+mn-lt"/>
              <a:sym typeface="+mn-lt"/>
            </a:endParaRPr>
          </a:p>
        </p:txBody>
      </p:sp>
      <p:sp>
        <p:nvSpPr>
          <p:cNvPr id="34" name="Rectangle 33">
            <a:extLst>
              <a:ext uri="{FF2B5EF4-FFF2-40B4-BE49-F238E27FC236}">
                <a16:creationId xmlns:a16="http://schemas.microsoft.com/office/drawing/2014/main" id="{68D41C2A-714B-7721-E2A1-85E433617FC3}"/>
              </a:ext>
            </a:extLst>
          </p:cNvPr>
          <p:cNvSpPr/>
          <p:nvPr>
            <p:custDataLst>
              <p:tags r:id="rId16"/>
            </p:custDataLst>
          </p:nvPr>
        </p:nvSpPr>
        <p:spPr bwMode="auto">
          <a:xfrm>
            <a:off x="7188200" y="2520950"/>
            <a:ext cx="196850" cy="147638"/>
          </a:xfrm>
          <a:prstGeom prst="rect">
            <a:avLst/>
          </a:prstGeom>
          <a:solidFill>
            <a:schemeClr val="accent6"/>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9" name="Rectangle 28">
            <a:extLst>
              <a:ext uri="{FF2B5EF4-FFF2-40B4-BE49-F238E27FC236}">
                <a16:creationId xmlns:a16="http://schemas.microsoft.com/office/drawing/2014/main" id="{1EE45FA5-7A47-D5A7-B654-36AF434F2580}"/>
              </a:ext>
            </a:extLst>
          </p:cNvPr>
          <p:cNvSpPr/>
          <p:nvPr>
            <p:custDataLst>
              <p:tags r:id="rId17"/>
            </p:custDataLst>
          </p:nvPr>
        </p:nvSpPr>
        <p:spPr bwMode="auto">
          <a:xfrm>
            <a:off x="6102350" y="2082800"/>
            <a:ext cx="196850" cy="147638"/>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3" name="Rectangle 32">
            <a:extLst>
              <a:ext uri="{FF2B5EF4-FFF2-40B4-BE49-F238E27FC236}">
                <a16:creationId xmlns:a16="http://schemas.microsoft.com/office/drawing/2014/main" id="{509AF4D2-315A-A1C3-F102-D6EB6412A64E}"/>
              </a:ext>
            </a:extLst>
          </p:cNvPr>
          <p:cNvSpPr/>
          <p:nvPr>
            <p:custDataLst>
              <p:tags r:id="rId18"/>
            </p:custDataLst>
          </p:nvPr>
        </p:nvSpPr>
        <p:spPr bwMode="auto">
          <a:xfrm>
            <a:off x="7188200" y="2301875"/>
            <a:ext cx="196850" cy="147638"/>
          </a:xfrm>
          <a:prstGeom prst="rect">
            <a:avLst/>
          </a:prstGeom>
          <a:solidFill>
            <a:schemeClr val="accent5"/>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0" name="Rectangle 29">
            <a:extLst>
              <a:ext uri="{FF2B5EF4-FFF2-40B4-BE49-F238E27FC236}">
                <a16:creationId xmlns:a16="http://schemas.microsoft.com/office/drawing/2014/main" id="{056A4162-7744-BC83-3105-CB7FA98D18D3}"/>
              </a:ext>
            </a:extLst>
          </p:cNvPr>
          <p:cNvSpPr/>
          <p:nvPr>
            <p:custDataLst>
              <p:tags r:id="rId19"/>
            </p:custDataLst>
          </p:nvPr>
        </p:nvSpPr>
        <p:spPr bwMode="auto">
          <a:xfrm>
            <a:off x="6102350" y="2301875"/>
            <a:ext cx="196850" cy="147638"/>
          </a:xfrm>
          <a:prstGeom prst="rect">
            <a:avLst/>
          </a:prstGeom>
          <a:solidFill>
            <a:schemeClr val="accent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2" name="Rectangle 31">
            <a:extLst>
              <a:ext uri="{FF2B5EF4-FFF2-40B4-BE49-F238E27FC236}">
                <a16:creationId xmlns:a16="http://schemas.microsoft.com/office/drawing/2014/main" id="{D11F8523-D801-8D3F-0B91-F006ED1F9329}"/>
              </a:ext>
            </a:extLst>
          </p:cNvPr>
          <p:cNvSpPr/>
          <p:nvPr>
            <p:custDataLst>
              <p:tags r:id="rId20"/>
            </p:custDataLst>
          </p:nvPr>
        </p:nvSpPr>
        <p:spPr bwMode="auto">
          <a:xfrm>
            <a:off x="7188200" y="2082800"/>
            <a:ext cx="196850" cy="147638"/>
          </a:xfrm>
          <a:prstGeom prst="rect">
            <a:avLst/>
          </a:prstGeom>
          <a:solidFill>
            <a:schemeClr val="accent4"/>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1" name="Rectangle 30">
            <a:extLst>
              <a:ext uri="{FF2B5EF4-FFF2-40B4-BE49-F238E27FC236}">
                <a16:creationId xmlns:a16="http://schemas.microsoft.com/office/drawing/2014/main" id="{391CB987-34A1-A172-093C-FB31A8EC0412}"/>
              </a:ext>
            </a:extLst>
          </p:cNvPr>
          <p:cNvSpPr/>
          <p:nvPr>
            <p:custDataLst>
              <p:tags r:id="rId21"/>
            </p:custDataLst>
          </p:nvPr>
        </p:nvSpPr>
        <p:spPr bwMode="auto">
          <a:xfrm>
            <a:off x="6102350" y="2520950"/>
            <a:ext cx="196850" cy="147638"/>
          </a:xfrm>
          <a:prstGeom prst="rect">
            <a:avLst/>
          </a:prstGeom>
          <a:solidFill>
            <a:schemeClr val="accent3"/>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5" name="Text Placeholder 10">
            <a:extLst>
              <a:ext uri="{FF2B5EF4-FFF2-40B4-BE49-F238E27FC236}">
                <a16:creationId xmlns:a16="http://schemas.microsoft.com/office/drawing/2014/main" id="{B6A05412-FEE8-6DAB-B2E1-6ADB527BC49B}"/>
              </a:ext>
            </a:extLst>
          </p:cNvPr>
          <p:cNvSpPr txBox="1">
            <a:spLocks/>
          </p:cNvSpPr>
          <p:nvPr>
            <p:custDataLst>
              <p:tags r:id="rId22"/>
            </p:custDataLst>
          </p:nvPr>
        </p:nvSpPr>
        <p:spPr bwMode="auto">
          <a:xfrm>
            <a:off x="6350000" y="2078038"/>
            <a:ext cx="658813"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B55C89FC-DBC1-44BE-8853-65C208AE68B1}" type="datetime'''''0-''''''1''''0'''''''''''''''' ''''''y''''''e''ar''''s'''">
              <a:rPr lang="en-US" altLang="en-US" sz="1100" smtClean="0">
                <a:solidFill>
                  <a:schemeClr val="accent1"/>
                </a:solidFill>
              </a:rPr>
              <a:pPr/>
              <a:t>0-10 years</a:t>
            </a:fld>
            <a:endParaRPr lang="en-US" sz="1100">
              <a:solidFill>
                <a:schemeClr val="accent1"/>
              </a:solidFill>
            </a:endParaRPr>
          </a:p>
        </p:txBody>
      </p:sp>
      <p:sp>
        <p:nvSpPr>
          <p:cNvPr id="37" name="Text Placeholder 10">
            <a:extLst>
              <a:ext uri="{FF2B5EF4-FFF2-40B4-BE49-F238E27FC236}">
                <a16:creationId xmlns:a16="http://schemas.microsoft.com/office/drawing/2014/main" id="{060BCAE8-FDAF-9C01-64B7-2E609BC80F65}"/>
              </a:ext>
            </a:extLst>
          </p:cNvPr>
          <p:cNvSpPr txBox="1">
            <a:spLocks/>
          </p:cNvSpPr>
          <p:nvPr>
            <p:custDataLst>
              <p:tags r:id="rId23"/>
            </p:custDataLst>
          </p:nvPr>
        </p:nvSpPr>
        <p:spPr bwMode="auto">
          <a:xfrm>
            <a:off x="6350000" y="2516188"/>
            <a:ext cx="7366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0FFC9DA3-3472-4598-850E-F87961A68CEE}" type="datetime'''2''1-''''''''''''''''''3''''''''0'' ''''ye''''a''''r''''s'">
              <a:rPr lang="en-US" altLang="en-US" sz="1100" smtClean="0">
                <a:solidFill>
                  <a:schemeClr val="accent3"/>
                </a:solidFill>
              </a:rPr>
              <a:pPr/>
              <a:t>21-30 years</a:t>
            </a:fld>
            <a:endParaRPr lang="en-US" sz="1100">
              <a:solidFill>
                <a:schemeClr val="accent3"/>
              </a:solidFill>
            </a:endParaRPr>
          </a:p>
        </p:txBody>
      </p:sp>
      <p:sp>
        <p:nvSpPr>
          <p:cNvPr id="39" name="Text Placeholder 10">
            <a:extLst>
              <a:ext uri="{FF2B5EF4-FFF2-40B4-BE49-F238E27FC236}">
                <a16:creationId xmlns:a16="http://schemas.microsoft.com/office/drawing/2014/main" id="{9EA4F3F3-EE18-3DD2-E495-415A4CC24796}"/>
              </a:ext>
            </a:extLst>
          </p:cNvPr>
          <p:cNvSpPr txBox="1">
            <a:spLocks/>
          </p:cNvSpPr>
          <p:nvPr>
            <p:custDataLst>
              <p:tags r:id="rId24"/>
            </p:custDataLst>
          </p:nvPr>
        </p:nvSpPr>
        <p:spPr bwMode="auto">
          <a:xfrm>
            <a:off x="7435850" y="2297113"/>
            <a:ext cx="7366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6E119AD0-A3F3-4481-9623-7A80ECC9F18A}" type="datetime'''''''''''''4''''1''''''-''''''50 ye''''ars'''''''''">
              <a:rPr lang="en-US" altLang="en-US" sz="1100" smtClean="0">
                <a:solidFill>
                  <a:schemeClr val="accent5"/>
                </a:solidFill>
              </a:rPr>
              <a:pPr/>
              <a:t>41-50 years</a:t>
            </a:fld>
            <a:endParaRPr lang="en-US" sz="1100">
              <a:solidFill>
                <a:schemeClr val="accent5"/>
              </a:solidFill>
            </a:endParaRPr>
          </a:p>
        </p:txBody>
      </p:sp>
      <p:sp>
        <p:nvSpPr>
          <p:cNvPr id="36" name="Text Placeholder 10">
            <a:extLst>
              <a:ext uri="{FF2B5EF4-FFF2-40B4-BE49-F238E27FC236}">
                <a16:creationId xmlns:a16="http://schemas.microsoft.com/office/drawing/2014/main" id="{C3BB9DDB-31FB-AB23-4150-E2266DEE438B}"/>
              </a:ext>
            </a:extLst>
          </p:cNvPr>
          <p:cNvSpPr txBox="1">
            <a:spLocks/>
          </p:cNvSpPr>
          <p:nvPr>
            <p:custDataLst>
              <p:tags r:id="rId25"/>
            </p:custDataLst>
          </p:nvPr>
        </p:nvSpPr>
        <p:spPr bwMode="auto">
          <a:xfrm>
            <a:off x="6350000" y="2297113"/>
            <a:ext cx="7366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75B375F8-614B-4EB8-9676-19B84B274B70}" type="datetime'''''''''''''11''''-''''''''20'''''' ''''''y''e''''''ars'''''''">
              <a:rPr lang="en-US" altLang="en-US" sz="1100" smtClean="0"/>
              <a:pPr/>
              <a:t>11-20 years</a:t>
            </a:fld>
            <a:endParaRPr lang="en-US" sz="1100"/>
          </a:p>
        </p:txBody>
      </p:sp>
      <p:sp>
        <p:nvSpPr>
          <p:cNvPr id="40" name="Text Placeholder 10">
            <a:extLst>
              <a:ext uri="{FF2B5EF4-FFF2-40B4-BE49-F238E27FC236}">
                <a16:creationId xmlns:a16="http://schemas.microsoft.com/office/drawing/2014/main" id="{87CBBB29-29BA-B653-6321-2E917DB112CA}"/>
              </a:ext>
            </a:extLst>
          </p:cNvPr>
          <p:cNvSpPr txBox="1">
            <a:spLocks/>
          </p:cNvSpPr>
          <p:nvPr>
            <p:custDataLst>
              <p:tags r:id="rId26"/>
            </p:custDataLst>
          </p:nvPr>
        </p:nvSpPr>
        <p:spPr bwMode="auto">
          <a:xfrm>
            <a:off x="7435850" y="2516188"/>
            <a:ext cx="61595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50D29392-320A-4621-9158-8D009C026075}" type="datetime'''''''''''''5''0+'''''''''''''''''' ''''year''''''''''''s'">
              <a:rPr lang="en-US" altLang="en-US" sz="1100" smtClean="0">
                <a:solidFill>
                  <a:schemeClr val="accent6">
                    <a:lumMod val="50000"/>
                  </a:schemeClr>
                </a:solidFill>
              </a:rPr>
              <a:pPr/>
              <a:t>50+ years</a:t>
            </a:fld>
            <a:endParaRPr lang="en-US" sz="1100">
              <a:solidFill>
                <a:schemeClr val="accent6">
                  <a:lumMod val="50000"/>
                </a:schemeClr>
              </a:solidFill>
            </a:endParaRPr>
          </a:p>
        </p:txBody>
      </p:sp>
      <p:sp>
        <p:nvSpPr>
          <p:cNvPr id="38" name="Text Placeholder 10">
            <a:extLst>
              <a:ext uri="{FF2B5EF4-FFF2-40B4-BE49-F238E27FC236}">
                <a16:creationId xmlns:a16="http://schemas.microsoft.com/office/drawing/2014/main" id="{8B5CE627-3209-E1C6-77CD-79D593DEE1E9}"/>
              </a:ext>
            </a:extLst>
          </p:cNvPr>
          <p:cNvSpPr txBox="1">
            <a:spLocks/>
          </p:cNvSpPr>
          <p:nvPr>
            <p:custDataLst>
              <p:tags r:id="rId27"/>
            </p:custDataLst>
          </p:nvPr>
        </p:nvSpPr>
        <p:spPr bwMode="auto">
          <a:xfrm>
            <a:off x="7435850" y="2078038"/>
            <a:ext cx="7366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E9A224BB-C0A6-4519-9F44-A52611B29BD1}" type="datetime'''''''31''-''''40'''''''''' ''''y''''''''''''''''''ears'''">
              <a:rPr lang="en-US" altLang="en-US" sz="1100" smtClean="0">
                <a:solidFill>
                  <a:schemeClr val="accent4"/>
                </a:solidFill>
              </a:rPr>
              <a:pPr/>
              <a:t>31-40 years</a:t>
            </a:fld>
            <a:endParaRPr lang="en-US" sz="1100">
              <a:solidFill>
                <a:schemeClr val="accent4"/>
              </a:solidFill>
            </a:endParaRPr>
          </a:p>
        </p:txBody>
      </p:sp>
      <p:cxnSp>
        <p:nvCxnSpPr>
          <p:cNvPr id="41" name="Straight Arrow Connector 40">
            <a:extLst>
              <a:ext uri="{FF2B5EF4-FFF2-40B4-BE49-F238E27FC236}">
                <a16:creationId xmlns:a16="http://schemas.microsoft.com/office/drawing/2014/main" id="{174D8078-F1EB-9C5A-CCD3-3F4D220F2CB9}"/>
              </a:ext>
            </a:extLst>
          </p:cNvPr>
          <p:cNvCxnSpPr/>
          <p:nvPr/>
        </p:nvCxnSpPr>
        <p:spPr bwMode="gray">
          <a:xfrm flipH="1">
            <a:off x="619125" y="4686300"/>
            <a:ext cx="2733675" cy="9525"/>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42" name="Straight Arrow Connector 41">
            <a:extLst>
              <a:ext uri="{FF2B5EF4-FFF2-40B4-BE49-F238E27FC236}">
                <a16:creationId xmlns:a16="http://schemas.microsoft.com/office/drawing/2014/main" id="{E257F0B2-48F5-927F-124E-7064A7FA9BF0}"/>
              </a:ext>
            </a:extLst>
          </p:cNvPr>
          <p:cNvCxnSpPr>
            <a:cxnSpLocks/>
          </p:cNvCxnSpPr>
          <p:nvPr/>
        </p:nvCxnSpPr>
        <p:spPr bwMode="gray">
          <a:xfrm flipV="1">
            <a:off x="373063" y="3527424"/>
            <a:ext cx="4763" cy="1114425"/>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43" name="Straight Arrow Connector 42">
            <a:extLst>
              <a:ext uri="{FF2B5EF4-FFF2-40B4-BE49-F238E27FC236}">
                <a16:creationId xmlns:a16="http://schemas.microsoft.com/office/drawing/2014/main" id="{F9CB26A0-844F-0A46-9105-3FEB39587388}"/>
              </a:ext>
            </a:extLst>
          </p:cNvPr>
          <p:cNvCxnSpPr>
            <a:cxnSpLocks/>
          </p:cNvCxnSpPr>
          <p:nvPr/>
        </p:nvCxnSpPr>
        <p:spPr bwMode="gray">
          <a:xfrm flipV="1">
            <a:off x="373063" y="5165724"/>
            <a:ext cx="4763" cy="93345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44" name="Straight Arrow Connector 43">
            <a:extLst>
              <a:ext uri="{FF2B5EF4-FFF2-40B4-BE49-F238E27FC236}">
                <a16:creationId xmlns:a16="http://schemas.microsoft.com/office/drawing/2014/main" id="{3009EC52-635B-B06F-60C1-26BAF81A0AD4}"/>
              </a:ext>
            </a:extLst>
          </p:cNvPr>
          <p:cNvCxnSpPr>
            <a:cxnSpLocks/>
          </p:cNvCxnSpPr>
          <p:nvPr/>
        </p:nvCxnSpPr>
        <p:spPr bwMode="gray">
          <a:xfrm flipV="1">
            <a:off x="744538" y="6280149"/>
            <a:ext cx="2614613"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45" name="Straight Arrow Connector 44">
            <a:extLst>
              <a:ext uri="{FF2B5EF4-FFF2-40B4-BE49-F238E27FC236}">
                <a16:creationId xmlns:a16="http://schemas.microsoft.com/office/drawing/2014/main" id="{99A0C4B5-AB72-D738-8B7D-9C266A57D708}"/>
              </a:ext>
            </a:extLst>
          </p:cNvPr>
          <p:cNvCxnSpPr>
            <a:cxnSpLocks/>
          </p:cNvCxnSpPr>
          <p:nvPr/>
        </p:nvCxnSpPr>
        <p:spPr bwMode="gray">
          <a:xfrm flipV="1">
            <a:off x="706438" y="3022599"/>
            <a:ext cx="2614613"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46" name="Straight Arrow Connector 45">
            <a:extLst>
              <a:ext uri="{FF2B5EF4-FFF2-40B4-BE49-F238E27FC236}">
                <a16:creationId xmlns:a16="http://schemas.microsoft.com/office/drawing/2014/main" id="{E2E307DE-F687-D955-6508-CFCFBB215313}"/>
              </a:ext>
            </a:extLst>
          </p:cNvPr>
          <p:cNvCxnSpPr>
            <a:cxnSpLocks/>
          </p:cNvCxnSpPr>
          <p:nvPr/>
        </p:nvCxnSpPr>
        <p:spPr bwMode="gray">
          <a:xfrm flipV="1">
            <a:off x="420688" y="1851024"/>
            <a:ext cx="4763" cy="1133475"/>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47" name="Rectangle 46">
            <a:extLst>
              <a:ext uri="{FF2B5EF4-FFF2-40B4-BE49-F238E27FC236}">
                <a16:creationId xmlns:a16="http://schemas.microsoft.com/office/drawing/2014/main" id="{40D696C9-E6C1-D3DB-BC5D-D4623D7A792B}"/>
              </a:ext>
            </a:extLst>
          </p:cNvPr>
          <p:cNvSpPr/>
          <p:nvPr/>
        </p:nvSpPr>
        <p:spPr bwMode="gray">
          <a:xfrm rot="16200000">
            <a:off x="88899" y="2305050"/>
            <a:ext cx="549275" cy="198438"/>
          </a:xfrm>
          <a:prstGeom prst="rect">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r>
              <a:rPr lang="en-US" sz="900">
                <a:solidFill>
                  <a:schemeClr val="tx2">
                    <a:lumMod val="75000"/>
                  </a:schemeClr>
                </a:solidFill>
              </a:rPr>
              <a:t>% Grade</a:t>
            </a:r>
            <a:endParaRPr lang="en-US">
              <a:solidFill>
                <a:schemeClr val="tx2">
                  <a:lumMod val="75000"/>
                </a:schemeClr>
              </a:solidFill>
            </a:endParaRPr>
          </a:p>
        </p:txBody>
      </p:sp>
      <p:sp>
        <p:nvSpPr>
          <p:cNvPr id="48" name="Rectangle 47">
            <a:extLst>
              <a:ext uri="{FF2B5EF4-FFF2-40B4-BE49-F238E27FC236}">
                <a16:creationId xmlns:a16="http://schemas.microsoft.com/office/drawing/2014/main" id="{2853C1BB-BD7D-78D0-A2D6-3024CE9B9306}"/>
              </a:ext>
            </a:extLst>
          </p:cNvPr>
          <p:cNvSpPr/>
          <p:nvPr/>
        </p:nvSpPr>
        <p:spPr bwMode="gray">
          <a:xfrm rot="16200000">
            <a:off x="169861" y="4081462"/>
            <a:ext cx="368300" cy="160338"/>
          </a:xfrm>
          <a:prstGeom prst="rect">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900">
                <a:solidFill>
                  <a:schemeClr val="tx2">
                    <a:lumMod val="75000"/>
                  </a:schemeClr>
                </a:solidFill>
                <a:cs typeface="Arial"/>
              </a:rPr>
              <a:t>GJ</a:t>
            </a:r>
            <a:endParaRPr lang="en-US"/>
          </a:p>
        </p:txBody>
      </p:sp>
      <p:sp>
        <p:nvSpPr>
          <p:cNvPr id="49" name="Rectangle 48">
            <a:extLst>
              <a:ext uri="{FF2B5EF4-FFF2-40B4-BE49-F238E27FC236}">
                <a16:creationId xmlns:a16="http://schemas.microsoft.com/office/drawing/2014/main" id="{00A958E2-1CA9-CAC7-982E-758B91F5CD85}"/>
              </a:ext>
            </a:extLst>
          </p:cNvPr>
          <p:cNvSpPr/>
          <p:nvPr/>
        </p:nvSpPr>
        <p:spPr bwMode="gray">
          <a:xfrm>
            <a:off x="1593849" y="4619625"/>
            <a:ext cx="530225" cy="141288"/>
          </a:xfrm>
          <a:prstGeom prst="rect">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900">
                <a:solidFill>
                  <a:schemeClr val="tx2">
                    <a:lumMod val="75000"/>
                  </a:schemeClr>
                </a:solidFill>
                <a:cs typeface="Arial"/>
              </a:rPr>
              <a:t>ton</a:t>
            </a:r>
            <a:endParaRPr lang="en-US">
              <a:cs typeface="Arial"/>
            </a:endParaRPr>
          </a:p>
        </p:txBody>
      </p:sp>
      <p:sp>
        <p:nvSpPr>
          <p:cNvPr id="50" name="Rectangle 49">
            <a:extLst>
              <a:ext uri="{FF2B5EF4-FFF2-40B4-BE49-F238E27FC236}">
                <a16:creationId xmlns:a16="http://schemas.microsoft.com/office/drawing/2014/main" id="{54C0F2EC-2794-58D8-6816-65B4E37D0A1B}"/>
              </a:ext>
            </a:extLst>
          </p:cNvPr>
          <p:cNvSpPr/>
          <p:nvPr/>
        </p:nvSpPr>
        <p:spPr bwMode="gray">
          <a:xfrm>
            <a:off x="1679574" y="2962275"/>
            <a:ext cx="577850" cy="179388"/>
          </a:xfrm>
          <a:prstGeom prst="rect">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en-US" sz="900">
                <a:solidFill>
                  <a:schemeClr val="tx2">
                    <a:lumMod val="75000"/>
                  </a:schemeClr>
                </a:solidFill>
              </a:rPr>
              <a:t>Year</a:t>
            </a:r>
            <a:endParaRPr lang="en-US">
              <a:cs typeface="Arial"/>
            </a:endParaRPr>
          </a:p>
        </p:txBody>
      </p:sp>
      <p:sp>
        <p:nvSpPr>
          <p:cNvPr id="51" name="Rectangle 50">
            <a:extLst>
              <a:ext uri="{FF2B5EF4-FFF2-40B4-BE49-F238E27FC236}">
                <a16:creationId xmlns:a16="http://schemas.microsoft.com/office/drawing/2014/main" id="{4114649C-DD0F-22BB-868D-D03563E1416E}"/>
              </a:ext>
            </a:extLst>
          </p:cNvPr>
          <p:cNvSpPr/>
          <p:nvPr/>
        </p:nvSpPr>
        <p:spPr bwMode="gray">
          <a:xfrm>
            <a:off x="1679574" y="6238875"/>
            <a:ext cx="577850" cy="179388"/>
          </a:xfrm>
          <a:prstGeom prst="rect">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en-US" sz="900">
                <a:solidFill>
                  <a:schemeClr val="tx2">
                    <a:lumMod val="75000"/>
                  </a:schemeClr>
                </a:solidFill>
              </a:rPr>
              <a:t>Year</a:t>
            </a:r>
            <a:endParaRPr lang="en-US">
              <a:cs typeface="Arial"/>
            </a:endParaRPr>
          </a:p>
        </p:txBody>
      </p:sp>
      <p:sp>
        <p:nvSpPr>
          <p:cNvPr id="52" name="Rectangle 51">
            <a:extLst>
              <a:ext uri="{FF2B5EF4-FFF2-40B4-BE49-F238E27FC236}">
                <a16:creationId xmlns:a16="http://schemas.microsoft.com/office/drawing/2014/main" id="{B5203B7A-AA59-DCB4-A230-77EDF61A8A05}"/>
              </a:ext>
            </a:extLst>
          </p:cNvPr>
          <p:cNvSpPr/>
          <p:nvPr/>
        </p:nvSpPr>
        <p:spPr bwMode="gray">
          <a:xfrm rot="16200000">
            <a:off x="107949" y="5629275"/>
            <a:ext cx="492125" cy="141288"/>
          </a:xfrm>
          <a:prstGeom prst="rect">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900" dirty="0">
                <a:solidFill>
                  <a:schemeClr val="tx2">
                    <a:lumMod val="75000"/>
                  </a:schemeClr>
                </a:solidFill>
                <a:cs typeface="Arial"/>
              </a:rPr>
              <a:t>$/lbs.</a:t>
            </a:r>
          </a:p>
        </p:txBody>
      </p:sp>
      <p:grpSp>
        <p:nvGrpSpPr>
          <p:cNvPr id="53" name="Group 52">
            <a:extLst>
              <a:ext uri="{FF2B5EF4-FFF2-40B4-BE49-F238E27FC236}">
                <a16:creationId xmlns:a16="http://schemas.microsoft.com/office/drawing/2014/main" id="{B91BCD36-B3B1-300E-DA21-68BED5D4AD62}"/>
              </a:ext>
            </a:extLst>
          </p:cNvPr>
          <p:cNvGrpSpPr/>
          <p:nvPr/>
        </p:nvGrpSpPr>
        <p:grpSpPr>
          <a:xfrm>
            <a:off x="324000" y="1548000"/>
            <a:ext cx="5386019" cy="280800"/>
            <a:chOff x="317453" y="1548000"/>
            <a:chExt cx="12189412" cy="280800"/>
          </a:xfrm>
        </p:grpSpPr>
        <p:sp>
          <p:nvSpPr>
            <p:cNvPr id="54" name="Content Placeholder 1">
              <a:extLst>
                <a:ext uri="{FF2B5EF4-FFF2-40B4-BE49-F238E27FC236}">
                  <a16:creationId xmlns:a16="http://schemas.microsoft.com/office/drawing/2014/main" id="{665B9168-DB01-6EDE-8031-575A04D7DBFF}"/>
                </a:ext>
              </a:extLst>
            </p:cNvPr>
            <p:cNvSpPr txBox="1">
              <a:spLocks/>
            </p:cNvSpPr>
            <p:nvPr/>
          </p:nvSpPr>
          <p:spPr>
            <a:xfrm>
              <a:off x="317453" y="1548000"/>
              <a:ext cx="6001351" cy="274320"/>
            </a:xfrm>
            <a:prstGeom prst="rect">
              <a:avLst/>
            </a:prstGeom>
          </p:spPr>
          <p:txBody>
            <a:bodyPr vert="horz" lIns="36576" tIns="36576" rIns="36576" bIns="36576"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400" b="1" dirty="0">
                  <a:ea typeface="+mn-lt"/>
                  <a:cs typeface="+mn-lt"/>
                  <a:sym typeface="+mn-lt"/>
                </a:rPr>
                <a:t>Mined head grade, </a:t>
              </a:r>
              <a:r>
                <a:rPr lang="en-US" altLang="en-US" sz="1400" b="1" i="1" dirty="0">
                  <a:ea typeface="+mn-lt"/>
                  <a:cs typeface="+mn-lt"/>
                  <a:sym typeface="+mn-lt"/>
                </a:rPr>
                <a:t>% copper</a:t>
              </a:r>
            </a:p>
          </p:txBody>
        </p:sp>
        <p:cxnSp>
          <p:nvCxnSpPr>
            <p:cNvPr id="55" name="btfpColumnHeaderBoxLine739433">
              <a:extLst>
                <a:ext uri="{FF2B5EF4-FFF2-40B4-BE49-F238E27FC236}">
                  <a16:creationId xmlns:a16="http://schemas.microsoft.com/office/drawing/2014/main" id="{10D35355-DB9A-C52C-6C02-A93792FA9ED0}"/>
                </a:ext>
              </a:extLst>
            </p:cNvPr>
            <p:cNvCxnSpPr>
              <a:cxnSpLocks/>
            </p:cNvCxnSpPr>
            <p:nvPr/>
          </p:nvCxnSpPr>
          <p:spPr bwMode="gray">
            <a:xfrm>
              <a:off x="329183" y="1828800"/>
              <a:ext cx="12177682"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D725F2BC-A9A5-CCBB-70A7-0EEB69E37219}"/>
              </a:ext>
            </a:extLst>
          </p:cNvPr>
          <p:cNvGrpSpPr/>
          <p:nvPr/>
        </p:nvGrpSpPr>
        <p:grpSpPr>
          <a:xfrm>
            <a:off x="5785988" y="1548000"/>
            <a:ext cx="3474720" cy="280800"/>
            <a:chOff x="216711" y="1548000"/>
            <a:chExt cx="7863840" cy="280800"/>
          </a:xfrm>
        </p:grpSpPr>
        <p:sp>
          <p:nvSpPr>
            <p:cNvPr id="57" name="Content Placeholder 1">
              <a:extLst>
                <a:ext uri="{FF2B5EF4-FFF2-40B4-BE49-F238E27FC236}">
                  <a16:creationId xmlns:a16="http://schemas.microsoft.com/office/drawing/2014/main" id="{1F16C4D7-DC7B-7E23-7789-6C8955FA5776}"/>
                </a:ext>
              </a:extLst>
            </p:cNvPr>
            <p:cNvSpPr txBox="1">
              <a:spLocks/>
            </p:cNvSpPr>
            <p:nvPr/>
          </p:nvSpPr>
          <p:spPr>
            <a:xfrm>
              <a:off x="216711" y="1548000"/>
              <a:ext cx="7863840" cy="274320"/>
            </a:xfrm>
            <a:prstGeom prst="rect">
              <a:avLst/>
            </a:prstGeom>
          </p:spPr>
          <p:txBody>
            <a:bodyPr vert="horz" lIns="36576" tIns="36576" rIns="36576" bIns="36576"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dirty="0"/>
                <a:t>Age of copper mines operating in 2023</a:t>
              </a:r>
              <a:endParaRPr lang="en-US" sz="1400" b="1" dirty="0">
                <a:cs typeface="Arial"/>
              </a:endParaRPr>
            </a:p>
          </p:txBody>
        </p:sp>
        <p:cxnSp>
          <p:nvCxnSpPr>
            <p:cNvPr id="58" name="btfpColumnHeaderBoxLine739433">
              <a:extLst>
                <a:ext uri="{FF2B5EF4-FFF2-40B4-BE49-F238E27FC236}">
                  <a16:creationId xmlns:a16="http://schemas.microsoft.com/office/drawing/2014/main" id="{C1C31CE4-3DE6-534F-1CFB-DAEB12A73563}"/>
                </a:ext>
              </a:extLst>
            </p:cNvPr>
            <p:cNvCxnSpPr>
              <a:cxnSpLocks/>
            </p:cNvCxnSpPr>
            <p:nvPr/>
          </p:nvCxnSpPr>
          <p:spPr bwMode="gray">
            <a:xfrm>
              <a:off x="336973" y="1828800"/>
              <a:ext cx="7696357"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F5F912A8-B142-AF8B-8BB5-30AC07171762}"/>
              </a:ext>
            </a:extLst>
          </p:cNvPr>
          <p:cNvGrpSpPr/>
          <p:nvPr/>
        </p:nvGrpSpPr>
        <p:grpSpPr>
          <a:xfrm>
            <a:off x="329182" y="3190469"/>
            <a:ext cx="3474721" cy="277040"/>
            <a:chOff x="329181" y="1551760"/>
            <a:chExt cx="7863842" cy="277040"/>
          </a:xfrm>
        </p:grpSpPr>
        <p:sp>
          <p:nvSpPr>
            <p:cNvPr id="60" name="Content Placeholder 1">
              <a:extLst>
                <a:ext uri="{FF2B5EF4-FFF2-40B4-BE49-F238E27FC236}">
                  <a16:creationId xmlns:a16="http://schemas.microsoft.com/office/drawing/2014/main" id="{DD9ED29B-4B77-84E3-6286-0B7A6C149C21}"/>
                </a:ext>
              </a:extLst>
            </p:cNvPr>
            <p:cNvSpPr txBox="1">
              <a:spLocks/>
            </p:cNvSpPr>
            <p:nvPr/>
          </p:nvSpPr>
          <p:spPr>
            <a:xfrm>
              <a:off x="329181" y="1551760"/>
              <a:ext cx="6001351" cy="274320"/>
            </a:xfrm>
            <a:prstGeom prst="rect">
              <a:avLst/>
            </a:prstGeom>
          </p:spPr>
          <p:txBody>
            <a:bodyPr vert="horz" lIns="36576" tIns="36576" rIns="36576" bIns="36576"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sz="1400" b="1" dirty="0">
                  <a:ea typeface="+mn-lt"/>
                  <a:cs typeface="+mn-lt"/>
                  <a:sym typeface="+mn-lt"/>
                </a:rPr>
                <a:t>Energy consumption, </a:t>
              </a:r>
              <a:r>
                <a:rPr lang="en-US" sz="1400" b="1" i="1" dirty="0">
                  <a:ea typeface="+mn-lt"/>
                  <a:cs typeface="+mn-lt"/>
                  <a:sym typeface="+mn-lt"/>
                </a:rPr>
                <a:t>GJ/ton</a:t>
              </a:r>
            </a:p>
          </p:txBody>
        </p:sp>
        <p:cxnSp>
          <p:nvCxnSpPr>
            <p:cNvPr id="61" name="btfpColumnHeaderBoxLine739433">
              <a:extLst>
                <a:ext uri="{FF2B5EF4-FFF2-40B4-BE49-F238E27FC236}">
                  <a16:creationId xmlns:a16="http://schemas.microsoft.com/office/drawing/2014/main" id="{7814FD81-587A-6BB7-1AF5-FEACD0F3C4E5}"/>
                </a:ext>
              </a:extLst>
            </p:cNvPr>
            <p:cNvCxnSpPr>
              <a:cxnSpLocks/>
            </p:cNvCxnSpPr>
            <p:nvPr/>
          </p:nvCxnSpPr>
          <p:spPr bwMode="gray">
            <a:xfrm>
              <a:off x="329183" y="1828800"/>
              <a:ext cx="7863840"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3147758B-89BA-79A9-46E9-9CC106032B73}"/>
              </a:ext>
            </a:extLst>
          </p:cNvPr>
          <p:cNvGrpSpPr/>
          <p:nvPr/>
        </p:nvGrpSpPr>
        <p:grpSpPr>
          <a:xfrm>
            <a:off x="329182" y="4829947"/>
            <a:ext cx="3699258" cy="277040"/>
            <a:chOff x="329181" y="1551760"/>
            <a:chExt cx="7863842" cy="277040"/>
          </a:xfrm>
        </p:grpSpPr>
        <p:sp>
          <p:nvSpPr>
            <p:cNvPr id="63" name="Content Placeholder 1">
              <a:extLst>
                <a:ext uri="{FF2B5EF4-FFF2-40B4-BE49-F238E27FC236}">
                  <a16:creationId xmlns:a16="http://schemas.microsoft.com/office/drawing/2014/main" id="{81C26C3F-2CED-AD0D-8F42-858FF8677C16}"/>
                </a:ext>
              </a:extLst>
            </p:cNvPr>
            <p:cNvSpPr txBox="1">
              <a:spLocks/>
            </p:cNvSpPr>
            <p:nvPr/>
          </p:nvSpPr>
          <p:spPr>
            <a:xfrm>
              <a:off x="329181" y="1551760"/>
              <a:ext cx="6001351" cy="274320"/>
            </a:xfrm>
            <a:prstGeom prst="rect">
              <a:avLst/>
            </a:prstGeom>
          </p:spPr>
          <p:txBody>
            <a:bodyPr vert="horz" lIns="36576" tIns="36576" rIns="36576" bIns="36576"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sz="1400" b="1" dirty="0">
                  <a:ea typeface="+mn-lt"/>
                  <a:cs typeface="+mn-lt"/>
                  <a:sym typeface="+mn-lt"/>
                </a:rPr>
                <a:t>Copper &amp; zinc unit costs, </a:t>
              </a:r>
              <a:r>
                <a:rPr lang="en-US" sz="1400" b="1" i="1" dirty="0">
                  <a:ea typeface="+mn-lt"/>
                  <a:cs typeface="+mn-lt"/>
                  <a:sym typeface="+mn-lt"/>
                </a:rPr>
                <a:t>$/lbs.</a:t>
              </a:r>
            </a:p>
          </p:txBody>
        </p:sp>
        <p:cxnSp>
          <p:nvCxnSpPr>
            <p:cNvPr id="64" name="btfpColumnHeaderBoxLine739433">
              <a:extLst>
                <a:ext uri="{FF2B5EF4-FFF2-40B4-BE49-F238E27FC236}">
                  <a16:creationId xmlns:a16="http://schemas.microsoft.com/office/drawing/2014/main" id="{3B418E98-B1BE-133C-B8D8-69DE5092C260}"/>
                </a:ext>
              </a:extLst>
            </p:cNvPr>
            <p:cNvCxnSpPr>
              <a:cxnSpLocks/>
            </p:cNvCxnSpPr>
            <p:nvPr/>
          </p:nvCxnSpPr>
          <p:spPr bwMode="gray">
            <a:xfrm>
              <a:off x="329183" y="1828800"/>
              <a:ext cx="7863840"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75" name="TextBox 74">
            <a:extLst>
              <a:ext uri="{FF2B5EF4-FFF2-40B4-BE49-F238E27FC236}">
                <a16:creationId xmlns:a16="http://schemas.microsoft.com/office/drawing/2014/main" id="{95DE444B-C346-7383-B4D1-87081FEEA394}"/>
              </a:ext>
            </a:extLst>
          </p:cNvPr>
          <p:cNvSpPr txBox="1"/>
          <p:nvPr/>
        </p:nvSpPr>
        <p:spPr bwMode="gray">
          <a:xfrm>
            <a:off x="314955" y="6406222"/>
            <a:ext cx="9266087" cy="369332"/>
          </a:xfrm>
          <a:prstGeom prst="rect">
            <a:avLst/>
          </a:prstGeom>
          <a:noFill/>
        </p:spPr>
        <p:txBody>
          <a:bodyPr wrap="square" lIns="0" tIns="0" rIns="0" bIns="0">
            <a:spAutoFit/>
          </a:bodyPr>
          <a:lstStyle/>
          <a:p>
            <a:r>
              <a:rPr lang="en-US" sz="800" dirty="0"/>
              <a:t>Sources: </a:t>
            </a:r>
            <a:r>
              <a:rPr lang="en-US" sz="800" dirty="0">
                <a:hlinkClick r:id="rId35"/>
              </a:rPr>
              <a:t>Decreasing ore grades in global metallic mining: A theoretical issue or a global reality?</a:t>
            </a:r>
            <a:r>
              <a:rPr lang="en-US" sz="800" dirty="0">
                <a:solidFill>
                  <a:srgbClr val="000000"/>
                </a:solidFill>
              </a:rPr>
              <a:t> </a:t>
            </a:r>
            <a:r>
              <a:rPr lang="en-US" sz="800" dirty="0"/>
              <a:t>(MDPI, 2016); </a:t>
            </a:r>
            <a:r>
              <a:rPr lang="en-US" sz="800" dirty="0">
                <a:hlinkClick r:id="rId36"/>
              </a:rPr>
              <a:t>How copper will shape our future</a:t>
            </a:r>
            <a:r>
              <a:rPr lang="en-US" sz="800" dirty="0"/>
              <a:t> (BHP, 2023); </a:t>
            </a:r>
          </a:p>
          <a:p>
            <a:r>
              <a:rPr lang="en-US" sz="800" dirty="0">
                <a:hlinkClick r:id="rId37"/>
              </a:rPr>
              <a:t>Base metals miners continue to fight against inflationary pressures</a:t>
            </a:r>
            <a:r>
              <a:rPr lang="en-US" sz="800" dirty="0"/>
              <a:t> (</a:t>
            </a:r>
            <a:r>
              <a:rPr lang="en-US" sz="800" dirty="0" err="1"/>
              <a:t>Fastmarkets</a:t>
            </a:r>
            <a:r>
              <a:rPr lang="en-US" sz="800" dirty="0"/>
              <a:t>, ​2024).​</a:t>
            </a:r>
          </a:p>
          <a:p>
            <a:r>
              <a:rPr lang="en-US" sz="800" dirty="0"/>
              <a:t>Credit: Zacharia Thurston, Hyae Ryung Kim, and </a:t>
            </a:r>
            <a:r>
              <a:rPr lang="en-US" sz="800" u="sng" dirty="0">
                <a:hlinkClick r:id="rId38"/>
              </a:rPr>
              <a:t>Gernot Wagner</a:t>
            </a:r>
            <a:r>
              <a:rPr lang="en-US" sz="800" dirty="0"/>
              <a:t>. </a:t>
            </a:r>
            <a:r>
              <a:rPr lang="en-US" sz="800" u="sng" dirty="0">
                <a:hlinkClick r:id="rId39"/>
              </a:rPr>
              <a:t>Share with attribution</a:t>
            </a:r>
            <a:r>
              <a:rPr lang="en-US" sz="800" dirty="0"/>
              <a:t>: Wagner et al., "Mining for the Energy Transition" (10 April 2026).​</a:t>
            </a:r>
          </a:p>
        </p:txBody>
      </p:sp>
    </p:spTree>
    <p:extLst>
      <p:ext uri="{BB962C8B-B14F-4D97-AF65-F5344CB8AC3E}">
        <p14:creationId xmlns:p14="http://schemas.microsoft.com/office/powerpoint/2010/main" val="2259567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 name="think-cell data - do not delete" hidden="1">
            <a:extLst>
              <a:ext uri="{FF2B5EF4-FFF2-40B4-BE49-F238E27FC236}">
                <a16:creationId xmlns:a16="http://schemas.microsoft.com/office/drawing/2014/main" id="{A6D5F685-077C-E188-C616-11EB2AE841A8}"/>
              </a:ext>
            </a:extLst>
          </p:cNvPr>
          <p:cNvGraphicFramePr>
            <a:graphicFrameLocks/>
          </p:cNvGraphicFramePr>
          <p:nvPr>
            <p:custDataLst>
              <p:tags r:id="rId1"/>
            </p:custDataLst>
            <p:extLst>
              <p:ext uri="{D42A27DB-BD31-4B8C-83A1-F6EECF244321}">
                <p14:modId xmlns:p14="http://schemas.microsoft.com/office/powerpoint/2010/main" val="194290824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4" imgW="7772400" imgH="10058400" progId="TCLayout.ActiveDocument.1">
                  <p:embed/>
                </p:oleObj>
              </mc:Choice>
              <mc:Fallback>
                <p:oleObj name="think-cell Slide" r:id="rId14" imgW="7772400" imgH="10058400" progId="TCLayout.ActiveDocument.1">
                  <p:embed/>
                  <p:pic>
                    <p:nvPicPr>
                      <p:cNvPr id="0" name=""/>
                      <p:cNvPicPr/>
                      <p:nvPr/>
                    </p:nvPicPr>
                    <p:blipFill>
                      <a:blip r:embed="rId15"/>
                      <a:stretch>
                        <a:fillRect/>
                      </a:stretch>
                    </p:blipFill>
                    <p:spPr>
                      <a:xfrm>
                        <a:off x="1588" y="1588"/>
                        <a:ext cx="1227"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768ACFC5-0D38-E84D-EF49-B204A74422E4}"/>
              </a:ext>
            </a:extLst>
          </p:cNvPr>
          <p:cNvSpPr>
            <a:spLocks noGrp="1"/>
          </p:cNvSpPr>
          <p:nvPr>
            <p:ph type="title"/>
          </p:nvPr>
        </p:nvSpPr>
        <p:spPr/>
        <p:txBody>
          <a:bodyPr vert="horz"/>
          <a:lstStyle/>
          <a:p>
            <a:r>
              <a:rPr lang="en-US" dirty="0"/>
              <a:t>Mining critical minerals removes much more material than when extracted as metals; regulation of environmental impacts required</a:t>
            </a:r>
            <a:endParaRPr lang="en-GB" dirty="0"/>
          </a:p>
        </p:txBody>
      </p:sp>
      <p:sp>
        <p:nvSpPr>
          <p:cNvPr id="6" name="Text Placeholder 5">
            <a:extLst>
              <a:ext uri="{FF2B5EF4-FFF2-40B4-BE49-F238E27FC236}">
                <a16:creationId xmlns:a16="http://schemas.microsoft.com/office/drawing/2014/main" id="{E02D5B16-055B-31F1-C67F-EE11CBD625E0}"/>
              </a:ext>
            </a:extLst>
          </p:cNvPr>
          <p:cNvSpPr>
            <a:spLocks noGrp="1"/>
          </p:cNvSpPr>
          <p:nvPr>
            <p:ph type="body" sz="quarter" idx="13"/>
          </p:nvPr>
        </p:nvSpPr>
        <p:spPr/>
        <p:txBody>
          <a:bodyPr/>
          <a:lstStyle/>
          <a:p>
            <a:r>
              <a:rPr lang="en-US" sz="1400" dirty="0"/>
              <a:t>13B mt of waste rock is generated per year from mining metals for energy transition</a:t>
            </a:r>
            <a:r>
              <a:rPr lang="en-US" sz="1400" baseline="30000" dirty="0"/>
              <a:t>2</a:t>
            </a:r>
            <a:endParaRPr lang="en-US" sz="1400" dirty="0"/>
          </a:p>
        </p:txBody>
      </p:sp>
      <p:sp>
        <p:nvSpPr>
          <p:cNvPr id="7" name="Text Placeholder 6">
            <a:extLst>
              <a:ext uri="{FF2B5EF4-FFF2-40B4-BE49-F238E27FC236}">
                <a16:creationId xmlns:a16="http://schemas.microsoft.com/office/drawing/2014/main" id="{96786D11-173F-4112-BD50-4D666E5A3D3A}"/>
              </a:ext>
            </a:extLst>
          </p:cNvPr>
          <p:cNvSpPr>
            <a:spLocks noGrp="1"/>
          </p:cNvSpPr>
          <p:nvPr>
            <p:ph type="body" sz="quarter" idx="19"/>
          </p:nvPr>
        </p:nvSpPr>
        <p:spPr/>
        <p:txBody>
          <a:bodyPr/>
          <a:lstStyle/>
          <a:p>
            <a:r>
              <a:rPr lang="en-US" sz="1400" dirty="0"/>
              <a:t>Material moved per unit of metal</a:t>
            </a:r>
          </a:p>
        </p:txBody>
      </p:sp>
      <p:sp>
        <p:nvSpPr>
          <p:cNvPr id="8" name="Text Placeholder 7">
            <a:extLst>
              <a:ext uri="{FF2B5EF4-FFF2-40B4-BE49-F238E27FC236}">
                <a16:creationId xmlns:a16="http://schemas.microsoft.com/office/drawing/2014/main" id="{41DEE45F-02FE-A4CE-41CA-2D8E29713B1A}"/>
              </a:ext>
            </a:extLst>
          </p:cNvPr>
          <p:cNvSpPr>
            <a:spLocks noGrp="1"/>
          </p:cNvSpPr>
          <p:nvPr>
            <p:ph type="body" sz="quarter" idx="14"/>
          </p:nvPr>
        </p:nvSpPr>
        <p:spPr>
          <a:xfrm>
            <a:off x="9308592" y="1549399"/>
            <a:ext cx="2551176" cy="4795033"/>
          </a:xfrm>
        </p:spPr>
        <p:txBody>
          <a:bodyPr/>
          <a:lstStyle/>
          <a:p>
            <a:pPr marL="0" indent="0">
              <a:spcBef>
                <a:spcPts val="600"/>
              </a:spcBef>
              <a:spcAft>
                <a:spcPts val="600"/>
              </a:spcAft>
              <a:buNone/>
            </a:pPr>
            <a:r>
              <a:rPr lang="en-GB" dirty="0"/>
              <a:t> </a:t>
            </a:r>
            <a:r>
              <a:rPr lang="en-US" b="1" dirty="0"/>
              <a:t>Observations</a:t>
            </a:r>
          </a:p>
          <a:p>
            <a:pPr marL="171450" indent="-171450">
              <a:spcBef>
                <a:spcPts val="600"/>
              </a:spcBef>
            </a:pPr>
            <a:r>
              <a:rPr lang="en-US" sz="1050" b="1" dirty="0">
                <a:cs typeface="Arial"/>
              </a:rPr>
              <a:t>Clean up at large mine sites may cost up to billions of dollars </a:t>
            </a:r>
            <a:r>
              <a:rPr lang="en-US" sz="1050" dirty="0">
                <a:cs typeface="Arial"/>
              </a:rPr>
              <a:t>over long remediation timelines; reprocessing tailings can offset site remediation costs; tailings </a:t>
            </a:r>
            <a:r>
              <a:rPr lang="en-US" sz="1050" b="1" dirty="0">
                <a:cs typeface="Arial"/>
              </a:rPr>
              <a:t>often containing millions of dollars in recoverable materials</a:t>
            </a:r>
            <a:r>
              <a:rPr lang="en-US" sz="1050" dirty="0">
                <a:cs typeface="Arial"/>
              </a:rPr>
              <a:t>.</a:t>
            </a:r>
          </a:p>
          <a:p>
            <a:pPr marL="352425" lvl="1" indent="-171450">
              <a:spcBef>
                <a:spcPts val="600"/>
              </a:spcBef>
            </a:pPr>
            <a:r>
              <a:rPr lang="en-US" dirty="0">
                <a:cs typeface="Arial"/>
              </a:rPr>
              <a:t>Co, Li, and REEs are commonly found in tailings</a:t>
            </a:r>
          </a:p>
          <a:p>
            <a:pPr marL="171450" indent="-171450">
              <a:spcBef>
                <a:spcPts val="600"/>
              </a:spcBef>
            </a:pPr>
            <a:r>
              <a:rPr lang="en-US" sz="1050" dirty="0">
                <a:cs typeface="Arial"/>
              </a:rPr>
              <a:t>The </a:t>
            </a:r>
            <a:r>
              <a:rPr lang="en-US" sz="1050" b="1" dirty="0">
                <a:cs typeface="Arial"/>
              </a:rPr>
              <a:t>EU’s Mining Waste Directive requires operators to have effective waste management. </a:t>
            </a:r>
            <a:r>
              <a:rPr lang="en-US" sz="1050" dirty="0">
                <a:cs typeface="Arial"/>
              </a:rPr>
              <a:t>The U.S. has shown interest in recovering minerals from tailings.</a:t>
            </a:r>
          </a:p>
          <a:p>
            <a:pPr marL="171450" indent="-171450">
              <a:spcBef>
                <a:spcPts val="600"/>
              </a:spcBef>
            </a:pPr>
            <a:r>
              <a:rPr lang="en-US" sz="1050" dirty="0">
                <a:cs typeface="Arial"/>
              </a:rPr>
              <a:t>Mitigating material impacts </a:t>
            </a:r>
            <a:r>
              <a:rPr lang="en-US" sz="1050" b="1" dirty="0">
                <a:cs typeface="Arial"/>
              </a:rPr>
              <a:t>requires effective governance and best practices</a:t>
            </a:r>
            <a:r>
              <a:rPr lang="en-US" sz="1050" dirty="0">
                <a:cs typeface="Arial"/>
              </a:rPr>
              <a:t>: land use planning and zoning, strict impact assessments, land rehabilitation, and consistent reporting for transpa</a:t>
            </a:r>
            <a:r>
              <a:rPr lang="en-US" sz="1000" dirty="0">
                <a:cs typeface="Arial"/>
              </a:rPr>
              <a:t>rency.</a:t>
            </a:r>
          </a:p>
          <a:p>
            <a:pPr marL="0" indent="0">
              <a:spcBef>
                <a:spcPts val="600"/>
              </a:spcBef>
              <a:buNone/>
            </a:pPr>
            <a:endParaRPr lang="en-GB" dirty="0"/>
          </a:p>
        </p:txBody>
      </p:sp>
      <p:grpSp>
        <p:nvGrpSpPr>
          <p:cNvPr id="9" name="Group 8">
            <a:extLst>
              <a:ext uri="{FF2B5EF4-FFF2-40B4-BE49-F238E27FC236}">
                <a16:creationId xmlns:a16="http://schemas.microsoft.com/office/drawing/2014/main" id="{C4858B3C-154C-4B2E-BBB2-D7CD344A7E6B}"/>
              </a:ext>
            </a:extLst>
          </p:cNvPr>
          <p:cNvGrpSpPr/>
          <p:nvPr/>
        </p:nvGrpSpPr>
        <p:grpSpPr>
          <a:xfrm>
            <a:off x="4500563" y="2808288"/>
            <a:ext cx="1371600" cy="1262063"/>
            <a:chOff x="1050921" y="1940449"/>
            <a:chExt cx="1817065" cy="1649636"/>
          </a:xfrm>
        </p:grpSpPr>
        <p:grpSp>
          <p:nvGrpSpPr>
            <p:cNvPr id="10" name="Group 9">
              <a:extLst>
                <a:ext uri="{FF2B5EF4-FFF2-40B4-BE49-F238E27FC236}">
                  <a16:creationId xmlns:a16="http://schemas.microsoft.com/office/drawing/2014/main" id="{EAF3E9C3-94D3-F1BF-F438-6E8A2BB318B7}"/>
                </a:ext>
              </a:extLst>
            </p:cNvPr>
            <p:cNvGrpSpPr/>
            <p:nvPr/>
          </p:nvGrpSpPr>
          <p:grpSpPr>
            <a:xfrm>
              <a:off x="1050921" y="1940449"/>
              <a:ext cx="1817065" cy="1649636"/>
              <a:chOff x="1046054" y="2279500"/>
              <a:chExt cx="1155175" cy="1030014"/>
            </a:xfrm>
          </p:grpSpPr>
          <p:sp>
            <p:nvSpPr>
              <p:cNvPr id="13" name="Rectangle 12">
                <a:extLst>
                  <a:ext uri="{FF2B5EF4-FFF2-40B4-BE49-F238E27FC236}">
                    <a16:creationId xmlns:a16="http://schemas.microsoft.com/office/drawing/2014/main" id="{7280A5FD-8DC6-DF53-0F2D-837130DA4334}"/>
                  </a:ext>
                </a:extLst>
              </p:cNvPr>
              <p:cNvSpPr/>
              <p:nvPr/>
            </p:nvSpPr>
            <p:spPr bwMode="gray">
              <a:xfrm>
                <a:off x="1046054" y="2279500"/>
                <a:ext cx="1155175" cy="1030014"/>
              </a:xfrm>
              <a:prstGeom prst="rec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4" name="Rectangle 13">
                <a:extLst>
                  <a:ext uri="{FF2B5EF4-FFF2-40B4-BE49-F238E27FC236}">
                    <a16:creationId xmlns:a16="http://schemas.microsoft.com/office/drawing/2014/main" id="{E27992FC-F9FD-74FE-4EA7-BFB8729D460A}"/>
                  </a:ext>
                </a:extLst>
              </p:cNvPr>
              <p:cNvSpPr/>
              <p:nvPr/>
            </p:nvSpPr>
            <p:spPr bwMode="gray">
              <a:xfrm>
                <a:off x="1046054" y="2737615"/>
                <a:ext cx="616120" cy="571899"/>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5" name="Rectangle 14">
                <a:extLst>
                  <a:ext uri="{FF2B5EF4-FFF2-40B4-BE49-F238E27FC236}">
                    <a16:creationId xmlns:a16="http://schemas.microsoft.com/office/drawing/2014/main" id="{584DBD04-A02B-43E4-B643-19EBB7D0EEE0}"/>
                  </a:ext>
                </a:extLst>
              </p:cNvPr>
              <p:cNvSpPr/>
              <p:nvPr/>
            </p:nvSpPr>
            <p:spPr bwMode="gray">
              <a:xfrm>
                <a:off x="1047201" y="3239076"/>
                <a:ext cx="54582" cy="67466"/>
              </a:xfrm>
              <a:prstGeom prst="rect">
                <a:avLst/>
              </a:prstGeom>
              <a:solidFill>
                <a:schemeClr val="accent6">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sp>
          <p:nvSpPr>
            <p:cNvPr id="11" name="TextBox 10">
              <a:extLst>
                <a:ext uri="{FF2B5EF4-FFF2-40B4-BE49-F238E27FC236}">
                  <a16:creationId xmlns:a16="http://schemas.microsoft.com/office/drawing/2014/main" id="{F04D45A8-6A1C-A3A5-3892-33FF21206929}"/>
                </a:ext>
              </a:extLst>
            </p:cNvPr>
            <p:cNvSpPr txBox="1"/>
            <p:nvPr/>
          </p:nvSpPr>
          <p:spPr bwMode="gray">
            <a:xfrm>
              <a:off x="1603192" y="2686705"/>
              <a:ext cx="403677" cy="181059"/>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900" i="0" u="none" strike="noStrike" kern="1200" cap="none" spc="0" normalizeH="0" baseline="0" noProof="0">
                  <a:ln>
                    <a:noFill/>
                  </a:ln>
                  <a:solidFill>
                    <a:schemeClr val="bg1"/>
                  </a:solidFill>
                  <a:effectLst/>
                  <a:uLnTx/>
                  <a:uFillTx/>
                  <a:ea typeface="+mn-ea"/>
                  <a:cs typeface="+mn-cs"/>
                </a:rPr>
                <a:t>160x</a:t>
              </a:r>
            </a:p>
          </p:txBody>
        </p:sp>
        <p:sp>
          <p:nvSpPr>
            <p:cNvPr id="12" name="TextBox 11">
              <a:extLst>
                <a:ext uri="{FF2B5EF4-FFF2-40B4-BE49-F238E27FC236}">
                  <a16:creationId xmlns:a16="http://schemas.microsoft.com/office/drawing/2014/main" id="{C1202780-9AD6-7236-0859-CE22E49CA067}"/>
                </a:ext>
              </a:extLst>
            </p:cNvPr>
            <p:cNvSpPr txBox="1"/>
            <p:nvPr/>
          </p:nvSpPr>
          <p:spPr bwMode="gray">
            <a:xfrm>
              <a:off x="2335667" y="1948986"/>
              <a:ext cx="532319" cy="181059"/>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900" i="0" u="none" strike="noStrike" kern="1200" cap="none" spc="0" normalizeH="0" baseline="0" noProof="0">
                  <a:ln>
                    <a:noFill/>
                  </a:ln>
                  <a:effectLst/>
                  <a:uLnTx/>
                  <a:uFillTx/>
                  <a:ea typeface="+mn-ea"/>
                  <a:cs typeface="+mn-cs"/>
                </a:rPr>
                <a:t>510x</a:t>
              </a:r>
            </a:p>
          </p:txBody>
        </p:sp>
      </p:grpSp>
      <p:sp>
        <p:nvSpPr>
          <p:cNvPr id="16" name="TextBox 15">
            <a:extLst>
              <a:ext uri="{FF2B5EF4-FFF2-40B4-BE49-F238E27FC236}">
                <a16:creationId xmlns:a16="http://schemas.microsoft.com/office/drawing/2014/main" id="{31E390C3-2054-C619-2FD9-918E65A1EBB2}"/>
              </a:ext>
            </a:extLst>
          </p:cNvPr>
          <p:cNvSpPr txBox="1"/>
          <p:nvPr/>
        </p:nvSpPr>
        <p:spPr bwMode="gray">
          <a:xfrm>
            <a:off x="7816850" y="2297113"/>
            <a:ext cx="363538" cy="1539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000" i="0" u="none" strike="noStrike" kern="1200" cap="none" spc="0" normalizeH="0" baseline="0" noProof="0">
                <a:ln>
                  <a:noFill/>
                </a:ln>
                <a:solidFill>
                  <a:schemeClr val="bg1"/>
                </a:solidFill>
                <a:effectLst/>
                <a:uLnTx/>
                <a:uFillTx/>
                <a:ea typeface="+mn-ea"/>
                <a:cs typeface="+mn-cs"/>
              </a:rPr>
              <a:t>860x</a:t>
            </a:r>
          </a:p>
        </p:txBody>
      </p:sp>
      <p:grpSp>
        <p:nvGrpSpPr>
          <p:cNvPr id="17" name="Group 16">
            <a:extLst>
              <a:ext uri="{FF2B5EF4-FFF2-40B4-BE49-F238E27FC236}">
                <a16:creationId xmlns:a16="http://schemas.microsoft.com/office/drawing/2014/main" id="{55E5D471-3373-10CB-1EF8-39B90D512874}"/>
              </a:ext>
            </a:extLst>
          </p:cNvPr>
          <p:cNvGrpSpPr/>
          <p:nvPr/>
        </p:nvGrpSpPr>
        <p:grpSpPr>
          <a:xfrm>
            <a:off x="4500563" y="4284663"/>
            <a:ext cx="1371600" cy="1257300"/>
            <a:chOff x="1027483" y="3761423"/>
            <a:chExt cx="1195304" cy="1079286"/>
          </a:xfrm>
        </p:grpSpPr>
        <p:grpSp>
          <p:nvGrpSpPr>
            <p:cNvPr id="18" name="Group 17">
              <a:extLst>
                <a:ext uri="{FF2B5EF4-FFF2-40B4-BE49-F238E27FC236}">
                  <a16:creationId xmlns:a16="http://schemas.microsoft.com/office/drawing/2014/main" id="{A562576B-313A-642A-D64F-39DACD9C5A6E}"/>
                </a:ext>
              </a:extLst>
            </p:cNvPr>
            <p:cNvGrpSpPr/>
            <p:nvPr/>
          </p:nvGrpSpPr>
          <p:grpSpPr>
            <a:xfrm>
              <a:off x="1027483" y="3761423"/>
              <a:ext cx="1195304" cy="1079286"/>
              <a:chOff x="1027483" y="3761423"/>
              <a:chExt cx="1195304" cy="1079286"/>
            </a:xfrm>
          </p:grpSpPr>
          <p:sp>
            <p:nvSpPr>
              <p:cNvPr id="21" name="Rectangle 20">
                <a:extLst>
                  <a:ext uri="{FF2B5EF4-FFF2-40B4-BE49-F238E27FC236}">
                    <a16:creationId xmlns:a16="http://schemas.microsoft.com/office/drawing/2014/main" id="{ACFB15D0-7227-F62E-1FB7-117A94F5D95B}"/>
                  </a:ext>
                </a:extLst>
              </p:cNvPr>
              <p:cNvSpPr/>
              <p:nvPr/>
            </p:nvSpPr>
            <p:spPr bwMode="gray">
              <a:xfrm>
                <a:off x="1027483" y="3761423"/>
                <a:ext cx="1195304" cy="1079286"/>
              </a:xfrm>
              <a:prstGeom prst="rec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2" name="Rectangle 21">
                <a:extLst>
                  <a:ext uri="{FF2B5EF4-FFF2-40B4-BE49-F238E27FC236}">
                    <a16:creationId xmlns:a16="http://schemas.microsoft.com/office/drawing/2014/main" id="{707F11FE-2A14-93F6-34CE-0944DC325C75}"/>
                  </a:ext>
                </a:extLst>
              </p:cNvPr>
              <p:cNvSpPr/>
              <p:nvPr/>
            </p:nvSpPr>
            <p:spPr bwMode="gray">
              <a:xfrm>
                <a:off x="1027483" y="4485753"/>
                <a:ext cx="358310" cy="353316"/>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3" name="Rectangle 22">
                <a:extLst>
                  <a:ext uri="{FF2B5EF4-FFF2-40B4-BE49-F238E27FC236}">
                    <a16:creationId xmlns:a16="http://schemas.microsoft.com/office/drawing/2014/main" id="{F5EE49F6-59CD-3F3A-43E8-E08B31778D0C}"/>
                  </a:ext>
                </a:extLst>
              </p:cNvPr>
              <p:cNvSpPr/>
              <p:nvPr/>
            </p:nvSpPr>
            <p:spPr bwMode="gray">
              <a:xfrm>
                <a:off x="1028360" y="4792379"/>
                <a:ext cx="45719" cy="45719"/>
              </a:xfrm>
              <a:prstGeom prst="rect">
                <a:avLst/>
              </a:prstGeom>
              <a:solidFill>
                <a:schemeClr val="accent6">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sp>
          <p:nvSpPr>
            <p:cNvPr id="19" name="TextBox 18">
              <a:extLst>
                <a:ext uri="{FF2B5EF4-FFF2-40B4-BE49-F238E27FC236}">
                  <a16:creationId xmlns:a16="http://schemas.microsoft.com/office/drawing/2014/main" id="{C22E38BB-87AA-06C8-9D3D-F0B709D303DF}"/>
                </a:ext>
              </a:extLst>
            </p:cNvPr>
            <p:cNvSpPr txBox="1"/>
            <p:nvPr/>
          </p:nvSpPr>
          <p:spPr bwMode="gray">
            <a:xfrm>
              <a:off x="1125244" y="4486972"/>
              <a:ext cx="363615" cy="118834"/>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900">
                  <a:solidFill>
                    <a:schemeClr val="bg1"/>
                  </a:solidFill>
                </a:rPr>
                <a:t>170</a:t>
              </a:r>
              <a:r>
                <a:rPr kumimoji="0" lang="en-US" sz="900" i="0" u="none" strike="noStrike" kern="1200" cap="none" spc="0" normalizeH="0" baseline="0" noProof="0">
                  <a:ln>
                    <a:noFill/>
                  </a:ln>
                  <a:solidFill>
                    <a:schemeClr val="bg1"/>
                  </a:solidFill>
                  <a:effectLst/>
                  <a:uLnTx/>
                  <a:uFillTx/>
                  <a:ea typeface="+mn-ea"/>
                  <a:cs typeface="+mn-cs"/>
                </a:rPr>
                <a:t>x</a:t>
              </a:r>
            </a:p>
          </p:txBody>
        </p:sp>
        <p:sp>
          <p:nvSpPr>
            <p:cNvPr id="20" name="TextBox 19">
              <a:extLst>
                <a:ext uri="{FF2B5EF4-FFF2-40B4-BE49-F238E27FC236}">
                  <a16:creationId xmlns:a16="http://schemas.microsoft.com/office/drawing/2014/main" id="{71F88BF0-86A6-2B00-595A-866528C655A7}"/>
                </a:ext>
              </a:extLst>
            </p:cNvPr>
            <p:cNvSpPr txBox="1"/>
            <p:nvPr/>
          </p:nvSpPr>
          <p:spPr bwMode="gray">
            <a:xfrm>
              <a:off x="1859172" y="3773163"/>
              <a:ext cx="363615" cy="118834"/>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900"/>
                <a:t>1600x</a:t>
              </a:r>
              <a:endParaRPr kumimoji="0" lang="en-US" sz="900" i="0" u="none" strike="noStrike" kern="1200" cap="none" spc="0" normalizeH="0" baseline="0" noProof="0">
                <a:ln>
                  <a:noFill/>
                </a:ln>
                <a:effectLst/>
                <a:uLnTx/>
                <a:uFillTx/>
                <a:ea typeface="+mn-ea"/>
                <a:cs typeface="+mn-cs"/>
              </a:endParaRPr>
            </a:p>
          </p:txBody>
        </p:sp>
      </p:grpSp>
      <p:grpSp>
        <p:nvGrpSpPr>
          <p:cNvPr id="24" name="Group 23">
            <a:extLst>
              <a:ext uri="{FF2B5EF4-FFF2-40B4-BE49-F238E27FC236}">
                <a16:creationId xmlns:a16="http://schemas.microsoft.com/office/drawing/2014/main" id="{695A6BC9-2792-636D-212B-1F16967AD380}"/>
              </a:ext>
            </a:extLst>
          </p:cNvPr>
          <p:cNvGrpSpPr/>
          <p:nvPr/>
        </p:nvGrpSpPr>
        <p:grpSpPr>
          <a:xfrm>
            <a:off x="6070600" y="4286250"/>
            <a:ext cx="1371600" cy="1263650"/>
            <a:chOff x="3078667" y="3720134"/>
            <a:chExt cx="1193828" cy="1079286"/>
          </a:xfrm>
        </p:grpSpPr>
        <p:sp>
          <p:nvSpPr>
            <p:cNvPr id="25" name="Rectangle 24">
              <a:extLst>
                <a:ext uri="{FF2B5EF4-FFF2-40B4-BE49-F238E27FC236}">
                  <a16:creationId xmlns:a16="http://schemas.microsoft.com/office/drawing/2014/main" id="{71693D86-1D53-A2B6-E7A6-A710CE8C8ED2}"/>
                </a:ext>
              </a:extLst>
            </p:cNvPr>
            <p:cNvSpPr/>
            <p:nvPr/>
          </p:nvSpPr>
          <p:spPr bwMode="gray">
            <a:xfrm>
              <a:off x="3078667" y="3720134"/>
              <a:ext cx="1193828" cy="1079286"/>
            </a:xfrm>
            <a:prstGeom prst="rec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6" name="Rectangle 25">
              <a:extLst>
                <a:ext uri="{FF2B5EF4-FFF2-40B4-BE49-F238E27FC236}">
                  <a16:creationId xmlns:a16="http://schemas.microsoft.com/office/drawing/2014/main" id="{E2F21FD6-8E33-3DB2-D83E-1AE6AF296AEA}"/>
                </a:ext>
              </a:extLst>
            </p:cNvPr>
            <p:cNvSpPr/>
            <p:nvPr/>
          </p:nvSpPr>
          <p:spPr bwMode="gray">
            <a:xfrm>
              <a:off x="3078667" y="4074364"/>
              <a:ext cx="761346" cy="723345"/>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7" name="Rectangle 26">
              <a:extLst>
                <a:ext uri="{FF2B5EF4-FFF2-40B4-BE49-F238E27FC236}">
                  <a16:creationId xmlns:a16="http://schemas.microsoft.com/office/drawing/2014/main" id="{B64B5813-27B1-DF1A-57C6-60C9700DD225}"/>
                </a:ext>
              </a:extLst>
            </p:cNvPr>
            <p:cNvSpPr/>
            <p:nvPr/>
          </p:nvSpPr>
          <p:spPr bwMode="gray">
            <a:xfrm>
              <a:off x="3078667" y="4725963"/>
              <a:ext cx="76150" cy="71279"/>
            </a:xfrm>
            <a:prstGeom prst="rect">
              <a:avLst/>
            </a:prstGeom>
            <a:solidFill>
              <a:schemeClr val="accent6">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8" name="TextBox 27">
              <a:extLst>
                <a:ext uri="{FF2B5EF4-FFF2-40B4-BE49-F238E27FC236}">
                  <a16:creationId xmlns:a16="http://schemas.microsoft.com/office/drawing/2014/main" id="{AE3D102A-E279-20B8-A75B-8C97D1924C14}"/>
                </a:ext>
              </a:extLst>
            </p:cNvPr>
            <p:cNvSpPr txBox="1"/>
            <p:nvPr/>
          </p:nvSpPr>
          <p:spPr bwMode="gray">
            <a:xfrm>
              <a:off x="3598379" y="4088720"/>
              <a:ext cx="363615" cy="118207"/>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900">
                  <a:solidFill>
                    <a:schemeClr val="bg1"/>
                  </a:solidFill>
                </a:rPr>
                <a:t>120x</a:t>
              </a:r>
              <a:endParaRPr kumimoji="0" lang="en-US" sz="900" i="0" u="none" strike="noStrike" kern="1200" cap="none" spc="0" normalizeH="0" baseline="0" noProof="0">
                <a:ln>
                  <a:noFill/>
                </a:ln>
                <a:solidFill>
                  <a:schemeClr val="bg1"/>
                </a:solidFill>
                <a:effectLst/>
                <a:uLnTx/>
                <a:uFillTx/>
                <a:ea typeface="+mn-ea"/>
                <a:cs typeface="+mn-cs"/>
              </a:endParaRPr>
            </a:p>
          </p:txBody>
        </p:sp>
        <p:sp>
          <p:nvSpPr>
            <p:cNvPr id="29" name="TextBox 28">
              <a:extLst>
                <a:ext uri="{FF2B5EF4-FFF2-40B4-BE49-F238E27FC236}">
                  <a16:creationId xmlns:a16="http://schemas.microsoft.com/office/drawing/2014/main" id="{05495459-EE83-00CC-6BE7-17AF7B2D1AF9}"/>
                </a:ext>
              </a:extLst>
            </p:cNvPr>
            <p:cNvSpPr txBox="1"/>
            <p:nvPr/>
          </p:nvSpPr>
          <p:spPr bwMode="gray">
            <a:xfrm>
              <a:off x="3907200" y="3732988"/>
              <a:ext cx="363615" cy="118207"/>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900"/>
                <a:t>250x</a:t>
              </a:r>
              <a:endParaRPr kumimoji="0" lang="en-US" sz="900" i="0" u="none" strike="noStrike" kern="1200" cap="none" spc="0" normalizeH="0" baseline="0" noProof="0">
                <a:ln>
                  <a:noFill/>
                </a:ln>
                <a:effectLst/>
                <a:uLnTx/>
                <a:uFillTx/>
                <a:ea typeface="+mn-ea"/>
                <a:cs typeface="+mn-cs"/>
              </a:endParaRPr>
            </a:p>
          </p:txBody>
        </p:sp>
      </p:grpSp>
      <p:grpSp>
        <p:nvGrpSpPr>
          <p:cNvPr id="30" name="Group 29">
            <a:extLst>
              <a:ext uri="{FF2B5EF4-FFF2-40B4-BE49-F238E27FC236}">
                <a16:creationId xmlns:a16="http://schemas.microsoft.com/office/drawing/2014/main" id="{00CA4E0E-ED3C-D9A5-0F30-186801CCD035}"/>
              </a:ext>
            </a:extLst>
          </p:cNvPr>
          <p:cNvGrpSpPr/>
          <p:nvPr/>
        </p:nvGrpSpPr>
        <p:grpSpPr>
          <a:xfrm>
            <a:off x="6065838" y="2795588"/>
            <a:ext cx="1374775" cy="1262063"/>
            <a:chOff x="4283092" y="1929980"/>
            <a:chExt cx="1775038" cy="1649636"/>
          </a:xfrm>
        </p:grpSpPr>
        <p:grpSp>
          <p:nvGrpSpPr>
            <p:cNvPr id="31" name="Group 30">
              <a:extLst>
                <a:ext uri="{FF2B5EF4-FFF2-40B4-BE49-F238E27FC236}">
                  <a16:creationId xmlns:a16="http://schemas.microsoft.com/office/drawing/2014/main" id="{273A1FDC-65DE-99FA-24CB-834B134EB547}"/>
                </a:ext>
              </a:extLst>
            </p:cNvPr>
            <p:cNvGrpSpPr/>
            <p:nvPr/>
          </p:nvGrpSpPr>
          <p:grpSpPr>
            <a:xfrm>
              <a:off x="4283092" y="1929980"/>
              <a:ext cx="1771168" cy="1649636"/>
              <a:chOff x="3030623" y="2245988"/>
              <a:chExt cx="1125996" cy="1030014"/>
            </a:xfrm>
          </p:grpSpPr>
          <p:sp>
            <p:nvSpPr>
              <p:cNvPr id="34" name="Rectangle 33">
                <a:extLst>
                  <a:ext uri="{FF2B5EF4-FFF2-40B4-BE49-F238E27FC236}">
                    <a16:creationId xmlns:a16="http://schemas.microsoft.com/office/drawing/2014/main" id="{B91B22DB-B4B4-B455-6A6E-4693893912ED}"/>
                  </a:ext>
                </a:extLst>
              </p:cNvPr>
              <p:cNvSpPr/>
              <p:nvPr/>
            </p:nvSpPr>
            <p:spPr bwMode="gray">
              <a:xfrm>
                <a:off x="3030623" y="2245988"/>
                <a:ext cx="1125996" cy="1030014"/>
              </a:xfrm>
              <a:prstGeom prst="rec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5" name="Rectangle 34">
                <a:extLst>
                  <a:ext uri="{FF2B5EF4-FFF2-40B4-BE49-F238E27FC236}">
                    <a16:creationId xmlns:a16="http://schemas.microsoft.com/office/drawing/2014/main" id="{916C2920-808E-5C30-4310-42A494E301C8}"/>
                  </a:ext>
                </a:extLst>
              </p:cNvPr>
              <p:cNvSpPr/>
              <p:nvPr/>
            </p:nvSpPr>
            <p:spPr bwMode="gray">
              <a:xfrm>
                <a:off x="3030624" y="2486437"/>
                <a:ext cx="842513" cy="789565"/>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6" name="Rectangle 35">
                <a:extLst>
                  <a:ext uri="{FF2B5EF4-FFF2-40B4-BE49-F238E27FC236}">
                    <a16:creationId xmlns:a16="http://schemas.microsoft.com/office/drawing/2014/main" id="{D192274C-C3BD-BBA3-757F-21D2DDEA373A}"/>
                  </a:ext>
                </a:extLst>
              </p:cNvPr>
              <p:cNvSpPr/>
              <p:nvPr/>
            </p:nvSpPr>
            <p:spPr bwMode="gray">
              <a:xfrm>
                <a:off x="3031298" y="3228049"/>
                <a:ext cx="47369" cy="47953"/>
              </a:xfrm>
              <a:prstGeom prst="rect">
                <a:avLst/>
              </a:prstGeom>
              <a:solidFill>
                <a:schemeClr val="accent6">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sp>
          <p:nvSpPr>
            <p:cNvPr id="32" name="TextBox 31">
              <a:extLst>
                <a:ext uri="{FF2B5EF4-FFF2-40B4-BE49-F238E27FC236}">
                  <a16:creationId xmlns:a16="http://schemas.microsoft.com/office/drawing/2014/main" id="{33E56D42-518D-19BD-A51B-4E41D7CF8F54}"/>
                </a:ext>
              </a:extLst>
            </p:cNvPr>
            <p:cNvSpPr txBox="1"/>
            <p:nvPr/>
          </p:nvSpPr>
          <p:spPr bwMode="gray">
            <a:xfrm>
              <a:off x="5181342" y="2353723"/>
              <a:ext cx="443983" cy="181059"/>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900" i="0" u="none" strike="noStrike" kern="1200" cap="none" spc="0" normalizeH="0" baseline="0" noProof="0">
                  <a:ln>
                    <a:noFill/>
                  </a:ln>
                  <a:solidFill>
                    <a:schemeClr val="bg1"/>
                  </a:solidFill>
                  <a:effectLst/>
                  <a:uLnTx/>
                  <a:uFillTx/>
                  <a:ea typeface="+mn-ea"/>
                  <a:cs typeface="+mn-cs"/>
                </a:rPr>
                <a:t>480x</a:t>
              </a:r>
            </a:p>
          </p:txBody>
        </p:sp>
        <p:sp>
          <p:nvSpPr>
            <p:cNvPr id="33" name="TextBox 32">
              <a:extLst>
                <a:ext uri="{FF2B5EF4-FFF2-40B4-BE49-F238E27FC236}">
                  <a16:creationId xmlns:a16="http://schemas.microsoft.com/office/drawing/2014/main" id="{08EF4871-E1E7-A14B-D1AB-E73E1EEA9BD7}"/>
                </a:ext>
              </a:extLst>
            </p:cNvPr>
            <p:cNvSpPr txBox="1"/>
            <p:nvPr/>
          </p:nvSpPr>
          <p:spPr bwMode="gray">
            <a:xfrm>
              <a:off x="5572286" y="1940450"/>
              <a:ext cx="485844" cy="181059"/>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900" i="0" u="none" strike="noStrike" kern="1200" cap="none" spc="0" normalizeH="0" baseline="0" noProof="0">
                  <a:ln>
                    <a:noFill/>
                  </a:ln>
                  <a:effectLst/>
                  <a:uLnTx/>
                  <a:uFillTx/>
                  <a:ea typeface="+mn-ea"/>
                  <a:cs typeface="+mn-cs"/>
                </a:rPr>
                <a:t>860x</a:t>
              </a:r>
            </a:p>
          </p:txBody>
        </p:sp>
      </p:grpSp>
      <p:sp>
        <p:nvSpPr>
          <p:cNvPr id="37" name="TextBox 36">
            <a:extLst>
              <a:ext uri="{FF2B5EF4-FFF2-40B4-BE49-F238E27FC236}">
                <a16:creationId xmlns:a16="http://schemas.microsoft.com/office/drawing/2014/main" id="{AD472BEA-1141-66B1-76BA-3162CB2A3972}"/>
              </a:ext>
            </a:extLst>
          </p:cNvPr>
          <p:cNvSpPr txBox="1"/>
          <p:nvPr/>
        </p:nvSpPr>
        <p:spPr bwMode="gray">
          <a:xfrm>
            <a:off x="5008563" y="2624138"/>
            <a:ext cx="285750" cy="18573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i="0" u="none" strike="noStrike" kern="1200" cap="none" spc="0" normalizeH="0" baseline="0" noProof="0">
                <a:ln>
                  <a:noFill/>
                </a:ln>
                <a:effectLst/>
                <a:uLnTx/>
                <a:uFillTx/>
                <a:ea typeface="+mn-ea"/>
                <a:cs typeface="+mn-cs"/>
              </a:rPr>
              <a:t>Cu</a:t>
            </a:r>
          </a:p>
        </p:txBody>
      </p:sp>
      <p:sp>
        <p:nvSpPr>
          <p:cNvPr id="38" name="TextBox 37">
            <a:extLst>
              <a:ext uri="{FF2B5EF4-FFF2-40B4-BE49-F238E27FC236}">
                <a16:creationId xmlns:a16="http://schemas.microsoft.com/office/drawing/2014/main" id="{CC9AA4C0-4655-E058-1385-055F45EB3847}"/>
              </a:ext>
            </a:extLst>
          </p:cNvPr>
          <p:cNvSpPr txBox="1"/>
          <p:nvPr/>
        </p:nvSpPr>
        <p:spPr bwMode="gray">
          <a:xfrm>
            <a:off x="6646863" y="2614613"/>
            <a:ext cx="309563" cy="18415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i="0" u="none" strike="noStrike" kern="1200" cap="none" spc="0" normalizeH="0" baseline="0" noProof="0">
                <a:ln>
                  <a:noFill/>
                </a:ln>
                <a:effectLst/>
                <a:uLnTx/>
                <a:uFillTx/>
                <a:ea typeface="+mn-ea"/>
                <a:cs typeface="+mn-cs"/>
              </a:rPr>
              <a:t>Co</a:t>
            </a:r>
          </a:p>
        </p:txBody>
      </p:sp>
      <p:sp>
        <p:nvSpPr>
          <p:cNvPr id="39" name="TextBox 38">
            <a:extLst>
              <a:ext uri="{FF2B5EF4-FFF2-40B4-BE49-F238E27FC236}">
                <a16:creationId xmlns:a16="http://schemas.microsoft.com/office/drawing/2014/main" id="{39BAFE19-6E80-454D-1490-52F7E081275E}"/>
              </a:ext>
            </a:extLst>
          </p:cNvPr>
          <p:cNvSpPr txBox="1"/>
          <p:nvPr/>
        </p:nvSpPr>
        <p:spPr bwMode="gray">
          <a:xfrm>
            <a:off x="5097463" y="4097338"/>
            <a:ext cx="322263" cy="18415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i="0" u="none" strike="noStrike" kern="1200" cap="none" spc="0" normalizeH="0" baseline="0" noProof="0" dirty="0">
                <a:ln>
                  <a:noFill/>
                </a:ln>
                <a:effectLst/>
                <a:uLnTx/>
                <a:uFillTx/>
                <a:ea typeface="+mn-ea"/>
                <a:cs typeface="+mn-cs"/>
              </a:rPr>
              <a:t>Li</a:t>
            </a:r>
            <a:r>
              <a:rPr lang="en-US" sz="1200" baseline="30000" dirty="0"/>
              <a:t>2</a:t>
            </a:r>
            <a:endParaRPr kumimoji="0" lang="en-US" sz="1200" i="0" u="none" strike="noStrike" kern="1200" cap="none" spc="0" normalizeH="0" baseline="30000" noProof="0" dirty="0">
              <a:ln>
                <a:noFill/>
              </a:ln>
              <a:effectLst/>
              <a:uLnTx/>
              <a:uFillTx/>
              <a:ea typeface="+mn-ea"/>
              <a:cs typeface="+mn-cs"/>
            </a:endParaRPr>
          </a:p>
        </p:txBody>
      </p:sp>
      <p:sp>
        <p:nvSpPr>
          <p:cNvPr id="40" name="TextBox 39">
            <a:extLst>
              <a:ext uri="{FF2B5EF4-FFF2-40B4-BE49-F238E27FC236}">
                <a16:creationId xmlns:a16="http://schemas.microsoft.com/office/drawing/2014/main" id="{461C3B13-79A9-2F85-CD26-BAFDD83D3C3E}"/>
              </a:ext>
            </a:extLst>
          </p:cNvPr>
          <p:cNvSpPr txBox="1"/>
          <p:nvPr/>
        </p:nvSpPr>
        <p:spPr bwMode="gray">
          <a:xfrm>
            <a:off x="6715125" y="4111625"/>
            <a:ext cx="368300" cy="18573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i="0" u="none" strike="noStrike" kern="1200" cap="none" spc="0" normalizeH="0" baseline="0" noProof="0">
                <a:ln>
                  <a:noFill/>
                </a:ln>
                <a:effectLst/>
                <a:uLnTx/>
                <a:uFillTx/>
                <a:ea typeface="+mn-ea"/>
                <a:cs typeface="+mn-cs"/>
              </a:rPr>
              <a:t>Ni</a:t>
            </a:r>
          </a:p>
        </p:txBody>
      </p:sp>
      <p:sp>
        <p:nvSpPr>
          <p:cNvPr id="41" name="Rectangle 40">
            <a:extLst>
              <a:ext uri="{FF2B5EF4-FFF2-40B4-BE49-F238E27FC236}">
                <a16:creationId xmlns:a16="http://schemas.microsoft.com/office/drawing/2014/main" id="{CC8A72B6-AE30-A48C-EF90-49C5BA314E4A}"/>
              </a:ext>
            </a:extLst>
          </p:cNvPr>
          <p:cNvSpPr/>
          <p:nvPr/>
        </p:nvSpPr>
        <p:spPr bwMode="gray">
          <a:xfrm>
            <a:off x="6572250" y="2338388"/>
            <a:ext cx="182563" cy="182563"/>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2" name="Rectangle 41">
            <a:extLst>
              <a:ext uri="{FF2B5EF4-FFF2-40B4-BE49-F238E27FC236}">
                <a16:creationId xmlns:a16="http://schemas.microsoft.com/office/drawing/2014/main" id="{BF884D29-4014-E987-A079-94CB4CD751C1}"/>
              </a:ext>
            </a:extLst>
          </p:cNvPr>
          <p:cNvSpPr/>
          <p:nvPr/>
        </p:nvSpPr>
        <p:spPr bwMode="gray">
          <a:xfrm>
            <a:off x="4816475" y="2317750"/>
            <a:ext cx="182563" cy="182563"/>
          </a:xfrm>
          <a:prstGeom prst="rec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000" err="1">
              <a:solidFill>
                <a:schemeClr val="tx1"/>
              </a:solidFill>
            </a:endParaRPr>
          </a:p>
        </p:txBody>
      </p:sp>
      <p:sp>
        <p:nvSpPr>
          <p:cNvPr id="43" name="Rectangle 42">
            <a:extLst>
              <a:ext uri="{FF2B5EF4-FFF2-40B4-BE49-F238E27FC236}">
                <a16:creationId xmlns:a16="http://schemas.microsoft.com/office/drawing/2014/main" id="{1EDD30BB-B9D2-DC1C-9564-9F293085F9EC}"/>
              </a:ext>
            </a:extLst>
          </p:cNvPr>
          <p:cNvSpPr/>
          <p:nvPr/>
        </p:nvSpPr>
        <p:spPr bwMode="gray">
          <a:xfrm>
            <a:off x="7907338" y="2316163"/>
            <a:ext cx="182563" cy="182563"/>
          </a:xfrm>
          <a:prstGeom prst="rect">
            <a:avLst/>
          </a:prstGeom>
          <a:solidFill>
            <a:schemeClr val="accent6">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4" name="TextBox 43">
            <a:extLst>
              <a:ext uri="{FF2B5EF4-FFF2-40B4-BE49-F238E27FC236}">
                <a16:creationId xmlns:a16="http://schemas.microsoft.com/office/drawing/2014/main" id="{16AE9A8A-5EEB-43EB-E545-93B9CD6CCABE}"/>
              </a:ext>
            </a:extLst>
          </p:cNvPr>
          <p:cNvSpPr txBox="1"/>
          <p:nvPr/>
        </p:nvSpPr>
        <p:spPr bwMode="gray">
          <a:xfrm>
            <a:off x="5087938" y="2333625"/>
            <a:ext cx="1533525" cy="15240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000" i="0" u="none" strike="noStrike" kern="1200" cap="none" spc="0" normalizeH="0" baseline="0" noProof="0">
                <a:ln>
                  <a:noFill/>
                </a:ln>
                <a:effectLst/>
                <a:uLnTx/>
                <a:uFillTx/>
                <a:ea typeface="+mn-ea"/>
                <a:cs typeface="+mn-cs"/>
              </a:rPr>
              <a:t>Total material moved</a:t>
            </a:r>
          </a:p>
        </p:txBody>
      </p:sp>
      <p:sp>
        <p:nvSpPr>
          <p:cNvPr id="45" name="TextBox 44">
            <a:extLst>
              <a:ext uri="{FF2B5EF4-FFF2-40B4-BE49-F238E27FC236}">
                <a16:creationId xmlns:a16="http://schemas.microsoft.com/office/drawing/2014/main" id="{F2E40080-7998-BF18-0690-83EF874BA953}"/>
              </a:ext>
            </a:extLst>
          </p:cNvPr>
          <p:cNvSpPr txBox="1"/>
          <p:nvPr/>
        </p:nvSpPr>
        <p:spPr bwMode="gray">
          <a:xfrm>
            <a:off x="6796088" y="2328863"/>
            <a:ext cx="1065213" cy="1539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000" i="0" u="none" strike="noStrike" kern="1200" cap="none" spc="0" normalizeH="0" baseline="0" noProof="0">
                <a:ln>
                  <a:noFill/>
                </a:ln>
                <a:effectLst/>
                <a:uLnTx/>
                <a:uFillTx/>
                <a:ea typeface="+mn-ea"/>
                <a:cs typeface="+mn-cs"/>
              </a:rPr>
              <a:t>Total ore mined</a:t>
            </a:r>
          </a:p>
        </p:txBody>
      </p:sp>
      <p:sp>
        <p:nvSpPr>
          <p:cNvPr id="46" name="TextBox 45">
            <a:extLst>
              <a:ext uri="{FF2B5EF4-FFF2-40B4-BE49-F238E27FC236}">
                <a16:creationId xmlns:a16="http://schemas.microsoft.com/office/drawing/2014/main" id="{A2F09010-E3AC-92C9-84F9-578A4B77BA4B}"/>
              </a:ext>
            </a:extLst>
          </p:cNvPr>
          <p:cNvSpPr txBox="1"/>
          <p:nvPr/>
        </p:nvSpPr>
        <p:spPr bwMode="gray">
          <a:xfrm>
            <a:off x="8167688" y="2330450"/>
            <a:ext cx="803275" cy="1539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000" i="0" u="none" strike="noStrike" kern="1200" cap="none" spc="0" normalizeH="0" baseline="0" noProof="0">
                <a:ln>
                  <a:noFill/>
                </a:ln>
                <a:effectLst/>
                <a:uLnTx/>
                <a:uFillTx/>
                <a:ea typeface="+mn-ea"/>
                <a:cs typeface="+mn-cs"/>
              </a:rPr>
              <a:t>1 kg metal</a:t>
            </a:r>
          </a:p>
        </p:txBody>
      </p:sp>
      <p:graphicFrame>
        <p:nvGraphicFramePr>
          <p:cNvPr id="76" name="Chart 75">
            <a:extLst>
              <a:ext uri="{FF2B5EF4-FFF2-40B4-BE49-F238E27FC236}">
                <a16:creationId xmlns:a16="http://schemas.microsoft.com/office/drawing/2014/main" id="{2E939D71-3218-6D25-70D2-B4D96D9B91F2}"/>
              </a:ext>
            </a:extLst>
          </p:cNvPr>
          <p:cNvGraphicFramePr/>
          <p:nvPr>
            <p:custDataLst>
              <p:tags r:id="rId2"/>
            </p:custDataLst>
            <p:extLst>
              <p:ext uri="{D42A27DB-BD31-4B8C-83A1-F6EECF244321}">
                <p14:modId xmlns:p14="http://schemas.microsoft.com/office/powerpoint/2010/main" val="3077752202"/>
              </p:ext>
            </p:extLst>
          </p:nvPr>
        </p:nvGraphicFramePr>
        <p:xfrm>
          <a:off x="1282700" y="2708275"/>
          <a:ext cx="2351088" cy="2947988"/>
        </p:xfrm>
        <a:graphic>
          <a:graphicData uri="http://schemas.openxmlformats.org/drawingml/2006/chart">
            <c:chart xmlns:c="http://schemas.openxmlformats.org/drawingml/2006/chart" xmlns:r="http://schemas.openxmlformats.org/officeDocument/2006/relationships" r:id="rId16"/>
          </a:graphicData>
        </a:graphic>
      </p:graphicFrame>
      <p:cxnSp>
        <p:nvCxnSpPr>
          <p:cNvPr id="48" name="Straight Connector 47">
            <a:extLst>
              <a:ext uri="{FF2B5EF4-FFF2-40B4-BE49-F238E27FC236}">
                <a16:creationId xmlns:a16="http://schemas.microsoft.com/office/drawing/2014/main" id="{BF40CE51-CE5B-9175-C954-F3CB5EDBBE83}"/>
              </a:ext>
            </a:extLst>
          </p:cNvPr>
          <p:cNvCxnSpPr/>
          <p:nvPr>
            <p:custDataLst>
              <p:tags r:id="rId3"/>
            </p:custDataLst>
          </p:nvPr>
        </p:nvCxnSpPr>
        <p:spPr bwMode="auto">
          <a:xfrm flipV="1">
            <a:off x="2066925" y="2362200"/>
            <a:ext cx="0" cy="2871788"/>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D7F21A06-09C4-1BAF-B60F-F6F9230A513D}"/>
              </a:ext>
            </a:extLst>
          </p:cNvPr>
          <p:cNvCxnSpPr/>
          <p:nvPr>
            <p:custDataLst>
              <p:tags r:id="rId4"/>
            </p:custDataLst>
          </p:nvPr>
        </p:nvCxnSpPr>
        <p:spPr bwMode="auto">
          <a:xfrm>
            <a:off x="2066925" y="2362200"/>
            <a:ext cx="781050" cy="0"/>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E5C3E0AC-E2F1-6254-4378-E1D9AB2A5CF2}"/>
              </a:ext>
            </a:extLst>
          </p:cNvPr>
          <p:cNvCxnSpPr/>
          <p:nvPr>
            <p:custDataLst>
              <p:tags r:id="rId5"/>
            </p:custDataLst>
          </p:nvPr>
        </p:nvCxnSpPr>
        <p:spPr bwMode="auto">
          <a:xfrm>
            <a:off x="2847975" y="2362200"/>
            <a:ext cx="0" cy="152400"/>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51" name="Text Placeholder 10">
            <a:extLst>
              <a:ext uri="{FF2B5EF4-FFF2-40B4-BE49-F238E27FC236}">
                <a16:creationId xmlns:a16="http://schemas.microsoft.com/office/drawing/2014/main" id="{6D7A72C0-C520-5CA1-45AB-AEFB05542F55}"/>
              </a:ext>
            </a:extLst>
          </p:cNvPr>
          <p:cNvSpPr txBox="1">
            <a:spLocks/>
          </p:cNvSpPr>
          <p:nvPr>
            <p:custDataLst>
              <p:tags r:id="rId6"/>
            </p:custDataLst>
          </p:nvPr>
        </p:nvSpPr>
        <p:spPr bwMode="gray">
          <a:xfrm>
            <a:off x="1919288" y="5272088"/>
            <a:ext cx="2968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400">
                <a:effectLst/>
                <a:ea typeface="+mn-lt"/>
                <a:cs typeface="+mn-lt"/>
                <a:sym typeface="+mn-lt"/>
              </a:rPr>
              <a:t>0.3</a:t>
            </a:r>
            <a:endParaRPr lang="en-US" sz="1400">
              <a:ea typeface="+mn-lt"/>
              <a:cs typeface="+mn-lt"/>
              <a:sym typeface="+mn-lt"/>
            </a:endParaRPr>
          </a:p>
        </p:txBody>
      </p:sp>
      <p:sp>
        <p:nvSpPr>
          <p:cNvPr id="52" name="Text Placeholder 10">
            <a:extLst>
              <a:ext uri="{FF2B5EF4-FFF2-40B4-BE49-F238E27FC236}">
                <a16:creationId xmlns:a16="http://schemas.microsoft.com/office/drawing/2014/main" id="{CA7C6EF8-D16C-4C81-C0B1-68D2914A8085}"/>
              </a:ext>
            </a:extLst>
          </p:cNvPr>
          <p:cNvSpPr txBox="1">
            <a:spLocks/>
          </p:cNvSpPr>
          <p:nvPr>
            <p:custDataLst>
              <p:tags r:id="rId7"/>
            </p:custDataLst>
          </p:nvPr>
        </p:nvSpPr>
        <p:spPr bwMode="gray">
          <a:xfrm>
            <a:off x="2724150" y="2552700"/>
            <a:ext cx="2476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400">
                <a:effectLst/>
                <a:ea typeface="+mn-lt"/>
                <a:cs typeface="+mn-lt"/>
                <a:sym typeface="+mn-lt"/>
              </a:rPr>
              <a:t>13</a:t>
            </a:r>
            <a:endParaRPr lang="en-US" sz="1400">
              <a:ea typeface="+mn-lt"/>
              <a:cs typeface="+mn-lt"/>
              <a:sym typeface="+mn-lt"/>
            </a:endParaRPr>
          </a:p>
        </p:txBody>
      </p:sp>
      <p:sp>
        <p:nvSpPr>
          <p:cNvPr id="53" name="Rectangle 52">
            <a:extLst>
              <a:ext uri="{FF2B5EF4-FFF2-40B4-BE49-F238E27FC236}">
                <a16:creationId xmlns:a16="http://schemas.microsoft.com/office/drawing/2014/main" id="{F611773F-DFAF-96C2-7B32-D56B6E65FB06}"/>
              </a:ext>
            </a:extLst>
          </p:cNvPr>
          <p:cNvSpPr/>
          <p:nvPr>
            <p:custDataLst>
              <p:tags r:id="rId8"/>
            </p:custDataLst>
          </p:nvPr>
        </p:nvSpPr>
        <p:spPr bwMode="auto">
          <a:xfrm>
            <a:off x="652463" y="2363788"/>
            <a:ext cx="179388" cy="133350"/>
          </a:xfrm>
          <a:prstGeom prst="rect">
            <a:avLst/>
          </a:prstGeom>
          <a:solidFill>
            <a:schemeClr val="accent6"/>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4" name="Rectangle 53">
            <a:extLst>
              <a:ext uri="{FF2B5EF4-FFF2-40B4-BE49-F238E27FC236}">
                <a16:creationId xmlns:a16="http://schemas.microsoft.com/office/drawing/2014/main" id="{00115BA0-91B0-E1EA-DF21-182D1386D6FB}"/>
              </a:ext>
            </a:extLst>
          </p:cNvPr>
          <p:cNvSpPr/>
          <p:nvPr>
            <p:custDataLst>
              <p:tags r:id="rId9"/>
            </p:custDataLst>
          </p:nvPr>
        </p:nvSpPr>
        <p:spPr bwMode="auto">
          <a:xfrm>
            <a:off x="652463" y="2719388"/>
            <a:ext cx="179388" cy="133350"/>
          </a:xfrm>
          <a:prstGeom prst="rect">
            <a:avLst/>
          </a:prstGeom>
          <a:solidFill>
            <a:schemeClr val="accent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5" name="Text Placeholder 10">
            <a:extLst>
              <a:ext uri="{FF2B5EF4-FFF2-40B4-BE49-F238E27FC236}">
                <a16:creationId xmlns:a16="http://schemas.microsoft.com/office/drawing/2014/main" id="{FA1E9503-14D5-C25B-FDB3-C267B0FFDB5A}"/>
              </a:ext>
            </a:extLst>
          </p:cNvPr>
          <p:cNvSpPr txBox="1">
            <a:spLocks/>
          </p:cNvSpPr>
          <p:nvPr>
            <p:custDataLst>
              <p:tags r:id="rId10"/>
            </p:custDataLst>
          </p:nvPr>
        </p:nvSpPr>
        <p:spPr bwMode="auto">
          <a:xfrm>
            <a:off x="882650" y="2359025"/>
            <a:ext cx="514350"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F51B91E-702C-44C3-902E-91A29E7ECB0E}" type="datetime'''''''''Mi''n''''''''''''''''e''''''ra''''''''l''''s'">
              <a:rPr lang="en-US" altLang="en-US" sz="1000" smtClean="0"/>
              <a:pPr/>
              <a:t>Minerals</a:t>
            </a:fld>
            <a:r>
              <a:rPr lang="en-US" altLang="en-US" sz="1000">
                <a:ea typeface="+mn-lt"/>
                <a:cs typeface="+mn-lt"/>
                <a:sym typeface="+mn-lt"/>
              </a:rPr>
              <a:t> </a:t>
            </a:r>
            <a:br>
              <a:rPr lang="en-US" altLang="en-US" sz="1000" dirty="0">
                <a:ea typeface="+mn-lt"/>
                <a:cs typeface="+mn-lt"/>
                <a:sym typeface="+mn-lt"/>
              </a:rPr>
            </a:br>
            <a:r>
              <a:rPr lang="en-US" altLang="en-US" sz="1000" i="1" dirty="0">
                <a:ea typeface="+mn-lt"/>
                <a:cs typeface="+mn-lt"/>
                <a:sym typeface="+mn-lt"/>
              </a:rPr>
              <a:t>billion Mt</a:t>
            </a:r>
            <a:endParaRPr lang="en-US" sz="1000" i="1" dirty="0">
              <a:ea typeface="+mn-lt"/>
              <a:cs typeface="+mn-lt"/>
              <a:sym typeface="+mn-lt"/>
            </a:endParaRPr>
          </a:p>
        </p:txBody>
      </p:sp>
      <p:sp>
        <p:nvSpPr>
          <p:cNvPr id="56" name="Text Placeholder 10">
            <a:extLst>
              <a:ext uri="{FF2B5EF4-FFF2-40B4-BE49-F238E27FC236}">
                <a16:creationId xmlns:a16="http://schemas.microsoft.com/office/drawing/2014/main" id="{5C70ACF8-0442-EE99-257C-7700475A1C4D}"/>
              </a:ext>
            </a:extLst>
          </p:cNvPr>
          <p:cNvSpPr txBox="1">
            <a:spLocks/>
          </p:cNvSpPr>
          <p:nvPr>
            <p:custDataLst>
              <p:tags r:id="rId11"/>
            </p:custDataLst>
          </p:nvPr>
        </p:nvSpPr>
        <p:spPr bwMode="auto">
          <a:xfrm>
            <a:off x="882650" y="2714625"/>
            <a:ext cx="781050"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AFC8C6B7-3289-47E3-A928-FF29BB7E1734}" type="datetime'''''''Was''''t''''e'''''''''''''''' ''r''o''''''ck'''''''''''">
              <a:rPr lang="en-US" altLang="en-US" sz="1000" smtClean="0"/>
              <a:pPr/>
              <a:t>Waste rock</a:t>
            </a:fld>
            <a:r>
              <a:rPr lang="en-US" altLang="en-US" sz="1000">
                <a:ea typeface="+mn-lt"/>
                <a:cs typeface="+mn-lt"/>
                <a:sym typeface="+mn-lt"/>
              </a:rPr>
              <a:t> </a:t>
            </a:r>
            <a:br>
              <a:rPr lang="en-US" altLang="en-US" sz="1000" dirty="0">
                <a:ea typeface="+mn-lt"/>
                <a:cs typeface="+mn-lt"/>
                <a:sym typeface="+mn-lt"/>
              </a:rPr>
            </a:br>
            <a:r>
              <a:rPr lang="en-US" altLang="en-US" sz="1000" i="1" dirty="0">
                <a:ea typeface="+mn-lt"/>
                <a:cs typeface="+mn-lt"/>
                <a:sym typeface="+mn-lt"/>
              </a:rPr>
              <a:t>billion Mt/year</a:t>
            </a:r>
            <a:endParaRPr lang="en-US" sz="1000" i="1" dirty="0">
              <a:ea typeface="+mn-lt"/>
              <a:cs typeface="+mn-lt"/>
              <a:sym typeface="+mn-lt"/>
            </a:endParaRPr>
          </a:p>
        </p:txBody>
      </p:sp>
      <p:grpSp>
        <p:nvGrpSpPr>
          <p:cNvPr id="57" name="Group 56">
            <a:extLst>
              <a:ext uri="{FF2B5EF4-FFF2-40B4-BE49-F238E27FC236}">
                <a16:creationId xmlns:a16="http://schemas.microsoft.com/office/drawing/2014/main" id="{D8230D6D-C171-53FC-0589-58AE1B895159}"/>
              </a:ext>
            </a:extLst>
          </p:cNvPr>
          <p:cNvGrpSpPr/>
          <p:nvPr/>
        </p:nvGrpSpPr>
        <p:grpSpPr>
          <a:xfrm>
            <a:off x="7686675" y="2779713"/>
            <a:ext cx="1371600" cy="1268413"/>
            <a:chOff x="8119188" y="2730607"/>
            <a:chExt cx="1371600" cy="1267639"/>
          </a:xfrm>
          <a:solidFill>
            <a:schemeClr val="accent5">
              <a:lumMod val="60000"/>
              <a:lumOff val="40000"/>
            </a:schemeClr>
          </a:solidFill>
        </p:grpSpPr>
        <p:grpSp>
          <p:nvGrpSpPr>
            <p:cNvPr id="58" name="Group 57">
              <a:extLst>
                <a:ext uri="{FF2B5EF4-FFF2-40B4-BE49-F238E27FC236}">
                  <a16:creationId xmlns:a16="http://schemas.microsoft.com/office/drawing/2014/main" id="{F3B3F48D-DB34-6BF6-44CF-7F2F4865B161}"/>
                </a:ext>
              </a:extLst>
            </p:cNvPr>
            <p:cNvGrpSpPr/>
            <p:nvPr/>
          </p:nvGrpSpPr>
          <p:grpSpPr>
            <a:xfrm>
              <a:off x="8119188" y="2736374"/>
              <a:ext cx="1371600" cy="1261872"/>
              <a:chOff x="4862844" y="2470981"/>
              <a:chExt cx="1371600" cy="1261872"/>
            </a:xfrm>
            <a:grpFill/>
          </p:grpSpPr>
          <p:sp>
            <p:nvSpPr>
              <p:cNvPr id="60" name="Rectangle 59">
                <a:extLst>
                  <a:ext uri="{FF2B5EF4-FFF2-40B4-BE49-F238E27FC236}">
                    <a16:creationId xmlns:a16="http://schemas.microsoft.com/office/drawing/2014/main" id="{709EC329-4D46-BE4E-58CD-8298F81EC6F5}"/>
                  </a:ext>
                </a:extLst>
              </p:cNvPr>
              <p:cNvSpPr/>
              <p:nvPr/>
            </p:nvSpPr>
            <p:spPr bwMode="gray">
              <a:xfrm>
                <a:off x="4862844" y="2470981"/>
                <a:ext cx="1371600" cy="1261872"/>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61" name="Rectangle 60">
                <a:extLst>
                  <a:ext uri="{FF2B5EF4-FFF2-40B4-BE49-F238E27FC236}">
                    <a16:creationId xmlns:a16="http://schemas.microsoft.com/office/drawing/2014/main" id="{DBBBACB6-0283-4451-7ABB-EF52413D642E}"/>
                  </a:ext>
                </a:extLst>
              </p:cNvPr>
              <p:cNvSpPr/>
              <p:nvPr/>
            </p:nvSpPr>
            <p:spPr bwMode="gray">
              <a:xfrm flipV="1">
                <a:off x="4863475" y="3708359"/>
                <a:ext cx="18288" cy="18288"/>
              </a:xfrm>
              <a:prstGeom prst="rect">
                <a:avLst/>
              </a:prstGeom>
              <a:solidFill>
                <a:schemeClr val="accent6">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sp>
          <p:nvSpPr>
            <p:cNvPr id="59" name="TextBox 58">
              <a:extLst>
                <a:ext uri="{FF2B5EF4-FFF2-40B4-BE49-F238E27FC236}">
                  <a16:creationId xmlns:a16="http://schemas.microsoft.com/office/drawing/2014/main" id="{A1BCF38B-50B2-82A1-6DAA-60A1A98D8DED}"/>
                </a:ext>
              </a:extLst>
            </p:cNvPr>
            <p:cNvSpPr txBox="1"/>
            <p:nvPr/>
          </p:nvSpPr>
          <p:spPr bwMode="gray">
            <a:xfrm>
              <a:off x="8674923" y="2730607"/>
              <a:ext cx="676913"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900">
                  <a:solidFill>
                    <a:schemeClr val="bg1"/>
                  </a:solidFill>
                </a:rPr>
                <a:t>100,000</a:t>
              </a:r>
              <a:r>
                <a:rPr kumimoji="0" lang="en-US" sz="900" i="0" u="none" strike="noStrike" kern="1200" cap="none" spc="0" normalizeH="0" baseline="0" noProof="0">
                  <a:ln>
                    <a:noFill/>
                  </a:ln>
                  <a:solidFill>
                    <a:schemeClr val="bg1"/>
                  </a:solidFill>
                  <a:effectLst/>
                  <a:uLnTx/>
                  <a:uFillTx/>
                  <a:ea typeface="+mn-ea"/>
                  <a:cs typeface="+mn-cs"/>
                </a:rPr>
                <a:t>x</a:t>
              </a:r>
            </a:p>
          </p:txBody>
        </p:sp>
      </p:grpSp>
      <p:grpSp>
        <p:nvGrpSpPr>
          <p:cNvPr id="62" name="Group 61">
            <a:extLst>
              <a:ext uri="{FF2B5EF4-FFF2-40B4-BE49-F238E27FC236}">
                <a16:creationId xmlns:a16="http://schemas.microsoft.com/office/drawing/2014/main" id="{6A482BBD-8DA4-58D4-0BFE-7F850A8DCAE8}"/>
              </a:ext>
            </a:extLst>
          </p:cNvPr>
          <p:cNvGrpSpPr/>
          <p:nvPr/>
        </p:nvGrpSpPr>
        <p:grpSpPr>
          <a:xfrm>
            <a:off x="7689850" y="4221163"/>
            <a:ext cx="1385888" cy="1312863"/>
            <a:chOff x="8268664" y="4071905"/>
            <a:chExt cx="1330948" cy="1257122"/>
          </a:xfrm>
          <a:solidFill>
            <a:schemeClr val="accent5">
              <a:lumMod val="60000"/>
              <a:lumOff val="40000"/>
            </a:schemeClr>
          </a:solidFill>
        </p:grpSpPr>
        <p:grpSp>
          <p:nvGrpSpPr>
            <p:cNvPr id="63" name="Group 62">
              <a:extLst>
                <a:ext uri="{FF2B5EF4-FFF2-40B4-BE49-F238E27FC236}">
                  <a16:creationId xmlns:a16="http://schemas.microsoft.com/office/drawing/2014/main" id="{4A37DD29-3E7F-A723-73B5-9C5BC47E3A9B}"/>
                </a:ext>
              </a:extLst>
            </p:cNvPr>
            <p:cNvGrpSpPr/>
            <p:nvPr/>
          </p:nvGrpSpPr>
          <p:grpSpPr>
            <a:xfrm>
              <a:off x="8268664" y="4120995"/>
              <a:ext cx="1317865" cy="1208032"/>
              <a:chOff x="4862540" y="2470976"/>
              <a:chExt cx="1317865" cy="1208032"/>
            </a:xfrm>
            <a:grpFill/>
          </p:grpSpPr>
          <p:sp>
            <p:nvSpPr>
              <p:cNvPr id="65" name="Rectangle 64">
                <a:extLst>
                  <a:ext uri="{FF2B5EF4-FFF2-40B4-BE49-F238E27FC236}">
                    <a16:creationId xmlns:a16="http://schemas.microsoft.com/office/drawing/2014/main" id="{63964420-78B0-74EE-5DBD-81BB01FB8990}"/>
                  </a:ext>
                </a:extLst>
              </p:cNvPr>
              <p:cNvSpPr/>
              <p:nvPr/>
            </p:nvSpPr>
            <p:spPr bwMode="gray">
              <a:xfrm>
                <a:off x="4862843" y="2470976"/>
                <a:ext cx="1317562" cy="1208032"/>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66" name="Rectangle 65">
                <a:extLst>
                  <a:ext uri="{FF2B5EF4-FFF2-40B4-BE49-F238E27FC236}">
                    <a16:creationId xmlns:a16="http://schemas.microsoft.com/office/drawing/2014/main" id="{5596E647-6515-D9C5-2B90-FA9A9D6CB024}"/>
                  </a:ext>
                </a:extLst>
              </p:cNvPr>
              <p:cNvSpPr/>
              <p:nvPr/>
            </p:nvSpPr>
            <p:spPr bwMode="gray">
              <a:xfrm flipV="1">
                <a:off x="4862540" y="3657965"/>
                <a:ext cx="18288" cy="18288"/>
              </a:xfrm>
              <a:prstGeom prst="rect">
                <a:avLst/>
              </a:prstGeom>
              <a:solidFill>
                <a:schemeClr val="accent6">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sp>
          <p:nvSpPr>
            <p:cNvPr id="64" name="TextBox 63">
              <a:extLst>
                <a:ext uri="{FF2B5EF4-FFF2-40B4-BE49-F238E27FC236}">
                  <a16:creationId xmlns:a16="http://schemas.microsoft.com/office/drawing/2014/main" id="{91E7879F-3BDB-4A68-4FB4-8837F885E66B}"/>
                </a:ext>
              </a:extLst>
            </p:cNvPr>
            <p:cNvSpPr txBox="1"/>
            <p:nvPr/>
          </p:nvSpPr>
          <p:spPr bwMode="gray">
            <a:xfrm>
              <a:off x="8922699" y="4071905"/>
              <a:ext cx="676913" cy="22098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900">
                  <a:solidFill>
                    <a:schemeClr val="bg1"/>
                  </a:solidFill>
                </a:rPr>
                <a:t>670,000x</a:t>
              </a:r>
              <a:endParaRPr kumimoji="0" lang="en-US" sz="900" i="0" u="none" strike="noStrike" kern="1200" cap="none" spc="0" normalizeH="0" baseline="0" noProof="0">
                <a:ln>
                  <a:noFill/>
                </a:ln>
                <a:solidFill>
                  <a:schemeClr val="bg1"/>
                </a:solidFill>
                <a:effectLst/>
                <a:uLnTx/>
                <a:uFillTx/>
                <a:ea typeface="+mn-ea"/>
                <a:cs typeface="+mn-cs"/>
              </a:endParaRPr>
            </a:p>
          </p:txBody>
        </p:sp>
      </p:grpSp>
      <p:sp>
        <p:nvSpPr>
          <p:cNvPr id="67" name="TextBox 66">
            <a:extLst>
              <a:ext uri="{FF2B5EF4-FFF2-40B4-BE49-F238E27FC236}">
                <a16:creationId xmlns:a16="http://schemas.microsoft.com/office/drawing/2014/main" id="{C8CABED3-3838-0680-1B7C-81152FB50D31}"/>
              </a:ext>
            </a:extLst>
          </p:cNvPr>
          <p:cNvSpPr txBox="1"/>
          <p:nvPr/>
        </p:nvSpPr>
        <p:spPr bwMode="gray">
          <a:xfrm>
            <a:off x="8337550" y="2587625"/>
            <a:ext cx="438150" cy="18415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i="0" u="none" strike="noStrike" kern="1200" cap="none" spc="0" normalizeH="0" baseline="0" noProof="0">
                <a:ln>
                  <a:noFill/>
                </a:ln>
                <a:effectLst/>
                <a:uLnTx/>
                <a:uFillTx/>
                <a:ea typeface="+mn-ea"/>
                <a:cs typeface="+mn-cs"/>
              </a:rPr>
              <a:t>Ag</a:t>
            </a:r>
          </a:p>
        </p:txBody>
      </p:sp>
      <p:sp>
        <p:nvSpPr>
          <p:cNvPr id="68" name="TextBox 67">
            <a:extLst>
              <a:ext uri="{FF2B5EF4-FFF2-40B4-BE49-F238E27FC236}">
                <a16:creationId xmlns:a16="http://schemas.microsoft.com/office/drawing/2014/main" id="{33112E7D-6C36-CC4F-0B33-D0A487736BA2}"/>
              </a:ext>
            </a:extLst>
          </p:cNvPr>
          <p:cNvSpPr txBox="1"/>
          <p:nvPr/>
        </p:nvSpPr>
        <p:spPr bwMode="gray">
          <a:xfrm>
            <a:off x="8455025" y="4098925"/>
            <a:ext cx="322263" cy="18415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200"/>
              <a:t>Pt</a:t>
            </a:r>
            <a:endParaRPr kumimoji="0" lang="en-US" sz="1200" i="0" u="none" strike="noStrike" kern="1200" cap="none" spc="0" normalizeH="0" baseline="0" noProof="0">
              <a:ln>
                <a:noFill/>
              </a:ln>
              <a:effectLst/>
              <a:uLnTx/>
              <a:uFillTx/>
              <a:ea typeface="+mn-ea"/>
              <a:cs typeface="+mn-cs"/>
            </a:endParaRPr>
          </a:p>
        </p:txBody>
      </p:sp>
      <p:grpSp>
        <p:nvGrpSpPr>
          <p:cNvPr id="69" name="Group 68">
            <a:extLst>
              <a:ext uri="{FF2B5EF4-FFF2-40B4-BE49-F238E27FC236}">
                <a16:creationId xmlns:a16="http://schemas.microsoft.com/office/drawing/2014/main" id="{6ACCF12B-BA50-6A91-5DBD-6E59D9F3242A}"/>
              </a:ext>
            </a:extLst>
          </p:cNvPr>
          <p:cNvGrpSpPr/>
          <p:nvPr/>
        </p:nvGrpSpPr>
        <p:grpSpPr>
          <a:xfrm>
            <a:off x="3271838" y="2771775"/>
            <a:ext cx="1157288" cy="2776538"/>
            <a:chOff x="2236059" y="3083171"/>
            <a:chExt cx="1699169" cy="2162795"/>
          </a:xfrm>
        </p:grpSpPr>
        <p:cxnSp>
          <p:nvCxnSpPr>
            <p:cNvPr id="70" name="Straight Connector 69">
              <a:extLst>
                <a:ext uri="{FF2B5EF4-FFF2-40B4-BE49-F238E27FC236}">
                  <a16:creationId xmlns:a16="http://schemas.microsoft.com/office/drawing/2014/main" id="{01778F84-FE16-DABF-A7DB-67E3A8EDD6B0}"/>
                </a:ext>
              </a:extLst>
            </p:cNvPr>
            <p:cNvCxnSpPr>
              <a:cxnSpLocks/>
            </p:cNvCxnSpPr>
            <p:nvPr/>
          </p:nvCxnSpPr>
          <p:spPr bwMode="gray">
            <a:xfrm flipV="1">
              <a:off x="2236059" y="3083171"/>
              <a:ext cx="1699169" cy="1081397"/>
            </a:xfrm>
            <a:prstGeom prst="line">
              <a:avLst/>
            </a:prstGeom>
            <a:ln w="9525" cap="flat">
              <a:solidFill>
                <a:schemeClr val="accent1">
                  <a:lumMod val="75000"/>
                </a:schemeClr>
              </a:solidFill>
              <a:prstDash val="dash"/>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6557292-45BF-CD4D-8884-9D93A83781EB}"/>
                </a:ext>
              </a:extLst>
            </p:cNvPr>
            <p:cNvCxnSpPr>
              <a:cxnSpLocks/>
            </p:cNvCxnSpPr>
            <p:nvPr/>
          </p:nvCxnSpPr>
          <p:spPr bwMode="gray">
            <a:xfrm>
              <a:off x="2236059" y="4164568"/>
              <a:ext cx="1699169" cy="1081398"/>
            </a:xfrm>
            <a:prstGeom prst="line">
              <a:avLst/>
            </a:prstGeom>
            <a:ln w="9525" cap="flat">
              <a:solidFill>
                <a:schemeClr val="accent1">
                  <a:lumMod val="75000"/>
                </a:schemeClr>
              </a:solidFill>
              <a:prstDash val="dash"/>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72" name="Oval 71">
            <a:extLst>
              <a:ext uri="{FF2B5EF4-FFF2-40B4-BE49-F238E27FC236}">
                <a16:creationId xmlns:a16="http://schemas.microsoft.com/office/drawing/2014/main" id="{1FBB01A7-4F20-2F66-6445-5A7C96BB59D0}"/>
              </a:ext>
            </a:extLst>
          </p:cNvPr>
          <p:cNvSpPr/>
          <p:nvPr/>
        </p:nvSpPr>
        <p:spPr bwMode="gray">
          <a:xfrm>
            <a:off x="1820863" y="3622675"/>
            <a:ext cx="466725" cy="315913"/>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buNone/>
            </a:pPr>
            <a:r>
              <a:rPr lang="en-US" sz="900" b="1">
                <a:solidFill>
                  <a:schemeClr val="accent2">
                    <a:lumMod val="75000"/>
                    <a:lumOff val="25000"/>
                  </a:schemeClr>
                </a:solidFill>
              </a:rPr>
              <a:t> x43</a:t>
            </a:r>
          </a:p>
        </p:txBody>
      </p:sp>
      <p:sp>
        <p:nvSpPr>
          <p:cNvPr id="78" name="btfpNotesBox962619">
            <a:extLst>
              <a:ext uri="{FF2B5EF4-FFF2-40B4-BE49-F238E27FC236}">
                <a16:creationId xmlns:a16="http://schemas.microsoft.com/office/drawing/2014/main" id="{5F53A94A-F988-5480-FBCB-23ADCE2D912A}"/>
              </a:ext>
            </a:extLst>
          </p:cNvPr>
          <p:cNvSpPr txBox="1"/>
          <p:nvPr>
            <p:custDataLst>
              <p:tags r:id="rId12"/>
            </p:custDataLst>
          </p:nvPr>
        </p:nvSpPr>
        <p:spPr bwMode="gray">
          <a:xfrm>
            <a:off x="330199" y="6049756"/>
            <a:ext cx="8474551" cy="738664"/>
          </a:xfrm>
          <a:prstGeom prst="rect">
            <a:avLst/>
          </a:prstGeom>
          <a:noFill/>
        </p:spPr>
        <p:txBody>
          <a:bodyPr vert="horz" wrap="square" lIns="0" tIns="0" rIns="0" bIns="0" rtlCol="0" anchor="b">
            <a:spAutoFit/>
          </a:bodyPr>
          <a:lstStyle/>
          <a:p>
            <a:pPr>
              <a:defRPr/>
            </a:pPr>
            <a:r>
              <a:rPr lang="en-US" sz="800" dirty="0">
                <a:solidFill>
                  <a:srgbClr val="000000"/>
                </a:solidFill>
                <a:cs typeface="Arial"/>
              </a:rPr>
              <a:t>1) </a:t>
            </a:r>
            <a:r>
              <a:rPr kumimoji="0" lang="en-US" sz="800" b="0" i="0" u="none" strike="noStrike" kern="1200" cap="none" spc="0" normalizeH="0" baseline="0" noProof="0" dirty="0">
                <a:ln>
                  <a:noFill/>
                </a:ln>
                <a:solidFill>
                  <a:srgbClr val="000000"/>
                </a:solidFill>
                <a:effectLst/>
                <a:uLnTx/>
                <a:uFillTx/>
                <a:cs typeface="Arial"/>
              </a:rPr>
              <a:t>Based on ETC 100% decarbonization by 2050 scenario</a:t>
            </a:r>
            <a:r>
              <a:rPr lang="en-US" sz="800" dirty="0">
                <a:solidFill>
                  <a:srgbClr val="000000"/>
                </a:solidFill>
                <a:cs typeface="Arial"/>
              </a:rPr>
              <a:t>. </a:t>
            </a:r>
            <a:r>
              <a:rPr kumimoji="0" lang="en-US" sz="800" b="0" i="0" u="none" strike="noStrike" kern="1200" cap="none" spc="0" normalizeH="0" baseline="0" noProof="0" dirty="0">
                <a:ln>
                  <a:noFill/>
                </a:ln>
                <a:solidFill>
                  <a:srgbClr val="000000"/>
                </a:solidFill>
                <a:effectLst/>
                <a:uLnTx/>
                <a:uFillTx/>
                <a:cs typeface="Arial"/>
              </a:rPr>
              <a:t>0.3B estimate is a maximum one-off scale-up that will decrease over time with recycling and circular economy</a:t>
            </a:r>
            <a:r>
              <a:rPr lang="en-US" sz="800" dirty="0">
                <a:solidFill>
                  <a:srgbClr val="000000"/>
                </a:solidFill>
                <a:cs typeface="Arial"/>
              </a:rPr>
              <a:t>. Total</a:t>
            </a:r>
            <a:r>
              <a:rPr kumimoji="0" lang="en-US" sz="800" b="0" i="0" u="none" strike="noStrike" kern="1200" cap="none" spc="0" normalizeH="0" baseline="0" noProof="0" dirty="0">
                <a:ln>
                  <a:noFill/>
                </a:ln>
                <a:solidFill>
                  <a:srgbClr val="000000"/>
                </a:solidFill>
                <a:effectLst/>
                <a:uLnTx/>
                <a:uFillTx/>
                <a:cs typeface="Arial"/>
              </a:rPr>
              <a:t> material moved refers to total rock that needs to be shifted to retrieve ore, including waste rock, overburden, and other material moved during mining process. Ag is typically mined as a byproduct for other metals; quantification of environmental impacts is limited, as waste is distributed with other </a:t>
            </a:r>
            <a:r>
              <a:rPr lang="en-US" sz="800" dirty="0">
                <a:solidFill>
                  <a:srgbClr val="000000"/>
                </a:solidFill>
                <a:cs typeface="Arial"/>
              </a:rPr>
              <a:t>metals. 2) Hard rock mining for lithium.</a:t>
            </a:r>
            <a:endParaRPr kumimoji="0" lang="en-US" sz="800" b="0" i="0" u="none" strike="noStrike" kern="1200" cap="none" spc="0" normalizeH="0" baseline="0" noProof="0" dirty="0">
              <a:ln>
                <a:noFill/>
              </a:ln>
              <a:solidFill>
                <a:srgbClr val="000000"/>
              </a:solidFill>
              <a:effectLst/>
              <a:uLnTx/>
              <a:uFillTx/>
              <a:cs typeface="Arial"/>
            </a:endParaRPr>
          </a:p>
          <a:p>
            <a:pPr>
              <a:defRPr/>
            </a:pPr>
            <a:r>
              <a:rPr kumimoji="0" lang="en-US" sz="800" b="0" i="0" u="none" strike="noStrike" kern="1200" cap="none" spc="0" normalizeH="0" baseline="0" noProof="0" dirty="0">
                <a:ln>
                  <a:noFill/>
                </a:ln>
                <a:solidFill>
                  <a:srgbClr val="000000"/>
                </a:solidFill>
                <a:effectLst/>
                <a:uLnTx/>
                <a:uFillTx/>
                <a:cs typeface="Arial"/>
              </a:rPr>
              <a:t>Sources: </a:t>
            </a:r>
            <a:r>
              <a:rPr kumimoji="0" lang="en-US" sz="800" b="0" i="0" u="none" strike="noStrike" kern="1200" cap="none" spc="0" normalizeH="0" baseline="0" noProof="0" dirty="0">
                <a:ln>
                  <a:noFill/>
                </a:ln>
                <a:solidFill>
                  <a:srgbClr val="000000"/>
                </a:solidFill>
                <a:effectLst/>
                <a:uLnTx/>
                <a:uFillTx/>
                <a:cs typeface="Arial"/>
                <a:hlinkClick r:id="rId17"/>
              </a:rPr>
              <a:t>Material and Resource Requirements for the Energy Transition</a:t>
            </a:r>
            <a:r>
              <a:rPr lang="en-US" sz="800" dirty="0">
                <a:solidFill>
                  <a:srgbClr val="000000"/>
                </a:solidFill>
              </a:rPr>
              <a:t> </a:t>
            </a:r>
            <a:r>
              <a:rPr lang="en-US" sz="800" dirty="0">
                <a:solidFill>
                  <a:srgbClr val="000000"/>
                </a:solidFill>
                <a:cs typeface="Arial"/>
              </a:rPr>
              <a:t>(ETC, 2023</a:t>
            </a:r>
            <a:r>
              <a:rPr kumimoji="0" lang="en-US" sz="800" b="0" i="0" u="none" strike="noStrike" kern="1200" cap="none" spc="0" normalizeH="0" baseline="0" noProof="0" dirty="0">
                <a:ln>
                  <a:noFill/>
                </a:ln>
                <a:solidFill>
                  <a:srgbClr val="000000"/>
                </a:solidFill>
                <a:effectLst/>
                <a:uLnTx/>
                <a:uFillTx/>
                <a:cs typeface="Arial"/>
              </a:rPr>
              <a:t>); </a:t>
            </a:r>
            <a:r>
              <a:rPr kumimoji="0" lang="en-US" sz="800" b="0" i="0" u="none" strike="noStrike" kern="1200" cap="none" spc="0" normalizeH="0" baseline="0" noProof="0" dirty="0">
                <a:ln>
                  <a:noFill/>
                </a:ln>
                <a:solidFill>
                  <a:srgbClr val="000000"/>
                </a:solidFill>
                <a:effectLst/>
                <a:uLnTx/>
                <a:uFillTx/>
                <a:cs typeface="Arial"/>
                <a:hlinkClick r:id="rId18"/>
              </a:rPr>
              <a:t>Geopolitics of the Energy Transition</a:t>
            </a:r>
            <a:r>
              <a:rPr lang="en-US" sz="800" dirty="0">
                <a:solidFill>
                  <a:srgbClr val="000000"/>
                </a:solidFill>
              </a:rPr>
              <a:t> </a:t>
            </a:r>
            <a:r>
              <a:rPr lang="en-US" sz="800" dirty="0">
                <a:solidFill>
                  <a:srgbClr val="000000"/>
                </a:solidFill>
                <a:cs typeface="Arial"/>
              </a:rPr>
              <a:t>(IRENA, 2023</a:t>
            </a:r>
            <a:r>
              <a:rPr kumimoji="0" lang="en-US" sz="800" b="0" i="0" u="none" strike="noStrike" kern="1200" cap="none" spc="0" normalizeH="0" baseline="0" noProof="0" dirty="0">
                <a:ln>
                  <a:noFill/>
                </a:ln>
                <a:solidFill>
                  <a:srgbClr val="000000"/>
                </a:solidFill>
                <a:effectLst/>
                <a:uLnTx/>
                <a:uFillTx/>
                <a:cs typeface="Arial"/>
              </a:rPr>
              <a:t>); </a:t>
            </a:r>
            <a:r>
              <a:rPr kumimoji="0" lang="en-US" sz="800" b="0" i="0" u="none" strike="noStrike" kern="1200" cap="none" spc="0" normalizeH="0" baseline="0" noProof="0" dirty="0">
                <a:ln>
                  <a:noFill/>
                </a:ln>
                <a:solidFill>
                  <a:srgbClr val="000000"/>
                </a:solidFill>
                <a:effectLst/>
                <a:uLnTx/>
                <a:uFillTx/>
                <a:cs typeface="Arial"/>
                <a:hlinkClick r:id="rId19"/>
              </a:rPr>
              <a:t>EU directive on the management of waste </a:t>
            </a:r>
            <a:r>
              <a:rPr lang="en-US" sz="800" dirty="0">
                <a:solidFill>
                  <a:srgbClr val="000000"/>
                </a:solidFill>
                <a:cs typeface="Arial"/>
              </a:rPr>
              <a:t>(IEA, 2025</a:t>
            </a:r>
            <a:r>
              <a:rPr kumimoji="0" lang="en-US" sz="800" b="0" i="0" u="none" strike="noStrike" kern="1200" cap="none" spc="0" normalizeH="0" baseline="0" noProof="0" dirty="0">
                <a:ln>
                  <a:noFill/>
                </a:ln>
                <a:solidFill>
                  <a:srgbClr val="000000"/>
                </a:solidFill>
                <a:effectLst/>
                <a:uLnTx/>
                <a:uFillTx/>
                <a:cs typeface="Arial"/>
              </a:rPr>
              <a:t>); </a:t>
            </a:r>
            <a:r>
              <a:rPr kumimoji="0" lang="en-US" sz="800" b="0" i="0" u="none" strike="noStrike" kern="1200" cap="none" spc="0" normalizeH="0" baseline="0" noProof="0" dirty="0">
                <a:ln>
                  <a:noFill/>
                </a:ln>
                <a:solidFill>
                  <a:srgbClr val="000000"/>
                </a:solidFill>
                <a:effectLst/>
                <a:uLnTx/>
                <a:uFillTx/>
                <a:cs typeface="Arial"/>
                <a:hlinkClick r:id="rId20"/>
              </a:rPr>
              <a:t>Department of the Interior launches effort to unlock critical minerals from mine </a:t>
            </a:r>
            <a:r>
              <a:rPr lang="en-US" sz="800" dirty="0">
                <a:solidFill>
                  <a:srgbClr val="000000"/>
                </a:solidFill>
                <a:cs typeface="Arial"/>
                <a:hlinkClick r:id="rId20"/>
              </a:rPr>
              <a:t>w</a:t>
            </a:r>
            <a:r>
              <a:rPr kumimoji="0" lang="en-US" sz="800" b="0" i="0" u="none" strike="noStrike" kern="1200" cap="none" spc="0" normalizeH="0" baseline="0" noProof="0" dirty="0">
                <a:ln>
                  <a:noFill/>
                </a:ln>
                <a:solidFill>
                  <a:srgbClr val="000000"/>
                </a:solidFill>
                <a:effectLst/>
                <a:uLnTx/>
                <a:uFillTx/>
                <a:cs typeface="Arial"/>
                <a:hlinkClick r:id="rId20"/>
              </a:rPr>
              <a:t>aste</a:t>
            </a:r>
            <a:r>
              <a:rPr lang="en-US" sz="800" dirty="0">
                <a:solidFill>
                  <a:srgbClr val="000000"/>
                </a:solidFill>
              </a:rPr>
              <a:t> </a:t>
            </a:r>
            <a:r>
              <a:rPr lang="en-US" sz="800" dirty="0">
                <a:solidFill>
                  <a:srgbClr val="000000"/>
                </a:solidFill>
                <a:cs typeface="Arial"/>
              </a:rPr>
              <a:t>(U.S. Department of the Interior, 2025</a:t>
            </a:r>
            <a:r>
              <a:rPr kumimoji="0" lang="en-US" sz="800" b="0" i="0" u="none" strike="noStrike" kern="1200" cap="none" spc="0" normalizeH="0" baseline="0" noProof="0" dirty="0">
                <a:ln>
                  <a:noFill/>
                </a:ln>
                <a:solidFill>
                  <a:srgbClr val="000000"/>
                </a:solidFill>
                <a:effectLst/>
                <a:uLnTx/>
                <a:uFillTx/>
                <a:cs typeface="Arial"/>
              </a:rPr>
              <a:t>); </a:t>
            </a:r>
            <a:r>
              <a:rPr kumimoji="0" lang="en-US" sz="800" b="0" i="0" u="none" strike="noStrike" kern="1200" cap="none" spc="0" normalizeH="0" baseline="0" noProof="0" dirty="0">
                <a:ln>
                  <a:noFill/>
                </a:ln>
                <a:solidFill>
                  <a:srgbClr val="000000"/>
                </a:solidFill>
                <a:effectLst/>
                <a:uLnTx/>
                <a:uFillTx/>
                <a:cs typeface="Arial"/>
                <a:hlinkClick r:id="rId21"/>
              </a:rPr>
              <a:t>Reuse of Solid Mining Waste</a:t>
            </a:r>
            <a:r>
              <a:rPr kumimoji="0" lang="en-US" sz="800" b="0" i="0" u="none" strike="noStrike" kern="1200" cap="none" spc="0" normalizeH="0" baseline="0" noProof="0" dirty="0">
                <a:ln>
                  <a:noFill/>
                </a:ln>
                <a:solidFill>
                  <a:srgbClr val="000000"/>
                </a:solidFill>
                <a:effectLst/>
                <a:uLnTx/>
                <a:uFillTx/>
                <a:cs typeface="Arial"/>
              </a:rPr>
              <a:t> </a:t>
            </a:r>
            <a:r>
              <a:rPr lang="en-US" sz="800" dirty="0">
                <a:solidFill>
                  <a:srgbClr val="000000"/>
                </a:solidFill>
                <a:cs typeface="Arial"/>
              </a:rPr>
              <a:t>(ITRC, 2024</a:t>
            </a:r>
            <a:r>
              <a:rPr kumimoji="0" lang="en-US" sz="800" b="0" i="0" u="none" strike="noStrike" kern="1200" cap="none" spc="0" normalizeH="0" baseline="0" noProof="0" dirty="0">
                <a:ln>
                  <a:noFill/>
                </a:ln>
                <a:solidFill>
                  <a:srgbClr val="000000"/>
                </a:solidFill>
                <a:effectLst/>
                <a:uLnTx/>
                <a:uFillTx/>
                <a:cs typeface="Arial"/>
              </a:rPr>
              <a:t>).</a:t>
            </a:r>
          </a:p>
          <a:p>
            <a:pPr>
              <a:defRPr/>
            </a:pPr>
            <a:r>
              <a:rPr kumimoji="0" lang="en-US" sz="800" b="0" i="0" u="none" strike="noStrike" kern="1200" cap="none" spc="0" normalizeH="0" baseline="0" noProof="0" dirty="0">
                <a:ln>
                  <a:noFill/>
                </a:ln>
                <a:solidFill>
                  <a:srgbClr val="000000"/>
                </a:solidFill>
                <a:effectLst/>
                <a:uLnTx/>
                <a:uFillTx/>
                <a:cs typeface="Arial"/>
              </a:rPr>
              <a:t>Credit: Khande-Jae Fisher, Isabel </a:t>
            </a:r>
            <a:r>
              <a:rPr kumimoji="0" lang="en-US" sz="800" b="0" i="0" u="none" strike="noStrike" kern="1200" cap="none" spc="0" normalizeH="0" baseline="0" noProof="0" dirty="0" err="1">
                <a:ln>
                  <a:noFill/>
                </a:ln>
                <a:solidFill>
                  <a:srgbClr val="000000"/>
                </a:solidFill>
                <a:effectLst/>
                <a:uLnTx/>
                <a:uFillTx/>
                <a:cs typeface="Arial"/>
              </a:rPr>
              <a:t>Hoyos</a:t>
            </a:r>
            <a:r>
              <a:rPr kumimoji="0" lang="en-US" sz="800" b="0" i="0" u="none" strike="noStrike" kern="1200" cap="none" spc="0" normalizeH="0" baseline="0" noProof="0" dirty="0">
                <a:ln>
                  <a:noFill/>
                </a:ln>
                <a:solidFill>
                  <a:srgbClr val="000000"/>
                </a:solidFill>
                <a:effectLst/>
                <a:uLnTx/>
                <a:uFillTx/>
                <a:cs typeface="Arial"/>
              </a:rPr>
              <a:t>, Hyae Ryung Kim, and </a:t>
            </a:r>
            <a:r>
              <a:rPr kumimoji="0" lang="en-US" sz="800" b="0" i="0" u="none" strike="noStrike" kern="1200" cap="none" spc="0" normalizeH="0" baseline="0" noProof="0" dirty="0">
                <a:ln>
                  <a:noFill/>
                </a:ln>
                <a:solidFill>
                  <a:srgbClr val="000000"/>
                </a:solidFill>
                <a:effectLst/>
                <a:uLnTx/>
                <a:uFillTx/>
                <a:cs typeface="Arial"/>
                <a:hlinkClick r:id="rId22"/>
              </a:rPr>
              <a:t>Gernot Wagner</a:t>
            </a:r>
            <a:r>
              <a:rPr kumimoji="0" lang="en-US" sz="800" b="0" i="0" u="none" strike="noStrike" kern="1200" cap="none" spc="0" normalizeH="0" baseline="0" noProof="0" dirty="0">
                <a:ln>
                  <a:noFill/>
                </a:ln>
                <a:solidFill>
                  <a:srgbClr val="000000"/>
                </a:solidFill>
                <a:effectLst/>
                <a:uLnTx/>
                <a:uFillTx/>
                <a:cs typeface="Arial"/>
              </a:rPr>
              <a:t>. </a:t>
            </a:r>
            <a:r>
              <a:rPr lang="en-US" sz="800" dirty="0">
                <a:solidFill>
                  <a:srgbClr val="000000"/>
                </a:solidFill>
                <a:cs typeface="Arial"/>
                <a:hlinkClick r:id="rId23"/>
              </a:rPr>
              <a:t>Share with attribution</a:t>
            </a:r>
            <a:r>
              <a:rPr lang="en-US" sz="800" dirty="0">
                <a:solidFill>
                  <a:srgbClr val="000000"/>
                </a:solidFill>
                <a:cs typeface="Arial"/>
              </a:rPr>
              <a:t>: Wagner et al., "Mining for the Energy Transition" (10 April 2026).</a:t>
            </a:r>
            <a:endParaRPr kumimoji="0" lang="en-US" sz="800" b="0" i="0" u="none" strike="noStrike" kern="1200" cap="none" spc="0" normalizeH="0" baseline="0" noProof="0" dirty="0">
              <a:ln>
                <a:noFill/>
              </a:ln>
              <a:solidFill>
                <a:srgbClr val="000000"/>
              </a:solidFill>
              <a:effectLst/>
              <a:uLnTx/>
              <a:uFillTx/>
              <a:cs typeface="Arial"/>
            </a:endParaRPr>
          </a:p>
        </p:txBody>
      </p:sp>
    </p:spTree>
    <p:extLst>
      <p:ext uri="{BB962C8B-B14F-4D97-AF65-F5344CB8AC3E}">
        <p14:creationId xmlns:p14="http://schemas.microsoft.com/office/powerpoint/2010/main" val="2832459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75D3C4B9-D2EA-BA1C-950F-7A52EA440F86}"/>
              </a:ext>
            </a:extLst>
          </p:cNvPr>
          <p:cNvGraphicFramePr>
            <a:graphicFrameLocks/>
          </p:cNvGraphicFramePr>
          <p:nvPr>
            <p:custDataLst>
              <p:tags r:id="rId1"/>
            </p:custDataLst>
            <p:extLst>
              <p:ext uri="{D42A27DB-BD31-4B8C-83A1-F6EECF244321}">
                <p14:modId xmlns:p14="http://schemas.microsoft.com/office/powerpoint/2010/main" val="324185243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9" imgW="7772400" imgH="10058400" progId="TCLayout.ActiveDocument.1">
                  <p:embed/>
                </p:oleObj>
              </mc:Choice>
              <mc:Fallback>
                <p:oleObj name="think-cell Slide" r:id="rId49" imgW="7772400" imgH="10058400" progId="TCLayout.ActiveDocument.1">
                  <p:embed/>
                  <p:pic>
                    <p:nvPicPr>
                      <p:cNvPr id="0" name=""/>
                      <p:cNvPicPr/>
                      <p:nvPr/>
                    </p:nvPicPr>
                    <p:blipFill>
                      <a:blip r:embed="rId50"/>
                      <a:stretch>
                        <a:fillRect/>
                      </a:stretch>
                    </p:blipFill>
                    <p:spPr>
                      <a:xfrm>
                        <a:off x="1588" y="1588"/>
                        <a:ext cx="1227"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0A0AB796-62CC-072A-25C6-05E3F5535822}"/>
              </a:ext>
            </a:extLst>
          </p:cNvPr>
          <p:cNvSpPr>
            <a:spLocks noGrp="1"/>
          </p:cNvSpPr>
          <p:nvPr>
            <p:ph type="title"/>
          </p:nvPr>
        </p:nvSpPr>
        <p:spPr/>
        <p:txBody>
          <a:bodyPr vert="horz"/>
          <a:lstStyle/>
          <a:p>
            <a:r>
              <a:rPr lang="en-US" dirty="0">
                <a:ea typeface="Arial" panose="020B0604020202020204" pitchFamily="34" charset="0"/>
                <a:cs typeface="Arial"/>
              </a:rPr>
              <a:t>Mining is vulnerable to environmental and social impacts that can overshadow clean energy’s promise</a:t>
            </a:r>
            <a:endParaRPr lang="en-GB" dirty="0"/>
          </a:p>
        </p:txBody>
      </p:sp>
      <p:sp>
        <p:nvSpPr>
          <p:cNvPr id="6" name="Text Placeholder 5">
            <a:extLst>
              <a:ext uri="{FF2B5EF4-FFF2-40B4-BE49-F238E27FC236}">
                <a16:creationId xmlns:a16="http://schemas.microsoft.com/office/drawing/2014/main" id="{5BF422F4-BB28-AFB7-0EC5-51AA88134F1E}"/>
              </a:ext>
            </a:extLst>
          </p:cNvPr>
          <p:cNvSpPr>
            <a:spLocks noGrp="1"/>
          </p:cNvSpPr>
          <p:nvPr>
            <p:ph type="body" sz="quarter" idx="13"/>
          </p:nvPr>
        </p:nvSpPr>
        <p:spPr/>
        <p:txBody>
          <a:bodyPr/>
          <a:lstStyle/>
          <a:p>
            <a:r>
              <a:rPr lang="en-US" sz="1400" dirty="0"/>
              <a:t>71% of transition mines impact ecosystems</a:t>
            </a:r>
            <a:r>
              <a:rPr lang="en-US" sz="1400" baseline="30000" dirty="0"/>
              <a:t>1</a:t>
            </a:r>
            <a:r>
              <a:rPr lang="en-US" sz="1400" dirty="0"/>
              <a:t>; lithium and graphite have the largest footprint</a:t>
            </a:r>
          </a:p>
        </p:txBody>
      </p:sp>
      <p:sp>
        <p:nvSpPr>
          <p:cNvPr id="7" name="Text Placeholder 6">
            <a:extLst>
              <a:ext uri="{FF2B5EF4-FFF2-40B4-BE49-F238E27FC236}">
                <a16:creationId xmlns:a16="http://schemas.microsoft.com/office/drawing/2014/main" id="{981E1BC7-61F0-AB6C-97C7-213C079A1AE4}"/>
              </a:ext>
            </a:extLst>
          </p:cNvPr>
          <p:cNvSpPr>
            <a:spLocks noGrp="1"/>
          </p:cNvSpPr>
          <p:nvPr>
            <p:ph type="body" sz="quarter" idx="19"/>
          </p:nvPr>
        </p:nvSpPr>
        <p:spPr/>
        <p:txBody>
          <a:bodyPr/>
          <a:lstStyle/>
          <a:p>
            <a:r>
              <a:rPr lang="en-US" sz="1400" dirty="0">
                <a:ea typeface="Arial" panose="020B0604020202020204" pitchFamily="34" charset="0"/>
                <a:cs typeface="Arial"/>
              </a:rPr>
              <a:t>Tailings and acid create lasting damage on water systems; lithium and REEs lead impact</a:t>
            </a:r>
            <a:endParaRPr lang="en-US" sz="1400" dirty="0">
              <a:cs typeface="Arial"/>
            </a:endParaRPr>
          </a:p>
        </p:txBody>
      </p:sp>
      <p:sp>
        <p:nvSpPr>
          <p:cNvPr id="8" name="Text Placeholder 7">
            <a:extLst>
              <a:ext uri="{FF2B5EF4-FFF2-40B4-BE49-F238E27FC236}">
                <a16:creationId xmlns:a16="http://schemas.microsoft.com/office/drawing/2014/main" id="{D39CE937-21EB-0600-B20D-5CAD36AB4EBE}"/>
              </a:ext>
            </a:extLst>
          </p:cNvPr>
          <p:cNvSpPr>
            <a:spLocks noGrp="1"/>
          </p:cNvSpPr>
          <p:nvPr>
            <p:ph type="body" sz="quarter" idx="14"/>
          </p:nvPr>
        </p:nvSpPr>
        <p:spPr/>
        <p:txBody>
          <a:bodyPr/>
          <a:lstStyle/>
          <a:p>
            <a:pPr marL="0" indent="0">
              <a:spcBef>
                <a:spcPts val="600"/>
              </a:spcBef>
              <a:spcAft>
                <a:spcPts val="600"/>
              </a:spcAft>
              <a:buNone/>
            </a:pPr>
            <a:r>
              <a:rPr lang="en-US" b="1" dirty="0"/>
              <a:t>Observations</a:t>
            </a:r>
          </a:p>
          <a:p>
            <a:pPr marL="171450" indent="-171450">
              <a:spcBef>
                <a:spcPts val="600"/>
              </a:spcBef>
            </a:pPr>
            <a:r>
              <a:rPr lang="en-US" sz="1050" b="1" dirty="0"/>
              <a:t>Compliance related to land, water, and social impacts</a:t>
            </a:r>
            <a:r>
              <a:rPr lang="en-US" sz="1050" dirty="0"/>
              <a:t> are critical to mining companies maintaining a </a:t>
            </a:r>
            <a:r>
              <a:rPr lang="en-US" sz="1050" b="1" dirty="0"/>
              <a:t>license to operate.</a:t>
            </a:r>
            <a:r>
              <a:rPr lang="en-US" sz="1050" dirty="0"/>
              <a:t> Failure to comply </a:t>
            </a:r>
            <a:r>
              <a:rPr lang="en-US" sz="1050" b="1" dirty="0"/>
              <a:t>implies legal, capital-raising, and reputational risks.</a:t>
            </a:r>
          </a:p>
          <a:p>
            <a:pPr marL="171450" indent="-171450">
              <a:spcBef>
                <a:spcPts val="600"/>
              </a:spcBef>
            </a:pPr>
            <a:r>
              <a:rPr lang="en-US" sz="1050" dirty="0"/>
              <a:t>Such </a:t>
            </a:r>
            <a:r>
              <a:rPr lang="en-US" sz="1050" b="1" dirty="0"/>
              <a:t>challenges are addressed </a:t>
            </a:r>
            <a:r>
              <a:rPr lang="en-US" sz="1050" dirty="0"/>
              <a:t>through </a:t>
            </a:r>
            <a:r>
              <a:rPr lang="en-US" sz="1050" b="1" dirty="0"/>
              <a:t>Environmental and Social Impact Assessments</a:t>
            </a:r>
            <a:r>
              <a:rPr lang="en-US" sz="1050" dirty="0"/>
              <a:t> (ESIAs), which are </a:t>
            </a:r>
            <a:r>
              <a:rPr lang="en-US" sz="1050" b="1" dirty="0"/>
              <a:t>mandatory</a:t>
            </a:r>
            <a:r>
              <a:rPr lang="en-US" sz="1050" dirty="0"/>
              <a:t> for almost all </a:t>
            </a:r>
            <a:r>
              <a:rPr lang="en-US" sz="1050" b="1" dirty="0"/>
              <a:t>mining companies. </a:t>
            </a:r>
            <a:r>
              <a:rPr lang="en-US" sz="1050" dirty="0"/>
              <a:t>ESIAs address mitigation and eventual compensation events, </a:t>
            </a:r>
            <a:r>
              <a:rPr lang="en-US" sz="1050" b="1" dirty="0"/>
              <a:t>adaptative measures, and closure plans.</a:t>
            </a:r>
            <a:endParaRPr lang="en-US" sz="1050" dirty="0"/>
          </a:p>
          <a:p>
            <a:pPr marL="171450" indent="-171450">
              <a:spcBef>
                <a:spcPts val="600"/>
              </a:spcBef>
            </a:pPr>
            <a:r>
              <a:rPr lang="en-US" sz="1050" dirty="0"/>
              <a:t>Beyond that, companies follow </a:t>
            </a:r>
            <a:r>
              <a:rPr lang="en-US" sz="1050" b="1" dirty="0"/>
              <a:t>country-specific initiatives related to water and waste management</a:t>
            </a:r>
            <a:r>
              <a:rPr lang="en-US" sz="1050" dirty="0"/>
              <a:t>,</a:t>
            </a:r>
            <a:r>
              <a:rPr lang="en-US" sz="1050" b="1" dirty="0"/>
              <a:t> </a:t>
            </a:r>
            <a:r>
              <a:rPr lang="en-US" sz="1050" dirty="0"/>
              <a:t>such as the Directive on the Management of Waste from Extractive Industries in the EU.</a:t>
            </a:r>
          </a:p>
          <a:p>
            <a:endParaRPr lang="en-GB" dirty="0"/>
          </a:p>
        </p:txBody>
      </p:sp>
      <p:graphicFrame>
        <p:nvGraphicFramePr>
          <p:cNvPr id="120" name="Chart 119">
            <a:extLst>
              <a:ext uri="{FF2B5EF4-FFF2-40B4-BE49-F238E27FC236}">
                <a16:creationId xmlns:a16="http://schemas.microsoft.com/office/drawing/2014/main" id="{BC489B58-EB07-4B8E-2EA2-8F98D99E426A}"/>
              </a:ext>
            </a:extLst>
          </p:cNvPr>
          <p:cNvGraphicFramePr/>
          <p:nvPr>
            <p:custDataLst>
              <p:tags r:id="rId2"/>
            </p:custDataLst>
            <p:extLst>
              <p:ext uri="{D42A27DB-BD31-4B8C-83A1-F6EECF244321}">
                <p14:modId xmlns:p14="http://schemas.microsoft.com/office/powerpoint/2010/main" val="1869189447"/>
              </p:ext>
            </p:extLst>
          </p:nvPr>
        </p:nvGraphicFramePr>
        <p:xfrm>
          <a:off x="5486400" y="2530475"/>
          <a:ext cx="3459163" cy="2413000"/>
        </p:xfrm>
        <a:graphic>
          <a:graphicData uri="http://schemas.openxmlformats.org/drawingml/2006/chart">
            <c:chart xmlns:c="http://schemas.openxmlformats.org/drawingml/2006/chart" xmlns:r="http://schemas.openxmlformats.org/officeDocument/2006/relationships" r:id="rId51"/>
          </a:graphicData>
        </a:graphic>
      </p:graphicFrame>
      <p:cxnSp>
        <p:nvCxnSpPr>
          <p:cNvPr id="66" name="Straight Connector 65">
            <a:extLst>
              <a:ext uri="{FF2B5EF4-FFF2-40B4-BE49-F238E27FC236}">
                <a16:creationId xmlns:a16="http://schemas.microsoft.com/office/drawing/2014/main" id="{E056ADE1-413C-CE61-D6CF-A837DD0E5FCD}"/>
              </a:ext>
            </a:extLst>
          </p:cNvPr>
          <p:cNvCxnSpPr/>
          <p:nvPr>
            <p:custDataLst>
              <p:tags r:id="rId3"/>
            </p:custDataLst>
          </p:nvPr>
        </p:nvCxnSpPr>
        <p:spPr bwMode="auto">
          <a:xfrm flipH="1">
            <a:off x="5535613" y="4860925"/>
            <a:ext cx="33338" cy="0"/>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FE9E2AED-B744-FD14-9AB8-AB4D26B544E9}"/>
              </a:ext>
            </a:extLst>
          </p:cNvPr>
          <p:cNvCxnSpPr/>
          <p:nvPr>
            <p:custDataLst>
              <p:tags r:id="rId4"/>
            </p:custDataLst>
          </p:nvPr>
        </p:nvCxnSpPr>
        <p:spPr bwMode="auto">
          <a:xfrm flipH="1">
            <a:off x="5535613" y="2613025"/>
            <a:ext cx="33338" cy="0"/>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2306B482-D3C2-A43E-BFAF-20E2E8FD8AA6}"/>
              </a:ext>
            </a:extLst>
          </p:cNvPr>
          <p:cNvCxnSpPr/>
          <p:nvPr>
            <p:custDataLst>
              <p:tags r:id="rId5"/>
            </p:custDataLst>
          </p:nvPr>
        </p:nvCxnSpPr>
        <p:spPr bwMode="auto">
          <a:xfrm flipH="1">
            <a:off x="5535613" y="4360863"/>
            <a:ext cx="33338" cy="0"/>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22CE354B-22FB-0FD9-E83B-F9492896A3D1}"/>
              </a:ext>
            </a:extLst>
          </p:cNvPr>
          <p:cNvCxnSpPr/>
          <p:nvPr>
            <p:custDataLst>
              <p:tags r:id="rId6"/>
            </p:custDataLst>
          </p:nvPr>
        </p:nvCxnSpPr>
        <p:spPr bwMode="auto">
          <a:xfrm flipH="1">
            <a:off x="5535613" y="2862263"/>
            <a:ext cx="33338" cy="0"/>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21D5C420-0338-9CD0-5120-4E00AD459F82}"/>
              </a:ext>
            </a:extLst>
          </p:cNvPr>
          <p:cNvCxnSpPr/>
          <p:nvPr>
            <p:custDataLst>
              <p:tags r:id="rId7"/>
            </p:custDataLst>
          </p:nvPr>
        </p:nvCxnSpPr>
        <p:spPr bwMode="auto">
          <a:xfrm flipH="1">
            <a:off x="5535613" y="4111625"/>
            <a:ext cx="33338" cy="0"/>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10F83CBA-C66D-5053-5859-9FC22ADD0C39}"/>
              </a:ext>
            </a:extLst>
          </p:cNvPr>
          <p:cNvCxnSpPr/>
          <p:nvPr>
            <p:custDataLst>
              <p:tags r:id="rId8"/>
            </p:custDataLst>
          </p:nvPr>
        </p:nvCxnSpPr>
        <p:spPr bwMode="auto">
          <a:xfrm flipH="1">
            <a:off x="5535613" y="3113088"/>
            <a:ext cx="33338" cy="0"/>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31BEC64E-EA7E-AE4A-6EBE-816CB70B8D3A}"/>
              </a:ext>
            </a:extLst>
          </p:cNvPr>
          <p:cNvCxnSpPr/>
          <p:nvPr>
            <p:custDataLst>
              <p:tags r:id="rId9"/>
            </p:custDataLst>
          </p:nvPr>
        </p:nvCxnSpPr>
        <p:spPr bwMode="auto">
          <a:xfrm flipH="1">
            <a:off x="5535613" y="3862388"/>
            <a:ext cx="33338" cy="0"/>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4991FAD1-E133-D91E-96F9-DF1547A29B92}"/>
              </a:ext>
            </a:extLst>
          </p:cNvPr>
          <p:cNvCxnSpPr/>
          <p:nvPr>
            <p:custDataLst>
              <p:tags r:id="rId10"/>
            </p:custDataLst>
          </p:nvPr>
        </p:nvCxnSpPr>
        <p:spPr bwMode="auto">
          <a:xfrm flipH="1">
            <a:off x="5535613" y="3362325"/>
            <a:ext cx="33338" cy="0"/>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74" name="Text Placeholder 10">
            <a:extLst>
              <a:ext uri="{FF2B5EF4-FFF2-40B4-BE49-F238E27FC236}">
                <a16:creationId xmlns:a16="http://schemas.microsoft.com/office/drawing/2014/main" id="{042EB7F1-A02C-E1EE-FE7F-EFFB60711B36}"/>
              </a:ext>
            </a:extLst>
          </p:cNvPr>
          <p:cNvSpPr>
            <a:spLocks/>
          </p:cNvSpPr>
          <p:nvPr>
            <p:custDataLst>
              <p:tags r:id="rId11"/>
            </p:custDataLst>
          </p:nvPr>
        </p:nvSpPr>
        <p:spPr bwMode="gray">
          <a:xfrm>
            <a:off x="5040313" y="3302000"/>
            <a:ext cx="4286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745F0EB3-F2A6-486F-A98D-5EC2BC4CB1BB}" type="datetime'10''.''''''''''''''''''''''00''''0''''''''0''''''0'''''">
              <a:rPr lang="en-GB" altLang="en-US" sz="800" smtClean="0">
                <a:sym typeface="+mn-lt"/>
              </a:rPr>
              <a:pPr/>
              <a:t>10.00000</a:t>
            </a:fld>
            <a:endParaRPr lang="en-US" sz="800" dirty="0">
              <a:sym typeface="+mn-lt"/>
            </a:endParaRPr>
          </a:p>
        </p:txBody>
      </p:sp>
      <p:sp>
        <p:nvSpPr>
          <p:cNvPr id="75" name="Text Placeholder 10">
            <a:extLst>
              <a:ext uri="{FF2B5EF4-FFF2-40B4-BE49-F238E27FC236}">
                <a16:creationId xmlns:a16="http://schemas.microsoft.com/office/drawing/2014/main" id="{D976ABC4-963B-C93B-6A91-F41E6F9B9CDC}"/>
              </a:ext>
            </a:extLst>
          </p:cNvPr>
          <p:cNvSpPr>
            <a:spLocks/>
          </p:cNvSpPr>
          <p:nvPr>
            <p:custDataLst>
              <p:tags r:id="rId12"/>
            </p:custDataLst>
          </p:nvPr>
        </p:nvSpPr>
        <p:spPr bwMode="gray">
          <a:xfrm>
            <a:off x="4983163" y="3052763"/>
            <a:ext cx="4857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B54AEC65-0AEF-4C56-AE2C-BD258F8C2885}" type="datetime'''''100.00''0''''''''''0''0'''''''''">
              <a:rPr lang="en-GB" altLang="en-US" sz="800" smtClean="0">
                <a:sym typeface="+mn-lt"/>
              </a:rPr>
              <a:pPr/>
              <a:t>100.00000</a:t>
            </a:fld>
            <a:endParaRPr lang="en-US" sz="800">
              <a:sym typeface="+mn-lt"/>
            </a:endParaRPr>
          </a:p>
        </p:txBody>
      </p:sp>
      <p:sp>
        <p:nvSpPr>
          <p:cNvPr id="76" name="Text Placeholder 10">
            <a:extLst>
              <a:ext uri="{FF2B5EF4-FFF2-40B4-BE49-F238E27FC236}">
                <a16:creationId xmlns:a16="http://schemas.microsoft.com/office/drawing/2014/main" id="{CBC83AD7-4347-37D2-B600-527B9A8EC62F}"/>
              </a:ext>
            </a:extLst>
          </p:cNvPr>
          <p:cNvSpPr>
            <a:spLocks/>
          </p:cNvSpPr>
          <p:nvPr>
            <p:custDataLst>
              <p:tags r:id="rId13"/>
            </p:custDataLst>
          </p:nvPr>
        </p:nvSpPr>
        <p:spPr bwMode="gray">
          <a:xfrm>
            <a:off x="5097463" y="3802063"/>
            <a:ext cx="3714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D4FD1E98-391A-4476-B5F7-3B331394CFEF}" type="datetime'''''''''''''''0.''1''''''''''''00''0''''''''0'''''''''">
              <a:rPr lang="en-GB" altLang="en-US" sz="800" smtClean="0">
                <a:sym typeface="+mn-lt"/>
              </a:rPr>
              <a:pPr/>
              <a:t>0.10000</a:t>
            </a:fld>
            <a:endParaRPr lang="en-US" sz="800">
              <a:sym typeface="+mn-lt"/>
            </a:endParaRPr>
          </a:p>
        </p:txBody>
      </p:sp>
      <p:sp>
        <p:nvSpPr>
          <p:cNvPr id="77" name="Text Placeholder 10">
            <a:extLst>
              <a:ext uri="{FF2B5EF4-FFF2-40B4-BE49-F238E27FC236}">
                <a16:creationId xmlns:a16="http://schemas.microsoft.com/office/drawing/2014/main" id="{538CA846-A80D-AE79-6725-10A87B975C41}"/>
              </a:ext>
            </a:extLst>
          </p:cNvPr>
          <p:cNvSpPr>
            <a:spLocks/>
          </p:cNvSpPr>
          <p:nvPr>
            <p:custDataLst>
              <p:tags r:id="rId14"/>
            </p:custDataLst>
          </p:nvPr>
        </p:nvSpPr>
        <p:spPr bwMode="gray">
          <a:xfrm>
            <a:off x="4897438" y="2801938"/>
            <a:ext cx="5715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791A6D1C-21D3-446E-B007-93B4EF38E04F}" type="datetime'''''1'',''''0''''''00''''''''''''.''''''''''00''''''00''''''0'">
              <a:rPr lang="en-GB" altLang="en-US" sz="800" smtClean="0">
                <a:sym typeface="+mn-lt"/>
              </a:rPr>
              <a:pPr/>
              <a:t>1,000.00000</a:t>
            </a:fld>
            <a:endParaRPr lang="en-US" sz="800" dirty="0">
              <a:sym typeface="+mn-lt"/>
            </a:endParaRPr>
          </a:p>
        </p:txBody>
      </p:sp>
      <p:sp>
        <p:nvSpPr>
          <p:cNvPr id="78" name="Text Placeholder 10">
            <a:extLst>
              <a:ext uri="{FF2B5EF4-FFF2-40B4-BE49-F238E27FC236}">
                <a16:creationId xmlns:a16="http://schemas.microsoft.com/office/drawing/2014/main" id="{E599040F-FED1-FC24-2FB0-02518072252A}"/>
              </a:ext>
            </a:extLst>
          </p:cNvPr>
          <p:cNvSpPr>
            <a:spLocks/>
          </p:cNvSpPr>
          <p:nvPr>
            <p:custDataLst>
              <p:tags r:id="rId15"/>
            </p:custDataLst>
          </p:nvPr>
        </p:nvSpPr>
        <p:spPr bwMode="gray">
          <a:xfrm>
            <a:off x="5097463" y="4051300"/>
            <a:ext cx="3714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419BA411-AB57-4A79-ABF9-1BFE73957015}" type="datetime'''0''''.''''''''''''''''''''01''''00''''''''''''0'''''''">
              <a:rPr lang="en-GB" altLang="en-US" sz="800" smtClean="0">
                <a:sym typeface="+mn-lt"/>
              </a:rPr>
              <a:pPr/>
              <a:t>0.01000</a:t>
            </a:fld>
            <a:endParaRPr lang="en-US" sz="800">
              <a:sym typeface="+mn-lt"/>
            </a:endParaRPr>
          </a:p>
        </p:txBody>
      </p:sp>
      <p:sp>
        <p:nvSpPr>
          <p:cNvPr id="79" name="Text Placeholder 10">
            <a:extLst>
              <a:ext uri="{FF2B5EF4-FFF2-40B4-BE49-F238E27FC236}">
                <a16:creationId xmlns:a16="http://schemas.microsoft.com/office/drawing/2014/main" id="{B77A336D-20B7-B42B-1966-85B7B71F6AB9}"/>
              </a:ext>
            </a:extLst>
          </p:cNvPr>
          <p:cNvSpPr>
            <a:spLocks/>
          </p:cNvSpPr>
          <p:nvPr>
            <p:custDataLst>
              <p:tags r:id="rId16"/>
            </p:custDataLst>
          </p:nvPr>
        </p:nvSpPr>
        <p:spPr bwMode="gray">
          <a:xfrm>
            <a:off x="4840288" y="2552700"/>
            <a:ext cx="6286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0995D85A-1ED9-4D52-B65A-73E3A7D28D98}" type="datetime'''10'''''''',00''''''0.0''''''''''''''''0''0''0''''''''''0'">
              <a:rPr lang="en-GB" altLang="en-US" sz="800" smtClean="0">
                <a:sym typeface="+mn-lt"/>
              </a:rPr>
              <a:pPr/>
              <a:t>10,000.00000</a:t>
            </a:fld>
            <a:endParaRPr lang="en-US" sz="800" dirty="0">
              <a:sym typeface="+mn-lt"/>
            </a:endParaRPr>
          </a:p>
        </p:txBody>
      </p:sp>
      <p:sp>
        <p:nvSpPr>
          <p:cNvPr id="80" name="Text Placeholder 10">
            <a:extLst>
              <a:ext uri="{FF2B5EF4-FFF2-40B4-BE49-F238E27FC236}">
                <a16:creationId xmlns:a16="http://schemas.microsoft.com/office/drawing/2014/main" id="{DF7AD676-5713-6B56-9A38-C42B0A2CC6CA}"/>
              </a:ext>
            </a:extLst>
          </p:cNvPr>
          <p:cNvSpPr>
            <a:spLocks/>
          </p:cNvSpPr>
          <p:nvPr>
            <p:custDataLst>
              <p:tags r:id="rId17"/>
            </p:custDataLst>
          </p:nvPr>
        </p:nvSpPr>
        <p:spPr bwMode="gray">
          <a:xfrm>
            <a:off x="5097463" y="4300538"/>
            <a:ext cx="3714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96D905CF-EA75-4C61-8331-19E3B68DE5F9}" type="datetime'0.''''''''''''''''''''''0''0''''''''''1''''0''''''0'''">
              <a:rPr lang="en-GB" altLang="en-US" sz="800" smtClean="0">
                <a:sym typeface="+mn-lt"/>
              </a:rPr>
              <a:pPr/>
              <a:t>0.00100</a:t>
            </a:fld>
            <a:endParaRPr lang="en-US" sz="800">
              <a:sym typeface="+mn-lt"/>
            </a:endParaRPr>
          </a:p>
        </p:txBody>
      </p:sp>
      <p:sp>
        <p:nvSpPr>
          <p:cNvPr id="81" name="Text Placeholder 10">
            <a:extLst>
              <a:ext uri="{FF2B5EF4-FFF2-40B4-BE49-F238E27FC236}">
                <a16:creationId xmlns:a16="http://schemas.microsoft.com/office/drawing/2014/main" id="{C26ABF28-55A8-8981-9B37-08C61DD4FC94}"/>
              </a:ext>
            </a:extLst>
          </p:cNvPr>
          <p:cNvSpPr>
            <a:spLocks/>
          </p:cNvSpPr>
          <p:nvPr>
            <p:custDataLst>
              <p:tags r:id="rId18"/>
            </p:custDataLst>
          </p:nvPr>
        </p:nvSpPr>
        <p:spPr bwMode="gray">
          <a:xfrm>
            <a:off x="5097463" y="4800600"/>
            <a:ext cx="3714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4E57FC45-EA24-47E1-B660-B8062B03724A}" type="datetime'''''''''''''''''''0.0''''''0''''''0''''''''''''''''0''1'">
              <a:rPr lang="en-GB" altLang="en-US" sz="800" smtClean="0">
                <a:sym typeface="+mn-lt"/>
              </a:rPr>
              <a:pPr/>
              <a:t>0.00001</a:t>
            </a:fld>
            <a:endParaRPr lang="en-US" sz="800" dirty="0">
              <a:sym typeface="+mn-lt"/>
            </a:endParaRPr>
          </a:p>
        </p:txBody>
      </p:sp>
      <p:sp>
        <p:nvSpPr>
          <p:cNvPr id="82" name="Text Placeholder 10">
            <a:extLst>
              <a:ext uri="{FF2B5EF4-FFF2-40B4-BE49-F238E27FC236}">
                <a16:creationId xmlns:a16="http://schemas.microsoft.com/office/drawing/2014/main" id="{72B4FF7C-8A0A-6308-457B-3BFA3169D6B8}"/>
              </a:ext>
            </a:extLst>
          </p:cNvPr>
          <p:cNvSpPr>
            <a:spLocks/>
          </p:cNvSpPr>
          <p:nvPr>
            <p:custDataLst>
              <p:tags r:id="rId19"/>
            </p:custDataLst>
          </p:nvPr>
        </p:nvSpPr>
        <p:spPr bwMode="auto">
          <a:xfrm>
            <a:off x="6383338" y="4894263"/>
            <a:ext cx="34766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C405C8C-6FF5-440A-AAFB-E06D50D30E5A}" type="datetime'C''''o''''''pp''e''''r'''''''''">
              <a:rPr lang="en-US" altLang="en-US" sz="800" smtClean="0"/>
              <a:pPr/>
              <a:t>Copper</a:t>
            </a:fld>
            <a:endParaRPr lang="en-US" sz="800">
              <a:ea typeface="+mn-lt"/>
              <a:cs typeface="+mn-lt"/>
              <a:sym typeface="+mn-lt"/>
            </a:endParaRPr>
          </a:p>
        </p:txBody>
      </p:sp>
      <p:sp>
        <p:nvSpPr>
          <p:cNvPr id="83" name="Text Placeholder 10">
            <a:extLst>
              <a:ext uri="{FF2B5EF4-FFF2-40B4-BE49-F238E27FC236}">
                <a16:creationId xmlns:a16="http://schemas.microsoft.com/office/drawing/2014/main" id="{ABF1900A-8248-BAD8-CF4F-AF501E82AF71}"/>
              </a:ext>
            </a:extLst>
          </p:cNvPr>
          <p:cNvSpPr>
            <a:spLocks/>
          </p:cNvSpPr>
          <p:nvPr>
            <p:custDataLst>
              <p:tags r:id="rId20"/>
            </p:custDataLst>
          </p:nvPr>
        </p:nvSpPr>
        <p:spPr bwMode="auto">
          <a:xfrm>
            <a:off x="7070725" y="4894263"/>
            <a:ext cx="2889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90304A7-1F65-47BF-8D4B-14D01D552087}" type="datetime'Nic''''k''''''''''''''''''''''e''''l'''''''''''''''''''''">
              <a:rPr lang="en-US" altLang="en-US" sz="800" smtClean="0"/>
              <a:pPr/>
              <a:t>Nickel</a:t>
            </a:fld>
            <a:endParaRPr lang="en-US" sz="800">
              <a:ea typeface="+mn-lt"/>
              <a:cs typeface="+mn-lt"/>
              <a:sym typeface="+mn-lt"/>
            </a:endParaRPr>
          </a:p>
        </p:txBody>
      </p:sp>
      <p:sp>
        <p:nvSpPr>
          <p:cNvPr id="84" name="Text Placeholder 10">
            <a:extLst>
              <a:ext uri="{FF2B5EF4-FFF2-40B4-BE49-F238E27FC236}">
                <a16:creationId xmlns:a16="http://schemas.microsoft.com/office/drawing/2014/main" id="{A0C173EB-C0B8-50E1-A7DD-DDD1277B4ED5}"/>
              </a:ext>
            </a:extLst>
          </p:cNvPr>
          <p:cNvSpPr>
            <a:spLocks/>
          </p:cNvSpPr>
          <p:nvPr>
            <p:custDataLst>
              <p:tags r:id="rId21"/>
            </p:custDataLst>
          </p:nvPr>
        </p:nvSpPr>
        <p:spPr bwMode="auto">
          <a:xfrm>
            <a:off x="7762875" y="4894263"/>
            <a:ext cx="2222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29E0275-1CB4-4B44-8759-17EB754E7B4D}" type="datetime'''''''''''''''R''''''E''''''E'''''''''''''''''''''''''">
              <a:rPr lang="en-US" altLang="en-US" sz="800" smtClean="0"/>
              <a:pPr/>
              <a:t>REE</a:t>
            </a:fld>
            <a:endParaRPr lang="en-US" sz="800">
              <a:ea typeface="+mn-lt"/>
              <a:cs typeface="+mn-lt"/>
              <a:sym typeface="+mn-lt"/>
            </a:endParaRPr>
          </a:p>
        </p:txBody>
      </p:sp>
      <p:sp>
        <p:nvSpPr>
          <p:cNvPr id="85" name="Text Placeholder 10">
            <a:extLst>
              <a:ext uri="{FF2B5EF4-FFF2-40B4-BE49-F238E27FC236}">
                <a16:creationId xmlns:a16="http://schemas.microsoft.com/office/drawing/2014/main" id="{0AE84C66-4809-3634-C190-3C1D5EC56EB1}"/>
              </a:ext>
            </a:extLst>
          </p:cNvPr>
          <p:cNvSpPr>
            <a:spLocks/>
          </p:cNvSpPr>
          <p:nvPr>
            <p:custDataLst>
              <p:tags r:id="rId22"/>
            </p:custDataLst>
          </p:nvPr>
        </p:nvSpPr>
        <p:spPr bwMode="auto">
          <a:xfrm>
            <a:off x="8362950" y="4894263"/>
            <a:ext cx="34131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F15BE0F-36FB-4126-A9BC-9E516DB16845}" type="datetime'''Li''''''''''''''t''h''''''''''''''''''''''i''''u''''m'''''''">
              <a:rPr lang="en-US" altLang="en-US" sz="800" smtClean="0"/>
              <a:pPr/>
              <a:t>Lithium</a:t>
            </a:fld>
            <a:endParaRPr lang="en-US" sz="800">
              <a:ea typeface="+mn-lt"/>
              <a:cs typeface="+mn-lt"/>
              <a:sym typeface="+mn-lt"/>
            </a:endParaRPr>
          </a:p>
        </p:txBody>
      </p:sp>
      <p:sp>
        <p:nvSpPr>
          <p:cNvPr id="86" name="Text Placeholder 10">
            <a:extLst>
              <a:ext uri="{FF2B5EF4-FFF2-40B4-BE49-F238E27FC236}">
                <a16:creationId xmlns:a16="http://schemas.microsoft.com/office/drawing/2014/main" id="{FEDA4026-3185-2416-81F9-BF0AE0A9B667}"/>
              </a:ext>
            </a:extLst>
          </p:cNvPr>
          <p:cNvSpPr>
            <a:spLocks/>
          </p:cNvSpPr>
          <p:nvPr>
            <p:custDataLst>
              <p:tags r:id="rId23"/>
            </p:custDataLst>
          </p:nvPr>
        </p:nvSpPr>
        <p:spPr bwMode="auto">
          <a:xfrm>
            <a:off x="5743575" y="4894263"/>
            <a:ext cx="3079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D5B733E-61A9-48F4-BD6A-EE2E7CCD4593}" type="datetime'C''o''''''''b''''''''a''''''''''l''''''''''''''''t'">
              <a:rPr lang="en-US" altLang="en-US" sz="800" smtClean="0"/>
              <a:pPr/>
              <a:t>Cobalt</a:t>
            </a:fld>
            <a:endParaRPr lang="en-US" sz="800">
              <a:ea typeface="+mn-lt"/>
              <a:cs typeface="+mn-lt"/>
              <a:sym typeface="+mn-lt"/>
            </a:endParaRPr>
          </a:p>
        </p:txBody>
      </p:sp>
      <p:graphicFrame>
        <p:nvGraphicFramePr>
          <p:cNvPr id="124" name="Chart 123">
            <a:extLst>
              <a:ext uri="{FF2B5EF4-FFF2-40B4-BE49-F238E27FC236}">
                <a16:creationId xmlns:a16="http://schemas.microsoft.com/office/drawing/2014/main" id="{139D0EDB-2D29-5BDA-FEF9-0AE383EAFC64}"/>
              </a:ext>
            </a:extLst>
          </p:cNvPr>
          <p:cNvGraphicFramePr/>
          <p:nvPr>
            <p:custDataLst>
              <p:tags r:id="rId24"/>
            </p:custDataLst>
            <p:extLst>
              <p:ext uri="{D42A27DB-BD31-4B8C-83A1-F6EECF244321}">
                <p14:modId xmlns:p14="http://schemas.microsoft.com/office/powerpoint/2010/main" val="4017775537"/>
              </p:ext>
            </p:extLst>
          </p:nvPr>
        </p:nvGraphicFramePr>
        <p:xfrm>
          <a:off x="801688" y="2447925"/>
          <a:ext cx="3976687" cy="2697163"/>
        </p:xfrm>
        <a:graphic>
          <a:graphicData uri="http://schemas.openxmlformats.org/drawingml/2006/chart">
            <c:chart xmlns:c="http://schemas.openxmlformats.org/drawingml/2006/chart" xmlns:r="http://schemas.openxmlformats.org/officeDocument/2006/relationships" r:id="rId52"/>
          </a:graphicData>
        </a:graphic>
      </p:graphicFrame>
      <p:sp>
        <p:nvSpPr>
          <p:cNvPr id="88" name="Text Placeholder 10">
            <a:extLst>
              <a:ext uri="{FF2B5EF4-FFF2-40B4-BE49-F238E27FC236}">
                <a16:creationId xmlns:a16="http://schemas.microsoft.com/office/drawing/2014/main" id="{9A3BDEEE-9AB0-2481-25CA-42C3B1F27117}"/>
              </a:ext>
            </a:extLst>
          </p:cNvPr>
          <p:cNvSpPr>
            <a:spLocks/>
          </p:cNvSpPr>
          <p:nvPr>
            <p:custDataLst>
              <p:tags r:id="rId25"/>
            </p:custDataLst>
          </p:nvPr>
        </p:nvSpPr>
        <p:spPr bwMode="gray">
          <a:xfrm>
            <a:off x="722313" y="432117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D58D3B7-B84E-461C-9483-F36D5D9D03E8}" type="datetime'''0.''''2'''''''''''''''''''''''''''">
              <a:rPr lang="en-GB" altLang="en-US" sz="800" smtClean="0">
                <a:sym typeface="+mn-lt"/>
              </a:rPr>
              <a:pPr/>
              <a:t>0.2</a:t>
            </a:fld>
            <a:endParaRPr lang="en-US" sz="800">
              <a:sym typeface="+mn-lt"/>
            </a:endParaRPr>
          </a:p>
        </p:txBody>
      </p:sp>
      <p:sp>
        <p:nvSpPr>
          <p:cNvPr id="89" name="Text Placeholder 10">
            <a:extLst>
              <a:ext uri="{FF2B5EF4-FFF2-40B4-BE49-F238E27FC236}">
                <a16:creationId xmlns:a16="http://schemas.microsoft.com/office/drawing/2014/main" id="{8AE5595D-F683-FBEC-316A-08C7619B6F01}"/>
              </a:ext>
            </a:extLst>
          </p:cNvPr>
          <p:cNvSpPr>
            <a:spLocks/>
          </p:cNvSpPr>
          <p:nvPr>
            <p:custDataLst>
              <p:tags r:id="rId26"/>
            </p:custDataLst>
          </p:nvPr>
        </p:nvSpPr>
        <p:spPr bwMode="gray">
          <a:xfrm>
            <a:off x="722313" y="3859213"/>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2070BE93-2506-4859-8A12-7F7E405CAC0B}" type="datetime'0.''''''''''''''''''''''''''''4'''">
              <a:rPr lang="en-GB" altLang="en-US" sz="800" smtClean="0">
                <a:sym typeface="+mn-lt"/>
              </a:rPr>
              <a:pPr/>
              <a:t>0.4</a:t>
            </a:fld>
            <a:endParaRPr lang="en-US" sz="800">
              <a:sym typeface="+mn-lt"/>
            </a:endParaRPr>
          </a:p>
        </p:txBody>
      </p:sp>
      <p:sp>
        <p:nvSpPr>
          <p:cNvPr id="90" name="Text Placeholder 10">
            <a:extLst>
              <a:ext uri="{FF2B5EF4-FFF2-40B4-BE49-F238E27FC236}">
                <a16:creationId xmlns:a16="http://schemas.microsoft.com/office/drawing/2014/main" id="{9F9DED6D-B4FE-AB83-2AFE-3A69C2D5C24F}"/>
              </a:ext>
            </a:extLst>
          </p:cNvPr>
          <p:cNvSpPr>
            <a:spLocks/>
          </p:cNvSpPr>
          <p:nvPr>
            <p:custDataLst>
              <p:tags r:id="rId27"/>
            </p:custDataLst>
          </p:nvPr>
        </p:nvSpPr>
        <p:spPr bwMode="gray">
          <a:xfrm>
            <a:off x="722313" y="3395663"/>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CBD449CA-45FA-477E-9E9D-FA2DCE96DE3A}" type="datetime'''''''''0''''''''.''''6'''''''''">
              <a:rPr lang="en-GB" altLang="en-US" sz="800" smtClean="0">
                <a:sym typeface="+mn-lt"/>
              </a:rPr>
              <a:pPr/>
              <a:t>0.6</a:t>
            </a:fld>
            <a:endParaRPr lang="en-US" sz="800">
              <a:sym typeface="+mn-lt"/>
            </a:endParaRPr>
          </a:p>
        </p:txBody>
      </p:sp>
      <p:sp>
        <p:nvSpPr>
          <p:cNvPr id="91" name="Text Placeholder 10">
            <a:extLst>
              <a:ext uri="{FF2B5EF4-FFF2-40B4-BE49-F238E27FC236}">
                <a16:creationId xmlns:a16="http://schemas.microsoft.com/office/drawing/2014/main" id="{92F89942-6667-47BE-DC9E-729950561462}"/>
              </a:ext>
            </a:extLst>
          </p:cNvPr>
          <p:cNvSpPr>
            <a:spLocks/>
          </p:cNvSpPr>
          <p:nvPr>
            <p:custDataLst>
              <p:tags r:id="rId28"/>
            </p:custDataLst>
          </p:nvPr>
        </p:nvSpPr>
        <p:spPr bwMode="gray">
          <a:xfrm>
            <a:off x="722313" y="2933700"/>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A03081D1-6A0D-4ABE-B392-B0115400767B}" type="datetime'''''''''''''''''''''''''''''''''''0''.''''''8'''''''''''''''">
              <a:rPr lang="en-GB" altLang="en-US" sz="800" smtClean="0">
                <a:sym typeface="+mn-lt"/>
              </a:rPr>
              <a:pPr/>
              <a:t>0.8</a:t>
            </a:fld>
            <a:endParaRPr lang="en-US" sz="800">
              <a:sym typeface="+mn-lt"/>
            </a:endParaRPr>
          </a:p>
        </p:txBody>
      </p:sp>
      <p:sp>
        <p:nvSpPr>
          <p:cNvPr id="92" name="Text Placeholder 10">
            <a:extLst>
              <a:ext uri="{FF2B5EF4-FFF2-40B4-BE49-F238E27FC236}">
                <a16:creationId xmlns:a16="http://schemas.microsoft.com/office/drawing/2014/main" id="{C63482A0-3C7A-4679-322B-A010383E7A56}"/>
              </a:ext>
            </a:extLst>
          </p:cNvPr>
          <p:cNvSpPr>
            <a:spLocks/>
          </p:cNvSpPr>
          <p:nvPr>
            <p:custDataLst>
              <p:tags r:id="rId29"/>
            </p:custDataLst>
          </p:nvPr>
        </p:nvSpPr>
        <p:spPr bwMode="gray">
          <a:xfrm>
            <a:off x="722313" y="2470150"/>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16B46CC6-81DA-4053-8226-175EE23CFB77}" type="datetime'''''''''''''''''''''''1''''''''''''''''''''''''''.''''0'''''''">
              <a:rPr lang="en-GB" altLang="en-US" sz="800" smtClean="0">
                <a:sym typeface="+mn-lt"/>
              </a:rPr>
              <a:pPr/>
              <a:t>1.0</a:t>
            </a:fld>
            <a:endParaRPr lang="en-US" sz="800" dirty="0">
              <a:sym typeface="+mn-lt"/>
            </a:endParaRPr>
          </a:p>
        </p:txBody>
      </p:sp>
      <p:sp>
        <p:nvSpPr>
          <p:cNvPr id="93" name="Text Placeholder 10">
            <a:extLst>
              <a:ext uri="{FF2B5EF4-FFF2-40B4-BE49-F238E27FC236}">
                <a16:creationId xmlns:a16="http://schemas.microsoft.com/office/drawing/2014/main" id="{12A7F6D1-2A20-40EA-AA63-19068B5F337C}"/>
              </a:ext>
            </a:extLst>
          </p:cNvPr>
          <p:cNvSpPr>
            <a:spLocks/>
          </p:cNvSpPr>
          <p:nvPr>
            <p:custDataLst>
              <p:tags r:id="rId30"/>
            </p:custDataLst>
          </p:nvPr>
        </p:nvSpPr>
        <p:spPr bwMode="gray">
          <a:xfrm>
            <a:off x="722313" y="478472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4D4B7905-2D04-4118-BEDA-251E157C0523}" type="datetime'''''0''''''''''''''''.''''0'''''''''''''''''">
              <a:rPr lang="en-GB" altLang="en-US" sz="800" smtClean="0">
                <a:sym typeface="+mn-lt"/>
              </a:rPr>
              <a:pPr/>
              <a:t>0.0</a:t>
            </a:fld>
            <a:endParaRPr lang="en-US" sz="800">
              <a:sym typeface="+mn-lt"/>
            </a:endParaRPr>
          </a:p>
        </p:txBody>
      </p:sp>
      <p:cxnSp>
        <p:nvCxnSpPr>
          <p:cNvPr id="94" name="Straight Connector 93">
            <a:extLst>
              <a:ext uri="{FF2B5EF4-FFF2-40B4-BE49-F238E27FC236}">
                <a16:creationId xmlns:a16="http://schemas.microsoft.com/office/drawing/2014/main" id="{7138E500-AADE-0D79-C4D8-F15A944FE565}"/>
              </a:ext>
            </a:extLst>
          </p:cNvPr>
          <p:cNvCxnSpPr/>
          <p:nvPr>
            <p:custDataLst>
              <p:tags r:id="rId31"/>
            </p:custDataLst>
          </p:nvPr>
        </p:nvCxnSpPr>
        <p:spPr bwMode="auto">
          <a:xfrm flipH="1">
            <a:off x="1287463" y="3943350"/>
            <a:ext cx="68263" cy="11113"/>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95" name="Text Placeholder 10">
            <a:extLst>
              <a:ext uri="{FF2B5EF4-FFF2-40B4-BE49-F238E27FC236}">
                <a16:creationId xmlns:a16="http://schemas.microsoft.com/office/drawing/2014/main" id="{53D7B9EB-11FF-1545-586A-1699D96F2AD6}"/>
              </a:ext>
            </a:extLst>
          </p:cNvPr>
          <p:cNvSpPr>
            <a:spLocks/>
          </p:cNvSpPr>
          <p:nvPr>
            <p:custDataLst>
              <p:tags r:id="rId32"/>
            </p:custDataLst>
          </p:nvPr>
        </p:nvSpPr>
        <p:spPr bwMode="gray">
          <a:xfrm>
            <a:off x="1355725" y="3836988"/>
            <a:ext cx="400050" cy="152400"/>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5DEA094F-9C4D-43A0-975F-A3884A545910}" type="datetime'''C''''''''''''''''''''o''''''b''a''''''l''''t'''''''''''''">
              <a:rPr lang="en-US" altLang="en-US" sz="1000" smtClean="0"/>
              <a:pPr/>
              <a:t>Cobalt</a:t>
            </a:fld>
            <a:endParaRPr lang="en-US" sz="1000">
              <a:ea typeface="+mn-lt"/>
              <a:cs typeface="+mn-lt"/>
              <a:sym typeface="+mn-lt"/>
            </a:endParaRPr>
          </a:p>
        </p:txBody>
      </p:sp>
      <p:sp>
        <p:nvSpPr>
          <p:cNvPr id="96" name="Text Placeholder 10">
            <a:extLst>
              <a:ext uri="{FF2B5EF4-FFF2-40B4-BE49-F238E27FC236}">
                <a16:creationId xmlns:a16="http://schemas.microsoft.com/office/drawing/2014/main" id="{3F08A114-089E-9C6B-0669-4FD67A31E832}"/>
              </a:ext>
            </a:extLst>
          </p:cNvPr>
          <p:cNvSpPr>
            <a:spLocks/>
          </p:cNvSpPr>
          <p:nvPr>
            <p:custDataLst>
              <p:tags r:id="rId33"/>
            </p:custDataLst>
          </p:nvPr>
        </p:nvSpPr>
        <p:spPr bwMode="auto">
          <a:xfrm>
            <a:off x="457200" y="2647950"/>
            <a:ext cx="122238" cy="20796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en-US" sz="800" dirty="0">
                <a:effectLst/>
                <a:sym typeface="+mn-lt"/>
              </a:rPr>
              <a:t>Ecosystem significance index (min.-max., 0-1)</a:t>
            </a:r>
            <a:endParaRPr lang="en-US" sz="800" dirty="0">
              <a:sym typeface="+mn-lt"/>
            </a:endParaRPr>
          </a:p>
        </p:txBody>
      </p:sp>
      <p:sp>
        <p:nvSpPr>
          <p:cNvPr id="97" name="Text Placeholder 10">
            <a:extLst>
              <a:ext uri="{FF2B5EF4-FFF2-40B4-BE49-F238E27FC236}">
                <a16:creationId xmlns:a16="http://schemas.microsoft.com/office/drawing/2014/main" id="{25DE01CF-1D71-8ECB-1A1A-9D782675EAC8}"/>
              </a:ext>
            </a:extLst>
          </p:cNvPr>
          <p:cNvSpPr>
            <a:spLocks/>
          </p:cNvSpPr>
          <p:nvPr>
            <p:custDataLst>
              <p:tags r:id="rId34"/>
            </p:custDataLst>
          </p:nvPr>
        </p:nvSpPr>
        <p:spPr bwMode="gray">
          <a:xfrm>
            <a:off x="1196975" y="4294188"/>
            <a:ext cx="381000" cy="152400"/>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E7C2F115-4C23-438B-86C9-5424187FD7D8}" type="datetime'''''Ni''''''''''''''''''''''''c''ke''l'">
              <a:rPr lang="en-US" altLang="en-US" sz="1000" smtClean="0"/>
              <a:pPr/>
              <a:t>Nickel</a:t>
            </a:fld>
            <a:endParaRPr lang="en-US" sz="1000">
              <a:ea typeface="+mn-lt"/>
              <a:cs typeface="+mn-lt"/>
              <a:sym typeface="+mn-lt"/>
            </a:endParaRPr>
          </a:p>
        </p:txBody>
      </p:sp>
      <p:sp>
        <p:nvSpPr>
          <p:cNvPr id="98" name="Text Placeholder 10">
            <a:extLst>
              <a:ext uri="{FF2B5EF4-FFF2-40B4-BE49-F238E27FC236}">
                <a16:creationId xmlns:a16="http://schemas.microsoft.com/office/drawing/2014/main" id="{5B67D009-5833-F500-CDF8-5402143C03F4}"/>
              </a:ext>
            </a:extLst>
          </p:cNvPr>
          <p:cNvSpPr>
            <a:spLocks/>
          </p:cNvSpPr>
          <p:nvPr>
            <p:custDataLst>
              <p:tags r:id="rId35"/>
            </p:custDataLst>
          </p:nvPr>
        </p:nvSpPr>
        <p:spPr bwMode="gray">
          <a:xfrm>
            <a:off x="1657350" y="4233863"/>
            <a:ext cx="449263" cy="152400"/>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A9A29F86-7E12-49A7-B719-184F0F65C645}" type="datetime'''''''''''Co''''''p''''''p''''''''''''''''''''''''''''e''''r'">
              <a:rPr lang="en-US" altLang="en-US" sz="1000" smtClean="0"/>
              <a:pPr/>
              <a:t>Copper</a:t>
            </a:fld>
            <a:endParaRPr lang="en-US" sz="1000">
              <a:ea typeface="+mn-lt"/>
              <a:cs typeface="+mn-lt"/>
              <a:sym typeface="+mn-lt"/>
            </a:endParaRPr>
          </a:p>
        </p:txBody>
      </p:sp>
      <p:sp>
        <p:nvSpPr>
          <p:cNvPr id="99" name="Text Placeholder 10">
            <a:extLst>
              <a:ext uri="{FF2B5EF4-FFF2-40B4-BE49-F238E27FC236}">
                <a16:creationId xmlns:a16="http://schemas.microsoft.com/office/drawing/2014/main" id="{9AB8A55B-7E53-9E7A-CC18-ADD737C48CE7}"/>
              </a:ext>
            </a:extLst>
          </p:cNvPr>
          <p:cNvSpPr>
            <a:spLocks/>
          </p:cNvSpPr>
          <p:nvPr>
            <p:custDataLst>
              <p:tags r:id="rId36"/>
            </p:custDataLst>
          </p:nvPr>
        </p:nvSpPr>
        <p:spPr bwMode="gray">
          <a:xfrm>
            <a:off x="3803650" y="4398963"/>
            <a:ext cx="477838" cy="152400"/>
          </a:xfrm>
          <a:prstGeom prst="rect">
            <a:avLst/>
          </a:prstGeom>
          <a:noFill/>
          <a:ln>
            <a:noFill/>
          </a:ln>
          <a:effectLst/>
          <a:extLst>
            <a:ext uri="{909E8E84-426E-40DD-AFC4-6F175D3DCCD1}">
              <a14:hiddenFill xmlns:a14="http://schemas.microsoft.com/office/drawing/2010/main">
                <a:solidFill>
                  <a:schemeClr val="accent3"/>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B4CF8996-B470-4DAB-B66B-3B159FEA9CC7}" type="datetime'L''''''''i''t''''h''''''''''''''''''''''i''''''''''''u''''m '">
              <a:rPr lang="en-US" altLang="en-US" sz="1000" smtClean="0"/>
              <a:pPr/>
              <a:t>Lithium </a:t>
            </a:fld>
            <a:endParaRPr lang="en-US" sz="1000">
              <a:ea typeface="+mn-lt"/>
              <a:cs typeface="+mn-lt"/>
              <a:sym typeface="+mn-lt"/>
            </a:endParaRPr>
          </a:p>
        </p:txBody>
      </p:sp>
      <p:sp>
        <p:nvSpPr>
          <p:cNvPr id="100" name="Text Placeholder 10">
            <a:extLst>
              <a:ext uri="{FF2B5EF4-FFF2-40B4-BE49-F238E27FC236}">
                <a16:creationId xmlns:a16="http://schemas.microsoft.com/office/drawing/2014/main" id="{E0F6A827-1C8A-63BC-F85B-671F9013C29F}"/>
              </a:ext>
            </a:extLst>
          </p:cNvPr>
          <p:cNvSpPr>
            <a:spLocks/>
          </p:cNvSpPr>
          <p:nvPr>
            <p:custDataLst>
              <p:tags r:id="rId37"/>
            </p:custDataLst>
          </p:nvPr>
        </p:nvSpPr>
        <p:spPr bwMode="gray">
          <a:xfrm>
            <a:off x="984250" y="3624263"/>
            <a:ext cx="5191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3AC4AFEE-E121-445B-A305-562B435D11DB}" type="datetime'''''''''Gr''''''ap''''''''h''''''''ite'''''''''''''''''''''">
              <a:rPr lang="en-US" altLang="en-US" sz="1000" smtClean="0"/>
              <a:pPr/>
              <a:t>Graphite</a:t>
            </a:fld>
            <a:endParaRPr lang="en-US" sz="1000">
              <a:ea typeface="+mn-lt"/>
              <a:cs typeface="+mn-lt"/>
              <a:sym typeface="+mn-lt"/>
            </a:endParaRPr>
          </a:p>
        </p:txBody>
      </p:sp>
      <p:sp>
        <p:nvSpPr>
          <p:cNvPr id="101" name="btfpBulletedList826938">
            <a:extLst>
              <a:ext uri="{FF2B5EF4-FFF2-40B4-BE49-F238E27FC236}">
                <a16:creationId xmlns:a16="http://schemas.microsoft.com/office/drawing/2014/main" id="{1803BB40-08C4-664D-0E18-D9B5CC19D1AC}"/>
              </a:ext>
            </a:extLst>
          </p:cNvPr>
          <p:cNvSpPr txBox="1"/>
          <p:nvPr>
            <p:custDataLst>
              <p:tags r:id="rId38"/>
            </p:custDataLst>
          </p:nvPr>
        </p:nvSpPr>
        <p:spPr bwMode="gray">
          <a:xfrm>
            <a:off x="4819650" y="2185988"/>
            <a:ext cx="1585913" cy="265113"/>
          </a:xfrm>
          <a:prstGeom prst="rect">
            <a:avLst/>
          </a:prstGeom>
          <a:solidFill>
            <a:srgbClr val="33A397"/>
          </a:solidFill>
          <a:ln>
            <a:noFill/>
          </a:ln>
        </p:spPr>
        <p:txBody>
          <a:bodyPr vert="horz" wrap="square" lIns="36000" tIns="36000" rIns="36000" bIns="36000" rtlCol="0" anchor="t">
            <a:spAutoFit/>
          </a:bodyPr>
          <a:lstStyle/>
          <a:p>
            <a:pPr marL="0" marR="0" lvl="0" indent="0" algn="ctr" defTabSz="711200" rtl="0" eaLnBrk="1" fontAlgn="auto" latinLnBrk="0" hangingPunct="1">
              <a:lnSpc>
                <a:spcPct val="100000"/>
              </a:lnSpc>
              <a:spcBef>
                <a:spcPts val="1800"/>
              </a:spcBef>
              <a:spcAft>
                <a:spcPts val="0"/>
              </a:spcAft>
              <a:buClrTx/>
              <a:buSzTx/>
              <a:buFontTx/>
              <a:buNone/>
              <a:tabLst/>
              <a:defRPr/>
            </a:pPr>
            <a:r>
              <a:rPr kumimoji="0" lang="en-US" sz="1250" b="1" i="0" u="none" strike="noStrike" kern="1200" cap="none" spc="0" normalizeH="0" baseline="0" noProof="0" dirty="0">
                <a:ln>
                  <a:noFill/>
                </a:ln>
                <a:solidFill>
                  <a:schemeClr val="bg1"/>
                </a:solidFill>
                <a:effectLst/>
                <a:uLnTx/>
                <a:uFillTx/>
                <a:ea typeface="+mn-ea"/>
                <a:cs typeface="Arial"/>
              </a:rPr>
              <a:t>Water Impact </a:t>
            </a:r>
          </a:p>
        </p:txBody>
      </p:sp>
      <p:sp>
        <p:nvSpPr>
          <p:cNvPr id="102" name="TextBox 101">
            <a:extLst>
              <a:ext uri="{FF2B5EF4-FFF2-40B4-BE49-F238E27FC236}">
                <a16:creationId xmlns:a16="http://schemas.microsoft.com/office/drawing/2014/main" id="{A8237ED8-1C32-CC1D-2E36-4BE513BAC4DB}"/>
              </a:ext>
            </a:extLst>
          </p:cNvPr>
          <p:cNvSpPr txBox="1"/>
          <p:nvPr/>
        </p:nvSpPr>
        <p:spPr bwMode="gray">
          <a:xfrm>
            <a:off x="332232" y="5635544"/>
            <a:ext cx="8659123" cy="553998"/>
          </a:xfrm>
          <a:prstGeom prst="rect">
            <a:avLst/>
          </a:prstGeom>
          <a:solidFill>
            <a:srgbClr val="E3E8EE"/>
          </a:solidFill>
        </p:spPr>
        <p:txBody>
          <a:bodyPr wrap="square">
            <a:spAutoFit/>
          </a:bodyPr>
          <a:lstStyle/>
          <a:p>
            <a:pPr marL="171450" indent="-171450">
              <a:buFont typeface="Arial" panose="020B0604020202020204" pitchFamily="34" charset="0"/>
              <a:buChar char="•"/>
            </a:pPr>
            <a:r>
              <a:rPr lang="en-US" sz="1000" b="1" dirty="0"/>
              <a:t>10-20% of global cobalt </a:t>
            </a:r>
            <a:r>
              <a:rPr lang="en-US" sz="1000" dirty="0"/>
              <a:t>production comes from artisanal small-scale mines, </a:t>
            </a:r>
            <a:r>
              <a:rPr lang="en-US" sz="1000" b="1" dirty="0"/>
              <a:t>associated with poor working conditions and child labor </a:t>
            </a:r>
            <a:endParaRPr lang="en-US" sz="1000" dirty="0"/>
          </a:p>
          <a:p>
            <a:pPr marL="171450" indent="-171450">
              <a:buFont typeface="Arial" panose="020B0604020202020204" pitchFamily="34" charset="0"/>
              <a:buChar char="•"/>
            </a:pPr>
            <a:r>
              <a:rPr lang="en-US" sz="1000" dirty="0">
                <a:cs typeface="Arial" panose="020B0604020202020204" pitchFamily="34" charset="0"/>
              </a:rPr>
              <a:t>Copper is also associated with the </a:t>
            </a:r>
            <a:r>
              <a:rPr lang="en-US" sz="1000" b="1" dirty="0">
                <a:cs typeface="Arial" panose="020B0604020202020204" pitchFamily="34" charset="0"/>
              </a:rPr>
              <a:t>release of toxic chemicals </a:t>
            </a:r>
            <a:r>
              <a:rPr lang="en-US" sz="1000" dirty="0">
                <a:cs typeface="Arial" panose="020B0604020202020204" pitchFamily="34" charset="0"/>
              </a:rPr>
              <a:t>(mercury, sulfuric acid, lead, PCBs), causing </a:t>
            </a:r>
            <a:r>
              <a:rPr lang="en-US" sz="1000" b="1" dirty="0">
                <a:cs typeface="Arial" panose="020B0604020202020204" pitchFamily="34" charset="0"/>
              </a:rPr>
              <a:t>major harm to local ecosystems and communities</a:t>
            </a:r>
          </a:p>
        </p:txBody>
      </p:sp>
      <p:grpSp>
        <p:nvGrpSpPr>
          <p:cNvPr id="103" name="Group 102">
            <a:extLst>
              <a:ext uri="{FF2B5EF4-FFF2-40B4-BE49-F238E27FC236}">
                <a16:creationId xmlns:a16="http://schemas.microsoft.com/office/drawing/2014/main" id="{45DA9E4D-FA59-738A-A572-56213E07F192}"/>
              </a:ext>
            </a:extLst>
          </p:cNvPr>
          <p:cNvGrpSpPr/>
          <p:nvPr/>
        </p:nvGrpSpPr>
        <p:grpSpPr>
          <a:xfrm>
            <a:off x="963612" y="3297238"/>
            <a:ext cx="3594100" cy="1358900"/>
            <a:chOff x="4970017" y="3572351"/>
            <a:chExt cx="3628860" cy="1359136"/>
          </a:xfrm>
        </p:grpSpPr>
        <p:sp>
          <p:nvSpPr>
            <p:cNvPr id="104" name="Speech Bubble: Rectangle 1">
              <a:extLst>
                <a:ext uri="{FF2B5EF4-FFF2-40B4-BE49-F238E27FC236}">
                  <a16:creationId xmlns:a16="http://schemas.microsoft.com/office/drawing/2014/main" id="{EF8053E3-6109-1CA7-2137-1B1CF16D1DBF}"/>
                </a:ext>
              </a:extLst>
            </p:cNvPr>
            <p:cNvSpPr/>
            <p:nvPr>
              <p:custDataLst>
                <p:tags r:id="rId45"/>
              </p:custDataLst>
            </p:nvPr>
          </p:nvSpPr>
          <p:spPr bwMode="gray">
            <a:xfrm>
              <a:off x="6564418" y="3572351"/>
              <a:ext cx="1941085" cy="795338"/>
            </a:xfrm>
            <a:prstGeom prst="wedgeRectCallout">
              <a:avLst>
                <a:gd name="adj1" fmla="val 34095"/>
                <a:gd name="adj2" fmla="val 79782"/>
              </a:avLst>
            </a:prstGeom>
            <a:solidFill>
              <a:schemeClr val="accent2">
                <a:lumMod val="10000"/>
                <a:lumOff val="9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r>
                <a:rPr lang="en-US" sz="900" b="1" dirty="0">
                  <a:solidFill>
                    <a:schemeClr val="tx1"/>
                  </a:solidFill>
                  <a:ea typeface="Arial" panose="020B0604020202020204" pitchFamily="34" charset="0"/>
                </a:rPr>
                <a:t>Lithium global output </a:t>
              </a:r>
              <a:r>
                <a:rPr lang="en-US" sz="900" dirty="0">
                  <a:solidFill>
                    <a:schemeClr val="tx1"/>
                  </a:solidFill>
                  <a:ea typeface="Arial" panose="020B0604020202020204" pitchFamily="34" charset="0"/>
                </a:rPr>
                <a:t>occurs mostly </a:t>
              </a:r>
              <a:r>
                <a:rPr lang="en-US" sz="900" b="1" dirty="0">
                  <a:solidFill>
                    <a:schemeClr val="tx1"/>
                  </a:solidFill>
                  <a:ea typeface="Arial" panose="020B0604020202020204" pitchFamily="34" charset="0"/>
                </a:rPr>
                <a:t>(75%) in areas with moderate water scarcity risk, </a:t>
              </a:r>
              <a:r>
                <a:rPr lang="en-US" sz="900" dirty="0">
                  <a:solidFill>
                    <a:schemeClr val="tx1"/>
                  </a:solidFill>
                  <a:ea typeface="Arial" panose="020B0604020202020204" pitchFamily="34" charset="0"/>
                </a:rPr>
                <a:t>higher than copper, which reaches 39%. </a:t>
              </a:r>
              <a:endParaRPr lang="en-US" sz="900" dirty="0">
                <a:solidFill>
                  <a:schemeClr val="tx1"/>
                </a:solidFill>
              </a:endParaRPr>
            </a:p>
          </p:txBody>
        </p:sp>
        <p:cxnSp>
          <p:nvCxnSpPr>
            <p:cNvPr id="105" name="btfpColumnHeaderBoxLine223027">
              <a:extLst>
                <a:ext uri="{FF2B5EF4-FFF2-40B4-BE49-F238E27FC236}">
                  <a16:creationId xmlns:a16="http://schemas.microsoft.com/office/drawing/2014/main" id="{9C45F0E1-61A7-AE0A-0EA1-B35D33452B49}"/>
                </a:ext>
              </a:extLst>
            </p:cNvPr>
            <p:cNvCxnSpPr>
              <a:cxnSpLocks/>
            </p:cNvCxnSpPr>
            <p:nvPr>
              <p:custDataLst>
                <p:tags r:id="rId46"/>
              </p:custDataLst>
            </p:nvPr>
          </p:nvCxnSpPr>
          <p:spPr bwMode="gray">
            <a:xfrm flipV="1">
              <a:off x="4970017" y="4897668"/>
              <a:ext cx="3628860" cy="16564"/>
            </a:xfrm>
            <a:prstGeom prst="line">
              <a:avLst/>
            </a:prstGeom>
            <a:ln w="19050" cap="flat">
              <a:solidFill>
                <a:schemeClr val="accent5"/>
              </a:solidFill>
              <a:prstDash val="dash"/>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06" name="btfpColumnHeaderBoxText223027">
              <a:extLst>
                <a:ext uri="{FF2B5EF4-FFF2-40B4-BE49-F238E27FC236}">
                  <a16:creationId xmlns:a16="http://schemas.microsoft.com/office/drawing/2014/main" id="{FA6375E2-A4F5-F1C5-54A8-1416F7B5A026}"/>
                </a:ext>
              </a:extLst>
            </p:cNvPr>
            <p:cNvSpPr txBox="1"/>
            <p:nvPr>
              <p:custDataLst>
                <p:tags r:id="rId47"/>
              </p:custDataLst>
            </p:nvPr>
          </p:nvSpPr>
          <p:spPr bwMode="gray">
            <a:xfrm>
              <a:off x="4984975" y="4735641"/>
              <a:ext cx="3214426" cy="195846"/>
            </a:xfrm>
            <a:prstGeom prst="rect">
              <a:avLst/>
            </a:prstGeom>
            <a:noFill/>
          </p:spPr>
          <p:txBody>
            <a:bodyPr vert="horz" wrap="square" lIns="36036" tIns="36036" rIns="36036" bIns="36036" rtlCol="0" anchor="b">
              <a:spAutoFit/>
            </a:bodyPr>
            <a:lstStyle/>
            <a:p>
              <a:r>
                <a:rPr lang="en-US" sz="800" b="1" dirty="0">
                  <a:ea typeface="Arial" panose="020B0604020202020204" pitchFamily="34" charset="0"/>
                </a:rPr>
                <a:t>Minimum index score to be significant ecosystem </a:t>
              </a:r>
              <a:endParaRPr lang="en-US" sz="800" b="1" dirty="0">
                <a:solidFill>
                  <a:srgbClr val="000000"/>
                </a:solidFill>
              </a:endParaRPr>
            </a:p>
          </p:txBody>
        </p:sp>
      </p:grpSp>
      <p:sp>
        <p:nvSpPr>
          <p:cNvPr id="107" name="btfpBulletedList826938">
            <a:extLst>
              <a:ext uri="{FF2B5EF4-FFF2-40B4-BE49-F238E27FC236}">
                <a16:creationId xmlns:a16="http://schemas.microsoft.com/office/drawing/2014/main" id="{F8A2BF73-A467-46F9-FBAA-DEFAFA0CA0A1}"/>
              </a:ext>
            </a:extLst>
          </p:cNvPr>
          <p:cNvSpPr txBox="1"/>
          <p:nvPr>
            <p:custDataLst>
              <p:tags r:id="rId39"/>
            </p:custDataLst>
          </p:nvPr>
        </p:nvSpPr>
        <p:spPr bwMode="gray">
          <a:xfrm>
            <a:off x="325438" y="2185988"/>
            <a:ext cx="1743075" cy="266700"/>
          </a:xfrm>
          <a:prstGeom prst="rect">
            <a:avLst/>
          </a:prstGeom>
          <a:solidFill>
            <a:schemeClr val="accent4"/>
          </a:solidFill>
          <a:ln>
            <a:noFill/>
          </a:ln>
        </p:spPr>
        <p:txBody>
          <a:bodyPr vert="horz" wrap="square" lIns="36000" tIns="36000" rIns="36000" bIns="36000" rtlCol="0" anchor="t">
            <a:spAutoFit/>
          </a:bodyPr>
          <a:lstStyle/>
          <a:p>
            <a:pPr marL="0" marR="0" lvl="0" indent="0" algn="ctr" defTabSz="711200" rtl="0" eaLnBrk="1" fontAlgn="auto" latinLnBrk="0" hangingPunct="1">
              <a:lnSpc>
                <a:spcPct val="100000"/>
              </a:lnSpc>
              <a:spcBef>
                <a:spcPts val="1800"/>
              </a:spcBef>
              <a:spcAft>
                <a:spcPts val="0"/>
              </a:spcAft>
              <a:buClrTx/>
              <a:buSzTx/>
              <a:buFontTx/>
              <a:buNone/>
              <a:tabLst/>
              <a:defRPr/>
            </a:pPr>
            <a:r>
              <a:rPr kumimoji="0" lang="en-US" sz="1250" b="1" i="0" u="none" strike="noStrike" kern="1200" cap="none" spc="0" normalizeH="0" baseline="0" noProof="0" dirty="0">
                <a:ln>
                  <a:noFill/>
                </a:ln>
                <a:solidFill>
                  <a:schemeClr val="bg1"/>
                </a:solidFill>
                <a:effectLst/>
                <a:uLnTx/>
                <a:uFillTx/>
                <a:ea typeface="+mn-ea"/>
                <a:cs typeface="Arial"/>
              </a:rPr>
              <a:t>Land Impact</a:t>
            </a:r>
          </a:p>
        </p:txBody>
      </p:sp>
      <p:sp>
        <p:nvSpPr>
          <p:cNvPr id="108" name="Rectangle 107">
            <a:extLst>
              <a:ext uri="{FF2B5EF4-FFF2-40B4-BE49-F238E27FC236}">
                <a16:creationId xmlns:a16="http://schemas.microsoft.com/office/drawing/2014/main" id="{78EAD72B-1E98-5A0A-4DFE-1554E740C8A9}"/>
              </a:ext>
            </a:extLst>
          </p:cNvPr>
          <p:cNvSpPr/>
          <p:nvPr>
            <p:custDataLst>
              <p:tags r:id="rId40"/>
            </p:custDataLst>
          </p:nvPr>
        </p:nvSpPr>
        <p:spPr bwMode="auto">
          <a:xfrm>
            <a:off x="6521450" y="2287588"/>
            <a:ext cx="142875" cy="106363"/>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09" name="Rectangle 108">
            <a:extLst>
              <a:ext uri="{FF2B5EF4-FFF2-40B4-BE49-F238E27FC236}">
                <a16:creationId xmlns:a16="http://schemas.microsoft.com/office/drawing/2014/main" id="{F65C9B0C-5B2C-6414-C275-C0793C570E02}"/>
              </a:ext>
            </a:extLst>
          </p:cNvPr>
          <p:cNvSpPr/>
          <p:nvPr>
            <p:custDataLst>
              <p:tags r:id="rId41"/>
            </p:custDataLst>
          </p:nvPr>
        </p:nvSpPr>
        <p:spPr bwMode="auto">
          <a:xfrm>
            <a:off x="6521450" y="2460625"/>
            <a:ext cx="142875" cy="106363"/>
          </a:xfrm>
          <a:prstGeom prst="rect">
            <a:avLst/>
          </a:prstGeom>
          <a:solidFill>
            <a:schemeClr val="accent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10" name="Text Placeholder 10">
            <a:extLst>
              <a:ext uri="{FF2B5EF4-FFF2-40B4-BE49-F238E27FC236}">
                <a16:creationId xmlns:a16="http://schemas.microsoft.com/office/drawing/2014/main" id="{DBA26F53-C7F0-3559-7460-F16FE56CB66C}"/>
              </a:ext>
            </a:extLst>
          </p:cNvPr>
          <p:cNvSpPr>
            <a:spLocks/>
          </p:cNvSpPr>
          <p:nvPr>
            <p:custDataLst>
              <p:tags r:id="rId42"/>
            </p:custDataLst>
          </p:nvPr>
        </p:nvSpPr>
        <p:spPr bwMode="auto">
          <a:xfrm>
            <a:off x="6715125" y="2282825"/>
            <a:ext cx="117633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3799622C-8FA0-4962-8017-91ED337226B0}" type="datetime'E''''''''ut''''ro''p''hicatio''n'''' (''kg''Pe''''q/''''''kg)'">
              <a:rPr lang="en-US" altLang="en-US" sz="800" smtClean="0"/>
              <a:pPr/>
              <a:t>Eutrophication (kgPeq/kg)</a:t>
            </a:fld>
            <a:endParaRPr lang="en-US" sz="800" dirty="0">
              <a:ea typeface="+mn-lt"/>
              <a:cs typeface="+mn-lt"/>
              <a:sym typeface="+mn-lt"/>
            </a:endParaRPr>
          </a:p>
        </p:txBody>
      </p:sp>
      <p:sp>
        <p:nvSpPr>
          <p:cNvPr id="111" name="Text Placeholder 10">
            <a:extLst>
              <a:ext uri="{FF2B5EF4-FFF2-40B4-BE49-F238E27FC236}">
                <a16:creationId xmlns:a16="http://schemas.microsoft.com/office/drawing/2014/main" id="{91272AC1-84FD-3145-AAD3-3E8B05759FA0}"/>
              </a:ext>
            </a:extLst>
          </p:cNvPr>
          <p:cNvSpPr>
            <a:spLocks/>
          </p:cNvSpPr>
          <p:nvPr>
            <p:custDataLst>
              <p:tags r:id="rId43"/>
            </p:custDataLst>
          </p:nvPr>
        </p:nvSpPr>
        <p:spPr bwMode="auto">
          <a:xfrm>
            <a:off x="6715125" y="2455863"/>
            <a:ext cx="10922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2580195A-320E-424A-B647-548F7753FD8D}" type="datetime'''Eco''t''''oxi''c''''it''y (''CT''''Ue''''''''co/kg'''''')'''">
              <a:rPr lang="en-US" altLang="en-US" sz="800" smtClean="0"/>
              <a:pPr/>
              <a:t>Ecotoxicity (CTUeco/kg)</a:t>
            </a:fld>
            <a:endParaRPr lang="en-US" sz="800">
              <a:ea typeface="+mn-lt"/>
              <a:cs typeface="+mn-lt"/>
              <a:sym typeface="+mn-lt"/>
            </a:endParaRPr>
          </a:p>
        </p:txBody>
      </p:sp>
      <p:sp>
        <p:nvSpPr>
          <p:cNvPr id="112" name="btfpBulletedList826938">
            <a:extLst>
              <a:ext uri="{FF2B5EF4-FFF2-40B4-BE49-F238E27FC236}">
                <a16:creationId xmlns:a16="http://schemas.microsoft.com/office/drawing/2014/main" id="{D8F0C1F3-C9D0-1351-24AE-8D43150C2D71}"/>
              </a:ext>
            </a:extLst>
          </p:cNvPr>
          <p:cNvSpPr txBox="1"/>
          <p:nvPr>
            <p:custDataLst>
              <p:tags r:id="rId44"/>
            </p:custDataLst>
          </p:nvPr>
        </p:nvSpPr>
        <p:spPr bwMode="gray">
          <a:xfrm>
            <a:off x="324000" y="5395852"/>
            <a:ext cx="2260903" cy="265113"/>
          </a:xfrm>
          <a:prstGeom prst="rect">
            <a:avLst/>
          </a:prstGeom>
          <a:solidFill>
            <a:schemeClr val="accent1"/>
          </a:solidFill>
          <a:ln>
            <a:noFill/>
          </a:ln>
        </p:spPr>
        <p:txBody>
          <a:bodyPr vert="horz" wrap="square" lIns="36000" tIns="36000" rIns="36000" bIns="36000" rtlCol="0" anchor="t">
            <a:spAutoFit/>
          </a:bodyPr>
          <a:lstStyle/>
          <a:p>
            <a:pPr marL="0" marR="0" lvl="0" indent="0" algn="ctr" defTabSz="711200" rtl="0" eaLnBrk="1" fontAlgn="auto" latinLnBrk="0" hangingPunct="1">
              <a:lnSpc>
                <a:spcPct val="100000"/>
              </a:lnSpc>
              <a:spcBef>
                <a:spcPts val="1800"/>
              </a:spcBef>
              <a:spcAft>
                <a:spcPts val="0"/>
              </a:spcAft>
              <a:buClrTx/>
              <a:buSzTx/>
              <a:buFontTx/>
              <a:buNone/>
              <a:tabLst/>
              <a:defRPr/>
            </a:pPr>
            <a:r>
              <a:rPr kumimoji="0" lang="en-US" sz="1250" b="1" i="0" u="none" strike="noStrike" kern="1200" cap="none" spc="0" normalizeH="0" baseline="0" noProof="0">
                <a:ln>
                  <a:noFill/>
                </a:ln>
                <a:solidFill>
                  <a:schemeClr val="bg1"/>
                </a:solidFill>
                <a:effectLst/>
                <a:uLnTx/>
                <a:uFillTx/>
                <a:ea typeface="+mn-ea"/>
                <a:cs typeface="Arial"/>
              </a:rPr>
              <a:t>Social </a:t>
            </a:r>
          </a:p>
        </p:txBody>
      </p:sp>
      <p:sp>
        <p:nvSpPr>
          <p:cNvPr id="113" name="TextBox 112">
            <a:extLst>
              <a:ext uri="{FF2B5EF4-FFF2-40B4-BE49-F238E27FC236}">
                <a16:creationId xmlns:a16="http://schemas.microsoft.com/office/drawing/2014/main" id="{D227A34F-1A74-E41A-9BB1-1414414A24AB}"/>
              </a:ext>
            </a:extLst>
          </p:cNvPr>
          <p:cNvSpPr txBox="1"/>
          <p:nvPr/>
        </p:nvSpPr>
        <p:spPr bwMode="gray">
          <a:xfrm>
            <a:off x="1136650" y="5024438"/>
            <a:ext cx="3228975" cy="215444"/>
          </a:xfrm>
          <a:prstGeom prst="rect">
            <a:avLst/>
          </a:prstGeom>
          <a:noFill/>
        </p:spPr>
        <p:txBody>
          <a:bodyPr wrap="square">
            <a:spAutoFit/>
          </a:bodyPr>
          <a:lstStyle/>
          <a:p>
            <a:pPr marL="0" lvl="0" indent="0" algn="ctr">
              <a:spcBef>
                <a:spcPct val="0"/>
              </a:spcBef>
              <a:spcAft>
                <a:spcPct val="0"/>
              </a:spcAft>
              <a:buNone/>
            </a:pPr>
            <a:r>
              <a:rPr lang="en-US" altLang="en-US" sz="800" dirty="0">
                <a:effectLst/>
              </a:rPr>
              <a:t>Degree of </a:t>
            </a:r>
            <a:r>
              <a:rPr lang="en-US" altLang="en-US" sz="800" dirty="0"/>
              <a:t>integral impact on ecosystem (ha eq.)</a:t>
            </a:r>
            <a:r>
              <a:rPr lang="en-US" altLang="en-US" sz="800" baseline="30000" dirty="0"/>
              <a:t>2</a:t>
            </a:r>
            <a:endParaRPr lang="en-US" sz="800" dirty="0"/>
          </a:p>
        </p:txBody>
      </p:sp>
      <p:sp>
        <p:nvSpPr>
          <p:cNvPr id="125" name="Footer Placeholder 1">
            <a:extLst>
              <a:ext uri="{FF2B5EF4-FFF2-40B4-BE49-F238E27FC236}">
                <a16:creationId xmlns:a16="http://schemas.microsoft.com/office/drawing/2014/main" id="{5499B0CE-211C-5C85-5EC8-B01B35422FD0}"/>
              </a:ext>
            </a:extLst>
          </p:cNvPr>
          <p:cNvSpPr txBox="1">
            <a:spLocks/>
          </p:cNvSpPr>
          <p:nvPr/>
        </p:nvSpPr>
        <p:spPr>
          <a:xfrm>
            <a:off x="343568" y="6232465"/>
            <a:ext cx="9096765" cy="492243"/>
          </a:xfrm>
          <a:prstGeom prst="rect">
            <a:avLst/>
          </a:prstGeom>
        </p:spPr>
        <p:txBody>
          <a:bodyPr vert="horz" lIns="0" tIns="0" rIns="0" bIns="0" rtlCol="0" anchor="t"/>
          <a:lstStyle>
            <a:defPPr>
              <a:defRPr lang="en-US"/>
            </a:defPPr>
            <a:lvl1pPr marL="0" algn="l" defTabSz="914400" rtl="0" eaLnBrk="1" latinLnBrk="0" hangingPunct="1">
              <a:defRPr sz="8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rPr>
              <a:t>1) Significant ecosystems are those relevant areas for preserving biodiversity and nature and that contribute to people’s lives through ecosystem services, locally or globally. 2) Hectare equivalent.</a:t>
            </a:r>
          </a:p>
          <a:p>
            <a:r>
              <a:rPr lang="en-US" dirty="0">
                <a:solidFill>
                  <a:srgbClr val="000000"/>
                </a:solidFill>
              </a:rPr>
              <a:t>Sources: </a:t>
            </a:r>
            <a:r>
              <a:rPr lang="en-US" dirty="0">
                <a:solidFill>
                  <a:srgbClr val="000000"/>
                </a:solidFill>
                <a:hlinkClick r:id="rId53"/>
              </a:rPr>
              <a:t>Metals for Clean Energy: Pathways to solving Europe’s raw materials challenge</a:t>
            </a:r>
            <a:r>
              <a:rPr lang="en-US" dirty="0">
                <a:solidFill>
                  <a:srgbClr val="000000"/>
                </a:solidFill>
              </a:rPr>
              <a:t> (KU Leuven, 2022); </a:t>
            </a:r>
            <a:r>
              <a:rPr lang="en-US" dirty="0">
                <a:solidFill>
                  <a:srgbClr val="000000"/>
                </a:solidFill>
                <a:hlinkClick r:id="rId54"/>
              </a:rPr>
              <a:t>Natural and synthetic graphite production emissions worldwide as of 2021</a:t>
            </a:r>
            <a:r>
              <a:rPr lang="en-US" dirty="0">
                <a:solidFill>
                  <a:srgbClr val="000000"/>
                </a:solidFill>
              </a:rPr>
              <a:t> (Statista,</a:t>
            </a:r>
            <a:r>
              <a:rPr lang="en-US" dirty="0">
                <a:solidFill>
                  <a:srgbClr val="000000"/>
                </a:solidFill>
                <a:hlinkClick r:id="rId54"/>
              </a:rPr>
              <a:t> </a:t>
            </a:r>
            <a:r>
              <a:rPr lang="en-US" dirty="0">
                <a:solidFill>
                  <a:srgbClr val="000000"/>
                </a:solidFill>
              </a:rPr>
              <a:t>2025); </a:t>
            </a:r>
            <a:r>
              <a:rPr lang="en-US" dirty="0">
                <a:solidFill>
                  <a:srgbClr val="000000"/>
                </a:solidFill>
                <a:hlinkClick r:id="rId55"/>
              </a:rPr>
              <a:t>How copper mines pollute</a:t>
            </a:r>
            <a:r>
              <a:rPr lang="en-US" dirty="0">
                <a:solidFill>
                  <a:srgbClr val="000000"/>
                </a:solidFill>
              </a:rPr>
              <a:t> (Environment America, 2025); </a:t>
            </a:r>
            <a:r>
              <a:rPr lang="en-US" dirty="0">
                <a:solidFill>
                  <a:srgbClr val="000000"/>
                </a:solidFill>
                <a:hlinkClick r:id="rId56"/>
              </a:rPr>
              <a:t>Rocks and hard places: The ecosystem risks of mining for energy transition minerals</a:t>
            </a:r>
            <a:r>
              <a:rPr lang="en-US" dirty="0">
                <a:solidFill>
                  <a:srgbClr val="000000"/>
                </a:solidFill>
              </a:rPr>
              <a:t> (S&amp;P, 2024). </a:t>
            </a:r>
          </a:p>
          <a:p>
            <a:r>
              <a:rPr lang="en-US" dirty="0">
                <a:solidFill>
                  <a:srgbClr val="000000"/>
                </a:solidFill>
              </a:rPr>
              <a:t>Credit: Brenda Rain, Isabel Hoyos, </a:t>
            </a:r>
            <a:r>
              <a:rPr lang="en-US" dirty="0" err="1">
                <a:solidFill>
                  <a:srgbClr val="000000"/>
                </a:solidFill>
              </a:rPr>
              <a:t>Hyae</a:t>
            </a:r>
            <a:r>
              <a:rPr lang="en-US" dirty="0">
                <a:solidFill>
                  <a:srgbClr val="000000"/>
                </a:solidFill>
              </a:rPr>
              <a:t> Ryung Kim, and</a:t>
            </a:r>
            <a:r>
              <a:rPr lang="en-US" dirty="0"/>
              <a:t> </a:t>
            </a:r>
            <a:r>
              <a:rPr lang="en-US" dirty="0">
                <a:solidFill>
                  <a:srgbClr val="000000"/>
                </a:solidFill>
                <a:hlinkClick r:id="rId57"/>
              </a:rPr>
              <a:t>Gernot Wagner</a:t>
            </a:r>
            <a:r>
              <a:rPr lang="en-US" dirty="0">
                <a:solidFill>
                  <a:srgbClr val="000000"/>
                </a:solidFill>
              </a:rPr>
              <a:t>. </a:t>
            </a:r>
            <a:r>
              <a:rPr lang="en-US" dirty="0">
                <a:solidFill>
                  <a:srgbClr val="000000"/>
                </a:solidFill>
                <a:hlinkClick r:id="rId58"/>
              </a:rPr>
              <a:t>Share with attribution</a:t>
            </a:r>
            <a:r>
              <a:rPr lang="en-US" dirty="0">
                <a:solidFill>
                  <a:srgbClr val="000000"/>
                </a:solidFill>
              </a:rPr>
              <a:t>: Wagner et al., "Mining for the Energy Transition" (10 April 2026).</a:t>
            </a:r>
          </a:p>
        </p:txBody>
      </p:sp>
    </p:spTree>
    <p:extLst>
      <p:ext uri="{BB962C8B-B14F-4D97-AF65-F5344CB8AC3E}">
        <p14:creationId xmlns:p14="http://schemas.microsoft.com/office/powerpoint/2010/main" val="2021061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F5964-8355-7237-CED8-CF0B548B7D57}"/>
            </a:ext>
          </a:extLst>
        </p:cNvPr>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32872A4E-BC9A-753A-CC76-5079D80618A9}"/>
              </a:ext>
            </a:extLst>
          </p:cNvPr>
          <p:cNvGraphicFramePr>
            <a:graphicFrameLocks/>
          </p:cNvGraphicFramePr>
          <p:nvPr>
            <p:custDataLst>
              <p:tags r:id="rId1"/>
            </p:custDataLst>
            <p:extLst>
              <p:ext uri="{D42A27DB-BD31-4B8C-83A1-F6EECF244321}">
                <p14:modId xmlns:p14="http://schemas.microsoft.com/office/powerpoint/2010/main" val="26519735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24" imgH="425" progId="TCLayout.ActiveDocument.1">
                  <p:embed/>
                </p:oleObj>
              </mc:Choice>
              <mc:Fallback>
                <p:oleObj name="think-cell Slide" r:id="rId6" imgW="424" imgH="425" progId="TCLayout.ActiveDocument.1">
                  <p:embed/>
                  <p:pic>
                    <p:nvPicPr>
                      <p:cNvPr id="11" name="think-cell data - do not delete" hidden="1">
                        <a:extLst>
                          <a:ext uri="{FF2B5EF4-FFF2-40B4-BE49-F238E27FC236}">
                            <a16:creationId xmlns:a16="http://schemas.microsoft.com/office/drawing/2014/main" id="{32872A4E-BC9A-753A-CC76-5079D80618A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68" name="Rectangle 467">
            <a:extLst>
              <a:ext uri="{FF2B5EF4-FFF2-40B4-BE49-F238E27FC236}">
                <a16:creationId xmlns:a16="http://schemas.microsoft.com/office/drawing/2014/main" id="{FBABFE05-92EC-8EE1-5201-D393E4E263FA}"/>
              </a:ext>
            </a:extLst>
          </p:cNvPr>
          <p:cNvSpPr/>
          <p:nvPr/>
        </p:nvSpPr>
        <p:spPr bwMode="gray">
          <a:xfrm>
            <a:off x="6221755" y="3757097"/>
            <a:ext cx="409864" cy="1887769"/>
          </a:xfrm>
          <a:prstGeom prst="rect">
            <a:avLst/>
          </a:prstGeom>
          <a:solidFill>
            <a:schemeClr val="accent3">
              <a:lumMod val="20000"/>
              <a:lumOff val="80000"/>
            </a:schemeClr>
          </a:solidFill>
          <a:ln w="952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65" name="Rectangle 464">
            <a:extLst>
              <a:ext uri="{FF2B5EF4-FFF2-40B4-BE49-F238E27FC236}">
                <a16:creationId xmlns:a16="http://schemas.microsoft.com/office/drawing/2014/main" id="{1F8E247C-1A0C-E1C5-1220-5611871CB104}"/>
              </a:ext>
            </a:extLst>
          </p:cNvPr>
          <p:cNvSpPr/>
          <p:nvPr/>
        </p:nvSpPr>
        <p:spPr bwMode="gray">
          <a:xfrm>
            <a:off x="6221755" y="1854023"/>
            <a:ext cx="409864" cy="1777191"/>
          </a:xfrm>
          <a:prstGeom prst="rect">
            <a:avLst/>
          </a:prstGeom>
          <a:solidFill>
            <a:schemeClr val="accent3">
              <a:lumMod val="20000"/>
              <a:lumOff val="80000"/>
            </a:schemeClr>
          </a:solidFill>
          <a:ln w="952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64" name="Rectangle 463">
            <a:extLst>
              <a:ext uri="{FF2B5EF4-FFF2-40B4-BE49-F238E27FC236}">
                <a16:creationId xmlns:a16="http://schemas.microsoft.com/office/drawing/2014/main" id="{89CF2493-25EA-5494-B713-5EEB4625BFFD}"/>
              </a:ext>
            </a:extLst>
          </p:cNvPr>
          <p:cNvSpPr/>
          <p:nvPr/>
        </p:nvSpPr>
        <p:spPr bwMode="gray">
          <a:xfrm>
            <a:off x="328417" y="4624075"/>
            <a:ext cx="409864" cy="1258840"/>
          </a:xfrm>
          <a:prstGeom prst="rect">
            <a:avLst/>
          </a:prstGeom>
          <a:solidFill>
            <a:schemeClr val="accent6">
              <a:lumMod val="20000"/>
              <a:lumOff val="80000"/>
            </a:schemeClr>
          </a:solidFill>
          <a:ln w="9525">
            <a:solidFill>
              <a:schemeClr val="accent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2" name="Title 1">
            <a:extLst>
              <a:ext uri="{FF2B5EF4-FFF2-40B4-BE49-F238E27FC236}">
                <a16:creationId xmlns:a16="http://schemas.microsoft.com/office/drawing/2014/main" id="{3C2BEF2A-5114-C8AC-2E83-A48B27F47A3A}"/>
              </a:ext>
            </a:extLst>
          </p:cNvPr>
          <p:cNvSpPr>
            <a:spLocks noGrp="1"/>
          </p:cNvSpPr>
          <p:nvPr>
            <p:ph type="title"/>
          </p:nvPr>
        </p:nvSpPr>
        <p:spPr>
          <a:xfrm>
            <a:off x="324000" y="523318"/>
            <a:ext cx="11590867" cy="882788"/>
          </a:xfrm>
        </p:spPr>
        <p:txBody>
          <a:bodyPr vert="horz">
            <a:noAutofit/>
          </a:bodyPr>
          <a:lstStyle/>
          <a:p>
            <a:r>
              <a:rPr lang="en-US" dirty="0">
                <a:latin typeface="+mn-lt"/>
              </a:rPr>
              <a:t>System-based water management and reuse/reprocessing tailings innovations lead efforts to </a:t>
            </a:r>
            <a:r>
              <a:rPr lang="en-US" dirty="0"/>
              <a:t>reduce water and waste impact</a:t>
            </a:r>
            <a:endParaRPr lang="en-US" dirty="0">
              <a:latin typeface="+mn-lt"/>
            </a:endParaRPr>
          </a:p>
        </p:txBody>
      </p:sp>
      <p:sp>
        <p:nvSpPr>
          <p:cNvPr id="401" name="Footer Placeholder 1">
            <a:extLst>
              <a:ext uri="{FF2B5EF4-FFF2-40B4-BE49-F238E27FC236}">
                <a16:creationId xmlns:a16="http://schemas.microsoft.com/office/drawing/2014/main" id="{9C63843B-9907-29C6-A04F-DD749E57393B}"/>
              </a:ext>
            </a:extLst>
          </p:cNvPr>
          <p:cNvSpPr txBox="1">
            <a:spLocks/>
          </p:cNvSpPr>
          <p:nvPr/>
        </p:nvSpPr>
        <p:spPr>
          <a:xfrm>
            <a:off x="351791" y="6019301"/>
            <a:ext cx="9220472" cy="627711"/>
          </a:xfrm>
          <a:prstGeom prst="rect">
            <a:avLst/>
          </a:prstGeom>
        </p:spPr>
        <p:txBody>
          <a:bodyPr vert="horz" lIns="0" tIns="0" rIns="0" bIns="0" rtlCol="0" anchor="t"/>
          <a:lstStyle>
            <a:defPPr>
              <a:defRPr lang="en-US"/>
            </a:defPPr>
            <a:lvl1pPr marL="0" algn="l" defTabSz="914400" rtl="0" eaLnBrk="1" latinLnBrk="0" hangingPunct="1">
              <a:defRPr sz="8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rPr>
              <a:t>Sources: </a:t>
            </a:r>
            <a:r>
              <a:rPr lang="en-US" dirty="0">
                <a:solidFill>
                  <a:srgbClr val="000000"/>
                </a:solidFill>
                <a:hlinkClick r:id="rId8"/>
              </a:rPr>
              <a:t>Climate risk and decarbonization</a:t>
            </a:r>
            <a:r>
              <a:rPr lang="en-US" dirty="0">
                <a:solidFill>
                  <a:srgbClr val="000000"/>
                </a:solidFill>
              </a:rPr>
              <a:t> (McKinsey, 2020); </a:t>
            </a:r>
            <a:r>
              <a:rPr lang="en-US" dirty="0">
                <a:solidFill>
                  <a:srgbClr val="000000"/>
                </a:solidFill>
                <a:hlinkClick r:id="rId9"/>
              </a:rPr>
              <a:t>The journey of the electric submersible dewatering pump</a:t>
            </a:r>
            <a:r>
              <a:rPr lang="en-US" dirty="0">
                <a:solidFill>
                  <a:srgbClr val="000000"/>
                </a:solidFill>
              </a:rPr>
              <a:t> (Atlas Copco, 2023); </a:t>
            </a:r>
            <a:r>
              <a:rPr lang="en-US" dirty="0">
                <a:solidFill>
                  <a:srgbClr val="000000"/>
                </a:solidFill>
                <a:hlinkClick r:id="rId10"/>
              </a:rPr>
              <a:t>Mining &amp; Minerals</a:t>
            </a:r>
            <a:r>
              <a:rPr lang="en-US" dirty="0">
                <a:solidFill>
                  <a:srgbClr val="000000"/>
                </a:solidFill>
              </a:rPr>
              <a:t> (Sigma Thermal, 2025); </a:t>
            </a:r>
            <a:r>
              <a:rPr lang="en-US" dirty="0">
                <a:solidFill>
                  <a:srgbClr val="000000"/>
                </a:solidFill>
                <a:hlinkClick r:id="rId11"/>
              </a:rPr>
              <a:t>Energy Technology Perspectives 2023</a:t>
            </a:r>
            <a:r>
              <a:rPr lang="en-US" dirty="0">
                <a:solidFill>
                  <a:srgbClr val="000000"/>
                </a:solidFill>
              </a:rPr>
              <a:t> (IEA, 2023); </a:t>
            </a:r>
            <a:r>
              <a:rPr lang="en-US" dirty="0">
                <a:solidFill>
                  <a:srgbClr val="000000"/>
                </a:solidFill>
                <a:hlinkClick r:id="rId12"/>
              </a:rPr>
              <a:t>11 lithium stocks betting on direct lithium extraction</a:t>
            </a:r>
            <a:r>
              <a:rPr lang="en-US" dirty="0">
                <a:solidFill>
                  <a:srgbClr val="000000"/>
                </a:solidFill>
              </a:rPr>
              <a:t> (Investing News Network, 2024); </a:t>
            </a:r>
            <a:r>
              <a:rPr lang="en-US" dirty="0">
                <a:solidFill>
                  <a:srgbClr val="000000"/>
                </a:solidFill>
                <a:hlinkClick r:id="rId13"/>
              </a:rPr>
              <a:t>Lithium mining</a:t>
            </a:r>
            <a:r>
              <a:rPr lang="en-US" dirty="0">
                <a:solidFill>
                  <a:srgbClr val="000000"/>
                </a:solidFill>
              </a:rPr>
              <a:t> (McKinsey, 2022); </a:t>
            </a:r>
            <a:r>
              <a:rPr lang="en-US" dirty="0">
                <a:solidFill>
                  <a:srgbClr val="000000"/>
                </a:solidFill>
                <a:hlinkClick r:id="rId14"/>
              </a:rPr>
              <a:t>Innovative water management strategies transforming the mining industry</a:t>
            </a:r>
            <a:r>
              <a:rPr lang="en-US" dirty="0">
                <a:solidFill>
                  <a:srgbClr val="000000"/>
                </a:solidFill>
              </a:rPr>
              <a:t> (Discovery Alert, 2025); </a:t>
            </a:r>
            <a:r>
              <a:rPr lang="en-US" dirty="0">
                <a:solidFill>
                  <a:srgbClr val="000000"/>
                </a:solidFill>
                <a:hlinkClick r:id="rId15"/>
              </a:rPr>
              <a:t>Research the Use of Mine Tailings in Conducting Direct Air Capture of CO₂ </a:t>
            </a:r>
            <a:r>
              <a:rPr lang="en-US" dirty="0">
                <a:solidFill>
                  <a:srgbClr val="000000"/>
                </a:solidFill>
              </a:rPr>
              <a:t> (Newmont, 2023); </a:t>
            </a:r>
            <a:r>
              <a:rPr lang="en-US" dirty="0">
                <a:solidFill>
                  <a:srgbClr val="000000"/>
                </a:solidFill>
                <a:hlinkClick r:id="rId16"/>
              </a:rPr>
              <a:t>Cuprochlor-T</a:t>
            </a:r>
            <a:r>
              <a:rPr lang="en-US" dirty="0">
                <a:solidFill>
                  <a:srgbClr val="000000"/>
                </a:solidFill>
              </a:rPr>
              <a:t> (Antofagasta Minerals, </a:t>
            </a:r>
            <a:r>
              <a:rPr lang="en-US" dirty="0" err="1">
                <a:solidFill>
                  <a:srgbClr val="000000"/>
                </a:solidFill>
              </a:rPr>
              <a:t>Cuprochlor</a:t>
            </a:r>
            <a:r>
              <a:rPr lang="en-US" dirty="0">
                <a:solidFill>
                  <a:srgbClr val="000000"/>
                </a:solidFill>
              </a:rPr>
              <a:t>-T 2023); </a:t>
            </a:r>
            <a:r>
              <a:rPr lang="en-US" dirty="0">
                <a:solidFill>
                  <a:srgbClr val="000000"/>
                </a:solidFill>
                <a:hlinkClick r:id="rId17"/>
              </a:rPr>
              <a:t>Production &amp; Extraction in Magnolia</a:t>
            </a:r>
            <a:r>
              <a:rPr lang="en-US" dirty="0">
                <a:solidFill>
                  <a:srgbClr val="000000"/>
                </a:solidFill>
              </a:rPr>
              <a:t> (Albemarle, 2025); </a:t>
            </a:r>
            <a:r>
              <a:rPr lang="en-US" dirty="0">
                <a:solidFill>
                  <a:schemeClr val="tx1"/>
                </a:solidFill>
                <a:hlinkClick r:id="rId18"/>
              </a:rPr>
              <a:t>YLB and the Russian company Uranium One Group</a:t>
            </a:r>
            <a:r>
              <a:rPr lang="en-US" dirty="0">
                <a:solidFill>
                  <a:srgbClr val="000000"/>
                </a:solidFill>
                <a:hlinkClick r:id="rId18"/>
              </a:rPr>
              <a:t> </a:t>
            </a:r>
            <a:r>
              <a:rPr lang="en-US" dirty="0">
                <a:solidFill>
                  <a:schemeClr val="tx1"/>
                </a:solidFill>
              </a:rPr>
              <a:t>(</a:t>
            </a:r>
            <a:r>
              <a:rPr lang="en-US" dirty="0">
                <a:solidFill>
                  <a:srgbClr val="000000"/>
                </a:solidFill>
              </a:rPr>
              <a:t>Bicentennial of </a:t>
            </a:r>
            <a:r>
              <a:rPr lang="en-US" dirty="0">
                <a:solidFill>
                  <a:schemeClr val="tx1"/>
                </a:solidFill>
              </a:rPr>
              <a:t>Bolivia, 2023); </a:t>
            </a:r>
            <a:r>
              <a:rPr lang="en-US" dirty="0">
                <a:solidFill>
                  <a:schemeClr val="tx1"/>
                </a:solidFill>
                <a:hlinkClick r:id="rId19"/>
              </a:rPr>
              <a:t>Seven Ways ICMM members are exploring innovative technologies</a:t>
            </a:r>
            <a:r>
              <a:rPr lang="en-US" dirty="0">
                <a:solidFill>
                  <a:srgbClr val="000000"/>
                </a:solidFill>
              </a:rPr>
              <a:t> </a:t>
            </a:r>
            <a:r>
              <a:rPr lang="en-US" dirty="0">
                <a:solidFill>
                  <a:schemeClr val="tx1"/>
                </a:solidFill>
              </a:rPr>
              <a:t>(ICMM, 2024); </a:t>
            </a:r>
            <a:r>
              <a:rPr lang="en-US" dirty="0">
                <a:solidFill>
                  <a:schemeClr val="tx1"/>
                </a:solidFill>
                <a:hlinkClick r:id="rId20"/>
              </a:rPr>
              <a:t>ABB launches AI-powered GMD Copilot</a:t>
            </a:r>
            <a:r>
              <a:rPr lang="en-US" dirty="0">
                <a:solidFill>
                  <a:srgbClr val="000000"/>
                </a:solidFill>
              </a:rPr>
              <a:t> </a:t>
            </a:r>
            <a:r>
              <a:rPr lang="en-US" dirty="0">
                <a:solidFill>
                  <a:schemeClr val="tx1"/>
                </a:solidFill>
              </a:rPr>
              <a:t>(Discovery Alert, 2025); </a:t>
            </a:r>
            <a:r>
              <a:rPr lang="en-US" dirty="0">
                <a:solidFill>
                  <a:schemeClr val="tx1"/>
                </a:solidFill>
                <a:hlinkClick r:id="rId21"/>
              </a:rPr>
              <a:t>Extracting Critical Minerals from Historic Tailings</a:t>
            </a:r>
            <a:r>
              <a:rPr lang="en-US" dirty="0">
                <a:solidFill>
                  <a:srgbClr val="000000"/>
                </a:solidFill>
              </a:rPr>
              <a:t> </a:t>
            </a:r>
            <a:r>
              <a:rPr lang="en-US" dirty="0">
                <a:solidFill>
                  <a:schemeClr val="tx1"/>
                </a:solidFill>
              </a:rPr>
              <a:t>(Crux Investor, 2025).</a:t>
            </a:r>
          </a:p>
          <a:p>
            <a:r>
              <a:rPr lang="en-US" dirty="0">
                <a:solidFill>
                  <a:srgbClr val="000000"/>
                </a:solidFill>
              </a:rPr>
              <a:t>Credit: Brenda Rain, </a:t>
            </a:r>
            <a:r>
              <a:rPr lang="en-US" dirty="0" err="1">
                <a:solidFill>
                  <a:srgbClr val="000000"/>
                </a:solidFill>
              </a:rPr>
              <a:t>Khande-Jaé</a:t>
            </a:r>
            <a:r>
              <a:rPr lang="en-US" dirty="0">
                <a:solidFill>
                  <a:srgbClr val="000000"/>
                </a:solidFill>
              </a:rPr>
              <a:t> Fisher, </a:t>
            </a:r>
            <a:r>
              <a:rPr lang="en-US" dirty="0" err="1">
                <a:solidFill>
                  <a:srgbClr val="000000"/>
                </a:solidFill>
              </a:rPr>
              <a:t>Hyae</a:t>
            </a:r>
            <a:r>
              <a:rPr lang="en-US" dirty="0">
                <a:solidFill>
                  <a:srgbClr val="000000"/>
                </a:solidFill>
              </a:rPr>
              <a:t> Ryung Kim, and</a:t>
            </a:r>
            <a:r>
              <a:rPr lang="en-US" dirty="0"/>
              <a:t> </a:t>
            </a:r>
            <a:r>
              <a:rPr lang="en-US" dirty="0">
                <a:solidFill>
                  <a:srgbClr val="000000"/>
                </a:solidFill>
                <a:hlinkClick r:id="rId22"/>
              </a:rPr>
              <a:t>Gernot Wagner</a:t>
            </a:r>
            <a:r>
              <a:rPr lang="en-US" dirty="0">
                <a:solidFill>
                  <a:srgbClr val="000000"/>
                </a:solidFill>
              </a:rPr>
              <a:t>. </a:t>
            </a:r>
            <a:r>
              <a:rPr lang="en-US" dirty="0">
                <a:solidFill>
                  <a:srgbClr val="000000"/>
                </a:solidFill>
                <a:hlinkClick r:id="rId23"/>
              </a:rPr>
              <a:t>Share with attribution</a:t>
            </a:r>
            <a:r>
              <a:rPr lang="en-US" dirty="0">
                <a:solidFill>
                  <a:srgbClr val="000000"/>
                </a:solidFill>
              </a:rPr>
              <a:t>: Wagner et al., "Mining for the Energy Transition" (10 April 2026).</a:t>
            </a:r>
          </a:p>
        </p:txBody>
      </p:sp>
      <p:sp>
        <p:nvSpPr>
          <p:cNvPr id="447" name="btfpColumnHeaderBoxText223027">
            <a:extLst>
              <a:ext uri="{FF2B5EF4-FFF2-40B4-BE49-F238E27FC236}">
                <a16:creationId xmlns:a16="http://schemas.microsoft.com/office/drawing/2014/main" id="{0ABF1689-008E-D50C-E076-A686DBF77B55}"/>
              </a:ext>
            </a:extLst>
          </p:cNvPr>
          <p:cNvSpPr txBox="1"/>
          <p:nvPr/>
        </p:nvSpPr>
        <p:spPr bwMode="gray">
          <a:xfrm>
            <a:off x="945180" y="3579600"/>
            <a:ext cx="3557595" cy="749884"/>
          </a:xfrm>
          <a:prstGeom prst="rect">
            <a:avLst/>
          </a:prstGeom>
          <a:noFill/>
        </p:spPr>
        <p:txBody>
          <a:bodyPr vert="horz" wrap="square" lIns="36036" tIns="36036" rIns="36036" bIns="36036" rtlCol="0" anchor="b">
            <a:spAutoFit/>
          </a:bodyPr>
          <a:lstStyle/>
          <a:p>
            <a:pPr marL="171450" indent="-171450">
              <a:buFont typeface="Arial" panose="020B0604020202020204" pitchFamily="34" charset="0"/>
              <a:buChar char="•"/>
            </a:pPr>
            <a:r>
              <a:rPr lang="en-US" sz="1100" dirty="0">
                <a:solidFill>
                  <a:srgbClr val="000000"/>
                </a:solidFill>
              </a:rPr>
              <a:t>Techniques include air classification as well as electrostatic, magnetic, and gravity separation</a:t>
            </a:r>
          </a:p>
          <a:p>
            <a:pPr marL="171450" indent="-171450">
              <a:buFont typeface="Arial" panose="020B0604020202020204" pitchFamily="34" charset="0"/>
              <a:buChar char="•"/>
            </a:pPr>
            <a:r>
              <a:rPr lang="en-US" sz="1100" dirty="0" err="1">
                <a:solidFill>
                  <a:srgbClr val="000000"/>
                </a:solidFill>
              </a:rPr>
              <a:t>DryFlow’s</a:t>
            </a:r>
            <a:r>
              <a:rPr lang="en-US" sz="1100" dirty="0">
                <a:solidFill>
                  <a:srgbClr val="000000"/>
                </a:solidFill>
              </a:rPr>
              <a:t> stacked magnetic technique is </a:t>
            </a:r>
            <a:r>
              <a:rPr lang="en-US" sz="1100" b="1" dirty="0">
                <a:solidFill>
                  <a:srgbClr val="000000"/>
                </a:solidFill>
              </a:rPr>
              <a:t>effective </a:t>
            </a:r>
            <a:br>
              <a:rPr lang="en-US" sz="1100" b="1" dirty="0">
                <a:solidFill>
                  <a:srgbClr val="000000"/>
                </a:solidFill>
              </a:rPr>
            </a:br>
            <a:r>
              <a:rPr lang="en-US" sz="1100" b="1" dirty="0">
                <a:solidFill>
                  <a:srgbClr val="000000"/>
                </a:solidFill>
              </a:rPr>
              <a:t>in moisture levels &gt;10%</a:t>
            </a:r>
          </a:p>
        </p:txBody>
      </p:sp>
      <p:sp>
        <p:nvSpPr>
          <p:cNvPr id="449" name="btfpColumnHeaderBoxText223027">
            <a:extLst>
              <a:ext uri="{FF2B5EF4-FFF2-40B4-BE49-F238E27FC236}">
                <a16:creationId xmlns:a16="http://schemas.microsoft.com/office/drawing/2014/main" id="{81DC70CD-B798-96D1-94FB-16673491C2F4}"/>
              </a:ext>
            </a:extLst>
          </p:cNvPr>
          <p:cNvSpPr txBox="1"/>
          <p:nvPr/>
        </p:nvSpPr>
        <p:spPr bwMode="gray">
          <a:xfrm rot="16200000">
            <a:off x="-46777" y="3764800"/>
            <a:ext cx="1152887" cy="411330"/>
          </a:xfrm>
          <a:prstGeom prst="rect">
            <a:avLst/>
          </a:prstGeom>
          <a:solidFill>
            <a:schemeClr val="accent6">
              <a:lumMod val="20000"/>
              <a:lumOff val="80000"/>
            </a:schemeClr>
          </a:solidFill>
        </p:spPr>
        <p:txBody>
          <a:bodyPr vert="horz" wrap="square" lIns="36036" tIns="36036" rIns="36036" bIns="36036" rtlCol="0" anchor="b">
            <a:spAutoFit/>
          </a:bodyPr>
          <a:lstStyle/>
          <a:p>
            <a:r>
              <a:rPr lang="en-US" sz="1050" b="1" dirty="0">
                <a:solidFill>
                  <a:srgbClr val="000000"/>
                </a:solidFill>
              </a:rPr>
              <a:t>Dry processing techniques</a:t>
            </a:r>
          </a:p>
        </p:txBody>
      </p:sp>
      <p:sp>
        <p:nvSpPr>
          <p:cNvPr id="453" name="btfpColumnHeaderBoxText223027">
            <a:extLst>
              <a:ext uri="{FF2B5EF4-FFF2-40B4-BE49-F238E27FC236}">
                <a16:creationId xmlns:a16="http://schemas.microsoft.com/office/drawing/2014/main" id="{E595C63A-A488-CF39-1E19-6B289648ACC2}"/>
              </a:ext>
            </a:extLst>
          </p:cNvPr>
          <p:cNvSpPr txBox="1"/>
          <p:nvPr/>
        </p:nvSpPr>
        <p:spPr bwMode="gray">
          <a:xfrm rot="16200000">
            <a:off x="-161084" y="2344662"/>
            <a:ext cx="1381498" cy="411330"/>
          </a:xfrm>
          <a:prstGeom prst="rect">
            <a:avLst/>
          </a:prstGeom>
          <a:solidFill>
            <a:schemeClr val="accent6">
              <a:lumMod val="20000"/>
              <a:lumOff val="80000"/>
            </a:schemeClr>
          </a:solidFill>
        </p:spPr>
        <p:txBody>
          <a:bodyPr vert="horz" wrap="square" lIns="36036" tIns="36036" rIns="36036" bIns="36036" rtlCol="0" anchor="b">
            <a:spAutoFit/>
          </a:bodyPr>
          <a:lstStyle/>
          <a:p>
            <a:r>
              <a:rPr lang="en-US" sz="1050" b="1">
                <a:solidFill>
                  <a:srgbClr val="000000"/>
                </a:solidFill>
              </a:rPr>
              <a:t>Direct lithium extraction (DLE)</a:t>
            </a:r>
          </a:p>
        </p:txBody>
      </p:sp>
      <p:sp>
        <p:nvSpPr>
          <p:cNvPr id="466" name="btfpColumnHeaderBoxText223027">
            <a:extLst>
              <a:ext uri="{FF2B5EF4-FFF2-40B4-BE49-F238E27FC236}">
                <a16:creationId xmlns:a16="http://schemas.microsoft.com/office/drawing/2014/main" id="{AB260E70-DD9E-A8E0-C7A8-4EB8F1ECD483}"/>
              </a:ext>
            </a:extLst>
          </p:cNvPr>
          <p:cNvSpPr txBox="1"/>
          <p:nvPr/>
        </p:nvSpPr>
        <p:spPr bwMode="gray">
          <a:xfrm rot="16200000">
            <a:off x="-71466" y="5064016"/>
            <a:ext cx="1226471" cy="411330"/>
          </a:xfrm>
          <a:prstGeom prst="rect">
            <a:avLst/>
          </a:prstGeom>
          <a:noFill/>
        </p:spPr>
        <p:txBody>
          <a:bodyPr vert="horz" wrap="square" lIns="36036" tIns="36036" rIns="36036" bIns="36036" rtlCol="0" anchor="b">
            <a:spAutoFit/>
          </a:bodyPr>
          <a:lstStyle/>
          <a:p>
            <a:r>
              <a:rPr lang="en-US" sz="1050" b="1" dirty="0">
                <a:solidFill>
                  <a:srgbClr val="000000"/>
                </a:solidFill>
              </a:rPr>
              <a:t>Real monitoring &amp; water recycling</a:t>
            </a:r>
          </a:p>
        </p:txBody>
      </p:sp>
      <p:sp>
        <p:nvSpPr>
          <p:cNvPr id="467" name="btfpColumnHeaderBoxText223027">
            <a:extLst>
              <a:ext uri="{FF2B5EF4-FFF2-40B4-BE49-F238E27FC236}">
                <a16:creationId xmlns:a16="http://schemas.microsoft.com/office/drawing/2014/main" id="{358F47B9-6973-AC96-AB9A-582B201C72E2}"/>
              </a:ext>
            </a:extLst>
          </p:cNvPr>
          <p:cNvSpPr txBox="1"/>
          <p:nvPr/>
        </p:nvSpPr>
        <p:spPr bwMode="gray">
          <a:xfrm>
            <a:off x="866104" y="4787288"/>
            <a:ext cx="3775871" cy="1088438"/>
          </a:xfrm>
          <a:prstGeom prst="rect">
            <a:avLst/>
          </a:prstGeom>
          <a:noFill/>
        </p:spPr>
        <p:txBody>
          <a:bodyPr vert="horz" wrap="square" lIns="36036" tIns="36036" rIns="36036" bIns="36036" rtlCol="0" anchor="b">
            <a:spAutoFit/>
          </a:bodyPr>
          <a:lstStyle/>
          <a:p>
            <a:pPr marL="171450" indent="-171450">
              <a:buFont typeface="Arial" panose="020B0604020202020204" pitchFamily="34" charset="0"/>
              <a:buChar char="•"/>
            </a:pPr>
            <a:r>
              <a:rPr lang="en-US" sz="1100" dirty="0">
                <a:solidFill>
                  <a:srgbClr val="000000"/>
                </a:solidFill>
              </a:rPr>
              <a:t>Closed-loop water circuits and real-time monitoring systems</a:t>
            </a:r>
          </a:p>
          <a:p>
            <a:pPr marL="171450" indent="-171450">
              <a:buFont typeface="Arial" panose="020B0604020202020204" pitchFamily="34" charset="0"/>
              <a:buChar char="•"/>
            </a:pPr>
            <a:r>
              <a:rPr lang="en-US" sz="1100" dirty="0">
                <a:solidFill>
                  <a:srgbClr val="000000"/>
                </a:solidFill>
              </a:rPr>
              <a:t>Freeport’s advanced bioreactor </a:t>
            </a:r>
            <a:r>
              <a:rPr lang="en-US" sz="1100" b="1" dirty="0">
                <a:solidFill>
                  <a:srgbClr val="000000"/>
                </a:solidFill>
              </a:rPr>
              <a:t>reduced freshwater requirements by 65% </a:t>
            </a:r>
            <a:r>
              <a:rPr lang="en-US" sz="1100" dirty="0">
                <a:solidFill>
                  <a:srgbClr val="000000"/>
                </a:solidFill>
              </a:rPr>
              <a:t>and improved discharge quality</a:t>
            </a:r>
          </a:p>
          <a:p>
            <a:pPr marL="171450" indent="-171450">
              <a:buFont typeface="Arial" panose="020B0604020202020204" pitchFamily="34" charset="0"/>
              <a:buChar char="•"/>
            </a:pPr>
            <a:r>
              <a:rPr lang="en-US" sz="1100" dirty="0">
                <a:solidFill>
                  <a:srgbClr val="000000"/>
                </a:solidFill>
              </a:rPr>
              <a:t>ABB’s AI-powered copilot displays </a:t>
            </a:r>
            <a:r>
              <a:rPr lang="en-US" sz="1100" b="1" dirty="0">
                <a:solidFill>
                  <a:srgbClr val="000000"/>
                </a:solidFill>
              </a:rPr>
              <a:t>30% faster troubleshooting times </a:t>
            </a:r>
            <a:r>
              <a:rPr lang="en-US" sz="1100" dirty="0">
                <a:solidFill>
                  <a:srgbClr val="000000"/>
                </a:solidFill>
              </a:rPr>
              <a:t>vs. traditional methods</a:t>
            </a:r>
            <a:endParaRPr lang="en-US" sz="1100" b="1" dirty="0">
              <a:solidFill>
                <a:srgbClr val="000000"/>
              </a:solidFill>
            </a:endParaRPr>
          </a:p>
        </p:txBody>
      </p:sp>
      <p:pic>
        <p:nvPicPr>
          <p:cNvPr id="473" name="Picture 472">
            <a:extLst>
              <a:ext uri="{FF2B5EF4-FFF2-40B4-BE49-F238E27FC236}">
                <a16:creationId xmlns:a16="http://schemas.microsoft.com/office/drawing/2014/main" id="{91594514-0730-DFFF-E17C-E6E82484A347}"/>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4521027" y="3829143"/>
            <a:ext cx="1527718" cy="310229"/>
          </a:xfrm>
          <a:prstGeom prst="rect">
            <a:avLst/>
          </a:prstGeom>
        </p:spPr>
      </p:pic>
      <p:sp>
        <p:nvSpPr>
          <p:cNvPr id="476" name="btfpColumnHeaderBoxText223027">
            <a:extLst>
              <a:ext uri="{FF2B5EF4-FFF2-40B4-BE49-F238E27FC236}">
                <a16:creationId xmlns:a16="http://schemas.microsoft.com/office/drawing/2014/main" id="{DB46216D-BB0A-8F70-ED44-6A85CFED9613}"/>
              </a:ext>
            </a:extLst>
          </p:cNvPr>
          <p:cNvSpPr txBox="1"/>
          <p:nvPr/>
        </p:nvSpPr>
        <p:spPr bwMode="gray">
          <a:xfrm>
            <a:off x="952564" y="1994514"/>
            <a:ext cx="3557595" cy="1088438"/>
          </a:xfrm>
          <a:prstGeom prst="rect">
            <a:avLst/>
          </a:prstGeom>
          <a:noFill/>
        </p:spPr>
        <p:txBody>
          <a:bodyPr vert="horz" wrap="square" lIns="36036" tIns="36036" rIns="36036" bIns="36036" rtlCol="0" anchor="b">
            <a:spAutoFit/>
          </a:bodyPr>
          <a:lstStyle/>
          <a:p>
            <a:pPr marL="171450" indent="-171450">
              <a:buFont typeface="Arial" panose="020B0604020202020204" pitchFamily="34" charset="0"/>
              <a:buChar char="•"/>
            </a:pPr>
            <a:r>
              <a:rPr lang="en-US" sz="1100" dirty="0">
                <a:solidFill>
                  <a:srgbClr val="000000"/>
                </a:solidFill>
              </a:rPr>
              <a:t>Selective extraction of lithium through adsorbents, ion exchange, solvent extraction membrane separation, or electrochemistry; </a:t>
            </a:r>
            <a:r>
              <a:rPr lang="en-US" sz="1100" b="1" dirty="0">
                <a:solidFill>
                  <a:srgbClr val="000000"/>
                </a:solidFill>
              </a:rPr>
              <a:t>currently</a:t>
            </a:r>
            <a:r>
              <a:rPr lang="en-US" sz="1100" dirty="0">
                <a:solidFill>
                  <a:srgbClr val="000000"/>
                </a:solidFill>
              </a:rPr>
              <a:t> </a:t>
            </a:r>
            <a:r>
              <a:rPr lang="en-US" sz="1100" b="1" dirty="0">
                <a:solidFill>
                  <a:srgbClr val="000000"/>
                </a:solidFill>
              </a:rPr>
              <a:t>experimental</a:t>
            </a:r>
            <a:endParaRPr lang="en-US" sz="1100" dirty="0">
              <a:solidFill>
                <a:srgbClr val="000000"/>
              </a:solidFill>
            </a:endParaRPr>
          </a:p>
          <a:p>
            <a:pPr marL="171450" indent="-171450">
              <a:buFont typeface="Arial" panose="020B0604020202020204" pitchFamily="34" charset="0"/>
              <a:buChar char="•"/>
            </a:pPr>
            <a:r>
              <a:rPr lang="en-US" sz="1100" dirty="0">
                <a:solidFill>
                  <a:srgbClr val="000000"/>
                </a:solidFill>
              </a:rPr>
              <a:t>Albemarle piloted a DLE plant in Mongolia in 2024 </a:t>
            </a:r>
          </a:p>
          <a:p>
            <a:pPr marL="171450" indent="-171450">
              <a:buFont typeface="Arial" panose="020B0604020202020204" pitchFamily="34" charset="0"/>
              <a:buChar char="•"/>
            </a:pPr>
            <a:r>
              <a:rPr lang="en-US" sz="1100" dirty="0">
                <a:solidFill>
                  <a:srgbClr val="000000"/>
                </a:solidFill>
              </a:rPr>
              <a:t>YLB is building a semi-industrial DLE plant to </a:t>
            </a:r>
            <a:r>
              <a:rPr lang="en-US" sz="1100" b="1" dirty="0">
                <a:solidFill>
                  <a:srgbClr val="000000"/>
                </a:solidFill>
              </a:rPr>
              <a:t>produce 14,000 mt of lithium carbonate per year</a:t>
            </a:r>
          </a:p>
        </p:txBody>
      </p:sp>
      <p:pic>
        <p:nvPicPr>
          <p:cNvPr id="478" name="Picture 477">
            <a:extLst>
              <a:ext uri="{FF2B5EF4-FFF2-40B4-BE49-F238E27FC236}">
                <a16:creationId xmlns:a16="http://schemas.microsoft.com/office/drawing/2014/main" id="{21DBE65D-FE2C-C417-13A5-2B0F6801DD42}"/>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4602634" y="5023204"/>
            <a:ext cx="1364505" cy="224654"/>
          </a:xfrm>
          <a:prstGeom prst="rect">
            <a:avLst/>
          </a:prstGeom>
        </p:spPr>
      </p:pic>
      <p:sp>
        <p:nvSpPr>
          <p:cNvPr id="22" name="btfpColumnHeaderBoxText223027">
            <a:extLst>
              <a:ext uri="{FF2B5EF4-FFF2-40B4-BE49-F238E27FC236}">
                <a16:creationId xmlns:a16="http://schemas.microsoft.com/office/drawing/2014/main" id="{655DCB17-951C-E5C7-E6B3-13EB4D843793}"/>
              </a:ext>
            </a:extLst>
          </p:cNvPr>
          <p:cNvSpPr txBox="1"/>
          <p:nvPr/>
        </p:nvSpPr>
        <p:spPr bwMode="gray">
          <a:xfrm rot="16200000">
            <a:off x="5573464" y="2591623"/>
            <a:ext cx="1791139" cy="242053"/>
          </a:xfrm>
          <a:prstGeom prst="rect">
            <a:avLst/>
          </a:prstGeom>
          <a:noFill/>
        </p:spPr>
        <p:txBody>
          <a:bodyPr vert="horz" wrap="square" lIns="36036" tIns="36036" rIns="36036" bIns="36036" rtlCol="0" anchor="b">
            <a:spAutoFit/>
          </a:bodyPr>
          <a:lstStyle/>
          <a:p>
            <a:r>
              <a:rPr lang="en-US" sz="1050" b="1" dirty="0">
                <a:solidFill>
                  <a:srgbClr val="000000"/>
                </a:solidFill>
              </a:rPr>
              <a:t>Tailings for CO</a:t>
            </a:r>
            <a:r>
              <a:rPr lang="en-US" sz="1050" b="1" baseline="-25000" dirty="0">
                <a:solidFill>
                  <a:srgbClr val="000000"/>
                </a:solidFill>
              </a:rPr>
              <a:t>2 </a:t>
            </a:r>
            <a:r>
              <a:rPr lang="en-US" sz="1050" b="1" dirty="0">
                <a:solidFill>
                  <a:srgbClr val="000000"/>
                </a:solidFill>
              </a:rPr>
              <a:t>capture</a:t>
            </a:r>
          </a:p>
        </p:txBody>
      </p:sp>
      <p:sp>
        <p:nvSpPr>
          <p:cNvPr id="33" name="btfpColumnHeaderBoxText223027">
            <a:extLst>
              <a:ext uri="{FF2B5EF4-FFF2-40B4-BE49-F238E27FC236}">
                <a16:creationId xmlns:a16="http://schemas.microsoft.com/office/drawing/2014/main" id="{B216B243-5CBC-4BF9-A234-18021B49FBA9}"/>
              </a:ext>
            </a:extLst>
          </p:cNvPr>
          <p:cNvSpPr txBox="1"/>
          <p:nvPr/>
        </p:nvSpPr>
        <p:spPr bwMode="gray">
          <a:xfrm>
            <a:off x="6844683" y="1999807"/>
            <a:ext cx="3046716" cy="1426993"/>
          </a:xfrm>
          <a:prstGeom prst="rect">
            <a:avLst/>
          </a:prstGeom>
          <a:noFill/>
        </p:spPr>
        <p:txBody>
          <a:bodyPr vert="horz" wrap="square" lIns="36036" tIns="36036" rIns="36036" bIns="36036" rtlCol="0" anchor="b">
            <a:spAutoFit/>
          </a:bodyPr>
          <a:lstStyle/>
          <a:p>
            <a:pPr marL="171450" indent="-171450">
              <a:buFont typeface="Arial" panose="020B0604020202020204" pitchFamily="34" charset="0"/>
              <a:buChar char="•"/>
            </a:pPr>
            <a:r>
              <a:rPr lang="en-US" sz="1100" dirty="0">
                <a:solidFill>
                  <a:srgbClr val="000000"/>
                </a:solidFill>
              </a:rPr>
              <a:t>Reduces tailings production and emissions by </a:t>
            </a:r>
            <a:r>
              <a:rPr lang="en-US" sz="1100" b="1" dirty="0">
                <a:solidFill>
                  <a:srgbClr val="000000"/>
                </a:solidFill>
              </a:rPr>
              <a:t>repurposing tailings for direct capture. </a:t>
            </a:r>
            <a:r>
              <a:rPr lang="en-US" sz="1100" dirty="0">
                <a:solidFill>
                  <a:srgbClr val="000000"/>
                </a:solidFill>
              </a:rPr>
              <a:t>Tailings</a:t>
            </a:r>
            <a:r>
              <a:rPr lang="en-US" sz="1100" dirty="0">
                <a:ea typeface="Arial" panose="020B0604020202020204" pitchFamily="34" charset="0"/>
                <a:cs typeface="Arial"/>
              </a:rPr>
              <a:t> can then be stored underground or used to produce carbon-negative concrete for infrastructure projects</a:t>
            </a:r>
          </a:p>
          <a:p>
            <a:pPr marL="171450" indent="-171450">
              <a:buFont typeface="Arial" panose="020B0604020202020204" pitchFamily="34" charset="0"/>
              <a:buChar char="•"/>
            </a:pPr>
            <a:r>
              <a:rPr lang="en-US" sz="1100" dirty="0">
                <a:solidFill>
                  <a:srgbClr val="000000"/>
                </a:solidFill>
                <a:cs typeface="Arial"/>
              </a:rPr>
              <a:t>Newmont’s partnership with NREL to research tailings for capture received </a:t>
            </a:r>
            <a:r>
              <a:rPr lang="en-US" sz="1100" b="1" dirty="0">
                <a:solidFill>
                  <a:srgbClr val="000000"/>
                </a:solidFill>
                <a:cs typeface="Arial"/>
              </a:rPr>
              <a:t>$4.38M </a:t>
            </a:r>
            <a:r>
              <a:rPr lang="en-US" sz="1100" dirty="0">
                <a:solidFill>
                  <a:srgbClr val="000000"/>
                </a:solidFill>
                <a:cs typeface="Arial"/>
              </a:rPr>
              <a:t>in research funding from DOE</a:t>
            </a:r>
            <a:endParaRPr lang="en-US" sz="1100" dirty="0">
              <a:solidFill>
                <a:srgbClr val="000000"/>
              </a:solidFill>
            </a:endParaRPr>
          </a:p>
        </p:txBody>
      </p:sp>
      <p:pic>
        <p:nvPicPr>
          <p:cNvPr id="35" name="Picture 34">
            <a:extLst>
              <a:ext uri="{FF2B5EF4-FFF2-40B4-BE49-F238E27FC236}">
                <a16:creationId xmlns:a16="http://schemas.microsoft.com/office/drawing/2014/main" id="{6AA54A15-493C-6C30-104D-4A62547ACCF6}"/>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9987173" y="2156324"/>
            <a:ext cx="1585273" cy="328572"/>
          </a:xfrm>
          <a:prstGeom prst="rect">
            <a:avLst/>
          </a:prstGeom>
        </p:spPr>
      </p:pic>
      <p:pic>
        <p:nvPicPr>
          <p:cNvPr id="37" name="Picture 36">
            <a:extLst>
              <a:ext uri="{FF2B5EF4-FFF2-40B4-BE49-F238E27FC236}">
                <a16:creationId xmlns:a16="http://schemas.microsoft.com/office/drawing/2014/main" id="{85F078F3-0E21-F10D-8D3C-D2AD969765E6}"/>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10162954" y="2911472"/>
            <a:ext cx="1233710" cy="334981"/>
          </a:xfrm>
          <a:prstGeom prst="rect">
            <a:avLst/>
          </a:prstGeom>
        </p:spPr>
      </p:pic>
      <p:sp>
        <p:nvSpPr>
          <p:cNvPr id="40" name="btfpColumnHeaderBoxText223027">
            <a:extLst>
              <a:ext uri="{FF2B5EF4-FFF2-40B4-BE49-F238E27FC236}">
                <a16:creationId xmlns:a16="http://schemas.microsoft.com/office/drawing/2014/main" id="{9B047FA8-05B0-54FF-AA9D-5AFCAE86D025}"/>
              </a:ext>
            </a:extLst>
          </p:cNvPr>
          <p:cNvSpPr txBox="1"/>
          <p:nvPr/>
        </p:nvSpPr>
        <p:spPr bwMode="gray">
          <a:xfrm rot="16200000">
            <a:off x="5647461" y="4637976"/>
            <a:ext cx="1627979" cy="242053"/>
          </a:xfrm>
          <a:prstGeom prst="rect">
            <a:avLst/>
          </a:prstGeom>
          <a:noFill/>
        </p:spPr>
        <p:txBody>
          <a:bodyPr vert="horz" wrap="square" lIns="36036" tIns="36036" rIns="36036" bIns="36036" rtlCol="0" anchor="b">
            <a:spAutoFit/>
          </a:bodyPr>
          <a:lstStyle/>
          <a:p>
            <a:r>
              <a:rPr lang="en-US" sz="1050" b="1" dirty="0">
                <a:solidFill>
                  <a:srgbClr val="000000"/>
                </a:solidFill>
              </a:rPr>
              <a:t>Tailings reprocessing</a:t>
            </a:r>
          </a:p>
        </p:txBody>
      </p:sp>
      <p:sp>
        <p:nvSpPr>
          <p:cNvPr id="41" name="btfpColumnHeaderBoxText223027">
            <a:extLst>
              <a:ext uri="{FF2B5EF4-FFF2-40B4-BE49-F238E27FC236}">
                <a16:creationId xmlns:a16="http://schemas.microsoft.com/office/drawing/2014/main" id="{5BEC2DA7-A69D-FF83-94F9-D80AB136417A}"/>
              </a:ext>
            </a:extLst>
          </p:cNvPr>
          <p:cNvSpPr txBox="1"/>
          <p:nvPr/>
        </p:nvSpPr>
        <p:spPr bwMode="gray">
          <a:xfrm>
            <a:off x="6859609" y="3863908"/>
            <a:ext cx="3050799" cy="1596270"/>
          </a:xfrm>
          <a:prstGeom prst="rect">
            <a:avLst/>
          </a:prstGeom>
          <a:noFill/>
        </p:spPr>
        <p:txBody>
          <a:bodyPr vert="horz" wrap="square" lIns="36036" tIns="36036" rIns="36036" bIns="36036" rtlCol="0" anchor="b">
            <a:spAutoFit/>
          </a:bodyPr>
          <a:lstStyle/>
          <a:p>
            <a:pPr marL="171450" indent="-171450">
              <a:buFont typeface="Arial" panose="020B0604020202020204" pitchFamily="34" charset="0"/>
              <a:buChar char="•"/>
            </a:pPr>
            <a:r>
              <a:rPr lang="en-US" sz="1100" dirty="0">
                <a:solidFill>
                  <a:srgbClr val="000000"/>
                </a:solidFill>
              </a:rPr>
              <a:t>Implementing new metallurgic processes </a:t>
            </a:r>
            <a:br>
              <a:rPr lang="en-US" sz="1100" dirty="0">
                <a:solidFill>
                  <a:srgbClr val="000000"/>
                </a:solidFill>
              </a:rPr>
            </a:br>
            <a:r>
              <a:rPr lang="en-US" sz="1100" dirty="0">
                <a:solidFill>
                  <a:srgbClr val="000000"/>
                </a:solidFill>
              </a:rPr>
              <a:t>to recover minerals from existing tailings</a:t>
            </a:r>
          </a:p>
          <a:p>
            <a:pPr marL="171450" indent="-171450">
              <a:buFont typeface="Arial" panose="020B0604020202020204" pitchFamily="34" charset="0"/>
              <a:buChar char="•"/>
            </a:pPr>
            <a:r>
              <a:rPr lang="en-US" sz="1100" dirty="0">
                <a:solidFill>
                  <a:srgbClr val="000000"/>
                </a:solidFill>
              </a:rPr>
              <a:t>Antofagasta uses chloride salts and sulfuric acid for leaching copper with a </a:t>
            </a:r>
            <a:r>
              <a:rPr lang="en-US" sz="1100" b="1" dirty="0">
                <a:solidFill>
                  <a:srgbClr val="000000"/>
                </a:solidFill>
              </a:rPr>
              <a:t>recovery rate of 70%</a:t>
            </a:r>
          </a:p>
          <a:p>
            <a:pPr marL="171450" indent="-171450">
              <a:buFont typeface="Arial" panose="020B0604020202020204" pitchFamily="34" charset="0"/>
              <a:buChar char="•"/>
            </a:pPr>
            <a:r>
              <a:rPr lang="en-US" sz="1100" dirty="0">
                <a:solidFill>
                  <a:srgbClr val="000000"/>
                </a:solidFill>
              </a:rPr>
              <a:t>Cerro de Pasco offers </a:t>
            </a:r>
            <a:r>
              <a:rPr lang="en-US" sz="1100" b="1" dirty="0">
                <a:solidFill>
                  <a:srgbClr val="000000"/>
                </a:solidFill>
              </a:rPr>
              <a:t>mineral extraction from tailings at $1 to $2 per ton </a:t>
            </a:r>
            <a:r>
              <a:rPr lang="en-US" sz="1100" dirty="0">
                <a:solidFill>
                  <a:srgbClr val="000000"/>
                </a:solidFill>
              </a:rPr>
              <a:t>(~2-15x cheaper than open-pit and ~30-200x than underground mining)</a:t>
            </a:r>
          </a:p>
        </p:txBody>
      </p:sp>
      <p:pic>
        <p:nvPicPr>
          <p:cNvPr id="43" name="Picture 42">
            <a:extLst>
              <a:ext uri="{FF2B5EF4-FFF2-40B4-BE49-F238E27FC236}">
                <a16:creationId xmlns:a16="http://schemas.microsoft.com/office/drawing/2014/main" id="{8FE277E3-CF42-C4BD-B3C5-404EDFECF7E2}"/>
              </a:ext>
            </a:extLst>
          </p:cNvPr>
          <p:cNvPicPr>
            <a:picLocks noChangeAspect="1"/>
          </p:cNvPicPr>
          <p:nvPr/>
        </p:nvPicPr>
        <p:blipFill>
          <a:blip r:embed="rId28"/>
          <a:stretch>
            <a:fillRect/>
          </a:stretch>
        </p:blipFill>
        <p:spPr>
          <a:xfrm>
            <a:off x="9917198" y="4025827"/>
            <a:ext cx="1725222" cy="453088"/>
          </a:xfrm>
          <a:prstGeom prst="rect">
            <a:avLst/>
          </a:prstGeom>
        </p:spPr>
      </p:pic>
      <p:sp>
        <p:nvSpPr>
          <p:cNvPr id="7" name="btfpBulletedList826938">
            <a:extLst>
              <a:ext uri="{FF2B5EF4-FFF2-40B4-BE49-F238E27FC236}">
                <a16:creationId xmlns:a16="http://schemas.microsoft.com/office/drawing/2014/main" id="{6524A991-E90A-7096-DABC-5E8303AE89EE}"/>
              </a:ext>
            </a:extLst>
          </p:cNvPr>
          <p:cNvSpPr txBox="1"/>
          <p:nvPr>
            <p:custDataLst>
              <p:tags r:id="rId2"/>
            </p:custDataLst>
          </p:nvPr>
        </p:nvSpPr>
        <p:spPr bwMode="gray">
          <a:xfrm>
            <a:off x="324000" y="1548000"/>
            <a:ext cx="5751349" cy="265063"/>
          </a:xfrm>
          <a:prstGeom prst="rect">
            <a:avLst/>
          </a:prstGeom>
          <a:solidFill>
            <a:srgbClr val="33A397"/>
          </a:solidFill>
          <a:ln>
            <a:noFill/>
          </a:ln>
        </p:spPr>
        <p:txBody>
          <a:bodyPr vert="horz" wrap="square" lIns="36000" tIns="36000" rIns="36000" bIns="36000" rtlCol="0" anchor="t">
            <a:spAutoFit/>
          </a:bodyPr>
          <a:lstStyle/>
          <a:p>
            <a:pPr marL="0" marR="0" lvl="0" indent="0" defTabSz="711200" rtl="0" eaLnBrk="1" fontAlgn="auto" latinLnBrk="0" hangingPunct="1">
              <a:lnSpc>
                <a:spcPct val="100000"/>
              </a:lnSpc>
              <a:spcBef>
                <a:spcPts val="1800"/>
              </a:spcBef>
              <a:spcAft>
                <a:spcPts val="0"/>
              </a:spcAft>
              <a:buClrTx/>
              <a:buSzTx/>
              <a:buFontTx/>
              <a:buNone/>
              <a:tabLst/>
              <a:defRPr/>
            </a:pPr>
            <a:r>
              <a:rPr kumimoji="0" lang="en-US" sz="1250" b="1" i="0" u="none" strike="noStrike" kern="1200" cap="none" spc="0" normalizeH="0" baseline="0" noProof="0" dirty="0">
                <a:ln>
                  <a:noFill/>
                </a:ln>
                <a:solidFill>
                  <a:schemeClr val="bg1"/>
                </a:solidFill>
                <a:effectLst/>
                <a:uLnTx/>
                <a:uFillTx/>
                <a:ea typeface="+mn-ea"/>
                <a:cs typeface="Arial"/>
              </a:rPr>
              <a:t> Water consumption </a:t>
            </a:r>
          </a:p>
        </p:txBody>
      </p:sp>
      <p:sp>
        <p:nvSpPr>
          <p:cNvPr id="8" name="btfpBulletedList826938">
            <a:extLst>
              <a:ext uri="{FF2B5EF4-FFF2-40B4-BE49-F238E27FC236}">
                <a16:creationId xmlns:a16="http://schemas.microsoft.com/office/drawing/2014/main" id="{D961B40A-9D30-EDC4-A412-6EF82D2EDA03}"/>
              </a:ext>
            </a:extLst>
          </p:cNvPr>
          <p:cNvSpPr txBox="1"/>
          <p:nvPr>
            <p:custDataLst>
              <p:tags r:id="rId3"/>
            </p:custDataLst>
          </p:nvPr>
        </p:nvSpPr>
        <p:spPr bwMode="gray">
          <a:xfrm>
            <a:off x="6212256" y="1547999"/>
            <a:ext cx="5492434" cy="266400"/>
          </a:xfrm>
          <a:prstGeom prst="rect">
            <a:avLst/>
          </a:prstGeom>
          <a:solidFill>
            <a:schemeClr val="accent3"/>
          </a:solidFill>
          <a:ln>
            <a:noFill/>
          </a:ln>
        </p:spPr>
        <p:txBody>
          <a:bodyPr vert="horz" wrap="square" lIns="36000" tIns="36000" rIns="36000" bIns="36000" rtlCol="0" anchor="t">
            <a:spAutoFit/>
          </a:bodyPr>
          <a:lstStyle/>
          <a:p>
            <a:pPr marL="0" marR="0" lvl="0" indent="0" defTabSz="711200" rtl="0" eaLnBrk="1" fontAlgn="auto" latinLnBrk="0" hangingPunct="1">
              <a:lnSpc>
                <a:spcPct val="100000"/>
              </a:lnSpc>
              <a:spcBef>
                <a:spcPts val="1800"/>
              </a:spcBef>
              <a:spcAft>
                <a:spcPts val="0"/>
              </a:spcAft>
              <a:buClrTx/>
              <a:buSzTx/>
              <a:buFontTx/>
              <a:buNone/>
              <a:tabLst/>
              <a:defRPr/>
            </a:pPr>
            <a:r>
              <a:rPr kumimoji="0" lang="en-US" sz="1250" b="1" i="0" u="none" strike="noStrike" kern="1200" cap="none" spc="0" normalizeH="0" baseline="0" noProof="0">
                <a:ln>
                  <a:noFill/>
                </a:ln>
                <a:solidFill>
                  <a:schemeClr val="bg1"/>
                </a:solidFill>
                <a:effectLst/>
                <a:uLnTx/>
                <a:uFillTx/>
                <a:ea typeface="+mn-ea"/>
                <a:cs typeface="Arial"/>
              </a:rPr>
              <a:t> Waste reduction </a:t>
            </a:r>
          </a:p>
        </p:txBody>
      </p:sp>
      <p:pic>
        <p:nvPicPr>
          <p:cNvPr id="1026" name="Picture 2" descr="RiverFort's Role in advancing Cerro de Pasco Resources to a fully funded  drill programme">
            <a:extLst>
              <a:ext uri="{FF2B5EF4-FFF2-40B4-BE49-F238E27FC236}">
                <a16:creationId xmlns:a16="http://schemas.microsoft.com/office/drawing/2014/main" id="{9F834FE4-5696-1833-8ADA-323116C27779}"/>
              </a:ext>
            </a:extLst>
          </p:cNvPr>
          <p:cNvPicPr>
            <a:picLocks noChangeAspect="1" noChangeArrowheads="1"/>
          </p:cNvPicPr>
          <p:nvPr/>
        </p:nvPicPr>
        <p:blipFill rotWithShape="1">
          <a:blip r:embed="rId29" cstate="screen">
            <a:extLst>
              <a:ext uri="{28A0092B-C50C-407E-A947-70E740481C1C}">
                <a14:useLocalDpi xmlns:a14="http://schemas.microsoft.com/office/drawing/2010/main"/>
              </a:ext>
            </a:extLst>
          </a:blip>
          <a:srcRect/>
          <a:stretch>
            <a:fillRect/>
          </a:stretch>
        </p:blipFill>
        <p:spPr bwMode="auto">
          <a:xfrm>
            <a:off x="10191737" y="4531100"/>
            <a:ext cx="1176144" cy="5078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United States">
            <a:extLst>
              <a:ext uri="{FF2B5EF4-FFF2-40B4-BE49-F238E27FC236}">
                <a16:creationId xmlns:a16="http://schemas.microsoft.com/office/drawing/2014/main" id="{A61EDBD6-5E26-EE11-04F4-48A02F7974C3}"/>
              </a:ext>
            </a:extLst>
          </p:cNvPr>
          <p:cNvPicPr>
            <a:picLocks noChangeAspect="1" noChangeArrowheads="1"/>
          </p:cNvPicPr>
          <p:nvPr/>
        </p:nvPicPr>
        <p:blipFill>
          <a:blip r:embed="rId30" cstate="screen">
            <a:extLst>
              <a:ext uri="{28A0092B-C50C-407E-A947-70E740481C1C}">
                <a14:useLocalDpi xmlns:a14="http://schemas.microsoft.com/office/drawing/2010/main"/>
              </a:ext>
            </a:extLst>
          </a:blip>
          <a:srcRect/>
          <a:stretch>
            <a:fillRect/>
          </a:stretch>
        </p:blipFill>
        <p:spPr bwMode="auto">
          <a:xfrm>
            <a:off x="4578035" y="2169120"/>
            <a:ext cx="1413702" cy="1838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Yacimientos de Litio Bolivianos Corporación - Wikidata">
            <a:extLst>
              <a:ext uri="{FF2B5EF4-FFF2-40B4-BE49-F238E27FC236}">
                <a16:creationId xmlns:a16="http://schemas.microsoft.com/office/drawing/2014/main" id="{FDA3A991-B6CF-4325-7078-6F77213E3FC9}"/>
              </a:ext>
            </a:extLst>
          </p:cNvPr>
          <p:cNvPicPr>
            <a:picLocks noChangeAspect="1" noChangeArrowheads="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4700136" y="2605889"/>
            <a:ext cx="1169501" cy="5277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5BB5322-5855-25AE-687A-C35A43A583FB}"/>
              </a:ext>
            </a:extLst>
          </p:cNvPr>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10134301" y="5176043"/>
            <a:ext cx="1291017" cy="287464"/>
          </a:xfrm>
          <a:prstGeom prst="rect">
            <a:avLst/>
          </a:prstGeom>
        </p:spPr>
      </p:pic>
      <p:pic>
        <p:nvPicPr>
          <p:cNvPr id="1032" name="Picture 8" descr="Grinding it out: Making Real Progress in minerals processing -  International Mining">
            <a:extLst>
              <a:ext uri="{FF2B5EF4-FFF2-40B4-BE49-F238E27FC236}">
                <a16:creationId xmlns:a16="http://schemas.microsoft.com/office/drawing/2014/main" id="{E038AE09-E8F9-355C-D26F-6AA104C2ABDC}"/>
              </a:ext>
            </a:extLst>
          </p:cNvPr>
          <p:cNvPicPr>
            <a:picLocks noChangeAspect="1" noChangeArrowheads="1"/>
          </p:cNvPicPr>
          <p:nvPr/>
        </p:nvPicPr>
        <p:blipFill>
          <a:blip r:embed="rId33" cstate="screen">
            <a:extLst>
              <a:ext uri="{28A0092B-C50C-407E-A947-70E740481C1C}">
                <a14:useLocalDpi xmlns:a14="http://schemas.microsoft.com/office/drawing/2010/main"/>
              </a:ext>
            </a:extLst>
          </a:blip>
          <a:srcRect/>
          <a:stretch>
            <a:fillRect/>
          </a:stretch>
        </p:blipFill>
        <p:spPr bwMode="auto">
          <a:xfrm>
            <a:off x="4842973" y="5311946"/>
            <a:ext cx="883827" cy="320421"/>
          </a:xfrm>
          <a:prstGeom prst="rect">
            <a:avLst/>
          </a:prstGeom>
          <a:noFill/>
          <a:extLst>
            <a:ext uri="{909E8E84-426E-40DD-AFC4-6F175D3DCCD1}">
              <a14:hiddenFill xmlns:a14="http://schemas.microsoft.com/office/drawing/2010/main">
                <a:solidFill>
                  <a:srgbClr val="FFFFFF"/>
                </a:solidFill>
              </a14:hiddenFill>
            </a:ext>
          </a:extLst>
        </p:spPr>
      </p:pic>
      <p:sp>
        <p:nvSpPr>
          <p:cNvPr id="451" name="Rectangle 450">
            <a:extLst>
              <a:ext uri="{FF2B5EF4-FFF2-40B4-BE49-F238E27FC236}">
                <a16:creationId xmlns:a16="http://schemas.microsoft.com/office/drawing/2014/main" id="{FD6F9E8B-6DC8-8742-586E-0CF69F2B44B0}"/>
              </a:ext>
            </a:extLst>
          </p:cNvPr>
          <p:cNvSpPr/>
          <p:nvPr/>
        </p:nvSpPr>
        <p:spPr bwMode="gray">
          <a:xfrm>
            <a:off x="788099" y="1858500"/>
            <a:ext cx="5283554" cy="141028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52" name="Rectangle 451">
            <a:extLst>
              <a:ext uri="{FF2B5EF4-FFF2-40B4-BE49-F238E27FC236}">
                <a16:creationId xmlns:a16="http://schemas.microsoft.com/office/drawing/2014/main" id="{CEA3D588-C1F2-156F-5C14-756B1F0EF8AF}"/>
              </a:ext>
            </a:extLst>
          </p:cNvPr>
          <p:cNvSpPr/>
          <p:nvPr/>
        </p:nvSpPr>
        <p:spPr bwMode="gray">
          <a:xfrm>
            <a:off x="788098" y="3387986"/>
            <a:ext cx="5283555" cy="115892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54" name="Rectangle 453">
            <a:extLst>
              <a:ext uri="{FF2B5EF4-FFF2-40B4-BE49-F238E27FC236}">
                <a16:creationId xmlns:a16="http://schemas.microsoft.com/office/drawing/2014/main" id="{24F2460D-0909-4EC4-D05E-D15AE5532897}"/>
              </a:ext>
            </a:extLst>
          </p:cNvPr>
          <p:cNvSpPr/>
          <p:nvPr/>
        </p:nvSpPr>
        <p:spPr bwMode="gray">
          <a:xfrm>
            <a:off x="782915" y="4628226"/>
            <a:ext cx="5288739" cy="125883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56" name="Rectangle 455">
            <a:extLst>
              <a:ext uri="{FF2B5EF4-FFF2-40B4-BE49-F238E27FC236}">
                <a16:creationId xmlns:a16="http://schemas.microsoft.com/office/drawing/2014/main" id="{EB242132-DEFE-D227-EF93-84C369A815C9}"/>
              </a:ext>
            </a:extLst>
          </p:cNvPr>
          <p:cNvSpPr/>
          <p:nvPr/>
        </p:nvSpPr>
        <p:spPr bwMode="gray">
          <a:xfrm>
            <a:off x="6700960" y="1854023"/>
            <a:ext cx="5012974" cy="177719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58" name="Rectangle 457">
            <a:extLst>
              <a:ext uri="{FF2B5EF4-FFF2-40B4-BE49-F238E27FC236}">
                <a16:creationId xmlns:a16="http://schemas.microsoft.com/office/drawing/2014/main" id="{62047C7B-6A73-5196-8D30-58131FA0BB9C}"/>
              </a:ext>
            </a:extLst>
          </p:cNvPr>
          <p:cNvSpPr/>
          <p:nvPr/>
        </p:nvSpPr>
        <p:spPr bwMode="gray">
          <a:xfrm>
            <a:off x="6700960" y="3757097"/>
            <a:ext cx="4982110" cy="188776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Tree>
    <p:extLst>
      <p:ext uri="{BB962C8B-B14F-4D97-AF65-F5344CB8AC3E}">
        <p14:creationId xmlns:p14="http://schemas.microsoft.com/office/powerpoint/2010/main" val="1033706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2F7E7425-DF27-2DDC-F69B-0BE3BF784BF2}"/>
              </a:ext>
            </a:extLst>
          </p:cNvPr>
          <p:cNvGraphicFramePr>
            <a:graphicFrameLocks/>
          </p:cNvGraphicFramePr>
          <p:nvPr>
            <p:custDataLst>
              <p:tags r:id="rId1"/>
            </p:custDataLst>
            <p:extLst>
              <p:ext uri="{D42A27DB-BD31-4B8C-83A1-F6EECF244321}">
                <p14:modId xmlns:p14="http://schemas.microsoft.com/office/powerpoint/2010/main" val="363729416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98" imgW="7772400" imgH="10058400" progId="TCLayout.ActiveDocument.1">
                  <p:embed/>
                </p:oleObj>
              </mc:Choice>
              <mc:Fallback>
                <p:oleObj name="think-cell Slide" r:id="rId98" imgW="7772400" imgH="10058400" progId="TCLayout.ActiveDocument.1">
                  <p:embed/>
                  <p:pic>
                    <p:nvPicPr>
                      <p:cNvPr id="0" name=""/>
                      <p:cNvPicPr/>
                      <p:nvPr/>
                    </p:nvPicPr>
                    <p:blipFill>
                      <a:blip r:embed="rId99"/>
                      <a:stretch>
                        <a:fillRect/>
                      </a:stretch>
                    </p:blipFill>
                    <p:spPr>
                      <a:xfrm>
                        <a:off x="1588" y="1588"/>
                        <a:ext cx="1227"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2394BF3F-F686-CA77-3CAB-074EB8C59FB8}"/>
              </a:ext>
            </a:extLst>
          </p:cNvPr>
          <p:cNvSpPr>
            <a:spLocks noGrp="1"/>
          </p:cNvSpPr>
          <p:nvPr>
            <p:ph type="title"/>
          </p:nvPr>
        </p:nvSpPr>
        <p:spPr/>
        <p:txBody>
          <a:bodyPr vert="horz"/>
          <a:lstStyle/>
          <a:p>
            <a:r>
              <a:rPr lang="en-US" dirty="0">
                <a:cs typeface="Arial"/>
              </a:rPr>
              <a:t>The impact of transitioning to a clean economy remains net positive, despite emissions from carbon-intensive minerals</a:t>
            </a:r>
            <a:endParaRPr lang="en-US" dirty="0"/>
          </a:p>
        </p:txBody>
      </p:sp>
      <p:sp>
        <p:nvSpPr>
          <p:cNvPr id="6" name="Footer Placeholder 5">
            <a:extLst>
              <a:ext uri="{FF2B5EF4-FFF2-40B4-BE49-F238E27FC236}">
                <a16:creationId xmlns:a16="http://schemas.microsoft.com/office/drawing/2014/main" id="{774ADE71-921A-123F-D877-EC4C346FFC30}"/>
              </a:ext>
            </a:extLst>
          </p:cNvPr>
          <p:cNvSpPr>
            <a:spLocks noGrp="1"/>
          </p:cNvSpPr>
          <p:nvPr>
            <p:ph type="ftr" sz="quarter" idx="3"/>
          </p:nvPr>
        </p:nvSpPr>
        <p:spPr>
          <a:xfrm>
            <a:off x="329183" y="6068123"/>
            <a:ext cx="9147241" cy="840677"/>
          </a:xfrm>
        </p:spPr>
        <p:txBody>
          <a:bodyPr/>
          <a:lstStyle/>
          <a:p>
            <a:r>
              <a:rPr lang="en-US" dirty="0">
                <a:solidFill>
                  <a:srgbClr val="000000"/>
                </a:solidFill>
              </a:rPr>
              <a:t>1) 2DS is an IEA’s scenario that considers</a:t>
            </a:r>
            <a:r>
              <a:rPr lang="en-US" dirty="0"/>
              <a:t> </a:t>
            </a:r>
            <a:r>
              <a:rPr lang="en-US" dirty="0">
                <a:solidFill>
                  <a:schemeClr val="tx1"/>
                </a:solidFill>
              </a:rPr>
              <a:t>at least a 50% chance of limiting the average global temperature to 2°C  by 2100. </a:t>
            </a:r>
          </a:p>
          <a:p>
            <a:r>
              <a:rPr lang="en-US" dirty="0">
                <a:solidFill>
                  <a:srgbClr val="000000"/>
                </a:solidFill>
              </a:rPr>
              <a:t>Sources: </a:t>
            </a:r>
            <a:r>
              <a:rPr lang="en-US" dirty="0">
                <a:solidFill>
                  <a:srgbClr val="000000"/>
                </a:solidFill>
                <a:hlinkClick r:id="rId100"/>
              </a:rPr>
              <a:t>Metals for Clean Energy: Pathways to solving Europe’s raw materials challenge</a:t>
            </a:r>
            <a:r>
              <a:rPr lang="en-US" dirty="0">
                <a:solidFill>
                  <a:srgbClr val="000000"/>
                </a:solidFill>
              </a:rPr>
              <a:t> (KU Leuven, 2022); </a:t>
            </a:r>
            <a:r>
              <a:rPr lang="en-US" dirty="0">
                <a:solidFill>
                  <a:srgbClr val="000000"/>
                </a:solidFill>
                <a:hlinkClick r:id="rId101"/>
              </a:rPr>
              <a:t>Natural and synthetic graphite production emissions worldwide as of 2021</a:t>
            </a:r>
            <a:r>
              <a:rPr lang="en-US" dirty="0">
                <a:solidFill>
                  <a:srgbClr val="000000"/>
                </a:solidFill>
              </a:rPr>
              <a:t> (Statista,</a:t>
            </a:r>
            <a:r>
              <a:rPr lang="en-US" dirty="0">
                <a:solidFill>
                  <a:srgbClr val="000000"/>
                </a:solidFill>
                <a:hlinkClick r:id="rId101"/>
              </a:rPr>
              <a:t> </a:t>
            </a:r>
            <a:r>
              <a:rPr lang="en-US" dirty="0">
                <a:solidFill>
                  <a:srgbClr val="000000"/>
                </a:solidFill>
              </a:rPr>
              <a:t>2025); </a:t>
            </a:r>
            <a:r>
              <a:rPr lang="en-US" dirty="0">
                <a:solidFill>
                  <a:srgbClr val="000000"/>
                </a:solidFill>
                <a:hlinkClick r:id="rId102"/>
              </a:rPr>
              <a:t>How copper mines pollute</a:t>
            </a:r>
            <a:r>
              <a:rPr lang="en-US" dirty="0">
                <a:solidFill>
                  <a:srgbClr val="000000"/>
                </a:solidFill>
              </a:rPr>
              <a:t> (Environment America, 2025); </a:t>
            </a:r>
            <a:r>
              <a:rPr lang="en-US" dirty="0">
                <a:solidFill>
                  <a:srgbClr val="000000"/>
                </a:solidFill>
                <a:hlinkClick r:id="rId103"/>
              </a:rPr>
              <a:t>Rocks and hard places: The ecosystem risks of mining for energy transition minerals</a:t>
            </a:r>
            <a:r>
              <a:rPr lang="en-US" dirty="0">
                <a:solidFill>
                  <a:srgbClr val="000000"/>
                </a:solidFill>
              </a:rPr>
              <a:t> (S&amp;P, 2024); </a:t>
            </a:r>
            <a:r>
              <a:rPr lang="en-US" dirty="0">
                <a:solidFill>
                  <a:srgbClr val="000000"/>
                </a:solidFill>
                <a:hlinkClick r:id="rId104"/>
              </a:rPr>
              <a:t>Sustainable recovery</a:t>
            </a:r>
            <a:r>
              <a:rPr lang="en-US" dirty="0">
                <a:solidFill>
                  <a:srgbClr val="000000"/>
                </a:solidFill>
              </a:rPr>
              <a:t> (IEA, 2020); </a:t>
            </a:r>
            <a:r>
              <a:rPr lang="en-US" dirty="0">
                <a:solidFill>
                  <a:srgbClr val="000000"/>
                </a:solidFill>
                <a:hlinkClick r:id="rId105"/>
              </a:rPr>
              <a:t>Minerals for climate action</a:t>
            </a:r>
            <a:r>
              <a:rPr lang="en-US" dirty="0">
                <a:solidFill>
                  <a:srgbClr val="000000"/>
                </a:solidFill>
              </a:rPr>
              <a:t> (World Bank Group, 2020); </a:t>
            </a:r>
            <a:r>
              <a:rPr lang="en-US" dirty="0">
                <a:solidFill>
                  <a:srgbClr val="000000"/>
                </a:solidFill>
                <a:hlinkClick r:id="rId106"/>
              </a:rPr>
              <a:t>Material and resource requirements for the energy transition</a:t>
            </a:r>
            <a:r>
              <a:rPr lang="en-US" dirty="0">
                <a:solidFill>
                  <a:srgbClr val="000000"/>
                </a:solidFill>
              </a:rPr>
              <a:t> (Energy Transitions Commission, 2023); </a:t>
            </a:r>
            <a:r>
              <a:rPr lang="en-US" dirty="0">
                <a:solidFill>
                  <a:srgbClr val="000000"/>
                </a:solidFill>
                <a:hlinkClick r:id="rId107"/>
              </a:rPr>
              <a:t>An updated LCA of utility scale solar PV systems installed in the United States</a:t>
            </a:r>
            <a:r>
              <a:rPr lang="en-US" dirty="0">
                <a:solidFill>
                  <a:srgbClr val="000000"/>
                </a:solidFill>
              </a:rPr>
              <a:t> (NREL, 2024).</a:t>
            </a:r>
          </a:p>
          <a:p>
            <a:r>
              <a:rPr lang="en-US" dirty="0">
                <a:solidFill>
                  <a:srgbClr val="000000"/>
                </a:solidFill>
              </a:rPr>
              <a:t>Credit: Brenda Rain, Isabel Hoyos, </a:t>
            </a:r>
            <a:r>
              <a:rPr lang="en-US" dirty="0" err="1">
                <a:solidFill>
                  <a:srgbClr val="000000"/>
                </a:solidFill>
              </a:rPr>
              <a:t>Hyae</a:t>
            </a:r>
            <a:r>
              <a:rPr lang="en-US" dirty="0">
                <a:solidFill>
                  <a:srgbClr val="000000"/>
                </a:solidFill>
              </a:rPr>
              <a:t> Ryung Kim, and</a:t>
            </a:r>
            <a:r>
              <a:rPr lang="en-US" dirty="0"/>
              <a:t> </a:t>
            </a:r>
            <a:r>
              <a:rPr lang="en-US" dirty="0">
                <a:solidFill>
                  <a:srgbClr val="000000"/>
                </a:solidFill>
                <a:hlinkClick r:id="rId108"/>
              </a:rPr>
              <a:t>Gernot Wagner</a:t>
            </a:r>
            <a:r>
              <a:rPr lang="en-US" dirty="0">
                <a:solidFill>
                  <a:srgbClr val="000000"/>
                </a:solidFill>
              </a:rPr>
              <a:t>. </a:t>
            </a:r>
            <a:r>
              <a:rPr lang="en-US" dirty="0">
                <a:solidFill>
                  <a:srgbClr val="000000"/>
                </a:solidFill>
                <a:hlinkClick r:id="rId109"/>
              </a:rPr>
              <a:t>Share with attribution</a:t>
            </a:r>
            <a:r>
              <a:rPr lang="en-US" dirty="0">
                <a:solidFill>
                  <a:srgbClr val="000000"/>
                </a:solidFill>
              </a:rPr>
              <a:t>: Wagner et al., "Mining for the Energy Transition" (10 April 2026).</a:t>
            </a:r>
          </a:p>
        </p:txBody>
      </p:sp>
      <p:sp>
        <p:nvSpPr>
          <p:cNvPr id="7" name="Text Placeholder 6">
            <a:extLst>
              <a:ext uri="{FF2B5EF4-FFF2-40B4-BE49-F238E27FC236}">
                <a16:creationId xmlns:a16="http://schemas.microsoft.com/office/drawing/2014/main" id="{B6ADC550-1947-89A9-FCF6-8672C30F20C2}"/>
              </a:ext>
            </a:extLst>
          </p:cNvPr>
          <p:cNvSpPr>
            <a:spLocks noGrp="1"/>
          </p:cNvSpPr>
          <p:nvPr>
            <p:ph type="body" sz="quarter" idx="13"/>
          </p:nvPr>
        </p:nvSpPr>
        <p:spPr/>
        <p:txBody>
          <a:bodyPr/>
          <a:lstStyle/>
          <a:p>
            <a:r>
              <a:rPr lang="en-US" sz="1400" dirty="0"/>
              <a:t>The high carbon intensity of critical mineral supply chains remains a key challenges for a clean energy future, as demand rises; with nickel being the toughest obstacle</a:t>
            </a:r>
            <a:endParaRPr lang="en-US" sz="1400" dirty="0">
              <a:solidFill>
                <a:srgbClr val="000000"/>
              </a:solidFill>
            </a:endParaRPr>
          </a:p>
        </p:txBody>
      </p:sp>
      <p:sp>
        <p:nvSpPr>
          <p:cNvPr id="8" name="Text Placeholder 7">
            <a:extLst>
              <a:ext uri="{FF2B5EF4-FFF2-40B4-BE49-F238E27FC236}">
                <a16:creationId xmlns:a16="http://schemas.microsoft.com/office/drawing/2014/main" id="{9721AAF6-D3E7-6957-8362-336AAFB071D8}"/>
              </a:ext>
            </a:extLst>
          </p:cNvPr>
          <p:cNvSpPr>
            <a:spLocks noGrp="1"/>
          </p:cNvSpPr>
          <p:nvPr>
            <p:ph type="body" sz="quarter" idx="18"/>
          </p:nvPr>
        </p:nvSpPr>
        <p:spPr>
          <a:xfrm>
            <a:off x="8199435" y="1498005"/>
            <a:ext cx="3657603" cy="548640"/>
          </a:xfrm>
        </p:spPr>
        <p:txBody>
          <a:bodyPr/>
          <a:lstStyle/>
          <a:p>
            <a:r>
              <a:rPr lang="en-US" sz="1400" dirty="0">
                <a:solidFill>
                  <a:srgbClr val="000000"/>
                </a:solidFill>
              </a:rPr>
              <a:t>~135 Gt</a:t>
            </a:r>
            <a:r>
              <a:rPr lang="en-US" sz="1400" dirty="0">
                <a:ea typeface="Arial" panose="020B0604020202020204" pitchFamily="34" charset="0"/>
                <a:cs typeface="Arial"/>
              </a:rPr>
              <a:t>CO</a:t>
            </a:r>
            <a:r>
              <a:rPr lang="en-US" sz="1400" baseline="-25000" dirty="0">
                <a:ea typeface="Arial" panose="020B0604020202020204" pitchFamily="34" charset="0"/>
                <a:cs typeface="Arial"/>
              </a:rPr>
              <a:t>2 </a:t>
            </a:r>
            <a:r>
              <a:rPr lang="en-US" sz="1400" dirty="0">
                <a:ea typeface="Arial" panose="020B0604020202020204" pitchFamily="34" charset="0"/>
                <a:cs typeface="Arial"/>
              </a:rPr>
              <a:t>can be avoided by replacing process coal with renewable power</a:t>
            </a:r>
            <a:endParaRPr lang="en-US" sz="1400" dirty="0">
              <a:solidFill>
                <a:srgbClr val="000000"/>
              </a:solidFill>
            </a:endParaRPr>
          </a:p>
        </p:txBody>
      </p:sp>
      <p:graphicFrame>
        <p:nvGraphicFramePr>
          <p:cNvPr id="115" name="Chart 114">
            <a:extLst>
              <a:ext uri="{FF2B5EF4-FFF2-40B4-BE49-F238E27FC236}">
                <a16:creationId xmlns:a16="http://schemas.microsoft.com/office/drawing/2014/main" id="{E837A3A5-4760-0BB4-2A92-C9CC7F713819}"/>
              </a:ext>
            </a:extLst>
          </p:cNvPr>
          <p:cNvGraphicFramePr/>
          <p:nvPr>
            <p:custDataLst>
              <p:tags r:id="rId2"/>
            </p:custDataLst>
            <p:extLst>
              <p:ext uri="{D42A27DB-BD31-4B8C-83A1-F6EECF244321}">
                <p14:modId xmlns:p14="http://schemas.microsoft.com/office/powerpoint/2010/main" val="2889939051"/>
              </p:ext>
            </p:extLst>
          </p:nvPr>
        </p:nvGraphicFramePr>
        <p:xfrm>
          <a:off x="1406525" y="2647950"/>
          <a:ext cx="2698750" cy="3087688"/>
        </p:xfrm>
        <a:graphic>
          <a:graphicData uri="http://schemas.openxmlformats.org/drawingml/2006/chart">
            <c:chart xmlns:c="http://schemas.openxmlformats.org/drawingml/2006/chart" xmlns:r="http://schemas.openxmlformats.org/officeDocument/2006/relationships" r:id="rId110"/>
          </a:graphicData>
        </a:graphic>
      </p:graphicFrame>
      <p:cxnSp>
        <p:nvCxnSpPr>
          <p:cNvPr id="12" name="Straight Connector 11">
            <a:extLst>
              <a:ext uri="{FF2B5EF4-FFF2-40B4-BE49-F238E27FC236}">
                <a16:creationId xmlns:a16="http://schemas.microsoft.com/office/drawing/2014/main" id="{CB3F7856-F907-4118-2564-9FD6BAF386A8}"/>
              </a:ext>
            </a:extLst>
          </p:cNvPr>
          <p:cNvCxnSpPr/>
          <p:nvPr>
            <p:custDataLst>
              <p:tags r:id="rId3"/>
            </p:custDataLst>
          </p:nvPr>
        </p:nvCxnSpPr>
        <p:spPr bwMode="auto">
          <a:xfrm>
            <a:off x="1489075" y="5510213"/>
            <a:ext cx="0" cy="42863"/>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D39C3301-82A0-F524-4287-30C2A57AB767}"/>
              </a:ext>
            </a:extLst>
          </p:cNvPr>
          <p:cNvCxnSpPr/>
          <p:nvPr>
            <p:custDataLst>
              <p:tags r:id="rId4"/>
            </p:custDataLst>
          </p:nvPr>
        </p:nvCxnSpPr>
        <p:spPr bwMode="auto">
          <a:xfrm>
            <a:off x="4022725" y="5510213"/>
            <a:ext cx="0" cy="42863"/>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2346B034-43F3-4795-80B5-B14529804F10}"/>
              </a:ext>
            </a:extLst>
          </p:cNvPr>
          <p:cNvCxnSpPr/>
          <p:nvPr>
            <p:custDataLst>
              <p:tags r:id="rId5"/>
            </p:custDataLst>
          </p:nvPr>
        </p:nvCxnSpPr>
        <p:spPr bwMode="auto">
          <a:xfrm>
            <a:off x="1851025" y="5510213"/>
            <a:ext cx="0" cy="42863"/>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91478A41-AD78-9458-04BB-4EB5B0146494}"/>
              </a:ext>
            </a:extLst>
          </p:cNvPr>
          <p:cNvCxnSpPr/>
          <p:nvPr>
            <p:custDataLst>
              <p:tags r:id="rId6"/>
            </p:custDataLst>
          </p:nvPr>
        </p:nvCxnSpPr>
        <p:spPr bwMode="auto">
          <a:xfrm>
            <a:off x="3660775" y="5510213"/>
            <a:ext cx="0" cy="42863"/>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6EDCE68B-E690-CD85-FC33-0D6D4AD018FE}"/>
              </a:ext>
            </a:extLst>
          </p:cNvPr>
          <p:cNvCxnSpPr/>
          <p:nvPr>
            <p:custDataLst>
              <p:tags r:id="rId7"/>
            </p:custDataLst>
          </p:nvPr>
        </p:nvCxnSpPr>
        <p:spPr bwMode="auto">
          <a:xfrm>
            <a:off x="2212975" y="5510213"/>
            <a:ext cx="0" cy="42863"/>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EB3378D2-2512-F5EE-AD52-1BD85CD34909}"/>
              </a:ext>
            </a:extLst>
          </p:cNvPr>
          <p:cNvCxnSpPr/>
          <p:nvPr>
            <p:custDataLst>
              <p:tags r:id="rId8"/>
            </p:custDataLst>
          </p:nvPr>
        </p:nvCxnSpPr>
        <p:spPr bwMode="auto">
          <a:xfrm>
            <a:off x="3298825" y="5510213"/>
            <a:ext cx="0" cy="42863"/>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9A9EFED9-BCCC-C4C4-91FA-7B3F75D89400}"/>
              </a:ext>
            </a:extLst>
          </p:cNvPr>
          <p:cNvCxnSpPr/>
          <p:nvPr>
            <p:custDataLst>
              <p:tags r:id="rId9"/>
            </p:custDataLst>
          </p:nvPr>
        </p:nvCxnSpPr>
        <p:spPr bwMode="auto">
          <a:xfrm>
            <a:off x="2574925" y="5510213"/>
            <a:ext cx="0" cy="42863"/>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2ABD4839-E885-67E8-16A2-5CA3F28A9BFF}"/>
              </a:ext>
            </a:extLst>
          </p:cNvPr>
          <p:cNvCxnSpPr/>
          <p:nvPr>
            <p:custDataLst>
              <p:tags r:id="rId10"/>
            </p:custDataLst>
          </p:nvPr>
        </p:nvCxnSpPr>
        <p:spPr bwMode="auto">
          <a:xfrm>
            <a:off x="2936875" y="5510213"/>
            <a:ext cx="0" cy="42863"/>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20" name="Text Placeholder 10">
            <a:extLst>
              <a:ext uri="{FF2B5EF4-FFF2-40B4-BE49-F238E27FC236}">
                <a16:creationId xmlns:a16="http://schemas.microsoft.com/office/drawing/2014/main" id="{B2090FB9-72ED-051C-9D1C-C8E411E7491D}"/>
              </a:ext>
            </a:extLst>
          </p:cNvPr>
          <p:cNvSpPr>
            <a:spLocks/>
          </p:cNvSpPr>
          <p:nvPr>
            <p:custDataLst>
              <p:tags r:id="rId11"/>
            </p:custDataLst>
          </p:nvPr>
        </p:nvSpPr>
        <p:spPr bwMode="gray">
          <a:xfrm>
            <a:off x="2867025" y="55959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93E6B41-670D-46AB-BD2F-19A2D650C0E5}" type="datetime'''''''''''''''''4''''''''''''''0'''''''''''''''''''''''''''">
              <a:rPr lang="en-GB" altLang="en-US" sz="1000" smtClean="0"/>
              <a:pPr/>
              <a:t>40</a:t>
            </a:fld>
            <a:endParaRPr lang="en-US" sz="1000"/>
          </a:p>
        </p:txBody>
      </p:sp>
      <p:sp>
        <p:nvSpPr>
          <p:cNvPr id="21" name="Text Placeholder 10">
            <a:extLst>
              <a:ext uri="{FF2B5EF4-FFF2-40B4-BE49-F238E27FC236}">
                <a16:creationId xmlns:a16="http://schemas.microsoft.com/office/drawing/2014/main" id="{AC2E4C29-F32E-0966-16C3-BA8B9F00DF09}"/>
              </a:ext>
            </a:extLst>
          </p:cNvPr>
          <p:cNvSpPr>
            <a:spLocks/>
          </p:cNvSpPr>
          <p:nvPr>
            <p:custDataLst>
              <p:tags r:id="rId12"/>
            </p:custDataLst>
          </p:nvPr>
        </p:nvSpPr>
        <p:spPr bwMode="gray">
          <a:xfrm>
            <a:off x="3228975" y="55959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BFFEEA1-4FE2-4605-8399-BF20369DEE40}" type="datetime'''''5''''''''''''0'''''''''''''''''''''''''''''''''''''''''''">
              <a:rPr lang="en-GB" altLang="en-US" sz="1000" smtClean="0"/>
              <a:pPr/>
              <a:t>50</a:t>
            </a:fld>
            <a:endParaRPr lang="en-US" sz="1000"/>
          </a:p>
        </p:txBody>
      </p:sp>
      <p:sp>
        <p:nvSpPr>
          <p:cNvPr id="22" name="Text Placeholder 10">
            <a:extLst>
              <a:ext uri="{FF2B5EF4-FFF2-40B4-BE49-F238E27FC236}">
                <a16:creationId xmlns:a16="http://schemas.microsoft.com/office/drawing/2014/main" id="{8DB9C681-1A4E-84B8-47BC-467461410DF3}"/>
              </a:ext>
            </a:extLst>
          </p:cNvPr>
          <p:cNvSpPr>
            <a:spLocks/>
          </p:cNvSpPr>
          <p:nvPr>
            <p:custDataLst>
              <p:tags r:id="rId13"/>
            </p:custDataLst>
          </p:nvPr>
        </p:nvSpPr>
        <p:spPr bwMode="gray">
          <a:xfrm>
            <a:off x="2505075" y="55959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A3F89BB-9215-453A-B8E5-DAFE45C5D7FD}" type="datetime'''''''''''''''''''''''''3''''''0'''''''''''''''''''">
              <a:rPr lang="en-GB" altLang="en-US" sz="1000" smtClean="0"/>
              <a:pPr/>
              <a:t>30</a:t>
            </a:fld>
            <a:endParaRPr lang="en-US" sz="1000"/>
          </a:p>
        </p:txBody>
      </p:sp>
      <p:sp>
        <p:nvSpPr>
          <p:cNvPr id="23" name="Text Placeholder 10">
            <a:extLst>
              <a:ext uri="{FF2B5EF4-FFF2-40B4-BE49-F238E27FC236}">
                <a16:creationId xmlns:a16="http://schemas.microsoft.com/office/drawing/2014/main" id="{269C9400-57D5-B7BD-BA30-25B9AAC3B0EC}"/>
              </a:ext>
            </a:extLst>
          </p:cNvPr>
          <p:cNvSpPr>
            <a:spLocks/>
          </p:cNvSpPr>
          <p:nvPr>
            <p:custDataLst>
              <p:tags r:id="rId14"/>
            </p:custDataLst>
          </p:nvPr>
        </p:nvSpPr>
        <p:spPr bwMode="gray">
          <a:xfrm>
            <a:off x="3590925" y="55959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DD0318D-E72C-4853-A2A0-CDD30E8F7A57}" type="datetime'''''''6''''''''''''''0'''''''''''''''''''''''''''''''''''">
              <a:rPr lang="en-GB" altLang="en-US" sz="1000" smtClean="0"/>
              <a:pPr/>
              <a:t>60</a:t>
            </a:fld>
            <a:endParaRPr lang="en-US" sz="1000"/>
          </a:p>
        </p:txBody>
      </p:sp>
      <p:sp>
        <p:nvSpPr>
          <p:cNvPr id="24" name="Text Placeholder 10">
            <a:extLst>
              <a:ext uri="{FF2B5EF4-FFF2-40B4-BE49-F238E27FC236}">
                <a16:creationId xmlns:a16="http://schemas.microsoft.com/office/drawing/2014/main" id="{FCE42EE0-AAB9-B99F-D5D9-06BAC80F5711}"/>
              </a:ext>
            </a:extLst>
          </p:cNvPr>
          <p:cNvSpPr>
            <a:spLocks/>
          </p:cNvSpPr>
          <p:nvPr>
            <p:custDataLst>
              <p:tags r:id="rId15"/>
            </p:custDataLst>
          </p:nvPr>
        </p:nvSpPr>
        <p:spPr bwMode="gray">
          <a:xfrm>
            <a:off x="2143125" y="55959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14E528A-28FD-4A54-A293-F6281DA28D8E}" type="datetime'''''''''''''2''''''''''''''0'''''''''''''''''''''''">
              <a:rPr lang="en-GB" altLang="en-US" sz="1000" smtClean="0"/>
              <a:pPr/>
              <a:t>20</a:t>
            </a:fld>
            <a:endParaRPr lang="en-US" sz="1000"/>
          </a:p>
        </p:txBody>
      </p:sp>
      <p:sp>
        <p:nvSpPr>
          <p:cNvPr id="25" name="Text Placeholder 10">
            <a:extLst>
              <a:ext uri="{FF2B5EF4-FFF2-40B4-BE49-F238E27FC236}">
                <a16:creationId xmlns:a16="http://schemas.microsoft.com/office/drawing/2014/main" id="{6E3DFC32-8FC5-967E-F09A-1D31C309C6CD}"/>
              </a:ext>
            </a:extLst>
          </p:cNvPr>
          <p:cNvSpPr>
            <a:spLocks/>
          </p:cNvSpPr>
          <p:nvPr>
            <p:custDataLst>
              <p:tags r:id="rId16"/>
            </p:custDataLst>
          </p:nvPr>
        </p:nvSpPr>
        <p:spPr bwMode="gray">
          <a:xfrm>
            <a:off x="3952875" y="55959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0DDAD8D-91C8-4080-81F1-30E315221B1F}" type="datetime'''7''''''''''''''''''''''''''''''''''''''''0'''">
              <a:rPr lang="en-GB" altLang="en-US" sz="1000" smtClean="0"/>
              <a:pPr/>
              <a:t>70</a:t>
            </a:fld>
            <a:endParaRPr lang="en-US" sz="1000"/>
          </a:p>
        </p:txBody>
      </p:sp>
      <p:sp>
        <p:nvSpPr>
          <p:cNvPr id="26" name="Text Placeholder 10">
            <a:extLst>
              <a:ext uri="{FF2B5EF4-FFF2-40B4-BE49-F238E27FC236}">
                <a16:creationId xmlns:a16="http://schemas.microsoft.com/office/drawing/2014/main" id="{C88177E6-CA46-2C34-B6B7-6AEF69F0F2F6}"/>
              </a:ext>
            </a:extLst>
          </p:cNvPr>
          <p:cNvSpPr>
            <a:spLocks/>
          </p:cNvSpPr>
          <p:nvPr>
            <p:custDataLst>
              <p:tags r:id="rId17"/>
            </p:custDataLst>
          </p:nvPr>
        </p:nvSpPr>
        <p:spPr bwMode="gray">
          <a:xfrm>
            <a:off x="1781175" y="55959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CCC4406-DB08-4AB3-B267-D95AEEF8F8CE}" type="datetime'''''''''''''''''1''''''''''''''''''''''''0'">
              <a:rPr lang="en-GB" altLang="en-US" sz="1000" smtClean="0"/>
              <a:pPr/>
              <a:t>10</a:t>
            </a:fld>
            <a:endParaRPr lang="en-US" sz="1000"/>
          </a:p>
        </p:txBody>
      </p:sp>
      <p:sp>
        <p:nvSpPr>
          <p:cNvPr id="27" name="Text Placeholder 10">
            <a:extLst>
              <a:ext uri="{FF2B5EF4-FFF2-40B4-BE49-F238E27FC236}">
                <a16:creationId xmlns:a16="http://schemas.microsoft.com/office/drawing/2014/main" id="{A4746C3A-23F8-A2C4-345A-CD544BA8BC02}"/>
              </a:ext>
            </a:extLst>
          </p:cNvPr>
          <p:cNvSpPr>
            <a:spLocks/>
          </p:cNvSpPr>
          <p:nvPr>
            <p:custDataLst>
              <p:tags r:id="rId18"/>
            </p:custDataLst>
          </p:nvPr>
        </p:nvSpPr>
        <p:spPr bwMode="gray">
          <a:xfrm>
            <a:off x="1454150" y="559593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3982165-CB49-49B6-93D0-618FF569F282}" type="datetime'''''0'''''''''''''''''''''''''''''''''''">
              <a:rPr lang="en-GB" altLang="en-US" sz="1000" smtClean="0"/>
              <a:pPr/>
              <a:t>0</a:t>
            </a:fld>
            <a:endParaRPr lang="en-US" sz="1000"/>
          </a:p>
        </p:txBody>
      </p:sp>
      <p:cxnSp>
        <p:nvCxnSpPr>
          <p:cNvPr id="28" name="Straight Connector 27">
            <a:extLst>
              <a:ext uri="{FF2B5EF4-FFF2-40B4-BE49-F238E27FC236}">
                <a16:creationId xmlns:a16="http://schemas.microsoft.com/office/drawing/2014/main" id="{112D88A2-C23F-DA2C-E000-12EA37E2FD39}"/>
              </a:ext>
            </a:extLst>
          </p:cNvPr>
          <p:cNvCxnSpPr/>
          <p:nvPr>
            <p:custDataLst>
              <p:tags r:id="rId19"/>
            </p:custDataLst>
          </p:nvPr>
        </p:nvCxnSpPr>
        <p:spPr bwMode="auto">
          <a:xfrm flipV="1">
            <a:off x="1597025" y="3095625"/>
            <a:ext cx="0" cy="433388"/>
          </a:xfrm>
          <a:prstGeom prst="line">
            <a:avLst/>
          </a:prstGeom>
          <a:ln w="6350"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C9D2715D-B4B6-69FF-AE1B-FA2D9F2CFAFD}"/>
              </a:ext>
            </a:extLst>
          </p:cNvPr>
          <p:cNvCxnSpPr>
            <a:cxnSpLocks/>
          </p:cNvCxnSpPr>
          <p:nvPr>
            <p:custDataLst>
              <p:tags r:id="rId20"/>
            </p:custDataLst>
          </p:nvPr>
        </p:nvCxnSpPr>
        <p:spPr bwMode="auto">
          <a:xfrm flipV="1">
            <a:off x="1597025" y="3681413"/>
            <a:ext cx="0" cy="433388"/>
          </a:xfrm>
          <a:prstGeom prst="line">
            <a:avLst/>
          </a:prstGeom>
          <a:ln w="6350"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C632BF78-DDF8-7484-4B83-79A9AC6BCE47}"/>
              </a:ext>
            </a:extLst>
          </p:cNvPr>
          <p:cNvCxnSpPr>
            <a:cxnSpLocks/>
          </p:cNvCxnSpPr>
          <p:nvPr>
            <p:custDataLst>
              <p:tags r:id="rId21"/>
            </p:custDataLst>
          </p:nvPr>
        </p:nvCxnSpPr>
        <p:spPr bwMode="auto">
          <a:xfrm flipV="1">
            <a:off x="1597025" y="4267200"/>
            <a:ext cx="0" cy="433388"/>
          </a:xfrm>
          <a:prstGeom prst="line">
            <a:avLst/>
          </a:prstGeom>
          <a:ln w="6350"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212BBE6B-B822-FF8D-A178-3E9B336A15B4}"/>
              </a:ext>
            </a:extLst>
          </p:cNvPr>
          <p:cNvCxnSpPr>
            <a:cxnSpLocks/>
          </p:cNvCxnSpPr>
          <p:nvPr>
            <p:custDataLst>
              <p:tags r:id="rId22"/>
            </p:custDataLst>
          </p:nvPr>
        </p:nvCxnSpPr>
        <p:spPr bwMode="auto">
          <a:xfrm flipV="1">
            <a:off x="1597025" y="4852988"/>
            <a:ext cx="0" cy="139700"/>
          </a:xfrm>
          <a:prstGeom prst="line">
            <a:avLst/>
          </a:prstGeom>
          <a:ln w="6350"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253D0FEA-24E8-E825-CB50-6F802C2DB555}"/>
              </a:ext>
            </a:extLst>
          </p:cNvPr>
          <p:cNvCxnSpPr>
            <a:cxnSpLocks/>
          </p:cNvCxnSpPr>
          <p:nvPr>
            <p:custDataLst>
              <p:tags r:id="rId23"/>
            </p:custDataLst>
          </p:nvPr>
        </p:nvCxnSpPr>
        <p:spPr bwMode="auto">
          <a:xfrm flipV="1">
            <a:off x="1597025" y="5145088"/>
            <a:ext cx="0" cy="141288"/>
          </a:xfrm>
          <a:prstGeom prst="line">
            <a:avLst/>
          </a:prstGeom>
          <a:ln w="6350"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CB7C72C3-FF6C-6F83-7C8C-701F1FAC2640}"/>
              </a:ext>
            </a:extLst>
          </p:cNvPr>
          <p:cNvCxnSpPr>
            <a:cxnSpLocks/>
          </p:cNvCxnSpPr>
          <p:nvPr>
            <p:custDataLst>
              <p:tags r:id="rId24"/>
            </p:custDataLst>
          </p:nvPr>
        </p:nvCxnSpPr>
        <p:spPr bwMode="auto">
          <a:xfrm flipV="1">
            <a:off x="1597025" y="5438775"/>
            <a:ext cx="0" cy="71438"/>
          </a:xfrm>
          <a:prstGeom prst="line">
            <a:avLst/>
          </a:prstGeom>
          <a:ln w="6350"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A69B7F10-7DB7-FA83-1281-803CCEB38816}"/>
              </a:ext>
            </a:extLst>
          </p:cNvPr>
          <p:cNvCxnSpPr>
            <a:cxnSpLocks/>
          </p:cNvCxnSpPr>
          <p:nvPr>
            <p:custDataLst>
              <p:tags r:id="rId25"/>
            </p:custDataLst>
          </p:nvPr>
        </p:nvCxnSpPr>
        <p:spPr bwMode="auto">
          <a:xfrm flipV="1">
            <a:off x="1597025" y="2873375"/>
            <a:ext cx="0" cy="69850"/>
          </a:xfrm>
          <a:prstGeom prst="line">
            <a:avLst/>
          </a:prstGeom>
          <a:ln w="6350"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35" name="Arrow: Right 722">
            <a:extLst>
              <a:ext uri="{FF2B5EF4-FFF2-40B4-BE49-F238E27FC236}">
                <a16:creationId xmlns:a16="http://schemas.microsoft.com/office/drawing/2014/main" id="{B5EE5F7C-9965-FF1C-5C05-1094B14AD3B8}"/>
              </a:ext>
            </a:extLst>
          </p:cNvPr>
          <p:cNvSpPr/>
          <p:nvPr>
            <p:custDataLst>
              <p:tags r:id="rId26"/>
            </p:custDataLst>
          </p:nvPr>
        </p:nvSpPr>
        <p:spPr bwMode="auto">
          <a:xfrm rot="5400000">
            <a:off x="1533525" y="2681288"/>
            <a:ext cx="128588" cy="152400"/>
          </a:xfrm>
          <a:prstGeom prst="rightArrow">
            <a:avLst>
              <a:gd name="adj1" fmla="val 100000"/>
              <a:gd name="adj2" fmla="val 100000"/>
            </a:avLst>
          </a:prstGeom>
          <a:solidFill>
            <a:schemeClr val="tx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6" name="Text Placeholder 10">
            <a:extLst>
              <a:ext uri="{FF2B5EF4-FFF2-40B4-BE49-F238E27FC236}">
                <a16:creationId xmlns:a16="http://schemas.microsoft.com/office/drawing/2014/main" id="{20A98C06-3CCE-9E61-596F-7452643F2D56}"/>
              </a:ext>
            </a:extLst>
          </p:cNvPr>
          <p:cNvSpPr>
            <a:spLocks/>
          </p:cNvSpPr>
          <p:nvPr>
            <p:custDataLst>
              <p:tags r:id="rId27"/>
            </p:custDataLst>
          </p:nvPr>
        </p:nvSpPr>
        <p:spPr bwMode="auto">
          <a:xfrm>
            <a:off x="458788" y="4414838"/>
            <a:ext cx="9144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11CBAC79-51AE-4990-B92B-6B60AEF6E605}" type="datetime'S''''''ynth''e''''''''''ti''''''c ''''g''r''ap''hi''t''e'''">
              <a:rPr lang="en-US" altLang="en-US" sz="900" smtClean="0"/>
              <a:pPr/>
              <a:t>Synthetic graphite</a:t>
            </a:fld>
            <a:endParaRPr lang="en-US" sz="900"/>
          </a:p>
        </p:txBody>
      </p:sp>
      <p:sp>
        <p:nvSpPr>
          <p:cNvPr id="37" name="Text Placeholder 10">
            <a:extLst>
              <a:ext uri="{FF2B5EF4-FFF2-40B4-BE49-F238E27FC236}">
                <a16:creationId xmlns:a16="http://schemas.microsoft.com/office/drawing/2014/main" id="{6DF77156-FA55-C733-C825-A284570A45B8}"/>
              </a:ext>
            </a:extLst>
          </p:cNvPr>
          <p:cNvSpPr>
            <a:spLocks/>
          </p:cNvSpPr>
          <p:nvPr>
            <p:custDataLst>
              <p:tags r:id="rId28"/>
            </p:custDataLst>
          </p:nvPr>
        </p:nvSpPr>
        <p:spPr bwMode="auto">
          <a:xfrm>
            <a:off x="998538" y="4708525"/>
            <a:ext cx="3746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9C972BE1-02D8-4407-A1A4-14472B048744}" type="datetime'''''''''''''''''''''''''Co''''p''''''''''''''pe''''''''''''r'">
              <a:rPr lang="en-US" altLang="en-US" sz="900" smtClean="0"/>
              <a:pPr/>
              <a:t>Copper</a:t>
            </a:fld>
            <a:endParaRPr lang="en-US" sz="900"/>
          </a:p>
        </p:txBody>
      </p:sp>
      <p:sp>
        <p:nvSpPr>
          <p:cNvPr id="38" name="Text Placeholder 10">
            <a:extLst>
              <a:ext uri="{FF2B5EF4-FFF2-40B4-BE49-F238E27FC236}">
                <a16:creationId xmlns:a16="http://schemas.microsoft.com/office/drawing/2014/main" id="{D74B3CF7-137E-6961-21A8-230760646DFF}"/>
              </a:ext>
            </a:extLst>
          </p:cNvPr>
          <p:cNvSpPr>
            <a:spLocks/>
          </p:cNvSpPr>
          <p:nvPr>
            <p:custDataLst>
              <p:tags r:id="rId29"/>
            </p:custDataLst>
          </p:nvPr>
        </p:nvSpPr>
        <p:spPr bwMode="auto">
          <a:xfrm>
            <a:off x="1036638" y="5000625"/>
            <a:ext cx="3365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E73F384F-0683-469D-B67C-F57C066358CE}" type="datetime'''''''''''''''''''''S''''i''''''li''''''c''''''''''''o''n'''">
              <a:rPr lang="en-US" altLang="en-US" sz="900" smtClean="0"/>
              <a:pPr/>
              <a:t>Silicon</a:t>
            </a:fld>
            <a:endParaRPr lang="en-US" sz="900"/>
          </a:p>
        </p:txBody>
      </p:sp>
      <p:sp>
        <p:nvSpPr>
          <p:cNvPr id="39" name="Text Placeholder 10">
            <a:extLst>
              <a:ext uri="{FF2B5EF4-FFF2-40B4-BE49-F238E27FC236}">
                <a16:creationId xmlns:a16="http://schemas.microsoft.com/office/drawing/2014/main" id="{EAE834B4-0ADB-5601-3165-FEA28215A7C2}"/>
              </a:ext>
            </a:extLst>
          </p:cNvPr>
          <p:cNvSpPr>
            <a:spLocks/>
          </p:cNvSpPr>
          <p:nvPr>
            <p:custDataLst>
              <p:tags r:id="rId30"/>
            </p:custDataLst>
          </p:nvPr>
        </p:nvSpPr>
        <p:spPr bwMode="auto">
          <a:xfrm>
            <a:off x="560388" y="5294313"/>
            <a:ext cx="8128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3925C504-03F2-4A5B-A55E-29C4088B9B6C}" type="datetime'Na''t''ur''a''''''l gr''''''''''''aphi''''''t''''''''''''e'''">
              <a:rPr lang="en-US" altLang="en-US" sz="900" smtClean="0"/>
              <a:pPr/>
              <a:t>Natural graphite</a:t>
            </a:fld>
            <a:endParaRPr lang="en-US" sz="900"/>
          </a:p>
        </p:txBody>
      </p:sp>
      <p:sp>
        <p:nvSpPr>
          <p:cNvPr id="40" name="Text Placeholder 10">
            <a:extLst>
              <a:ext uri="{FF2B5EF4-FFF2-40B4-BE49-F238E27FC236}">
                <a16:creationId xmlns:a16="http://schemas.microsoft.com/office/drawing/2014/main" id="{6EB68EFF-8DB1-25E1-CF2A-9DE4167331B1}"/>
              </a:ext>
            </a:extLst>
          </p:cNvPr>
          <p:cNvSpPr>
            <a:spLocks/>
          </p:cNvSpPr>
          <p:nvPr>
            <p:custDataLst>
              <p:tags r:id="rId31"/>
            </p:custDataLst>
          </p:nvPr>
        </p:nvSpPr>
        <p:spPr bwMode="auto">
          <a:xfrm>
            <a:off x="1352550" y="2490788"/>
            <a:ext cx="48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en-US" sz="1000" b="1"/>
              <a:t>2.9 – 3.4</a:t>
            </a:r>
            <a:endParaRPr lang="en-US" sz="1000" b="1"/>
          </a:p>
        </p:txBody>
      </p:sp>
      <p:sp>
        <p:nvSpPr>
          <p:cNvPr id="41" name="Text Placeholder 10">
            <a:extLst>
              <a:ext uri="{FF2B5EF4-FFF2-40B4-BE49-F238E27FC236}">
                <a16:creationId xmlns:a16="http://schemas.microsoft.com/office/drawing/2014/main" id="{DAB03B0A-C284-B1BA-67B3-D879F4CBA5C4}"/>
              </a:ext>
            </a:extLst>
          </p:cNvPr>
          <p:cNvSpPr>
            <a:spLocks/>
          </p:cNvSpPr>
          <p:nvPr>
            <p:custDataLst>
              <p:tags r:id="rId32"/>
            </p:custDataLst>
          </p:nvPr>
        </p:nvSpPr>
        <p:spPr bwMode="auto">
          <a:xfrm>
            <a:off x="719138" y="4122738"/>
            <a:ext cx="6540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2DB3B5AD-8DFE-4301-96E4-4B80F7DB02A9}" type="datetime'L''i''''''t''hi''''''''''''''um'''' ''b''''''r''in''e'">
              <a:rPr lang="en-US" altLang="en-US" sz="900" smtClean="0"/>
              <a:pPr/>
              <a:t>Lithium brine</a:t>
            </a:fld>
            <a:endParaRPr lang="en-US" sz="900"/>
          </a:p>
        </p:txBody>
      </p:sp>
      <p:sp>
        <p:nvSpPr>
          <p:cNvPr id="42" name="Text Placeholder 10">
            <a:extLst>
              <a:ext uri="{FF2B5EF4-FFF2-40B4-BE49-F238E27FC236}">
                <a16:creationId xmlns:a16="http://schemas.microsoft.com/office/drawing/2014/main" id="{7E06687A-C7DD-371E-28DA-9EE9D4BD1EAE}"/>
              </a:ext>
            </a:extLst>
          </p:cNvPr>
          <p:cNvSpPr>
            <a:spLocks/>
          </p:cNvSpPr>
          <p:nvPr>
            <p:custDataLst>
              <p:tags r:id="rId33"/>
            </p:custDataLst>
          </p:nvPr>
        </p:nvSpPr>
        <p:spPr bwMode="auto">
          <a:xfrm>
            <a:off x="376238" y="3829050"/>
            <a:ext cx="9969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3DBC21A1-3ABC-4860-B343-AADB94A1AC5E}" type="datetime'''''Li''t''''''''''''''''''''''''h''''i''um ''''''spodume''ne'">
              <a:rPr lang="en-US" altLang="en-US" sz="900" smtClean="0"/>
              <a:pPr/>
              <a:t>Lithium spodumene</a:t>
            </a:fld>
            <a:endParaRPr lang="en-US" sz="900"/>
          </a:p>
        </p:txBody>
      </p:sp>
      <p:sp>
        <p:nvSpPr>
          <p:cNvPr id="43" name="Text Placeholder 10">
            <a:extLst>
              <a:ext uri="{FF2B5EF4-FFF2-40B4-BE49-F238E27FC236}">
                <a16:creationId xmlns:a16="http://schemas.microsoft.com/office/drawing/2014/main" id="{73DD00E9-63CD-4ACA-78E7-A43F3DEA3A7A}"/>
              </a:ext>
            </a:extLst>
          </p:cNvPr>
          <p:cNvSpPr>
            <a:spLocks/>
          </p:cNvSpPr>
          <p:nvPr>
            <p:custDataLst>
              <p:tags r:id="rId34"/>
            </p:custDataLst>
          </p:nvPr>
        </p:nvSpPr>
        <p:spPr bwMode="gray">
          <a:xfrm>
            <a:off x="1946275" y="3821113"/>
            <a:ext cx="174625" cy="152400"/>
          </a:xfrm>
          <a:prstGeom prst="rect">
            <a:avLst/>
          </a:prstGeom>
          <a:solidFill>
            <a:schemeClr val="bg1"/>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2E4B0B2-A82F-4DC9-870F-2A404C255C21}" type="datetime'''1''''''''''''''''''''''''''''''''''''''''4'''''">
              <a:rPr lang="en-GB" altLang="en-US" sz="1000" smtClean="0">
                <a:effectLst/>
              </a:rPr>
              <a:pPr/>
              <a:t>14</a:t>
            </a:fld>
            <a:endParaRPr lang="en-US" sz="1000"/>
          </a:p>
        </p:txBody>
      </p:sp>
      <p:sp>
        <p:nvSpPr>
          <p:cNvPr id="44" name="Text Placeholder 10">
            <a:extLst>
              <a:ext uri="{FF2B5EF4-FFF2-40B4-BE49-F238E27FC236}">
                <a16:creationId xmlns:a16="http://schemas.microsoft.com/office/drawing/2014/main" id="{D9AC70F1-B49C-C28F-7796-98B8EECF841B}"/>
              </a:ext>
            </a:extLst>
          </p:cNvPr>
          <p:cNvSpPr>
            <a:spLocks/>
          </p:cNvSpPr>
          <p:nvPr>
            <p:custDataLst>
              <p:tags r:id="rId35"/>
            </p:custDataLst>
          </p:nvPr>
        </p:nvSpPr>
        <p:spPr bwMode="auto">
          <a:xfrm>
            <a:off x="776288" y="3536950"/>
            <a:ext cx="5969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r>
              <a:rPr lang="en-US" altLang="en-US" sz="900" dirty="0"/>
              <a:t>Rare earths</a:t>
            </a:r>
            <a:endParaRPr lang="en-US" sz="900" dirty="0"/>
          </a:p>
        </p:txBody>
      </p:sp>
      <p:sp>
        <p:nvSpPr>
          <p:cNvPr id="45" name="Text Placeholder 10">
            <a:extLst>
              <a:ext uri="{FF2B5EF4-FFF2-40B4-BE49-F238E27FC236}">
                <a16:creationId xmlns:a16="http://schemas.microsoft.com/office/drawing/2014/main" id="{38B1CE45-3397-C3E8-6B6F-0283C0494FB8}"/>
              </a:ext>
            </a:extLst>
          </p:cNvPr>
          <p:cNvSpPr>
            <a:spLocks/>
          </p:cNvSpPr>
          <p:nvPr>
            <p:custDataLst>
              <p:tags r:id="rId36"/>
            </p:custDataLst>
          </p:nvPr>
        </p:nvSpPr>
        <p:spPr bwMode="auto">
          <a:xfrm>
            <a:off x="1042988" y="3243263"/>
            <a:ext cx="3302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09A5597B-6943-44A8-8897-9390CCAEE5CC}" type="datetime'''''''C''o''''''''b''''al''''''''''''t'''''''''''">
              <a:rPr lang="en-US" altLang="en-US" sz="900" smtClean="0"/>
              <a:pPr/>
              <a:t>Cobalt</a:t>
            </a:fld>
            <a:endParaRPr lang="en-US" sz="900"/>
          </a:p>
        </p:txBody>
      </p:sp>
      <p:sp>
        <p:nvSpPr>
          <p:cNvPr id="46" name="Text Placeholder 10">
            <a:extLst>
              <a:ext uri="{FF2B5EF4-FFF2-40B4-BE49-F238E27FC236}">
                <a16:creationId xmlns:a16="http://schemas.microsoft.com/office/drawing/2014/main" id="{45BFE25A-2FA7-B69A-1C5F-7639737E7FEC}"/>
              </a:ext>
            </a:extLst>
          </p:cNvPr>
          <p:cNvSpPr>
            <a:spLocks/>
          </p:cNvSpPr>
          <p:nvPr>
            <p:custDataLst>
              <p:tags r:id="rId37"/>
            </p:custDataLst>
          </p:nvPr>
        </p:nvSpPr>
        <p:spPr bwMode="gray">
          <a:xfrm>
            <a:off x="1468438" y="3235325"/>
            <a:ext cx="104775" cy="152400"/>
          </a:xfrm>
          <a:prstGeom prst="rect">
            <a:avLst/>
          </a:prstGeom>
          <a:solidFill>
            <a:schemeClr val="accent2"/>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E84FB3F-252B-4A0D-92A2-45E9828A80CA}" type="datetime'''''''''''''''''''''''''''''''''''''''''''''''''''''2'''''''">
              <a:rPr lang="en-GB" altLang="en-US" sz="1000" smtClean="0">
                <a:solidFill>
                  <a:schemeClr val="bg1"/>
                </a:solidFill>
                <a:effectLst/>
              </a:rPr>
              <a:pPr/>
              <a:t>2</a:t>
            </a:fld>
            <a:endParaRPr lang="en-US" sz="1000">
              <a:solidFill>
                <a:schemeClr val="bg1"/>
              </a:solidFill>
            </a:endParaRPr>
          </a:p>
        </p:txBody>
      </p:sp>
      <p:sp>
        <p:nvSpPr>
          <p:cNvPr id="47" name="Text Placeholder 10">
            <a:extLst>
              <a:ext uri="{FF2B5EF4-FFF2-40B4-BE49-F238E27FC236}">
                <a16:creationId xmlns:a16="http://schemas.microsoft.com/office/drawing/2014/main" id="{C435D0B6-5E18-D3D3-4A4A-0BF15FD68419}"/>
              </a:ext>
            </a:extLst>
          </p:cNvPr>
          <p:cNvSpPr>
            <a:spLocks/>
          </p:cNvSpPr>
          <p:nvPr>
            <p:custDataLst>
              <p:tags r:id="rId38"/>
            </p:custDataLst>
          </p:nvPr>
        </p:nvSpPr>
        <p:spPr bwMode="auto">
          <a:xfrm>
            <a:off x="1062038" y="2951163"/>
            <a:ext cx="3111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99CA1E38-F5F6-45D7-899B-403EA720E6CA}" type="datetime'''''''''''''''''''N''''ic''k''''''''''''''''e''''''''l'''''''">
              <a:rPr lang="en-US" altLang="en-US" sz="900" smtClean="0"/>
              <a:pPr/>
              <a:t>Nickel</a:t>
            </a:fld>
            <a:endParaRPr lang="en-US" sz="900"/>
          </a:p>
        </p:txBody>
      </p:sp>
      <p:sp>
        <p:nvSpPr>
          <p:cNvPr id="48" name="Text Placeholder 10">
            <a:extLst>
              <a:ext uri="{FF2B5EF4-FFF2-40B4-BE49-F238E27FC236}">
                <a16:creationId xmlns:a16="http://schemas.microsoft.com/office/drawing/2014/main" id="{D413AB26-6746-DA7C-BAAF-2AF3FEC1B933}"/>
              </a:ext>
            </a:extLst>
          </p:cNvPr>
          <p:cNvSpPr>
            <a:spLocks/>
          </p:cNvSpPr>
          <p:nvPr>
            <p:custDataLst>
              <p:tags r:id="rId39"/>
            </p:custDataLst>
          </p:nvPr>
        </p:nvSpPr>
        <p:spPr bwMode="gray">
          <a:xfrm>
            <a:off x="2974975" y="2943225"/>
            <a:ext cx="174625" cy="152400"/>
          </a:xfrm>
          <a:prstGeom prst="rect">
            <a:avLst/>
          </a:prstGeom>
          <a:solidFill>
            <a:schemeClr val="bg1"/>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25DB775-F677-43B0-A4E6-CEBA4F9FBAB3}" type="datetime'''''''''''''''''5''''''''''''''''1'''''''''''''''''''''''''''">
              <a:rPr lang="en-GB" altLang="en-US" sz="1000" smtClean="0">
                <a:effectLst/>
              </a:rPr>
              <a:pPr/>
              <a:t>51</a:t>
            </a:fld>
            <a:endParaRPr lang="en-US" sz="1000"/>
          </a:p>
        </p:txBody>
      </p:sp>
      <p:sp>
        <p:nvSpPr>
          <p:cNvPr id="49" name="Text Placeholder 10">
            <a:extLst>
              <a:ext uri="{FF2B5EF4-FFF2-40B4-BE49-F238E27FC236}">
                <a16:creationId xmlns:a16="http://schemas.microsoft.com/office/drawing/2014/main" id="{1631B3F1-C049-6339-549A-A6D55918D2E8}"/>
              </a:ext>
            </a:extLst>
          </p:cNvPr>
          <p:cNvSpPr>
            <a:spLocks/>
          </p:cNvSpPr>
          <p:nvPr>
            <p:custDataLst>
              <p:tags r:id="rId40"/>
            </p:custDataLst>
          </p:nvPr>
        </p:nvSpPr>
        <p:spPr bwMode="gray">
          <a:xfrm>
            <a:off x="4011613" y="29432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5BB8759B-E07F-4BCE-9AC5-4E9A13BFF752}" type="datetime'''''''6''''''''''''''9'''''''''''''">
              <a:rPr lang="en-GB" altLang="en-US" sz="1000" smtClean="0"/>
              <a:pPr/>
              <a:t>69</a:t>
            </a:fld>
            <a:endParaRPr lang="en-US" sz="1000"/>
          </a:p>
        </p:txBody>
      </p:sp>
      <p:sp>
        <p:nvSpPr>
          <p:cNvPr id="50" name="Text Placeholder 10">
            <a:extLst>
              <a:ext uri="{FF2B5EF4-FFF2-40B4-BE49-F238E27FC236}">
                <a16:creationId xmlns:a16="http://schemas.microsoft.com/office/drawing/2014/main" id="{18EB04D6-4F14-9FC9-69AE-126C5ED7D1B8}"/>
              </a:ext>
            </a:extLst>
          </p:cNvPr>
          <p:cNvSpPr>
            <a:spLocks/>
          </p:cNvSpPr>
          <p:nvPr>
            <p:custDataLst>
              <p:tags r:id="rId41"/>
            </p:custDataLst>
          </p:nvPr>
        </p:nvSpPr>
        <p:spPr bwMode="gray">
          <a:xfrm>
            <a:off x="2889250" y="32353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F8EF04E6-DE14-4BE5-8CB0-08F513C158B1}" type="datetime'''''''''''''''''''''''''''3''''''''''''''''''8'">
              <a:rPr lang="en-GB" altLang="en-US" sz="1000" smtClean="0"/>
              <a:pPr/>
              <a:t>38</a:t>
            </a:fld>
            <a:endParaRPr lang="en-US" sz="1000"/>
          </a:p>
        </p:txBody>
      </p:sp>
      <p:sp>
        <p:nvSpPr>
          <p:cNvPr id="51" name="Text Placeholder 10">
            <a:extLst>
              <a:ext uri="{FF2B5EF4-FFF2-40B4-BE49-F238E27FC236}">
                <a16:creationId xmlns:a16="http://schemas.microsoft.com/office/drawing/2014/main" id="{93B73876-F31F-A2D5-F7B7-D6FA31CFE8DC}"/>
              </a:ext>
            </a:extLst>
          </p:cNvPr>
          <p:cNvSpPr>
            <a:spLocks/>
          </p:cNvSpPr>
          <p:nvPr>
            <p:custDataLst>
              <p:tags r:id="rId42"/>
            </p:custDataLst>
          </p:nvPr>
        </p:nvSpPr>
        <p:spPr bwMode="gray">
          <a:xfrm>
            <a:off x="2682875" y="35290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F1117759-DCBC-498A-A4D7-B84F9DD83E60}" type="datetime'''''''''''''3''''''''''2'''''''''''''''''''''">
              <a:rPr lang="en-GB" altLang="en-US" sz="1000" smtClean="0"/>
              <a:pPr/>
              <a:t>32</a:t>
            </a:fld>
            <a:endParaRPr lang="en-US" sz="1000"/>
          </a:p>
        </p:txBody>
      </p:sp>
      <p:sp>
        <p:nvSpPr>
          <p:cNvPr id="52" name="Text Placeholder 10">
            <a:extLst>
              <a:ext uri="{FF2B5EF4-FFF2-40B4-BE49-F238E27FC236}">
                <a16:creationId xmlns:a16="http://schemas.microsoft.com/office/drawing/2014/main" id="{E3C63920-DF24-5540-D4AD-511DABACD5B2}"/>
              </a:ext>
            </a:extLst>
          </p:cNvPr>
          <p:cNvSpPr>
            <a:spLocks/>
          </p:cNvSpPr>
          <p:nvPr>
            <p:custDataLst>
              <p:tags r:id="rId43"/>
            </p:custDataLst>
          </p:nvPr>
        </p:nvSpPr>
        <p:spPr bwMode="gray">
          <a:xfrm>
            <a:off x="2309813" y="38211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803A9BF2-41BF-4CAC-A6F5-3B744F2CB19B}" type="datetime'''''''''''''''''2''2'''''''''''''''''''''''''''''''''''">
              <a:rPr lang="en-GB" altLang="en-US" sz="1000" smtClean="0"/>
              <a:pPr/>
              <a:t>22</a:t>
            </a:fld>
            <a:endParaRPr lang="en-US" sz="1000"/>
          </a:p>
        </p:txBody>
      </p:sp>
      <p:sp>
        <p:nvSpPr>
          <p:cNvPr id="53" name="Text Placeholder 10">
            <a:extLst>
              <a:ext uri="{FF2B5EF4-FFF2-40B4-BE49-F238E27FC236}">
                <a16:creationId xmlns:a16="http://schemas.microsoft.com/office/drawing/2014/main" id="{B47FAD70-9E53-D673-0AFE-7B1FCED48A26}"/>
              </a:ext>
            </a:extLst>
          </p:cNvPr>
          <p:cNvSpPr>
            <a:spLocks/>
          </p:cNvSpPr>
          <p:nvPr>
            <p:custDataLst>
              <p:tags r:id="rId44"/>
            </p:custDataLst>
          </p:nvPr>
        </p:nvSpPr>
        <p:spPr bwMode="gray">
          <a:xfrm>
            <a:off x="1839913" y="4114800"/>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91A10F7D-DE55-48C9-AB76-82A709F0E303}" type="datetime'''''''''''''''''''''''''''''''''''''9'''''''">
              <a:rPr lang="en-GB" altLang="en-US" sz="1000" smtClean="0"/>
              <a:pPr/>
              <a:t>9</a:t>
            </a:fld>
            <a:endParaRPr lang="en-US" sz="1000"/>
          </a:p>
        </p:txBody>
      </p:sp>
      <p:sp>
        <p:nvSpPr>
          <p:cNvPr id="54" name="Text Placeholder 10">
            <a:extLst>
              <a:ext uri="{FF2B5EF4-FFF2-40B4-BE49-F238E27FC236}">
                <a16:creationId xmlns:a16="http://schemas.microsoft.com/office/drawing/2014/main" id="{F70E7AA4-37B1-9D88-FAF1-0FF8078A33E0}"/>
              </a:ext>
            </a:extLst>
          </p:cNvPr>
          <p:cNvSpPr>
            <a:spLocks/>
          </p:cNvSpPr>
          <p:nvPr>
            <p:custDataLst>
              <p:tags r:id="rId45"/>
            </p:custDataLst>
          </p:nvPr>
        </p:nvSpPr>
        <p:spPr bwMode="gray">
          <a:xfrm>
            <a:off x="1685925" y="4700588"/>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AF92D85A-2DF1-403A-A822-825985ED3DAB}" type="datetime'''''''''''''''''5'">
              <a:rPr lang="en-GB" altLang="en-US" sz="1000" smtClean="0"/>
              <a:pPr/>
              <a:t>5</a:t>
            </a:fld>
            <a:endParaRPr lang="en-US" sz="1000"/>
          </a:p>
        </p:txBody>
      </p:sp>
      <p:sp>
        <p:nvSpPr>
          <p:cNvPr id="55" name="Text Placeholder 10">
            <a:extLst>
              <a:ext uri="{FF2B5EF4-FFF2-40B4-BE49-F238E27FC236}">
                <a16:creationId xmlns:a16="http://schemas.microsoft.com/office/drawing/2014/main" id="{8BABBF48-5020-430F-1DC1-1526DBE734D4}"/>
              </a:ext>
            </a:extLst>
          </p:cNvPr>
          <p:cNvSpPr>
            <a:spLocks/>
          </p:cNvSpPr>
          <p:nvPr>
            <p:custDataLst>
              <p:tags r:id="rId46"/>
            </p:custDataLst>
          </p:nvPr>
        </p:nvSpPr>
        <p:spPr bwMode="gray">
          <a:xfrm>
            <a:off x="1641475" y="4992688"/>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01CE8E60-5AA3-4CE0-B74B-4BBA291A0517}" type="datetime'4'''''''''''''''''''''''''''''''''''''''''''''''''">
              <a:rPr lang="en-GB" altLang="en-US" sz="1000" smtClean="0"/>
              <a:pPr/>
              <a:t>4</a:t>
            </a:fld>
            <a:endParaRPr lang="en-US" sz="1000"/>
          </a:p>
        </p:txBody>
      </p:sp>
      <p:sp>
        <p:nvSpPr>
          <p:cNvPr id="56" name="Text Placeholder 10">
            <a:extLst>
              <a:ext uri="{FF2B5EF4-FFF2-40B4-BE49-F238E27FC236}">
                <a16:creationId xmlns:a16="http://schemas.microsoft.com/office/drawing/2014/main" id="{238BC9A0-38F0-5178-57E2-85E4B320EE5A}"/>
              </a:ext>
            </a:extLst>
          </p:cNvPr>
          <p:cNvSpPr>
            <a:spLocks/>
          </p:cNvSpPr>
          <p:nvPr>
            <p:custDataLst>
              <p:tags r:id="rId47"/>
            </p:custDataLst>
          </p:nvPr>
        </p:nvSpPr>
        <p:spPr bwMode="gray">
          <a:xfrm>
            <a:off x="1587500" y="5286375"/>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E06B7ADF-FBF1-4D38-B747-80EA1BD344D0}" type="datetime'''''''''''''''''''''2'''''''''''''''''''''''''''">
              <a:rPr lang="en-GB" altLang="en-US" sz="1000" smtClean="0"/>
              <a:pPr/>
              <a:t>2</a:t>
            </a:fld>
            <a:endParaRPr lang="en-US" sz="1000"/>
          </a:p>
        </p:txBody>
      </p:sp>
      <p:sp>
        <p:nvSpPr>
          <p:cNvPr id="57" name="Text Placeholder 10">
            <a:extLst>
              <a:ext uri="{FF2B5EF4-FFF2-40B4-BE49-F238E27FC236}">
                <a16:creationId xmlns:a16="http://schemas.microsoft.com/office/drawing/2014/main" id="{BD041962-F157-A2DC-1053-3E0F41E26884}"/>
              </a:ext>
            </a:extLst>
          </p:cNvPr>
          <p:cNvSpPr>
            <a:spLocks/>
          </p:cNvSpPr>
          <p:nvPr>
            <p:custDataLst>
              <p:tags r:id="rId48"/>
            </p:custDataLst>
          </p:nvPr>
        </p:nvSpPr>
        <p:spPr bwMode="gray">
          <a:xfrm>
            <a:off x="1671638" y="4114800"/>
            <a:ext cx="104775" cy="152400"/>
          </a:xfrm>
          <a:prstGeom prst="rect">
            <a:avLst/>
          </a:prstGeom>
          <a:solidFill>
            <a:schemeClr val="bg1"/>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60AD508-FC6D-43E9-ACDB-08B0129E3799}" type="datetime'''''''''''''''''''''''''''''''''5'''''''''''''''">
              <a:rPr lang="en-GB" altLang="en-US" sz="1000" smtClean="0">
                <a:effectLst/>
              </a:rPr>
              <a:pPr/>
              <a:t>5</a:t>
            </a:fld>
            <a:endParaRPr lang="en-US" sz="1000"/>
          </a:p>
        </p:txBody>
      </p:sp>
      <p:sp>
        <p:nvSpPr>
          <p:cNvPr id="58" name="Rectangle 57">
            <a:extLst>
              <a:ext uri="{FF2B5EF4-FFF2-40B4-BE49-F238E27FC236}">
                <a16:creationId xmlns:a16="http://schemas.microsoft.com/office/drawing/2014/main" id="{F5221E36-31F2-B50E-F4D8-4E0D10A53765}"/>
              </a:ext>
            </a:extLst>
          </p:cNvPr>
          <p:cNvSpPr/>
          <p:nvPr>
            <p:custDataLst>
              <p:tags r:id="rId49"/>
            </p:custDataLst>
          </p:nvPr>
        </p:nvSpPr>
        <p:spPr bwMode="auto">
          <a:xfrm>
            <a:off x="2924175" y="4479925"/>
            <a:ext cx="160338" cy="120650"/>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9" name="Rectangle 58">
            <a:extLst>
              <a:ext uri="{FF2B5EF4-FFF2-40B4-BE49-F238E27FC236}">
                <a16:creationId xmlns:a16="http://schemas.microsoft.com/office/drawing/2014/main" id="{F97D7DF6-DA1C-1C1D-A9F4-95E92E6AB54B}"/>
              </a:ext>
            </a:extLst>
          </p:cNvPr>
          <p:cNvSpPr/>
          <p:nvPr>
            <p:custDataLst>
              <p:tags r:id="rId50"/>
            </p:custDataLst>
          </p:nvPr>
        </p:nvSpPr>
        <p:spPr bwMode="auto">
          <a:xfrm>
            <a:off x="2924175" y="3917950"/>
            <a:ext cx="160338" cy="120650"/>
          </a:xfrm>
          <a:prstGeom prst="rect">
            <a:avLst/>
          </a:prstGeom>
          <a:solidFill>
            <a:schemeClr val="accent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60" name="Rectangle 59">
            <a:extLst>
              <a:ext uri="{FF2B5EF4-FFF2-40B4-BE49-F238E27FC236}">
                <a16:creationId xmlns:a16="http://schemas.microsoft.com/office/drawing/2014/main" id="{1D1BB8B4-C5C5-ED77-41C6-0C5BC6ECE12E}"/>
              </a:ext>
            </a:extLst>
          </p:cNvPr>
          <p:cNvSpPr/>
          <p:nvPr>
            <p:custDataLst>
              <p:tags r:id="rId51"/>
            </p:custDataLst>
          </p:nvPr>
        </p:nvSpPr>
        <p:spPr bwMode="auto">
          <a:xfrm>
            <a:off x="2924175" y="4292600"/>
            <a:ext cx="160338" cy="120650"/>
          </a:xfrm>
          <a:prstGeom prst="rect">
            <a:avLst/>
          </a:prstGeom>
          <a:pattFill prst="ltDnDiag">
            <a:fgClr>
              <a:schemeClr val="tx1"/>
            </a:fgClr>
            <a:bgClr>
              <a:schemeClr val="bg1"/>
            </a:bgClr>
          </a:patt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61" name="Rectangle 60">
            <a:extLst>
              <a:ext uri="{FF2B5EF4-FFF2-40B4-BE49-F238E27FC236}">
                <a16:creationId xmlns:a16="http://schemas.microsoft.com/office/drawing/2014/main" id="{4055A39A-1A31-DEB6-B750-D4314A106048}"/>
              </a:ext>
            </a:extLst>
          </p:cNvPr>
          <p:cNvSpPr/>
          <p:nvPr>
            <p:custDataLst>
              <p:tags r:id="rId52"/>
            </p:custDataLst>
          </p:nvPr>
        </p:nvSpPr>
        <p:spPr bwMode="auto">
          <a:xfrm>
            <a:off x="2924175" y="4105275"/>
            <a:ext cx="160338" cy="120650"/>
          </a:xfrm>
          <a:prstGeom prst="rect">
            <a:avLst/>
          </a:prstGeom>
          <a:solidFill>
            <a:schemeClr val="accent3"/>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62" name="Text Placeholder 10">
            <a:extLst>
              <a:ext uri="{FF2B5EF4-FFF2-40B4-BE49-F238E27FC236}">
                <a16:creationId xmlns:a16="http://schemas.microsoft.com/office/drawing/2014/main" id="{136CD882-6D73-E660-76C9-2A13223EB9EC}"/>
              </a:ext>
            </a:extLst>
          </p:cNvPr>
          <p:cNvSpPr>
            <a:spLocks/>
          </p:cNvSpPr>
          <p:nvPr>
            <p:custDataLst>
              <p:tags r:id="rId53"/>
            </p:custDataLst>
          </p:nvPr>
        </p:nvSpPr>
        <p:spPr bwMode="auto">
          <a:xfrm>
            <a:off x="3135313" y="3914775"/>
            <a:ext cx="3365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DBE5C530-9E63-4082-9BF1-A51690949E6F}" type="datetime'''''''M''''i''''''''''''''''''n''''''in''''g'''''''''''''''">
              <a:rPr lang="en-US" altLang="en-US" sz="900" smtClean="0"/>
              <a:pPr/>
              <a:t>Mining</a:t>
            </a:fld>
            <a:endParaRPr lang="en-US" sz="900"/>
          </a:p>
        </p:txBody>
      </p:sp>
      <p:sp>
        <p:nvSpPr>
          <p:cNvPr id="63" name="Text Placeholder 10">
            <a:extLst>
              <a:ext uri="{FF2B5EF4-FFF2-40B4-BE49-F238E27FC236}">
                <a16:creationId xmlns:a16="http://schemas.microsoft.com/office/drawing/2014/main" id="{25DB2D85-FD62-5169-685A-1A05A52C5B12}"/>
              </a:ext>
            </a:extLst>
          </p:cNvPr>
          <p:cNvSpPr>
            <a:spLocks/>
          </p:cNvSpPr>
          <p:nvPr>
            <p:custDataLst>
              <p:tags r:id="rId54"/>
            </p:custDataLst>
          </p:nvPr>
        </p:nvSpPr>
        <p:spPr bwMode="auto">
          <a:xfrm>
            <a:off x="3135313" y="4102100"/>
            <a:ext cx="419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E54B5419-E25D-470A-83B6-5D7185AC00E8}" type="datetime'R''e''''f''''''in''''''''''''''i''''n''''g'''''''">
              <a:rPr lang="en-US" altLang="en-US" sz="900" smtClean="0"/>
              <a:pPr/>
              <a:t>Refining</a:t>
            </a:fld>
            <a:endParaRPr lang="en-US" sz="900"/>
          </a:p>
        </p:txBody>
      </p:sp>
      <p:sp>
        <p:nvSpPr>
          <p:cNvPr id="64" name="Text Placeholder 10">
            <a:extLst>
              <a:ext uri="{FF2B5EF4-FFF2-40B4-BE49-F238E27FC236}">
                <a16:creationId xmlns:a16="http://schemas.microsoft.com/office/drawing/2014/main" id="{A6397B6F-9D73-339D-A592-BB2C95BFB503}"/>
              </a:ext>
            </a:extLst>
          </p:cNvPr>
          <p:cNvSpPr>
            <a:spLocks/>
          </p:cNvSpPr>
          <p:nvPr>
            <p:custDataLst>
              <p:tags r:id="rId55"/>
            </p:custDataLst>
          </p:nvPr>
        </p:nvSpPr>
        <p:spPr bwMode="auto">
          <a:xfrm>
            <a:off x="3135313" y="4476750"/>
            <a:ext cx="9207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51DC494C-9F8B-4795-B35A-B1E34D381716}" type="datetime'''''''''''''Com''ple''''''''''''''te'' ''p''ro''ce''''s''''s'">
              <a:rPr lang="en-US" altLang="en-US" sz="900" smtClean="0"/>
              <a:pPr/>
              <a:t>Complete process</a:t>
            </a:fld>
            <a:endParaRPr lang="en-US" sz="900"/>
          </a:p>
        </p:txBody>
      </p:sp>
      <p:sp>
        <p:nvSpPr>
          <p:cNvPr id="65" name="Text Placeholder 10">
            <a:extLst>
              <a:ext uri="{FF2B5EF4-FFF2-40B4-BE49-F238E27FC236}">
                <a16:creationId xmlns:a16="http://schemas.microsoft.com/office/drawing/2014/main" id="{CCB3CFF4-FE5C-B8F6-B1BC-D15337DEDB30}"/>
              </a:ext>
            </a:extLst>
          </p:cNvPr>
          <p:cNvSpPr>
            <a:spLocks/>
          </p:cNvSpPr>
          <p:nvPr>
            <p:custDataLst>
              <p:tags r:id="rId56"/>
            </p:custDataLst>
          </p:nvPr>
        </p:nvSpPr>
        <p:spPr bwMode="auto">
          <a:xfrm>
            <a:off x="3135313" y="4289425"/>
            <a:ext cx="8445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83820283-A44A-4F4E-A8E3-7FA81E290C7C}" type="datetime'Ra''n''''g''''e'''' v''''ari''a''bili''''''''''''''''t''y'">
              <a:rPr lang="en-US" altLang="en-US" sz="900" smtClean="0"/>
              <a:pPr/>
              <a:t>Range variability</a:t>
            </a:fld>
            <a:endParaRPr lang="en-US" sz="900"/>
          </a:p>
        </p:txBody>
      </p:sp>
      <p:sp>
        <p:nvSpPr>
          <p:cNvPr id="66" name="Footer Placeholder 1">
            <a:extLst>
              <a:ext uri="{FF2B5EF4-FFF2-40B4-BE49-F238E27FC236}">
                <a16:creationId xmlns:a16="http://schemas.microsoft.com/office/drawing/2014/main" id="{F63F3DBF-06F7-DFB5-2A25-55C67FCB49B8}"/>
              </a:ext>
            </a:extLst>
          </p:cNvPr>
          <p:cNvSpPr txBox="1">
            <a:spLocks/>
          </p:cNvSpPr>
          <p:nvPr/>
        </p:nvSpPr>
        <p:spPr>
          <a:xfrm>
            <a:off x="622375" y="5802231"/>
            <a:ext cx="9186788" cy="680422"/>
          </a:xfrm>
          <a:prstGeom prst="rect">
            <a:avLst/>
          </a:prstGeom>
        </p:spPr>
        <p:txBody>
          <a:bodyPr vert="horz" lIns="0" tIns="0" rIns="0" bIns="0" rtlCol="0" anchor="t"/>
          <a:lstStyle>
            <a:defPPr>
              <a:defRPr lang="en-US"/>
            </a:defPPr>
            <a:lvl1pPr marL="0" algn="l" defTabSz="914400" rtl="0" eaLnBrk="1" latinLnBrk="0" hangingPunct="1">
              <a:defRPr sz="8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7" name="TextBox 66">
            <a:extLst>
              <a:ext uri="{FF2B5EF4-FFF2-40B4-BE49-F238E27FC236}">
                <a16:creationId xmlns:a16="http://schemas.microsoft.com/office/drawing/2014/main" id="{3A80F44A-6AE6-4E8D-8922-6A7B9E238C3D}"/>
              </a:ext>
            </a:extLst>
          </p:cNvPr>
          <p:cNvSpPr txBox="1"/>
          <p:nvPr>
            <p:custDataLst>
              <p:tags r:id="rId57"/>
            </p:custDataLst>
          </p:nvPr>
        </p:nvSpPr>
        <p:spPr bwMode="gray">
          <a:xfrm>
            <a:off x="272408" y="2182813"/>
            <a:ext cx="2551113" cy="461665"/>
          </a:xfrm>
          <a:prstGeom prst="rect">
            <a:avLst/>
          </a:prstGeom>
          <a:noFill/>
          <a:ln>
            <a:noFill/>
          </a:ln>
        </p:spPr>
        <p:txBody>
          <a:bodyPr wrap="square" lIns="137160" tIns="137160" rIns="274320" bIns="137160" rtlCol="0">
            <a:spAutoFit/>
          </a:bodyPr>
          <a:lstStyle/>
          <a:p>
            <a:pPr>
              <a:spcBef>
                <a:spcPts val="600"/>
              </a:spcBef>
              <a:spcAft>
                <a:spcPts val="600"/>
              </a:spcAft>
            </a:pPr>
            <a:r>
              <a:rPr lang="en-US" sz="1200" i="1" dirty="0">
                <a:ea typeface="Arial" panose="020B0604020202020204" pitchFamily="34" charset="0"/>
                <a:cs typeface="Arial"/>
              </a:rPr>
              <a:t>CO</a:t>
            </a:r>
            <a:r>
              <a:rPr lang="en-US" sz="1200" i="1" baseline="-25000" dirty="0">
                <a:ea typeface="Arial" panose="020B0604020202020204" pitchFamily="34" charset="0"/>
                <a:cs typeface="Arial"/>
              </a:rPr>
              <a:t>2  </a:t>
            </a:r>
            <a:r>
              <a:rPr lang="en-US" altLang="en-US" sz="1200" i="1" dirty="0" err="1"/>
              <a:t>tonnes</a:t>
            </a:r>
            <a:r>
              <a:rPr lang="en-US" altLang="en-US" sz="1200" i="1" dirty="0"/>
              <a:t>/</a:t>
            </a:r>
            <a:r>
              <a:rPr lang="en-US" altLang="en-US" sz="1200" i="1" dirty="0" err="1"/>
              <a:t>tonne</a:t>
            </a:r>
            <a:r>
              <a:rPr lang="en-US" altLang="en-US" sz="1200" i="1" dirty="0"/>
              <a:t> of crude oil </a:t>
            </a:r>
            <a:endParaRPr lang="en-US" sz="1200" i="1" dirty="0"/>
          </a:p>
        </p:txBody>
      </p:sp>
      <p:graphicFrame>
        <p:nvGraphicFramePr>
          <p:cNvPr id="116" name="Chart 115">
            <a:extLst>
              <a:ext uri="{FF2B5EF4-FFF2-40B4-BE49-F238E27FC236}">
                <a16:creationId xmlns:a16="http://schemas.microsoft.com/office/drawing/2014/main" id="{F3D3D342-FBC9-3968-82F2-F93245BAE4AC}"/>
              </a:ext>
            </a:extLst>
          </p:cNvPr>
          <p:cNvGraphicFramePr/>
          <p:nvPr>
            <p:custDataLst>
              <p:tags r:id="rId58"/>
            </p:custDataLst>
            <p:extLst>
              <p:ext uri="{D42A27DB-BD31-4B8C-83A1-F6EECF244321}">
                <p14:modId xmlns:p14="http://schemas.microsoft.com/office/powerpoint/2010/main" val="1718702049"/>
              </p:ext>
            </p:extLst>
          </p:nvPr>
        </p:nvGraphicFramePr>
        <p:xfrm>
          <a:off x="8023225" y="2827338"/>
          <a:ext cx="3633788" cy="3186112"/>
        </p:xfrm>
        <a:graphic>
          <a:graphicData uri="http://schemas.openxmlformats.org/drawingml/2006/chart">
            <c:chart xmlns:c="http://schemas.openxmlformats.org/drawingml/2006/chart" xmlns:r="http://schemas.openxmlformats.org/officeDocument/2006/relationships" r:id="rId111"/>
          </a:graphicData>
        </a:graphic>
      </p:graphicFrame>
      <p:cxnSp>
        <p:nvCxnSpPr>
          <p:cNvPr id="69" name="Straight Connector 68">
            <a:extLst>
              <a:ext uri="{FF2B5EF4-FFF2-40B4-BE49-F238E27FC236}">
                <a16:creationId xmlns:a16="http://schemas.microsoft.com/office/drawing/2014/main" id="{CB05269C-A808-1F27-3417-970B6515088E}"/>
              </a:ext>
            </a:extLst>
          </p:cNvPr>
          <p:cNvCxnSpPr/>
          <p:nvPr>
            <p:custDataLst>
              <p:tags r:id="rId59"/>
            </p:custDataLst>
          </p:nvPr>
        </p:nvCxnSpPr>
        <p:spPr bwMode="auto">
          <a:xfrm>
            <a:off x="10018713" y="3195638"/>
            <a:ext cx="0" cy="798513"/>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621B7F66-853F-4A43-8187-1A03522E0147}"/>
              </a:ext>
            </a:extLst>
          </p:cNvPr>
          <p:cNvCxnSpPr/>
          <p:nvPr>
            <p:custDataLst>
              <p:tags r:id="rId60"/>
            </p:custDataLst>
          </p:nvPr>
        </p:nvCxnSpPr>
        <p:spPr bwMode="auto">
          <a:xfrm>
            <a:off x="11055350" y="3195638"/>
            <a:ext cx="0" cy="2141538"/>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7B073052-DBBF-1B5D-E3CE-81C944F8CD53}"/>
              </a:ext>
            </a:extLst>
          </p:cNvPr>
          <p:cNvCxnSpPr/>
          <p:nvPr>
            <p:custDataLst>
              <p:tags r:id="rId61"/>
            </p:custDataLst>
          </p:nvPr>
        </p:nvCxnSpPr>
        <p:spPr bwMode="auto">
          <a:xfrm>
            <a:off x="9272588" y="3198813"/>
            <a:ext cx="1825625"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826678B4-9E0D-07C2-F2DF-CFDDDDC6960C}"/>
              </a:ext>
            </a:extLst>
          </p:cNvPr>
          <p:cNvCxnSpPr/>
          <p:nvPr>
            <p:custDataLst>
              <p:tags r:id="rId62"/>
            </p:custDataLst>
          </p:nvPr>
        </p:nvCxnSpPr>
        <p:spPr bwMode="auto">
          <a:xfrm>
            <a:off x="9272588" y="3198813"/>
            <a:ext cx="788988"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73" name="Text Placeholder 10">
            <a:extLst>
              <a:ext uri="{FF2B5EF4-FFF2-40B4-BE49-F238E27FC236}">
                <a16:creationId xmlns:a16="http://schemas.microsoft.com/office/drawing/2014/main" id="{58217AAD-5D1A-9D32-571E-47E4D02FCB31}"/>
              </a:ext>
            </a:extLst>
          </p:cNvPr>
          <p:cNvSpPr>
            <a:spLocks/>
          </p:cNvSpPr>
          <p:nvPr>
            <p:custDataLst>
              <p:tags r:id="rId63"/>
            </p:custDataLst>
          </p:nvPr>
        </p:nvSpPr>
        <p:spPr bwMode="auto">
          <a:xfrm>
            <a:off x="9896475" y="58308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EA99348-B0B5-404A-977D-AB29B34D84C4}" type="datetime'''G''''''''''''''''''''''''a''''''s'''''''">
              <a:rPr lang="en-US" altLang="en-US" sz="1000" smtClean="0"/>
              <a:pPr/>
              <a:t>Gas</a:t>
            </a:fld>
            <a:endParaRPr lang="en-US" sz="1000"/>
          </a:p>
        </p:txBody>
      </p:sp>
      <p:sp>
        <p:nvSpPr>
          <p:cNvPr id="74" name="Text Placeholder 10">
            <a:extLst>
              <a:ext uri="{FF2B5EF4-FFF2-40B4-BE49-F238E27FC236}">
                <a16:creationId xmlns:a16="http://schemas.microsoft.com/office/drawing/2014/main" id="{06848A34-C325-6C1D-3251-D5B7DCB0E990}"/>
              </a:ext>
            </a:extLst>
          </p:cNvPr>
          <p:cNvSpPr>
            <a:spLocks/>
          </p:cNvSpPr>
          <p:nvPr>
            <p:custDataLst>
              <p:tags r:id="rId64"/>
            </p:custDataLst>
          </p:nvPr>
        </p:nvSpPr>
        <p:spPr bwMode="auto">
          <a:xfrm>
            <a:off x="8845550" y="5830888"/>
            <a:ext cx="2730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5C4DCDB-7773-4B8D-BF13-38090B2B9CF5}" type="datetime'''''C''''''''''''''''''''o''''''''''a''''''''''''l'''''''''''">
              <a:rPr lang="en-US" altLang="en-US" sz="1000" smtClean="0"/>
              <a:pPr/>
              <a:t>Coal</a:t>
            </a:fld>
            <a:endParaRPr lang="en-US" sz="1000"/>
          </a:p>
        </p:txBody>
      </p:sp>
      <p:sp>
        <p:nvSpPr>
          <p:cNvPr id="75" name="Text Placeholder 10">
            <a:extLst>
              <a:ext uri="{FF2B5EF4-FFF2-40B4-BE49-F238E27FC236}">
                <a16:creationId xmlns:a16="http://schemas.microsoft.com/office/drawing/2014/main" id="{BEE2F9FC-DD75-CFEB-FEFA-0F9D057A29C0}"/>
              </a:ext>
            </a:extLst>
          </p:cNvPr>
          <p:cNvSpPr>
            <a:spLocks/>
          </p:cNvSpPr>
          <p:nvPr>
            <p:custDataLst>
              <p:tags r:id="rId65"/>
            </p:custDataLst>
          </p:nvPr>
        </p:nvSpPr>
        <p:spPr bwMode="auto">
          <a:xfrm>
            <a:off x="10733088" y="5830888"/>
            <a:ext cx="6445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6C57EF7-8AFA-4664-949D-5D15778B4DD7}" type="datetime'''''''''''R''''''ene''''w''a''''''''''''''''''''''''b''le'''''">
              <a:rPr lang="en-US" altLang="en-US" sz="1000" smtClean="0"/>
              <a:pPr/>
              <a:t>Renewable</a:t>
            </a:fld>
            <a:endParaRPr lang="en-US" sz="1000"/>
          </a:p>
        </p:txBody>
      </p:sp>
      <p:sp>
        <p:nvSpPr>
          <p:cNvPr id="76" name="Text Placeholder 10">
            <a:extLst>
              <a:ext uri="{FF2B5EF4-FFF2-40B4-BE49-F238E27FC236}">
                <a16:creationId xmlns:a16="http://schemas.microsoft.com/office/drawing/2014/main" id="{0DF620DB-464E-68A2-F76A-D7E56C6D19E9}"/>
              </a:ext>
            </a:extLst>
          </p:cNvPr>
          <p:cNvSpPr>
            <a:spLocks/>
          </p:cNvSpPr>
          <p:nvPr>
            <p:custDataLst>
              <p:tags r:id="rId66"/>
            </p:custDataLst>
          </p:nvPr>
        </p:nvSpPr>
        <p:spPr bwMode="auto">
          <a:xfrm>
            <a:off x="9809163" y="3444875"/>
            <a:ext cx="419100" cy="21590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807C6A2-C88D-4DE5-9B24-90FEFEA3BEDE}" type="datetime'''''''''''-''''''''''''''3''''''8''''''''''''%'''''''''''">
              <a:rPr lang="en-US" altLang="en-US" sz="1000" b="1" smtClean="0">
                <a:effectLst/>
              </a:rPr>
              <a:pPr/>
              <a:t>-38%</a:t>
            </a:fld>
            <a:endParaRPr lang="en-US" sz="1000" b="1"/>
          </a:p>
        </p:txBody>
      </p:sp>
      <p:sp>
        <p:nvSpPr>
          <p:cNvPr id="77" name="Text Placeholder 10">
            <a:extLst>
              <a:ext uri="{FF2B5EF4-FFF2-40B4-BE49-F238E27FC236}">
                <a16:creationId xmlns:a16="http://schemas.microsoft.com/office/drawing/2014/main" id="{00AEC4C0-785C-ED06-E468-914CA68A26FE}"/>
              </a:ext>
            </a:extLst>
          </p:cNvPr>
          <p:cNvSpPr>
            <a:spLocks/>
          </p:cNvSpPr>
          <p:nvPr>
            <p:custDataLst>
              <p:tags r:id="rId67"/>
            </p:custDataLst>
          </p:nvPr>
        </p:nvSpPr>
        <p:spPr bwMode="auto">
          <a:xfrm>
            <a:off x="10845800" y="4116388"/>
            <a:ext cx="419100" cy="21590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8E918BE-7CD5-44ED-98A1-C4C43B997424}" type="datetime'''''-''''''8''''''''''''9''''''''''''''''''''''''''%'''''''">
              <a:rPr lang="en-US" altLang="en-US" sz="1000" b="1" smtClean="0">
                <a:effectLst/>
              </a:rPr>
              <a:pPr/>
              <a:t>-89%</a:t>
            </a:fld>
            <a:endParaRPr lang="en-US" sz="1000" b="1"/>
          </a:p>
        </p:txBody>
      </p:sp>
      <p:sp>
        <p:nvSpPr>
          <p:cNvPr id="79" name="TextBox 78">
            <a:extLst>
              <a:ext uri="{FF2B5EF4-FFF2-40B4-BE49-F238E27FC236}">
                <a16:creationId xmlns:a16="http://schemas.microsoft.com/office/drawing/2014/main" id="{38634714-B70F-0A83-AC52-F594193499FF}"/>
              </a:ext>
            </a:extLst>
          </p:cNvPr>
          <p:cNvSpPr txBox="1"/>
          <p:nvPr/>
        </p:nvSpPr>
        <p:spPr bwMode="gray">
          <a:xfrm>
            <a:off x="1561296" y="5710238"/>
            <a:ext cx="2346325" cy="231775"/>
          </a:xfrm>
          <a:prstGeom prst="rect">
            <a:avLst/>
          </a:prstGeom>
          <a:noFill/>
        </p:spPr>
        <p:txBody>
          <a:bodyPr wrap="square">
            <a:spAutoFit/>
          </a:bodyPr>
          <a:lstStyle/>
          <a:p>
            <a:pPr marL="0" lvl="0" indent="0" algn="ctr">
              <a:spcBef>
                <a:spcPct val="0"/>
              </a:spcBef>
              <a:spcAft>
                <a:spcPct val="0"/>
              </a:spcAft>
              <a:buNone/>
            </a:pPr>
            <a:r>
              <a:rPr lang="en-US" altLang="en-US" sz="900" dirty="0" err="1">
                <a:effectLst/>
              </a:rPr>
              <a:t>Tonne</a:t>
            </a:r>
            <a:r>
              <a:rPr lang="en-US" altLang="en-US" sz="900" dirty="0"/>
              <a:t> of </a:t>
            </a:r>
            <a:r>
              <a:rPr lang="en-US" sz="900" dirty="0">
                <a:ea typeface="Arial" panose="020B0604020202020204" pitchFamily="34" charset="0"/>
                <a:cs typeface="Arial"/>
              </a:rPr>
              <a:t>CO</a:t>
            </a:r>
            <a:r>
              <a:rPr lang="en-US" sz="900" baseline="-25000" dirty="0">
                <a:ea typeface="Arial" panose="020B0604020202020204" pitchFamily="34" charset="0"/>
                <a:cs typeface="Arial"/>
              </a:rPr>
              <a:t>2 </a:t>
            </a:r>
            <a:r>
              <a:rPr lang="en-US" altLang="en-US" sz="900" dirty="0"/>
              <a:t>/</a:t>
            </a:r>
            <a:r>
              <a:rPr lang="en-US" altLang="en-US" sz="900" dirty="0" err="1"/>
              <a:t>tonne</a:t>
            </a:r>
            <a:r>
              <a:rPr lang="en-US" altLang="en-US" sz="900" dirty="0"/>
              <a:t> of mineral produced</a:t>
            </a:r>
            <a:endParaRPr lang="en-US" sz="900" dirty="0"/>
          </a:p>
        </p:txBody>
      </p:sp>
      <p:graphicFrame>
        <p:nvGraphicFramePr>
          <p:cNvPr id="80" name="Chart 79">
            <a:extLst>
              <a:ext uri="{FF2B5EF4-FFF2-40B4-BE49-F238E27FC236}">
                <a16:creationId xmlns:a16="http://schemas.microsoft.com/office/drawing/2014/main" id="{ADA81907-77EB-940B-4AE6-6DD62C8A84E8}"/>
              </a:ext>
            </a:extLst>
          </p:cNvPr>
          <p:cNvGraphicFramePr/>
          <p:nvPr>
            <p:custDataLst>
              <p:tags r:id="rId68"/>
            </p:custDataLst>
            <p:extLst>
              <p:ext uri="{D42A27DB-BD31-4B8C-83A1-F6EECF244321}">
                <p14:modId xmlns:p14="http://schemas.microsoft.com/office/powerpoint/2010/main" val="2388790121"/>
              </p:ext>
            </p:extLst>
          </p:nvPr>
        </p:nvGraphicFramePr>
        <p:xfrm>
          <a:off x="4306888" y="3070978"/>
          <a:ext cx="3027362" cy="2757487"/>
        </p:xfrm>
        <a:graphic>
          <a:graphicData uri="http://schemas.openxmlformats.org/drawingml/2006/chart">
            <c:chart xmlns:c="http://schemas.openxmlformats.org/drawingml/2006/chart" xmlns:r="http://schemas.openxmlformats.org/officeDocument/2006/relationships" r:id="rId112"/>
          </a:graphicData>
        </a:graphic>
      </p:graphicFrame>
      <p:cxnSp>
        <p:nvCxnSpPr>
          <p:cNvPr id="81" name="Straight Connector 80">
            <a:extLst>
              <a:ext uri="{FF2B5EF4-FFF2-40B4-BE49-F238E27FC236}">
                <a16:creationId xmlns:a16="http://schemas.microsoft.com/office/drawing/2014/main" id="{4DF2EBD9-AB41-383B-127A-246B7A0608CE}"/>
              </a:ext>
            </a:extLst>
          </p:cNvPr>
          <p:cNvCxnSpPr/>
          <p:nvPr>
            <p:custDataLst>
              <p:tags r:id="rId69"/>
            </p:custDataLst>
          </p:nvPr>
        </p:nvCxnSpPr>
        <p:spPr bwMode="auto">
          <a:xfrm>
            <a:off x="7251700" y="3634540"/>
            <a:ext cx="42863" cy="0"/>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72A0071A-3F28-81C6-3F3C-46E660376766}"/>
              </a:ext>
            </a:extLst>
          </p:cNvPr>
          <p:cNvCxnSpPr/>
          <p:nvPr>
            <p:custDataLst>
              <p:tags r:id="rId70"/>
            </p:custDataLst>
          </p:nvPr>
        </p:nvCxnSpPr>
        <p:spPr bwMode="auto">
          <a:xfrm>
            <a:off x="7251700" y="5672890"/>
            <a:ext cx="42863" cy="0"/>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D76D5F4A-289B-5D10-84FE-9E8ACB7E1351}"/>
              </a:ext>
            </a:extLst>
          </p:cNvPr>
          <p:cNvCxnSpPr/>
          <p:nvPr>
            <p:custDataLst>
              <p:tags r:id="rId71"/>
            </p:custDataLst>
          </p:nvPr>
        </p:nvCxnSpPr>
        <p:spPr bwMode="auto">
          <a:xfrm>
            <a:off x="7251700" y="3226553"/>
            <a:ext cx="42863" cy="0"/>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6C780B98-0D2F-2413-71AF-802F215E542F}"/>
              </a:ext>
            </a:extLst>
          </p:cNvPr>
          <p:cNvCxnSpPr/>
          <p:nvPr>
            <p:custDataLst>
              <p:tags r:id="rId72"/>
            </p:custDataLst>
          </p:nvPr>
        </p:nvCxnSpPr>
        <p:spPr bwMode="auto">
          <a:xfrm>
            <a:off x="7251700" y="5264903"/>
            <a:ext cx="42863" cy="0"/>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F05E0039-7348-A4CA-37D3-CB8A78487426}"/>
              </a:ext>
            </a:extLst>
          </p:cNvPr>
          <p:cNvCxnSpPr/>
          <p:nvPr>
            <p:custDataLst>
              <p:tags r:id="rId73"/>
            </p:custDataLst>
          </p:nvPr>
        </p:nvCxnSpPr>
        <p:spPr bwMode="auto">
          <a:xfrm>
            <a:off x="7251700" y="4042528"/>
            <a:ext cx="42863" cy="0"/>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3EF9B218-4A74-8A9E-C359-6E0428B08CD9}"/>
              </a:ext>
            </a:extLst>
          </p:cNvPr>
          <p:cNvCxnSpPr/>
          <p:nvPr>
            <p:custDataLst>
              <p:tags r:id="rId74"/>
            </p:custDataLst>
          </p:nvPr>
        </p:nvCxnSpPr>
        <p:spPr bwMode="auto">
          <a:xfrm>
            <a:off x="7251700" y="4856915"/>
            <a:ext cx="42863" cy="0"/>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63BC04FB-A9CF-C45B-9383-720A5284C888}"/>
              </a:ext>
            </a:extLst>
          </p:cNvPr>
          <p:cNvCxnSpPr/>
          <p:nvPr>
            <p:custDataLst>
              <p:tags r:id="rId75"/>
            </p:custDataLst>
          </p:nvPr>
        </p:nvCxnSpPr>
        <p:spPr bwMode="auto">
          <a:xfrm>
            <a:off x="7251700" y="4450515"/>
            <a:ext cx="42863" cy="0"/>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88" name="Text Placeholder 10">
            <a:extLst>
              <a:ext uri="{FF2B5EF4-FFF2-40B4-BE49-F238E27FC236}">
                <a16:creationId xmlns:a16="http://schemas.microsoft.com/office/drawing/2014/main" id="{8E5D26B9-9A05-1A06-E07C-D4C147B26A5C}"/>
              </a:ext>
            </a:extLst>
          </p:cNvPr>
          <p:cNvSpPr>
            <a:spLocks noGrp="1"/>
          </p:cNvSpPr>
          <p:nvPr>
            <p:custDataLst>
              <p:tags r:id="rId76"/>
            </p:custDataLst>
          </p:nvPr>
        </p:nvSpPr>
        <p:spPr bwMode="gray">
          <a:xfrm>
            <a:off x="7380288" y="437431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F75B84C9-AE91-451F-8372-02E3F9292696}" type="datetime'''''''''''''''''''''''''''''''''''60'''''''">
              <a:rPr lang="en-US" altLang="en-US" sz="1000" smtClean="0">
                <a:effectLst/>
              </a:rPr>
              <a:pPr marL="0" lvl="0" indent="0">
                <a:spcBef>
                  <a:spcPct val="0"/>
                </a:spcBef>
                <a:spcAft>
                  <a:spcPct val="0"/>
                </a:spcAft>
                <a:buNone/>
              </a:pPr>
              <a:t>60</a:t>
            </a:fld>
            <a:endParaRPr lang="en-US" sz="1000"/>
          </a:p>
        </p:txBody>
      </p:sp>
      <p:sp>
        <p:nvSpPr>
          <p:cNvPr id="89" name="Text Placeholder 10">
            <a:extLst>
              <a:ext uri="{FF2B5EF4-FFF2-40B4-BE49-F238E27FC236}">
                <a16:creationId xmlns:a16="http://schemas.microsoft.com/office/drawing/2014/main" id="{37DA28FF-FA3F-B0DA-8E5D-7521EED7BC65}"/>
              </a:ext>
            </a:extLst>
          </p:cNvPr>
          <p:cNvSpPr>
            <a:spLocks noGrp="1"/>
          </p:cNvSpPr>
          <p:nvPr>
            <p:custDataLst>
              <p:tags r:id="rId77"/>
            </p:custDataLst>
          </p:nvPr>
        </p:nvSpPr>
        <p:spPr bwMode="gray">
          <a:xfrm>
            <a:off x="7380288" y="396632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D0591AA7-31ED-4A5A-B185-FB2B17657F0F}" type="datetime'''''''''''''''''8''''''0'''''''''''''''''''''''''''''''">
              <a:rPr lang="en-US" altLang="en-US" sz="1000" smtClean="0">
                <a:effectLst/>
              </a:rPr>
              <a:pPr marL="0" lvl="0" indent="0">
                <a:spcBef>
                  <a:spcPct val="0"/>
                </a:spcBef>
                <a:spcAft>
                  <a:spcPct val="0"/>
                </a:spcAft>
                <a:buNone/>
              </a:pPr>
              <a:t>80</a:t>
            </a:fld>
            <a:endParaRPr lang="en-US" sz="1000"/>
          </a:p>
        </p:txBody>
      </p:sp>
      <p:sp>
        <p:nvSpPr>
          <p:cNvPr id="90" name="Text Placeholder 10">
            <a:extLst>
              <a:ext uri="{FF2B5EF4-FFF2-40B4-BE49-F238E27FC236}">
                <a16:creationId xmlns:a16="http://schemas.microsoft.com/office/drawing/2014/main" id="{6CE679A3-5F62-43F2-D1CC-F4C03AE2E60F}"/>
              </a:ext>
            </a:extLst>
          </p:cNvPr>
          <p:cNvSpPr>
            <a:spLocks noGrp="1"/>
          </p:cNvSpPr>
          <p:nvPr>
            <p:custDataLst>
              <p:tags r:id="rId78"/>
            </p:custDataLst>
          </p:nvPr>
        </p:nvSpPr>
        <p:spPr bwMode="gray">
          <a:xfrm>
            <a:off x="7380288" y="478071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B0755142-631B-48ED-AFE6-7ABB328E5BE3}" type="datetime'4''''''''''''''''''''''''''''''''0'''''''''''''''''''''">
              <a:rPr lang="en-US" altLang="en-US" sz="1000" smtClean="0">
                <a:effectLst/>
              </a:rPr>
              <a:pPr marL="0" lvl="0" indent="0">
                <a:spcBef>
                  <a:spcPct val="0"/>
                </a:spcBef>
                <a:spcAft>
                  <a:spcPct val="0"/>
                </a:spcAft>
                <a:buNone/>
              </a:pPr>
              <a:t>40</a:t>
            </a:fld>
            <a:endParaRPr lang="en-US" sz="1000"/>
          </a:p>
        </p:txBody>
      </p:sp>
      <p:sp>
        <p:nvSpPr>
          <p:cNvPr id="91" name="Text Placeholder 10">
            <a:extLst>
              <a:ext uri="{FF2B5EF4-FFF2-40B4-BE49-F238E27FC236}">
                <a16:creationId xmlns:a16="http://schemas.microsoft.com/office/drawing/2014/main" id="{E7E768B5-901A-4B86-EE09-1FC69FBA5860}"/>
              </a:ext>
            </a:extLst>
          </p:cNvPr>
          <p:cNvSpPr>
            <a:spLocks noGrp="1"/>
          </p:cNvSpPr>
          <p:nvPr>
            <p:custDataLst>
              <p:tags r:id="rId79"/>
            </p:custDataLst>
          </p:nvPr>
        </p:nvSpPr>
        <p:spPr bwMode="gray">
          <a:xfrm>
            <a:off x="7380288" y="355834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9DCAE405-D662-4DA2-AF78-AB3613E4D810}" type="datetime'''1''''''''''''''''''''0''''''''''''''''''''''0'''''''">
              <a:rPr lang="en-US" altLang="en-US" sz="1000" smtClean="0">
                <a:effectLst/>
              </a:rPr>
              <a:pPr marL="0" lvl="0" indent="0">
                <a:spcBef>
                  <a:spcPct val="0"/>
                </a:spcBef>
                <a:spcAft>
                  <a:spcPct val="0"/>
                </a:spcAft>
                <a:buNone/>
              </a:pPr>
              <a:t>100</a:t>
            </a:fld>
            <a:endParaRPr lang="en-US" sz="1000"/>
          </a:p>
        </p:txBody>
      </p:sp>
      <p:sp>
        <p:nvSpPr>
          <p:cNvPr id="92" name="Text Placeholder 10">
            <a:extLst>
              <a:ext uri="{FF2B5EF4-FFF2-40B4-BE49-F238E27FC236}">
                <a16:creationId xmlns:a16="http://schemas.microsoft.com/office/drawing/2014/main" id="{73716764-06AD-227A-ACAC-869C8F44DA0B}"/>
              </a:ext>
            </a:extLst>
          </p:cNvPr>
          <p:cNvSpPr>
            <a:spLocks noGrp="1"/>
          </p:cNvSpPr>
          <p:nvPr>
            <p:custDataLst>
              <p:tags r:id="rId80"/>
            </p:custDataLst>
          </p:nvPr>
        </p:nvSpPr>
        <p:spPr bwMode="gray">
          <a:xfrm>
            <a:off x="7380288" y="559669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34D44C3C-1A05-45E9-B274-30221931757C}" type="datetime'''''''''0'''''''''''''''''''">
              <a:rPr lang="en-US" altLang="en-US" sz="1000" smtClean="0">
                <a:effectLst/>
              </a:rPr>
              <a:pPr marL="0" lvl="0" indent="0">
                <a:spcBef>
                  <a:spcPct val="0"/>
                </a:spcBef>
                <a:spcAft>
                  <a:spcPct val="0"/>
                </a:spcAft>
                <a:buNone/>
              </a:pPr>
              <a:t>0</a:t>
            </a:fld>
            <a:endParaRPr lang="en-US" sz="1000"/>
          </a:p>
        </p:txBody>
      </p:sp>
      <p:sp>
        <p:nvSpPr>
          <p:cNvPr id="93" name="Text Placeholder 10">
            <a:extLst>
              <a:ext uri="{FF2B5EF4-FFF2-40B4-BE49-F238E27FC236}">
                <a16:creationId xmlns:a16="http://schemas.microsoft.com/office/drawing/2014/main" id="{56D250A4-A1BB-51A9-F647-3190F4F651DE}"/>
              </a:ext>
            </a:extLst>
          </p:cNvPr>
          <p:cNvSpPr>
            <a:spLocks noGrp="1"/>
          </p:cNvSpPr>
          <p:nvPr>
            <p:custDataLst>
              <p:tags r:id="rId81"/>
            </p:custDataLst>
          </p:nvPr>
        </p:nvSpPr>
        <p:spPr bwMode="gray">
          <a:xfrm>
            <a:off x="7380288" y="315035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1476C54E-D021-41FE-BA55-EF971A6E2729}" type="datetime'12''''''''''''''''0'''''''''''''''''''''''''''''''''''''''''''">
              <a:rPr lang="en-US" altLang="en-US" sz="1000" smtClean="0">
                <a:effectLst/>
              </a:rPr>
              <a:pPr marL="0" lvl="0" indent="0">
                <a:spcBef>
                  <a:spcPct val="0"/>
                </a:spcBef>
                <a:spcAft>
                  <a:spcPct val="0"/>
                </a:spcAft>
                <a:buNone/>
              </a:pPr>
              <a:t>120</a:t>
            </a:fld>
            <a:endParaRPr lang="en-US" sz="1000"/>
          </a:p>
        </p:txBody>
      </p:sp>
      <p:sp>
        <p:nvSpPr>
          <p:cNvPr id="94" name="Text Placeholder 10">
            <a:extLst>
              <a:ext uri="{FF2B5EF4-FFF2-40B4-BE49-F238E27FC236}">
                <a16:creationId xmlns:a16="http://schemas.microsoft.com/office/drawing/2014/main" id="{E36A36D0-0FF5-9B1F-9EF2-B22D0B233D56}"/>
              </a:ext>
            </a:extLst>
          </p:cNvPr>
          <p:cNvSpPr>
            <a:spLocks noGrp="1"/>
          </p:cNvSpPr>
          <p:nvPr>
            <p:custDataLst>
              <p:tags r:id="rId82"/>
            </p:custDataLst>
          </p:nvPr>
        </p:nvSpPr>
        <p:spPr bwMode="gray">
          <a:xfrm>
            <a:off x="7380288" y="518870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02A46A5E-995C-45CC-8BDD-1D8DA0F8A431}" type="datetime'''''''''2''''0'''''''''''''''''''''''''''''''''''''''''''">
              <a:rPr lang="en-US" altLang="en-US" sz="1000" smtClean="0">
                <a:effectLst/>
              </a:rPr>
              <a:pPr marL="0" lvl="0" indent="0">
                <a:spcBef>
                  <a:spcPct val="0"/>
                </a:spcBef>
                <a:spcAft>
                  <a:spcPct val="0"/>
                </a:spcAft>
                <a:buNone/>
              </a:pPr>
              <a:t>20</a:t>
            </a:fld>
            <a:endParaRPr lang="en-US" sz="1000"/>
          </a:p>
        </p:txBody>
      </p:sp>
      <p:sp>
        <p:nvSpPr>
          <p:cNvPr id="95" name="Text Placeholder 10">
            <a:extLst>
              <a:ext uri="{FF2B5EF4-FFF2-40B4-BE49-F238E27FC236}">
                <a16:creationId xmlns:a16="http://schemas.microsoft.com/office/drawing/2014/main" id="{591E9630-E972-4088-424E-02563E2F724E}"/>
              </a:ext>
            </a:extLst>
          </p:cNvPr>
          <p:cNvSpPr>
            <a:spLocks noGrp="1"/>
          </p:cNvSpPr>
          <p:nvPr>
            <p:custDataLst>
              <p:tags r:id="rId83"/>
            </p:custDataLst>
          </p:nvPr>
        </p:nvSpPr>
        <p:spPr bwMode="auto">
          <a:xfrm>
            <a:off x="6986587" y="3026973"/>
            <a:ext cx="6969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en-US" sz="900" i="1" dirty="0">
                <a:effectLst/>
              </a:rPr>
              <a:t>Million mt of </a:t>
            </a:r>
            <a:r>
              <a:rPr lang="en-US" sz="900" i="1" dirty="0">
                <a:ea typeface="Arial" panose="020B0604020202020204" pitchFamily="34" charset="0"/>
                <a:cs typeface="Arial"/>
              </a:rPr>
              <a:t>CO</a:t>
            </a:r>
            <a:r>
              <a:rPr lang="en-US" sz="900" i="1" baseline="-25000" dirty="0">
                <a:ea typeface="Arial" panose="020B0604020202020204" pitchFamily="34" charset="0"/>
                <a:cs typeface="Arial"/>
              </a:rPr>
              <a:t>2</a:t>
            </a:r>
            <a:endParaRPr lang="en-US" sz="900" i="1" dirty="0"/>
          </a:p>
        </p:txBody>
      </p:sp>
      <p:sp>
        <p:nvSpPr>
          <p:cNvPr id="96" name="Text Placeholder 10">
            <a:extLst>
              <a:ext uri="{FF2B5EF4-FFF2-40B4-BE49-F238E27FC236}">
                <a16:creationId xmlns:a16="http://schemas.microsoft.com/office/drawing/2014/main" id="{8C68F9A8-BEE7-1E25-558B-330BFBB519D8}"/>
              </a:ext>
            </a:extLst>
          </p:cNvPr>
          <p:cNvSpPr>
            <a:spLocks noGrp="1"/>
          </p:cNvSpPr>
          <p:nvPr>
            <p:custDataLst>
              <p:tags r:id="rId84"/>
            </p:custDataLst>
          </p:nvPr>
        </p:nvSpPr>
        <p:spPr bwMode="auto">
          <a:xfrm>
            <a:off x="4945063" y="5710990"/>
            <a:ext cx="1587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EA4CE31-C333-44BA-8611-ABEA11B4073D}" type="datetime'''''''''''''''''''Cu'''''''''''''''''''''''''''''''''''''''">
              <a:rPr lang="en-US" altLang="en-US" sz="900" smtClean="0"/>
              <a:pPr marL="0" lvl="0" indent="0" algn="ctr">
                <a:spcBef>
                  <a:spcPct val="0"/>
                </a:spcBef>
                <a:spcAft>
                  <a:spcPct val="0"/>
                </a:spcAft>
                <a:buNone/>
              </a:pPr>
              <a:t>Cu</a:t>
            </a:fld>
            <a:endParaRPr lang="en-US" sz="900"/>
          </a:p>
        </p:txBody>
      </p:sp>
      <p:sp>
        <p:nvSpPr>
          <p:cNvPr id="97" name="Text Placeholder 10">
            <a:extLst>
              <a:ext uri="{FF2B5EF4-FFF2-40B4-BE49-F238E27FC236}">
                <a16:creationId xmlns:a16="http://schemas.microsoft.com/office/drawing/2014/main" id="{D143F873-9E38-DD13-2B6E-4AE406D922D5}"/>
              </a:ext>
            </a:extLst>
          </p:cNvPr>
          <p:cNvSpPr>
            <a:spLocks noGrp="1"/>
          </p:cNvSpPr>
          <p:nvPr>
            <p:custDataLst>
              <p:tags r:id="rId85"/>
            </p:custDataLst>
          </p:nvPr>
        </p:nvSpPr>
        <p:spPr bwMode="auto">
          <a:xfrm>
            <a:off x="5141913" y="5710990"/>
            <a:ext cx="4508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5C7E3C2-F880-4C34-8FD3-94950C5D005C}" type="datetime'''Gr''''''a''p''''''h''i''''''''''''''''te'''">
              <a:rPr lang="en-US" altLang="en-US" sz="900" smtClean="0"/>
              <a:pPr marL="0" lvl="0" indent="0" algn="ctr">
                <a:spcBef>
                  <a:spcPct val="0"/>
                </a:spcBef>
                <a:spcAft>
                  <a:spcPct val="0"/>
                </a:spcAft>
                <a:buNone/>
              </a:pPr>
              <a:t>Graphite</a:t>
            </a:fld>
            <a:endParaRPr lang="en-US" sz="900"/>
          </a:p>
        </p:txBody>
      </p:sp>
      <p:sp>
        <p:nvSpPr>
          <p:cNvPr id="98" name="Text Placeholder 10">
            <a:extLst>
              <a:ext uri="{FF2B5EF4-FFF2-40B4-BE49-F238E27FC236}">
                <a16:creationId xmlns:a16="http://schemas.microsoft.com/office/drawing/2014/main" id="{0B314D94-568C-7B95-FA2D-D692A8549A00}"/>
              </a:ext>
            </a:extLst>
          </p:cNvPr>
          <p:cNvSpPr>
            <a:spLocks noGrp="1"/>
          </p:cNvSpPr>
          <p:nvPr>
            <p:custDataLst>
              <p:tags r:id="rId86"/>
            </p:custDataLst>
          </p:nvPr>
        </p:nvSpPr>
        <p:spPr bwMode="auto">
          <a:xfrm>
            <a:off x="5649913" y="5710990"/>
            <a:ext cx="1206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3E39A0B-0FB8-4765-8343-7C1DE10B66D6}" type="datetime'''''''''''''''''''''''''''''''''''''''''''N''''''i'''''''">
              <a:rPr lang="en-US" altLang="en-US" sz="900" smtClean="0"/>
              <a:pPr marL="0" lvl="0" indent="0" algn="ctr">
                <a:spcBef>
                  <a:spcPct val="0"/>
                </a:spcBef>
                <a:spcAft>
                  <a:spcPct val="0"/>
                </a:spcAft>
                <a:buNone/>
              </a:pPr>
              <a:t>Ni</a:t>
            </a:fld>
            <a:endParaRPr lang="en-US" sz="900"/>
          </a:p>
        </p:txBody>
      </p:sp>
      <p:sp>
        <p:nvSpPr>
          <p:cNvPr id="99" name="Text Placeholder 10">
            <a:extLst>
              <a:ext uri="{FF2B5EF4-FFF2-40B4-BE49-F238E27FC236}">
                <a16:creationId xmlns:a16="http://schemas.microsoft.com/office/drawing/2014/main" id="{23CC1498-328D-30F0-E9DC-F239B05200AE}"/>
              </a:ext>
            </a:extLst>
          </p:cNvPr>
          <p:cNvSpPr>
            <a:spLocks noGrp="1"/>
          </p:cNvSpPr>
          <p:nvPr>
            <p:custDataLst>
              <p:tags r:id="rId87"/>
            </p:custDataLst>
          </p:nvPr>
        </p:nvSpPr>
        <p:spPr bwMode="auto">
          <a:xfrm>
            <a:off x="6000750" y="5710990"/>
            <a:ext cx="1016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6ABCD2A-5906-4FF4-A9BA-0A868C382E0D}" type="datetime'''L''''''''''''''''i'''''''''''''''''''''''''''''''''">
              <a:rPr lang="en-US" altLang="en-US" sz="900" smtClean="0"/>
              <a:pPr marL="0" lvl="0" indent="0" algn="ctr">
                <a:spcBef>
                  <a:spcPct val="0"/>
                </a:spcBef>
                <a:spcAft>
                  <a:spcPct val="0"/>
                </a:spcAft>
                <a:buNone/>
              </a:pPr>
              <a:t>Li</a:t>
            </a:fld>
            <a:endParaRPr lang="en-US" sz="900"/>
          </a:p>
        </p:txBody>
      </p:sp>
      <p:sp>
        <p:nvSpPr>
          <p:cNvPr id="100" name="Text Placeholder 10">
            <a:extLst>
              <a:ext uri="{FF2B5EF4-FFF2-40B4-BE49-F238E27FC236}">
                <a16:creationId xmlns:a16="http://schemas.microsoft.com/office/drawing/2014/main" id="{6C470391-F076-909B-5C6B-1FDA961AC1BD}"/>
              </a:ext>
            </a:extLst>
          </p:cNvPr>
          <p:cNvSpPr>
            <a:spLocks noGrp="1"/>
          </p:cNvSpPr>
          <p:nvPr>
            <p:custDataLst>
              <p:tags r:id="rId88"/>
            </p:custDataLst>
          </p:nvPr>
        </p:nvSpPr>
        <p:spPr bwMode="auto">
          <a:xfrm>
            <a:off x="6337300" y="5710990"/>
            <a:ext cx="1143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5B85F90-E8AA-416D-8AB0-81DE832126D4}" type="datetime'''''''S''''''''''''''''''''''''''i'''''''''''''">
              <a:rPr lang="en-US" altLang="en-US" sz="900" smtClean="0"/>
              <a:pPr marL="0" lvl="0" indent="0" algn="ctr">
                <a:spcBef>
                  <a:spcPct val="0"/>
                </a:spcBef>
                <a:spcAft>
                  <a:spcPct val="0"/>
                </a:spcAft>
                <a:buNone/>
              </a:pPr>
              <a:t>Si</a:t>
            </a:fld>
            <a:endParaRPr lang="en-US" sz="900"/>
          </a:p>
        </p:txBody>
      </p:sp>
      <p:sp>
        <p:nvSpPr>
          <p:cNvPr id="101" name="Text Placeholder 10">
            <a:extLst>
              <a:ext uri="{FF2B5EF4-FFF2-40B4-BE49-F238E27FC236}">
                <a16:creationId xmlns:a16="http://schemas.microsoft.com/office/drawing/2014/main" id="{B271EB7F-3DBF-4242-862B-5017E9005AEA}"/>
              </a:ext>
            </a:extLst>
          </p:cNvPr>
          <p:cNvSpPr>
            <a:spLocks noGrp="1"/>
          </p:cNvSpPr>
          <p:nvPr>
            <p:custDataLst>
              <p:tags r:id="rId89"/>
            </p:custDataLst>
          </p:nvPr>
        </p:nvSpPr>
        <p:spPr bwMode="auto">
          <a:xfrm>
            <a:off x="6657975" y="5710990"/>
            <a:ext cx="1587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E6D0C03-7410-4930-9FEE-A68619B09644}" type="datetime'''''''''''''C''''''''''''''''''o'''''''''''''">
              <a:rPr lang="en-US" altLang="en-US" sz="900" smtClean="0"/>
              <a:pPr marL="0" lvl="0" indent="0" algn="ctr">
                <a:spcBef>
                  <a:spcPct val="0"/>
                </a:spcBef>
                <a:spcAft>
                  <a:spcPct val="0"/>
                </a:spcAft>
                <a:buNone/>
              </a:pPr>
              <a:t>Co</a:t>
            </a:fld>
            <a:endParaRPr lang="en-US" sz="900"/>
          </a:p>
        </p:txBody>
      </p:sp>
      <p:sp>
        <p:nvSpPr>
          <p:cNvPr id="102" name="Text Placeholder 10">
            <a:extLst>
              <a:ext uri="{FF2B5EF4-FFF2-40B4-BE49-F238E27FC236}">
                <a16:creationId xmlns:a16="http://schemas.microsoft.com/office/drawing/2014/main" id="{014500B5-2E65-6CAA-945E-352118D97F51}"/>
              </a:ext>
            </a:extLst>
          </p:cNvPr>
          <p:cNvSpPr>
            <a:spLocks noGrp="1"/>
          </p:cNvSpPr>
          <p:nvPr>
            <p:custDataLst>
              <p:tags r:id="rId90"/>
            </p:custDataLst>
          </p:nvPr>
        </p:nvSpPr>
        <p:spPr bwMode="auto">
          <a:xfrm>
            <a:off x="6927850" y="5710990"/>
            <a:ext cx="3048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0195398-1429-4AAC-B3C4-724139949759}" type="datetime'R''''''EE''''''''''''''''''''''''''''''''''s'''''''''''">
              <a:rPr lang="en-US" altLang="en-US" sz="900" smtClean="0"/>
              <a:pPr marL="0" lvl="0" indent="0" algn="ctr">
                <a:spcBef>
                  <a:spcPct val="0"/>
                </a:spcBef>
                <a:spcAft>
                  <a:spcPct val="0"/>
                </a:spcAft>
                <a:buNone/>
              </a:pPr>
              <a:t>REEs</a:t>
            </a:fld>
            <a:endParaRPr lang="en-US" sz="900"/>
          </a:p>
        </p:txBody>
      </p:sp>
      <p:sp>
        <p:nvSpPr>
          <p:cNvPr id="103" name="Text Placeholder 10">
            <a:extLst>
              <a:ext uri="{FF2B5EF4-FFF2-40B4-BE49-F238E27FC236}">
                <a16:creationId xmlns:a16="http://schemas.microsoft.com/office/drawing/2014/main" id="{97D7E4ED-218F-9D1F-BFD3-96B21621B170}"/>
              </a:ext>
            </a:extLst>
          </p:cNvPr>
          <p:cNvSpPr>
            <a:spLocks noGrp="1"/>
          </p:cNvSpPr>
          <p:nvPr>
            <p:custDataLst>
              <p:tags r:id="rId91"/>
            </p:custDataLst>
          </p:nvPr>
        </p:nvSpPr>
        <p:spPr bwMode="auto">
          <a:xfrm>
            <a:off x="4808538" y="2983665"/>
            <a:ext cx="889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en-US" sz="900" i="1" dirty="0">
                <a:effectLst/>
              </a:rPr>
              <a:t>kt</a:t>
            </a:r>
            <a:endParaRPr lang="en-US" sz="1000" i="1" dirty="0"/>
          </a:p>
        </p:txBody>
      </p:sp>
      <p:cxnSp>
        <p:nvCxnSpPr>
          <p:cNvPr id="104" name="Straight Connector 103">
            <a:extLst>
              <a:ext uri="{FF2B5EF4-FFF2-40B4-BE49-F238E27FC236}">
                <a16:creationId xmlns:a16="http://schemas.microsoft.com/office/drawing/2014/main" id="{CB8AE25A-4B56-4F39-E3B1-5DAFF50D711A}"/>
              </a:ext>
            </a:extLst>
          </p:cNvPr>
          <p:cNvCxnSpPr/>
          <p:nvPr>
            <p:custDataLst>
              <p:tags r:id="rId92"/>
            </p:custDataLst>
          </p:nvPr>
        </p:nvCxnSpPr>
        <p:spPr bwMode="gray">
          <a:xfrm>
            <a:off x="4908550" y="2842378"/>
            <a:ext cx="174625" cy="0"/>
          </a:xfrm>
          <a:prstGeom prst="line">
            <a:avLst/>
          </a:prstGeom>
          <a:ln w="28575" cap="rnd" cmpd="sng" algn="ctr">
            <a:solidFill>
              <a:schemeClr val="accent5"/>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105" name="Rectangle 104">
            <a:extLst>
              <a:ext uri="{FF2B5EF4-FFF2-40B4-BE49-F238E27FC236}">
                <a16:creationId xmlns:a16="http://schemas.microsoft.com/office/drawing/2014/main" id="{9946E51A-AEFD-40DA-6C5D-218D87E377F7}"/>
              </a:ext>
            </a:extLst>
          </p:cNvPr>
          <p:cNvSpPr/>
          <p:nvPr>
            <p:custDataLst>
              <p:tags r:id="rId93"/>
            </p:custDataLst>
          </p:nvPr>
        </p:nvSpPr>
        <p:spPr bwMode="auto">
          <a:xfrm>
            <a:off x="6002338" y="2789990"/>
            <a:ext cx="142875" cy="106363"/>
          </a:xfrm>
          <a:prstGeom prst="rect">
            <a:avLst/>
          </a:prstGeom>
          <a:solidFill>
            <a:srgbClr val="6F8DB9"/>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06" name="Oval 105">
            <a:extLst>
              <a:ext uri="{FF2B5EF4-FFF2-40B4-BE49-F238E27FC236}">
                <a16:creationId xmlns:a16="http://schemas.microsoft.com/office/drawing/2014/main" id="{2CFD48AF-514E-2954-70AD-27F79D9AF4C6}"/>
              </a:ext>
            </a:extLst>
          </p:cNvPr>
          <p:cNvSpPr/>
          <p:nvPr>
            <p:custDataLst>
              <p:tags r:id="rId94"/>
            </p:custDataLst>
          </p:nvPr>
        </p:nvSpPr>
        <p:spPr bwMode="auto">
          <a:xfrm>
            <a:off x="4970463" y="2816978"/>
            <a:ext cx="50800" cy="50800"/>
          </a:xfrm>
          <a:prstGeom prst="ellipse">
            <a:avLst/>
          </a:prstGeom>
          <a:solidFill>
            <a:schemeClr val="accent5"/>
          </a:solidFill>
          <a:ln w="9525" cap="flat" cmpd="sng" algn="ctr">
            <a:solidFill>
              <a:schemeClr val="accent5"/>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07" name="Text Placeholder 10">
            <a:extLst>
              <a:ext uri="{FF2B5EF4-FFF2-40B4-BE49-F238E27FC236}">
                <a16:creationId xmlns:a16="http://schemas.microsoft.com/office/drawing/2014/main" id="{50C0C279-7007-37A3-7451-AB698B9AE395}"/>
              </a:ext>
            </a:extLst>
          </p:cNvPr>
          <p:cNvSpPr>
            <a:spLocks noGrp="1"/>
          </p:cNvSpPr>
          <p:nvPr>
            <p:custDataLst>
              <p:tags r:id="rId95"/>
            </p:custDataLst>
          </p:nvPr>
        </p:nvSpPr>
        <p:spPr bwMode="auto">
          <a:xfrm>
            <a:off x="5148263" y="2785228"/>
            <a:ext cx="6921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sz="800" b="1" dirty="0">
                <a:ea typeface="Arial" panose="020B0604020202020204" pitchFamily="34" charset="0"/>
                <a:cs typeface="Arial"/>
              </a:rPr>
              <a:t>CO</a:t>
            </a:r>
            <a:r>
              <a:rPr lang="en-US" sz="800" b="1" baseline="-25000" dirty="0">
                <a:ea typeface="Arial" panose="020B0604020202020204" pitchFamily="34" charset="0"/>
                <a:cs typeface="Arial"/>
              </a:rPr>
              <a:t>2 e</a:t>
            </a:r>
            <a:r>
              <a:rPr lang="en-US" sz="800" dirty="0">
                <a:ea typeface="Arial" panose="020B0604020202020204" pitchFamily="34" charset="0"/>
                <a:cs typeface="Arial"/>
              </a:rPr>
              <a:t>missions</a:t>
            </a:r>
            <a:r>
              <a:rPr lang="en-US" sz="800" b="1" baseline="-25000" dirty="0">
                <a:ea typeface="Arial" panose="020B0604020202020204" pitchFamily="34" charset="0"/>
                <a:cs typeface="Arial"/>
              </a:rPr>
              <a:t> </a:t>
            </a:r>
            <a:endParaRPr lang="en-US" sz="800" dirty="0"/>
          </a:p>
        </p:txBody>
      </p:sp>
      <p:sp>
        <p:nvSpPr>
          <p:cNvPr id="108" name="Text Placeholder 10">
            <a:extLst>
              <a:ext uri="{FF2B5EF4-FFF2-40B4-BE49-F238E27FC236}">
                <a16:creationId xmlns:a16="http://schemas.microsoft.com/office/drawing/2014/main" id="{0218D4CB-124A-28C6-0336-16F6CF93297C}"/>
              </a:ext>
            </a:extLst>
          </p:cNvPr>
          <p:cNvSpPr>
            <a:spLocks noGrp="1"/>
          </p:cNvSpPr>
          <p:nvPr>
            <p:custDataLst>
              <p:tags r:id="rId96"/>
            </p:custDataLst>
          </p:nvPr>
        </p:nvSpPr>
        <p:spPr bwMode="auto">
          <a:xfrm>
            <a:off x="6196013" y="2785228"/>
            <a:ext cx="73183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9AD3ECDA-A33D-4957-8D71-5C33B0B6D709}" type="datetime'''Min''e''r''a''''''''''l'''' d''''em''''''''a''n''d'''''''''">
              <a:rPr lang="en-US" altLang="en-US" sz="800" smtClean="0"/>
              <a:pPr marL="0" lvl="0" indent="0">
                <a:spcBef>
                  <a:spcPct val="0"/>
                </a:spcBef>
                <a:spcAft>
                  <a:spcPct val="0"/>
                </a:spcAft>
                <a:buNone/>
              </a:pPr>
              <a:t>Mineral demand</a:t>
            </a:fld>
            <a:endParaRPr lang="en-US" sz="900"/>
          </a:p>
        </p:txBody>
      </p:sp>
      <p:cxnSp>
        <p:nvCxnSpPr>
          <p:cNvPr id="109" name="Straight Connector 108">
            <a:extLst>
              <a:ext uri="{FF2B5EF4-FFF2-40B4-BE49-F238E27FC236}">
                <a16:creationId xmlns:a16="http://schemas.microsoft.com/office/drawing/2014/main" id="{FE5A27C8-2A6D-3E64-FB83-C1D575287CC1}"/>
              </a:ext>
            </a:extLst>
          </p:cNvPr>
          <p:cNvCxnSpPr>
            <a:cxnSpLocks/>
          </p:cNvCxnSpPr>
          <p:nvPr/>
        </p:nvCxnSpPr>
        <p:spPr bwMode="gray">
          <a:xfrm>
            <a:off x="5707062" y="3278145"/>
            <a:ext cx="1" cy="1757363"/>
          </a:xfrm>
          <a:prstGeom prst="line">
            <a:avLst/>
          </a:prstGeom>
          <a:ln w="9525" cap="flat">
            <a:solidFill>
              <a:schemeClr val="accent5"/>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12" name="btfpColumnHeaderBoxText223027">
            <a:extLst>
              <a:ext uri="{FF2B5EF4-FFF2-40B4-BE49-F238E27FC236}">
                <a16:creationId xmlns:a16="http://schemas.microsoft.com/office/drawing/2014/main" id="{43F36A48-F898-DB41-16BA-71912A7D76B9}"/>
              </a:ext>
            </a:extLst>
          </p:cNvPr>
          <p:cNvSpPr txBox="1"/>
          <p:nvPr/>
        </p:nvSpPr>
        <p:spPr bwMode="gray">
          <a:xfrm>
            <a:off x="4551714" y="2109035"/>
            <a:ext cx="3088572" cy="442108"/>
          </a:xfrm>
          <a:prstGeom prst="rect">
            <a:avLst/>
          </a:prstGeom>
          <a:noFill/>
        </p:spPr>
        <p:txBody>
          <a:bodyPr vert="horz" wrap="square" lIns="36036" tIns="36036" rIns="36036" bIns="36036" rtlCol="0" anchor="b">
            <a:spAutoFit/>
          </a:bodyPr>
          <a:lstStyle/>
          <a:p>
            <a:r>
              <a:rPr lang="en-US" sz="1200" dirty="0">
                <a:solidFill>
                  <a:srgbClr val="000000"/>
                </a:solidFill>
              </a:rPr>
              <a:t>Additional mineral requirements and emissions under Net Zero Scenario by 2050</a:t>
            </a:r>
            <a:endParaRPr lang="en-US" sz="1200" dirty="0">
              <a:solidFill>
                <a:srgbClr val="000000"/>
              </a:solidFill>
              <a:cs typeface="Arial"/>
            </a:endParaRPr>
          </a:p>
        </p:txBody>
      </p:sp>
      <p:sp>
        <p:nvSpPr>
          <p:cNvPr id="113" name="btfpColumnHeaderBoxText223027">
            <a:extLst>
              <a:ext uri="{FF2B5EF4-FFF2-40B4-BE49-F238E27FC236}">
                <a16:creationId xmlns:a16="http://schemas.microsoft.com/office/drawing/2014/main" id="{42AF3A0E-844E-C216-F0A8-2FA42B11F0BC}"/>
              </a:ext>
            </a:extLst>
          </p:cNvPr>
          <p:cNvSpPr txBox="1"/>
          <p:nvPr/>
        </p:nvSpPr>
        <p:spPr bwMode="gray">
          <a:xfrm>
            <a:off x="8199436" y="2076864"/>
            <a:ext cx="3689735" cy="442108"/>
          </a:xfrm>
          <a:prstGeom prst="rect">
            <a:avLst/>
          </a:prstGeom>
          <a:noFill/>
        </p:spPr>
        <p:txBody>
          <a:bodyPr vert="horz" wrap="square" lIns="36036" tIns="36036" rIns="36036" bIns="36036" rtlCol="0" anchor="b">
            <a:spAutoFit/>
          </a:bodyPr>
          <a:lstStyle/>
          <a:p>
            <a:r>
              <a:rPr lang="en-US" sz="1200" dirty="0">
                <a:solidFill>
                  <a:srgbClr val="000000"/>
                </a:solidFill>
              </a:rPr>
              <a:t>Cumulative GWP under 2DS</a:t>
            </a:r>
            <a:r>
              <a:rPr lang="en-US" sz="1200" baseline="30000" dirty="0">
                <a:solidFill>
                  <a:srgbClr val="000000"/>
                </a:solidFill>
              </a:rPr>
              <a:t>1</a:t>
            </a:r>
            <a:r>
              <a:rPr lang="en-US" sz="1200" dirty="0">
                <a:solidFill>
                  <a:srgbClr val="000000"/>
                </a:solidFill>
              </a:rPr>
              <a:t> Scenario by 2050 through C-t-G methodology, </a:t>
            </a:r>
            <a:r>
              <a:rPr lang="en-US" sz="1200" i="1" dirty="0">
                <a:ea typeface="Arial" panose="020B0604020202020204" pitchFamily="34" charset="0"/>
                <a:cs typeface="Arial"/>
              </a:rPr>
              <a:t>GtCO</a:t>
            </a:r>
            <a:r>
              <a:rPr lang="en-US" sz="1200" i="1" baseline="-25000" dirty="0">
                <a:ea typeface="Arial" panose="020B0604020202020204" pitchFamily="34" charset="0"/>
                <a:cs typeface="Arial"/>
              </a:rPr>
              <a:t>2</a:t>
            </a:r>
            <a:r>
              <a:rPr lang="en-US" sz="1200" i="1" dirty="0">
                <a:ea typeface="Arial" panose="020B0604020202020204" pitchFamily="34" charset="0"/>
                <a:cs typeface="Arial"/>
              </a:rPr>
              <a:t>e</a:t>
            </a:r>
            <a:endParaRPr lang="en-US" sz="1200" i="1" dirty="0">
              <a:solidFill>
                <a:srgbClr val="000000"/>
              </a:solidFill>
            </a:endParaRPr>
          </a:p>
        </p:txBody>
      </p:sp>
      <p:sp>
        <p:nvSpPr>
          <p:cNvPr id="117" name="btfpColumnHeaderBoxText223027">
            <a:extLst>
              <a:ext uri="{FF2B5EF4-FFF2-40B4-BE49-F238E27FC236}">
                <a16:creationId xmlns:a16="http://schemas.microsoft.com/office/drawing/2014/main" id="{6E5E9FE6-2D9A-01EE-70C8-7860B01D579D}"/>
              </a:ext>
            </a:extLst>
          </p:cNvPr>
          <p:cNvSpPr txBox="1"/>
          <p:nvPr/>
        </p:nvSpPr>
        <p:spPr bwMode="gray">
          <a:xfrm>
            <a:off x="371475" y="2077245"/>
            <a:ext cx="2973388" cy="257442"/>
          </a:xfrm>
          <a:prstGeom prst="rect">
            <a:avLst/>
          </a:prstGeom>
          <a:noFill/>
        </p:spPr>
        <p:txBody>
          <a:bodyPr vert="horz" wrap="square" lIns="36036" tIns="36036" rIns="36036" bIns="36036" rtlCol="0" anchor="b">
            <a:spAutoFit/>
          </a:bodyPr>
          <a:lstStyle/>
          <a:p>
            <a:r>
              <a:rPr lang="en-US" sz="1200" dirty="0">
                <a:solidFill>
                  <a:srgbClr val="000000"/>
                </a:solidFill>
              </a:rPr>
              <a:t>Carbon intensity from mining and refining,</a:t>
            </a:r>
          </a:p>
        </p:txBody>
      </p:sp>
    </p:spTree>
    <p:extLst>
      <p:ext uri="{BB962C8B-B14F-4D97-AF65-F5344CB8AC3E}">
        <p14:creationId xmlns:p14="http://schemas.microsoft.com/office/powerpoint/2010/main" val="4111470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C9B46D2A-2D40-CB49-9E51-CB4F239D31E9}"/>
              </a:ext>
            </a:extLst>
          </p:cNvPr>
          <p:cNvGraphicFramePr>
            <a:graphicFrameLocks/>
          </p:cNvGraphicFramePr>
          <p:nvPr>
            <p:custDataLst>
              <p:tags r:id="rId1"/>
            </p:custDataLst>
            <p:extLst>
              <p:ext uri="{D42A27DB-BD31-4B8C-83A1-F6EECF244321}">
                <p14:modId xmlns:p14="http://schemas.microsoft.com/office/powerpoint/2010/main" val="9808350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13" name="Picture Placeholder 12" descr="A high angle view of a factory&#10;&#10;AI-generated content may be incorrect.">
            <a:extLst>
              <a:ext uri="{FF2B5EF4-FFF2-40B4-BE49-F238E27FC236}">
                <a16:creationId xmlns:a16="http://schemas.microsoft.com/office/drawing/2014/main" id="{ACA4A352-6B19-D81D-29A1-63A38A7DA823}"/>
              </a:ext>
            </a:extLst>
          </p:cNvPr>
          <p:cNvPicPr>
            <a:picLocks noGrp="1" noChangeAspect="1"/>
          </p:cNvPicPr>
          <p:nvPr>
            <p:ph type="pic" sz="quarter" idx="12"/>
          </p:nvPr>
        </p:nvPicPr>
        <p:blipFill>
          <a:blip r:embed="rId5" cstate="screen">
            <a:extLst>
              <a:ext uri="{28A0092B-C50C-407E-A947-70E740481C1C}">
                <a14:useLocalDpi xmlns:a14="http://schemas.microsoft.com/office/drawing/2010/main"/>
              </a:ext>
            </a:extLst>
          </a:blip>
          <a:srcRect/>
          <a:stretch/>
        </p:blipFill>
        <p:spPr>
          <a:xfrm>
            <a:off x="330200" y="768350"/>
            <a:ext cx="3510784" cy="4981062"/>
          </a:xfrm>
        </p:spPr>
      </p:pic>
      <p:sp>
        <p:nvSpPr>
          <p:cNvPr id="9" name="Text Placeholder 8">
            <a:extLst>
              <a:ext uri="{FF2B5EF4-FFF2-40B4-BE49-F238E27FC236}">
                <a16:creationId xmlns:a16="http://schemas.microsoft.com/office/drawing/2014/main" id="{93F1C382-52F3-1D1A-BA8A-695AAC133FE6}"/>
              </a:ext>
            </a:extLst>
          </p:cNvPr>
          <p:cNvSpPr>
            <a:spLocks noGrp="1"/>
          </p:cNvSpPr>
          <p:nvPr>
            <p:ph type="body" sz="quarter" idx="13"/>
          </p:nvPr>
        </p:nvSpPr>
        <p:spPr/>
        <p:txBody>
          <a:bodyPr/>
          <a:lstStyle/>
          <a:p>
            <a:pPr marL="0" indent="0">
              <a:spcBef>
                <a:spcPts val="600"/>
              </a:spcBef>
              <a:buNone/>
            </a:pPr>
            <a:r>
              <a:rPr lang="en-US" sz="1200" b="1" dirty="0">
                <a:cs typeface="Arial"/>
              </a:rPr>
              <a:t>Demand for critical minerals is growing as the world shifts toward renewables and other innovations in the energy transition. Even with higher emissions per ton according to lifecycle assessments, this shift could offset emissions from coal and gas by 89% and 83%, respectively.</a:t>
            </a:r>
            <a:endParaRPr lang="en-US" sz="1200" dirty="0"/>
          </a:p>
          <a:p>
            <a:pPr marL="285750" indent="-285750">
              <a:spcBef>
                <a:spcPts val="600"/>
              </a:spcBef>
            </a:pPr>
            <a:r>
              <a:rPr lang="en-US" sz="1050" dirty="0">
                <a:cs typeface="Arial"/>
              </a:rPr>
              <a:t>Demand for critical minerals and rare earth elements is expected to increase significantly as demand for frontier technologies and products — EVs, renewables, medical equipment, military defense, and digital devices — continues to rise. Copper is the mineral in highest demand for EVs and renewables. </a:t>
            </a:r>
          </a:p>
          <a:p>
            <a:pPr marL="285750" indent="-285750">
              <a:spcBef>
                <a:spcPts val="600"/>
              </a:spcBef>
            </a:pPr>
            <a:r>
              <a:rPr lang="en-US" sz="1050" dirty="0">
                <a:cs typeface="Arial"/>
              </a:rPr>
              <a:t>Investment in the sector showed signs of slowdown in 2024, and startup funding declined, likely due to supply chain uncertainty. Meanwhile, exploration continued to increase.</a:t>
            </a:r>
          </a:p>
          <a:p>
            <a:pPr marL="0" indent="0">
              <a:spcBef>
                <a:spcPts val="600"/>
              </a:spcBef>
              <a:buNone/>
            </a:pPr>
            <a:r>
              <a:rPr lang="en-US" sz="1200" b="1" dirty="0">
                <a:cs typeface="Arial"/>
              </a:rPr>
              <a:t>Reserves are diversified across the globe, but China maintains a near global monopoly on critical mineral refining, renewable tech, and rare earth element procurement. </a:t>
            </a:r>
          </a:p>
          <a:p>
            <a:pPr marL="285750" indent="-285750">
              <a:spcBef>
                <a:spcPts val="600"/>
              </a:spcBef>
            </a:pPr>
            <a:r>
              <a:rPr lang="en-US" sz="1050" dirty="0">
                <a:cs typeface="Arial"/>
              </a:rPr>
              <a:t>China has a large market footprint, controlling &gt;90% of graphite and rare earth refining and dominating downstream solar, battery, and EV manufacturing. It is expected to maintain a high market share until 2040.</a:t>
            </a:r>
          </a:p>
          <a:p>
            <a:pPr marL="285750" indent="-285750">
              <a:spcBef>
                <a:spcPts val="600"/>
              </a:spcBef>
            </a:pPr>
            <a:r>
              <a:rPr lang="en-US" sz="1050" dirty="0">
                <a:cs typeface="Arial"/>
              </a:rPr>
              <a:t>&gt;40% of nickel and rare earth reserves are located in Indonesia and China, respectively, while Congo has 56% of cobalt reserves. Lithium is more diversified, though most reserves are concentrated in Chile, Australia, and Argentina. The U.S., Indonesia, and others are working to reduce dependence on China. </a:t>
            </a:r>
          </a:p>
          <a:p>
            <a:pPr marL="0" indent="0">
              <a:spcBef>
                <a:spcPts val="600"/>
              </a:spcBef>
              <a:buNone/>
            </a:pPr>
            <a:r>
              <a:rPr lang="en-US" sz="1200" b="1" dirty="0">
                <a:cs typeface="Arial"/>
              </a:rPr>
              <a:t>Heightened environmental and social issues related to mining will require stronger policy and a regulatory push to alleviate water stress, land impact, and community tensions.</a:t>
            </a:r>
            <a:endParaRPr lang="en-US" sz="1200" dirty="0"/>
          </a:p>
          <a:p>
            <a:pPr marL="285750" indent="-285750">
              <a:spcBef>
                <a:spcPts val="600"/>
              </a:spcBef>
            </a:pPr>
            <a:r>
              <a:rPr lang="en-US" sz="1050" dirty="0">
                <a:cs typeface="Arial"/>
              </a:rPr>
              <a:t>Declining ore grades and high material throughput in mining require enhanced management practices and improved recovery techniques from tailings.</a:t>
            </a:r>
          </a:p>
          <a:p>
            <a:pPr marL="285750" indent="-285750">
              <a:spcBef>
                <a:spcPts val="600"/>
              </a:spcBef>
            </a:pPr>
            <a:r>
              <a:rPr lang="en-US" sz="1050" dirty="0">
                <a:cs typeface="Arial"/>
              </a:rPr>
              <a:t>A significant share of mining occurs in water-stressed locations, heightening risks to local communities and underscoring the need for less water-intensive extraction methods.</a:t>
            </a:r>
          </a:p>
          <a:p>
            <a:pPr marL="0" indent="0">
              <a:spcBef>
                <a:spcPts val="600"/>
              </a:spcBef>
              <a:buNone/>
            </a:pPr>
            <a:r>
              <a:rPr lang="en-US" sz="1200" b="1" dirty="0">
                <a:cs typeface="Arial"/>
              </a:rPr>
              <a:t>Technological advances in material recovery will enable projected recycled inputs to meet up to 40% of demand by 2050. Electrification and other advances in efficiency are also critical to decarbonize. </a:t>
            </a:r>
          </a:p>
          <a:p>
            <a:pPr marL="171450" indent="-171450">
              <a:spcBef>
                <a:spcPts val="600"/>
              </a:spcBef>
            </a:pPr>
            <a:r>
              <a:rPr lang="en-US" sz="1050" dirty="0">
                <a:cs typeface="Arial"/>
              </a:rPr>
              <a:t>The private sector is innovating for a circular economy, improving the recovery of minerals and the reuse and repurposing of products to maximize mineral utility in the supply chain.</a:t>
            </a:r>
          </a:p>
          <a:p>
            <a:pPr marL="171450" indent="-171450">
              <a:spcBef>
                <a:spcPts val="600"/>
              </a:spcBef>
            </a:pPr>
            <a:r>
              <a:rPr lang="en-US" sz="1050" dirty="0">
                <a:cs typeface="Arial"/>
              </a:rPr>
              <a:t>Policy remains fragmented globally, though state-level recovery incentives and targets are being implemented to encourage recycling of key minerals. </a:t>
            </a:r>
          </a:p>
          <a:p>
            <a:pPr marL="0" indent="0">
              <a:buNone/>
            </a:pPr>
            <a:endParaRPr lang="en-GB" dirty="0"/>
          </a:p>
        </p:txBody>
      </p:sp>
      <p:sp>
        <p:nvSpPr>
          <p:cNvPr id="10" name="Title 2">
            <a:extLst>
              <a:ext uri="{FF2B5EF4-FFF2-40B4-BE49-F238E27FC236}">
                <a16:creationId xmlns:a16="http://schemas.microsoft.com/office/drawing/2014/main" id="{790CC344-736B-FC01-8A5B-DEB178D16BBA}"/>
              </a:ext>
            </a:extLst>
          </p:cNvPr>
          <p:cNvSpPr txBox="1">
            <a:spLocks/>
          </p:cNvSpPr>
          <p:nvPr/>
        </p:nvSpPr>
        <p:spPr>
          <a:xfrm>
            <a:off x="451145" y="4446538"/>
            <a:ext cx="3266585" cy="1154162"/>
          </a:xfrm>
          <a:prstGeom prst="rect">
            <a:avLst/>
          </a:prstGeom>
          <a:solidFill>
            <a:srgbClr val="9D9D9D">
              <a:alpha val="67059"/>
            </a:srgbClr>
          </a:solidFill>
        </p:spPr>
        <p:txBody>
          <a:bodyPr vert="horz" wrap="square" lIns="91440" tIns="0" rIns="91440" bIns="45720" rtlCol="0" anchor="b" anchorCtr="0">
            <a:spAutoFit/>
          </a:bodyPr>
          <a:lstStyle>
            <a:lvl1pPr algn="l" defTabSz="711200" rtl="0" eaLnBrk="1" latinLnBrk="0" hangingPunct="1">
              <a:lnSpc>
                <a:spcPct val="100000"/>
              </a:lnSpc>
              <a:spcBef>
                <a:spcPct val="0"/>
              </a:spcBef>
              <a:buNone/>
              <a:defRPr sz="2800" b="1" kern="1200" baseline="0">
                <a:solidFill>
                  <a:schemeClr val="tx1"/>
                </a:solidFill>
                <a:latin typeface="+mj-lt"/>
                <a:ea typeface="+mj-ea"/>
                <a:cs typeface="+mj-cs"/>
              </a:defRPr>
            </a:lvl1pPr>
          </a:lstStyle>
          <a:p>
            <a:pPr>
              <a:defRPr/>
            </a:pPr>
            <a:r>
              <a:rPr kumimoji="0" lang="en-US" sz="2400" b="1" i="0" u="none" strike="noStrike" kern="1200" cap="none" spc="0" normalizeH="0" baseline="0" noProof="0" dirty="0">
                <a:ln>
                  <a:noFill/>
                </a:ln>
                <a:solidFill>
                  <a:srgbClr val="FFFFFF"/>
                </a:solidFill>
                <a:effectLst/>
                <a:uLnTx/>
                <a:uFillTx/>
                <a:latin typeface="Arial"/>
                <a:cs typeface="Arial"/>
              </a:rPr>
              <a:t>Key messages</a:t>
            </a:r>
            <a:br>
              <a:rPr kumimoji="0" lang="en-US" sz="2400" b="1" i="0" u="none" strike="noStrike" kern="1200" cap="none" spc="0" normalizeH="0" baseline="0" noProof="0" dirty="0">
                <a:ln>
                  <a:noFill/>
                </a:ln>
                <a:solidFill>
                  <a:srgbClr val="FFFFFF"/>
                </a:solidFill>
                <a:effectLst/>
                <a:uLnTx/>
                <a:uFillTx/>
                <a:latin typeface="Arial"/>
                <a:cs typeface="Arial"/>
              </a:rPr>
            </a:br>
            <a:r>
              <a:rPr kumimoji="0" lang="en-US" sz="2400" b="0" i="0" u="none" strike="noStrike" kern="1200" cap="none" spc="0" normalizeH="0" baseline="0" noProof="0" dirty="0">
                <a:ln>
                  <a:noFill/>
                </a:ln>
                <a:solidFill>
                  <a:schemeClr val="bg1"/>
                </a:solidFill>
                <a:effectLst/>
                <a:uLnTx/>
                <a:uFillTx/>
                <a:latin typeface="Arial"/>
                <a:cs typeface="Arial"/>
              </a:rPr>
              <a:t>Critical Minerals:</a:t>
            </a:r>
          </a:p>
          <a:p>
            <a:pPr>
              <a:defRPr/>
            </a:pPr>
            <a:r>
              <a:rPr lang="en-US" sz="2400" b="0" dirty="0">
                <a:solidFill>
                  <a:schemeClr val="bg1"/>
                </a:solidFill>
                <a:latin typeface="Arial"/>
                <a:cs typeface="Arial"/>
              </a:rPr>
              <a:t>The Opportunity</a:t>
            </a:r>
          </a:p>
        </p:txBody>
      </p:sp>
      <p:cxnSp>
        <p:nvCxnSpPr>
          <p:cNvPr id="3" name="Straight Connector 2">
            <a:extLst>
              <a:ext uri="{FF2B5EF4-FFF2-40B4-BE49-F238E27FC236}">
                <a16:creationId xmlns:a16="http://schemas.microsoft.com/office/drawing/2014/main" id="{71CF8736-DFAA-6B74-FF57-7357A9DEB932}"/>
              </a:ext>
            </a:extLst>
          </p:cNvPr>
          <p:cNvCxnSpPr>
            <a:cxnSpLocks/>
          </p:cNvCxnSpPr>
          <p:nvPr/>
        </p:nvCxnSpPr>
        <p:spPr bwMode="gray">
          <a:xfrm>
            <a:off x="3959863" y="2357610"/>
            <a:ext cx="8034402" cy="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5A361A9-F2A6-5853-254C-97378BAB0206}"/>
              </a:ext>
            </a:extLst>
          </p:cNvPr>
          <p:cNvCxnSpPr>
            <a:cxnSpLocks/>
          </p:cNvCxnSpPr>
          <p:nvPr/>
        </p:nvCxnSpPr>
        <p:spPr bwMode="gray">
          <a:xfrm>
            <a:off x="3959863" y="3743899"/>
            <a:ext cx="8034402" cy="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73C1BEF-EA17-9593-EE76-E0C347015707}"/>
              </a:ext>
            </a:extLst>
          </p:cNvPr>
          <p:cNvCxnSpPr>
            <a:cxnSpLocks/>
          </p:cNvCxnSpPr>
          <p:nvPr/>
        </p:nvCxnSpPr>
        <p:spPr bwMode="gray">
          <a:xfrm>
            <a:off x="4046162" y="4997986"/>
            <a:ext cx="8034402" cy="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2" name="Footer Placeholder 3">
            <a:extLst>
              <a:ext uri="{FF2B5EF4-FFF2-40B4-BE49-F238E27FC236}">
                <a16:creationId xmlns:a16="http://schemas.microsoft.com/office/drawing/2014/main" id="{0388A88B-F617-DDA1-3C0C-DAEAA6485F9C}"/>
              </a:ext>
            </a:extLst>
          </p:cNvPr>
          <p:cNvSpPr>
            <a:spLocks noGrp="1"/>
          </p:cNvSpPr>
          <p:nvPr>
            <p:ph type="ftr" sz="quarter" idx="3"/>
          </p:nvPr>
        </p:nvSpPr>
        <p:spPr>
          <a:xfrm>
            <a:off x="334962" y="6344432"/>
            <a:ext cx="9147241" cy="216706"/>
          </a:xfrm>
        </p:spPr>
        <p:txBody>
          <a:bodyPr/>
          <a:lstStyle/>
          <a:p>
            <a:endParaRPr lang="en-US" dirty="0">
              <a:solidFill>
                <a:srgbClr val="000000"/>
              </a:solidFill>
            </a:endParaRPr>
          </a:p>
          <a:p>
            <a:br>
              <a:rPr lang="en-US" dirty="0">
                <a:solidFill>
                  <a:srgbClr val="000000"/>
                </a:solidFill>
              </a:rPr>
            </a:br>
            <a:r>
              <a:rPr lang="en-US" dirty="0">
                <a:solidFill>
                  <a:srgbClr val="000000"/>
                </a:solidFill>
              </a:rPr>
              <a:t>Credit: Brenda Rain, Zacharia Thurston, Leo Gordon, </a:t>
            </a:r>
            <a:r>
              <a:rPr lang="en-US" dirty="0" err="1">
                <a:solidFill>
                  <a:srgbClr val="000000"/>
                </a:solidFill>
              </a:rPr>
              <a:t>Ariela</a:t>
            </a:r>
            <a:r>
              <a:rPr lang="en-US" dirty="0">
                <a:solidFill>
                  <a:srgbClr val="000000"/>
                </a:solidFill>
              </a:rPr>
              <a:t> </a:t>
            </a:r>
            <a:r>
              <a:rPr lang="en-US" dirty="0" err="1">
                <a:solidFill>
                  <a:srgbClr val="000000"/>
                </a:solidFill>
              </a:rPr>
              <a:t>Farchi</a:t>
            </a:r>
            <a:r>
              <a:rPr lang="en-US" dirty="0">
                <a:solidFill>
                  <a:srgbClr val="000000"/>
                </a:solidFill>
              </a:rPr>
              <a:t>, </a:t>
            </a:r>
            <a:r>
              <a:rPr lang="en-US" dirty="0" err="1">
                <a:solidFill>
                  <a:srgbClr val="000000"/>
                </a:solidFill>
              </a:rPr>
              <a:t>Hyae</a:t>
            </a:r>
            <a:r>
              <a:rPr lang="en-US" dirty="0">
                <a:solidFill>
                  <a:srgbClr val="000000"/>
                </a:solidFill>
              </a:rPr>
              <a:t> Ryung Kim, and</a:t>
            </a:r>
            <a:r>
              <a:rPr lang="en-US" dirty="0"/>
              <a:t> </a:t>
            </a:r>
            <a:r>
              <a:rPr lang="en-US" dirty="0">
                <a:solidFill>
                  <a:srgbClr val="000000"/>
                </a:solidFill>
                <a:hlinkClick r:id="rId6"/>
              </a:rPr>
              <a:t>Gernot Wagner</a:t>
            </a:r>
            <a:r>
              <a:rPr lang="en-US" dirty="0">
                <a:solidFill>
                  <a:srgbClr val="000000"/>
                </a:solidFill>
              </a:rPr>
              <a:t>. </a:t>
            </a:r>
            <a:r>
              <a:rPr lang="en-US" dirty="0">
                <a:solidFill>
                  <a:srgbClr val="000000"/>
                </a:solidFill>
                <a:hlinkClick r:id="rId7"/>
              </a:rPr>
              <a:t>Share with attribution</a:t>
            </a:r>
            <a:r>
              <a:rPr lang="en-US" dirty="0">
                <a:solidFill>
                  <a:srgbClr val="000000"/>
                </a:solidFill>
              </a:rPr>
              <a:t>: Wagner et al., "Mining for the Energy Transition" (10 April 2026).</a:t>
            </a:r>
            <a:endParaRPr lang="en-US" dirty="0">
              <a:solidFill>
                <a:srgbClr val="000000"/>
              </a:solidFill>
              <a:cs typeface="Arial"/>
            </a:endParaRPr>
          </a:p>
        </p:txBody>
      </p:sp>
    </p:spTree>
    <p:extLst>
      <p:ext uri="{BB962C8B-B14F-4D97-AF65-F5344CB8AC3E}">
        <p14:creationId xmlns:p14="http://schemas.microsoft.com/office/powerpoint/2010/main" val="2029204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0A28B657-587F-A8B8-E4BD-7B095819AECB}"/>
              </a:ext>
            </a:extLst>
          </p:cNvPr>
          <p:cNvGraphicFramePr>
            <a:graphicFrameLocks/>
          </p:cNvGraphicFramePr>
          <p:nvPr>
            <p:custDataLst>
              <p:tags r:id="rId1"/>
            </p:custDataLst>
            <p:extLst>
              <p:ext uri="{D42A27DB-BD31-4B8C-83A1-F6EECF244321}">
                <p14:modId xmlns:p14="http://schemas.microsoft.com/office/powerpoint/2010/main" val="153309392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76" imgW="7772400" imgH="10058400" progId="TCLayout.ActiveDocument.1">
                  <p:embed/>
                </p:oleObj>
              </mc:Choice>
              <mc:Fallback>
                <p:oleObj name="think-cell Slide" r:id="rId76" imgW="7772400" imgH="10058400" progId="TCLayout.ActiveDocument.1">
                  <p:embed/>
                  <p:pic>
                    <p:nvPicPr>
                      <p:cNvPr id="0" name=""/>
                      <p:cNvPicPr/>
                      <p:nvPr/>
                    </p:nvPicPr>
                    <p:blipFill>
                      <a:blip r:embed="rId77"/>
                      <a:stretch>
                        <a:fillRect/>
                      </a:stretch>
                    </p:blipFill>
                    <p:spPr>
                      <a:xfrm>
                        <a:off x="1588" y="1588"/>
                        <a:ext cx="1227"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57500621-D9F1-B3F0-B30F-5597FD682131}"/>
              </a:ext>
            </a:extLst>
          </p:cNvPr>
          <p:cNvSpPr>
            <a:spLocks noGrp="1"/>
          </p:cNvSpPr>
          <p:nvPr>
            <p:ph type="title"/>
          </p:nvPr>
        </p:nvSpPr>
        <p:spPr/>
        <p:txBody>
          <a:bodyPr vert="horz"/>
          <a:lstStyle/>
          <a:p>
            <a:r>
              <a:rPr lang="en-US" dirty="0"/>
              <a:t>Emissions reductions achieved by EVs, enabled by critical minerals, far exceed emissions from their mining and processing</a:t>
            </a:r>
            <a:endParaRPr lang="en-GB" dirty="0"/>
          </a:p>
        </p:txBody>
      </p:sp>
      <p:sp>
        <p:nvSpPr>
          <p:cNvPr id="6" name="Footer Placeholder 5">
            <a:extLst>
              <a:ext uri="{FF2B5EF4-FFF2-40B4-BE49-F238E27FC236}">
                <a16:creationId xmlns:a16="http://schemas.microsoft.com/office/drawing/2014/main" id="{21BDA6D1-7088-FC09-7A25-167DDF4E3922}"/>
              </a:ext>
            </a:extLst>
          </p:cNvPr>
          <p:cNvSpPr>
            <a:spLocks noGrp="1"/>
          </p:cNvSpPr>
          <p:nvPr>
            <p:ph type="ftr" sz="quarter" idx="3"/>
          </p:nvPr>
        </p:nvSpPr>
        <p:spPr>
          <a:xfrm>
            <a:off x="334962" y="6310567"/>
            <a:ext cx="9147241" cy="513568"/>
          </a:xfrm>
        </p:spPr>
        <p:txBody>
          <a:bodyPr/>
          <a:lstStyle/>
          <a:p>
            <a:r>
              <a:rPr lang="en-US" dirty="0">
                <a:solidFill>
                  <a:srgbClr val="000000"/>
                </a:solidFill>
              </a:rPr>
              <a:t>1) Considers an EV motor NdFeB and a 75-kWh battery with graphite anodes. 2) Variability in each type of mineral is associated to the different models of batteries considered (NCA, NCA+, NMC (333, 532, 622, 811), LFP, LMO).</a:t>
            </a:r>
          </a:p>
          <a:p>
            <a:r>
              <a:rPr lang="en-US" dirty="0">
                <a:solidFill>
                  <a:srgbClr val="000000"/>
                </a:solidFill>
              </a:rPr>
              <a:t>Sources: </a:t>
            </a:r>
            <a:r>
              <a:rPr lang="en-US" dirty="0">
                <a:solidFill>
                  <a:srgbClr val="000000"/>
                </a:solidFill>
                <a:hlinkClick r:id="rId78" action="ppaction://hlinkfile"/>
              </a:rPr>
              <a:t>Environmental effects of battery electric and ICE vehicles</a:t>
            </a:r>
            <a:r>
              <a:rPr lang="en-US" dirty="0">
                <a:solidFill>
                  <a:srgbClr val="000000"/>
                </a:solidFill>
              </a:rPr>
              <a:t> (Congressional Research Service, 2020); </a:t>
            </a:r>
            <a:r>
              <a:rPr lang="en-US" dirty="0">
                <a:solidFill>
                  <a:srgbClr val="000000"/>
                </a:solidFill>
                <a:hlinkClick r:id="rId79"/>
              </a:rPr>
              <a:t>The role of critical minerals in clean energy transitions</a:t>
            </a:r>
            <a:r>
              <a:rPr lang="en-US" dirty="0">
                <a:solidFill>
                  <a:srgbClr val="000000"/>
                </a:solidFill>
              </a:rPr>
              <a:t> (IEA, 2021).</a:t>
            </a:r>
          </a:p>
          <a:p>
            <a:r>
              <a:rPr lang="en-US" dirty="0">
                <a:solidFill>
                  <a:srgbClr val="000000"/>
                </a:solidFill>
              </a:rPr>
              <a:t>Credit: Brenda Rain, Isabel Hoyos, </a:t>
            </a:r>
            <a:r>
              <a:rPr lang="en-US" dirty="0" err="1">
                <a:solidFill>
                  <a:srgbClr val="000000"/>
                </a:solidFill>
              </a:rPr>
              <a:t>Hyae</a:t>
            </a:r>
            <a:r>
              <a:rPr lang="en-US" dirty="0">
                <a:solidFill>
                  <a:srgbClr val="000000"/>
                </a:solidFill>
              </a:rPr>
              <a:t> Ryung Kim, and </a:t>
            </a:r>
            <a:r>
              <a:rPr lang="en-US" dirty="0">
                <a:solidFill>
                  <a:srgbClr val="000000"/>
                </a:solidFill>
                <a:hlinkClick r:id="rId80"/>
              </a:rPr>
              <a:t>Gernot Wagner</a:t>
            </a:r>
            <a:r>
              <a:rPr lang="en-US" dirty="0">
                <a:solidFill>
                  <a:srgbClr val="000000"/>
                </a:solidFill>
              </a:rPr>
              <a:t>. </a:t>
            </a:r>
            <a:r>
              <a:rPr lang="en-US" dirty="0">
                <a:solidFill>
                  <a:srgbClr val="000000"/>
                </a:solidFill>
                <a:hlinkClick r:id="rId81"/>
              </a:rPr>
              <a:t>Share with attribution</a:t>
            </a:r>
            <a:r>
              <a:rPr lang="en-US" dirty="0">
                <a:solidFill>
                  <a:srgbClr val="000000"/>
                </a:solidFill>
              </a:rPr>
              <a:t>: Wagner et al., "Mining for the Energy Transition" (10 April 2026).</a:t>
            </a:r>
          </a:p>
        </p:txBody>
      </p:sp>
      <p:sp>
        <p:nvSpPr>
          <p:cNvPr id="7" name="Text Placeholder 6">
            <a:extLst>
              <a:ext uri="{FF2B5EF4-FFF2-40B4-BE49-F238E27FC236}">
                <a16:creationId xmlns:a16="http://schemas.microsoft.com/office/drawing/2014/main" id="{9CA4BB8D-6D8D-6775-C8AC-61E330C7F12A}"/>
              </a:ext>
            </a:extLst>
          </p:cNvPr>
          <p:cNvSpPr>
            <a:spLocks noGrp="1"/>
          </p:cNvSpPr>
          <p:nvPr>
            <p:ph type="body" sz="quarter" idx="13"/>
          </p:nvPr>
        </p:nvSpPr>
        <p:spPr/>
        <p:txBody>
          <a:bodyPr/>
          <a:lstStyle/>
          <a:p>
            <a:r>
              <a:rPr lang="en-US" sz="1400" dirty="0">
                <a:solidFill>
                  <a:srgbClr val="000000"/>
                </a:solidFill>
              </a:rPr>
              <a:t>Passenger EVs require 6x more minerals than ICEs, raising upstream emissions from mining and refining</a:t>
            </a:r>
          </a:p>
        </p:txBody>
      </p:sp>
      <p:sp>
        <p:nvSpPr>
          <p:cNvPr id="8" name="Text Placeholder 7">
            <a:extLst>
              <a:ext uri="{FF2B5EF4-FFF2-40B4-BE49-F238E27FC236}">
                <a16:creationId xmlns:a16="http://schemas.microsoft.com/office/drawing/2014/main" id="{A2589596-1B0F-A67C-1AF0-2A89E4920E25}"/>
              </a:ext>
            </a:extLst>
          </p:cNvPr>
          <p:cNvSpPr>
            <a:spLocks noGrp="1"/>
          </p:cNvSpPr>
          <p:nvPr>
            <p:ph type="body" sz="quarter" idx="16"/>
          </p:nvPr>
        </p:nvSpPr>
        <p:spPr/>
        <p:txBody>
          <a:bodyPr/>
          <a:lstStyle/>
          <a:p>
            <a:r>
              <a:rPr lang="en-US" sz="1400" dirty="0">
                <a:solidFill>
                  <a:srgbClr val="000000"/>
                </a:solidFill>
              </a:rPr>
              <a:t>Increased emissions from EVs mineral needs (91% compared to ICEs) are far outweighed by reductions during vehicle use phase</a:t>
            </a:r>
          </a:p>
        </p:txBody>
      </p:sp>
      <p:sp>
        <p:nvSpPr>
          <p:cNvPr id="13" name="Rectangle 12">
            <a:extLst>
              <a:ext uri="{FF2B5EF4-FFF2-40B4-BE49-F238E27FC236}">
                <a16:creationId xmlns:a16="http://schemas.microsoft.com/office/drawing/2014/main" id="{3F28C27A-7EB7-9EE7-7719-DC631989FF67}"/>
              </a:ext>
            </a:extLst>
          </p:cNvPr>
          <p:cNvSpPr/>
          <p:nvPr/>
        </p:nvSpPr>
        <p:spPr bwMode="gray">
          <a:xfrm>
            <a:off x="0" y="4147"/>
            <a:ext cx="4050890" cy="320040"/>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en-US" sz="1600" b="1" dirty="0">
                <a:solidFill>
                  <a:schemeClr val="tx1"/>
                </a:solidFill>
              </a:rPr>
              <a:t>Case Study: EVs</a:t>
            </a:r>
          </a:p>
          <a:p>
            <a:pPr marL="0" indent="0" algn="ctr">
              <a:buNone/>
            </a:pPr>
            <a:endParaRPr lang="en-US" sz="1600" b="1" dirty="0">
              <a:solidFill>
                <a:schemeClr val="bg1"/>
              </a:solidFill>
            </a:endParaRPr>
          </a:p>
        </p:txBody>
      </p:sp>
      <p:sp>
        <p:nvSpPr>
          <p:cNvPr id="14" name="Text Placeholder 7">
            <a:extLst>
              <a:ext uri="{FF2B5EF4-FFF2-40B4-BE49-F238E27FC236}">
                <a16:creationId xmlns:a16="http://schemas.microsoft.com/office/drawing/2014/main" id="{F1BE3570-8C95-3B8A-8905-5D2897DA305C}"/>
              </a:ext>
            </a:extLst>
          </p:cNvPr>
          <p:cNvSpPr txBox="1">
            <a:spLocks/>
          </p:cNvSpPr>
          <p:nvPr/>
        </p:nvSpPr>
        <p:spPr>
          <a:xfrm>
            <a:off x="6197600" y="2554014"/>
            <a:ext cx="5660136" cy="1149306"/>
          </a:xfrm>
          <a:prstGeom prst="rect">
            <a:avLst/>
          </a:prstGeom>
        </p:spPr>
        <p:txBody>
          <a:bodyPr vert="horz" lIns="91440" tIns="45720" rIns="91440" bIns="45720" rtlCol="0" anchor="b">
            <a:noAutofit/>
          </a:bodyPr>
          <a:lstStyle>
            <a:lvl1pPr marL="0" indent="0" algn="l" defTabSz="914354"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361950" indent="-180975" algn="l" defTabSz="914354"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2pPr>
            <a:lvl3pPr marL="534988" indent="-173038" algn="l" defTabSz="914354"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3pPr>
            <a:lvl4pPr marL="715963" indent="-180975" algn="l" defTabSz="914354"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4pPr>
            <a:lvl5pPr marL="898525" indent="-182563" algn="l" defTabSz="914354"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00" dirty="0">
              <a:solidFill>
                <a:srgbClr val="000000"/>
              </a:solidFill>
            </a:endParaRPr>
          </a:p>
        </p:txBody>
      </p:sp>
      <p:sp>
        <p:nvSpPr>
          <p:cNvPr id="15" name="btfpColumnHeaderBoxText223027">
            <a:extLst>
              <a:ext uri="{FF2B5EF4-FFF2-40B4-BE49-F238E27FC236}">
                <a16:creationId xmlns:a16="http://schemas.microsoft.com/office/drawing/2014/main" id="{E34B66F0-937D-ABAA-13B4-C94F6DEFC535}"/>
              </a:ext>
            </a:extLst>
          </p:cNvPr>
          <p:cNvSpPr txBox="1"/>
          <p:nvPr>
            <p:custDataLst>
              <p:tags r:id="rId2"/>
            </p:custDataLst>
          </p:nvPr>
        </p:nvSpPr>
        <p:spPr bwMode="gray">
          <a:xfrm>
            <a:off x="335333" y="2073276"/>
            <a:ext cx="4983163" cy="257175"/>
          </a:xfrm>
          <a:prstGeom prst="rect">
            <a:avLst/>
          </a:prstGeom>
          <a:noFill/>
        </p:spPr>
        <p:txBody>
          <a:bodyPr vert="horz" wrap="square" lIns="36036" tIns="36036" rIns="36036" bIns="36036" rtlCol="0" anchor="b">
            <a:spAutoFit/>
          </a:bodyPr>
          <a:lstStyle/>
          <a:p>
            <a:r>
              <a:rPr lang="en-US" sz="1200" dirty="0">
                <a:solidFill>
                  <a:srgbClr val="000000"/>
                </a:solidFill>
              </a:rPr>
              <a:t>Critical mineral used in EV</a:t>
            </a:r>
            <a:r>
              <a:rPr lang="en-US" sz="1200" baseline="30000" dirty="0">
                <a:solidFill>
                  <a:srgbClr val="000000"/>
                </a:solidFill>
              </a:rPr>
              <a:t>1</a:t>
            </a:r>
            <a:r>
              <a:rPr lang="en-US" sz="1200" dirty="0">
                <a:solidFill>
                  <a:srgbClr val="000000"/>
                </a:solidFill>
              </a:rPr>
              <a:t> compared to ICE by car components</a:t>
            </a:r>
            <a:r>
              <a:rPr lang="en-US" sz="1200" i="1" dirty="0">
                <a:solidFill>
                  <a:srgbClr val="000000"/>
                </a:solidFill>
              </a:rPr>
              <a:t>, kg </a:t>
            </a:r>
            <a:endParaRPr lang="en-US" sz="1200" i="1" dirty="0">
              <a:solidFill>
                <a:srgbClr val="000000"/>
              </a:solidFill>
              <a:cs typeface="Arial"/>
            </a:endParaRPr>
          </a:p>
        </p:txBody>
      </p:sp>
      <p:graphicFrame>
        <p:nvGraphicFramePr>
          <p:cNvPr id="103" name="Chart 102">
            <a:extLst>
              <a:ext uri="{FF2B5EF4-FFF2-40B4-BE49-F238E27FC236}">
                <a16:creationId xmlns:a16="http://schemas.microsoft.com/office/drawing/2014/main" id="{38EE0A53-870C-9139-13AC-2059D3AEC50A}"/>
              </a:ext>
            </a:extLst>
          </p:cNvPr>
          <p:cNvGraphicFramePr/>
          <p:nvPr>
            <p:custDataLst>
              <p:tags r:id="rId3"/>
            </p:custDataLst>
            <p:extLst>
              <p:ext uri="{D42A27DB-BD31-4B8C-83A1-F6EECF244321}">
                <p14:modId xmlns:p14="http://schemas.microsoft.com/office/powerpoint/2010/main" val="2335443845"/>
              </p:ext>
            </p:extLst>
          </p:nvPr>
        </p:nvGraphicFramePr>
        <p:xfrm>
          <a:off x="963613" y="3567113"/>
          <a:ext cx="4559300" cy="2336800"/>
        </p:xfrm>
        <a:graphic>
          <a:graphicData uri="http://schemas.openxmlformats.org/drawingml/2006/chart">
            <c:chart xmlns:c="http://schemas.openxmlformats.org/drawingml/2006/chart" xmlns:r="http://schemas.openxmlformats.org/officeDocument/2006/relationships" r:id="rId82"/>
          </a:graphicData>
        </a:graphic>
      </p:graphicFrame>
      <p:sp>
        <p:nvSpPr>
          <p:cNvPr id="17" name="Text Placeholder 10">
            <a:extLst>
              <a:ext uri="{FF2B5EF4-FFF2-40B4-BE49-F238E27FC236}">
                <a16:creationId xmlns:a16="http://schemas.microsoft.com/office/drawing/2014/main" id="{116B3907-7830-94DC-F0A7-6534AF92B74D}"/>
              </a:ext>
            </a:extLst>
          </p:cNvPr>
          <p:cNvSpPr>
            <a:spLocks/>
          </p:cNvSpPr>
          <p:nvPr>
            <p:custDataLst>
              <p:tags r:id="rId4"/>
            </p:custDataLst>
          </p:nvPr>
        </p:nvSpPr>
        <p:spPr bwMode="gray">
          <a:xfrm>
            <a:off x="1349375" y="5737225"/>
            <a:ext cx="1270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F6CB232-7C9C-482E-944E-E820C9F805FF}" type="datetime'2''''''''''''''''''''''''''''''0'''''''''''''''''''''''''''">
              <a:rPr lang="en-GB" altLang="en-US" sz="900" smtClean="0">
                <a:sym typeface="+mn-lt"/>
              </a:rPr>
              <a:pPr/>
              <a:t>20</a:t>
            </a:fld>
            <a:endParaRPr lang="en-US" sz="900">
              <a:sym typeface="+mn-lt"/>
            </a:endParaRPr>
          </a:p>
        </p:txBody>
      </p:sp>
      <p:sp>
        <p:nvSpPr>
          <p:cNvPr id="18" name="Text Placeholder 10">
            <a:extLst>
              <a:ext uri="{FF2B5EF4-FFF2-40B4-BE49-F238E27FC236}">
                <a16:creationId xmlns:a16="http://schemas.microsoft.com/office/drawing/2014/main" id="{46F591AC-6CA9-F435-FB78-02CDCD6BF017}"/>
              </a:ext>
            </a:extLst>
          </p:cNvPr>
          <p:cNvSpPr>
            <a:spLocks/>
          </p:cNvSpPr>
          <p:nvPr>
            <p:custDataLst>
              <p:tags r:id="rId5"/>
            </p:custDataLst>
          </p:nvPr>
        </p:nvSpPr>
        <p:spPr bwMode="gray">
          <a:xfrm>
            <a:off x="1714500" y="5737225"/>
            <a:ext cx="1270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6CBC10E-A5B0-47F4-8339-8D9541851BBF}" type="datetime'''4''''''''''0'''''''''''">
              <a:rPr lang="en-GB" altLang="en-US" sz="900" smtClean="0">
                <a:sym typeface="+mn-lt"/>
              </a:rPr>
              <a:pPr/>
              <a:t>40</a:t>
            </a:fld>
            <a:endParaRPr lang="en-US" sz="900">
              <a:sym typeface="+mn-lt"/>
            </a:endParaRPr>
          </a:p>
        </p:txBody>
      </p:sp>
      <p:sp>
        <p:nvSpPr>
          <p:cNvPr id="19" name="Text Placeholder 10">
            <a:extLst>
              <a:ext uri="{FF2B5EF4-FFF2-40B4-BE49-F238E27FC236}">
                <a16:creationId xmlns:a16="http://schemas.microsoft.com/office/drawing/2014/main" id="{8275B8D5-6502-C05E-FB8B-73B0AB09A5C8}"/>
              </a:ext>
            </a:extLst>
          </p:cNvPr>
          <p:cNvSpPr>
            <a:spLocks/>
          </p:cNvSpPr>
          <p:nvPr>
            <p:custDataLst>
              <p:tags r:id="rId6"/>
            </p:custDataLst>
          </p:nvPr>
        </p:nvSpPr>
        <p:spPr bwMode="gray">
          <a:xfrm>
            <a:off x="2081213" y="5737225"/>
            <a:ext cx="1270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FDEFF70-4C0F-446D-A80F-191D8E9EEFFE}" type="datetime'''''''''''''''''''''''''''''6''''''''''''''''''''''0'''''">
              <a:rPr lang="en-GB" altLang="en-US" sz="900" smtClean="0">
                <a:sym typeface="+mn-lt"/>
              </a:rPr>
              <a:pPr/>
              <a:t>60</a:t>
            </a:fld>
            <a:endParaRPr lang="en-US" sz="900">
              <a:sym typeface="+mn-lt"/>
            </a:endParaRPr>
          </a:p>
        </p:txBody>
      </p:sp>
      <p:sp>
        <p:nvSpPr>
          <p:cNvPr id="20" name="Text Placeholder 10">
            <a:extLst>
              <a:ext uri="{FF2B5EF4-FFF2-40B4-BE49-F238E27FC236}">
                <a16:creationId xmlns:a16="http://schemas.microsoft.com/office/drawing/2014/main" id="{7C49A528-CCC1-9148-9D69-0D4DFEB42EA4}"/>
              </a:ext>
            </a:extLst>
          </p:cNvPr>
          <p:cNvSpPr>
            <a:spLocks/>
          </p:cNvSpPr>
          <p:nvPr>
            <p:custDataLst>
              <p:tags r:id="rId7"/>
            </p:custDataLst>
          </p:nvPr>
        </p:nvSpPr>
        <p:spPr bwMode="gray">
          <a:xfrm>
            <a:off x="2447925" y="5737225"/>
            <a:ext cx="1270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C076E9E-87B4-4085-A7DB-A24501E2CABA}" type="datetime'''8''''''''''0'''''''''''''''''">
              <a:rPr lang="en-GB" altLang="en-US" sz="900" smtClean="0">
                <a:sym typeface="+mn-lt"/>
              </a:rPr>
              <a:pPr/>
              <a:t>80</a:t>
            </a:fld>
            <a:endParaRPr lang="en-US" sz="900">
              <a:sym typeface="+mn-lt"/>
            </a:endParaRPr>
          </a:p>
        </p:txBody>
      </p:sp>
      <p:sp>
        <p:nvSpPr>
          <p:cNvPr id="21" name="Text Placeholder 10">
            <a:extLst>
              <a:ext uri="{FF2B5EF4-FFF2-40B4-BE49-F238E27FC236}">
                <a16:creationId xmlns:a16="http://schemas.microsoft.com/office/drawing/2014/main" id="{E1B6CDF3-A70A-C94E-DDA4-106A14D32E71}"/>
              </a:ext>
            </a:extLst>
          </p:cNvPr>
          <p:cNvSpPr>
            <a:spLocks/>
          </p:cNvSpPr>
          <p:nvPr>
            <p:custDataLst>
              <p:tags r:id="rId8"/>
            </p:custDataLst>
          </p:nvPr>
        </p:nvSpPr>
        <p:spPr bwMode="gray">
          <a:xfrm>
            <a:off x="2781300" y="5737225"/>
            <a:ext cx="190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23936AF-03B0-432E-B98A-0FFE8FD755B1}" type="datetime'''1''''''''''''''0''''''''''''''''''''''''0'''''''">
              <a:rPr lang="en-GB" altLang="en-US" sz="900" smtClean="0">
                <a:sym typeface="+mn-lt"/>
              </a:rPr>
              <a:pPr/>
              <a:t>100</a:t>
            </a:fld>
            <a:endParaRPr lang="en-US" sz="900">
              <a:sym typeface="+mn-lt"/>
            </a:endParaRPr>
          </a:p>
        </p:txBody>
      </p:sp>
      <p:sp>
        <p:nvSpPr>
          <p:cNvPr id="22" name="Text Placeholder 10">
            <a:extLst>
              <a:ext uri="{FF2B5EF4-FFF2-40B4-BE49-F238E27FC236}">
                <a16:creationId xmlns:a16="http://schemas.microsoft.com/office/drawing/2014/main" id="{1B5C0A81-6282-2859-8890-6CA52CB29428}"/>
              </a:ext>
            </a:extLst>
          </p:cNvPr>
          <p:cNvSpPr>
            <a:spLocks/>
          </p:cNvSpPr>
          <p:nvPr>
            <p:custDataLst>
              <p:tags r:id="rId9"/>
            </p:custDataLst>
          </p:nvPr>
        </p:nvSpPr>
        <p:spPr bwMode="gray">
          <a:xfrm>
            <a:off x="3148013" y="5737225"/>
            <a:ext cx="190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1336660-D1DF-4482-8800-B5FC3D2C0AA9}" type="datetime'''''''''''''1''''''''''''''2''''0'''''''''''''''''''''''''''">
              <a:rPr lang="en-GB" altLang="en-US" sz="900" smtClean="0">
                <a:sym typeface="+mn-lt"/>
              </a:rPr>
              <a:pPr/>
              <a:t>120</a:t>
            </a:fld>
            <a:endParaRPr lang="en-US" sz="900">
              <a:sym typeface="+mn-lt"/>
            </a:endParaRPr>
          </a:p>
        </p:txBody>
      </p:sp>
      <p:sp>
        <p:nvSpPr>
          <p:cNvPr id="23" name="Text Placeholder 10">
            <a:extLst>
              <a:ext uri="{FF2B5EF4-FFF2-40B4-BE49-F238E27FC236}">
                <a16:creationId xmlns:a16="http://schemas.microsoft.com/office/drawing/2014/main" id="{79B8FB37-F6BB-4128-3E26-24F2446690BD}"/>
              </a:ext>
            </a:extLst>
          </p:cNvPr>
          <p:cNvSpPr>
            <a:spLocks/>
          </p:cNvSpPr>
          <p:nvPr>
            <p:custDataLst>
              <p:tags r:id="rId10"/>
            </p:custDataLst>
          </p:nvPr>
        </p:nvSpPr>
        <p:spPr bwMode="gray">
          <a:xfrm>
            <a:off x="3514725" y="5737225"/>
            <a:ext cx="190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E5CA7A2-B14F-4D6C-92C1-1ED4A63D978B}" type="datetime'''''''''''''''1''''''''''''''''''4''''''''''0'''''''''''''''''">
              <a:rPr lang="en-GB" altLang="en-US" sz="900" smtClean="0">
                <a:sym typeface="+mn-lt"/>
              </a:rPr>
              <a:pPr/>
              <a:t>140</a:t>
            </a:fld>
            <a:endParaRPr lang="en-US" sz="900">
              <a:sym typeface="+mn-lt"/>
            </a:endParaRPr>
          </a:p>
        </p:txBody>
      </p:sp>
      <p:sp>
        <p:nvSpPr>
          <p:cNvPr id="24" name="Text Placeholder 10">
            <a:extLst>
              <a:ext uri="{FF2B5EF4-FFF2-40B4-BE49-F238E27FC236}">
                <a16:creationId xmlns:a16="http://schemas.microsoft.com/office/drawing/2014/main" id="{D41F0310-4F3C-F25D-E932-AE78FF59B2F3}"/>
              </a:ext>
            </a:extLst>
          </p:cNvPr>
          <p:cNvSpPr>
            <a:spLocks/>
          </p:cNvSpPr>
          <p:nvPr>
            <p:custDataLst>
              <p:tags r:id="rId11"/>
            </p:custDataLst>
          </p:nvPr>
        </p:nvSpPr>
        <p:spPr bwMode="gray">
          <a:xfrm>
            <a:off x="3879850" y="5737225"/>
            <a:ext cx="190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6F4D94C-B15B-4432-85EA-0CB154CB8CEC}" type="datetime'''''''1''''''''''''6''''''''''''''0'''''''''''">
              <a:rPr lang="en-GB" altLang="en-US" sz="900" smtClean="0">
                <a:sym typeface="+mn-lt"/>
              </a:rPr>
              <a:pPr/>
              <a:t>160</a:t>
            </a:fld>
            <a:endParaRPr lang="en-US" sz="900">
              <a:sym typeface="+mn-lt"/>
            </a:endParaRPr>
          </a:p>
        </p:txBody>
      </p:sp>
      <p:sp>
        <p:nvSpPr>
          <p:cNvPr id="25" name="Text Placeholder 10">
            <a:extLst>
              <a:ext uri="{FF2B5EF4-FFF2-40B4-BE49-F238E27FC236}">
                <a16:creationId xmlns:a16="http://schemas.microsoft.com/office/drawing/2014/main" id="{34C60593-AA2D-86DF-8958-2445B3D63CFF}"/>
              </a:ext>
            </a:extLst>
          </p:cNvPr>
          <p:cNvSpPr>
            <a:spLocks/>
          </p:cNvSpPr>
          <p:nvPr>
            <p:custDataLst>
              <p:tags r:id="rId12"/>
            </p:custDataLst>
          </p:nvPr>
        </p:nvSpPr>
        <p:spPr bwMode="gray">
          <a:xfrm>
            <a:off x="4246563" y="5737225"/>
            <a:ext cx="190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9623594-69F0-4456-B552-3BDFA989EAFA}" type="datetime'1''''''''''''''8''0'''''''''''''''''''''''''''''">
              <a:rPr lang="en-GB" altLang="en-US" sz="900" smtClean="0">
                <a:sym typeface="+mn-lt"/>
              </a:rPr>
              <a:pPr/>
              <a:t>180</a:t>
            </a:fld>
            <a:endParaRPr lang="en-US" sz="900">
              <a:sym typeface="+mn-lt"/>
            </a:endParaRPr>
          </a:p>
        </p:txBody>
      </p:sp>
      <p:sp>
        <p:nvSpPr>
          <p:cNvPr id="26" name="Text Placeholder 10">
            <a:extLst>
              <a:ext uri="{FF2B5EF4-FFF2-40B4-BE49-F238E27FC236}">
                <a16:creationId xmlns:a16="http://schemas.microsoft.com/office/drawing/2014/main" id="{74C689E3-6371-1965-A2F0-9E8B9E2593E7}"/>
              </a:ext>
            </a:extLst>
          </p:cNvPr>
          <p:cNvSpPr>
            <a:spLocks/>
          </p:cNvSpPr>
          <p:nvPr>
            <p:custDataLst>
              <p:tags r:id="rId13"/>
            </p:custDataLst>
          </p:nvPr>
        </p:nvSpPr>
        <p:spPr bwMode="gray">
          <a:xfrm>
            <a:off x="4613275" y="5737225"/>
            <a:ext cx="190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6FC1A8C-AE88-43AF-BB97-150C97D9D65E}" type="datetime'''''2''''''''''''''''''''''''''''''''''''''''''00'''">
              <a:rPr lang="en-GB" altLang="en-US" sz="900" smtClean="0">
                <a:sym typeface="+mn-lt"/>
              </a:rPr>
              <a:pPr/>
              <a:t>200</a:t>
            </a:fld>
            <a:endParaRPr lang="en-US" sz="900">
              <a:sym typeface="+mn-lt"/>
            </a:endParaRPr>
          </a:p>
        </p:txBody>
      </p:sp>
      <p:sp>
        <p:nvSpPr>
          <p:cNvPr id="27" name="Text Placeholder 10">
            <a:extLst>
              <a:ext uri="{FF2B5EF4-FFF2-40B4-BE49-F238E27FC236}">
                <a16:creationId xmlns:a16="http://schemas.microsoft.com/office/drawing/2014/main" id="{3F0E802A-E5B9-63E1-D8DE-3A6D5267F069}"/>
              </a:ext>
            </a:extLst>
          </p:cNvPr>
          <p:cNvSpPr>
            <a:spLocks/>
          </p:cNvSpPr>
          <p:nvPr>
            <p:custDataLst>
              <p:tags r:id="rId14"/>
            </p:custDataLst>
          </p:nvPr>
        </p:nvSpPr>
        <p:spPr bwMode="gray">
          <a:xfrm>
            <a:off x="4978400" y="5737225"/>
            <a:ext cx="190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BD5304F-4C7E-4045-B0DD-DD5A72483A3B}" type="datetime'2''2''''''''''''''''''''''''''0'''">
              <a:rPr lang="en-GB" altLang="en-US" sz="900" smtClean="0">
                <a:sym typeface="+mn-lt"/>
              </a:rPr>
              <a:pPr/>
              <a:t>220</a:t>
            </a:fld>
            <a:endParaRPr lang="en-US" sz="900">
              <a:sym typeface="+mn-lt"/>
            </a:endParaRPr>
          </a:p>
        </p:txBody>
      </p:sp>
      <p:sp>
        <p:nvSpPr>
          <p:cNvPr id="28" name="Text Placeholder 10">
            <a:extLst>
              <a:ext uri="{FF2B5EF4-FFF2-40B4-BE49-F238E27FC236}">
                <a16:creationId xmlns:a16="http://schemas.microsoft.com/office/drawing/2014/main" id="{B9623FF4-2BE5-EAAF-9258-6929242655E6}"/>
              </a:ext>
            </a:extLst>
          </p:cNvPr>
          <p:cNvSpPr>
            <a:spLocks/>
          </p:cNvSpPr>
          <p:nvPr>
            <p:custDataLst>
              <p:tags r:id="rId15"/>
            </p:custDataLst>
          </p:nvPr>
        </p:nvSpPr>
        <p:spPr bwMode="gray">
          <a:xfrm>
            <a:off x="5345113" y="5737225"/>
            <a:ext cx="190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B80039D-3250-4726-9089-06E2B6CD8DE9}" type="datetime'''''''''''''''''''2''4''''''''''''''''0'''''''''''''">
              <a:rPr lang="en-GB" altLang="en-US" sz="900" smtClean="0">
                <a:sym typeface="+mn-lt"/>
              </a:rPr>
              <a:pPr/>
              <a:t>240</a:t>
            </a:fld>
            <a:endParaRPr lang="en-US" sz="900">
              <a:sym typeface="+mn-lt"/>
            </a:endParaRPr>
          </a:p>
        </p:txBody>
      </p:sp>
      <p:sp>
        <p:nvSpPr>
          <p:cNvPr id="29" name="Text Placeholder 10">
            <a:extLst>
              <a:ext uri="{FF2B5EF4-FFF2-40B4-BE49-F238E27FC236}">
                <a16:creationId xmlns:a16="http://schemas.microsoft.com/office/drawing/2014/main" id="{4789ED5E-C7F7-0462-18EF-1DF06156A823}"/>
              </a:ext>
            </a:extLst>
          </p:cNvPr>
          <p:cNvSpPr>
            <a:spLocks/>
          </p:cNvSpPr>
          <p:nvPr>
            <p:custDataLst>
              <p:tags r:id="rId16"/>
            </p:custDataLst>
          </p:nvPr>
        </p:nvSpPr>
        <p:spPr bwMode="gray">
          <a:xfrm>
            <a:off x="1014413" y="5737225"/>
            <a:ext cx="63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B15DCFC-800A-4802-90E7-F59F04B44E10}" type="datetime'''''''''''''''''''''''''''''0'''''''''''''''''''''''''''''''">
              <a:rPr lang="en-GB" altLang="en-US" sz="900" smtClean="0">
                <a:sym typeface="+mn-lt"/>
              </a:rPr>
              <a:pPr/>
              <a:t>0</a:t>
            </a:fld>
            <a:endParaRPr lang="en-US" sz="900">
              <a:sym typeface="+mn-lt"/>
            </a:endParaRPr>
          </a:p>
        </p:txBody>
      </p:sp>
      <p:sp>
        <p:nvSpPr>
          <p:cNvPr id="30" name="Text Placeholder 10">
            <a:extLst>
              <a:ext uri="{FF2B5EF4-FFF2-40B4-BE49-F238E27FC236}">
                <a16:creationId xmlns:a16="http://schemas.microsoft.com/office/drawing/2014/main" id="{6B3EFF00-466B-8BC9-22BA-41FF18E99EA7}"/>
              </a:ext>
            </a:extLst>
          </p:cNvPr>
          <p:cNvSpPr>
            <a:spLocks/>
          </p:cNvSpPr>
          <p:nvPr>
            <p:custDataLst>
              <p:tags r:id="rId17"/>
            </p:custDataLst>
          </p:nvPr>
        </p:nvSpPr>
        <p:spPr bwMode="gray">
          <a:xfrm>
            <a:off x="2282825" y="3840163"/>
            <a:ext cx="222250" cy="136525"/>
          </a:xfrm>
          <a:prstGeom prst="rect">
            <a:avLst/>
          </a:prstGeom>
          <a:solidFill>
            <a:schemeClr val="bg1"/>
          </a:solidFill>
          <a:ln>
            <a:noFill/>
          </a:ln>
          <a:effectLst/>
        </p:spPr>
        <p:txBody>
          <a:bodyPr vert="horz" wrap="none" lIns="15875" tIns="0" rIns="1587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39827D0-D487-478A-8D49-8F4AAA31C29C}" type="datetime'''''''''''''''''''''''''''''''''''''''1''''''''''05'">
              <a:rPr lang="en-GB" altLang="en-US" sz="900" smtClean="0">
                <a:effectLst/>
              </a:rPr>
              <a:pPr/>
              <a:t>105</a:t>
            </a:fld>
            <a:endParaRPr lang="en-US" sz="900">
              <a:ea typeface="+mn-lt"/>
              <a:cs typeface="+mn-lt"/>
              <a:sym typeface="+mn-lt"/>
            </a:endParaRPr>
          </a:p>
        </p:txBody>
      </p:sp>
      <p:sp>
        <p:nvSpPr>
          <p:cNvPr id="31" name="Text Placeholder 10">
            <a:extLst>
              <a:ext uri="{FF2B5EF4-FFF2-40B4-BE49-F238E27FC236}">
                <a16:creationId xmlns:a16="http://schemas.microsoft.com/office/drawing/2014/main" id="{BA67EBC8-0E85-CD5E-A812-37E9A6506FDF}"/>
              </a:ext>
            </a:extLst>
          </p:cNvPr>
          <p:cNvSpPr>
            <a:spLocks/>
          </p:cNvSpPr>
          <p:nvPr>
            <p:custDataLst>
              <p:tags r:id="rId18"/>
            </p:custDataLst>
          </p:nvPr>
        </p:nvSpPr>
        <p:spPr bwMode="auto">
          <a:xfrm>
            <a:off x="2401888" y="5965825"/>
            <a:ext cx="16827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en-US" sz="900" dirty="0">
                <a:effectLst/>
                <a:ea typeface="+mn-lt"/>
                <a:cs typeface="+mn-lt"/>
                <a:sym typeface="+mn-lt"/>
              </a:rPr>
              <a:t>Required mineral per vehicle (kg)</a:t>
            </a:r>
            <a:endParaRPr lang="en-US" sz="900" dirty="0">
              <a:ea typeface="+mn-lt"/>
              <a:cs typeface="+mn-lt"/>
              <a:sym typeface="+mn-lt"/>
            </a:endParaRPr>
          </a:p>
        </p:txBody>
      </p:sp>
      <p:sp>
        <p:nvSpPr>
          <p:cNvPr id="32" name="Text Placeholder 10">
            <a:extLst>
              <a:ext uri="{FF2B5EF4-FFF2-40B4-BE49-F238E27FC236}">
                <a16:creationId xmlns:a16="http://schemas.microsoft.com/office/drawing/2014/main" id="{36309A4D-FAF4-55D7-1F18-9262C316C90E}"/>
              </a:ext>
            </a:extLst>
          </p:cNvPr>
          <p:cNvSpPr>
            <a:spLocks/>
          </p:cNvSpPr>
          <p:nvPr>
            <p:custDataLst>
              <p:tags r:id="rId19"/>
            </p:custDataLst>
          </p:nvPr>
        </p:nvSpPr>
        <p:spPr bwMode="gray">
          <a:xfrm>
            <a:off x="2290763" y="4114800"/>
            <a:ext cx="158750" cy="136525"/>
          </a:xfrm>
          <a:prstGeom prst="rect">
            <a:avLst/>
          </a:prstGeom>
          <a:solidFill>
            <a:schemeClr val="bg1"/>
          </a:solidFill>
          <a:ln>
            <a:noFill/>
          </a:ln>
          <a:effectLst/>
        </p:spPr>
        <p:txBody>
          <a:bodyPr vert="horz" wrap="none" lIns="15875" tIns="0" rIns="1587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8BD1B86-1E4C-4AF3-A937-047C28616012}" type="datetime'''''''''''''''17'''''''''''''">
              <a:rPr lang="en-GB" altLang="en-US" sz="900" smtClean="0">
                <a:effectLst/>
              </a:rPr>
              <a:pPr/>
              <a:t>17</a:t>
            </a:fld>
            <a:endParaRPr lang="en-US" sz="900">
              <a:ea typeface="+mn-lt"/>
              <a:cs typeface="+mn-lt"/>
              <a:sym typeface="+mn-lt"/>
            </a:endParaRPr>
          </a:p>
        </p:txBody>
      </p:sp>
      <p:sp>
        <p:nvSpPr>
          <p:cNvPr id="33" name="Text Placeholder 10">
            <a:extLst>
              <a:ext uri="{FF2B5EF4-FFF2-40B4-BE49-F238E27FC236}">
                <a16:creationId xmlns:a16="http://schemas.microsoft.com/office/drawing/2014/main" id="{85C423CE-E8EA-0648-DC62-01A80B128DC0}"/>
              </a:ext>
            </a:extLst>
          </p:cNvPr>
          <p:cNvSpPr>
            <a:spLocks/>
          </p:cNvSpPr>
          <p:nvPr>
            <p:custDataLst>
              <p:tags r:id="rId20"/>
            </p:custDataLst>
          </p:nvPr>
        </p:nvSpPr>
        <p:spPr bwMode="auto">
          <a:xfrm>
            <a:off x="595313" y="4114800"/>
            <a:ext cx="3746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FE6A351B-FA28-4C51-95A3-A4996F8F37C8}" type="datetime'C''op''''''''''p''''''''er'''''''''''''''''''''''''''">
              <a:rPr lang="en-US" altLang="en-US" sz="900" smtClean="0"/>
              <a:pPr/>
              <a:t>Copper</a:t>
            </a:fld>
            <a:endParaRPr lang="en-US" sz="900">
              <a:ea typeface="+mn-lt"/>
              <a:cs typeface="+mn-lt"/>
              <a:sym typeface="+mn-lt"/>
            </a:endParaRPr>
          </a:p>
        </p:txBody>
      </p:sp>
      <p:sp>
        <p:nvSpPr>
          <p:cNvPr id="34" name="Text Placeholder 10">
            <a:extLst>
              <a:ext uri="{FF2B5EF4-FFF2-40B4-BE49-F238E27FC236}">
                <a16:creationId xmlns:a16="http://schemas.microsoft.com/office/drawing/2014/main" id="{84F5F675-4C64-F7AF-31A7-BD242F01682B}"/>
              </a:ext>
            </a:extLst>
          </p:cNvPr>
          <p:cNvSpPr>
            <a:spLocks/>
          </p:cNvSpPr>
          <p:nvPr>
            <p:custDataLst>
              <p:tags r:id="rId21"/>
            </p:custDataLst>
          </p:nvPr>
        </p:nvSpPr>
        <p:spPr bwMode="gray">
          <a:xfrm>
            <a:off x="2239963" y="4391025"/>
            <a:ext cx="158750" cy="136525"/>
          </a:xfrm>
          <a:prstGeom prst="rect">
            <a:avLst/>
          </a:prstGeom>
          <a:solidFill>
            <a:schemeClr val="bg1"/>
          </a:solidFill>
          <a:ln>
            <a:noFill/>
          </a:ln>
          <a:effectLst/>
        </p:spPr>
        <p:txBody>
          <a:bodyPr vert="horz" wrap="none" lIns="15875" tIns="0" rIns="1587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867180E-712A-4EDC-AC29-EB26DCA621C2}" type="datetime'''1''''''''''''''''''''''''''''''''''''2'''''''">
              <a:rPr lang="en-GB" altLang="en-US" sz="900" smtClean="0">
                <a:effectLst/>
              </a:rPr>
              <a:pPr/>
              <a:t>12</a:t>
            </a:fld>
            <a:endParaRPr lang="en-US" sz="900">
              <a:ea typeface="+mn-lt"/>
              <a:cs typeface="+mn-lt"/>
              <a:sym typeface="+mn-lt"/>
            </a:endParaRPr>
          </a:p>
        </p:txBody>
      </p:sp>
      <p:sp>
        <p:nvSpPr>
          <p:cNvPr id="35" name="Text Placeholder 10">
            <a:extLst>
              <a:ext uri="{FF2B5EF4-FFF2-40B4-BE49-F238E27FC236}">
                <a16:creationId xmlns:a16="http://schemas.microsoft.com/office/drawing/2014/main" id="{C788B97F-250F-261B-5313-5A8681640F26}"/>
              </a:ext>
            </a:extLst>
          </p:cNvPr>
          <p:cNvSpPr>
            <a:spLocks/>
          </p:cNvSpPr>
          <p:nvPr>
            <p:custDataLst>
              <p:tags r:id="rId22"/>
            </p:custDataLst>
          </p:nvPr>
        </p:nvSpPr>
        <p:spPr bwMode="auto">
          <a:xfrm>
            <a:off x="531813" y="4391025"/>
            <a:ext cx="4381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57B26C64-6AC6-4BFC-A089-B2075558012F}" type="datetime'''G''r''''a''''''''''''ph''''i''''t''''''''''''''''e'''''">
              <a:rPr lang="en-US" altLang="en-US" sz="900" smtClean="0"/>
              <a:pPr/>
              <a:t>Graphite</a:t>
            </a:fld>
            <a:endParaRPr lang="en-US" sz="900">
              <a:ea typeface="+mn-lt"/>
              <a:cs typeface="+mn-lt"/>
              <a:sym typeface="+mn-lt"/>
            </a:endParaRPr>
          </a:p>
        </p:txBody>
      </p:sp>
      <p:sp>
        <p:nvSpPr>
          <p:cNvPr id="36" name="Text Placeholder 10">
            <a:extLst>
              <a:ext uri="{FF2B5EF4-FFF2-40B4-BE49-F238E27FC236}">
                <a16:creationId xmlns:a16="http://schemas.microsoft.com/office/drawing/2014/main" id="{F0906EEC-7ABE-ADB5-B87D-FB4BDCFC563C}"/>
              </a:ext>
            </a:extLst>
          </p:cNvPr>
          <p:cNvSpPr>
            <a:spLocks/>
          </p:cNvSpPr>
          <p:nvPr>
            <p:custDataLst>
              <p:tags r:id="rId23"/>
            </p:custDataLst>
          </p:nvPr>
        </p:nvSpPr>
        <p:spPr bwMode="auto">
          <a:xfrm>
            <a:off x="658813" y="4665663"/>
            <a:ext cx="3111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65E56EA3-0D75-47FF-8273-30DFD2DE07AA}" type="datetime'''''''Nic''''''''''''''''k''''''''''e''''''l'''">
              <a:rPr lang="en-US" altLang="en-US" sz="900" smtClean="0"/>
              <a:pPr/>
              <a:t>Nickel</a:t>
            </a:fld>
            <a:endParaRPr lang="en-US" sz="900">
              <a:ea typeface="+mn-lt"/>
              <a:cs typeface="+mn-lt"/>
              <a:sym typeface="+mn-lt"/>
            </a:endParaRPr>
          </a:p>
        </p:txBody>
      </p:sp>
      <p:sp>
        <p:nvSpPr>
          <p:cNvPr id="37" name="Text Placeholder 10">
            <a:extLst>
              <a:ext uri="{FF2B5EF4-FFF2-40B4-BE49-F238E27FC236}">
                <a16:creationId xmlns:a16="http://schemas.microsoft.com/office/drawing/2014/main" id="{793C1279-3486-414E-78CD-E8B60E045F8E}"/>
              </a:ext>
            </a:extLst>
          </p:cNvPr>
          <p:cNvSpPr>
            <a:spLocks/>
          </p:cNvSpPr>
          <p:nvPr>
            <p:custDataLst>
              <p:tags r:id="rId24"/>
            </p:custDataLst>
          </p:nvPr>
        </p:nvSpPr>
        <p:spPr bwMode="auto">
          <a:xfrm>
            <a:off x="639763" y="4941888"/>
            <a:ext cx="3302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979F1C37-69F8-4445-94E2-4FAF335BD463}" type="datetime'''''C''''o''''''''''''b''''''''''''al''''''t'''''">
              <a:rPr lang="en-US" altLang="en-US" sz="900" smtClean="0"/>
              <a:pPr/>
              <a:t>Cobalt</a:t>
            </a:fld>
            <a:endParaRPr lang="en-US" sz="900">
              <a:ea typeface="+mn-lt"/>
              <a:cs typeface="+mn-lt"/>
              <a:sym typeface="+mn-lt"/>
            </a:endParaRPr>
          </a:p>
        </p:txBody>
      </p:sp>
      <p:sp>
        <p:nvSpPr>
          <p:cNvPr id="38" name="Text Placeholder 10">
            <a:extLst>
              <a:ext uri="{FF2B5EF4-FFF2-40B4-BE49-F238E27FC236}">
                <a16:creationId xmlns:a16="http://schemas.microsoft.com/office/drawing/2014/main" id="{7807001C-8879-5651-2321-D30EF78413AA}"/>
              </a:ext>
            </a:extLst>
          </p:cNvPr>
          <p:cNvSpPr>
            <a:spLocks/>
          </p:cNvSpPr>
          <p:nvPr>
            <p:custDataLst>
              <p:tags r:id="rId25"/>
            </p:custDataLst>
          </p:nvPr>
        </p:nvSpPr>
        <p:spPr bwMode="gray">
          <a:xfrm>
            <a:off x="1163638" y="5216525"/>
            <a:ext cx="95250" cy="136525"/>
          </a:xfrm>
          <a:prstGeom prst="rect">
            <a:avLst/>
          </a:prstGeom>
          <a:solidFill>
            <a:schemeClr val="bg1"/>
          </a:solidFill>
          <a:ln>
            <a:noFill/>
          </a:ln>
          <a:effectLst/>
        </p:spPr>
        <p:txBody>
          <a:bodyPr vert="horz" wrap="none" lIns="15875" tIns="0" rIns="1587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C5D4C5A-097D-48C8-9DFA-3B3086BAD86E}" type="datetime'''''''''''''3'''''''''''''''''''''''''''''''''''''''">
              <a:rPr lang="en-GB" altLang="en-US" sz="900" smtClean="0">
                <a:effectLst/>
              </a:rPr>
              <a:pPr/>
              <a:t>3</a:t>
            </a:fld>
            <a:endParaRPr lang="en-US" sz="900">
              <a:ea typeface="+mn-lt"/>
              <a:cs typeface="+mn-lt"/>
              <a:sym typeface="+mn-lt"/>
            </a:endParaRPr>
          </a:p>
        </p:txBody>
      </p:sp>
      <p:sp>
        <p:nvSpPr>
          <p:cNvPr id="39" name="Text Placeholder 10">
            <a:extLst>
              <a:ext uri="{FF2B5EF4-FFF2-40B4-BE49-F238E27FC236}">
                <a16:creationId xmlns:a16="http://schemas.microsoft.com/office/drawing/2014/main" id="{5DA233E2-4048-ED66-48D5-5D776CEBBC10}"/>
              </a:ext>
            </a:extLst>
          </p:cNvPr>
          <p:cNvSpPr>
            <a:spLocks/>
          </p:cNvSpPr>
          <p:nvPr>
            <p:custDataLst>
              <p:tags r:id="rId26"/>
            </p:custDataLst>
          </p:nvPr>
        </p:nvSpPr>
        <p:spPr bwMode="auto">
          <a:xfrm>
            <a:off x="601663" y="5216525"/>
            <a:ext cx="3683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3DFC1D6D-2306-4E64-B75B-0908FC3D08D9}" type="datetime'''''''''''''''''''''L''''''''''''''i''''t''''''''''h''iu''m'">
              <a:rPr lang="en-US" altLang="en-US" sz="900" smtClean="0"/>
              <a:pPr/>
              <a:t>Lithium</a:t>
            </a:fld>
            <a:endParaRPr lang="en-US" sz="900">
              <a:ea typeface="+mn-lt"/>
              <a:cs typeface="+mn-lt"/>
              <a:sym typeface="+mn-lt"/>
            </a:endParaRPr>
          </a:p>
        </p:txBody>
      </p:sp>
      <p:sp>
        <p:nvSpPr>
          <p:cNvPr id="40" name="Text Placeholder 10">
            <a:extLst>
              <a:ext uri="{FF2B5EF4-FFF2-40B4-BE49-F238E27FC236}">
                <a16:creationId xmlns:a16="http://schemas.microsoft.com/office/drawing/2014/main" id="{1317DB73-E023-F531-44DC-EEB3E7B73700}"/>
              </a:ext>
            </a:extLst>
          </p:cNvPr>
          <p:cNvSpPr>
            <a:spLocks/>
          </p:cNvSpPr>
          <p:nvPr>
            <p:custDataLst>
              <p:tags r:id="rId27"/>
            </p:custDataLst>
          </p:nvPr>
        </p:nvSpPr>
        <p:spPr bwMode="auto">
          <a:xfrm>
            <a:off x="677863" y="5492750"/>
            <a:ext cx="292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1D16D8BF-0B55-4C1F-8CE7-B762CBEA807C}" type="datetime'''''''''''''''''''''''''''''R''''E''''''E''s'''''''''''''''''">
              <a:rPr lang="en-US" altLang="en-US" sz="900" smtClean="0"/>
              <a:pPr/>
              <a:t>REEs</a:t>
            </a:fld>
            <a:endParaRPr lang="en-US" sz="900">
              <a:ea typeface="+mn-lt"/>
              <a:cs typeface="+mn-lt"/>
              <a:sym typeface="+mn-lt"/>
            </a:endParaRPr>
          </a:p>
        </p:txBody>
      </p:sp>
      <p:sp>
        <p:nvSpPr>
          <p:cNvPr id="41" name="Text Placeholder 10">
            <a:extLst>
              <a:ext uri="{FF2B5EF4-FFF2-40B4-BE49-F238E27FC236}">
                <a16:creationId xmlns:a16="http://schemas.microsoft.com/office/drawing/2014/main" id="{BF8F8A0A-3CAF-4551-D1FB-D65A9A4DDCC7}"/>
              </a:ext>
            </a:extLst>
          </p:cNvPr>
          <p:cNvSpPr>
            <a:spLocks/>
          </p:cNvSpPr>
          <p:nvPr>
            <p:custDataLst>
              <p:tags r:id="rId28"/>
            </p:custDataLst>
          </p:nvPr>
        </p:nvSpPr>
        <p:spPr bwMode="gray">
          <a:xfrm>
            <a:off x="3379788" y="3840163"/>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7835722D-2D7C-4DF5-9A6C-60E38C02BB0E}" type="datetime'''''''''''''''''''''1''''''''''''''''''''''2''''''''6'''''">
              <a:rPr lang="en-GB" altLang="en-US" sz="900" smtClean="0"/>
              <a:pPr/>
              <a:t>126</a:t>
            </a:fld>
            <a:endParaRPr lang="en-US" sz="900">
              <a:ea typeface="+mn-lt"/>
              <a:cs typeface="+mn-lt"/>
              <a:sym typeface="+mn-lt"/>
            </a:endParaRPr>
          </a:p>
        </p:txBody>
      </p:sp>
      <p:sp>
        <p:nvSpPr>
          <p:cNvPr id="42" name="Text Placeholder 10">
            <a:extLst>
              <a:ext uri="{FF2B5EF4-FFF2-40B4-BE49-F238E27FC236}">
                <a16:creationId xmlns:a16="http://schemas.microsoft.com/office/drawing/2014/main" id="{E334E4DD-5B3C-AEAA-94E5-CC573845DE34}"/>
              </a:ext>
            </a:extLst>
          </p:cNvPr>
          <p:cNvSpPr>
            <a:spLocks/>
          </p:cNvSpPr>
          <p:nvPr>
            <p:custDataLst>
              <p:tags r:id="rId29"/>
            </p:custDataLst>
          </p:nvPr>
        </p:nvSpPr>
        <p:spPr bwMode="gray">
          <a:xfrm>
            <a:off x="2549525" y="4114800"/>
            <a:ext cx="1587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95B4824D-F7D6-4C94-B856-A52A852C6654}" type="datetime'''''''''''''''''''''''8''''''''1'''''''''''''''''''''''''">
              <a:rPr lang="en-GB" altLang="en-US" sz="900" smtClean="0"/>
              <a:pPr/>
              <a:t>81</a:t>
            </a:fld>
            <a:endParaRPr lang="en-US" sz="900">
              <a:ea typeface="+mn-lt"/>
              <a:cs typeface="+mn-lt"/>
              <a:sym typeface="+mn-lt"/>
            </a:endParaRPr>
          </a:p>
        </p:txBody>
      </p:sp>
      <p:sp>
        <p:nvSpPr>
          <p:cNvPr id="43" name="Text Placeholder 10">
            <a:extLst>
              <a:ext uri="{FF2B5EF4-FFF2-40B4-BE49-F238E27FC236}">
                <a16:creationId xmlns:a16="http://schemas.microsoft.com/office/drawing/2014/main" id="{0CEF71A0-DBEA-224D-70B1-6856505E9464}"/>
              </a:ext>
            </a:extLst>
          </p:cNvPr>
          <p:cNvSpPr>
            <a:spLocks/>
          </p:cNvSpPr>
          <p:nvPr>
            <p:custDataLst>
              <p:tags r:id="rId30"/>
            </p:custDataLst>
          </p:nvPr>
        </p:nvSpPr>
        <p:spPr bwMode="gray">
          <a:xfrm>
            <a:off x="2459038" y="4391025"/>
            <a:ext cx="1587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D87BEBB1-D880-4712-BD13-18E755BF6691}" type="datetime'''''''76'''''''''''''''''''''''''''''''''''''">
              <a:rPr lang="en-GB" altLang="en-US" sz="900" smtClean="0"/>
              <a:pPr/>
              <a:t>76</a:t>
            </a:fld>
            <a:endParaRPr lang="en-US" sz="900">
              <a:ea typeface="+mn-lt"/>
              <a:cs typeface="+mn-lt"/>
              <a:sym typeface="+mn-lt"/>
            </a:endParaRPr>
          </a:p>
        </p:txBody>
      </p:sp>
      <p:sp>
        <p:nvSpPr>
          <p:cNvPr id="44" name="Text Placeholder 10">
            <a:extLst>
              <a:ext uri="{FF2B5EF4-FFF2-40B4-BE49-F238E27FC236}">
                <a16:creationId xmlns:a16="http://schemas.microsoft.com/office/drawing/2014/main" id="{605AC32D-7503-19C8-50EA-F58BB087060A}"/>
              </a:ext>
            </a:extLst>
          </p:cNvPr>
          <p:cNvSpPr>
            <a:spLocks/>
          </p:cNvSpPr>
          <p:nvPr>
            <p:custDataLst>
              <p:tags r:id="rId31"/>
            </p:custDataLst>
          </p:nvPr>
        </p:nvSpPr>
        <p:spPr bwMode="gray">
          <a:xfrm>
            <a:off x="1277938" y="5216525"/>
            <a:ext cx="1587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5D9AACD4-F203-4D8C-A85D-47E1A7F56785}" type="datetime'''''1''''1'''''''''''''">
              <a:rPr lang="en-GB" altLang="en-US" sz="900" smtClean="0"/>
              <a:pPr/>
              <a:t>11</a:t>
            </a:fld>
            <a:endParaRPr lang="en-US" sz="900">
              <a:ea typeface="+mn-lt"/>
              <a:cs typeface="+mn-lt"/>
              <a:sym typeface="+mn-lt"/>
            </a:endParaRPr>
          </a:p>
        </p:txBody>
      </p:sp>
      <p:sp>
        <p:nvSpPr>
          <p:cNvPr id="45" name="Text Placeholder 10">
            <a:extLst>
              <a:ext uri="{FF2B5EF4-FFF2-40B4-BE49-F238E27FC236}">
                <a16:creationId xmlns:a16="http://schemas.microsoft.com/office/drawing/2014/main" id="{B5FAD32F-4FB4-737E-2804-AF184E212DE2}"/>
              </a:ext>
            </a:extLst>
          </p:cNvPr>
          <p:cNvSpPr>
            <a:spLocks/>
          </p:cNvSpPr>
          <p:nvPr>
            <p:custDataLst>
              <p:tags r:id="rId32"/>
            </p:custDataLst>
          </p:nvPr>
        </p:nvSpPr>
        <p:spPr bwMode="auto">
          <a:xfrm>
            <a:off x="373063" y="3840163"/>
            <a:ext cx="5969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311160FF-C1AC-4FE4-B7E3-4FDF1647609D}" type="datetime'''''''''''Man''''''g''''''''a''''''''''''''n''''e''''''se'">
              <a:rPr lang="en-US" altLang="en-US" sz="900" smtClean="0"/>
              <a:pPr/>
              <a:t>Manganese</a:t>
            </a:fld>
            <a:endParaRPr lang="en-US" sz="900">
              <a:ea typeface="+mn-lt"/>
              <a:cs typeface="+mn-lt"/>
              <a:sym typeface="+mn-lt"/>
            </a:endParaRPr>
          </a:p>
        </p:txBody>
      </p:sp>
      <p:sp>
        <p:nvSpPr>
          <p:cNvPr id="47" name="btfpColumnHeaderBoxText223027">
            <a:extLst>
              <a:ext uri="{FF2B5EF4-FFF2-40B4-BE49-F238E27FC236}">
                <a16:creationId xmlns:a16="http://schemas.microsoft.com/office/drawing/2014/main" id="{49F47387-B0DE-0598-6A73-FE1FA43C3370}"/>
              </a:ext>
            </a:extLst>
          </p:cNvPr>
          <p:cNvSpPr txBox="1"/>
          <p:nvPr>
            <p:custDataLst>
              <p:tags r:id="rId33"/>
            </p:custDataLst>
          </p:nvPr>
        </p:nvSpPr>
        <p:spPr bwMode="gray">
          <a:xfrm>
            <a:off x="334963" y="3427413"/>
            <a:ext cx="5121275" cy="258763"/>
          </a:xfrm>
          <a:prstGeom prst="rect">
            <a:avLst/>
          </a:prstGeom>
          <a:noFill/>
        </p:spPr>
        <p:txBody>
          <a:bodyPr vert="horz" wrap="square" lIns="36036" tIns="36036" rIns="36036" bIns="36036" rtlCol="0" anchor="b">
            <a:spAutoFit/>
          </a:bodyPr>
          <a:lstStyle/>
          <a:p>
            <a:r>
              <a:rPr lang="en-US" sz="1200" dirty="0">
                <a:solidFill>
                  <a:srgbClr val="000000"/>
                </a:solidFill>
              </a:rPr>
              <a:t>Critical mineral used in BEVs by type of mineral</a:t>
            </a:r>
            <a:r>
              <a:rPr lang="en-US" sz="1200" baseline="30000" dirty="0">
                <a:solidFill>
                  <a:srgbClr val="000000"/>
                </a:solidFill>
              </a:rPr>
              <a:t>2 </a:t>
            </a:r>
            <a:r>
              <a:rPr lang="en-US" sz="1200" dirty="0">
                <a:solidFill>
                  <a:srgbClr val="000000"/>
                </a:solidFill>
              </a:rPr>
              <a:t>and car components, </a:t>
            </a:r>
            <a:r>
              <a:rPr lang="en-US" sz="1200" i="1" dirty="0">
                <a:solidFill>
                  <a:srgbClr val="000000"/>
                </a:solidFill>
              </a:rPr>
              <a:t>kg</a:t>
            </a:r>
            <a:r>
              <a:rPr lang="en-US" sz="1200" dirty="0">
                <a:solidFill>
                  <a:srgbClr val="000000"/>
                </a:solidFill>
              </a:rPr>
              <a:t> </a:t>
            </a:r>
          </a:p>
        </p:txBody>
      </p:sp>
      <p:graphicFrame>
        <p:nvGraphicFramePr>
          <p:cNvPr id="104" name="Chart 103">
            <a:extLst>
              <a:ext uri="{FF2B5EF4-FFF2-40B4-BE49-F238E27FC236}">
                <a16:creationId xmlns:a16="http://schemas.microsoft.com/office/drawing/2014/main" id="{BBE1F655-A116-D8F2-1770-E886C8532FC2}"/>
              </a:ext>
            </a:extLst>
          </p:cNvPr>
          <p:cNvGraphicFramePr/>
          <p:nvPr>
            <p:custDataLst>
              <p:tags r:id="rId34"/>
            </p:custDataLst>
            <p:extLst>
              <p:ext uri="{D42A27DB-BD31-4B8C-83A1-F6EECF244321}">
                <p14:modId xmlns:p14="http://schemas.microsoft.com/office/powerpoint/2010/main" val="3440603168"/>
              </p:ext>
            </p:extLst>
          </p:nvPr>
        </p:nvGraphicFramePr>
        <p:xfrm>
          <a:off x="963613" y="2560638"/>
          <a:ext cx="4559300" cy="976312"/>
        </p:xfrm>
        <a:graphic>
          <a:graphicData uri="http://schemas.openxmlformats.org/drawingml/2006/chart">
            <c:chart xmlns:c="http://schemas.openxmlformats.org/drawingml/2006/chart" xmlns:r="http://schemas.openxmlformats.org/officeDocument/2006/relationships" r:id="rId83"/>
          </a:graphicData>
        </a:graphic>
      </p:graphicFrame>
      <p:cxnSp>
        <p:nvCxnSpPr>
          <p:cNvPr id="49" name="Straight Connector 48">
            <a:extLst>
              <a:ext uri="{FF2B5EF4-FFF2-40B4-BE49-F238E27FC236}">
                <a16:creationId xmlns:a16="http://schemas.microsoft.com/office/drawing/2014/main" id="{F0BC7759-7EDB-58EA-4A19-EDEFAC76793E}"/>
              </a:ext>
            </a:extLst>
          </p:cNvPr>
          <p:cNvCxnSpPr/>
          <p:nvPr>
            <p:custDataLst>
              <p:tags r:id="rId35"/>
            </p:custDataLst>
          </p:nvPr>
        </p:nvCxnSpPr>
        <p:spPr bwMode="auto">
          <a:xfrm flipH="1">
            <a:off x="1658938" y="2906713"/>
            <a:ext cx="33338" cy="0"/>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50" name="Text Placeholder 10">
            <a:extLst>
              <a:ext uri="{FF2B5EF4-FFF2-40B4-BE49-F238E27FC236}">
                <a16:creationId xmlns:a16="http://schemas.microsoft.com/office/drawing/2014/main" id="{DBCEB05F-9ED2-2730-7A1A-1FB1BD49D1F5}"/>
              </a:ext>
            </a:extLst>
          </p:cNvPr>
          <p:cNvSpPr>
            <a:spLocks/>
          </p:cNvSpPr>
          <p:nvPr>
            <p:custDataLst>
              <p:tags r:id="rId36"/>
            </p:custDataLst>
          </p:nvPr>
        </p:nvSpPr>
        <p:spPr bwMode="gray">
          <a:xfrm>
            <a:off x="4429125" y="3121025"/>
            <a:ext cx="158750" cy="136525"/>
          </a:xfrm>
          <a:prstGeom prst="rect">
            <a:avLst/>
          </a:prstGeom>
          <a:solidFill>
            <a:schemeClr val="bg1"/>
          </a:solidFill>
          <a:ln>
            <a:noFill/>
          </a:ln>
          <a:effectLst/>
        </p:spPr>
        <p:txBody>
          <a:bodyPr vert="horz" wrap="none" lIns="15875" tIns="0" rIns="1587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1BAD7EF-BA45-4DE9-A551-1A4C14FA0B62}" type="datetime'''''9''''''''''''''''''''''''''''''''''''''''''''''''''1'''''">
              <a:rPr lang="en-GB" altLang="en-US" sz="900" smtClean="0">
                <a:effectLst/>
              </a:rPr>
              <a:pPr/>
              <a:t>91</a:t>
            </a:fld>
            <a:endParaRPr lang="en-US" sz="900">
              <a:ea typeface="+mn-lt"/>
              <a:cs typeface="+mn-lt"/>
              <a:sym typeface="+mn-lt"/>
            </a:endParaRPr>
          </a:p>
        </p:txBody>
      </p:sp>
      <p:sp>
        <p:nvSpPr>
          <p:cNvPr id="51" name="Text Placeholder 10">
            <a:extLst>
              <a:ext uri="{FF2B5EF4-FFF2-40B4-BE49-F238E27FC236}">
                <a16:creationId xmlns:a16="http://schemas.microsoft.com/office/drawing/2014/main" id="{AC1AD348-C904-635A-F31F-EE12DE96FD3D}"/>
              </a:ext>
            </a:extLst>
          </p:cNvPr>
          <p:cNvSpPr>
            <a:spLocks/>
          </p:cNvSpPr>
          <p:nvPr>
            <p:custDataLst>
              <p:tags r:id="rId37"/>
            </p:custDataLst>
          </p:nvPr>
        </p:nvSpPr>
        <p:spPr bwMode="auto">
          <a:xfrm>
            <a:off x="779463" y="2838450"/>
            <a:ext cx="190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2E95598A-717E-416A-98D1-181ED4DD6BCA}" type="datetime'I''''''''C''''''''''''''E'''''''''''''''''''''''''''''''''''''">
              <a:rPr lang="en-US" altLang="en-US" sz="900" smtClean="0"/>
              <a:pPr/>
              <a:t>ICE</a:t>
            </a:fld>
            <a:endParaRPr lang="en-US" sz="900">
              <a:ea typeface="+mn-lt"/>
              <a:cs typeface="+mn-lt"/>
              <a:sym typeface="+mn-lt"/>
            </a:endParaRPr>
          </a:p>
        </p:txBody>
      </p:sp>
      <p:sp>
        <p:nvSpPr>
          <p:cNvPr id="52" name="Text Placeholder 10">
            <a:extLst>
              <a:ext uri="{FF2B5EF4-FFF2-40B4-BE49-F238E27FC236}">
                <a16:creationId xmlns:a16="http://schemas.microsoft.com/office/drawing/2014/main" id="{00F10978-9795-921A-C2A7-7EE04617E4C2}"/>
              </a:ext>
            </a:extLst>
          </p:cNvPr>
          <p:cNvSpPr>
            <a:spLocks/>
          </p:cNvSpPr>
          <p:nvPr>
            <p:custDataLst>
              <p:tags r:id="rId38"/>
            </p:custDataLst>
          </p:nvPr>
        </p:nvSpPr>
        <p:spPr bwMode="gray">
          <a:xfrm>
            <a:off x="1812925" y="2838450"/>
            <a:ext cx="1587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081FA075-8874-4886-A8D9-8D35C0F0D0F5}" type="datetime'''''''3''''''''''''''''4'''''''">
              <a:rPr lang="en-GB" altLang="en-US" sz="900" smtClean="0"/>
              <a:pPr/>
              <a:t>34</a:t>
            </a:fld>
            <a:endParaRPr lang="en-US" sz="900">
              <a:ea typeface="+mn-lt"/>
              <a:cs typeface="+mn-lt"/>
              <a:sym typeface="+mn-lt"/>
            </a:endParaRPr>
          </a:p>
        </p:txBody>
      </p:sp>
      <p:sp>
        <p:nvSpPr>
          <p:cNvPr id="53" name="Text Placeholder 10">
            <a:extLst>
              <a:ext uri="{FF2B5EF4-FFF2-40B4-BE49-F238E27FC236}">
                <a16:creationId xmlns:a16="http://schemas.microsoft.com/office/drawing/2014/main" id="{EB5659F2-0898-D73E-AA2A-EC296F060121}"/>
              </a:ext>
            </a:extLst>
          </p:cNvPr>
          <p:cNvSpPr>
            <a:spLocks/>
          </p:cNvSpPr>
          <p:nvPr>
            <p:custDataLst>
              <p:tags r:id="rId39"/>
            </p:custDataLst>
          </p:nvPr>
        </p:nvSpPr>
        <p:spPr bwMode="gray">
          <a:xfrm>
            <a:off x="5370513" y="3121025"/>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56E9F209-C254-4483-90CF-18D4150F0DF2}" type="datetime'''''''''''''''''''''''''''''''''''''''2''''3''5'''''''''''''">
              <a:rPr lang="en-GB" altLang="en-US" sz="900" smtClean="0"/>
              <a:pPr/>
              <a:t>235</a:t>
            </a:fld>
            <a:endParaRPr lang="en-US" sz="900">
              <a:ea typeface="+mn-lt"/>
              <a:cs typeface="+mn-lt"/>
              <a:sym typeface="+mn-lt"/>
            </a:endParaRPr>
          </a:p>
        </p:txBody>
      </p:sp>
      <p:sp>
        <p:nvSpPr>
          <p:cNvPr id="54" name="Text Placeholder 10">
            <a:extLst>
              <a:ext uri="{FF2B5EF4-FFF2-40B4-BE49-F238E27FC236}">
                <a16:creationId xmlns:a16="http://schemas.microsoft.com/office/drawing/2014/main" id="{4126AC44-4028-2FD5-B4F0-2FB93D8EF39E}"/>
              </a:ext>
            </a:extLst>
          </p:cNvPr>
          <p:cNvSpPr>
            <a:spLocks/>
          </p:cNvSpPr>
          <p:nvPr>
            <p:custDataLst>
              <p:tags r:id="rId40"/>
            </p:custDataLst>
          </p:nvPr>
        </p:nvSpPr>
        <p:spPr bwMode="auto">
          <a:xfrm>
            <a:off x="741363" y="3121025"/>
            <a:ext cx="2286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2F21F61E-D288-40F9-850D-AB71C9647454}" type="datetime'''''''B''''E''''''''''''''''''''''''''''''V'''''">
              <a:rPr lang="en-US" altLang="en-US" sz="900" smtClean="0"/>
              <a:pPr/>
              <a:t>BEV</a:t>
            </a:fld>
            <a:endParaRPr lang="en-US" sz="900">
              <a:ea typeface="+mn-lt"/>
              <a:cs typeface="+mn-lt"/>
              <a:sym typeface="+mn-lt"/>
            </a:endParaRPr>
          </a:p>
        </p:txBody>
      </p:sp>
      <p:sp>
        <p:nvSpPr>
          <p:cNvPr id="55" name="Rectangle 54">
            <a:extLst>
              <a:ext uri="{FF2B5EF4-FFF2-40B4-BE49-F238E27FC236}">
                <a16:creationId xmlns:a16="http://schemas.microsoft.com/office/drawing/2014/main" id="{1B43DE9D-89F8-CC1E-C7F7-B30007C5BA00}"/>
              </a:ext>
            </a:extLst>
          </p:cNvPr>
          <p:cNvSpPr/>
          <p:nvPr>
            <p:custDataLst>
              <p:tags r:id="rId41"/>
            </p:custDataLst>
          </p:nvPr>
        </p:nvSpPr>
        <p:spPr bwMode="auto">
          <a:xfrm>
            <a:off x="3935413" y="2533650"/>
            <a:ext cx="160338" cy="120650"/>
          </a:xfrm>
          <a:prstGeom prst="rect">
            <a:avLst/>
          </a:prstGeom>
          <a:pattFill prst="ltDnDiag">
            <a:fgClr>
              <a:schemeClr val="tx1"/>
            </a:fgClr>
            <a:bgClr>
              <a:schemeClr val="bg1"/>
            </a:bgClr>
          </a:patt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6" name="Rectangle 55">
            <a:extLst>
              <a:ext uri="{FF2B5EF4-FFF2-40B4-BE49-F238E27FC236}">
                <a16:creationId xmlns:a16="http://schemas.microsoft.com/office/drawing/2014/main" id="{85B78342-FB78-FCAB-2824-DECF6834CD3E}"/>
              </a:ext>
            </a:extLst>
          </p:cNvPr>
          <p:cNvSpPr/>
          <p:nvPr>
            <p:custDataLst>
              <p:tags r:id="rId42"/>
            </p:custDataLst>
          </p:nvPr>
        </p:nvSpPr>
        <p:spPr bwMode="auto">
          <a:xfrm>
            <a:off x="415925" y="2533650"/>
            <a:ext cx="160338" cy="120650"/>
          </a:xfrm>
          <a:prstGeom prst="rect">
            <a:avLst/>
          </a:prstGeom>
          <a:solidFill>
            <a:schemeClr val="accent4"/>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7" name="Rectangle 56">
            <a:extLst>
              <a:ext uri="{FF2B5EF4-FFF2-40B4-BE49-F238E27FC236}">
                <a16:creationId xmlns:a16="http://schemas.microsoft.com/office/drawing/2014/main" id="{491D0090-0849-3EC6-E17E-21FB45244687}"/>
              </a:ext>
            </a:extLst>
          </p:cNvPr>
          <p:cNvSpPr/>
          <p:nvPr>
            <p:custDataLst>
              <p:tags r:id="rId43"/>
            </p:custDataLst>
          </p:nvPr>
        </p:nvSpPr>
        <p:spPr bwMode="auto">
          <a:xfrm>
            <a:off x="2441575" y="2533650"/>
            <a:ext cx="160338" cy="120650"/>
          </a:xfrm>
          <a:prstGeom prst="rect">
            <a:avLst/>
          </a:prstGeom>
          <a:solidFill>
            <a:schemeClr val="tx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8" name="Rectangle 57">
            <a:extLst>
              <a:ext uri="{FF2B5EF4-FFF2-40B4-BE49-F238E27FC236}">
                <a16:creationId xmlns:a16="http://schemas.microsoft.com/office/drawing/2014/main" id="{A3D200DA-5150-17EE-E2D5-F24973331439}"/>
              </a:ext>
            </a:extLst>
          </p:cNvPr>
          <p:cNvSpPr/>
          <p:nvPr>
            <p:custDataLst>
              <p:tags r:id="rId44"/>
            </p:custDataLst>
          </p:nvPr>
        </p:nvSpPr>
        <p:spPr bwMode="auto">
          <a:xfrm>
            <a:off x="1033463" y="2533650"/>
            <a:ext cx="160338" cy="120650"/>
          </a:xfrm>
          <a:prstGeom prst="rect">
            <a:avLst/>
          </a:prstGeom>
          <a:solidFill>
            <a:schemeClr val="accent3"/>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9" name="Text Placeholder 10">
            <a:extLst>
              <a:ext uri="{FF2B5EF4-FFF2-40B4-BE49-F238E27FC236}">
                <a16:creationId xmlns:a16="http://schemas.microsoft.com/office/drawing/2014/main" id="{5C89D82B-796A-6462-E5D8-F03916F55EA2}"/>
              </a:ext>
            </a:extLst>
          </p:cNvPr>
          <p:cNvSpPr>
            <a:spLocks/>
          </p:cNvSpPr>
          <p:nvPr>
            <p:custDataLst>
              <p:tags r:id="rId45"/>
            </p:custDataLst>
          </p:nvPr>
        </p:nvSpPr>
        <p:spPr bwMode="auto">
          <a:xfrm>
            <a:off x="627063" y="2530475"/>
            <a:ext cx="3048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D5783F85-38F2-4563-B220-538BD37E382B}" type="datetime'''''G''''''''''''''''''''''''l''''ider'''''''">
              <a:rPr lang="en-US" altLang="en-US" sz="900" smtClean="0"/>
              <a:pPr/>
              <a:t>Glider</a:t>
            </a:fld>
            <a:endParaRPr lang="en-US" sz="900">
              <a:ea typeface="+mn-lt"/>
              <a:cs typeface="+mn-lt"/>
              <a:sym typeface="+mn-lt"/>
            </a:endParaRPr>
          </a:p>
        </p:txBody>
      </p:sp>
      <p:sp>
        <p:nvSpPr>
          <p:cNvPr id="60" name="Text Placeholder 10">
            <a:extLst>
              <a:ext uri="{FF2B5EF4-FFF2-40B4-BE49-F238E27FC236}">
                <a16:creationId xmlns:a16="http://schemas.microsoft.com/office/drawing/2014/main" id="{907CDBBF-EE41-352D-5C56-94954B34DDBD}"/>
              </a:ext>
            </a:extLst>
          </p:cNvPr>
          <p:cNvSpPr>
            <a:spLocks/>
          </p:cNvSpPr>
          <p:nvPr>
            <p:custDataLst>
              <p:tags r:id="rId46"/>
            </p:custDataLst>
          </p:nvPr>
        </p:nvSpPr>
        <p:spPr bwMode="auto">
          <a:xfrm>
            <a:off x="1244600" y="2530475"/>
            <a:ext cx="10953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7D3E6095-33DC-4D96-A533-F94D9E6E53D3}" type="datetime'''''''EV'' ''''mot''o''r + ''g''''e''''''''n''erato''''r'''''">
              <a:rPr lang="en-US" altLang="en-US" sz="900" smtClean="0"/>
              <a:pPr/>
              <a:t>EV motor + generator</a:t>
            </a:fld>
            <a:endParaRPr lang="en-US" sz="900">
              <a:ea typeface="+mn-lt"/>
              <a:cs typeface="+mn-lt"/>
              <a:sym typeface="+mn-lt"/>
            </a:endParaRPr>
          </a:p>
        </p:txBody>
      </p:sp>
      <p:sp>
        <p:nvSpPr>
          <p:cNvPr id="61" name="Text Placeholder 10">
            <a:extLst>
              <a:ext uri="{FF2B5EF4-FFF2-40B4-BE49-F238E27FC236}">
                <a16:creationId xmlns:a16="http://schemas.microsoft.com/office/drawing/2014/main" id="{0F69D758-9D60-D361-FCA0-DECD7C8DFCE7}"/>
              </a:ext>
            </a:extLst>
          </p:cNvPr>
          <p:cNvSpPr>
            <a:spLocks/>
          </p:cNvSpPr>
          <p:nvPr>
            <p:custDataLst>
              <p:tags r:id="rId47"/>
            </p:custDataLst>
          </p:nvPr>
        </p:nvSpPr>
        <p:spPr bwMode="auto">
          <a:xfrm>
            <a:off x="4146550" y="2530475"/>
            <a:ext cx="11366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900" dirty="0">
                <a:ea typeface="+mn-lt"/>
                <a:cs typeface="+mn-lt"/>
                <a:sym typeface="+mn-lt"/>
              </a:rPr>
              <a:t>Variable use in battery</a:t>
            </a:r>
            <a:endParaRPr lang="en-US" sz="900" dirty="0">
              <a:ea typeface="+mn-lt"/>
              <a:cs typeface="+mn-lt"/>
              <a:sym typeface="+mn-lt"/>
            </a:endParaRPr>
          </a:p>
        </p:txBody>
      </p:sp>
      <p:sp>
        <p:nvSpPr>
          <p:cNvPr id="62" name="Text Placeholder 10">
            <a:extLst>
              <a:ext uri="{FF2B5EF4-FFF2-40B4-BE49-F238E27FC236}">
                <a16:creationId xmlns:a16="http://schemas.microsoft.com/office/drawing/2014/main" id="{51CB6794-1D0A-C79F-A26A-89A15D2D89D2}"/>
              </a:ext>
            </a:extLst>
          </p:cNvPr>
          <p:cNvSpPr>
            <a:spLocks/>
          </p:cNvSpPr>
          <p:nvPr>
            <p:custDataLst>
              <p:tags r:id="rId48"/>
            </p:custDataLst>
          </p:nvPr>
        </p:nvSpPr>
        <p:spPr bwMode="auto">
          <a:xfrm>
            <a:off x="2652713" y="2530475"/>
            <a:ext cx="1181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0AA81E7B-08FB-46C7-8045-FE8C3A679375}" type="datetime'M''i''''nimu''m u''''''''''se in'''' batt''''er''''y'''">
              <a:rPr lang="en-US" altLang="en-US" sz="900" smtClean="0"/>
              <a:pPr/>
              <a:t>Minimum use in battery</a:t>
            </a:fld>
            <a:endParaRPr lang="en-US" sz="900">
              <a:ea typeface="+mn-lt"/>
              <a:cs typeface="+mn-lt"/>
              <a:sym typeface="+mn-lt"/>
            </a:endParaRPr>
          </a:p>
        </p:txBody>
      </p:sp>
      <p:sp>
        <p:nvSpPr>
          <p:cNvPr id="69" name="Speech Bubble: Rectangle 1228">
            <a:extLst>
              <a:ext uri="{FF2B5EF4-FFF2-40B4-BE49-F238E27FC236}">
                <a16:creationId xmlns:a16="http://schemas.microsoft.com/office/drawing/2014/main" id="{F6541334-58FA-9F52-3340-8CBF334C2ACA}"/>
              </a:ext>
            </a:extLst>
          </p:cNvPr>
          <p:cNvSpPr/>
          <p:nvPr/>
        </p:nvSpPr>
        <p:spPr bwMode="gray">
          <a:xfrm>
            <a:off x="9672638" y="2484438"/>
            <a:ext cx="2200973" cy="3748196"/>
          </a:xfrm>
          <a:prstGeom prst="wedgeRectCallout">
            <a:avLst>
              <a:gd name="adj1" fmla="val -63349"/>
              <a:gd name="adj2" fmla="val 18511"/>
            </a:avLst>
          </a:prstGeom>
          <a:solidFill>
            <a:schemeClr val="accent2">
              <a:lumMod val="10000"/>
              <a:lumOff val="90000"/>
            </a:schemeClr>
          </a:solidFill>
          <a:ln w="9525">
            <a:solidFill>
              <a:schemeClr val="accent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aphicFrame>
        <p:nvGraphicFramePr>
          <p:cNvPr id="101" name="Chart 100">
            <a:extLst>
              <a:ext uri="{FF2B5EF4-FFF2-40B4-BE49-F238E27FC236}">
                <a16:creationId xmlns:a16="http://schemas.microsoft.com/office/drawing/2014/main" id="{1259774F-F36B-3E99-95F1-77EE1D1A54C0}"/>
              </a:ext>
            </a:extLst>
          </p:cNvPr>
          <p:cNvGraphicFramePr/>
          <p:nvPr>
            <p:custDataLst>
              <p:tags r:id="rId49"/>
            </p:custDataLst>
            <p:extLst>
              <p:ext uri="{D42A27DB-BD31-4B8C-83A1-F6EECF244321}">
                <p14:modId xmlns:p14="http://schemas.microsoft.com/office/powerpoint/2010/main" val="1377854139"/>
              </p:ext>
            </p:extLst>
          </p:nvPr>
        </p:nvGraphicFramePr>
        <p:xfrm>
          <a:off x="6462713" y="2759075"/>
          <a:ext cx="2913062" cy="3201988"/>
        </p:xfrm>
        <a:graphic>
          <a:graphicData uri="http://schemas.openxmlformats.org/drawingml/2006/chart">
            <c:chart xmlns:c="http://schemas.openxmlformats.org/drawingml/2006/chart" xmlns:r="http://schemas.openxmlformats.org/officeDocument/2006/relationships" r:id="rId84"/>
          </a:graphicData>
        </a:graphic>
      </p:graphicFrame>
      <p:cxnSp>
        <p:nvCxnSpPr>
          <p:cNvPr id="71" name="Straight Connector 70">
            <a:extLst>
              <a:ext uri="{FF2B5EF4-FFF2-40B4-BE49-F238E27FC236}">
                <a16:creationId xmlns:a16="http://schemas.microsoft.com/office/drawing/2014/main" id="{F228933C-A46C-ABD1-837F-71DC0F46FE3C}"/>
              </a:ext>
            </a:extLst>
          </p:cNvPr>
          <p:cNvCxnSpPr/>
          <p:nvPr>
            <p:custDataLst>
              <p:tags r:id="rId50"/>
            </p:custDataLst>
          </p:nvPr>
        </p:nvCxnSpPr>
        <p:spPr bwMode="auto">
          <a:xfrm>
            <a:off x="8078788" y="2822575"/>
            <a:ext cx="0" cy="992188"/>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4B04FE70-FC33-AC81-682B-B0CBD30C230F}"/>
              </a:ext>
            </a:extLst>
          </p:cNvPr>
          <p:cNvCxnSpPr/>
          <p:nvPr>
            <p:custDataLst>
              <p:tags r:id="rId51"/>
            </p:custDataLst>
          </p:nvPr>
        </p:nvCxnSpPr>
        <p:spPr bwMode="auto">
          <a:xfrm>
            <a:off x="8888413" y="2822575"/>
            <a:ext cx="0" cy="1589088"/>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5B44D7DA-E381-F199-E749-DD86713B014D}"/>
              </a:ext>
            </a:extLst>
          </p:cNvPr>
          <p:cNvCxnSpPr>
            <a:cxnSpLocks/>
          </p:cNvCxnSpPr>
          <p:nvPr>
            <p:custDataLst>
              <p:tags r:id="rId52"/>
            </p:custDataLst>
          </p:nvPr>
        </p:nvCxnSpPr>
        <p:spPr bwMode="auto">
          <a:xfrm>
            <a:off x="7269163" y="2822575"/>
            <a:ext cx="1619250" cy="0"/>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1DC49DC0-E2FC-30C0-694D-6C17F608D977}"/>
              </a:ext>
            </a:extLst>
          </p:cNvPr>
          <p:cNvCxnSpPr/>
          <p:nvPr>
            <p:custDataLst>
              <p:tags r:id="rId53"/>
            </p:custDataLst>
          </p:nvPr>
        </p:nvCxnSpPr>
        <p:spPr bwMode="auto">
          <a:xfrm flipV="1">
            <a:off x="7269163" y="2822575"/>
            <a:ext cx="0" cy="76200"/>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75" name="Text Placeholder 10">
            <a:extLst>
              <a:ext uri="{FF2B5EF4-FFF2-40B4-BE49-F238E27FC236}">
                <a16:creationId xmlns:a16="http://schemas.microsoft.com/office/drawing/2014/main" id="{845A03D0-FF5E-2C7C-6E3F-EA7738F2488D}"/>
              </a:ext>
            </a:extLst>
          </p:cNvPr>
          <p:cNvSpPr>
            <a:spLocks/>
          </p:cNvSpPr>
          <p:nvPr>
            <p:custDataLst>
              <p:tags r:id="rId54"/>
            </p:custDataLst>
          </p:nvPr>
        </p:nvSpPr>
        <p:spPr bwMode="gray">
          <a:xfrm>
            <a:off x="8840788" y="5688013"/>
            <a:ext cx="95250" cy="136525"/>
          </a:xfrm>
          <a:prstGeom prst="rect">
            <a:avLst/>
          </a:prstGeom>
          <a:solidFill>
            <a:schemeClr val="accent4"/>
          </a:solidFill>
          <a:ln>
            <a:noFill/>
          </a:ln>
          <a:effectLst/>
        </p:spPr>
        <p:txBody>
          <a:bodyPr vert="horz" wrap="none" lIns="15875" tIns="0" rIns="1587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B489E99-44C0-43EA-8067-FF2CF884003A}" type="datetime'''''''''''''''''''''''0'''''">
              <a:rPr lang="en-GB" altLang="en-US" sz="900" smtClean="0">
                <a:solidFill>
                  <a:schemeClr val="bg1"/>
                </a:solidFill>
                <a:effectLst/>
              </a:rPr>
              <a:pPr/>
              <a:t>0</a:t>
            </a:fld>
            <a:endParaRPr lang="en-US" sz="900">
              <a:solidFill>
                <a:schemeClr val="bg1"/>
              </a:solidFill>
              <a:ea typeface="+mn-lt"/>
              <a:cs typeface="+mn-lt"/>
              <a:sym typeface="+mn-lt"/>
            </a:endParaRPr>
          </a:p>
        </p:txBody>
      </p:sp>
      <p:sp>
        <p:nvSpPr>
          <p:cNvPr id="76" name="Text Placeholder 10">
            <a:extLst>
              <a:ext uri="{FF2B5EF4-FFF2-40B4-BE49-F238E27FC236}">
                <a16:creationId xmlns:a16="http://schemas.microsoft.com/office/drawing/2014/main" id="{7DFDA0AE-D799-E4EA-3259-24C840B0ED32}"/>
              </a:ext>
            </a:extLst>
          </p:cNvPr>
          <p:cNvSpPr>
            <a:spLocks/>
          </p:cNvSpPr>
          <p:nvPr>
            <p:custDataLst>
              <p:tags r:id="rId55"/>
            </p:custDataLst>
          </p:nvPr>
        </p:nvSpPr>
        <p:spPr bwMode="auto">
          <a:xfrm>
            <a:off x="8545513" y="5862638"/>
            <a:ext cx="6858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en-US" sz="900" dirty="0">
                <a:ea typeface="+mn-lt"/>
                <a:cs typeface="+mn-lt"/>
                <a:sym typeface="+mn-lt"/>
              </a:rPr>
              <a:t>BEV–CA grid</a:t>
            </a:r>
            <a:endParaRPr lang="en-US" sz="900" dirty="0">
              <a:ea typeface="+mn-lt"/>
              <a:cs typeface="+mn-lt"/>
              <a:sym typeface="+mn-lt"/>
            </a:endParaRPr>
          </a:p>
        </p:txBody>
      </p:sp>
      <p:sp>
        <p:nvSpPr>
          <p:cNvPr id="77" name="Text Placeholder 10">
            <a:extLst>
              <a:ext uri="{FF2B5EF4-FFF2-40B4-BE49-F238E27FC236}">
                <a16:creationId xmlns:a16="http://schemas.microsoft.com/office/drawing/2014/main" id="{1FB1D403-BB3C-C2FC-CFD2-597DBB01EEE3}"/>
              </a:ext>
            </a:extLst>
          </p:cNvPr>
          <p:cNvSpPr>
            <a:spLocks/>
          </p:cNvSpPr>
          <p:nvPr>
            <p:custDataLst>
              <p:tags r:id="rId56"/>
            </p:custDataLst>
          </p:nvPr>
        </p:nvSpPr>
        <p:spPr bwMode="gray">
          <a:xfrm>
            <a:off x="8777288" y="4449763"/>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5BB7769-DEB2-4C12-976D-077C7A54D0DE}" type="datetime'''''''''''''''''1''''''2''''''''3'''''''''''''">
              <a:rPr lang="en-GB" altLang="en-US" sz="900" smtClean="0"/>
              <a:pPr/>
              <a:t>123</a:t>
            </a:fld>
            <a:endParaRPr lang="en-US" sz="900">
              <a:ea typeface="+mn-lt"/>
              <a:cs typeface="+mn-lt"/>
              <a:sym typeface="+mn-lt"/>
            </a:endParaRPr>
          </a:p>
        </p:txBody>
      </p:sp>
      <p:sp>
        <p:nvSpPr>
          <p:cNvPr id="78" name="Text Placeholder 10">
            <a:extLst>
              <a:ext uri="{FF2B5EF4-FFF2-40B4-BE49-F238E27FC236}">
                <a16:creationId xmlns:a16="http://schemas.microsoft.com/office/drawing/2014/main" id="{D1281AC6-F825-AB92-D506-85B25474F0AC}"/>
              </a:ext>
            </a:extLst>
          </p:cNvPr>
          <p:cNvSpPr>
            <a:spLocks/>
          </p:cNvSpPr>
          <p:nvPr>
            <p:custDataLst>
              <p:tags r:id="rId57"/>
            </p:custDataLst>
          </p:nvPr>
        </p:nvSpPr>
        <p:spPr bwMode="gray">
          <a:xfrm>
            <a:off x="7334250" y="3073400"/>
            <a:ext cx="95250" cy="136525"/>
          </a:xfrm>
          <a:prstGeom prst="rect">
            <a:avLst/>
          </a:prstGeom>
          <a:solidFill>
            <a:schemeClr val="accent1"/>
          </a:solidFill>
          <a:ln>
            <a:noFill/>
          </a:ln>
          <a:effectLst/>
        </p:spPr>
        <p:txBody>
          <a:bodyPr vert="horz" wrap="none" lIns="15875" tIns="0" rIns="1587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3D958AB-940F-4AFC-A7AA-CCE5D4B0A8F2}" type="datetime'''''''''''''''''''''''''''''''2'''">
              <a:rPr lang="en-GB" altLang="en-US" sz="900" smtClean="0">
                <a:solidFill>
                  <a:schemeClr val="bg1"/>
                </a:solidFill>
                <a:effectLst/>
              </a:rPr>
              <a:pPr/>
              <a:t>2</a:t>
            </a:fld>
            <a:endParaRPr lang="en-US" sz="900">
              <a:solidFill>
                <a:schemeClr val="bg1"/>
              </a:solidFill>
              <a:ea typeface="+mn-lt"/>
              <a:cs typeface="+mn-lt"/>
              <a:sym typeface="+mn-lt"/>
            </a:endParaRPr>
          </a:p>
        </p:txBody>
      </p:sp>
      <p:sp>
        <p:nvSpPr>
          <p:cNvPr id="79" name="Text Placeholder 10">
            <a:extLst>
              <a:ext uri="{FF2B5EF4-FFF2-40B4-BE49-F238E27FC236}">
                <a16:creationId xmlns:a16="http://schemas.microsoft.com/office/drawing/2014/main" id="{F6F33824-6CE2-954A-FFD7-51FDEEF1A4BA}"/>
              </a:ext>
            </a:extLst>
          </p:cNvPr>
          <p:cNvSpPr>
            <a:spLocks/>
          </p:cNvSpPr>
          <p:nvPr>
            <p:custDataLst>
              <p:tags r:id="rId58"/>
            </p:custDataLst>
          </p:nvPr>
        </p:nvSpPr>
        <p:spPr bwMode="auto">
          <a:xfrm>
            <a:off x="6330950" y="3636963"/>
            <a:ext cx="136525" cy="14446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sz="900" dirty="0">
                <a:ea typeface="+mn-lt"/>
                <a:cs typeface="+mn-lt"/>
                <a:sym typeface="+mn-lt"/>
              </a:rPr>
              <a:t>GHG emissions (</a:t>
            </a:r>
            <a:r>
              <a:rPr lang="en-US" sz="900" i="1" dirty="0">
                <a:ea typeface="+mn-lt"/>
                <a:cs typeface="+mn-lt"/>
                <a:sym typeface="+mn-lt"/>
              </a:rPr>
              <a:t>CO</a:t>
            </a:r>
            <a:r>
              <a:rPr lang="en-US" sz="900" i="1" baseline="-25000" dirty="0">
                <a:ea typeface="+mn-lt"/>
                <a:cs typeface="+mn-lt"/>
                <a:sym typeface="+mn-lt"/>
              </a:rPr>
              <a:t>2e</a:t>
            </a:r>
            <a:r>
              <a:rPr lang="en-US" sz="900" i="1" dirty="0">
                <a:ea typeface="+mn-lt"/>
                <a:cs typeface="+mn-lt"/>
                <a:sym typeface="+mn-lt"/>
              </a:rPr>
              <a:t> g/km)</a:t>
            </a:r>
          </a:p>
        </p:txBody>
      </p:sp>
      <p:sp>
        <p:nvSpPr>
          <p:cNvPr id="80" name="Text Placeholder 10">
            <a:extLst>
              <a:ext uri="{FF2B5EF4-FFF2-40B4-BE49-F238E27FC236}">
                <a16:creationId xmlns:a16="http://schemas.microsoft.com/office/drawing/2014/main" id="{78963380-62B2-AF5D-7138-B53A6E2AF3AC}"/>
              </a:ext>
            </a:extLst>
          </p:cNvPr>
          <p:cNvSpPr>
            <a:spLocks/>
          </p:cNvSpPr>
          <p:nvPr>
            <p:custDataLst>
              <p:tags r:id="rId59"/>
            </p:custDataLst>
          </p:nvPr>
        </p:nvSpPr>
        <p:spPr bwMode="auto">
          <a:xfrm>
            <a:off x="7704138" y="5862638"/>
            <a:ext cx="7493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en-US" sz="900" dirty="0">
                <a:ea typeface="+mn-lt"/>
                <a:cs typeface="+mn-lt"/>
                <a:sym typeface="+mn-lt"/>
              </a:rPr>
              <a:t>BEV–U.S. grid</a:t>
            </a:r>
            <a:endParaRPr lang="en-US" sz="900" dirty="0">
              <a:ea typeface="+mn-lt"/>
              <a:cs typeface="+mn-lt"/>
              <a:sym typeface="+mn-lt"/>
            </a:endParaRPr>
          </a:p>
        </p:txBody>
      </p:sp>
      <p:sp>
        <p:nvSpPr>
          <p:cNvPr id="81" name="Text Placeholder 10">
            <a:extLst>
              <a:ext uri="{FF2B5EF4-FFF2-40B4-BE49-F238E27FC236}">
                <a16:creationId xmlns:a16="http://schemas.microsoft.com/office/drawing/2014/main" id="{8C2E32C6-14E0-E59A-5BF4-BB2E9D05D0BC}"/>
              </a:ext>
            </a:extLst>
          </p:cNvPr>
          <p:cNvSpPr>
            <a:spLocks/>
          </p:cNvSpPr>
          <p:nvPr>
            <p:custDataLst>
              <p:tags r:id="rId60"/>
            </p:custDataLst>
          </p:nvPr>
        </p:nvSpPr>
        <p:spPr bwMode="gray">
          <a:xfrm>
            <a:off x="8031163" y="5688013"/>
            <a:ext cx="95250" cy="136525"/>
          </a:xfrm>
          <a:prstGeom prst="rect">
            <a:avLst/>
          </a:prstGeom>
          <a:solidFill>
            <a:schemeClr val="accent4"/>
          </a:solidFill>
          <a:ln>
            <a:noFill/>
          </a:ln>
          <a:effectLst/>
        </p:spPr>
        <p:txBody>
          <a:bodyPr vert="horz" wrap="none" lIns="15875" tIns="0" rIns="1587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DC193F5-265C-42CB-98F1-66033E6993DA}" type="datetime'''''''''''''''''''''''''''''''''''''0'''''''''''''''''''">
              <a:rPr lang="en-GB" altLang="en-US" sz="900" smtClean="0">
                <a:solidFill>
                  <a:schemeClr val="bg1"/>
                </a:solidFill>
                <a:effectLst/>
              </a:rPr>
              <a:pPr/>
              <a:t>0</a:t>
            </a:fld>
            <a:endParaRPr lang="en-US" sz="900">
              <a:solidFill>
                <a:schemeClr val="bg1"/>
              </a:solidFill>
              <a:ea typeface="+mn-lt"/>
              <a:cs typeface="+mn-lt"/>
              <a:sym typeface="+mn-lt"/>
            </a:endParaRPr>
          </a:p>
        </p:txBody>
      </p:sp>
      <p:sp>
        <p:nvSpPr>
          <p:cNvPr id="82" name="Text Placeholder 10">
            <a:extLst>
              <a:ext uri="{FF2B5EF4-FFF2-40B4-BE49-F238E27FC236}">
                <a16:creationId xmlns:a16="http://schemas.microsoft.com/office/drawing/2014/main" id="{8950A473-C4F9-48AC-00FC-8D31C0AF9A39}"/>
              </a:ext>
            </a:extLst>
          </p:cNvPr>
          <p:cNvSpPr>
            <a:spLocks/>
          </p:cNvSpPr>
          <p:nvPr>
            <p:custDataLst>
              <p:tags r:id="rId61"/>
            </p:custDataLst>
          </p:nvPr>
        </p:nvSpPr>
        <p:spPr bwMode="auto">
          <a:xfrm>
            <a:off x="7167563" y="5862638"/>
            <a:ext cx="2032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19B02BB-3ECB-4270-8B88-CDAF902CA6F1}" type="datetime'''''''''''''''''I''''''''''''''''''''''''''''C''''''''''''E'">
              <a:rPr lang="en-US" altLang="en-US" sz="900" smtClean="0"/>
              <a:pPr/>
              <a:t>ICE</a:t>
            </a:fld>
            <a:endParaRPr lang="en-US" sz="900">
              <a:ea typeface="+mn-lt"/>
              <a:cs typeface="+mn-lt"/>
              <a:sym typeface="+mn-lt"/>
            </a:endParaRPr>
          </a:p>
        </p:txBody>
      </p:sp>
      <p:sp>
        <p:nvSpPr>
          <p:cNvPr id="83" name="Text Placeholder 10">
            <a:extLst>
              <a:ext uri="{FF2B5EF4-FFF2-40B4-BE49-F238E27FC236}">
                <a16:creationId xmlns:a16="http://schemas.microsoft.com/office/drawing/2014/main" id="{5A9FA388-10F7-11F0-7558-161B2D23DFA3}"/>
              </a:ext>
            </a:extLst>
          </p:cNvPr>
          <p:cNvSpPr>
            <a:spLocks/>
          </p:cNvSpPr>
          <p:nvPr>
            <p:custDataLst>
              <p:tags r:id="rId62"/>
            </p:custDataLst>
          </p:nvPr>
        </p:nvSpPr>
        <p:spPr bwMode="gray">
          <a:xfrm>
            <a:off x="7158038" y="2936875"/>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1EB85F3-23E1-45F2-95A8-7A08E836DE58}" type="datetime'''''''''''''''''''''''''''2''''''''''''''''''''8''2'''">
              <a:rPr lang="en-GB" altLang="en-US" sz="900" smtClean="0"/>
              <a:pPr/>
              <a:t>282</a:t>
            </a:fld>
            <a:endParaRPr lang="en-US" sz="900">
              <a:ea typeface="+mn-lt"/>
              <a:cs typeface="+mn-lt"/>
              <a:sym typeface="+mn-lt"/>
            </a:endParaRPr>
          </a:p>
        </p:txBody>
      </p:sp>
      <p:sp>
        <p:nvSpPr>
          <p:cNvPr id="84" name="Text Placeholder 10">
            <a:extLst>
              <a:ext uri="{FF2B5EF4-FFF2-40B4-BE49-F238E27FC236}">
                <a16:creationId xmlns:a16="http://schemas.microsoft.com/office/drawing/2014/main" id="{76CB71A1-592C-39E4-A4BC-36BCFA1FC6FE}"/>
              </a:ext>
            </a:extLst>
          </p:cNvPr>
          <p:cNvSpPr>
            <a:spLocks/>
          </p:cNvSpPr>
          <p:nvPr>
            <p:custDataLst>
              <p:tags r:id="rId63"/>
            </p:custDataLst>
          </p:nvPr>
        </p:nvSpPr>
        <p:spPr bwMode="gray">
          <a:xfrm>
            <a:off x="7967663" y="3852863"/>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030F374-EAF2-4D5C-9B8B-40E939B0E854}" type="datetime'''''''''''''''''''''''''''1''''''''''''8''''''7'">
              <a:rPr lang="en-GB" altLang="en-US" sz="900" smtClean="0"/>
              <a:pPr/>
              <a:t>187</a:t>
            </a:fld>
            <a:endParaRPr lang="en-US" sz="900">
              <a:ea typeface="+mn-lt"/>
              <a:cs typeface="+mn-lt"/>
              <a:sym typeface="+mn-lt"/>
            </a:endParaRPr>
          </a:p>
        </p:txBody>
      </p:sp>
      <p:sp>
        <p:nvSpPr>
          <p:cNvPr id="85" name="Text Placeholder 10">
            <a:extLst>
              <a:ext uri="{FF2B5EF4-FFF2-40B4-BE49-F238E27FC236}">
                <a16:creationId xmlns:a16="http://schemas.microsoft.com/office/drawing/2014/main" id="{8ECC9695-1A89-AB5D-312A-0A75982E9261}"/>
              </a:ext>
            </a:extLst>
          </p:cNvPr>
          <p:cNvSpPr>
            <a:spLocks/>
          </p:cNvSpPr>
          <p:nvPr>
            <p:custDataLst>
              <p:tags r:id="rId64"/>
            </p:custDataLst>
          </p:nvPr>
        </p:nvSpPr>
        <p:spPr bwMode="auto">
          <a:xfrm>
            <a:off x="7485063" y="2725738"/>
            <a:ext cx="377825" cy="193675"/>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96B2E19-FC4A-4E99-9F53-8CE9CD610C3C}" type="datetime'''''''''''''''''''-''''''''''''''3''''''''''4%'''">
              <a:rPr lang="en-US" altLang="en-US" sz="900" b="1" smtClean="0">
                <a:effectLst/>
              </a:rPr>
              <a:pPr/>
              <a:t>-34%</a:t>
            </a:fld>
            <a:endParaRPr lang="en-US" sz="900" b="1">
              <a:ea typeface="+mn-lt"/>
              <a:cs typeface="+mn-lt"/>
              <a:sym typeface="+mn-lt"/>
            </a:endParaRPr>
          </a:p>
        </p:txBody>
      </p:sp>
      <p:sp>
        <p:nvSpPr>
          <p:cNvPr id="86" name="Text Placeholder 10">
            <a:extLst>
              <a:ext uri="{FF2B5EF4-FFF2-40B4-BE49-F238E27FC236}">
                <a16:creationId xmlns:a16="http://schemas.microsoft.com/office/drawing/2014/main" id="{C2D6E4FA-9FF1-0370-1AE0-B269FDEFC633}"/>
              </a:ext>
            </a:extLst>
          </p:cNvPr>
          <p:cNvSpPr>
            <a:spLocks/>
          </p:cNvSpPr>
          <p:nvPr>
            <p:custDataLst>
              <p:tags r:id="rId65"/>
            </p:custDataLst>
          </p:nvPr>
        </p:nvSpPr>
        <p:spPr bwMode="auto">
          <a:xfrm>
            <a:off x="8294688" y="2725738"/>
            <a:ext cx="377825" cy="193675"/>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BEFB383-0AE4-40BC-8747-7864CB71CDB8}" type="datetime'''''''''''-5''''''''''''''6%'''''''">
              <a:rPr lang="en-US" altLang="en-US" sz="900" b="1" smtClean="0">
                <a:effectLst/>
              </a:rPr>
              <a:pPr/>
              <a:t>-56%</a:t>
            </a:fld>
            <a:endParaRPr lang="en-US" sz="900" b="1">
              <a:ea typeface="+mn-lt"/>
              <a:cs typeface="+mn-lt"/>
              <a:sym typeface="+mn-lt"/>
            </a:endParaRPr>
          </a:p>
        </p:txBody>
      </p:sp>
      <p:sp>
        <p:nvSpPr>
          <p:cNvPr id="87" name="Rectangle 86">
            <a:extLst>
              <a:ext uri="{FF2B5EF4-FFF2-40B4-BE49-F238E27FC236}">
                <a16:creationId xmlns:a16="http://schemas.microsoft.com/office/drawing/2014/main" id="{F6ED5125-5D52-4629-BB34-49C1E8707D91}"/>
              </a:ext>
            </a:extLst>
          </p:cNvPr>
          <p:cNvSpPr/>
          <p:nvPr>
            <p:custDataLst>
              <p:tags r:id="rId66"/>
            </p:custDataLst>
          </p:nvPr>
        </p:nvSpPr>
        <p:spPr bwMode="auto">
          <a:xfrm>
            <a:off x="8815388" y="2487613"/>
            <a:ext cx="160338" cy="120650"/>
          </a:xfrm>
          <a:prstGeom prst="rect">
            <a:avLst/>
          </a:prstGeom>
          <a:solidFill>
            <a:schemeClr val="accent4"/>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8" name="Rectangle 87">
            <a:extLst>
              <a:ext uri="{FF2B5EF4-FFF2-40B4-BE49-F238E27FC236}">
                <a16:creationId xmlns:a16="http://schemas.microsoft.com/office/drawing/2014/main" id="{25530122-4F7F-944F-F7C6-E1310C9414C8}"/>
              </a:ext>
            </a:extLst>
          </p:cNvPr>
          <p:cNvSpPr/>
          <p:nvPr>
            <p:custDataLst>
              <p:tags r:id="rId67"/>
            </p:custDataLst>
          </p:nvPr>
        </p:nvSpPr>
        <p:spPr bwMode="auto">
          <a:xfrm>
            <a:off x="6213475" y="2487613"/>
            <a:ext cx="160338" cy="120650"/>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9" name="Rectangle 88">
            <a:extLst>
              <a:ext uri="{FF2B5EF4-FFF2-40B4-BE49-F238E27FC236}">
                <a16:creationId xmlns:a16="http://schemas.microsoft.com/office/drawing/2014/main" id="{574266F5-BEB6-2243-AD56-240F1894E28C}"/>
              </a:ext>
            </a:extLst>
          </p:cNvPr>
          <p:cNvSpPr/>
          <p:nvPr>
            <p:custDataLst>
              <p:tags r:id="rId68"/>
            </p:custDataLst>
          </p:nvPr>
        </p:nvSpPr>
        <p:spPr bwMode="auto">
          <a:xfrm>
            <a:off x="8007350" y="2487613"/>
            <a:ext cx="160338" cy="120650"/>
          </a:xfrm>
          <a:prstGeom prst="rect">
            <a:avLst/>
          </a:prstGeom>
          <a:solidFill>
            <a:schemeClr val="accent3"/>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90" name="Rectangle 89">
            <a:extLst>
              <a:ext uri="{FF2B5EF4-FFF2-40B4-BE49-F238E27FC236}">
                <a16:creationId xmlns:a16="http://schemas.microsoft.com/office/drawing/2014/main" id="{5856BA75-7228-CBFA-FB04-2BCBAD179EB1}"/>
              </a:ext>
            </a:extLst>
          </p:cNvPr>
          <p:cNvSpPr/>
          <p:nvPr>
            <p:custDataLst>
              <p:tags r:id="rId69"/>
            </p:custDataLst>
          </p:nvPr>
        </p:nvSpPr>
        <p:spPr bwMode="auto">
          <a:xfrm>
            <a:off x="6888163" y="2487613"/>
            <a:ext cx="160338" cy="120650"/>
          </a:xfrm>
          <a:prstGeom prst="rect">
            <a:avLst/>
          </a:prstGeom>
          <a:solidFill>
            <a:schemeClr val="accent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91" name="Text Placeholder 10">
            <a:extLst>
              <a:ext uri="{FF2B5EF4-FFF2-40B4-BE49-F238E27FC236}">
                <a16:creationId xmlns:a16="http://schemas.microsoft.com/office/drawing/2014/main" id="{F7921944-484C-1283-8FC3-F67C53DDA4EC}"/>
              </a:ext>
            </a:extLst>
          </p:cNvPr>
          <p:cNvSpPr>
            <a:spLocks/>
          </p:cNvSpPr>
          <p:nvPr>
            <p:custDataLst>
              <p:tags r:id="rId70"/>
            </p:custDataLst>
          </p:nvPr>
        </p:nvSpPr>
        <p:spPr bwMode="auto">
          <a:xfrm>
            <a:off x="6424613" y="2484438"/>
            <a:ext cx="3619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623C9617-D90F-4ABF-A232-937AC2819C1A}" type="datetime'''Ba''''''''''t''t''e''''''''''''''''r''''''''''''y'">
              <a:rPr lang="en-US" altLang="en-US" sz="900" smtClean="0"/>
              <a:pPr/>
              <a:t>Battery</a:t>
            </a:fld>
            <a:endParaRPr lang="en-US" sz="900">
              <a:ea typeface="+mn-lt"/>
              <a:cs typeface="+mn-lt"/>
              <a:sym typeface="+mn-lt"/>
            </a:endParaRPr>
          </a:p>
        </p:txBody>
      </p:sp>
      <p:sp>
        <p:nvSpPr>
          <p:cNvPr id="92" name="Text Placeholder 10">
            <a:extLst>
              <a:ext uri="{FF2B5EF4-FFF2-40B4-BE49-F238E27FC236}">
                <a16:creationId xmlns:a16="http://schemas.microsoft.com/office/drawing/2014/main" id="{427F330E-8E00-D81F-5074-02E96E03B2BC}"/>
              </a:ext>
            </a:extLst>
          </p:cNvPr>
          <p:cNvSpPr>
            <a:spLocks/>
          </p:cNvSpPr>
          <p:nvPr>
            <p:custDataLst>
              <p:tags r:id="rId71"/>
            </p:custDataLst>
          </p:nvPr>
        </p:nvSpPr>
        <p:spPr bwMode="auto">
          <a:xfrm>
            <a:off x="7099300" y="2484438"/>
            <a:ext cx="8064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F9E57E94-7F5C-4922-B0A0-B716C5419D6C}" type="datetime'''''C''a''''r'' ''(n''o''''''''''''-''bat''te''r''''y)'''">
              <a:rPr lang="en-US" altLang="en-US" sz="900" smtClean="0"/>
              <a:pPr/>
              <a:t>Car (no-battery)</a:t>
            </a:fld>
            <a:endParaRPr lang="en-US" sz="900">
              <a:ea typeface="+mn-lt"/>
              <a:cs typeface="+mn-lt"/>
              <a:sym typeface="+mn-lt"/>
            </a:endParaRPr>
          </a:p>
        </p:txBody>
      </p:sp>
      <p:sp>
        <p:nvSpPr>
          <p:cNvPr id="93" name="Text Placeholder 10">
            <a:extLst>
              <a:ext uri="{FF2B5EF4-FFF2-40B4-BE49-F238E27FC236}">
                <a16:creationId xmlns:a16="http://schemas.microsoft.com/office/drawing/2014/main" id="{467B922C-5CCD-86C7-8566-C99389CBE08C}"/>
              </a:ext>
            </a:extLst>
          </p:cNvPr>
          <p:cNvSpPr>
            <a:spLocks/>
          </p:cNvSpPr>
          <p:nvPr>
            <p:custDataLst>
              <p:tags r:id="rId72"/>
            </p:custDataLst>
          </p:nvPr>
        </p:nvSpPr>
        <p:spPr bwMode="auto">
          <a:xfrm>
            <a:off x="9026525" y="2484438"/>
            <a:ext cx="4953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3D7B76EA-8143-4657-ABE4-EF2BF30C0B5C}" type="datetime'''''''''F''''''ue''l:'''''''' ''''''''TtW'''''''''''">
              <a:rPr lang="en-US" altLang="en-US" sz="900" smtClean="0"/>
              <a:pPr/>
              <a:t>Fuel: TtW</a:t>
            </a:fld>
            <a:endParaRPr lang="en-US" sz="900" dirty="0">
              <a:ea typeface="+mn-lt"/>
              <a:cs typeface="+mn-lt"/>
              <a:sym typeface="+mn-lt"/>
            </a:endParaRPr>
          </a:p>
        </p:txBody>
      </p:sp>
      <p:sp>
        <p:nvSpPr>
          <p:cNvPr id="94" name="Text Placeholder 10">
            <a:extLst>
              <a:ext uri="{FF2B5EF4-FFF2-40B4-BE49-F238E27FC236}">
                <a16:creationId xmlns:a16="http://schemas.microsoft.com/office/drawing/2014/main" id="{ACA7967E-9A8A-1411-B4FA-4C8A7D557BB9}"/>
              </a:ext>
            </a:extLst>
          </p:cNvPr>
          <p:cNvSpPr>
            <a:spLocks/>
          </p:cNvSpPr>
          <p:nvPr>
            <p:custDataLst>
              <p:tags r:id="rId73"/>
            </p:custDataLst>
          </p:nvPr>
        </p:nvSpPr>
        <p:spPr bwMode="auto">
          <a:xfrm>
            <a:off x="8218488" y="2484438"/>
            <a:ext cx="4953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C3431FFA-E957-4369-A8C1-C12B614D22B7}" type="datetime'''F''''''''''''''''''''''''''u''''''e''l'''''''':'' ''''WtT'''">
              <a:rPr lang="en-US" altLang="en-US" sz="900" smtClean="0"/>
              <a:pPr/>
              <a:t>Fuel: WtT</a:t>
            </a:fld>
            <a:endParaRPr lang="en-US" sz="900" dirty="0">
              <a:ea typeface="+mn-lt"/>
              <a:cs typeface="+mn-lt"/>
              <a:sym typeface="+mn-lt"/>
            </a:endParaRPr>
          </a:p>
        </p:txBody>
      </p:sp>
      <p:sp>
        <p:nvSpPr>
          <p:cNvPr id="96" name="btfpColumnHeaderBoxText223027">
            <a:extLst>
              <a:ext uri="{FF2B5EF4-FFF2-40B4-BE49-F238E27FC236}">
                <a16:creationId xmlns:a16="http://schemas.microsoft.com/office/drawing/2014/main" id="{675DA389-EF55-7A07-835F-A8A1B73FCD93}"/>
              </a:ext>
            </a:extLst>
          </p:cNvPr>
          <p:cNvSpPr txBox="1"/>
          <p:nvPr>
            <p:custDataLst>
              <p:tags r:id="rId74"/>
            </p:custDataLst>
          </p:nvPr>
        </p:nvSpPr>
        <p:spPr bwMode="gray">
          <a:xfrm>
            <a:off x="6178331" y="2076451"/>
            <a:ext cx="5664200" cy="257175"/>
          </a:xfrm>
          <a:prstGeom prst="rect">
            <a:avLst/>
          </a:prstGeom>
          <a:noFill/>
        </p:spPr>
        <p:txBody>
          <a:bodyPr vert="horz" wrap="square" lIns="36036" tIns="36036" rIns="36036" bIns="36036" rtlCol="0" anchor="b">
            <a:spAutoFit/>
          </a:bodyPr>
          <a:lstStyle/>
          <a:p>
            <a:r>
              <a:rPr lang="en-US" sz="1200" dirty="0">
                <a:solidFill>
                  <a:srgbClr val="000000"/>
                </a:solidFill>
              </a:rPr>
              <a:t>LCA (WTW) GHG emissions comparison of ICE vs. BEV in the U.S.</a:t>
            </a:r>
            <a:endParaRPr lang="en-US" sz="1200" dirty="0">
              <a:solidFill>
                <a:srgbClr val="000000"/>
              </a:solidFill>
              <a:cs typeface="Arial"/>
            </a:endParaRPr>
          </a:p>
        </p:txBody>
      </p:sp>
      <p:sp>
        <p:nvSpPr>
          <p:cNvPr id="97" name="Rectangle 96">
            <a:extLst>
              <a:ext uri="{FF2B5EF4-FFF2-40B4-BE49-F238E27FC236}">
                <a16:creationId xmlns:a16="http://schemas.microsoft.com/office/drawing/2014/main" id="{E64D9BFE-B2C2-8A09-00A6-5DD5F00BA34E}"/>
              </a:ext>
            </a:extLst>
          </p:cNvPr>
          <p:cNvSpPr/>
          <p:nvPr/>
        </p:nvSpPr>
        <p:spPr bwMode="gray">
          <a:xfrm>
            <a:off x="9745664" y="2571750"/>
            <a:ext cx="2111376" cy="2946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r>
              <a:rPr lang="en-US" sz="1050" b="1" dirty="0">
                <a:solidFill>
                  <a:schemeClr val="tx1"/>
                </a:solidFill>
              </a:rPr>
              <a:t>The size of emission reduction is highly local </a:t>
            </a:r>
            <a:r>
              <a:rPr lang="en-US" sz="1050" dirty="0">
                <a:solidFill>
                  <a:schemeClr val="tx1"/>
                </a:solidFill>
              </a:rPr>
              <a:t>for EVs. For example, while some evidence set </a:t>
            </a:r>
            <a:r>
              <a:rPr lang="en-US" sz="1050" b="1" dirty="0">
                <a:solidFill>
                  <a:srgbClr val="000000"/>
                </a:solidFill>
              </a:rPr>
              <a:t>CO</a:t>
            </a:r>
            <a:r>
              <a:rPr lang="en-US" sz="1050" b="1" baseline="-25000" dirty="0">
                <a:solidFill>
                  <a:srgbClr val="000000"/>
                </a:solidFill>
              </a:rPr>
              <a:t>2</a:t>
            </a:r>
            <a:r>
              <a:rPr lang="en-US" sz="1050" b="1" dirty="0">
                <a:solidFill>
                  <a:srgbClr val="000000"/>
                </a:solidFill>
              </a:rPr>
              <a:t>e emissions </a:t>
            </a:r>
            <a:r>
              <a:rPr lang="en-US" sz="1050" dirty="0">
                <a:solidFill>
                  <a:srgbClr val="000000"/>
                </a:solidFill>
              </a:rPr>
              <a:t>from BEVs at </a:t>
            </a:r>
            <a:r>
              <a:rPr lang="en-US" sz="1050" b="1" dirty="0">
                <a:solidFill>
                  <a:srgbClr val="000000"/>
                </a:solidFill>
              </a:rPr>
              <a:t>50 g CO</a:t>
            </a:r>
            <a:r>
              <a:rPr lang="en-US" sz="1050" b="1" baseline="-25000" dirty="0">
                <a:solidFill>
                  <a:srgbClr val="000000"/>
                </a:solidFill>
              </a:rPr>
              <a:t>2</a:t>
            </a:r>
            <a:r>
              <a:rPr lang="en-US" sz="1050" b="1" dirty="0">
                <a:solidFill>
                  <a:srgbClr val="000000"/>
                </a:solidFill>
              </a:rPr>
              <a:t>e/km </a:t>
            </a:r>
            <a:r>
              <a:rPr lang="en-US" sz="1050" dirty="0">
                <a:solidFill>
                  <a:srgbClr val="000000"/>
                </a:solidFill>
              </a:rPr>
              <a:t>in</a:t>
            </a:r>
            <a:r>
              <a:rPr lang="en-US" sz="1050" b="1" dirty="0">
                <a:solidFill>
                  <a:schemeClr val="tx1"/>
                </a:solidFill>
              </a:rPr>
              <a:t> Belgium, </a:t>
            </a:r>
            <a:r>
              <a:rPr lang="en-US" sz="1050" dirty="0">
                <a:solidFill>
                  <a:schemeClr val="tx1"/>
                </a:solidFill>
              </a:rPr>
              <a:t>others set it at </a:t>
            </a:r>
            <a:r>
              <a:rPr lang="en-US" sz="1050" b="1" dirty="0">
                <a:solidFill>
                  <a:schemeClr val="tx1"/>
                </a:solidFill>
              </a:rPr>
              <a:t>~ 290 </a:t>
            </a:r>
            <a:r>
              <a:rPr lang="en-US" sz="1050" b="1" dirty="0">
                <a:solidFill>
                  <a:srgbClr val="000000"/>
                </a:solidFill>
              </a:rPr>
              <a:t>CO</a:t>
            </a:r>
            <a:r>
              <a:rPr lang="en-US" sz="1050" b="1" baseline="-25000" dirty="0">
                <a:solidFill>
                  <a:srgbClr val="000000"/>
                </a:solidFill>
              </a:rPr>
              <a:t>2</a:t>
            </a:r>
            <a:r>
              <a:rPr lang="en-US" sz="1050" b="1" dirty="0">
                <a:solidFill>
                  <a:srgbClr val="000000"/>
                </a:solidFill>
              </a:rPr>
              <a:t>e/km </a:t>
            </a:r>
            <a:r>
              <a:rPr lang="en-US" sz="1050" dirty="0">
                <a:solidFill>
                  <a:srgbClr val="000000"/>
                </a:solidFill>
              </a:rPr>
              <a:t>in</a:t>
            </a:r>
            <a:r>
              <a:rPr lang="en-US" sz="1050" b="1" dirty="0">
                <a:solidFill>
                  <a:srgbClr val="000000"/>
                </a:solidFill>
              </a:rPr>
              <a:t> Denmark. </a:t>
            </a:r>
            <a:endParaRPr lang="en-US" sz="1050" b="1" dirty="0">
              <a:solidFill>
                <a:schemeClr val="tx1"/>
              </a:solidFill>
            </a:endParaRPr>
          </a:p>
          <a:p>
            <a:pPr marL="0" indent="0">
              <a:buNone/>
            </a:pPr>
            <a:endParaRPr lang="en-US" sz="1050" dirty="0">
              <a:solidFill>
                <a:schemeClr val="tx1"/>
              </a:solidFill>
            </a:endParaRPr>
          </a:p>
          <a:p>
            <a:pPr marL="0" indent="0">
              <a:buNone/>
            </a:pPr>
            <a:r>
              <a:rPr lang="en-US" sz="1050" dirty="0">
                <a:solidFill>
                  <a:schemeClr val="tx1"/>
                </a:solidFill>
              </a:rPr>
              <a:t>The level of BEVs </a:t>
            </a:r>
            <a:r>
              <a:rPr lang="en-US" sz="1050" b="1" dirty="0">
                <a:solidFill>
                  <a:schemeClr val="tx1"/>
                </a:solidFill>
              </a:rPr>
              <a:t>emissions depends on several factors</a:t>
            </a:r>
            <a:r>
              <a:rPr lang="en-US" sz="1050" dirty="0">
                <a:solidFill>
                  <a:schemeClr val="tx1"/>
                </a:solidFill>
              </a:rPr>
              <a:t>, including the </a:t>
            </a:r>
            <a:r>
              <a:rPr lang="en-US" sz="1050" b="1" dirty="0">
                <a:solidFill>
                  <a:schemeClr val="tx1"/>
                </a:solidFill>
              </a:rPr>
              <a:t>electricity generation mix that is available </a:t>
            </a:r>
            <a:r>
              <a:rPr lang="en-US" sz="1050" dirty="0">
                <a:solidFill>
                  <a:schemeClr val="tx1"/>
                </a:solidFill>
              </a:rPr>
              <a:t>to power the grid</a:t>
            </a:r>
            <a:r>
              <a:rPr lang="en-US" sz="1050" b="1" dirty="0">
                <a:solidFill>
                  <a:schemeClr val="tx1"/>
                </a:solidFill>
              </a:rPr>
              <a:t> </a:t>
            </a:r>
            <a:r>
              <a:rPr lang="en-US" sz="1050" dirty="0">
                <a:solidFill>
                  <a:schemeClr val="tx1"/>
                </a:solidFill>
              </a:rPr>
              <a:t>and</a:t>
            </a:r>
            <a:r>
              <a:rPr lang="en-US" sz="1050" b="1" dirty="0">
                <a:solidFill>
                  <a:schemeClr val="tx1"/>
                </a:solidFill>
              </a:rPr>
              <a:t> technical characteristics</a:t>
            </a:r>
            <a:r>
              <a:rPr lang="en-US" sz="1050" dirty="0">
                <a:solidFill>
                  <a:schemeClr val="tx1"/>
                </a:solidFill>
              </a:rPr>
              <a:t> such as: </a:t>
            </a:r>
          </a:p>
          <a:p>
            <a:pPr marL="0" indent="0">
              <a:buNone/>
            </a:pPr>
            <a:endParaRPr lang="en-US" sz="1050" dirty="0">
              <a:solidFill>
                <a:schemeClr val="tx1"/>
              </a:solidFill>
            </a:endParaRPr>
          </a:p>
          <a:p>
            <a:pPr marL="171450" indent="-171450">
              <a:buFont typeface="Arial" panose="020B0604020202020204" pitchFamily="34" charset="0"/>
              <a:buChar char="•"/>
            </a:pPr>
            <a:r>
              <a:rPr lang="en-US" sz="1050" dirty="0">
                <a:solidFill>
                  <a:schemeClr val="tx1"/>
                </a:solidFill>
              </a:rPr>
              <a:t>Engine efficiency</a:t>
            </a:r>
          </a:p>
          <a:p>
            <a:pPr marL="171450" indent="-171450">
              <a:buFont typeface="Arial" panose="020B0604020202020204" pitchFamily="34" charset="0"/>
              <a:buChar char="•"/>
            </a:pPr>
            <a:r>
              <a:rPr lang="en-US" sz="1050" dirty="0">
                <a:solidFill>
                  <a:schemeClr val="tx1"/>
                </a:solidFill>
              </a:rPr>
              <a:t>Vehicle size and weight</a:t>
            </a:r>
          </a:p>
          <a:p>
            <a:pPr marL="171450" indent="-171450">
              <a:buFont typeface="Arial" panose="020B0604020202020204" pitchFamily="34" charset="0"/>
              <a:buChar char="•"/>
            </a:pPr>
            <a:r>
              <a:rPr lang="en-US" sz="1050" dirty="0">
                <a:solidFill>
                  <a:schemeClr val="tx1"/>
                </a:solidFill>
              </a:rPr>
              <a:t>Auxiliary systems (heating, air conditioning)</a:t>
            </a:r>
          </a:p>
          <a:p>
            <a:pPr marL="171450" indent="-171450">
              <a:buFont typeface="Arial" panose="020B0604020202020204" pitchFamily="34" charset="0"/>
              <a:buChar char="•"/>
            </a:pPr>
            <a:endParaRPr lang="en-US" sz="1050" dirty="0">
              <a:solidFill>
                <a:schemeClr val="tx1"/>
              </a:solidFill>
            </a:endParaRPr>
          </a:p>
          <a:p>
            <a:r>
              <a:rPr lang="en-US" sz="1050" b="1" dirty="0">
                <a:solidFill>
                  <a:schemeClr val="tx1"/>
                </a:solidFill>
              </a:rPr>
              <a:t>It also depends on behavioral </a:t>
            </a:r>
            <a:r>
              <a:rPr lang="en-US" sz="1050" dirty="0">
                <a:solidFill>
                  <a:schemeClr val="tx1"/>
                </a:solidFill>
              </a:rPr>
              <a:t>and </a:t>
            </a:r>
            <a:r>
              <a:rPr lang="en-US" sz="1050" b="1" dirty="0">
                <a:solidFill>
                  <a:schemeClr val="tx1"/>
                </a:solidFill>
              </a:rPr>
              <a:t>contextual patterns</a:t>
            </a:r>
            <a:r>
              <a:rPr lang="en-US" sz="1050" dirty="0">
                <a:solidFill>
                  <a:schemeClr val="tx1"/>
                </a:solidFill>
              </a:rPr>
              <a:t>,</a:t>
            </a:r>
            <a:r>
              <a:rPr lang="en-US" sz="1050" b="1" dirty="0">
                <a:solidFill>
                  <a:schemeClr val="tx1"/>
                </a:solidFill>
              </a:rPr>
              <a:t> </a:t>
            </a:r>
            <a:r>
              <a:rPr lang="en-US" sz="1050" dirty="0">
                <a:solidFill>
                  <a:schemeClr val="tx1"/>
                </a:solidFill>
              </a:rPr>
              <a:t>such as driving style and weather.  </a:t>
            </a:r>
          </a:p>
          <a:p>
            <a:pPr marL="171450" indent="-171450">
              <a:buFont typeface="Arial" panose="020B0604020202020204" pitchFamily="34" charset="0"/>
              <a:buChar char="•"/>
            </a:pPr>
            <a:endParaRPr lang="en-US" sz="1050" dirty="0">
              <a:solidFill>
                <a:schemeClr val="tx1"/>
              </a:solidFill>
            </a:endParaRPr>
          </a:p>
        </p:txBody>
      </p:sp>
    </p:spTree>
    <p:extLst>
      <p:ext uri="{BB962C8B-B14F-4D97-AF65-F5344CB8AC3E}">
        <p14:creationId xmlns:p14="http://schemas.microsoft.com/office/powerpoint/2010/main" val="977064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CAB7B4F-180E-86D2-B462-7273C3AA78A9}"/>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B90F86C-EC5D-FE7B-F285-6AA82904D939}"/>
              </a:ext>
            </a:extLst>
          </p:cNvPr>
          <p:cNvGraphicFramePr>
            <a:graphicFrameLocks/>
          </p:cNvGraphicFramePr>
          <p:nvPr>
            <p:custDataLst>
              <p:tags r:id="rId1"/>
            </p:custDataLst>
            <p:extLst>
              <p:ext uri="{D42A27DB-BD31-4B8C-83A1-F6EECF244321}">
                <p14:modId xmlns:p14="http://schemas.microsoft.com/office/powerpoint/2010/main" val="38459849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3" name="think-cell data - do not delete" hidden="1">
                        <a:extLst>
                          <a:ext uri="{FF2B5EF4-FFF2-40B4-BE49-F238E27FC236}">
                            <a16:creationId xmlns:a16="http://schemas.microsoft.com/office/drawing/2014/main" id="{9483D6DC-08C9-DC6F-E83E-38CA6856F77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F4601FD-477D-E362-EE8A-478EC05A5421}"/>
              </a:ext>
            </a:extLst>
          </p:cNvPr>
          <p:cNvSpPr>
            <a:spLocks noGrp="1"/>
          </p:cNvSpPr>
          <p:nvPr>
            <p:ph type="title"/>
          </p:nvPr>
        </p:nvSpPr>
        <p:spPr/>
        <p:txBody>
          <a:bodyPr vert="horz" rIns="91440"/>
          <a:lstStyle/>
          <a:p>
            <a:pPr algn="r"/>
            <a:r>
              <a:rPr lang="en-US" dirty="0"/>
              <a:t>Decarbonization Solutions</a:t>
            </a:r>
          </a:p>
        </p:txBody>
      </p:sp>
    </p:spTree>
    <p:extLst>
      <p:ext uri="{BB962C8B-B14F-4D97-AF65-F5344CB8AC3E}">
        <p14:creationId xmlns:p14="http://schemas.microsoft.com/office/powerpoint/2010/main" val="1194220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B9400380-D447-F9F8-F07D-A4A22BF08BE9}"/>
              </a:ext>
            </a:extLst>
          </p:cNvPr>
          <p:cNvGraphicFramePr>
            <a:graphicFrameLocks/>
          </p:cNvGraphicFramePr>
          <p:nvPr>
            <p:custDataLst>
              <p:tags r:id="rId1"/>
            </p:custDataLst>
            <p:extLst>
              <p:ext uri="{D42A27DB-BD31-4B8C-83A1-F6EECF244321}">
                <p14:modId xmlns:p14="http://schemas.microsoft.com/office/powerpoint/2010/main" val="168446430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3" imgW="7772400" imgH="10058400" progId="TCLayout.ActiveDocument.1">
                  <p:embed/>
                </p:oleObj>
              </mc:Choice>
              <mc:Fallback>
                <p:oleObj name="think-cell Slide" r:id="rId43" imgW="7772400" imgH="10058400" progId="TCLayout.ActiveDocument.1">
                  <p:embed/>
                  <p:pic>
                    <p:nvPicPr>
                      <p:cNvPr id="0" name=""/>
                      <p:cNvPicPr/>
                      <p:nvPr/>
                    </p:nvPicPr>
                    <p:blipFill>
                      <a:blip r:embed="rId44"/>
                      <a:stretch>
                        <a:fillRect/>
                      </a:stretch>
                    </p:blipFill>
                    <p:spPr>
                      <a:xfrm>
                        <a:off x="1588" y="1588"/>
                        <a:ext cx="1227" cy="1588"/>
                      </a:xfrm>
                      <a:prstGeom prst="rect">
                        <a:avLst/>
                      </a:prstGeom>
                    </p:spPr>
                  </p:pic>
                </p:oleObj>
              </mc:Fallback>
            </mc:AlternateContent>
          </a:graphicData>
        </a:graphic>
      </p:graphicFrame>
      <p:grpSp>
        <p:nvGrpSpPr>
          <p:cNvPr id="172" name="Group 171">
            <a:extLst>
              <a:ext uri="{FF2B5EF4-FFF2-40B4-BE49-F238E27FC236}">
                <a16:creationId xmlns:a16="http://schemas.microsoft.com/office/drawing/2014/main" id="{8CF47CD7-DC07-93F4-BF2C-AD4C17E31ADB}"/>
              </a:ext>
            </a:extLst>
          </p:cNvPr>
          <p:cNvGrpSpPr/>
          <p:nvPr/>
        </p:nvGrpSpPr>
        <p:grpSpPr>
          <a:xfrm>
            <a:off x="10391775" y="2679700"/>
            <a:ext cx="703263" cy="2389186"/>
            <a:chOff x="2672398" y="2083868"/>
            <a:chExt cx="3422586" cy="1915757"/>
          </a:xfrm>
        </p:grpSpPr>
        <p:sp>
          <p:nvSpPr>
            <p:cNvPr id="173" name="Rectangle 172">
              <a:extLst>
                <a:ext uri="{FF2B5EF4-FFF2-40B4-BE49-F238E27FC236}">
                  <a16:creationId xmlns:a16="http://schemas.microsoft.com/office/drawing/2014/main" id="{B7E7DC88-D888-65E5-3DAA-DA075DFA49E6}"/>
                </a:ext>
              </a:extLst>
            </p:cNvPr>
            <p:cNvSpPr/>
            <p:nvPr/>
          </p:nvSpPr>
          <p:spPr bwMode="gray">
            <a:xfrm>
              <a:off x="2672398" y="2083868"/>
              <a:ext cx="3422586" cy="1744305"/>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74" name="Straight Connector 173">
              <a:extLst>
                <a:ext uri="{FF2B5EF4-FFF2-40B4-BE49-F238E27FC236}">
                  <a16:creationId xmlns:a16="http://schemas.microsoft.com/office/drawing/2014/main" id="{6104B14C-0A53-25B8-6313-D69927D20660}"/>
                </a:ext>
              </a:extLst>
            </p:cNvPr>
            <p:cNvCxnSpPr/>
            <p:nvPr/>
          </p:nvCxnSpPr>
          <p:spPr bwMode="gray">
            <a:xfrm>
              <a:off x="2672398" y="2083868"/>
              <a:ext cx="0" cy="1915757"/>
            </a:xfrm>
            <a:prstGeom prst="line">
              <a:avLst/>
            </a:prstGeom>
            <a:ln w="9525" cap="flat">
              <a:solidFill>
                <a:schemeClr val="tx1"/>
              </a:solidFill>
              <a:prstDash val="sysDash"/>
              <a:miter lim="800000"/>
              <a:tailEnd type="none" w="med" len="lg"/>
            </a:ln>
          </p:spPr>
          <p:style>
            <a:lnRef idx="1">
              <a:schemeClr val="accent1"/>
            </a:lnRef>
            <a:fillRef idx="0">
              <a:schemeClr val="accent1"/>
            </a:fillRef>
            <a:effectRef idx="0">
              <a:schemeClr val="accent1"/>
            </a:effectRef>
            <a:fontRef idx="minor">
              <a:schemeClr val="tx1"/>
            </a:fontRef>
          </p:style>
        </p:cxnSp>
      </p:grpSp>
      <p:graphicFrame>
        <p:nvGraphicFramePr>
          <p:cNvPr id="226" name="Chart 225">
            <a:extLst>
              <a:ext uri="{FF2B5EF4-FFF2-40B4-BE49-F238E27FC236}">
                <a16:creationId xmlns:a16="http://schemas.microsoft.com/office/drawing/2014/main" id="{24671021-5B35-186F-D5CA-8397DB21481E}"/>
              </a:ext>
            </a:extLst>
          </p:cNvPr>
          <p:cNvGraphicFramePr/>
          <p:nvPr>
            <p:custDataLst>
              <p:tags r:id="rId2"/>
            </p:custDataLst>
            <p:extLst>
              <p:ext uri="{D42A27DB-BD31-4B8C-83A1-F6EECF244321}">
                <p14:modId xmlns:p14="http://schemas.microsoft.com/office/powerpoint/2010/main" val="3275291654"/>
              </p:ext>
            </p:extLst>
          </p:nvPr>
        </p:nvGraphicFramePr>
        <p:xfrm>
          <a:off x="8253413" y="2570163"/>
          <a:ext cx="3092450" cy="2643187"/>
        </p:xfrm>
        <a:graphic>
          <a:graphicData uri="http://schemas.openxmlformats.org/drawingml/2006/chart">
            <c:chart xmlns:c="http://schemas.openxmlformats.org/drawingml/2006/chart" xmlns:r="http://schemas.openxmlformats.org/officeDocument/2006/relationships" r:id="rId45"/>
          </a:graphicData>
        </a:graphic>
      </p:graphicFrame>
      <p:sp>
        <p:nvSpPr>
          <p:cNvPr id="3" name="Text Placeholder 2">
            <a:extLst>
              <a:ext uri="{FF2B5EF4-FFF2-40B4-BE49-F238E27FC236}">
                <a16:creationId xmlns:a16="http://schemas.microsoft.com/office/drawing/2014/main" id="{5A478CDC-CEBF-EF26-1B26-01F51E90EA11}"/>
              </a:ext>
            </a:extLst>
          </p:cNvPr>
          <p:cNvSpPr>
            <a:spLocks noGrp="1"/>
          </p:cNvSpPr>
          <p:nvPr>
            <p:ph type="body" sz="quarter" idx="14"/>
          </p:nvPr>
        </p:nvSpPr>
        <p:spPr>
          <a:xfrm>
            <a:off x="330199" y="5148262"/>
            <a:ext cx="11526837" cy="1049306"/>
          </a:xfrm>
        </p:spPr>
        <p:txBody>
          <a:bodyPr/>
          <a:lstStyle/>
          <a:p>
            <a:pPr marL="0" indent="0">
              <a:buNone/>
            </a:pPr>
            <a:r>
              <a:rPr lang="en-US" sz="1250" b="1" dirty="0"/>
              <a:t>Observations</a:t>
            </a:r>
          </a:p>
          <a:p>
            <a:pPr marL="171450" indent="-171450"/>
            <a:r>
              <a:rPr lang="en-US" dirty="0"/>
              <a:t>Recycled metals produce </a:t>
            </a:r>
            <a:r>
              <a:rPr lang="en-US" b="1" dirty="0"/>
              <a:t>80% less emissions </a:t>
            </a:r>
            <a:r>
              <a:rPr lang="en-US" dirty="0"/>
              <a:t>than mined metals.</a:t>
            </a:r>
          </a:p>
          <a:p>
            <a:pPr marL="171450" indent="-171450"/>
            <a:r>
              <a:rPr lang="en-US" dirty="0">
                <a:ea typeface="Arial" panose="020B0604020202020204" pitchFamily="34" charset="0"/>
                <a:cs typeface="Arial"/>
              </a:rPr>
              <a:t>Less than 1% of battery metals are currently from recycled inputs, but </a:t>
            </a:r>
            <a:r>
              <a:rPr lang="en-US" b="1" dirty="0">
                <a:ea typeface="Arial" panose="020B0604020202020204" pitchFamily="34" charset="0"/>
                <a:cs typeface="Arial"/>
              </a:rPr>
              <a:t>r</a:t>
            </a:r>
            <a:r>
              <a:rPr lang="en-US" b="1" dirty="0"/>
              <a:t>ecycling is projected to lower total new mining demand for critical metals by 25-40% </a:t>
            </a:r>
            <a:r>
              <a:rPr lang="en-US" dirty="0"/>
              <a:t>by 2050.</a:t>
            </a:r>
            <a:endParaRPr lang="en-US" dirty="0">
              <a:cs typeface="Arial"/>
            </a:endParaRPr>
          </a:p>
          <a:p>
            <a:pPr marL="171450" indent="-171450"/>
            <a:r>
              <a:rPr lang="en-US" dirty="0">
                <a:ea typeface="Arial" panose="020B0604020202020204" pitchFamily="34" charset="0"/>
                <a:cs typeface="Arial"/>
              </a:rPr>
              <a:t>If all announced projects come online, global recycling capacity could rise to </a:t>
            </a:r>
            <a:r>
              <a:rPr lang="en-US" b="1" dirty="0">
                <a:ea typeface="Arial" panose="020B0604020202020204" pitchFamily="34" charset="0"/>
                <a:cs typeface="Arial"/>
              </a:rPr>
              <a:t>6x more than available feedstock by 2030.</a:t>
            </a:r>
          </a:p>
          <a:p>
            <a:pPr marL="171450" indent="-171450"/>
            <a:r>
              <a:rPr lang="en-US" dirty="0">
                <a:ea typeface="Arial" panose="020B0604020202020204" pitchFamily="34" charset="0"/>
                <a:cs typeface="Arial"/>
              </a:rPr>
              <a:t>Recycling is projected to </a:t>
            </a:r>
            <a:r>
              <a:rPr lang="en-US" b="1" dirty="0">
                <a:ea typeface="Arial" panose="020B0604020202020204" pitchFamily="34" charset="0"/>
                <a:cs typeface="Arial"/>
              </a:rPr>
              <a:t>reduce mining investment needs by 30% </a:t>
            </a:r>
            <a:r>
              <a:rPr lang="en-US" dirty="0">
                <a:ea typeface="Arial" panose="020B0604020202020204" pitchFamily="34" charset="0"/>
                <a:cs typeface="Arial"/>
              </a:rPr>
              <a:t>by 2040.</a:t>
            </a:r>
            <a:endParaRPr lang="en-US" dirty="0"/>
          </a:p>
          <a:p>
            <a:pPr marL="0" indent="0">
              <a:buNone/>
            </a:pPr>
            <a:endParaRPr lang="en-GB" dirty="0"/>
          </a:p>
        </p:txBody>
      </p:sp>
      <p:sp>
        <p:nvSpPr>
          <p:cNvPr id="5" name="Title 4">
            <a:extLst>
              <a:ext uri="{FF2B5EF4-FFF2-40B4-BE49-F238E27FC236}">
                <a16:creationId xmlns:a16="http://schemas.microsoft.com/office/drawing/2014/main" id="{5CA921D7-0E61-F6BF-2EA9-EB513A4BAE73}"/>
              </a:ext>
            </a:extLst>
          </p:cNvPr>
          <p:cNvSpPr>
            <a:spLocks noGrp="1"/>
          </p:cNvSpPr>
          <p:nvPr>
            <p:ph type="title"/>
          </p:nvPr>
        </p:nvSpPr>
        <p:spPr/>
        <p:txBody>
          <a:bodyPr vert="horz"/>
          <a:lstStyle/>
          <a:p>
            <a:r>
              <a:rPr lang="en-US" dirty="0"/>
              <a:t>Recycling emerges as a key solution; rates are set to significantly increase for Co, Li, Ni, and Cu and alleviate primary demand</a:t>
            </a:r>
            <a:endParaRPr lang="en-GB" dirty="0"/>
          </a:p>
        </p:txBody>
      </p:sp>
      <p:sp>
        <p:nvSpPr>
          <p:cNvPr id="6" name="Footer Placeholder 5">
            <a:extLst>
              <a:ext uri="{FF2B5EF4-FFF2-40B4-BE49-F238E27FC236}">
                <a16:creationId xmlns:a16="http://schemas.microsoft.com/office/drawing/2014/main" id="{D0219F47-FC87-470E-C922-E3706629A8C2}"/>
              </a:ext>
            </a:extLst>
          </p:cNvPr>
          <p:cNvSpPr>
            <a:spLocks noGrp="1"/>
          </p:cNvSpPr>
          <p:nvPr>
            <p:ph type="ftr" sz="quarter" idx="3"/>
          </p:nvPr>
        </p:nvSpPr>
        <p:spPr>
          <a:xfrm>
            <a:off x="334962" y="6344431"/>
            <a:ext cx="9147241" cy="473879"/>
          </a:xfrm>
        </p:spPr>
        <p:txBody>
          <a:bodyPr/>
          <a:lstStyle/>
          <a:p>
            <a:r>
              <a:rPr lang="en-US" dirty="0">
                <a:solidFill>
                  <a:schemeClr val="tx1"/>
                </a:solidFill>
                <a:cs typeface="Arial"/>
              </a:rPr>
              <a:t>1) 2040-2050 recycled input rates extrapolated using CAGR from 2030-2040, assuming constant annual growth.</a:t>
            </a:r>
            <a:br>
              <a:rPr lang="en-US" dirty="0">
                <a:solidFill>
                  <a:srgbClr val="000000"/>
                </a:solidFill>
                <a:cs typeface="Arial"/>
              </a:rPr>
            </a:br>
            <a:r>
              <a:rPr lang="en-US" dirty="0">
                <a:solidFill>
                  <a:srgbClr val="000000"/>
                </a:solidFill>
                <a:cs typeface="Arial"/>
              </a:rPr>
              <a:t>Sources: </a:t>
            </a:r>
            <a:r>
              <a:rPr lang="en-US" altLang="ko-KR" dirty="0">
                <a:solidFill>
                  <a:srgbClr val="000000"/>
                </a:solidFill>
                <a:cs typeface="Arial"/>
                <a:hlinkClick r:id="rId46"/>
              </a:rPr>
              <a:t>Recycling of Critical Minerals</a:t>
            </a:r>
            <a:r>
              <a:rPr lang="en-US" dirty="0">
                <a:cs typeface="Arial"/>
              </a:rPr>
              <a:t> </a:t>
            </a:r>
            <a:r>
              <a:rPr lang="en-US" altLang="ko-KR" dirty="0">
                <a:solidFill>
                  <a:srgbClr val="000000"/>
                </a:solidFill>
                <a:cs typeface="Arial"/>
              </a:rPr>
              <a:t>(</a:t>
            </a:r>
            <a:r>
              <a:rPr lang="en-US" dirty="0">
                <a:solidFill>
                  <a:srgbClr val="000000"/>
                </a:solidFill>
                <a:cs typeface="Arial"/>
              </a:rPr>
              <a:t>IEA, </a:t>
            </a:r>
            <a:r>
              <a:rPr lang="en-US" altLang="ko-KR" dirty="0">
                <a:solidFill>
                  <a:srgbClr val="000000"/>
                </a:solidFill>
                <a:cs typeface="Arial"/>
              </a:rPr>
              <a:t>2024); </a:t>
            </a:r>
            <a:r>
              <a:rPr lang="en-US" altLang="ko-KR" dirty="0">
                <a:solidFill>
                  <a:srgbClr val="000000"/>
                </a:solidFill>
                <a:cs typeface="Arial"/>
                <a:hlinkClick r:id="rId47"/>
              </a:rPr>
              <a:t>Global Critical Minerals Outlook</a:t>
            </a:r>
            <a:r>
              <a:rPr lang="en-US" dirty="0">
                <a:cs typeface="Arial"/>
              </a:rPr>
              <a:t> </a:t>
            </a:r>
            <a:r>
              <a:rPr lang="en-US" altLang="ko-KR" dirty="0">
                <a:solidFill>
                  <a:srgbClr val="000000"/>
                </a:solidFill>
                <a:cs typeface="Arial"/>
              </a:rPr>
              <a:t>(IEA, 2025); </a:t>
            </a:r>
            <a:r>
              <a:rPr lang="en-US" altLang="ko-KR" dirty="0">
                <a:solidFill>
                  <a:srgbClr val="000000"/>
                </a:solidFill>
                <a:cs typeface="Arial"/>
                <a:hlinkClick r:id="rId48"/>
              </a:rPr>
              <a:t>Circularity of critical minerals in the energy transition</a:t>
            </a:r>
            <a:r>
              <a:rPr lang="en-US" dirty="0">
                <a:cs typeface="Arial"/>
              </a:rPr>
              <a:t> </a:t>
            </a:r>
            <a:r>
              <a:rPr lang="en-US" altLang="ko-KR" dirty="0">
                <a:solidFill>
                  <a:srgbClr val="000000"/>
                </a:solidFill>
                <a:cs typeface="Arial"/>
              </a:rPr>
              <a:t>(World Economic Forum, 2024).</a:t>
            </a:r>
          </a:p>
          <a:p>
            <a:r>
              <a:rPr lang="en-US" dirty="0">
                <a:solidFill>
                  <a:srgbClr val="000000"/>
                </a:solidFill>
                <a:cs typeface="Arial"/>
              </a:rPr>
              <a:t>Credit: </a:t>
            </a:r>
            <a:r>
              <a:rPr lang="en-US" dirty="0" err="1">
                <a:solidFill>
                  <a:srgbClr val="000000"/>
                </a:solidFill>
                <a:cs typeface="Arial"/>
              </a:rPr>
              <a:t>Khande</a:t>
            </a:r>
            <a:r>
              <a:rPr lang="en-US" dirty="0">
                <a:solidFill>
                  <a:srgbClr val="000000"/>
                </a:solidFill>
                <a:cs typeface="Arial"/>
              </a:rPr>
              <a:t>-Jae Fisher, Isabel Hoyos, </a:t>
            </a:r>
            <a:r>
              <a:rPr lang="en-US" dirty="0" err="1">
                <a:solidFill>
                  <a:srgbClr val="000000"/>
                </a:solidFill>
                <a:cs typeface="Arial"/>
              </a:rPr>
              <a:t>Hyae</a:t>
            </a:r>
            <a:r>
              <a:rPr lang="en-US" dirty="0">
                <a:solidFill>
                  <a:srgbClr val="000000"/>
                </a:solidFill>
                <a:cs typeface="Arial"/>
              </a:rPr>
              <a:t> Ryung Kim, and</a:t>
            </a:r>
            <a:r>
              <a:rPr lang="en-US" dirty="0">
                <a:cs typeface="Arial"/>
              </a:rPr>
              <a:t> </a:t>
            </a:r>
            <a:r>
              <a:rPr lang="en-US" dirty="0">
                <a:solidFill>
                  <a:srgbClr val="000000"/>
                </a:solidFill>
                <a:cs typeface="Arial"/>
                <a:hlinkClick r:id="rId49"/>
              </a:rPr>
              <a:t>Gernot Wagner</a:t>
            </a:r>
            <a:r>
              <a:rPr lang="en-US" dirty="0">
                <a:solidFill>
                  <a:srgbClr val="000000"/>
                </a:solidFill>
                <a:cs typeface="Arial"/>
              </a:rPr>
              <a:t>. </a:t>
            </a:r>
            <a:r>
              <a:rPr lang="en-US" dirty="0">
                <a:solidFill>
                  <a:srgbClr val="000000"/>
                </a:solidFill>
                <a:cs typeface="Arial"/>
                <a:hlinkClick r:id="rId50"/>
              </a:rPr>
              <a:t>Share with attribution</a:t>
            </a:r>
            <a:r>
              <a:rPr lang="en-US" dirty="0">
                <a:solidFill>
                  <a:srgbClr val="000000"/>
                </a:solidFill>
                <a:cs typeface="Arial"/>
              </a:rPr>
              <a:t>: Wagner et al., "Mining for the Energy Transition" (10 April 2026).</a:t>
            </a:r>
          </a:p>
        </p:txBody>
      </p:sp>
      <p:sp>
        <p:nvSpPr>
          <p:cNvPr id="7" name="Text Placeholder 6">
            <a:extLst>
              <a:ext uri="{FF2B5EF4-FFF2-40B4-BE49-F238E27FC236}">
                <a16:creationId xmlns:a16="http://schemas.microsoft.com/office/drawing/2014/main" id="{5F505F17-3D57-EE52-163C-6370F9D2EE9B}"/>
              </a:ext>
            </a:extLst>
          </p:cNvPr>
          <p:cNvSpPr>
            <a:spLocks noGrp="1"/>
          </p:cNvSpPr>
          <p:nvPr>
            <p:ph type="body" sz="quarter" idx="13"/>
          </p:nvPr>
        </p:nvSpPr>
        <p:spPr/>
        <p:txBody>
          <a:bodyPr/>
          <a:lstStyle/>
          <a:p>
            <a:r>
              <a:rPr lang="en-US" dirty="0"/>
              <a:t>As share of recycled mineral input increases, demand for mined material is projected to decrease by 40% for Cu, 25% for Ni, 27% for Li and 48% for Co</a:t>
            </a:r>
          </a:p>
        </p:txBody>
      </p:sp>
      <p:sp>
        <p:nvSpPr>
          <p:cNvPr id="8" name="Text Placeholder 7">
            <a:extLst>
              <a:ext uri="{FF2B5EF4-FFF2-40B4-BE49-F238E27FC236}">
                <a16:creationId xmlns:a16="http://schemas.microsoft.com/office/drawing/2014/main" id="{66BC90E3-F6CA-1FA2-C85D-E6BEC652F578}"/>
              </a:ext>
            </a:extLst>
          </p:cNvPr>
          <p:cNvSpPr>
            <a:spLocks noGrp="1"/>
          </p:cNvSpPr>
          <p:nvPr>
            <p:ph type="body" sz="quarter" idx="18"/>
          </p:nvPr>
        </p:nvSpPr>
        <p:spPr/>
        <p:txBody>
          <a:bodyPr/>
          <a:lstStyle/>
          <a:p>
            <a:r>
              <a:rPr lang="en-US" dirty="0">
                <a:solidFill>
                  <a:srgbClr val="000000"/>
                </a:solidFill>
                <a:ea typeface="+mn-lt"/>
                <a:cs typeface="Arial"/>
              </a:rPr>
              <a:t>Recycled input rates are expected to grow +25%</a:t>
            </a:r>
          </a:p>
        </p:txBody>
      </p:sp>
      <p:graphicFrame>
        <p:nvGraphicFramePr>
          <p:cNvPr id="233" name="Chart 232">
            <a:extLst>
              <a:ext uri="{FF2B5EF4-FFF2-40B4-BE49-F238E27FC236}">
                <a16:creationId xmlns:a16="http://schemas.microsoft.com/office/drawing/2014/main" id="{BFF9E9E4-A168-B727-889C-64B365E69A1C}"/>
              </a:ext>
            </a:extLst>
          </p:cNvPr>
          <p:cNvGraphicFramePr/>
          <p:nvPr>
            <p:custDataLst>
              <p:tags r:id="rId3"/>
            </p:custDataLst>
            <p:extLst>
              <p:ext uri="{D42A27DB-BD31-4B8C-83A1-F6EECF244321}">
                <p14:modId xmlns:p14="http://schemas.microsoft.com/office/powerpoint/2010/main" val="3442752391"/>
              </p:ext>
            </p:extLst>
          </p:nvPr>
        </p:nvGraphicFramePr>
        <p:xfrm>
          <a:off x="638175" y="2387600"/>
          <a:ext cx="3128963" cy="1277938"/>
        </p:xfrm>
        <a:graphic>
          <a:graphicData uri="http://schemas.openxmlformats.org/drawingml/2006/chart">
            <c:chart xmlns:c="http://schemas.openxmlformats.org/drawingml/2006/chart" xmlns:r="http://schemas.openxmlformats.org/officeDocument/2006/relationships" r:id="rId51"/>
          </a:graphicData>
        </a:graphic>
      </p:graphicFrame>
      <p:sp>
        <p:nvSpPr>
          <p:cNvPr id="17" name="Text Placeholder 10">
            <a:extLst>
              <a:ext uri="{FF2B5EF4-FFF2-40B4-BE49-F238E27FC236}">
                <a16:creationId xmlns:a16="http://schemas.microsoft.com/office/drawing/2014/main" id="{A13796E6-60D5-F2B5-7A84-4941AF46BBBD}"/>
              </a:ext>
            </a:extLst>
          </p:cNvPr>
          <p:cNvSpPr txBox="1">
            <a:spLocks/>
          </p:cNvSpPr>
          <p:nvPr>
            <p:custDataLst>
              <p:tags r:id="rId4"/>
            </p:custDataLst>
          </p:nvPr>
        </p:nvSpPr>
        <p:spPr bwMode="auto">
          <a:xfrm>
            <a:off x="822325" y="3570288"/>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B74F2997-F955-472C-A5C5-67A5DC6DA258}" type="datetime'''''''''2''''''''''''''''''''''''''''''''0''''''''20'''''''''">
              <a:rPr lang="en-GB" altLang="en-US" sz="800" smtClean="0"/>
              <a:pPr/>
              <a:t>2020</a:t>
            </a:fld>
            <a:endParaRPr lang="en-US" sz="800">
              <a:ea typeface="+mn-lt"/>
              <a:cs typeface="+mn-lt"/>
              <a:sym typeface="+mn-lt"/>
            </a:endParaRPr>
          </a:p>
        </p:txBody>
      </p:sp>
      <p:sp>
        <p:nvSpPr>
          <p:cNvPr id="18" name="Text Placeholder 10">
            <a:extLst>
              <a:ext uri="{FF2B5EF4-FFF2-40B4-BE49-F238E27FC236}">
                <a16:creationId xmlns:a16="http://schemas.microsoft.com/office/drawing/2014/main" id="{853AF7B4-950A-86E2-CC7E-345500E7DAFE}"/>
              </a:ext>
            </a:extLst>
          </p:cNvPr>
          <p:cNvSpPr txBox="1">
            <a:spLocks/>
          </p:cNvSpPr>
          <p:nvPr>
            <p:custDataLst>
              <p:tags r:id="rId5"/>
            </p:custDataLst>
          </p:nvPr>
        </p:nvSpPr>
        <p:spPr bwMode="auto">
          <a:xfrm>
            <a:off x="1736725" y="3570288"/>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C3130952-D0C4-4653-B296-C5DA7D9BE3DC}" type="datetime'''''''''''''''2''''0''''''''3''''''''''0'''">
              <a:rPr lang="en-GB" altLang="en-US" sz="800" smtClean="0"/>
              <a:pPr/>
              <a:t>2030</a:t>
            </a:fld>
            <a:endParaRPr lang="en-US" sz="800">
              <a:ea typeface="+mn-lt"/>
              <a:cs typeface="+mn-lt"/>
              <a:sym typeface="+mn-lt"/>
            </a:endParaRPr>
          </a:p>
        </p:txBody>
      </p:sp>
      <p:sp>
        <p:nvSpPr>
          <p:cNvPr id="19" name="Text Placeholder 10">
            <a:extLst>
              <a:ext uri="{FF2B5EF4-FFF2-40B4-BE49-F238E27FC236}">
                <a16:creationId xmlns:a16="http://schemas.microsoft.com/office/drawing/2014/main" id="{5DF4CDE5-FFA3-1B4C-98D1-E9597DB59979}"/>
              </a:ext>
            </a:extLst>
          </p:cNvPr>
          <p:cNvSpPr txBox="1">
            <a:spLocks/>
          </p:cNvSpPr>
          <p:nvPr>
            <p:custDataLst>
              <p:tags r:id="rId6"/>
            </p:custDataLst>
          </p:nvPr>
        </p:nvSpPr>
        <p:spPr bwMode="auto">
          <a:xfrm>
            <a:off x="2649538" y="3570288"/>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9BCF4569-FFBC-45CF-9FB0-391EE7B11A4F}" type="datetime'2''''''''''''''''''''04''''''''''''''''''''0'''''">
              <a:rPr lang="en-GB" altLang="en-US" sz="800" smtClean="0"/>
              <a:pPr/>
              <a:t>2040</a:t>
            </a:fld>
            <a:endParaRPr lang="en-US" sz="800">
              <a:ea typeface="+mn-lt"/>
              <a:cs typeface="+mn-lt"/>
              <a:sym typeface="+mn-lt"/>
            </a:endParaRPr>
          </a:p>
        </p:txBody>
      </p:sp>
      <p:sp>
        <p:nvSpPr>
          <p:cNvPr id="20" name="Text Placeholder 10">
            <a:extLst>
              <a:ext uri="{FF2B5EF4-FFF2-40B4-BE49-F238E27FC236}">
                <a16:creationId xmlns:a16="http://schemas.microsoft.com/office/drawing/2014/main" id="{D9D7E8C7-9D4C-FCBC-E4BF-067588C3CD5E}"/>
              </a:ext>
            </a:extLst>
          </p:cNvPr>
          <p:cNvSpPr txBox="1">
            <a:spLocks/>
          </p:cNvSpPr>
          <p:nvPr>
            <p:custDataLst>
              <p:tags r:id="rId7"/>
            </p:custDataLst>
          </p:nvPr>
        </p:nvSpPr>
        <p:spPr bwMode="auto">
          <a:xfrm>
            <a:off x="3563938" y="3570288"/>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043C36E0-4A7F-4E39-B3F5-CDF4EFB24335}" type="datetime'''''''''''''''''''''''2''''''''''''''''''''0''''''50'''''">
              <a:rPr lang="en-GB" altLang="en-US" sz="800" smtClean="0"/>
              <a:pPr/>
              <a:t>2050</a:t>
            </a:fld>
            <a:endParaRPr lang="en-US" sz="800">
              <a:ea typeface="+mn-lt"/>
              <a:cs typeface="+mn-lt"/>
              <a:sym typeface="+mn-lt"/>
            </a:endParaRPr>
          </a:p>
        </p:txBody>
      </p:sp>
      <p:graphicFrame>
        <p:nvGraphicFramePr>
          <p:cNvPr id="220" name="Chart 219">
            <a:extLst>
              <a:ext uri="{FF2B5EF4-FFF2-40B4-BE49-F238E27FC236}">
                <a16:creationId xmlns:a16="http://schemas.microsoft.com/office/drawing/2014/main" id="{6350695C-F87B-55FB-C170-31A15B2DFA82}"/>
              </a:ext>
            </a:extLst>
          </p:cNvPr>
          <p:cNvGraphicFramePr/>
          <p:nvPr>
            <p:custDataLst>
              <p:tags r:id="rId8"/>
            </p:custDataLst>
            <p:extLst>
              <p:ext uri="{D42A27DB-BD31-4B8C-83A1-F6EECF244321}">
                <p14:modId xmlns:p14="http://schemas.microsoft.com/office/powerpoint/2010/main" val="3407735553"/>
              </p:ext>
            </p:extLst>
          </p:nvPr>
        </p:nvGraphicFramePr>
        <p:xfrm>
          <a:off x="663575" y="3949700"/>
          <a:ext cx="3103563" cy="1092200"/>
        </p:xfrm>
        <a:graphic>
          <a:graphicData uri="http://schemas.openxmlformats.org/drawingml/2006/chart">
            <c:chart xmlns:c="http://schemas.openxmlformats.org/drawingml/2006/chart" xmlns:r="http://schemas.openxmlformats.org/officeDocument/2006/relationships" r:id="rId52"/>
          </a:graphicData>
        </a:graphic>
      </p:graphicFrame>
      <p:sp>
        <p:nvSpPr>
          <p:cNvPr id="22" name="Text Placeholder 10">
            <a:extLst>
              <a:ext uri="{FF2B5EF4-FFF2-40B4-BE49-F238E27FC236}">
                <a16:creationId xmlns:a16="http://schemas.microsoft.com/office/drawing/2014/main" id="{9F076152-7CEB-B418-68FA-0512000346D0}"/>
              </a:ext>
            </a:extLst>
          </p:cNvPr>
          <p:cNvSpPr txBox="1">
            <a:spLocks/>
          </p:cNvSpPr>
          <p:nvPr>
            <p:custDataLst>
              <p:tags r:id="rId9"/>
            </p:custDataLst>
          </p:nvPr>
        </p:nvSpPr>
        <p:spPr bwMode="auto">
          <a:xfrm>
            <a:off x="876300" y="4946650"/>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CCCD2599-DEAB-4C8D-A517-B0B3EDBC20A9}" type="datetime'2''''''''''''''''''''''''''''''0''''''''''''2''0'''''''''">
              <a:rPr lang="en-GB" altLang="en-US" sz="800" smtClean="0"/>
              <a:pPr/>
              <a:t>2020</a:t>
            </a:fld>
            <a:endParaRPr lang="en-US" sz="800">
              <a:ea typeface="+mn-lt"/>
              <a:cs typeface="+mn-lt"/>
              <a:sym typeface="+mn-lt"/>
            </a:endParaRPr>
          </a:p>
        </p:txBody>
      </p:sp>
      <p:sp>
        <p:nvSpPr>
          <p:cNvPr id="23" name="Text Placeholder 10">
            <a:extLst>
              <a:ext uri="{FF2B5EF4-FFF2-40B4-BE49-F238E27FC236}">
                <a16:creationId xmlns:a16="http://schemas.microsoft.com/office/drawing/2014/main" id="{9F9E6994-497A-BA7D-5BA1-9B33BF6A4CB9}"/>
              </a:ext>
            </a:extLst>
          </p:cNvPr>
          <p:cNvSpPr txBox="1">
            <a:spLocks/>
          </p:cNvSpPr>
          <p:nvPr>
            <p:custDataLst>
              <p:tags r:id="rId10"/>
            </p:custDataLst>
          </p:nvPr>
        </p:nvSpPr>
        <p:spPr bwMode="auto">
          <a:xfrm>
            <a:off x="1771650" y="4946650"/>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0367DD60-AFE4-46E6-97F4-C20F63ABD6AE}" type="datetime'''''''''20''''3''''''''''0'''''''''''''''''''''''''''">
              <a:rPr lang="en-GB" altLang="en-US" sz="800" smtClean="0"/>
              <a:pPr/>
              <a:t>2030</a:t>
            </a:fld>
            <a:endParaRPr lang="en-US" sz="800">
              <a:ea typeface="+mn-lt"/>
              <a:cs typeface="+mn-lt"/>
              <a:sym typeface="+mn-lt"/>
            </a:endParaRPr>
          </a:p>
        </p:txBody>
      </p:sp>
      <p:sp>
        <p:nvSpPr>
          <p:cNvPr id="24" name="Text Placeholder 10">
            <a:extLst>
              <a:ext uri="{FF2B5EF4-FFF2-40B4-BE49-F238E27FC236}">
                <a16:creationId xmlns:a16="http://schemas.microsoft.com/office/drawing/2014/main" id="{9F3E5A64-A520-3726-919E-8D2694B1B5B5}"/>
              </a:ext>
            </a:extLst>
          </p:cNvPr>
          <p:cNvSpPr txBox="1">
            <a:spLocks/>
          </p:cNvSpPr>
          <p:nvPr>
            <p:custDataLst>
              <p:tags r:id="rId11"/>
            </p:custDataLst>
          </p:nvPr>
        </p:nvSpPr>
        <p:spPr bwMode="auto">
          <a:xfrm>
            <a:off x="2668588" y="4946650"/>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F5FF9B52-0AFE-4395-9D49-4AFA855C8A4E}" type="datetime'''''''''''''2''''''''''''''''0''4''''''''''''''0'">
              <a:rPr lang="en-GB" altLang="en-US" sz="800" smtClean="0"/>
              <a:pPr/>
              <a:t>2040</a:t>
            </a:fld>
            <a:endParaRPr lang="en-US" sz="800">
              <a:ea typeface="+mn-lt"/>
              <a:cs typeface="+mn-lt"/>
              <a:sym typeface="+mn-lt"/>
            </a:endParaRPr>
          </a:p>
        </p:txBody>
      </p:sp>
      <p:sp>
        <p:nvSpPr>
          <p:cNvPr id="25" name="Text Placeholder 10">
            <a:extLst>
              <a:ext uri="{FF2B5EF4-FFF2-40B4-BE49-F238E27FC236}">
                <a16:creationId xmlns:a16="http://schemas.microsoft.com/office/drawing/2014/main" id="{259AA6DB-4B3C-C63F-6163-5742F78F73CF}"/>
              </a:ext>
            </a:extLst>
          </p:cNvPr>
          <p:cNvSpPr txBox="1">
            <a:spLocks/>
          </p:cNvSpPr>
          <p:nvPr>
            <p:custDataLst>
              <p:tags r:id="rId12"/>
            </p:custDataLst>
          </p:nvPr>
        </p:nvSpPr>
        <p:spPr bwMode="auto">
          <a:xfrm>
            <a:off x="3563938" y="4946650"/>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5E81DD61-71BD-4CE0-B499-BE321F41330C}" type="datetime'''''''''''''''''''''''2''''''''''''''05''''''''''0'''">
              <a:rPr lang="en-GB" altLang="en-US" sz="800" smtClean="0"/>
              <a:pPr/>
              <a:t>2050</a:t>
            </a:fld>
            <a:endParaRPr lang="en-US" sz="800">
              <a:ea typeface="+mn-lt"/>
              <a:cs typeface="+mn-lt"/>
              <a:sym typeface="+mn-lt"/>
            </a:endParaRPr>
          </a:p>
        </p:txBody>
      </p:sp>
      <p:graphicFrame>
        <p:nvGraphicFramePr>
          <p:cNvPr id="234" name="Chart 233">
            <a:extLst>
              <a:ext uri="{FF2B5EF4-FFF2-40B4-BE49-F238E27FC236}">
                <a16:creationId xmlns:a16="http://schemas.microsoft.com/office/drawing/2014/main" id="{C4F55F3E-A891-EE54-25D4-B35A39C6C225}"/>
              </a:ext>
            </a:extLst>
          </p:cNvPr>
          <p:cNvGraphicFramePr/>
          <p:nvPr>
            <p:custDataLst>
              <p:tags r:id="rId13"/>
            </p:custDataLst>
            <p:extLst>
              <p:ext uri="{D42A27DB-BD31-4B8C-83A1-F6EECF244321}">
                <p14:modId xmlns:p14="http://schemas.microsoft.com/office/powerpoint/2010/main" val="839604027"/>
              </p:ext>
            </p:extLst>
          </p:nvPr>
        </p:nvGraphicFramePr>
        <p:xfrm>
          <a:off x="4746625" y="2387600"/>
          <a:ext cx="3087688" cy="1277938"/>
        </p:xfrm>
        <a:graphic>
          <a:graphicData uri="http://schemas.openxmlformats.org/drawingml/2006/chart">
            <c:chart xmlns:c="http://schemas.openxmlformats.org/drawingml/2006/chart" xmlns:r="http://schemas.openxmlformats.org/officeDocument/2006/relationships" r:id="rId53"/>
          </a:graphicData>
        </a:graphic>
      </p:graphicFrame>
      <p:sp>
        <p:nvSpPr>
          <p:cNvPr id="27" name="Text Placeholder 10">
            <a:extLst>
              <a:ext uri="{FF2B5EF4-FFF2-40B4-BE49-F238E27FC236}">
                <a16:creationId xmlns:a16="http://schemas.microsoft.com/office/drawing/2014/main" id="{23173D3E-7C6C-1AD2-47F9-0BF7B275DD9A}"/>
              </a:ext>
            </a:extLst>
          </p:cNvPr>
          <p:cNvSpPr txBox="1">
            <a:spLocks/>
          </p:cNvSpPr>
          <p:nvPr>
            <p:custDataLst>
              <p:tags r:id="rId14"/>
            </p:custDataLst>
          </p:nvPr>
        </p:nvSpPr>
        <p:spPr bwMode="auto">
          <a:xfrm>
            <a:off x="4873625" y="3570288"/>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D772F1CA-102B-4841-BB3E-3144EB2C99FA}" type="datetime'2''''''''''''''''''''''''''''''''''''''020'''">
              <a:rPr lang="en-GB" altLang="en-US" sz="800" smtClean="0"/>
              <a:pPr/>
              <a:t>2020</a:t>
            </a:fld>
            <a:endParaRPr lang="en-US" sz="800">
              <a:ea typeface="+mn-lt"/>
              <a:cs typeface="+mn-lt"/>
              <a:sym typeface="+mn-lt"/>
            </a:endParaRPr>
          </a:p>
        </p:txBody>
      </p:sp>
      <p:sp>
        <p:nvSpPr>
          <p:cNvPr id="28" name="Text Placeholder 10">
            <a:extLst>
              <a:ext uri="{FF2B5EF4-FFF2-40B4-BE49-F238E27FC236}">
                <a16:creationId xmlns:a16="http://schemas.microsoft.com/office/drawing/2014/main" id="{05ABF15B-894B-0AD2-2972-6186D6DA0C9E}"/>
              </a:ext>
            </a:extLst>
          </p:cNvPr>
          <p:cNvSpPr txBox="1">
            <a:spLocks/>
          </p:cNvSpPr>
          <p:nvPr>
            <p:custDataLst>
              <p:tags r:id="rId15"/>
            </p:custDataLst>
          </p:nvPr>
        </p:nvSpPr>
        <p:spPr bwMode="auto">
          <a:xfrm>
            <a:off x="5792788" y="3570288"/>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5E3BEFE4-C209-4571-9C67-AC8580BE2D50}" type="datetime'2''''0''''''''''''''3''''''''''0'''''''''">
              <a:rPr lang="en-GB" altLang="en-US" sz="800" smtClean="0"/>
              <a:pPr/>
              <a:t>2030</a:t>
            </a:fld>
            <a:endParaRPr lang="en-US" sz="800">
              <a:ea typeface="+mn-lt"/>
              <a:cs typeface="+mn-lt"/>
              <a:sym typeface="+mn-lt"/>
            </a:endParaRPr>
          </a:p>
        </p:txBody>
      </p:sp>
      <p:sp>
        <p:nvSpPr>
          <p:cNvPr id="29" name="Text Placeholder 10">
            <a:extLst>
              <a:ext uri="{FF2B5EF4-FFF2-40B4-BE49-F238E27FC236}">
                <a16:creationId xmlns:a16="http://schemas.microsoft.com/office/drawing/2014/main" id="{05F15C3F-9A33-A721-AD9F-6956E86E8D95}"/>
              </a:ext>
            </a:extLst>
          </p:cNvPr>
          <p:cNvSpPr txBox="1">
            <a:spLocks/>
          </p:cNvSpPr>
          <p:nvPr>
            <p:custDataLst>
              <p:tags r:id="rId16"/>
            </p:custDataLst>
          </p:nvPr>
        </p:nvSpPr>
        <p:spPr bwMode="auto">
          <a:xfrm>
            <a:off x="6711950" y="3570288"/>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53638E42-1D0D-4536-989E-F8578DE4CD83}" type="datetime'''2''''''''''''''''''''''''''04''''0'''''''''''''''">
              <a:rPr lang="en-GB" altLang="en-US" sz="800" smtClean="0"/>
              <a:pPr/>
              <a:t>2040</a:t>
            </a:fld>
            <a:endParaRPr lang="en-US" sz="800">
              <a:ea typeface="+mn-lt"/>
              <a:cs typeface="+mn-lt"/>
              <a:sym typeface="+mn-lt"/>
            </a:endParaRPr>
          </a:p>
        </p:txBody>
      </p:sp>
      <p:sp>
        <p:nvSpPr>
          <p:cNvPr id="30" name="Text Placeholder 10">
            <a:extLst>
              <a:ext uri="{FF2B5EF4-FFF2-40B4-BE49-F238E27FC236}">
                <a16:creationId xmlns:a16="http://schemas.microsoft.com/office/drawing/2014/main" id="{9F573661-02A3-F3F1-0102-6B42BA591598}"/>
              </a:ext>
            </a:extLst>
          </p:cNvPr>
          <p:cNvSpPr txBox="1">
            <a:spLocks/>
          </p:cNvSpPr>
          <p:nvPr>
            <p:custDataLst>
              <p:tags r:id="rId17"/>
            </p:custDataLst>
          </p:nvPr>
        </p:nvSpPr>
        <p:spPr bwMode="auto">
          <a:xfrm>
            <a:off x="7631113" y="3570288"/>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E1133105-11CA-4ACF-B72C-1E01865BF8C1}" type="datetime'''''''2''''''''''''''''05''''''0'''''''''''">
              <a:rPr lang="en-GB" altLang="en-US" sz="800" smtClean="0"/>
              <a:pPr/>
              <a:t>2050</a:t>
            </a:fld>
            <a:endParaRPr lang="en-US" sz="800">
              <a:ea typeface="+mn-lt"/>
              <a:cs typeface="+mn-lt"/>
              <a:sym typeface="+mn-lt"/>
            </a:endParaRPr>
          </a:p>
        </p:txBody>
      </p:sp>
      <p:graphicFrame>
        <p:nvGraphicFramePr>
          <p:cNvPr id="222" name="Chart 221">
            <a:extLst>
              <a:ext uri="{FF2B5EF4-FFF2-40B4-BE49-F238E27FC236}">
                <a16:creationId xmlns:a16="http://schemas.microsoft.com/office/drawing/2014/main" id="{3023FEF1-101E-EE24-3BFC-BB0790EFFC9A}"/>
              </a:ext>
            </a:extLst>
          </p:cNvPr>
          <p:cNvGraphicFramePr/>
          <p:nvPr>
            <p:custDataLst>
              <p:tags r:id="rId18"/>
            </p:custDataLst>
            <p:extLst>
              <p:ext uri="{D42A27DB-BD31-4B8C-83A1-F6EECF244321}">
                <p14:modId xmlns:p14="http://schemas.microsoft.com/office/powerpoint/2010/main" val="3566823928"/>
              </p:ext>
            </p:extLst>
          </p:nvPr>
        </p:nvGraphicFramePr>
        <p:xfrm>
          <a:off x="4632325" y="3898900"/>
          <a:ext cx="3201988" cy="1143000"/>
        </p:xfrm>
        <a:graphic>
          <a:graphicData uri="http://schemas.openxmlformats.org/drawingml/2006/chart">
            <c:chart xmlns:c="http://schemas.openxmlformats.org/drawingml/2006/chart" xmlns:r="http://schemas.openxmlformats.org/officeDocument/2006/relationships" r:id="rId54"/>
          </a:graphicData>
        </a:graphic>
      </p:graphicFrame>
      <p:sp>
        <p:nvSpPr>
          <p:cNvPr id="32" name="Text Placeholder 10">
            <a:extLst>
              <a:ext uri="{FF2B5EF4-FFF2-40B4-BE49-F238E27FC236}">
                <a16:creationId xmlns:a16="http://schemas.microsoft.com/office/drawing/2014/main" id="{FD153FBF-F8FB-EA0E-A169-FCB340F90E90}"/>
              </a:ext>
            </a:extLst>
          </p:cNvPr>
          <p:cNvSpPr txBox="1">
            <a:spLocks/>
          </p:cNvSpPr>
          <p:nvPr>
            <p:custDataLst>
              <p:tags r:id="rId19"/>
            </p:custDataLst>
          </p:nvPr>
        </p:nvSpPr>
        <p:spPr bwMode="auto">
          <a:xfrm>
            <a:off x="4873625" y="4946650"/>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80641A99-B209-45CD-A320-2DAE5A8E48F7}" type="datetime'''''''''''''''''''2''0''''''''''''2''''''''''0'''''''''''''''">
              <a:rPr lang="en-GB" altLang="en-US" sz="800" smtClean="0"/>
              <a:pPr/>
              <a:t>2020</a:t>
            </a:fld>
            <a:endParaRPr lang="en-US" sz="800">
              <a:ea typeface="+mn-lt"/>
              <a:cs typeface="+mn-lt"/>
              <a:sym typeface="+mn-lt"/>
            </a:endParaRPr>
          </a:p>
        </p:txBody>
      </p:sp>
      <p:sp>
        <p:nvSpPr>
          <p:cNvPr id="33" name="Text Placeholder 10">
            <a:extLst>
              <a:ext uri="{FF2B5EF4-FFF2-40B4-BE49-F238E27FC236}">
                <a16:creationId xmlns:a16="http://schemas.microsoft.com/office/drawing/2014/main" id="{1CFAD6CB-F1C6-0064-FD2A-E99CAC637199}"/>
              </a:ext>
            </a:extLst>
          </p:cNvPr>
          <p:cNvSpPr txBox="1">
            <a:spLocks/>
          </p:cNvSpPr>
          <p:nvPr>
            <p:custDataLst>
              <p:tags r:id="rId20"/>
            </p:custDataLst>
          </p:nvPr>
        </p:nvSpPr>
        <p:spPr bwMode="auto">
          <a:xfrm>
            <a:off x="5792788" y="4946650"/>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1BF5EC40-1A60-474E-9826-C946B7347B8D}" type="datetime'''''2''''''03''''''''''''''''''''''''''''''0'''''''''''''''">
              <a:rPr lang="en-GB" altLang="en-US" sz="800" smtClean="0"/>
              <a:pPr/>
              <a:t>2030</a:t>
            </a:fld>
            <a:endParaRPr lang="en-US" sz="800">
              <a:ea typeface="+mn-lt"/>
              <a:cs typeface="+mn-lt"/>
              <a:sym typeface="+mn-lt"/>
            </a:endParaRPr>
          </a:p>
        </p:txBody>
      </p:sp>
      <p:sp>
        <p:nvSpPr>
          <p:cNvPr id="34" name="Text Placeholder 10">
            <a:extLst>
              <a:ext uri="{FF2B5EF4-FFF2-40B4-BE49-F238E27FC236}">
                <a16:creationId xmlns:a16="http://schemas.microsoft.com/office/drawing/2014/main" id="{0955FC5F-87EC-758F-25E3-678CAB7C1E3C}"/>
              </a:ext>
            </a:extLst>
          </p:cNvPr>
          <p:cNvSpPr txBox="1">
            <a:spLocks/>
          </p:cNvSpPr>
          <p:nvPr>
            <p:custDataLst>
              <p:tags r:id="rId21"/>
            </p:custDataLst>
          </p:nvPr>
        </p:nvSpPr>
        <p:spPr bwMode="auto">
          <a:xfrm>
            <a:off x="6711950" y="4946650"/>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FCE0785D-5FF7-4692-BEBD-99467D46E1EE}" type="datetime'''''''''''''''''''2''''''''''''0''''''''''''''4''''''0'''">
              <a:rPr lang="en-GB" altLang="en-US" sz="800" smtClean="0"/>
              <a:pPr/>
              <a:t>2040</a:t>
            </a:fld>
            <a:endParaRPr lang="en-US" sz="800">
              <a:ea typeface="+mn-lt"/>
              <a:cs typeface="+mn-lt"/>
              <a:sym typeface="+mn-lt"/>
            </a:endParaRPr>
          </a:p>
        </p:txBody>
      </p:sp>
      <p:sp>
        <p:nvSpPr>
          <p:cNvPr id="35" name="Text Placeholder 10">
            <a:extLst>
              <a:ext uri="{FF2B5EF4-FFF2-40B4-BE49-F238E27FC236}">
                <a16:creationId xmlns:a16="http://schemas.microsoft.com/office/drawing/2014/main" id="{6551F63B-6EA1-06C1-5817-39DFC8ECD695}"/>
              </a:ext>
            </a:extLst>
          </p:cNvPr>
          <p:cNvSpPr txBox="1">
            <a:spLocks/>
          </p:cNvSpPr>
          <p:nvPr>
            <p:custDataLst>
              <p:tags r:id="rId22"/>
            </p:custDataLst>
          </p:nvPr>
        </p:nvSpPr>
        <p:spPr bwMode="auto">
          <a:xfrm>
            <a:off x="7631113" y="4946650"/>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00C1D04C-701F-4C21-B041-B7318A9E7438}" type="datetime'2''''''''0''''''''5''''''''0'''''''''''''''''''''''''''">
              <a:rPr lang="en-GB" altLang="en-US" sz="800" smtClean="0"/>
              <a:pPr/>
              <a:t>2050</a:t>
            </a:fld>
            <a:endParaRPr lang="en-US" sz="800">
              <a:ea typeface="+mn-lt"/>
              <a:cs typeface="+mn-lt"/>
              <a:sym typeface="+mn-lt"/>
            </a:endParaRPr>
          </a:p>
        </p:txBody>
      </p:sp>
      <p:sp>
        <p:nvSpPr>
          <p:cNvPr id="36" name="TextBox 35">
            <a:extLst>
              <a:ext uri="{FF2B5EF4-FFF2-40B4-BE49-F238E27FC236}">
                <a16:creationId xmlns:a16="http://schemas.microsoft.com/office/drawing/2014/main" id="{BE994366-89B1-E2D9-EB60-136A00D6D738}"/>
              </a:ext>
            </a:extLst>
          </p:cNvPr>
          <p:cNvSpPr txBox="1"/>
          <p:nvPr>
            <p:custDataLst>
              <p:tags r:id="rId23"/>
            </p:custDataLst>
          </p:nvPr>
        </p:nvSpPr>
        <p:spPr bwMode="gray">
          <a:xfrm>
            <a:off x="942975" y="2508250"/>
            <a:ext cx="655638" cy="430213"/>
          </a:xfrm>
          <a:prstGeom prst="rect">
            <a:avLst/>
          </a:prstGeom>
          <a:noFill/>
        </p:spPr>
        <p:txBody>
          <a:bodyPr wrap="square" lIns="137160" tIns="137160" rIns="274320" bIns="137160" rtlCol="0">
            <a:spAutoFit/>
          </a:bodyPr>
          <a:lstStyle/>
          <a:p>
            <a:pPr marL="0" indent="0" algn="l">
              <a:spcBef>
                <a:spcPts val="600"/>
              </a:spcBef>
              <a:spcAft>
                <a:spcPts val="600"/>
              </a:spcAft>
              <a:buNone/>
            </a:pPr>
            <a:r>
              <a:rPr lang="en-US" sz="1000" b="1" dirty="0"/>
              <a:t>Cu</a:t>
            </a:r>
          </a:p>
        </p:txBody>
      </p:sp>
      <p:sp>
        <p:nvSpPr>
          <p:cNvPr id="37" name="TextBox 36">
            <a:extLst>
              <a:ext uri="{FF2B5EF4-FFF2-40B4-BE49-F238E27FC236}">
                <a16:creationId xmlns:a16="http://schemas.microsoft.com/office/drawing/2014/main" id="{097AB329-93BB-2DB7-33C1-8EFA84411057}"/>
              </a:ext>
            </a:extLst>
          </p:cNvPr>
          <p:cNvSpPr txBox="1"/>
          <p:nvPr>
            <p:custDataLst>
              <p:tags r:id="rId24"/>
            </p:custDataLst>
          </p:nvPr>
        </p:nvSpPr>
        <p:spPr bwMode="gray">
          <a:xfrm>
            <a:off x="1009650" y="4003675"/>
            <a:ext cx="696913" cy="430213"/>
          </a:xfrm>
          <a:prstGeom prst="rect">
            <a:avLst/>
          </a:prstGeom>
          <a:noFill/>
        </p:spPr>
        <p:txBody>
          <a:bodyPr wrap="square" lIns="137160" tIns="137160" rIns="274320" bIns="137160" rtlCol="0">
            <a:spAutoFit/>
          </a:bodyPr>
          <a:lstStyle/>
          <a:p>
            <a:pPr marL="0" indent="0" algn="l">
              <a:spcBef>
                <a:spcPts val="600"/>
              </a:spcBef>
              <a:spcAft>
                <a:spcPts val="600"/>
              </a:spcAft>
              <a:buNone/>
            </a:pPr>
            <a:r>
              <a:rPr lang="en-US" sz="1000" b="1"/>
              <a:t>Li</a:t>
            </a:r>
          </a:p>
        </p:txBody>
      </p:sp>
      <p:sp>
        <p:nvSpPr>
          <p:cNvPr id="38" name="TextBox 37">
            <a:extLst>
              <a:ext uri="{FF2B5EF4-FFF2-40B4-BE49-F238E27FC236}">
                <a16:creationId xmlns:a16="http://schemas.microsoft.com/office/drawing/2014/main" id="{5F72E54E-8278-D3A6-3014-7707AF1944F2}"/>
              </a:ext>
            </a:extLst>
          </p:cNvPr>
          <p:cNvSpPr txBox="1"/>
          <p:nvPr>
            <p:custDataLst>
              <p:tags r:id="rId25"/>
            </p:custDataLst>
          </p:nvPr>
        </p:nvSpPr>
        <p:spPr bwMode="gray">
          <a:xfrm>
            <a:off x="5021263" y="2473325"/>
            <a:ext cx="655638" cy="430213"/>
          </a:xfrm>
          <a:prstGeom prst="rect">
            <a:avLst/>
          </a:prstGeom>
          <a:noFill/>
        </p:spPr>
        <p:txBody>
          <a:bodyPr wrap="square" lIns="137160" tIns="137160" rIns="274320" bIns="137160" rtlCol="0">
            <a:spAutoFit/>
          </a:bodyPr>
          <a:lstStyle/>
          <a:p>
            <a:pPr marL="0" indent="0" algn="l">
              <a:spcBef>
                <a:spcPts val="600"/>
              </a:spcBef>
              <a:spcAft>
                <a:spcPts val="600"/>
              </a:spcAft>
              <a:buNone/>
            </a:pPr>
            <a:r>
              <a:rPr lang="en-US" sz="1000" b="1"/>
              <a:t>Ni</a:t>
            </a:r>
          </a:p>
        </p:txBody>
      </p:sp>
      <p:sp>
        <p:nvSpPr>
          <p:cNvPr id="39" name="TextBox 38">
            <a:extLst>
              <a:ext uri="{FF2B5EF4-FFF2-40B4-BE49-F238E27FC236}">
                <a16:creationId xmlns:a16="http://schemas.microsoft.com/office/drawing/2014/main" id="{8FABB110-503C-7C23-E546-4D1DEA1630A3}"/>
              </a:ext>
            </a:extLst>
          </p:cNvPr>
          <p:cNvSpPr txBox="1"/>
          <p:nvPr>
            <p:custDataLst>
              <p:tags r:id="rId26"/>
            </p:custDataLst>
          </p:nvPr>
        </p:nvSpPr>
        <p:spPr bwMode="gray">
          <a:xfrm>
            <a:off x="4995863" y="4025899"/>
            <a:ext cx="655638" cy="431800"/>
          </a:xfrm>
          <a:prstGeom prst="rect">
            <a:avLst/>
          </a:prstGeom>
          <a:noFill/>
        </p:spPr>
        <p:txBody>
          <a:bodyPr wrap="square" lIns="137160" tIns="137160" rIns="274320" bIns="137160" rtlCol="0">
            <a:spAutoFit/>
          </a:bodyPr>
          <a:lstStyle/>
          <a:p>
            <a:pPr marL="0" indent="0" algn="l">
              <a:spcBef>
                <a:spcPts val="600"/>
              </a:spcBef>
              <a:spcAft>
                <a:spcPts val="600"/>
              </a:spcAft>
              <a:buNone/>
            </a:pPr>
            <a:r>
              <a:rPr lang="en-US" sz="1000" b="1" dirty="0"/>
              <a:t>Co</a:t>
            </a:r>
          </a:p>
        </p:txBody>
      </p:sp>
      <p:sp>
        <p:nvSpPr>
          <p:cNvPr id="40" name="TextBox 39">
            <a:extLst>
              <a:ext uri="{FF2B5EF4-FFF2-40B4-BE49-F238E27FC236}">
                <a16:creationId xmlns:a16="http://schemas.microsoft.com/office/drawing/2014/main" id="{210DD27F-B9BF-A4DF-8FF7-3C9952EABA9A}"/>
              </a:ext>
            </a:extLst>
          </p:cNvPr>
          <p:cNvSpPr txBox="1"/>
          <p:nvPr>
            <p:custDataLst>
              <p:tags r:id="rId27"/>
            </p:custDataLst>
          </p:nvPr>
        </p:nvSpPr>
        <p:spPr bwMode="gray">
          <a:xfrm>
            <a:off x="728663" y="2173288"/>
            <a:ext cx="539750" cy="400050"/>
          </a:xfrm>
          <a:prstGeom prst="rect">
            <a:avLst/>
          </a:prstGeom>
          <a:noFill/>
        </p:spPr>
        <p:txBody>
          <a:bodyPr wrap="square" lIns="137160" tIns="137160" rIns="274320" bIns="137160" rtlCol="0">
            <a:spAutoFit/>
          </a:bodyPr>
          <a:lstStyle/>
          <a:p>
            <a:pPr marL="0" indent="0" algn="l">
              <a:spcBef>
                <a:spcPts val="600"/>
              </a:spcBef>
              <a:spcAft>
                <a:spcPts val="600"/>
              </a:spcAft>
              <a:buNone/>
            </a:pPr>
            <a:r>
              <a:rPr lang="en-US" sz="800" b="1" i="1" dirty="0"/>
              <a:t>Mt</a:t>
            </a:r>
          </a:p>
        </p:txBody>
      </p:sp>
      <p:sp>
        <p:nvSpPr>
          <p:cNvPr id="41" name="TextBox 40">
            <a:extLst>
              <a:ext uri="{FF2B5EF4-FFF2-40B4-BE49-F238E27FC236}">
                <a16:creationId xmlns:a16="http://schemas.microsoft.com/office/drawing/2014/main" id="{33465B72-7505-CD89-0DB0-97A5A99F451A}"/>
              </a:ext>
            </a:extLst>
          </p:cNvPr>
          <p:cNvSpPr txBox="1"/>
          <p:nvPr>
            <p:custDataLst>
              <p:tags r:id="rId28"/>
            </p:custDataLst>
          </p:nvPr>
        </p:nvSpPr>
        <p:spPr bwMode="gray">
          <a:xfrm>
            <a:off x="728663" y="3744336"/>
            <a:ext cx="655638" cy="401638"/>
          </a:xfrm>
          <a:prstGeom prst="rect">
            <a:avLst/>
          </a:prstGeom>
          <a:noFill/>
        </p:spPr>
        <p:txBody>
          <a:bodyPr wrap="square" lIns="137160" tIns="137160" rIns="274320" bIns="137160" rtlCol="0">
            <a:spAutoFit/>
          </a:bodyPr>
          <a:lstStyle/>
          <a:p>
            <a:pPr marL="0" indent="0" algn="l">
              <a:spcBef>
                <a:spcPts val="600"/>
              </a:spcBef>
              <a:spcAft>
                <a:spcPts val="600"/>
              </a:spcAft>
              <a:buNone/>
            </a:pPr>
            <a:r>
              <a:rPr lang="en-US" sz="800" b="1" i="1" dirty="0"/>
              <a:t>Mt</a:t>
            </a:r>
          </a:p>
        </p:txBody>
      </p:sp>
      <p:sp>
        <p:nvSpPr>
          <p:cNvPr id="42" name="TextBox 41">
            <a:extLst>
              <a:ext uri="{FF2B5EF4-FFF2-40B4-BE49-F238E27FC236}">
                <a16:creationId xmlns:a16="http://schemas.microsoft.com/office/drawing/2014/main" id="{8BB23E31-9681-C8C0-7D21-234DECDEDEE1}"/>
              </a:ext>
            </a:extLst>
          </p:cNvPr>
          <p:cNvSpPr txBox="1"/>
          <p:nvPr>
            <p:custDataLst>
              <p:tags r:id="rId29"/>
            </p:custDataLst>
          </p:nvPr>
        </p:nvSpPr>
        <p:spPr bwMode="gray">
          <a:xfrm>
            <a:off x="4795838" y="2138363"/>
            <a:ext cx="655638" cy="400050"/>
          </a:xfrm>
          <a:prstGeom prst="rect">
            <a:avLst/>
          </a:prstGeom>
          <a:noFill/>
        </p:spPr>
        <p:txBody>
          <a:bodyPr wrap="square" lIns="137160" tIns="137160" rIns="274320" bIns="137160" rtlCol="0">
            <a:spAutoFit/>
          </a:bodyPr>
          <a:lstStyle/>
          <a:p>
            <a:pPr marL="0" indent="0" algn="l">
              <a:spcBef>
                <a:spcPts val="600"/>
              </a:spcBef>
              <a:spcAft>
                <a:spcPts val="600"/>
              </a:spcAft>
              <a:buNone/>
            </a:pPr>
            <a:r>
              <a:rPr lang="en-US" sz="800" b="1" i="1" dirty="0"/>
              <a:t>Mt</a:t>
            </a:r>
          </a:p>
        </p:txBody>
      </p:sp>
      <p:sp>
        <p:nvSpPr>
          <p:cNvPr id="43" name="TextBox 42">
            <a:extLst>
              <a:ext uri="{FF2B5EF4-FFF2-40B4-BE49-F238E27FC236}">
                <a16:creationId xmlns:a16="http://schemas.microsoft.com/office/drawing/2014/main" id="{7A79FA95-A089-E751-282C-B6DDF29CCF4F}"/>
              </a:ext>
            </a:extLst>
          </p:cNvPr>
          <p:cNvSpPr txBox="1"/>
          <p:nvPr/>
        </p:nvSpPr>
        <p:spPr bwMode="gray">
          <a:xfrm>
            <a:off x="4771706" y="3707876"/>
            <a:ext cx="655959" cy="400050"/>
          </a:xfrm>
          <a:prstGeom prst="rect">
            <a:avLst/>
          </a:prstGeom>
          <a:noFill/>
        </p:spPr>
        <p:txBody>
          <a:bodyPr wrap="square" lIns="137160" tIns="137160" rIns="274320" bIns="137160" rtlCol="0">
            <a:spAutoFit/>
          </a:bodyPr>
          <a:lstStyle/>
          <a:p>
            <a:pPr marL="0" indent="0" algn="l">
              <a:spcBef>
                <a:spcPts val="600"/>
              </a:spcBef>
              <a:spcAft>
                <a:spcPts val="600"/>
              </a:spcAft>
              <a:buNone/>
            </a:pPr>
            <a:r>
              <a:rPr lang="en-US" sz="800" b="1" i="1" dirty="0"/>
              <a:t>kt</a:t>
            </a:r>
          </a:p>
        </p:txBody>
      </p:sp>
      <p:sp>
        <p:nvSpPr>
          <p:cNvPr id="44" name="TextBox 43">
            <a:extLst>
              <a:ext uri="{FF2B5EF4-FFF2-40B4-BE49-F238E27FC236}">
                <a16:creationId xmlns:a16="http://schemas.microsoft.com/office/drawing/2014/main" id="{68AE08CB-8810-3D34-8CEE-7EC54945292B}"/>
              </a:ext>
            </a:extLst>
          </p:cNvPr>
          <p:cNvSpPr txBox="1"/>
          <p:nvPr>
            <p:custDataLst>
              <p:tags r:id="rId30"/>
            </p:custDataLst>
          </p:nvPr>
        </p:nvSpPr>
        <p:spPr bwMode="gray">
          <a:xfrm>
            <a:off x="2200275" y="2346325"/>
            <a:ext cx="417513" cy="139700"/>
          </a:xfrm>
          <a:prstGeom prst="rect">
            <a:avLst/>
          </a:prstGeom>
          <a:solidFill>
            <a:schemeClr val="accent5">
              <a:lumMod val="20000"/>
              <a:lumOff val="80000"/>
            </a:schemeClr>
          </a:solidFill>
        </p:spPr>
        <p:txBody>
          <a:bodyPr wrap="square" lIns="0" tIns="0" rIns="0" bIns="0" rtlCol="0" anchor="t">
            <a:spAutoFit/>
          </a:bodyPr>
          <a:lstStyle/>
          <a:p>
            <a:r>
              <a:rPr lang="en-US" sz="900"/>
              <a:t>~-40%</a:t>
            </a:r>
          </a:p>
        </p:txBody>
      </p:sp>
      <p:sp>
        <p:nvSpPr>
          <p:cNvPr id="45" name="TextBox 44">
            <a:extLst>
              <a:ext uri="{FF2B5EF4-FFF2-40B4-BE49-F238E27FC236}">
                <a16:creationId xmlns:a16="http://schemas.microsoft.com/office/drawing/2014/main" id="{3F8A222F-34E2-227B-E496-E046E8962D3A}"/>
              </a:ext>
            </a:extLst>
          </p:cNvPr>
          <p:cNvSpPr txBox="1"/>
          <p:nvPr>
            <p:custDataLst>
              <p:tags r:id="rId31"/>
            </p:custDataLst>
          </p:nvPr>
        </p:nvSpPr>
        <p:spPr bwMode="gray">
          <a:xfrm>
            <a:off x="2551113" y="3870325"/>
            <a:ext cx="374650" cy="138113"/>
          </a:xfrm>
          <a:prstGeom prst="rect">
            <a:avLst/>
          </a:prstGeom>
          <a:solidFill>
            <a:schemeClr val="accent4">
              <a:lumMod val="20000"/>
              <a:lumOff val="80000"/>
            </a:schemeClr>
          </a:solidFill>
        </p:spPr>
        <p:txBody>
          <a:bodyPr wrap="square" lIns="0" tIns="0" rIns="0" bIns="0" rtlCol="0" anchor="t">
            <a:spAutoFit/>
          </a:bodyPr>
          <a:lstStyle/>
          <a:p>
            <a:r>
              <a:rPr lang="en-US" sz="900"/>
              <a:t>~-27%</a:t>
            </a:r>
          </a:p>
        </p:txBody>
      </p:sp>
      <p:sp>
        <p:nvSpPr>
          <p:cNvPr id="46" name="TextBox 45">
            <a:extLst>
              <a:ext uri="{FF2B5EF4-FFF2-40B4-BE49-F238E27FC236}">
                <a16:creationId xmlns:a16="http://schemas.microsoft.com/office/drawing/2014/main" id="{00157C30-D790-84B9-B324-D894F6DEFECF}"/>
              </a:ext>
            </a:extLst>
          </p:cNvPr>
          <p:cNvSpPr txBox="1"/>
          <p:nvPr>
            <p:custDataLst>
              <p:tags r:id="rId32"/>
            </p:custDataLst>
          </p:nvPr>
        </p:nvSpPr>
        <p:spPr bwMode="gray">
          <a:xfrm>
            <a:off x="6689725" y="2354263"/>
            <a:ext cx="438150" cy="139700"/>
          </a:xfrm>
          <a:prstGeom prst="rect">
            <a:avLst/>
          </a:prstGeom>
          <a:solidFill>
            <a:schemeClr val="accent6">
              <a:lumMod val="20000"/>
              <a:lumOff val="80000"/>
            </a:schemeClr>
          </a:solidFill>
        </p:spPr>
        <p:txBody>
          <a:bodyPr wrap="square" lIns="0" tIns="0" rIns="0" bIns="0" rtlCol="0" anchor="t">
            <a:spAutoFit/>
          </a:bodyPr>
          <a:lstStyle/>
          <a:p>
            <a:r>
              <a:rPr lang="en-US" sz="900"/>
              <a:t>~-25%</a:t>
            </a:r>
          </a:p>
        </p:txBody>
      </p:sp>
      <p:sp>
        <p:nvSpPr>
          <p:cNvPr id="47" name="TextBox 46">
            <a:extLst>
              <a:ext uri="{FF2B5EF4-FFF2-40B4-BE49-F238E27FC236}">
                <a16:creationId xmlns:a16="http://schemas.microsoft.com/office/drawing/2014/main" id="{0E67F165-F3C3-19E2-3310-465739BAAB84}"/>
              </a:ext>
            </a:extLst>
          </p:cNvPr>
          <p:cNvSpPr txBox="1"/>
          <p:nvPr>
            <p:custDataLst>
              <p:tags r:id="rId33"/>
            </p:custDataLst>
          </p:nvPr>
        </p:nvSpPr>
        <p:spPr bwMode="gray">
          <a:xfrm>
            <a:off x="6348413" y="3819525"/>
            <a:ext cx="365125" cy="138113"/>
          </a:xfrm>
          <a:prstGeom prst="rect">
            <a:avLst/>
          </a:prstGeom>
          <a:solidFill>
            <a:schemeClr val="accent2">
              <a:lumMod val="10000"/>
              <a:lumOff val="90000"/>
            </a:schemeClr>
          </a:solidFill>
        </p:spPr>
        <p:txBody>
          <a:bodyPr wrap="square" lIns="0" tIns="0" rIns="0" bIns="0" rtlCol="0" anchor="t">
            <a:spAutoFit/>
          </a:bodyPr>
          <a:lstStyle/>
          <a:p>
            <a:r>
              <a:rPr lang="en-US" sz="900"/>
              <a:t>~-48%</a:t>
            </a:r>
          </a:p>
        </p:txBody>
      </p:sp>
      <p:sp>
        <p:nvSpPr>
          <p:cNvPr id="160" name="TextBox 159">
            <a:extLst>
              <a:ext uri="{FF2B5EF4-FFF2-40B4-BE49-F238E27FC236}">
                <a16:creationId xmlns:a16="http://schemas.microsoft.com/office/drawing/2014/main" id="{B9DE19DD-2DB2-B5B6-0AF8-42D21A3A5643}"/>
              </a:ext>
            </a:extLst>
          </p:cNvPr>
          <p:cNvSpPr txBox="1"/>
          <p:nvPr/>
        </p:nvSpPr>
        <p:spPr bwMode="gray">
          <a:xfrm>
            <a:off x="329183" y="2007969"/>
            <a:ext cx="6100174" cy="276999"/>
          </a:xfrm>
          <a:prstGeom prst="rect">
            <a:avLst/>
          </a:prstGeom>
          <a:noFill/>
          <a:ln>
            <a:noFill/>
          </a:ln>
        </p:spPr>
        <p:txBody>
          <a:bodyPr wrap="square">
            <a:spAutoFit/>
          </a:bodyPr>
          <a:lstStyle/>
          <a:p>
            <a:r>
              <a:rPr lang="en-US" sz="1200" dirty="0"/>
              <a:t>Percentage market share of recycling for specific CRMS, </a:t>
            </a:r>
            <a:r>
              <a:rPr lang="en-US" sz="1200" i="1" dirty="0"/>
              <a:t>%</a:t>
            </a:r>
          </a:p>
        </p:txBody>
      </p:sp>
      <p:cxnSp>
        <p:nvCxnSpPr>
          <p:cNvPr id="177" name="Straight Connector 176">
            <a:extLst>
              <a:ext uri="{FF2B5EF4-FFF2-40B4-BE49-F238E27FC236}">
                <a16:creationId xmlns:a16="http://schemas.microsoft.com/office/drawing/2014/main" id="{BDDF6D5E-3E4C-D47B-04A9-CCE765579847}"/>
              </a:ext>
            </a:extLst>
          </p:cNvPr>
          <p:cNvCxnSpPr/>
          <p:nvPr>
            <p:custDataLst>
              <p:tags r:id="rId34"/>
            </p:custDataLst>
          </p:nvPr>
        </p:nvCxnSpPr>
        <p:spPr bwMode="gray">
          <a:xfrm>
            <a:off x="11285538" y="3360738"/>
            <a:ext cx="160338" cy="0"/>
          </a:xfrm>
          <a:prstGeom prst="line">
            <a:avLst/>
          </a:prstGeom>
          <a:ln w="19050" cap="rnd" cmpd="sng" algn="ctr">
            <a:solidFill>
              <a:schemeClr val="accent6"/>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78" name="Straight Connector 177">
            <a:extLst>
              <a:ext uri="{FF2B5EF4-FFF2-40B4-BE49-F238E27FC236}">
                <a16:creationId xmlns:a16="http://schemas.microsoft.com/office/drawing/2014/main" id="{C9B15030-9CEC-165D-4147-320E6D0963B6}"/>
              </a:ext>
            </a:extLst>
          </p:cNvPr>
          <p:cNvCxnSpPr/>
          <p:nvPr>
            <p:custDataLst>
              <p:tags r:id="rId35"/>
            </p:custDataLst>
          </p:nvPr>
        </p:nvCxnSpPr>
        <p:spPr bwMode="gray">
          <a:xfrm>
            <a:off x="11285538" y="2751138"/>
            <a:ext cx="160338" cy="0"/>
          </a:xfrm>
          <a:prstGeom prst="line">
            <a:avLst/>
          </a:prstGeom>
          <a:ln w="19050" cap="rnd" cmpd="sng" algn="ctr">
            <a:solidFill>
              <a:schemeClr val="accent5"/>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79" name="Straight Connector 178">
            <a:extLst>
              <a:ext uri="{FF2B5EF4-FFF2-40B4-BE49-F238E27FC236}">
                <a16:creationId xmlns:a16="http://schemas.microsoft.com/office/drawing/2014/main" id="{7DC202BF-1ED2-E062-A0FE-95D838D7A754}"/>
              </a:ext>
            </a:extLst>
          </p:cNvPr>
          <p:cNvCxnSpPr/>
          <p:nvPr>
            <p:custDataLst>
              <p:tags r:id="rId36"/>
            </p:custDataLst>
          </p:nvPr>
        </p:nvCxnSpPr>
        <p:spPr bwMode="gray">
          <a:xfrm>
            <a:off x="11285538" y="3157538"/>
            <a:ext cx="160338" cy="0"/>
          </a:xfrm>
          <a:prstGeom prst="line">
            <a:avLst/>
          </a:prstGeom>
          <a:ln w="19050" cap="rnd" cmpd="sng" algn="ctr">
            <a:solidFill>
              <a:schemeClr val="accent3"/>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75A8F3DC-8549-EB8B-E48B-94A9320B674D}"/>
              </a:ext>
            </a:extLst>
          </p:cNvPr>
          <p:cNvCxnSpPr/>
          <p:nvPr>
            <p:custDataLst>
              <p:tags r:id="rId37"/>
            </p:custDataLst>
          </p:nvPr>
        </p:nvCxnSpPr>
        <p:spPr bwMode="gray">
          <a:xfrm>
            <a:off x="11285538" y="2954338"/>
            <a:ext cx="160338" cy="0"/>
          </a:xfrm>
          <a:prstGeom prst="line">
            <a:avLst/>
          </a:prstGeom>
          <a:ln w="19050" cap="rnd" cmpd="sng" algn="ctr">
            <a:solidFill>
              <a:schemeClr val="accent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181" name="Text Placeholder 10">
            <a:extLst>
              <a:ext uri="{FF2B5EF4-FFF2-40B4-BE49-F238E27FC236}">
                <a16:creationId xmlns:a16="http://schemas.microsoft.com/office/drawing/2014/main" id="{0752E5AE-4B2D-9E14-EAFD-AA403F09F2D8}"/>
              </a:ext>
            </a:extLst>
          </p:cNvPr>
          <p:cNvSpPr txBox="1">
            <a:spLocks/>
          </p:cNvSpPr>
          <p:nvPr>
            <p:custDataLst>
              <p:tags r:id="rId38"/>
            </p:custDataLst>
          </p:nvPr>
        </p:nvSpPr>
        <p:spPr bwMode="auto">
          <a:xfrm>
            <a:off x="11506200" y="2679700"/>
            <a:ext cx="4492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1CAF73ED-9264-4F93-896C-7ACAF0D71AB5}" type="datetime'''C''''''o''''''p''''''''p''e''''r'' '''''''''''''''''">
              <a:rPr lang="en-US" altLang="en-US" sz="1000" smtClean="0"/>
              <a:pPr/>
              <a:t>Copper </a:t>
            </a:fld>
            <a:endParaRPr lang="en-US" sz="1000">
              <a:ea typeface="+mn-lt"/>
              <a:cs typeface="+mn-lt"/>
              <a:sym typeface="+mn-lt"/>
            </a:endParaRPr>
          </a:p>
        </p:txBody>
      </p:sp>
      <p:sp>
        <p:nvSpPr>
          <p:cNvPr id="182" name="Text Placeholder 10">
            <a:extLst>
              <a:ext uri="{FF2B5EF4-FFF2-40B4-BE49-F238E27FC236}">
                <a16:creationId xmlns:a16="http://schemas.microsoft.com/office/drawing/2014/main" id="{897A4EB7-A504-577D-994E-012EEF97154B}"/>
              </a:ext>
            </a:extLst>
          </p:cNvPr>
          <p:cNvSpPr txBox="1">
            <a:spLocks/>
          </p:cNvSpPr>
          <p:nvPr>
            <p:custDataLst>
              <p:tags r:id="rId39"/>
            </p:custDataLst>
          </p:nvPr>
        </p:nvSpPr>
        <p:spPr bwMode="auto">
          <a:xfrm>
            <a:off x="11506200" y="2882900"/>
            <a:ext cx="3651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7694B785-D732-4268-9DAF-CB41D0D8342F}" type="datetime'''C''''''''''ob''''''''''''''''''''''''''''a''''l''''''t'''''">
              <a:rPr lang="en-US" altLang="en-US" sz="1000" smtClean="0"/>
              <a:pPr/>
              <a:t>Cobalt</a:t>
            </a:fld>
            <a:endParaRPr lang="en-US" sz="1000" dirty="0">
              <a:ea typeface="+mn-lt"/>
              <a:cs typeface="+mn-lt"/>
              <a:sym typeface="+mn-lt"/>
            </a:endParaRPr>
          </a:p>
        </p:txBody>
      </p:sp>
      <p:sp>
        <p:nvSpPr>
          <p:cNvPr id="183" name="Text Placeholder 10">
            <a:extLst>
              <a:ext uri="{FF2B5EF4-FFF2-40B4-BE49-F238E27FC236}">
                <a16:creationId xmlns:a16="http://schemas.microsoft.com/office/drawing/2014/main" id="{62C35144-B90D-3D55-1C15-9D0F2CA618C2}"/>
              </a:ext>
            </a:extLst>
          </p:cNvPr>
          <p:cNvSpPr txBox="1">
            <a:spLocks/>
          </p:cNvSpPr>
          <p:nvPr>
            <p:custDataLst>
              <p:tags r:id="rId40"/>
            </p:custDataLst>
          </p:nvPr>
        </p:nvSpPr>
        <p:spPr bwMode="auto">
          <a:xfrm>
            <a:off x="11506200" y="3289300"/>
            <a:ext cx="3460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D924891F-B544-4E6F-A0B1-592C62454F95}" type="datetime'''''N''i''''''c''''''''''''''''k''''''''el'''''''''''''''">
              <a:rPr lang="en-US" altLang="en-US" sz="1000" smtClean="0"/>
              <a:pPr/>
              <a:t>Nickel</a:t>
            </a:fld>
            <a:endParaRPr lang="en-US" sz="1000">
              <a:ea typeface="+mn-lt"/>
              <a:cs typeface="+mn-lt"/>
              <a:sym typeface="+mn-lt"/>
            </a:endParaRPr>
          </a:p>
        </p:txBody>
      </p:sp>
      <p:sp>
        <p:nvSpPr>
          <p:cNvPr id="184" name="Text Placeholder 10">
            <a:extLst>
              <a:ext uri="{FF2B5EF4-FFF2-40B4-BE49-F238E27FC236}">
                <a16:creationId xmlns:a16="http://schemas.microsoft.com/office/drawing/2014/main" id="{7E3D0878-1B2D-028D-045C-708620D898A0}"/>
              </a:ext>
            </a:extLst>
          </p:cNvPr>
          <p:cNvSpPr txBox="1">
            <a:spLocks/>
          </p:cNvSpPr>
          <p:nvPr>
            <p:custDataLst>
              <p:tags r:id="rId41"/>
            </p:custDataLst>
          </p:nvPr>
        </p:nvSpPr>
        <p:spPr bwMode="auto">
          <a:xfrm>
            <a:off x="11506200" y="3086100"/>
            <a:ext cx="4079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5951E381-2737-4887-BC9B-6381106EE743}" type="datetime'''''''L''i''t''''h''''''''''''''''''''''''''iu''m'''''''''''">
              <a:rPr lang="en-US" altLang="en-US" sz="1000" smtClean="0"/>
              <a:pPr/>
              <a:t>Lithium</a:t>
            </a:fld>
            <a:endParaRPr lang="en-US" sz="1000">
              <a:ea typeface="+mn-lt"/>
              <a:cs typeface="+mn-lt"/>
              <a:sym typeface="+mn-lt"/>
            </a:endParaRPr>
          </a:p>
        </p:txBody>
      </p:sp>
      <p:sp>
        <p:nvSpPr>
          <p:cNvPr id="212" name="TextBox 211">
            <a:extLst>
              <a:ext uri="{FF2B5EF4-FFF2-40B4-BE49-F238E27FC236}">
                <a16:creationId xmlns:a16="http://schemas.microsoft.com/office/drawing/2014/main" id="{CCAF666D-6020-0013-FB18-E13D1B27214B}"/>
              </a:ext>
            </a:extLst>
          </p:cNvPr>
          <p:cNvSpPr txBox="1"/>
          <p:nvPr/>
        </p:nvSpPr>
        <p:spPr bwMode="gray">
          <a:xfrm>
            <a:off x="8223782" y="2046645"/>
            <a:ext cx="3767137" cy="461665"/>
          </a:xfrm>
          <a:prstGeom prst="rect">
            <a:avLst/>
          </a:prstGeom>
          <a:noFill/>
          <a:ln>
            <a:noFill/>
          </a:ln>
        </p:spPr>
        <p:txBody>
          <a:bodyPr wrap="square">
            <a:spAutoFit/>
          </a:bodyPr>
          <a:lstStyle/>
          <a:p>
            <a:r>
              <a:rPr lang="en-US" sz="1200" dirty="0">
                <a:solidFill>
                  <a:srgbClr val="000000"/>
                </a:solidFill>
                <a:ea typeface="+mn-lt"/>
                <a:cs typeface="Arial"/>
              </a:rPr>
              <a:t>Historical and projected recycled input rates for critical metals in Net Zero Scenarios, </a:t>
            </a:r>
            <a:r>
              <a:rPr lang="en-US" sz="1200" i="1" dirty="0">
                <a:solidFill>
                  <a:srgbClr val="000000"/>
                </a:solidFill>
                <a:ea typeface="+mn-lt"/>
                <a:cs typeface="Arial"/>
              </a:rPr>
              <a:t>2024, %</a:t>
            </a:r>
          </a:p>
        </p:txBody>
      </p:sp>
    </p:spTree>
    <p:extLst>
      <p:ext uri="{BB962C8B-B14F-4D97-AF65-F5344CB8AC3E}">
        <p14:creationId xmlns:p14="http://schemas.microsoft.com/office/powerpoint/2010/main" val="2176884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27BE85D9-E22E-1EEE-A91E-595D82955736}"/>
              </a:ext>
            </a:extLst>
          </p:cNvPr>
          <p:cNvGraphicFramePr>
            <a:graphicFrameLocks/>
          </p:cNvGraphicFramePr>
          <p:nvPr>
            <p:custDataLst>
              <p:tags r:id="rId1"/>
            </p:custDataLst>
            <p:extLst>
              <p:ext uri="{D42A27DB-BD31-4B8C-83A1-F6EECF244321}">
                <p14:modId xmlns:p14="http://schemas.microsoft.com/office/powerpoint/2010/main" val="262733668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8" imgW="7772400" imgH="10058400" progId="TCLayout.ActiveDocument.1">
                  <p:embed/>
                </p:oleObj>
              </mc:Choice>
              <mc:Fallback>
                <p:oleObj name="think-cell Slide" r:id="rId38" imgW="7772400" imgH="10058400" progId="TCLayout.ActiveDocument.1">
                  <p:embed/>
                  <p:pic>
                    <p:nvPicPr>
                      <p:cNvPr id="0" name=""/>
                      <p:cNvPicPr/>
                      <p:nvPr/>
                    </p:nvPicPr>
                    <p:blipFill>
                      <a:blip r:embed="rId39"/>
                      <a:stretch>
                        <a:fillRect/>
                      </a:stretch>
                    </p:blipFill>
                    <p:spPr>
                      <a:xfrm>
                        <a:off x="1588" y="1588"/>
                        <a:ext cx="1227"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ABE87A35-C174-68D6-8627-0DBFE3000FBB}"/>
              </a:ext>
            </a:extLst>
          </p:cNvPr>
          <p:cNvSpPr>
            <a:spLocks noGrp="1"/>
          </p:cNvSpPr>
          <p:nvPr>
            <p:ph type="body" sz="quarter" idx="13"/>
          </p:nvPr>
        </p:nvSpPr>
        <p:spPr>
          <a:xfrm>
            <a:off x="329184" y="1498005"/>
            <a:ext cx="5431135" cy="548640"/>
          </a:xfrm>
        </p:spPr>
        <p:txBody>
          <a:bodyPr/>
          <a:lstStyle/>
          <a:p>
            <a:r>
              <a:rPr lang="en-US" dirty="0">
                <a:solidFill>
                  <a:srgbClr val="000000"/>
                </a:solidFill>
              </a:rPr>
              <a:t>Barriers to Critical Mineral Recovery</a:t>
            </a:r>
            <a:endParaRPr lang="en-US" dirty="0">
              <a:solidFill>
                <a:srgbClr val="000000"/>
              </a:solidFill>
              <a:cs typeface="Arial"/>
            </a:endParaRPr>
          </a:p>
        </p:txBody>
      </p:sp>
      <p:sp>
        <p:nvSpPr>
          <p:cNvPr id="3" name="Title 2">
            <a:extLst>
              <a:ext uri="{FF2B5EF4-FFF2-40B4-BE49-F238E27FC236}">
                <a16:creationId xmlns:a16="http://schemas.microsoft.com/office/drawing/2014/main" id="{765DCB07-7001-C79A-15C9-448F7DBAB0B6}"/>
              </a:ext>
            </a:extLst>
          </p:cNvPr>
          <p:cNvSpPr>
            <a:spLocks noGrp="1"/>
          </p:cNvSpPr>
          <p:nvPr>
            <p:ph type="title"/>
          </p:nvPr>
        </p:nvSpPr>
        <p:spPr>
          <a:xfrm>
            <a:off x="334963" y="513568"/>
            <a:ext cx="11767390" cy="754846"/>
          </a:xfrm>
        </p:spPr>
        <p:txBody>
          <a:bodyPr vert="horz"/>
          <a:lstStyle/>
          <a:p>
            <a:r>
              <a:rPr lang="en-US" dirty="0"/>
              <a:t>Circular models are essential to help fragmented supply chains, as poor design for recovery limits recycling scalability and profitability</a:t>
            </a:r>
          </a:p>
        </p:txBody>
      </p:sp>
      <p:graphicFrame>
        <p:nvGraphicFramePr>
          <p:cNvPr id="8" name="Content Placeholder 7">
            <a:extLst>
              <a:ext uri="{FF2B5EF4-FFF2-40B4-BE49-F238E27FC236}">
                <a16:creationId xmlns:a16="http://schemas.microsoft.com/office/drawing/2014/main" id="{44219EF7-7A26-9B7A-A603-AC36DC740DDF}"/>
              </a:ext>
            </a:extLst>
          </p:cNvPr>
          <p:cNvGraphicFramePr>
            <a:graphicFrameLocks noGrp="1"/>
          </p:cNvGraphicFramePr>
          <p:nvPr>
            <p:ph sz="quarter" idx="10"/>
            <p:extLst>
              <p:ext uri="{D42A27DB-BD31-4B8C-83A1-F6EECF244321}">
                <p14:modId xmlns:p14="http://schemas.microsoft.com/office/powerpoint/2010/main" val="196911231"/>
              </p:ext>
            </p:extLst>
          </p:nvPr>
        </p:nvGraphicFramePr>
        <p:xfrm>
          <a:off x="334964" y="2206270"/>
          <a:ext cx="5431135" cy="4060536"/>
        </p:xfrm>
        <a:graphic>
          <a:graphicData uri="http://schemas.openxmlformats.org/drawingml/2006/table">
            <a:tbl>
              <a:tblPr firstRow="1" bandRow="1">
                <a:tableStyleId>{5C22544A-7EE6-4342-B048-85BDC9FD1C3A}</a:tableStyleId>
              </a:tblPr>
              <a:tblGrid>
                <a:gridCol w="1933967">
                  <a:extLst>
                    <a:ext uri="{9D8B030D-6E8A-4147-A177-3AD203B41FA5}">
                      <a16:colId xmlns:a16="http://schemas.microsoft.com/office/drawing/2014/main" val="2849120999"/>
                    </a:ext>
                  </a:extLst>
                </a:gridCol>
                <a:gridCol w="3497168">
                  <a:extLst>
                    <a:ext uri="{9D8B030D-6E8A-4147-A177-3AD203B41FA5}">
                      <a16:colId xmlns:a16="http://schemas.microsoft.com/office/drawing/2014/main" val="2064906482"/>
                    </a:ext>
                  </a:extLst>
                </a:gridCol>
              </a:tblGrid>
              <a:tr h="978708">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dirty="0">
                          <a:solidFill>
                            <a:srgbClr val="000000"/>
                          </a:solidFill>
                        </a:rPr>
                        <a:t>Heterogenous waste streams</a:t>
                      </a:r>
                    </a:p>
                  </a:txBody>
                  <a:tcPr anchor="ctr">
                    <a:lnB w="9525" cap="flat" cmpd="sng" algn="ctr">
                      <a:solidFill>
                        <a:schemeClr val="tx1"/>
                      </a:solidFill>
                      <a:prstDash val="solid"/>
                      <a:round/>
                      <a:headEnd type="none" w="med" len="med"/>
                      <a:tailEnd type="none" w="med" len="med"/>
                    </a:lnB>
                    <a:solidFill>
                      <a:schemeClr val="bg1"/>
                    </a:solidFill>
                  </a:tcPr>
                </a:tc>
                <a:tc>
                  <a:txBody>
                    <a:bodyPr/>
                    <a:lstStyle/>
                    <a:p>
                      <a:pPr marL="171450" indent="-171450">
                        <a:spcBef>
                          <a:spcPts val="0"/>
                        </a:spcBef>
                        <a:buFont typeface="Arial" panose="020B0604020202020204" pitchFamily="34" charset="0"/>
                        <a:buChar char="•"/>
                      </a:pPr>
                      <a:r>
                        <a:rPr lang="en-US" sz="900" b="0" dirty="0">
                          <a:solidFill>
                            <a:srgbClr val="000000"/>
                          </a:solidFill>
                        </a:rPr>
                        <a:t>Diverse chemistries, hazardous materials, and inconsistent product quality in black mass limit process optimization for recyclers</a:t>
                      </a:r>
                    </a:p>
                    <a:p>
                      <a:pPr marL="171450" indent="-171450">
                        <a:spcBef>
                          <a:spcPts val="0"/>
                        </a:spcBef>
                        <a:buFont typeface="Arial" panose="020B0604020202020204" pitchFamily="34" charset="0"/>
                        <a:buChar char="•"/>
                      </a:pPr>
                      <a:r>
                        <a:rPr lang="en-US" sz="900" b="0" dirty="0">
                          <a:solidFill>
                            <a:srgbClr val="000000"/>
                          </a:solidFill>
                        </a:rPr>
                        <a:t>Compositional and price variability of shredded batteries within black mass makes value unpredictable (e.g., LFPs are less profitable), leading to discounted payables, lower margins, and revenue uncertainty</a:t>
                      </a:r>
                    </a:p>
                  </a:txBody>
                  <a:tcPr>
                    <a:lnB w="9525"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046089655"/>
                  </a:ext>
                </a:extLst>
              </a:tr>
              <a:tr h="978708">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dirty="0">
                          <a:solidFill>
                            <a:srgbClr val="000000"/>
                          </a:solidFill>
                        </a:rPr>
                        <a:t>High dispersion, low concentration of CRMs</a:t>
                      </a:r>
                    </a:p>
                  </a:txBody>
                  <a:tcPr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71450" indent="-171450">
                        <a:spcBef>
                          <a:spcPts val="0"/>
                        </a:spcBef>
                        <a:buFont typeface="Arial" panose="020B0604020202020204" pitchFamily="34" charset="0"/>
                        <a:buChar char="•"/>
                      </a:pPr>
                      <a:r>
                        <a:rPr lang="en-US" sz="900" b="0" dirty="0">
                          <a:solidFill>
                            <a:srgbClr val="000000"/>
                          </a:solidFill>
                        </a:rPr>
                        <a:t>CRMs exist as trace amounts in many products, increasing processing needs</a:t>
                      </a:r>
                    </a:p>
                    <a:p>
                      <a:pPr marL="171450" indent="-171450">
                        <a:spcBef>
                          <a:spcPts val="0"/>
                        </a:spcBef>
                        <a:buFont typeface="Arial" panose="020B0604020202020204" pitchFamily="34" charset="0"/>
                        <a:buChar char="•"/>
                      </a:pPr>
                      <a:r>
                        <a:rPr lang="en-US" sz="900" b="0" dirty="0">
                          <a:solidFill>
                            <a:srgbClr val="000000"/>
                          </a:solidFill>
                        </a:rPr>
                        <a:t>Extraction techniques vary in selectivity and cost; variability in waste streams reduce recovery performance</a:t>
                      </a:r>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587586139"/>
                  </a:ext>
                </a:extLst>
              </a:tr>
              <a:tr h="978708">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dirty="0">
                          <a:solidFill>
                            <a:srgbClr val="000000"/>
                          </a:solidFill>
                        </a:rPr>
                        <a:t>Fragmented supply chain and infrastructure</a:t>
                      </a:r>
                    </a:p>
                  </a:txBody>
                  <a:tcPr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71450" indent="-171450">
                        <a:spcBef>
                          <a:spcPts val="0"/>
                        </a:spcBef>
                        <a:buFont typeface="Arial" panose="020B0604020202020204" pitchFamily="34" charset="0"/>
                        <a:buChar char="•"/>
                      </a:pPr>
                      <a:r>
                        <a:rPr lang="en-US" sz="900" b="0" dirty="0">
                          <a:solidFill>
                            <a:srgbClr val="000000"/>
                          </a:solidFill>
                        </a:rPr>
                        <a:t>Recycling facilities and underdeveloped collection infrastructure require high </a:t>
                      </a:r>
                      <a:r>
                        <a:rPr lang="en-US" sz="900" b="0" dirty="0" err="1">
                          <a:solidFill>
                            <a:srgbClr val="000000"/>
                          </a:solidFill>
                        </a:rPr>
                        <a:t>CapEx</a:t>
                      </a:r>
                      <a:endParaRPr lang="en-US" sz="900" b="0" dirty="0">
                        <a:solidFill>
                          <a:srgbClr val="000000"/>
                        </a:solidFill>
                      </a:endParaRPr>
                    </a:p>
                    <a:p>
                      <a:pPr marL="171450" indent="-171450">
                        <a:spcBef>
                          <a:spcPts val="0"/>
                        </a:spcBef>
                        <a:buFont typeface="Arial" panose="020B0604020202020204" pitchFamily="34" charset="0"/>
                        <a:buChar char="•"/>
                      </a:pPr>
                      <a:r>
                        <a:rPr lang="en-US" sz="900" b="0" dirty="0">
                          <a:solidFill>
                            <a:srgbClr val="000000"/>
                          </a:solidFill>
                        </a:rPr>
                        <a:t>Supply chains are geographically concentrated; nations export feedstocks for further processing</a:t>
                      </a:r>
                    </a:p>
                    <a:p>
                      <a:pPr marL="171450" indent="-171450">
                        <a:spcBef>
                          <a:spcPts val="0"/>
                        </a:spcBef>
                        <a:buFont typeface="Arial" panose="020B0604020202020204" pitchFamily="34" charset="0"/>
                        <a:buChar char="•"/>
                      </a:pPr>
                      <a:r>
                        <a:rPr lang="en-US" sz="900" b="0" dirty="0">
                          <a:solidFill>
                            <a:srgbClr val="000000"/>
                          </a:solidFill>
                        </a:rPr>
                        <a:t>Low waste feedstock and manufacturing scrap dominate the waste stream: EVs and storage are only one-third of recyclable feedstock</a:t>
                      </a:r>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49470283"/>
                  </a:ext>
                </a:extLst>
              </a:tr>
              <a:tr h="978708">
                <a:tc>
                  <a:txBody>
                    <a:bodyPr/>
                    <a:lstStyle/>
                    <a:p>
                      <a:pPr marL="0" indent="0">
                        <a:spcBef>
                          <a:spcPts val="0"/>
                        </a:spcBef>
                        <a:buNone/>
                      </a:pPr>
                      <a:r>
                        <a:rPr lang="en-US" sz="1200" b="1" dirty="0">
                          <a:solidFill>
                            <a:srgbClr val="000000"/>
                          </a:solidFill>
                        </a:rPr>
                        <a:t>Lack of design for </a:t>
                      </a:r>
                    </a:p>
                    <a:p>
                      <a:pPr marL="0" indent="0">
                        <a:spcBef>
                          <a:spcPts val="0"/>
                        </a:spcBef>
                        <a:buNone/>
                      </a:pPr>
                      <a:r>
                        <a:rPr lang="en-US" sz="1200" b="1" dirty="0">
                          <a:solidFill>
                            <a:srgbClr val="000000"/>
                          </a:solidFill>
                        </a:rPr>
                        <a:t>disassembly</a:t>
                      </a:r>
                    </a:p>
                  </a:txBody>
                  <a:tcPr anchor="ctr">
                    <a:lnT w="9525" cap="flat" cmpd="sng" algn="ctr">
                      <a:solidFill>
                        <a:schemeClr val="tx1"/>
                      </a:solidFill>
                      <a:prstDash val="solid"/>
                      <a:round/>
                      <a:headEnd type="none" w="med" len="med"/>
                      <a:tailEnd type="none" w="med" len="med"/>
                    </a:lnT>
                    <a:solidFill>
                      <a:schemeClr val="bg1"/>
                    </a:solidFill>
                  </a:tcPr>
                </a:tc>
                <a:tc>
                  <a:txBody>
                    <a:bodyPr/>
                    <a:lstStyle/>
                    <a:p>
                      <a:pPr marL="171450" indent="-171450">
                        <a:spcBef>
                          <a:spcPts val="0"/>
                        </a:spcBef>
                        <a:buFont typeface="Arial" panose="020B0604020202020204" pitchFamily="34" charset="0"/>
                        <a:buChar char="•"/>
                      </a:pPr>
                      <a:r>
                        <a:rPr lang="en-US" sz="900" b="0" dirty="0">
                          <a:solidFill>
                            <a:srgbClr val="000000"/>
                          </a:solidFill>
                        </a:rPr>
                        <a:t>Products are not designed for EOL recovery; disassembly is time consuming and expensive</a:t>
                      </a:r>
                    </a:p>
                    <a:p>
                      <a:pPr marL="171450" indent="-171450">
                        <a:spcBef>
                          <a:spcPts val="0"/>
                        </a:spcBef>
                        <a:buFont typeface="Arial" panose="020B0604020202020204" pitchFamily="34" charset="0"/>
                        <a:buChar char="•"/>
                      </a:pPr>
                      <a:r>
                        <a:rPr lang="en-US" sz="900" b="0" dirty="0">
                          <a:solidFill>
                            <a:srgbClr val="000000"/>
                          </a:solidFill>
                        </a:rPr>
                        <a:t>Battery designs are not standardized; products often do not disclose compositional profiles, making identification and recovery of critical minerals difficult</a:t>
                      </a:r>
                    </a:p>
                  </a:txBody>
                  <a:tcPr>
                    <a:lnT w="9525"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val="3578627048"/>
                  </a:ext>
                </a:extLst>
              </a:tr>
            </a:tbl>
          </a:graphicData>
        </a:graphic>
      </p:graphicFrame>
      <p:sp>
        <p:nvSpPr>
          <p:cNvPr id="5" name="Footer Placeholder 4">
            <a:extLst>
              <a:ext uri="{FF2B5EF4-FFF2-40B4-BE49-F238E27FC236}">
                <a16:creationId xmlns:a16="http://schemas.microsoft.com/office/drawing/2014/main" id="{5B99CA81-2EE4-2718-63BF-2B63C7ED130A}"/>
              </a:ext>
            </a:extLst>
          </p:cNvPr>
          <p:cNvSpPr>
            <a:spLocks noGrp="1"/>
          </p:cNvSpPr>
          <p:nvPr>
            <p:ph type="ftr" sz="quarter" idx="3"/>
          </p:nvPr>
        </p:nvSpPr>
        <p:spPr>
          <a:xfrm>
            <a:off x="334962" y="6344432"/>
            <a:ext cx="9147241" cy="513568"/>
          </a:xfrm>
        </p:spPr>
        <p:txBody>
          <a:bodyPr/>
          <a:lstStyle/>
          <a:p>
            <a:r>
              <a:rPr lang="en-US" dirty="0">
                <a:solidFill>
                  <a:srgbClr val="000000"/>
                </a:solidFill>
                <a:cs typeface="Arial"/>
              </a:rPr>
              <a:t>Sources: </a:t>
            </a:r>
            <a:r>
              <a:rPr lang="en-US" dirty="0">
                <a:solidFill>
                  <a:srgbClr val="000000"/>
                </a:solidFill>
                <a:cs typeface="Arial"/>
                <a:hlinkClick r:id="rId40"/>
              </a:rPr>
              <a:t>Recycling of Critical minerals</a:t>
            </a:r>
            <a:r>
              <a:rPr lang="en-US" dirty="0">
                <a:solidFill>
                  <a:srgbClr val="000000"/>
                </a:solidFill>
                <a:cs typeface="Arial"/>
              </a:rPr>
              <a:t> (IEA, 2024); </a:t>
            </a:r>
            <a:r>
              <a:rPr lang="en-US" dirty="0" err="1">
                <a:solidFill>
                  <a:srgbClr val="000000"/>
                </a:solidFill>
                <a:cs typeface="Arial"/>
                <a:hlinkClick r:id="rId41"/>
              </a:rPr>
              <a:t>Globa</a:t>
            </a:r>
            <a:r>
              <a:rPr lang="en-US" dirty="0">
                <a:solidFill>
                  <a:srgbClr val="000000"/>
                </a:solidFill>
                <a:cs typeface="Arial"/>
                <a:hlinkClick r:id="rId41"/>
              </a:rPr>
              <a:t> EV Outlook</a:t>
            </a:r>
            <a:r>
              <a:rPr lang="en-US" dirty="0">
                <a:solidFill>
                  <a:srgbClr val="000000"/>
                </a:solidFill>
                <a:cs typeface="Arial"/>
              </a:rPr>
              <a:t> (IEA, 2025); </a:t>
            </a:r>
            <a:r>
              <a:rPr lang="en-US" dirty="0">
                <a:cs typeface="Arial"/>
                <a:hlinkClick r:id="rId42"/>
              </a:rPr>
              <a:t>The battery cell component opportunity in Europe and North Americ</a:t>
            </a:r>
            <a:r>
              <a:rPr lang="en-US" dirty="0">
                <a:cs typeface="Arial"/>
              </a:rPr>
              <a:t>a</a:t>
            </a:r>
            <a:r>
              <a:rPr lang="en-US" dirty="0">
                <a:solidFill>
                  <a:schemeClr val="tx1"/>
                </a:solidFill>
                <a:cs typeface="Arial"/>
              </a:rPr>
              <a:t> (</a:t>
            </a:r>
            <a:r>
              <a:rPr lang="en-US" dirty="0">
                <a:solidFill>
                  <a:srgbClr val="000000"/>
                </a:solidFill>
                <a:cs typeface="Arial"/>
              </a:rPr>
              <a:t>McKinsey, 2024);</a:t>
            </a:r>
            <a:r>
              <a:rPr lang="en-US" dirty="0">
                <a:cs typeface="Arial"/>
              </a:rPr>
              <a:t> </a:t>
            </a:r>
            <a:r>
              <a:rPr lang="en-US" dirty="0">
                <a:cs typeface="Arial"/>
                <a:hlinkClick r:id="rId43"/>
              </a:rPr>
              <a:t>Critical Transitions Report</a:t>
            </a:r>
            <a:r>
              <a:rPr lang="en-US" dirty="0">
                <a:solidFill>
                  <a:srgbClr val="000000"/>
                </a:solidFill>
                <a:cs typeface="Arial"/>
              </a:rPr>
              <a:t> </a:t>
            </a:r>
            <a:r>
              <a:rPr lang="en-US" dirty="0">
                <a:solidFill>
                  <a:schemeClr val="tx1"/>
                </a:solidFill>
                <a:cs typeface="Arial"/>
              </a:rPr>
              <a:t>(UNEP, 2025); </a:t>
            </a:r>
            <a:r>
              <a:rPr lang="en-US" dirty="0">
                <a:solidFill>
                  <a:srgbClr val="000000"/>
                </a:solidFill>
                <a:cs typeface="Arial"/>
                <a:hlinkClick r:id="rId44"/>
              </a:rPr>
              <a:t>Lithium-Ion Battery Recycling</a:t>
            </a:r>
            <a:r>
              <a:rPr lang="en-US" dirty="0">
                <a:solidFill>
                  <a:srgbClr val="000000"/>
                </a:solidFill>
                <a:cs typeface="Arial"/>
              </a:rPr>
              <a:t> (Deloitte, 2025); </a:t>
            </a:r>
            <a:r>
              <a:rPr lang="en-US" dirty="0">
                <a:cs typeface="Arial"/>
                <a:hlinkClick r:id="rId45"/>
              </a:rPr>
              <a:t>Developing a Global Standard for EV Battery Tracking</a:t>
            </a:r>
            <a:r>
              <a:rPr lang="en-US" dirty="0">
                <a:solidFill>
                  <a:srgbClr val="000000"/>
                </a:solidFill>
                <a:cs typeface="Arial"/>
              </a:rPr>
              <a:t> </a:t>
            </a:r>
            <a:r>
              <a:rPr lang="en-US" dirty="0">
                <a:solidFill>
                  <a:schemeClr val="tx1"/>
                </a:solidFill>
                <a:cs typeface="Arial"/>
              </a:rPr>
              <a:t>(SAE, 2024); </a:t>
            </a:r>
            <a:r>
              <a:rPr lang="en-US" dirty="0">
                <a:cs typeface="Arial"/>
                <a:hlinkClick r:id="rId46"/>
              </a:rPr>
              <a:t>Powering the Future</a:t>
            </a:r>
            <a:r>
              <a:rPr lang="en-US" dirty="0">
                <a:cs typeface="Arial"/>
              </a:rPr>
              <a:t> </a:t>
            </a:r>
            <a:r>
              <a:rPr lang="en-US" dirty="0">
                <a:solidFill>
                  <a:schemeClr val="tx1"/>
                </a:solidFill>
                <a:cs typeface="Arial"/>
              </a:rPr>
              <a:t>(World Economic Forum, 2025); </a:t>
            </a:r>
            <a:r>
              <a:rPr lang="en-US" dirty="0">
                <a:cs typeface="Arial"/>
                <a:hlinkClick r:id="rId47"/>
              </a:rPr>
              <a:t>Advancing Sustainable Battery Recycling</a:t>
            </a:r>
            <a:r>
              <a:rPr lang="en-US" dirty="0">
                <a:solidFill>
                  <a:srgbClr val="000000"/>
                </a:solidFill>
                <a:cs typeface="Arial"/>
              </a:rPr>
              <a:t> </a:t>
            </a:r>
            <a:r>
              <a:rPr lang="en-US" dirty="0">
                <a:solidFill>
                  <a:schemeClr val="tx1"/>
                </a:solidFill>
                <a:cs typeface="Arial"/>
              </a:rPr>
              <a:t>(</a:t>
            </a:r>
            <a:r>
              <a:rPr lang="en-US" dirty="0" err="1">
                <a:solidFill>
                  <a:schemeClr val="tx1"/>
                </a:solidFill>
                <a:cs typeface="Arial"/>
              </a:rPr>
              <a:t>Systemiq</a:t>
            </a:r>
            <a:r>
              <a:rPr lang="en-US" dirty="0">
                <a:solidFill>
                  <a:schemeClr val="tx1"/>
                </a:solidFill>
                <a:cs typeface="Arial"/>
              </a:rPr>
              <a:t>, 2023).</a:t>
            </a:r>
          </a:p>
          <a:p>
            <a:r>
              <a:rPr lang="en-US" dirty="0">
                <a:solidFill>
                  <a:srgbClr val="000000"/>
                </a:solidFill>
                <a:cs typeface="Arial"/>
              </a:rPr>
              <a:t>Credit: </a:t>
            </a:r>
            <a:r>
              <a:rPr lang="en-US" dirty="0" err="1">
                <a:solidFill>
                  <a:srgbClr val="000000"/>
                </a:solidFill>
                <a:cs typeface="Arial"/>
              </a:rPr>
              <a:t>Khande</a:t>
            </a:r>
            <a:r>
              <a:rPr lang="en-US" dirty="0">
                <a:solidFill>
                  <a:srgbClr val="000000"/>
                </a:solidFill>
                <a:cs typeface="Arial"/>
              </a:rPr>
              <a:t>-Jae Fisher, Isabel Hoyos, </a:t>
            </a:r>
            <a:r>
              <a:rPr lang="en-US" dirty="0" err="1">
                <a:solidFill>
                  <a:srgbClr val="000000"/>
                </a:solidFill>
                <a:cs typeface="Arial"/>
              </a:rPr>
              <a:t>Hyae</a:t>
            </a:r>
            <a:r>
              <a:rPr lang="en-US" dirty="0">
                <a:solidFill>
                  <a:srgbClr val="000000"/>
                </a:solidFill>
                <a:cs typeface="Arial"/>
              </a:rPr>
              <a:t> Ryung Kim, and</a:t>
            </a:r>
            <a:r>
              <a:rPr lang="en-US" dirty="0">
                <a:cs typeface="Arial"/>
              </a:rPr>
              <a:t> </a:t>
            </a:r>
            <a:r>
              <a:rPr lang="en-US" dirty="0">
                <a:solidFill>
                  <a:srgbClr val="000000"/>
                </a:solidFill>
                <a:cs typeface="Arial"/>
                <a:hlinkClick r:id="rId48"/>
              </a:rPr>
              <a:t>Gernot Wagner</a:t>
            </a:r>
            <a:r>
              <a:rPr lang="en-US" dirty="0">
                <a:solidFill>
                  <a:srgbClr val="000000"/>
                </a:solidFill>
                <a:cs typeface="Arial"/>
              </a:rPr>
              <a:t>. </a:t>
            </a:r>
            <a:r>
              <a:rPr lang="en-US" dirty="0">
                <a:solidFill>
                  <a:srgbClr val="000000"/>
                </a:solidFill>
                <a:cs typeface="Arial"/>
                <a:hlinkClick r:id="rId49"/>
              </a:rPr>
              <a:t>Share with attribution</a:t>
            </a:r>
            <a:r>
              <a:rPr lang="en-US" dirty="0">
                <a:solidFill>
                  <a:srgbClr val="000000"/>
                </a:solidFill>
                <a:cs typeface="Arial"/>
              </a:rPr>
              <a:t>: Wagner et al., "Mining for the Energy Transition" (10 April 2026).</a:t>
            </a:r>
          </a:p>
        </p:txBody>
      </p:sp>
      <p:sp>
        <p:nvSpPr>
          <p:cNvPr id="9" name="Rectangle 8">
            <a:extLst>
              <a:ext uri="{FF2B5EF4-FFF2-40B4-BE49-F238E27FC236}">
                <a16:creationId xmlns:a16="http://schemas.microsoft.com/office/drawing/2014/main" id="{735B45BE-2CC4-835F-2345-AFF4AA462CE4}"/>
              </a:ext>
            </a:extLst>
          </p:cNvPr>
          <p:cNvSpPr/>
          <p:nvPr/>
        </p:nvSpPr>
        <p:spPr bwMode="gray">
          <a:xfrm>
            <a:off x="8764999" y="2128839"/>
            <a:ext cx="3184636" cy="4137968"/>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nvGrpSpPr>
          <p:cNvPr id="10" name="Group 9">
            <a:extLst>
              <a:ext uri="{FF2B5EF4-FFF2-40B4-BE49-F238E27FC236}">
                <a16:creationId xmlns:a16="http://schemas.microsoft.com/office/drawing/2014/main" id="{59E3C9D6-EDB0-F869-20BA-B36A422CC4B3}"/>
              </a:ext>
            </a:extLst>
          </p:cNvPr>
          <p:cNvGrpSpPr/>
          <p:nvPr/>
        </p:nvGrpSpPr>
        <p:grpSpPr>
          <a:xfrm>
            <a:off x="8837314" y="2602089"/>
            <a:ext cx="3112321" cy="3818033"/>
            <a:chOff x="469727" y="3205242"/>
            <a:chExt cx="3112321" cy="3818033"/>
          </a:xfrm>
        </p:grpSpPr>
        <p:sp>
          <p:nvSpPr>
            <p:cNvPr id="11" name="btfpBulletedList349153">
              <a:extLst>
                <a:ext uri="{FF2B5EF4-FFF2-40B4-BE49-F238E27FC236}">
                  <a16:creationId xmlns:a16="http://schemas.microsoft.com/office/drawing/2014/main" id="{E71B75A3-C2DE-D581-FEFE-3D50217AB62F}"/>
                </a:ext>
              </a:extLst>
            </p:cNvPr>
            <p:cNvSpPr txBox="1"/>
            <p:nvPr>
              <p:custDataLst>
                <p:tags r:id="rId35"/>
              </p:custDataLst>
            </p:nvPr>
          </p:nvSpPr>
          <p:spPr bwMode="gray">
            <a:xfrm>
              <a:off x="469727" y="4042083"/>
              <a:ext cx="3055899" cy="2981192"/>
            </a:xfrm>
            <a:prstGeom prst="rect">
              <a:avLst/>
            </a:prstGeom>
            <a:noFill/>
          </p:spPr>
          <p:txBody>
            <a:bodyPr vert="horz" wrap="square" lIns="36000" tIns="36000" rIns="36000" bIns="36000" rtlCol="0">
              <a:spAutoFit/>
            </a:bodyPr>
            <a:lstStyle/>
            <a:p>
              <a:pPr marL="171450" indent="-171450">
                <a:buFont typeface="Arial" panose="020B0604020202020204" pitchFamily="34" charset="0"/>
                <a:buChar char="•"/>
              </a:pPr>
              <a:r>
                <a:rPr lang="en-US" sz="1000" dirty="0"/>
                <a:t>CE principles prioritize </a:t>
              </a:r>
              <a:r>
                <a:rPr lang="en-US" sz="1000" b="1" dirty="0"/>
                <a:t>reuse (extended life) and repurposing (second-life applications) over recycling</a:t>
              </a:r>
              <a:r>
                <a:rPr lang="en-US" sz="1000" dirty="0"/>
                <a:t> to minimize waste and maximize value, keeping CRMs in use longer</a:t>
              </a:r>
            </a:p>
            <a:p>
              <a:endParaRPr lang="en-US" sz="1000" dirty="0"/>
            </a:p>
            <a:p>
              <a:pPr marL="171450" indent="-171450">
                <a:buFont typeface="Arial" panose="020B0604020202020204" pitchFamily="34" charset="0"/>
                <a:buChar char="•"/>
              </a:pPr>
              <a:r>
                <a:rPr lang="en-US" sz="1000" dirty="0"/>
                <a:t>Replacing product-oriented with </a:t>
              </a:r>
              <a:r>
                <a:rPr lang="en-US" sz="1000" b="1" dirty="0"/>
                <a:t>service-oriented business models shifts lifecycle responsibility </a:t>
              </a:r>
              <a:r>
                <a:rPr lang="en-US" sz="1000" dirty="0"/>
                <a:t>to producers, promoting Extended Producer Responsibility and incentivizing recovery</a:t>
              </a:r>
            </a:p>
            <a:p>
              <a:endParaRPr lang="en-US" sz="1000" dirty="0"/>
            </a:p>
            <a:p>
              <a:pPr marL="171450" indent="-171450">
                <a:buFont typeface="Arial" panose="020B0604020202020204" pitchFamily="34" charset="0"/>
                <a:buChar char="•"/>
              </a:pPr>
              <a:r>
                <a:rPr lang="en-US" sz="1000" dirty="0"/>
                <a:t>Strategies like track-and-trace programs, automation of disassembly, and optimized product transport and collection routes </a:t>
              </a:r>
              <a:r>
                <a:rPr lang="en-US" sz="1000" b="1" dirty="0"/>
                <a:t>promote streamlined recovery at EOL and more uniform waste streams</a:t>
              </a:r>
            </a:p>
            <a:p>
              <a:endParaRPr lang="en-US" sz="1000" b="1" dirty="0"/>
            </a:p>
            <a:p>
              <a:pPr marL="171450" indent="-171450">
                <a:buFont typeface="Arial" panose="020B0604020202020204" pitchFamily="34" charset="0"/>
                <a:buChar char="•"/>
              </a:pPr>
              <a:r>
                <a:rPr lang="en-US" sz="1000" dirty="0"/>
                <a:t>CE is projected to </a:t>
              </a:r>
              <a:r>
                <a:rPr lang="en-US" sz="1000" b="1" dirty="0"/>
                <a:t>reduce cumulative mineral demand </a:t>
              </a:r>
              <a:r>
                <a:rPr lang="en-US" sz="1000" dirty="0"/>
                <a:t>by </a:t>
              </a:r>
              <a:r>
                <a:rPr lang="en-US" sz="1000" b="1" dirty="0"/>
                <a:t>18%</a:t>
              </a:r>
              <a:r>
                <a:rPr lang="en-US" sz="1000" dirty="0"/>
                <a:t> by 2050</a:t>
              </a:r>
              <a:endParaRPr lang="en-US" sz="1000" b="1" dirty="0"/>
            </a:p>
            <a:p>
              <a:endParaRPr lang="en-US" sz="900" dirty="0"/>
            </a:p>
          </p:txBody>
        </p:sp>
        <p:grpSp>
          <p:nvGrpSpPr>
            <p:cNvPr id="12" name="Group 11">
              <a:extLst>
                <a:ext uri="{FF2B5EF4-FFF2-40B4-BE49-F238E27FC236}">
                  <a16:creationId xmlns:a16="http://schemas.microsoft.com/office/drawing/2014/main" id="{13D6CD67-C114-025B-E00D-9CEF978F5FD4}"/>
                </a:ext>
              </a:extLst>
            </p:cNvPr>
            <p:cNvGrpSpPr/>
            <p:nvPr/>
          </p:nvGrpSpPr>
          <p:grpSpPr>
            <a:xfrm>
              <a:off x="522645" y="3718603"/>
              <a:ext cx="2922583" cy="268287"/>
              <a:chOff x="514149" y="3728678"/>
              <a:chExt cx="3071777" cy="268287"/>
            </a:xfrm>
          </p:grpSpPr>
          <p:sp>
            <p:nvSpPr>
              <p:cNvPr id="15" name="Rectangle 14">
                <a:extLst>
                  <a:ext uri="{FF2B5EF4-FFF2-40B4-BE49-F238E27FC236}">
                    <a16:creationId xmlns:a16="http://schemas.microsoft.com/office/drawing/2014/main" id="{73244F33-F8FB-1F68-F082-820C126DB5D3}"/>
                  </a:ext>
                </a:extLst>
              </p:cNvPr>
              <p:cNvSpPr/>
              <p:nvPr/>
            </p:nvSpPr>
            <p:spPr bwMode="gray">
              <a:xfrm>
                <a:off x="514149" y="3728979"/>
                <a:ext cx="996950" cy="267986"/>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000" dirty="0">
                    <a:solidFill>
                      <a:schemeClr val="tx1"/>
                    </a:solidFill>
                  </a:rPr>
                  <a:t>Reuse</a:t>
                </a:r>
              </a:p>
            </p:txBody>
          </p:sp>
          <p:sp>
            <p:nvSpPr>
              <p:cNvPr id="16" name="Rectangle 15">
                <a:extLst>
                  <a:ext uri="{FF2B5EF4-FFF2-40B4-BE49-F238E27FC236}">
                    <a16:creationId xmlns:a16="http://schemas.microsoft.com/office/drawing/2014/main" id="{7BDB0DCF-803D-3B48-C637-A9F2A486F3FA}"/>
                  </a:ext>
                </a:extLst>
              </p:cNvPr>
              <p:cNvSpPr/>
              <p:nvPr/>
            </p:nvSpPr>
            <p:spPr bwMode="gray">
              <a:xfrm>
                <a:off x="1511099" y="3729877"/>
                <a:ext cx="1239810" cy="267088"/>
              </a:xfrm>
              <a:prstGeom prst="rect">
                <a:avLst/>
              </a:prstGeom>
              <a:solidFill>
                <a:schemeClr val="accent6">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000" dirty="0">
                    <a:solidFill>
                      <a:schemeClr val="tx1"/>
                    </a:solidFill>
                  </a:rPr>
                  <a:t>Repurpose</a:t>
                </a:r>
              </a:p>
            </p:txBody>
          </p:sp>
          <p:sp>
            <p:nvSpPr>
              <p:cNvPr id="17" name="Rectangle 16">
                <a:extLst>
                  <a:ext uri="{FF2B5EF4-FFF2-40B4-BE49-F238E27FC236}">
                    <a16:creationId xmlns:a16="http://schemas.microsoft.com/office/drawing/2014/main" id="{5CFA3727-4E1E-CFAD-8A91-28BD6975E0B2}"/>
                  </a:ext>
                </a:extLst>
              </p:cNvPr>
              <p:cNvSpPr/>
              <p:nvPr/>
            </p:nvSpPr>
            <p:spPr bwMode="gray">
              <a:xfrm>
                <a:off x="2750903" y="3728678"/>
                <a:ext cx="835023" cy="267088"/>
              </a:xfrm>
              <a:prstGeom prst="rec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000" dirty="0">
                    <a:solidFill>
                      <a:schemeClr val="tx1"/>
                    </a:solidFill>
                  </a:rPr>
                  <a:t>Recycle</a:t>
                </a:r>
              </a:p>
            </p:txBody>
          </p:sp>
        </p:grpSp>
        <p:sp>
          <p:nvSpPr>
            <p:cNvPr id="13" name="Right Arrow 12">
              <a:extLst>
                <a:ext uri="{FF2B5EF4-FFF2-40B4-BE49-F238E27FC236}">
                  <a16:creationId xmlns:a16="http://schemas.microsoft.com/office/drawing/2014/main" id="{C84D2C99-393A-AB20-BA9D-FC408D618C4B}"/>
                </a:ext>
              </a:extLst>
            </p:cNvPr>
            <p:cNvSpPr/>
            <p:nvPr/>
          </p:nvSpPr>
          <p:spPr bwMode="gray">
            <a:xfrm>
              <a:off x="521921" y="3485159"/>
              <a:ext cx="2862263" cy="103187"/>
            </a:xfrm>
            <a:prstGeom prst="rightArrow">
              <a:avLst/>
            </a:prstGeom>
            <a:solidFill>
              <a:schemeClr val="accent6">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14" name="btfpBulletedList349153">
              <a:extLst>
                <a:ext uri="{FF2B5EF4-FFF2-40B4-BE49-F238E27FC236}">
                  <a16:creationId xmlns:a16="http://schemas.microsoft.com/office/drawing/2014/main" id="{3BE02BD3-DEC7-5A21-3F6E-F1CF592BEA08}"/>
                </a:ext>
              </a:extLst>
            </p:cNvPr>
            <p:cNvSpPr txBox="1"/>
            <p:nvPr>
              <p:custDataLst>
                <p:tags r:id="rId36"/>
              </p:custDataLst>
            </p:nvPr>
          </p:nvSpPr>
          <p:spPr bwMode="gray">
            <a:xfrm>
              <a:off x="819358" y="3205242"/>
              <a:ext cx="2762690" cy="226591"/>
            </a:xfrm>
            <a:prstGeom prst="rect">
              <a:avLst/>
            </a:prstGeom>
            <a:noFill/>
          </p:spPr>
          <p:txBody>
            <a:bodyPr vert="horz" wrap="square" lIns="36000" tIns="36000" rIns="36000" bIns="36000" rtlCol="0">
              <a:spAutoFit/>
            </a:bodyPr>
            <a:lstStyle/>
            <a:p>
              <a:r>
                <a:rPr lang="en-US" sz="1000" i="1" dirty="0"/>
                <a:t>CRM circular economy (CE) ideal lifecycle</a:t>
              </a:r>
            </a:p>
          </p:txBody>
        </p:sp>
      </p:grpSp>
      <p:sp>
        <p:nvSpPr>
          <p:cNvPr id="18" name="btfpBulletedList349153">
            <a:extLst>
              <a:ext uri="{FF2B5EF4-FFF2-40B4-BE49-F238E27FC236}">
                <a16:creationId xmlns:a16="http://schemas.microsoft.com/office/drawing/2014/main" id="{AC7362B7-77D5-46C1-E924-B1DCE9C503AA}"/>
              </a:ext>
            </a:extLst>
          </p:cNvPr>
          <p:cNvSpPr txBox="1"/>
          <p:nvPr>
            <p:custDataLst>
              <p:tags r:id="rId2"/>
            </p:custDataLst>
          </p:nvPr>
        </p:nvSpPr>
        <p:spPr bwMode="gray">
          <a:xfrm>
            <a:off x="8837315" y="2002386"/>
            <a:ext cx="3055898" cy="595923"/>
          </a:xfrm>
          <a:prstGeom prst="rect">
            <a:avLst/>
          </a:prstGeom>
          <a:noFill/>
        </p:spPr>
        <p:txBody>
          <a:bodyPr vert="horz" wrap="square" lIns="36000" tIns="36000" rIns="36000" bIns="36000" rtlCol="0">
            <a:spAutoFit/>
          </a:bodyPr>
          <a:lstStyle/>
          <a:p>
            <a:pPr algn="ctr"/>
            <a:endParaRPr lang="en-US" sz="1000" dirty="0"/>
          </a:p>
          <a:p>
            <a:pPr algn="ctr"/>
            <a:r>
              <a:rPr lang="en-US" sz="1200" b="1" dirty="0">
                <a:solidFill>
                  <a:schemeClr val="accent6">
                    <a:lumMod val="75000"/>
                  </a:schemeClr>
                </a:solidFill>
              </a:rPr>
              <a:t>Circular economy principles may address recycling gaps and complexities</a:t>
            </a:r>
            <a:endParaRPr lang="en-US" sz="1200" dirty="0">
              <a:solidFill>
                <a:schemeClr val="accent6">
                  <a:lumMod val="75000"/>
                </a:schemeClr>
              </a:solidFill>
            </a:endParaRPr>
          </a:p>
        </p:txBody>
      </p:sp>
      <p:graphicFrame>
        <p:nvGraphicFramePr>
          <p:cNvPr id="72" name="Chart 71">
            <a:extLst>
              <a:ext uri="{FF2B5EF4-FFF2-40B4-BE49-F238E27FC236}">
                <a16:creationId xmlns:a16="http://schemas.microsoft.com/office/drawing/2014/main" id="{1DF9F6A2-62FA-1677-60EE-9E0466B3500C}"/>
              </a:ext>
            </a:extLst>
          </p:cNvPr>
          <p:cNvGraphicFramePr/>
          <p:nvPr>
            <p:custDataLst>
              <p:tags r:id="rId3"/>
            </p:custDataLst>
            <p:extLst>
              <p:ext uri="{D42A27DB-BD31-4B8C-83A1-F6EECF244321}">
                <p14:modId xmlns:p14="http://schemas.microsoft.com/office/powerpoint/2010/main" val="1209465726"/>
              </p:ext>
            </p:extLst>
          </p:nvPr>
        </p:nvGraphicFramePr>
        <p:xfrm>
          <a:off x="5654675" y="4675188"/>
          <a:ext cx="1762125" cy="1558925"/>
        </p:xfrm>
        <a:graphic>
          <a:graphicData uri="http://schemas.openxmlformats.org/drawingml/2006/chart">
            <c:chart xmlns:c="http://schemas.openxmlformats.org/drawingml/2006/chart" xmlns:r="http://schemas.openxmlformats.org/officeDocument/2006/relationships" r:id="rId50"/>
          </a:graphicData>
        </a:graphic>
      </p:graphicFrame>
      <p:cxnSp>
        <p:nvCxnSpPr>
          <p:cNvPr id="20" name="Straight Connector 19">
            <a:extLst>
              <a:ext uri="{FF2B5EF4-FFF2-40B4-BE49-F238E27FC236}">
                <a16:creationId xmlns:a16="http://schemas.microsoft.com/office/drawing/2014/main" id="{7D2D09BE-8F05-3AD8-DCB8-19104BDFEB4B}"/>
              </a:ext>
            </a:extLst>
          </p:cNvPr>
          <p:cNvCxnSpPr/>
          <p:nvPr>
            <p:custDataLst>
              <p:tags r:id="rId4"/>
            </p:custDataLst>
          </p:nvPr>
        </p:nvCxnSpPr>
        <p:spPr bwMode="auto">
          <a:xfrm flipH="1">
            <a:off x="6924675" y="5857875"/>
            <a:ext cx="50800" cy="0"/>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21" name="Text Placeholder 10">
            <a:extLst>
              <a:ext uri="{FF2B5EF4-FFF2-40B4-BE49-F238E27FC236}">
                <a16:creationId xmlns:a16="http://schemas.microsoft.com/office/drawing/2014/main" id="{59FAA884-69F4-3620-CA84-E7C210B3DC04}"/>
              </a:ext>
            </a:extLst>
          </p:cNvPr>
          <p:cNvSpPr txBox="1">
            <a:spLocks/>
          </p:cNvSpPr>
          <p:nvPr>
            <p:custDataLst>
              <p:tags r:id="rId5"/>
            </p:custDataLst>
          </p:nvPr>
        </p:nvSpPr>
        <p:spPr bwMode="auto">
          <a:xfrm>
            <a:off x="5959475" y="6081713"/>
            <a:ext cx="6032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9CD0F7C5-4554-4DE3-AF23-B5B5B986EC84}" type="datetime'P''re''''t''''r''''''''ea''''''''t''''''''m''''''''''e''nt'">
              <a:rPr lang="en-US" altLang="en-US" sz="800" smtClean="0"/>
              <a:pPr/>
              <a:t>Pretreatment</a:t>
            </a:fld>
            <a:endParaRPr lang="en-US" sz="800">
              <a:ea typeface="+mn-lt"/>
              <a:cs typeface="+mn-lt"/>
              <a:sym typeface="+mn-lt"/>
            </a:endParaRPr>
          </a:p>
        </p:txBody>
      </p:sp>
      <p:sp>
        <p:nvSpPr>
          <p:cNvPr id="22" name="Text Placeholder 10">
            <a:extLst>
              <a:ext uri="{FF2B5EF4-FFF2-40B4-BE49-F238E27FC236}">
                <a16:creationId xmlns:a16="http://schemas.microsoft.com/office/drawing/2014/main" id="{5B23FBEE-B648-1AF0-83BD-C8CF7C35488D}"/>
              </a:ext>
            </a:extLst>
          </p:cNvPr>
          <p:cNvSpPr txBox="1">
            <a:spLocks/>
          </p:cNvSpPr>
          <p:nvPr>
            <p:custDataLst>
              <p:tags r:id="rId6"/>
            </p:custDataLst>
          </p:nvPr>
        </p:nvSpPr>
        <p:spPr bwMode="auto">
          <a:xfrm>
            <a:off x="6608763" y="6081713"/>
            <a:ext cx="403225"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800" dirty="0">
                <a:ea typeface="+mn-lt"/>
                <a:cs typeface="+mn-lt"/>
                <a:sym typeface="+mn-lt"/>
              </a:rPr>
              <a:t>Material recovery</a:t>
            </a:r>
            <a:endParaRPr lang="en-US" sz="800" dirty="0">
              <a:ea typeface="+mn-lt"/>
              <a:cs typeface="+mn-lt"/>
              <a:sym typeface="+mn-lt"/>
            </a:endParaRPr>
          </a:p>
        </p:txBody>
      </p:sp>
      <p:sp>
        <p:nvSpPr>
          <p:cNvPr id="23" name="Text Placeholder 10">
            <a:extLst>
              <a:ext uri="{FF2B5EF4-FFF2-40B4-BE49-F238E27FC236}">
                <a16:creationId xmlns:a16="http://schemas.microsoft.com/office/drawing/2014/main" id="{6A46F362-351E-D9CA-A7B0-7EAC810E38D2}"/>
              </a:ext>
            </a:extLst>
          </p:cNvPr>
          <p:cNvSpPr txBox="1">
            <a:spLocks/>
          </p:cNvSpPr>
          <p:nvPr>
            <p:custDataLst>
              <p:tags r:id="rId7"/>
            </p:custDataLst>
          </p:nvPr>
        </p:nvSpPr>
        <p:spPr bwMode="gray">
          <a:xfrm>
            <a:off x="6029324" y="4713288"/>
            <a:ext cx="4635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800" b="1" dirty="0"/>
              <a:t>~</a:t>
            </a:r>
            <a:fld id="{CAAAAF41-B9EF-481B-99F1-D659497BA5A1}" type="datetime'''''''''''''''''''2'''''''''',''7''''''00'''''''">
              <a:rPr lang="en-US" altLang="en-US" sz="800" b="1" smtClean="0"/>
              <a:pPr/>
              <a:t>2,700</a:t>
            </a:fld>
            <a:r>
              <a:rPr lang="en-US" altLang="en-US" sz="800" b="1" dirty="0">
                <a:ea typeface="+mn-lt"/>
                <a:cs typeface="+mn-lt"/>
                <a:sym typeface="+mn-lt"/>
              </a:rPr>
              <a:t> kt</a:t>
            </a:r>
            <a:endParaRPr lang="en-US" sz="800" b="1" dirty="0">
              <a:ea typeface="+mn-lt"/>
              <a:cs typeface="+mn-lt"/>
              <a:sym typeface="+mn-lt"/>
            </a:endParaRPr>
          </a:p>
        </p:txBody>
      </p:sp>
      <p:sp>
        <p:nvSpPr>
          <p:cNvPr id="24" name="Text Placeholder 10">
            <a:extLst>
              <a:ext uri="{FF2B5EF4-FFF2-40B4-BE49-F238E27FC236}">
                <a16:creationId xmlns:a16="http://schemas.microsoft.com/office/drawing/2014/main" id="{E04E2CEB-A78E-CD7C-2E19-55048A7239CA}"/>
              </a:ext>
            </a:extLst>
          </p:cNvPr>
          <p:cNvSpPr txBox="1">
            <a:spLocks/>
          </p:cNvSpPr>
          <p:nvPr>
            <p:custDataLst>
              <p:tags r:id="rId8"/>
            </p:custDataLst>
          </p:nvPr>
        </p:nvSpPr>
        <p:spPr bwMode="gray">
          <a:xfrm>
            <a:off x="6578599" y="4713288"/>
            <a:ext cx="4635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800" b="1" dirty="0"/>
              <a:t>~</a:t>
            </a:r>
            <a:fld id="{D4DA3FF6-6EC8-460D-8F59-65252D945192}" type="datetime'''''''''''''''''''''''''2'''''',''''1''''''''0''''''0'''">
              <a:rPr lang="en-US" altLang="en-US" sz="800" b="1" smtClean="0"/>
              <a:pPr/>
              <a:t>2,100</a:t>
            </a:fld>
            <a:r>
              <a:rPr lang="en-US" altLang="en-US" sz="800" b="1" dirty="0">
                <a:ea typeface="+mn-lt"/>
                <a:cs typeface="+mn-lt"/>
                <a:sym typeface="+mn-lt"/>
              </a:rPr>
              <a:t> kt</a:t>
            </a:r>
            <a:endParaRPr lang="en-US" sz="800" b="1" dirty="0">
              <a:ea typeface="+mn-lt"/>
              <a:cs typeface="+mn-lt"/>
              <a:sym typeface="+mn-lt"/>
            </a:endParaRPr>
          </a:p>
        </p:txBody>
      </p:sp>
      <p:sp>
        <p:nvSpPr>
          <p:cNvPr id="25" name="Rectangle 24">
            <a:extLst>
              <a:ext uri="{FF2B5EF4-FFF2-40B4-BE49-F238E27FC236}">
                <a16:creationId xmlns:a16="http://schemas.microsoft.com/office/drawing/2014/main" id="{0B576286-AF76-C4E6-92E9-2FF78C2C0CB7}"/>
              </a:ext>
            </a:extLst>
          </p:cNvPr>
          <p:cNvSpPr/>
          <p:nvPr>
            <p:custDataLst>
              <p:tags r:id="rId9"/>
            </p:custDataLst>
          </p:nvPr>
        </p:nvSpPr>
        <p:spPr bwMode="auto">
          <a:xfrm>
            <a:off x="7369175" y="5588000"/>
            <a:ext cx="142875" cy="106363"/>
          </a:xfrm>
          <a:prstGeom prst="rect">
            <a:avLst/>
          </a:prstGeom>
          <a:solidFill>
            <a:schemeClr val="hlink"/>
          </a:solidFill>
          <a:ln w="9525"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6" name="Rectangle 25">
            <a:extLst>
              <a:ext uri="{FF2B5EF4-FFF2-40B4-BE49-F238E27FC236}">
                <a16:creationId xmlns:a16="http://schemas.microsoft.com/office/drawing/2014/main" id="{E4FBF8F4-5A7B-453C-81FC-4B9F776EFA98}"/>
              </a:ext>
            </a:extLst>
          </p:cNvPr>
          <p:cNvSpPr/>
          <p:nvPr>
            <p:custDataLst>
              <p:tags r:id="rId10"/>
            </p:custDataLst>
          </p:nvPr>
        </p:nvSpPr>
        <p:spPr bwMode="auto">
          <a:xfrm>
            <a:off x="7369175" y="5761038"/>
            <a:ext cx="142875" cy="106363"/>
          </a:xfrm>
          <a:prstGeom prst="rect">
            <a:avLst/>
          </a:prstGeom>
          <a:solidFill>
            <a:schemeClr val="accent2"/>
          </a:solidFill>
          <a:ln w="9525"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7" name="Rectangle 26">
            <a:extLst>
              <a:ext uri="{FF2B5EF4-FFF2-40B4-BE49-F238E27FC236}">
                <a16:creationId xmlns:a16="http://schemas.microsoft.com/office/drawing/2014/main" id="{23E784A2-456D-8165-11BA-EB1534CFA947}"/>
              </a:ext>
            </a:extLst>
          </p:cNvPr>
          <p:cNvSpPr/>
          <p:nvPr>
            <p:custDataLst>
              <p:tags r:id="rId11"/>
            </p:custDataLst>
          </p:nvPr>
        </p:nvSpPr>
        <p:spPr bwMode="auto">
          <a:xfrm>
            <a:off x="7369175" y="5934075"/>
            <a:ext cx="142875" cy="106363"/>
          </a:xfrm>
          <a:prstGeom prst="rect">
            <a:avLst/>
          </a:prstGeom>
          <a:solidFill>
            <a:schemeClr val="accent1"/>
          </a:solidFill>
          <a:ln w="9525"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8" name="Text Placeholder 10">
            <a:extLst>
              <a:ext uri="{FF2B5EF4-FFF2-40B4-BE49-F238E27FC236}">
                <a16:creationId xmlns:a16="http://schemas.microsoft.com/office/drawing/2014/main" id="{09E6AE9C-B150-F94E-5C13-ECE5EA8F6452}"/>
              </a:ext>
            </a:extLst>
          </p:cNvPr>
          <p:cNvSpPr txBox="1">
            <a:spLocks/>
          </p:cNvSpPr>
          <p:nvPr>
            <p:custDataLst>
              <p:tags r:id="rId12"/>
            </p:custDataLst>
          </p:nvPr>
        </p:nvSpPr>
        <p:spPr bwMode="auto">
          <a:xfrm>
            <a:off x="7562850" y="5583238"/>
            <a:ext cx="2825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44F85739-DD8A-446C-A149-EE9A3504E86B}" type="datetime'''''''''''C''''''''''''''''''''''''''''''h''i''n''''a'''''">
              <a:rPr lang="en-US" altLang="en-US" sz="800" b="1" smtClean="0"/>
              <a:pPr/>
              <a:t>China</a:t>
            </a:fld>
            <a:endParaRPr lang="en-US" sz="800" b="1">
              <a:ea typeface="+mn-lt"/>
              <a:cs typeface="+mn-lt"/>
              <a:sym typeface="+mn-lt"/>
            </a:endParaRPr>
          </a:p>
        </p:txBody>
      </p:sp>
      <p:sp>
        <p:nvSpPr>
          <p:cNvPr id="29" name="Text Placeholder 10">
            <a:extLst>
              <a:ext uri="{FF2B5EF4-FFF2-40B4-BE49-F238E27FC236}">
                <a16:creationId xmlns:a16="http://schemas.microsoft.com/office/drawing/2014/main" id="{8ADEE38F-BB31-49D1-7461-2ED9D6953AF1}"/>
              </a:ext>
            </a:extLst>
          </p:cNvPr>
          <p:cNvSpPr txBox="1">
            <a:spLocks/>
          </p:cNvSpPr>
          <p:nvPr>
            <p:custDataLst>
              <p:tags r:id="rId13"/>
            </p:custDataLst>
          </p:nvPr>
        </p:nvSpPr>
        <p:spPr bwMode="auto">
          <a:xfrm>
            <a:off x="7562850" y="5756275"/>
            <a:ext cx="62706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71EDFE37-86E9-4685-A239-231787A0D30D}" type="datetime'N''''''''A'''' &amp;'' ''''''''''''''E''''''''u''r''''''o''''pe'''">
              <a:rPr lang="en-US" altLang="en-US" sz="800" b="1" smtClean="0"/>
              <a:pPr/>
              <a:t>NA &amp; Europe</a:t>
            </a:fld>
            <a:endParaRPr lang="en-US" sz="800" b="1">
              <a:ea typeface="+mn-lt"/>
              <a:cs typeface="+mn-lt"/>
              <a:sym typeface="+mn-lt"/>
            </a:endParaRPr>
          </a:p>
        </p:txBody>
      </p:sp>
      <p:sp>
        <p:nvSpPr>
          <p:cNvPr id="30" name="Text Placeholder 10">
            <a:extLst>
              <a:ext uri="{FF2B5EF4-FFF2-40B4-BE49-F238E27FC236}">
                <a16:creationId xmlns:a16="http://schemas.microsoft.com/office/drawing/2014/main" id="{4A79310E-4DAB-09C6-A9B9-1AF4255614F5}"/>
              </a:ext>
            </a:extLst>
          </p:cNvPr>
          <p:cNvSpPr txBox="1">
            <a:spLocks/>
          </p:cNvSpPr>
          <p:nvPr>
            <p:custDataLst>
              <p:tags r:id="rId14"/>
            </p:custDataLst>
          </p:nvPr>
        </p:nvSpPr>
        <p:spPr bwMode="auto">
          <a:xfrm>
            <a:off x="7562850" y="5929313"/>
            <a:ext cx="27146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97809F9D-830A-4DB1-AF6A-56AB8B3E9920}" type="datetime'''''''''O''''''''''''''''the''''''''''''''r'">
              <a:rPr lang="en-US" altLang="en-US" sz="800" b="1" smtClean="0"/>
              <a:pPr/>
              <a:t>Other</a:t>
            </a:fld>
            <a:endParaRPr lang="en-US" sz="800" b="1">
              <a:ea typeface="+mn-lt"/>
              <a:cs typeface="+mn-lt"/>
              <a:sym typeface="+mn-lt"/>
            </a:endParaRPr>
          </a:p>
        </p:txBody>
      </p:sp>
      <p:graphicFrame>
        <p:nvGraphicFramePr>
          <p:cNvPr id="64" name="Chart 63">
            <a:extLst>
              <a:ext uri="{FF2B5EF4-FFF2-40B4-BE49-F238E27FC236}">
                <a16:creationId xmlns:a16="http://schemas.microsoft.com/office/drawing/2014/main" id="{4B4A9BFA-2BFC-5807-0769-1E18A1372190}"/>
              </a:ext>
            </a:extLst>
          </p:cNvPr>
          <p:cNvGraphicFramePr/>
          <p:nvPr>
            <p:custDataLst>
              <p:tags r:id="rId15"/>
            </p:custDataLst>
            <p:extLst>
              <p:ext uri="{D42A27DB-BD31-4B8C-83A1-F6EECF244321}">
                <p14:modId xmlns:p14="http://schemas.microsoft.com/office/powerpoint/2010/main" val="3861827745"/>
              </p:ext>
            </p:extLst>
          </p:nvPr>
        </p:nvGraphicFramePr>
        <p:xfrm>
          <a:off x="5818188" y="3149600"/>
          <a:ext cx="973137" cy="973138"/>
        </p:xfrm>
        <a:graphic>
          <a:graphicData uri="http://schemas.openxmlformats.org/drawingml/2006/chart">
            <c:chart xmlns:c="http://schemas.openxmlformats.org/drawingml/2006/chart" xmlns:r="http://schemas.openxmlformats.org/officeDocument/2006/relationships" r:id="rId51"/>
          </a:graphicData>
        </a:graphic>
      </p:graphicFrame>
      <p:sp>
        <p:nvSpPr>
          <p:cNvPr id="32" name="Rectangle 31">
            <a:extLst>
              <a:ext uri="{FF2B5EF4-FFF2-40B4-BE49-F238E27FC236}">
                <a16:creationId xmlns:a16="http://schemas.microsoft.com/office/drawing/2014/main" id="{3D089CE6-817C-3474-A1FB-53B10BD86DC7}"/>
              </a:ext>
            </a:extLst>
          </p:cNvPr>
          <p:cNvSpPr/>
          <p:nvPr>
            <p:custDataLst>
              <p:tags r:id="rId16"/>
            </p:custDataLst>
          </p:nvPr>
        </p:nvSpPr>
        <p:spPr bwMode="auto">
          <a:xfrm>
            <a:off x="6988175" y="4111625"/>
            <a:ext cx="142875" cy="106363"/>
          </a:xfrm>
          <a:prstGeom prst="rect">
            <a:avLst/>
          </a:prstGeom>
          <a:solidFill>
            <a:schemeClr val="accent4"/>
          </a:solidFill>
          <a:ln w="635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3" name="Rectangle 32">
            <a:extLst>
              <a:ext uri="{FF2B5EF4-FFF2-40B4-BE49-F238E27FC236}">
                <a16:creationId xmlns:a16="http://schemas.microsoft.com/office/drawing/2014/main" id="{0C3CD013-572B-7FA9-F5F8-257EB83FDAA6}"/>
              </a:ext>
            </a:extLst>
          </p:cNvPr>
          <p:cNvSpPr/>
          <p:nvPr>
            <p:custDataLst>
              <p:tags r:id="rId17"/>
            </p:custDataLst>
          </p:nvPr>
        </p:nvSpPr>
        <p:spPr bwMode="auto">
          <a:xfrm>
            <a:off x="6988175" y="3592513"/>
            <a:ext cx="142875" cy="106363"/>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4" name="Rectangle 33">
            <a:extLst>
              <a:ext uri="{FF2B5EF4-FFF2-40B4-BE49-F238E27FC236}">
                <a16:creationId xmlns:a16="http://schemas.microsoft.com/office/drawing/2014/main" id="{0AEDD079-3D05-AD0C-1837-6C1E5C3B452D}"/>
              </a:ext>
            </a:extLst>
          </p:cNvPr>
          <p:cNvSpPr/>
          <p:nvPr>
            <p:custDataLst>
              <p:tags r:id="rId18"/>
            </p:custDataLst>
          </p:nvPr>
        </p:nvSpPr>
        <p:spPr bwMode="auto">
          <a:xfrm>
            <a:off x="6988175" y="3938588"/>
            <a:ext cx="142875" cy="106363"/>
          </a:xfrm>
          <a:prstGeom prst="rect">
            <a:avLst/>
          </a:prstGeom>
          <a:solidFill>
            <a:schemeClr val="accent3"/>
          </a:solidFill>
          <a:ln w="635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5" name="Rectangle 34">
            <a:extLst>
              <a:ext uri="{FF2B5EF4-FFF2-40B4-BE49-F238E27FC236}">
                <a16:creationId xmlns:a16="http://schemas.microsoft.com/office/drawing/2014/main" id="{117FCF44-A0E8-3DF0-B448-0DEEF8F6BD1B}"/>
              </a:ext>
            </a:extLst>
          </p:cNvPr>
          <p:cNvSpPr/>
          <p:nvPr>
            <p:custDataLst>
              <p:tags r:id="rId19"/>
            </p:custDataLst>
          </p:nvPr>
        </p:nvSpPr>
        <p:spPr bwMode="auto">
          <a:xfrm>
            <a:off x="6988175" y="3765550"/>
            <a:ext cx="142875" cy="106363"/>
          </a:xfrm>
          <a:prstGeom prst="rect">
            <a:avLst/>
          </a:prstGeom>
          <a:solidFill>
            <a:schemeClr val="accent2"/>
          </a:solidFill>
          <a:ln w="635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6" name="Text Placeholder 10">
            <a:extLst>
              <a:ext uri="{FF2B5EF4-FFF2-40B4-BE49-F238E27FC236}">
                <a16:creationId xmlns:a16="http://schemas.microsoft.com/office/drawing/2014/main" id="{F3C10B84-F9CF-7199-D585-5477AA9065EE}"/>
              </a:ext>
            </a:extLst>
          </p:cNvPr>
          <p:cNvSpPr txBox="1">
            <a:spLocks/>
          </p:cNvSpPr>
          <p:nvPr>
            <p:custDataLst>
              <p:tags r:id="rId20"/>
            </p:custDataLst>
          </p:nvPr>
        </p:nvSpPr>
        <p:spPr bwMode="auto">
          <a:xfrm>
            <a:off x="7181850" y="3587750"/>
            <a:ext cx="4635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DE3518A2-FBD8-47A8-BE34-7B9A87D94B6E}" type="datetime'''Ca''t''''''''''''h''od''''e''s'''''''''''''''''''''''''''''">
              <a:rPr lang="en-US" altLang="en-US" sz="800" b="1" smtClean="0"/>
              <a:pPr/>
              <a:t>Cathodes</a:t>
            </a:fld>
            <a:endParaRPr lang="en-US" sz="800" b="1">
              <a:ea typeface="+mn-lt"/>
              <a:cs typeface="+mn-lt"/>
              <a:sym typeface="+mn-lt"/>
            </a:endParaRPr>
          </a:p>
        </p:txBody>
      </p:sp>
      <p:sp>
        <p:nvSpPr>
          <p:cNvPr id="37" name="Text Placeholder 10">
            <a:extLst>
              <a:ext uri="{FF2B5EF4-FFF2-40B4-BE49-F238E27FC236}">
                <a16:creationId xmlns:a16="http://schemas.microsoft.com/office/drawing/2014/main" id="{F60618DD-B89E-34C5-DC6B-C07FB972E6F0}"/>
              </a:ext>
            </a:extLst>
          </p:cNvPr>
          <p:cNvSpPr txBox="1">
            <a:spLocks/>
          </p:cNvSpPr>
          <p:nvPr>
            <p:custDataLst>
              <p:tags r:id="rId21"/>
            </p:custDataLst>
          </p:nvPr>
        </p:nvSpPr>
        <p:spPr bwMode="auto">
          <a:xfrm>
            <a:off x="7181850" y="3760788"/>
            <a:ext cx="11493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65F6E763-EE90-4B25-8BF9-D5AC11F2664E}" type="datetime'O''''t''''h''e''r cor''e'''''''''' ''''com''pone''nt''s'''">
              <a:rPr lang="en-US" altLang="en-US" sz="800" b="1" smtClean="0"/>
              <a:pPr/>
              <a:t>Other core components</a:t>
            </a:fld>
            <a:endParaRPr lang="en-US" sz="800" b="1">
              <a:ea typeface="+mn-lt"/>
              <a:cs typeface="+mn-lt"/>
              <a:sym typeface="+mn-lt"/>
            </a:endParaRPr>
          </a:p>
        </p:txBody>
      </p:sp>
      <p:sp>
        <p:nvSpPr>
          <p:cNvPr id="38" name="Text Placeholder 10">
            <a:extLst>
              <a:ext uri="{FF2B5EF4-FFF2-40B4-BE49-F238E27FC236}">
                <a16:creationId xmlns:a16="http://schemas.microsoft.com/office/drawing/2014/main" id="{18C8162A-875A-D236-92D0-24A73C525562}"/>
              </a:ext>
            </a:extLst>
          </p:cNvPr>
          <p:cNvSpPr txBox="1">
            <a:spLocks/>
          </p:cNvSpPr>
          <p:nvPr>
            <p:custDataLst>
              <p:tags r:id="rId22"/>
            </p:custDataLst>
          </p:nvPr>
        </p:nvSpPr>
        <p:spPr bwMode="auto">
          <a:xfrm>
            <a:off x="7181850" y="4106863"/>
            <a:ext cx="70008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57529499-73EB-4E0B-8167-9BBF4D10C20D}" type="datetime'Manu''''''''f''a''''''c''t''''''u''r''''''''''''''''i''n''g'">
              <a:rPr lang="en-US" altLang="en-US" sz="800" b="1" smtClean="0"/>
              <a:pPr/>
              <a:t>Manufacturing</a:t>
            </a:fld>
            <a:endParaRPr lang="en-US" sz="800" b="1">
              <a:ea typeface="+mn-lt"/>
              <a:cs typeface="+mn-lt"/>
              <a:sym typeface="+mn-lt"/>
            </a:endParaRPr>
          </a:p>
        </p:txBody>
      </p:sp>
      <p:sp>
        <p:nvSpPr>
          <p:cNvPr id="39" name="Text Placeholder 10">
            <a:extLst>
              <a:ext uri="{FF2B5EF4-FFF2-40B4-BE49-F238E27FC236}">
                <a16:creationId xmlns:a16="http://schemas.microsoft.com/office/drawing/2014/main" id="{C0B91E49-F3DC-3F88-CCE2-3F57598E969F}"/>
              </a:ext>
            </a:extLst>
          </p:cNvPr>
          <p:cNvSpPr txBox="1">
            <a:spLocks/>
          </p:cNvSpPr>
          <p:nvPr>
            <p:custDataLst>
              <p:tags r:id="rId23"/>
            </p:custDataLst>
          </p:nvPr>
        </p:nvSpPr>
        <p:spPr bwMode="auto">
          <a:xfrm>
            <a:off x="7181850" y="3933825"/>
            <a:ext cx="9239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C9A5DA42-5916-4B9C-898E-A2922B1EAA68}" type="datetime'''No''''n''-c''''o''re'''''''' ''''mater''i''''a''''''''ls'''">
              <a:rPr lang="en-US" altLang="en-US" sz="800" b="1" smtClean="0"/>
              <a:pPr/>
              <a:t>Non-core materials</a:t>
            </a:fld>
            <a:endParaRPr lang="en-US" sz="800" b="1">
              <a:ea typeface="+mn-lt"/>
              <a:cs typeface="+mn-lt"/>
              <a:sym typeface="+mn-lt"/>
            </a:endParaRPr>
          </a:p>
        </p:txBody>
      </p:sp>
      <p:graphicFrame>
        <p:nvGraphicFramePr>
          <p:cNvPr id="65" name="Chart 64">
            <a:extLst>
              <a:ext uri="{FF2B5EF4-FFF2-40B4-BE49-F238E27FC236}">
                <a16:creationId xmlns:a16="http://schemas.microsoft.com/office/drawing/2014/main" id="{326BAC3B-18FC-33F9-ADB6-44EA14F19B6B}"/>
              </a:ext>
            </a:extLst>
          </p:cNvPr>
          <p:cNvGraphicFramePr/>
          <p:nvPr>
            <p:custDataLst>
              <p:tags r:id="rId24"/>
            </p:custDataLst>
            <p:extLst>
              <p:ext uri="{D42A27DB-BD31-4B8C-83A1-F6EECF244321}">
                <p14:modId xmlns:p14="http://schemas.microsoft.com/office/powerpoint/2010/main" val="2236499229"/>
              </p:ext>
            </p:extLst>
          </p:nvPr>
        </p:nvGraphicFramePr>
        <p:xfrm>
          <a:off x="5822950" y="2152650"/>
          <a:ext cx="955675" cy="955675"/>
        </p:xfrm>
        <a:graphic>
          <a:graphicData uri="http://schemas.openxmlformats.org/drawingml/2006/chart">
            <c:chart xmlns:c="http://schemas.openxmlformats.org/drawingml/2006/chart" xmlns:r="http://schemas.openxmlformats.org/officeDocument/2006/relationships" r:id="rId52"/>
          </a:graphicData>
        </a:graphic>
      </p:graphicFrame>
      <p:cxnSp>
        <p:nvCxnSpPr>
          <p:cNvPr id="41" name="Straight Connector 40">
            <a:extLst>
              <a:ext uri="{FF2B5EF4-FFF2-40B4-BE49-F238E27FC236}">
                <a16:creationId xmlns:a16="http://schemas.microsoft.com/office/drawing/2014/main" id="{72099D83-3E70-4C73-4D99-8D5955F615FF}"/>
              </a:ext>
            </a:extLst>
          </p:cNvPr>
          <p:cNvCxnSpPr/>
          <p:nvPr>
            <p:custDataLst>
              <p:tags r:id="rId25"/>
            </p:custDataLst>
          </p:nvPr>
        </p:nvCxnSpPr>
        <p:spPr bwMode="auto">
          <a:xfrm flipV="1">
            <a:off x="6300788" y="2235200"/>
            <a:ext cx="0" cy="395288"/>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62005AA9-D979-0EB0-D13C-3ECADC248B3C}"/>
              </a:ext>
            </a:extLst>
          </p:cNvPr>
          <p:cNvCxnSpPr/>
          <p:nvPr>
            <p:custDataLst>
              <p:tags r:id="rId26"/>
            </p:custDataLst>
          </p:nvPr>
        </p:nvCxnSpPr>
        <p:spPr bwMode="auto">
          <a:xfrm flipV="1">
            <a:off x="6300788" y="2517775"/>
            <a:ext cx="379413" cy="112713"/>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43" name="Rectangle 42">
            <a:extLst>
              <a:ext uri="{FF2B5EF4-FFF2-40B4-BE49-F238E27FC236}">
                <a16:creationId xmlns:a16="http://schemas.microsoft.com/office/drawing/2014/main" id="{07EEF351-BEC3-BA5B-F342-0E239EF8B77E}"/>
              </a:ext>
            </a:extLst>
          </p:cNvPr>
          <p:cNvSpPr/>
          <p:nvPr>
            <p:custDataLst>
              <p:tags r:id="rId27"/>
            </p:custDataLst>
          </p:nvPr>
        </p:nvSpPr>
        <p:spPr bwMode="auto">
          <a:xfrm>
            <a:off x="7940675" y="2674938"/>
            <a:ext cx="142875" cy="106363"/>
          </a:xfrm>
          <a:prstGeom prst="rect">
            <a:avLst/>
          </a:prstGeom>
          <a:solidFill>
            <a:schemeClr val="accent6"/>
          </a:solidFill>
          <a:ln w="635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4" name="Rectangle 43">
            <a:extLst>
              <a:ext uri="{FF2B5EF4-FFF2-40B4-BE49-F238E27FC236}">
                <a16:creationId xmlns:a16="http://schemas.microsoft.com/office/drawing/2014/main" id="{445260E1-F21A-51EF-104B-3D3948E0DEA6}"/>
              </a:ext>
            </a:extLst>
          </p:cNvPr>
          <p:cNvSpPr/>
          <p:nvPr>
            <p:custDataLst>
              <p:tags r:id="rId28"/>
            </p:custDataLst>
          </p:nvPr>
        </p:nvSpPr>
        <p:spPr bwMode="auto">
          <a:xfrm>
            <a:off x="7940675" y="2155825"/>
            <a:ext cx="142875" cy="106363"/>
          </a:xfrm>
          <a:prstGeom prst="rect">
            <a:avLst/>
          </a:prstGeom>
          <a:solidFill>
            <a:schemeClr val="folHlink"/>
          </a:solidFill>
          <a:ln w="9525"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5" name="Rectangle 44">
            <a:extLst>
              <a:ext uri="{FF2B5EF4-FFF2-40B4-BE49-F238E27FC236}">
                <a16:creationId xmlns:a16="http://schemas.microsoft.com/office/drawing/2014/main" id="{CF41CB8D-F774-E39D-19A9-D5F17AC23E11}"/>
              </a:ext>
            </a:extLst>
          </p:cNvPr>
          <p:cNvSpPr/>
          <p:nvPr>
            <p:custDataLst>
              <p:tags r:id="rId29"/>
            </p:custDataLst>
          </p:nvPr>
        </p:nvSpPr>
        <p:spPr bwMode="auto">
          <a:xfrm>
            <a:off x="7940675" y="2501900"/>
            <a:ext cx="142875" cy="106363"/>
          </a:xfrm>
          <a:prstGeom prst="rect">
            <a:avLst/>
          </a:prstGeom>
          <a:solidFill>
            <a:schemeClr val="accent2"/>
          </a:solidFill>
          <a:ln w="9525"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6" name="Rectangle 45">
            <a:extLst>
              <a:ext uri="{FF2B5EF4-FFF2-40B4-BE49-F238E27FC236}">
                <a16:creationId xmlns:a16="http://schemas.microsoft.com/office/drawing/2014/main" id="{1E7C91CF-1338-57CF-A5FD-9BE294CDCE5D}"/>
              </a:ext>
            </a:extLst>
          </p:cNvPr>
          <p:cNvSpPr/>
          <p:nvPr>
            <p:custDataLst>
              <p:tags r:id="rId30"/>
            </p:custDataLst>
          </p:nvPr>
        </p:nvSpPr>
        <p:spPr bwMode="auto">
          <a:xfrm>
            <a:off x="7940675" y="2328863"/>
            <a:ext cx="142875" cy="106363"/>
          </a:xfrm>
          <a:prstGeom prst="rect">
            <a:avLst/>
          </a:prstGeom>
          <a:solidFill>
            <a:schemeClr val="hlink"/>
          </a:solidFill>
          <a:ln w="9525"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7" name="Text Placeholder 10">
            <a:extLst>
              <a:ext uri="{FF2B5EF4-FFF2-40B4-BE49-F238E27FC236}">
                <a16:creationId xmlns:a16="http://schemas.microsoft.com/office/drawing/2014/main" id="{1B5F113C-076A-B64D-80AC-5B95A5408041}"/>
              </a:ext>
            </a:extLst>
          </p:cNvPr>
          <p:cNvSpPr txBox="1">
            <a:spLocks/>
          </p:cNvSpPr>
          <p:nvPr>
            <p:custDataLst>
              <p:tags r:id="rId31"/>
            </p:custDataLst>
          </p:nvPr>
        </p:nvSpPr>
        <p:spPr bwMode="auto">
          <a:xfrm>
            <a:off x="8134350" y="2151063"/>
            <a:ext cx="9048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E89315D5-7014-4031-BFA3-4F3E8C5BD33D}" type="datetime'''''''''L''''''''''''''''''''''''''''''''''''i'''">
              <a:rPr lang="en-US" altLang="en-US" sz="800" b="1" smtClean="0"/>
              <a:pPr/>
              <a:t>Li</a:t>
            </a:fld>
            <a:endParaRPr lang="en-US" sz="800" b="1">
              <a:ea typeface="+mn-lt"/>
              <a:cs typeface="+mn-lt"/>
              <a:sym typeface="+mn-lt"/>
            </a:endParaRPr>
          </a:p>
        </p:txBody>
      </p:sp>
      <p:sp>
        <p:nvSpPr>
          <p:cNvPr id="48" name="Text Placeholder 10">
            <a:extLst>
              <a:ext uri="{FF2B5EF4-FFF2-40B4-BE49-F238E27FC236}">
                <a16:creationId xmlns:a16="http://schemas.microsoft.com/office/drawing/2014/main" id="{B4A4E204-E448-2690-687E-EC7AAD664ECA}"/>
              </a:ext>
            </a:extLst>
          </p:cNvPr>
          <p:cNvSpPr txBox="1">
            <a:spLocks/>
          </p:cNvSpPr>
          <p:nvPr>
            <p:custDataLst>
              <p:tags r:id="rId32"/>
            </p:custDataLst>
          </p:nvPr>
        </p:nvSpPr>
        <p:spPr bwMode="auto">
          <a:xfrm>
            <a:off x="8134350" y="2324100"/>
            <a:ext cx="13493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BEF1E727-7DBF-473E-9682-468BF869A56D}" type="datetime'''''''''''''''C''''''''''''''''''o'''''''''''''">
              <a:rPr lang="en-US" altLang="en-US" sz="800" b="1" smtClean="0"/>
              <a:pPr/>
              <a:t>Co</a:t>
            </a:fld>
            <a:endParaRPr lang="en-US" sz="800" b="1">
              <a:ea typeface="+mn-lt"/>
              <a:cs typeface="+mn-lt"/>
              <a:sym typeface="+mn-lt"/>
            </a:endParaRPr>
          </a:p>
        </p:txBody>
      </p:sp>
      <p:sp>
        <p:nvSpPr>
          <p:cNvPr id="49" name="Text Placeholder 10">
            <a:extLst>
              <a:ext uri="{FF2B5EF4-FFF2-40B4-BE49-F238E27FC236}">
                <a16:creationId xmlns:a16="http://schemas.microsoft.com/office/drawing/2014/main" id="{0CFD060C-1B01-AC8D-C7F9-17A2E844D9CC}"/>
              </a:ext>
            </a:extLst>
          </p:cNvPr>
          <p:cNvSpPr txBox="1">
            <a:spLocks/>
          </p:cNvSpPr>
          <p:nvPr>
            <p:custDataLst>
              <p:tags r:id="rId33"/>
            </p:custDataLst>
          </p:nvPr>
        </p:nvSpPr>
        <p:spPr bwMode="auto">
          <a:xfrm>
            <a:off x="8134350" y="2670175"/>
            <a:ext cx="27146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3CA5E8D4-3CA5-4D7D-A0BF-4B8405AF6AF3}" type="datetime'''''''''''Ot''''h''''e''''''''''''''r'''''''''''''''''">
              <a:rPr lang="en-US" altLang="en-US" sz="800" b="1" smtClean="0"/>
              <a:pPr/>
              <a:t>Other</a:t>
            </a:fld>
            <a:endParaRPr lang="en-US" sz="800" b="1">
              <a:ea typeface="+mn-lt"/>
              <a:cs typeface="+mn-lt"/>
              <a:sym typeface="+mn-lt"/>
            </a:endParaRPr>
          </a:p>
        </p:txBody>
      </p:sp>
      <p:sp>
        <p:nvSpPr>
          <p:cNvPr id="50" name="Text Placeholder 10">
            <a:extLst>
              <a:ext uri="{FF2B5EF4-FFF2-40B4-BE49-F238E27FC236}">
                <a16:creationId xmlns:a16="http://schemas.microsoft.com/office/drawing/2014/main" id="{A7CF7B80-B927-10B4-2707-DB17B6625F0E}"/>
              </a:ext>
            </a:extLst>
          </p:cNvPr>
          <p:cNvSpPr txBox="1">
            <a:spLocks/>
          </p:cNvSpPr>
          <p:nvPr>
            <p:custDataLst>
              <p:tags r:id="rId34"/>
            </p:custDataLst>
          </p:nvPr>
        </p:nvSpPr>
        <p:spPr bwMode="auto">
          <a:xfrm>
            <a:off x="8134350" y="2497138"/>
            <a:ext cx="1460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49772EC-B2F3-4224-932F-E255B84CD899}" type="datetime'''''''M''''''''''''''''n'''''''''''''''''''''''''''''''''''''">
              <a:rPr lang="en-US" altLang="en-US" sz="800" b="1" smtClean="0"/>
              <a:pPr/>
              <a:t>Mn</a:t>
            </a:fld>
            <a:endParaRPr lang="en-US" sz="800" b="1">
              <a:ea typeface="+mn-lt"/>
              <a:cs typeface="+mn-lt"/>
              <a:sym typeface="+mn-lt"/>
            </a:endParaRPr>
          </a:p>
        </p:txBody>
      </p:sp>
      <p:sp>
        <p:nvSpPr>
          <p:cNvPr id="51" name="Speech Bubble: Rectangle 4">
            <a:extLst>
              <a:ext uri="{FF2B5EF4-FFF2-40B4-BE49-F238E27FC236}">
                <a16:creationId xmlns:a16="http://schemas.microsoft.com/office/drawing/2014/main" id="{69960F01-CD42-BE42-2088-FB825A83BBAD}"/>
              </a:ext>
            </a:extLst>
          </p:cNvPr>
          <p:cNvSpPr/>
          <p:nvPr/>
        </p:nvSpPr>
        <p:spPr bwMode="gray">
          <a:xfrm>
            <a:off x="6924447" y="2128838"/>
            <a:ext cx="730482" cy="704850"/>
          </a:xfrm>
          <a:prstGeom prst="wedgeRectCallout">
            <a:avLst>
              <a:gd name="adj1" fmla="val -110165"/>
              <a:gd name="adj2" fmla="val 7856"/>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spcBef>
                <a:spcPts val="600"/>
              </a:spcBef>
              <a:spcAft>
                <a:spcPts val="600"/>
              </a:spcAft>
            </a:pPr>
            <a:r>
              <a:rPr lang="en-US" sz="800" dirty="0">
                <a:solidFill>
                  <a:schemeClr val="tx1"/>
                </a:solidFill>
              </a:rPr>
              <a:t>CRMs are ~20% of every 1,000 pounds by weight of a Li cell.</a:t>
            </a:r>
            <a:endParaRPr lang="en-US" sz="800" b="1" dirty="0">
              <a:solidFill>
                <a:schemeClr val="tx1"/>
              </a:solidFill>
            </a:endParaRPr>
          </a:p>
        </p:txBody>
      </p:sp>
      <p:sp>
        <p:nvSpPr>
          <p:cNvPr id="52" name="Speech Bubble: Rectangle 4">
            <a:extLst>
              <a:ext uri="{FF2B5EF4-FFF2-40B4-BE49-F238E27FC236}">
                <a16:creationId xmlns:a16="http://schemas.microsoft.com/office/drawing/2014/main" id="{119F66E8-4671-5F94-C537-5D6148A5A321}"/>
              </a:ext>
            </a:extLst>
          </p:cNvPr>
          <p:cNvSpPr/>
          <p:nvPr/>
        </p:nvSpPr>
        <p:spPr bwMode="gray">
          <a:xfrm>
            <a:off x="6946685" y="2984500"/>
            <a:ext cx="1242424" cy="561975"/>
          </a:xfrm>
          <a:prstGeom prst="wedgeRectCallout">
            <a:avLst>
              <a:gd name="adj1" fmla="val -84257"/>
              <a:gd name="adj2" fmla="val 57780"/>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spcBef>
                <a:spcPts val="600"/>
              </a:spcBef>
              <a:spcAft>
                <a:spcPts val="600"/>
              </a:spcAft>
            </a:pPr>
            <a:r>
              <a:rPr lang="en-US" sz="800" dirty="0">
                <a:solidFill>
                  <a:schemeClr val="tx1"/>
                </a:solidFill>
              </a:rPr>
              <a:t>Cathodes comprise </a:t>
            </a:r>
            <a:r>
              <a:rPr lang="en-US" sz="800" b="1" dirty="0">
                <a:solidFill>
                  <a:schemeClr val="tx1"/>
                </a:solidFill>
              </a:rPr>
              <a:t>40% </a:t>
            </a:r>
            <a:r>
              <a:rPr lang="en-US" sz="800" dirty="0">
                <a:solidFill>
                  <a:schemeClr val="tx1"/>
                </a:solidFill>
              </a:rPr>
              <a:t>of total lithium cell costs and </a:t>
            </a:r>
            <a:r>
              <a:rPr lang="en-US" sz="800" b="1" dirty="0">
                <a:solidFill>
                  <a:schemeClr val="tx1"/>
                </a:solidFill>
              </a:rPr>
              <a:t>66% </a:t>
            </a:r>
            <a:r>
              <a:rPr lang="en-US" sz="800" dirty="0">
                <a:solidFill>
                  <a:schemeClr val="tx1"/>
                </a:solidFill>
              </a:rPr>
              <a:t>of total core component costs.</a:t>
            </a:r>
            <a:endParaRPr lang="en-US" sz="800" b="1" dirty="0">
              <a:solidFill>
                <a:schemeClr val="tx1"/>
              </a:solidFill>
            </a:endParaRPr>
          </a:p>
        </p:txBody>
      </p:sp>
      <p:sp>
        <p:nvSpPr>
          <p:cNvPr id="53" name="TextBox 52">
            <a:extLst>
              <a:ext uri="{FF2B5EF4-FFF2-40B4-BE49-F238E27FC236}">
                <a16:creationId xmlns:a16="http://schemas.microsoft.com/office/drawing/2014/main" id="{4F18F80A-93DA-5C3A-5523-1BA18A7EF181}"/>
              </a:ext>
            </a:extLst>
          </p:cNvPr>
          <p:cNvSpPr txBox="1"/>
          <p:nvPr/>
        </p:nvSpPr>
        <p:spPr bwMode="gray">
          <a:xfrm>
            <a:off x="7315158" y="4770438"/>
            <a:ext cx="1131888" cy="708025"/>
          </a:xfrm>
          <a:prstGeom prst="rect">
            <a:avLst/>
          </a:prstGeom>
          <a:solidFill>
            <a:schemeClr val="accent1">
              <a:lumMod val="20000"/>
              <a:lumOff val="80000"/>
            </a:schemeClr>
          </a:solidFill>
        </p:spPr>
        <p:txBody>
          <a:bodyPr wrap="square">
            <a:spAutoFit/>
          </a:bodyPr>
          <a:lstStyle/>
          <a:p>
            <a:r>
              <a:rPr lang="en-US" sz="800" b="1" dirty="0"/>
              <a:t>75%+ </a:t>
            </a:r>
            <a:r>
              <a:rPr lang="en-US" sz="800" dirty="0"/>
              <a:t>battery pretreatment and black mass recovery </a:t>
            </a:r>
            <a:r>
              <a:rPr lang="en-US" sz="800" b="1" dirty="0"/>
              <a:t>capacity is located in China.</a:t>
            </a:r>
          </a:p>
        </p:txBody>
      </p:sp>
      <p:sp>
        <p:nvSpPr>
          <p:cNvPr id="54" name="btfpColumnHeaderBoxText597441">
            <a:extLst>
              <a:ext uri="{FF2B5EF4-FFF2-40B4-BE49-F238E27FC236}">
                <a16:creationId xmlns:a16="http://schemas.microsoft.com/office/drawing/2014/main" id="{3CCF4C8A-E787-0C3D-4B71-2A5D5BD3322C}"/>
              </a:ext>
            </a:extLst>
          </p:cNvPr>
          <p:cNvSpPr txBox="1"/>
          <p:nvPr/>
        </p:nvSpPr>
        <p:spPr bwMode="gray">
          <a:xfrm>
            <a:off x="6104962" y="1844675"/>
            <a:ext cx="2115143" cy="225425"/>
          </a:xfrm>
          <a:prstGeom prst="rect">
            <a:avLst/>
          </a:prstGeom>
          <a:noFill/>
        </p:spPr>
        <p:txBody>
          <a:bodyPr vert="horz" wrap="square" lIns="36036" tIns="36036" rIns="36036" bIns="36036" rtlCol="0" anchor="b">
            <a:spAutoFit/>
          </a:bodyPr>
          <a:lstStyle/>
          <a:p>
            <a:pPr marL="0" indent="0" algn="ctr">
              <a:spcBef>
                <a:spcPts val="0"/>
              </a:spcBef>
              <a:buNone/>
            </a:pPr>
            <a:r>
              <a:rPr lang="en-US" sz="1000" b="1" dirty="0">
                <a:solidFill>
                  <a:srgbClr val="000000"/>
                </a:solidFill>
              </a:rPr>
              <a:t>Cathode costs vs. weight per cell</a:t>
            </a:r>
          </a:p>
        </p:txBody>
      </p:sp>
      <p:sp>
        <p:nvSpPr>
          <p:cNvPr id="55" name="btfpColumnHeaderBoxText597441">
            <a:extLst>
              <a:ext uri="{FF2B5EF4-FFF2-40B4-BE49-F238E27FC236}">
                <a16:creationId xmlns:a16="http://schemas.microsoft.com/office/drawing/2014/main" id="{46F2F37F-0A97-79A2-96CA-C387106FB38A}"/>
              </a:ext>
            </a:extLst>
          </p:cNvPr>
          <p:cNvSpPr txBox="1"/>
          <p:nvPr/>
        </p:nvSpPr>
        <p:spPr bwMode="gray">
          <a:xfrm>
            <a:off x="6040789" y="4281488"/>
            <a:ext cx="2376307" cy="381000"/>
          </a:xfrm>
          <a:prstGeom prst="rect">
            <a:avLst/>
          </a:prstGeom>
          <a:noFill/>
        </p:spPr>
        <p:txBody>
          <a:bodyPr vert="horz" wrap="square" lIns="36036" tIns="36036" rIns="36036" bIns="36036" rtlCol="0" anchor="b">
            <a:spAutoFit/>
          </a:bodyPr>
          <a:lstStyle/>
          <a:p>
            <a:pPr marL="0" indent="0" algn="ctr">
              <a:spcBef>
                <a:spcPts val="0"/>
              </a:spcBef>
              <a:buNone/>
            </a:pPr>
            <a:r>
              <a:rPr lang="en-US" sz="1000" b="1" dirty="0">
                <a:solidFill>
                  <a:srgbClr val="000000"/>
                </a:solidFill>
              </a:rPr>
              <a:t>Pretreatment and material recovery distribution by country in 2023</a:t>
            </a:r>
          </a:p>
        </p:txBody>
      </p:sp>
    </p:spTree>
    <p:extLst>
      <p:ext uri="{BB962C8B-B14F-4D97-AF65-F5344CB8AC3E}">
        <p14:creationId xmlns:p14="http://schemas.microsoft.com/office/powerpoint/2010/main" val="3128075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9A80DC06-EDED-6F90-DBAE-64864DC11090}"/>
              </a:ext>
            </a:extLst>
          </p:cNvPr>
          <p:cNvGraphicFramePr>
            <a:graphicFrameLocks/>
          </p:cNvGraphicFramePr>
          <p:nvPr>
            <p:custDataLst>
              <p:tags r:id="rId1"/>
            </p:custDataLst>
            <p:extLst>
              <p:ext uri="{D42A27DB-BD31-4B8C-83A1-F6EECF244321}">
                <p14:modId xmlns:p14="http://schemas.microsoft.com/office/powerpoint/2010/main" val="360217822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0203604E-98B7-4B42-DD09-367B42B0D8ED}"/>
              </a:ext>
            </a:extLst>
          </p:cNvPr>
          <p:cNvSpPr>
            <a:spLocks noGrp="1"/>
          </p:cNvSpPr>
          <p:nvPr>
            <p:ph type="title"/>
          </p:nvPr>
        </p:nvSpPr>
        <p:spPr/>
        <p:txBody>
          <a:bodyPr vert="horz"/>
          <a:lstStyle/>
          <a:p>
            <a:r>
              <a:rPr lang="en-US" dirty="0"/>
              <a:t>Hydrometallurgy is projected to dominate recovery capacity as a mature, flexible, selective, and low-energy process </a:t>
            </a:r>
            <a:endParaRPr lang="en-GB" dirty="0"/>
          </a:p>
        </p:txBody>
      </p:sp>
      <p:sp>
        <p:nvSpPr>
          <p:cNvPr id="4" name="Footer Placeholder 3">
            <a:extLst>
              <a:ext uri="{FF2B5EF4-FFF2-40B4-BE49-F238E27FC236}">
                <a16:creationId xmlns:a16="http://schemas.microsoft.com/office/drawing/2014/main" id="{6CEAD6F9-C555-201A-224E-5CC9E3058E26}"/>
              </a:ext>
            </a:extLst>
          </p:cNvPr>
          <p:cNvSpPr>
            <a:spLocks noGrp="1"/>
          </p:cNvSpPr>
          <p:nvPr>
            <p:ph type="ftr" sz="quarter" idx="3"/>
          </p:nvPr>
        </p:nvSpPr>
        <p:spPr>
          <a:xfrm>
            <a:off x="334961" y="6102158"/>
            <a:ext cx="9147241" cy="741576"/>
          </a:xfrm>
        </p:spPr>
        <p:txBody>
          <a:bodyPr/>
          <a:lstStyle/>
          <a:p>
            <a:r>
              <a:rPr lang="en-US" dirty="0">
                <a:solidFill>
                  <a:srgbClr val="000000"/>
                </a:solidFill>
              </a:rPr>
              <a:t>1) Energy based on lifecycle analysis; for </a:t>
            </a:r>
            <a:r>
              <a:rPr lang="en-US" dirty="0">
                <a:solidFill>
                  <a:srgbClr val="000000"/>
                </a:solidFill>
                <a:latin typeface="Arial" panose="020B0604020202020204" pitchFamily="34" charset="0"/>
                <a:cs typeface="Arial" panose="020B0604020202020204" pitchFamily="34" charset="0"/>
              </a:rPr>
              <a:t>pyrometallurgy, ~55% of energy consumption is due to smelting; for hydrometallurgy, 80%+ is due to upstream contributions.</a:t>
            </a:r>
            <a:br>
              <a:rPr lang="en-US" dirty="0">
                <a:latin typeface="Arial" panose="020B0604020202020204" pitchFamily="34" charset="0"/>
                <a:cs typeface="Arial" panose="020B0604020202020204" pitchFamily="34" charset="0"/>
              </a:rPr>
            </a:br>
            <a:r>
              <a:rPr lang="en-US" dirty="0">
                <a:solidFill>
                  <a:srgbClr val="000000"/>
                </a:solidFill>
                <a:cs typeface="Arial"/>
              </a:rPr>
              <a:t>Sources: </a:t>
            </a:r>
            <a:r>
              <a:rPr lang="en-US" dirty="0">
                <a:solidFill>
                  <a:srgbClr val="000000"/>
                </a:solidFill>
                <a:cs typeface="Arial"/>
                <a:hlinkClick r:id="rId5"/>
              </a:rPr>
              <a:t>Recycling of Critical Minerals</a:t>
            </a:r>
            <a:r>
              <a:rPr lang="en-US" dirty="0">
                <a:solidFill>
                  <a:srgbClr val="000000"/>
                </a:solidFill>
                <a:cs typeface="Arial"/>
              </a:rPr>
              <a:t> (IEA, 2024); </a:t>
            </a:r>
            <a:r>
              <a:rPr lang="en-US" dirty="0">
                <a:solidFill>
                  <a:srgbClr val="000000"/>
                </a:solidFill>
                <a:cs typeface="Arial"/>
                <a:hlinkClick r:id="rId6"/>
              </a:rPr>
              <a:t>Lithium-Ion Battery Recycling</a:t>
            </a:r>
            <a:r>
              <a:rPr lang="en-US" dirty="0">
                <a:solidFill>
                  <a:srgbClr val="000000"/>
                </a:solidFill>
                <a:cs typeface="Arial"/>
              </a:rPr>
              <a:t> (Deloitte, 2025), </a:t>
            </a:r>
            <a:r>
              <a:rPr lang="en-US" dirty="0">
                <a:solidFill>
                  <a:srgbClr val="000000"/>
                </a:solidFill>
                <a:cs typeface="Arial"/>
                <a:hlinkClick r:id="rId7"/>
              </a:rPr>
              <a:t>High Volume Battery Recycling: Technical Review</a:t>
            </a:r>
            <a:r>
              <a:rPr lang="en-US" dirty="0">
                <a:solidFill>
                  <a:srgbClr val="000000"/>
                </a:solidFill>
                <a:cs typeface="Arial"/>
              </a:rPr>
              <a:t> (Batteries, 2025); </a:t>
            </a:r>
            <a:r>
              <a:rPr lang="en-US" dirty="0">
                <a:solidFill>
                  <a:srgbClr val="45647B"/>
                </a:solidFill>
                <a:cs typeface="Arial"/>
                <a:hlinkClick r:id="rId8">
                  <a:extLst>
                    <a:ext uri="{A12FA001-AC4F-418D-AE19-62706E023703}">
                      <ahyp:hlinkClr xmlns:ahyp="http://schemas.microsoft.com/office/drawing/2018/hyperlinkcolor" val="tx"/>
                    </a:ext>
                  </a:extLst>
                </a:hlinkClick>
              </a:rPr>
              <a:t>Environmental Impacts of Pyro- and Hydrometallurgical Recycling for Lithium-Ion Batteries</a:t>
            </a:r>
            <a:r>
              <a:rPr lang="en-US" dirty="0">
                <a:solidFill>
                  <a:srgbClr val="45647B"/>
                </a:solidFill>
                <a:cs typeface="Arial"/>
              </a:rPr>
              <a:t> </a:t>
            </a:r>
            <a:r>
              <a:rPr lang="en-US" dirty="0">
                <a:solidFill>
                  <a:srgbClr val="000000"/>
                </a:solidFill>
                <a:cs typeface="Arial"/>
              </a:rPr>
              <a:t>(Journal of Business Chemistry, 2025); </a:t>
            </a:r>
            <a:r>
              <a:rPr lang="en-US" dirty="0">
                <a:solidFill>
                  <a:srgbClr val="45647B"/>
                </a:solidFill>
                <a:cs typeface="Arial"/>
                <a:hlinkClick r:id="rId9">
                  <a:extLst>
                    <a:ext uri="{A12FA001-AC4F-418D-AE19-62706E023703}">
                      <ahyp:hlinkClr xmlns:ahyp="http://schemas.microsoft.com/office/drawing/2018/hyperlinkcolor" val="tx"/>
                    </a:ext>
                  </a:extLst>
                </a:hlinkClick>
              </a:rPr>
              <a:t>Direct recycling of Li-ion batteries from cell to pack level</a:t>
            </a:r>
            <a:r>
              <a:rPr lang="en-US" dirty="0">
                <a:solidFill>
                  <a:srgbClr val="45647B"/>
                </a:solidFill>
                <a:cs typeface="Arial"/>
              </a:rPr>
              <a:t> </a:t>
            </a:r>
            <a:r>
              <a:rPr lang="en-US" dirty="0">
                <a:solidFill>
                  <a:srgbClr val="000000"/>
                </a:solidFill>
                <a:cs typeface="Arial"/>
              </a:rPr>
              <a:t>(Carbon Energy, 2024); </a:t>
            </a:r>
            <a:r>
              <a:rPr lang="en-US" dirty="0">
                <a:solidFill>
                  <a:srgbClr val="45647B"/>
                </a:solidFill>
                <a:cs typeface="Arial"/>
                <a:hlinkClick r:id="rId10">
                  <a:extLst>
                    <a:ext uri="{A12FA001-AC4F-418D-AE19-62706E023703}">
                      <ahyp:hlinkClr xmlns:ahyp="http://schemas.microsoft.com/office/drawing/2018/hyperlinkcolor" val="tx"/>
                    </a:ext>
                  </a:extLst>
                </a:hlinkClick>
              </a:rPr>
              <a:t>Critical Review of Lithium Recovery Methods: Advancements, Challenges, and Future Directions</a:t>
            </a:r>
            <a:r>
              <a:rPr lang="en-US" dirty="0">
                <a:solidFill>
                  <a:srgbClr val="45647B"/>
                </a:solidFill>
                <a:cs typeface="Arial"/>
              </a:rPr>
              <a:t> </a:t>
            </a:r>
            <a:r>
              <a:rPr lang="en-US" dirty="0">
                <a:solidFill>
                  <a:srgbClr val="000000"/>
                </a:solidFill>
                <a:cs typeface="Arial"/>
              </a:rPr>
              <a:t>(Processes, 2024); </a:t>
            </a:r>
            <a:r>
              <a:rPr lang="en-US" dirty="0">
                <a:solidFill>
                  <a:srgbClr val="45647B"/>
                </a:solidFill>
                <a:cs typeface="Arial"/>
                <a:hlinkClick r:id="rId11">
                  <a:extLst>
                    <a:ext uri="{A12FA001-AC4F-418D-AE19-62706E023703}">
                      <ahyp:hlinkClr xmlns:ahyp="http://schemas.microsoft.com/office/drawing/2018/hyperlinkcolor" val="tx"/>
                    </a:ext>
                  </a:extLst>
                </a:hlinkClick>
              </a:rPr>
              <a:t>Efficient Direct Recycling of Lithium-Ion battery cathodes by targeted healing</a:t>
            </a:r>
            <a:r>
              <a:rPr lang="en-US" dirty="0">
                <a:solidFill>
                  <a:srgbClr val="45647B"/>
                </a:solidFill>
                <a:cs typeface="Arial"/>
              </a:rPr>
              <a:t> </a:t>
            </a:r>
            <a:r>
              <a:rPr lang="en-US" dirty="0">
                <a:solidFill>
                  <a:srgbClr val="000000"/>
                </a:solidFill>
                <a:cs typeface="Arial"/>
              </a:rPr>
              <a:t>(Joule, 2020); </a:t>
            </a:r>
            <a:r>
              <a:rPr lang="en-US" dirty="0">
                <a:solidFill>
                  <a:srgbClr val="45647B"/>
                </a:solidFill>
                <a:cs typeface="Arial"/>
                <a:hlinkClick r:id="rId12">
                  <a:extLst>
                    <a:ext uri="{A12FA001-AC4F-418D-AE19-62706E023703}">
                      <ahyp:hlinkClr xmlns:ahyp="http://schemas.microsoft.com/office/drawing/2018/hyperlinkcolor" val="tx"/>
                    </a:ext>
                  </a:extLst>
                </a:hlinkClick>
              </a:rPr>
              <a:t>Recycling and Reuse of Spent LIBs</a:t>
            </a:r>
            <a:r>
              <a:rPr lang="en-US" dirty="0">
                <a:solidFill>
                  <a:srgbClr val="45647B"/>
                </a:solidFill>
                <a:cs typeface="Arial"/>
              </a:rPr>
              <a:t> </a:t>
            </a:r>
            <a:r>
              <a:rPr lang="en-US" dirty="0">
                <a:solidFill>
                  <a:srgbClr val="000000"/>
                </a:solidFill>
                <a:cs typeface="Arial"/>
              </a:rPr>
              <a:t>(Molecules, 2024); </a:t>
            </a:r>
            <a:r>
              <a:rPr lang="en-US" dirty="0">
                <a:solidFill>
                  <a:srgbClr val="45647B"/>
                </a:solidFill>
                <a:cs typeface="Arial"/>
                <a:hlinkClick r:id="rId13">
                  <a:extLst>
                    <a:ext uri="{A12FA001-AC4F-418D-AE19-62706E023703}">
                      <ahyp:hlinkClr xmlns:ahyp="http://schemas.microsoft.com/office/drawing/2018/hyperlinkcolor" val="tx"/>
                    </a:ext>
                  </a:extLst>
                </a:hlinkClick>
              </a:rPr>
              <a:t>Comparison of different process for recycling lithium-ion batteries </a:t>
            </a:r>
            <a:r>
              <a:rPr lang="en-US" dirty="0">
                <a:solidFill>
                  <a:srgbClr val="45647B"/>
                </a:solidFill>
                <a:cs typeface="Arial"/>
              </a:rPr>
              <a:t> </a:t>
            </a:r>
            <a:r>
              <a:rPr lang="en-US" dirty="0">
                <a:solidFill>
                  <a:srgbClr val="000000"/>
                </a:solidFill>
                <a:cs typeface="Arial"/>
              </a:rPr>
              <a:t>(</a:t>
            </a:r>
            <a:r>
              <a:rPr lang="en-US" dirty="0" err="1">
                <a:solidFill>
                  <a:srgbClr val="000000"/>
                </a:solidFill>
                <a:cs typeface="Arial"/>
              </a:rPr>
              <a:t>Duesenfeld</a:t>
            </a:r>
            <a:r>
              <a:rPr lang="en-US" dirty="0">
                <a:solidFill>
                  <a:srgbClr val="000000"/>
                </a:solidFill>
                <a:cs typeface="Arial"/>
              </a:rPr>
              <a:t>, 2021).</a:t>
            </a:r>
            <a:endParaRPr lang="en-US" dirty="0">
              <a:solidFill>
                <a:srgbClr val="000000"/>
              </a:solidFill>
            </a:endParaRPr>
          </a:p>
          <a:p>
            <a:r>
              <a:rPr lang="en-US" dirty="0">
                <a:solidFill>
                  <a:srgbClr val="000000"/>
                </a:solidFill>
              </a:rPr>
              <a:t>Credit: </a:t>
            </a:r>
            <a:r>
              <a:rPr lang="en-US" dirty="0" err="1">
                <a:solidFill>
                  <a:srgbClr val="000000"/>
                </a:solidFill>
              </a:rPr>
              <a:t>Khande</a:t>
            </a:r>
            <a:r>
              <a:rPr lang="en-US" dirty="0">
                <a:solidFill>
                  <a:srgbClr val="000000"/>
                </a:solidFill>
              </a:rPr>
              <a:t>-Jae Fisher, Isabel Hoyos, </a:t>
            </a:r>
            <a:r>
              <a:rPr lang="en-US" dirty="0" err="1">
                <a:solidFill>
                  <a:srgbClr val="000000"/>
                </a:solidFill>
              </a:rPr>
              <a:t>Hyae</a:t>
            </a:r>
            <a:r>
              <a:rPr lang="en-US" dirty="0">
                <a:solidFill>
                  <a:srgbClr val="000000"/>
                </a:solidFill>
              </a:rPr>
              <a:t> Ryung Kim, and</a:t>
            </a:r>
            <a:r>
              <a:rPr lang="en-US" dirty="0"/>
              <a:t> </a:t>
            </a:r>
            <a:r>
              <a:rPr lang="en-US" dirty="0">
                <a:solidFill>
                  <a:srgbClr val="000000"/>
                </a:solidFill>
                <a:hlinkClick r:id="rId14"/>
              </a:rPr>
              <a:t>Gernot Wagner</a:t>
            </a:r>
            <a:r>
              <a:rPr lang="en-US" dirty="0">
                <a:solidFill>
                  <a:srgbClr val="000000"/>
                </a:solidFill>
              </a:rPr>
              <a:t>. </a:t>
            </a:r>
            <a:r>
              <a:rPr lang="en-US" dirty="0">
                <a:solidFill>
                  <a:srgbClr val="000000"/>
                </a:solidFill>
                <a:hlinkClick r:id="rId15"/>
              </a:rPr>
              <a:t>Share with attribution</a:t>
            </a:r>
            <a:r>
              <a:rPr lang="en-US" dirty="0">
                <a:solidFill>
                  <a:srgbClr val="000000"/>
                </a:solidFill>
              </a:rPr>
              <a:t>: Wagner et al., "Mining for the Energy Transition" (10 April 2026).</a:t>
            </a:r>
          </a:p>
        </p:txBody>
      </p:sp>
      <p:graphicFrame>
        <p:nvGraphicFramePr>
          <p:cNvPr id="58" name="Table 57">
            <a:extLst>
              <a:ext uri="{FF2B5EF4-FFF2-40B4-BE49-F238E27FC236}">
                <a16:creationId xmlns:a16="http://schemas.microsoft.com/office/drawing/2014/main" id="{8E3C5094-33F7-5C76-7ADC-D894DAC30338}"/>
              </a:ext>
            </a:extLst>
          </p:cNvPr>
          <p:cNvGraphicFramePr>
            <a:graphicFrameLocks noGrp="1"/>
          </p:cNvGraphicFramePr>
          <p:nvPr>
            <p:extLst>
              <p:ext uri="{D42A27DB-BD31-4B8C-83A1-F6EECF244321}">
                <p14:modId xmlns:p14="http://schemas.microsoft.com/office/powerpoint/2010/main" val="2729196865"/>
              </p:ext>
            </p:extLst>
          </p:nvPr>
        </p:nvGraphicFramePr>
        <p:xfrm>
          <a:off x="334961" y="1726591"/>
          <a:ext cx="11522074" cy="4015734"/>
        </p:xfrm>
        <a:graphic>
          <a:graphicData uri="http://schemas.openxmlformats.org/drawingml/2006/table">
            <a:tbl>
              <a:tblPr firstRow="1" bandRow="1">
                <a:tableStyleId>{5C22544A-7EE6-4342-B048-85BDC9FD1C3A}</a:tableStyleId>
              </a:tblPr>
              <a:tblGrid>
                <a:gridCol w="2194681">
                  <a:extLst>
                    <a:ext uri="{9D8B030D-6E8A-4147-A177-3AD203B41FA5}">
                      <a16:colId xmlns:a16="http://schemas.microsoft.com/office/drawing/2014/main" val="1544490820"/>
                    </a:ext>
                  </a:extLst>
                </a:gridCol>
                <a:gridCol w="3109131">
                  <a:extLst>
                    <a:ext uri="{9D8B030D-6E8A-4147-A177-3AD203B41FA5}">
                      <a16:colId xmlns:a16="http://schemas.microsoft.com/office/drawing/2014/main" val="1469729246"/>
                    </a:ext>
                  </a:extLst>
                </a:gridCol>
                <a:gridCol w="3109131">
                  <a:extLst>
                    <a:ext uri="{9D8B030D-6E8A-4147-A177-3AD203B41FA5}">
                      <a16:colId xmlns:a16="http://schemas.microsoft.com/office/drawing/2014/main" val="1767038917"/>
                    </a:ext>
                  </a:extLst>
                </a:gridCol>
                <a:gridCol w="3109131">
                  <a:extLst>
                    <a:ext uri="{9D8B030D-6E8A-4147-A177-3AD203B41FA5}">
                      <a16:colId xmlns:a16="http://schemas.microsoft.com/office/drawing/2014/main" val="319995643"/>
                    </a:ext>
                  </a:extLst>
                </a:gridCol>
              </a:tblGrid>
              <a:tr h="396000">
                <a:tc>
                  <a:txBody>
                    <a:bodyPr/>
                    <a:lstStyle/>
                    <a:p>
                      <a:pPr marL="0" indent="0">
                        <a:buNone/>
                      </a:pPr>
                      <a:endParaRPr lang="en-GB" dirty="0"/>
                    </a:p>
                  </a:txBody>
                  <a:tcPr>
                    <a:lnB w="12700" cap="flat" cmpd="sng" algn="ctr">
                      <a:solidFill>
                        <a:schemeClr val="tx1"/>
                      </a:solidFill>
                      <a:prstDash val="solid"/>
                      <a:round/>
                      <a:headEnd type="none" w="med" len="med"/>
                      <a:tailEnd type="none" w="med" len="med"/>
                    </a:lnB>
                    <a:no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dirty="0">
                          <a:solidFill>
                            <a:srgbClr val="000000"/>
                          </a:solidFill>
                          <a:latin typeface="+mn-lt"/>
                        </a:rPr>
                        <a:t>Hydrometallurgy</a:t>
                      </a:r>
                      <a:endParaRPr kumimoji="0" lang="en-US" sz="1200" b="1" i="0" u="none" strike="noStrike" kern="1200" cap="none" spc="0" normalizeH="0" baseline="0" noProof="0" dirty="0">
                        <a:ln>
                          <a:noFill/>
                        </a:ln>
                        <a:solidFill>
                          <a:srgbClr val="000000"/>
                        </a:solidFill>
                        <a:effectLst/>
                        <a:uLnTx/>
                        <a:uFillTx/>
                        <a:latin typeface="+mn-lt"/>
                        <a:ea typeface="+mn-ea"/>
                        <a:cs typeface="+mn-cs"/>
                      </a:endParaRPr>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dirty="0">
                          <a:solidFill>
                            <a:srgbClr val="000000"/>
                          </a:solidFill>
                          <a:latin typeface="+mn-lt"/>
                        </a:rPr>
                        <a:t>Pyrometallurgy</a:t>
                      </a:r>
                      <a:endParaRPr kumimoji="0" lang="en-US" sz="1200" b="1" i="0" u="none" strike="noStrike" kern="1200" cap="none" spc="0" normalizeH="0" baseline="0" noProof="0" dirty="0">
                        <a:ln>
                          <a:noFill/>
                        </a:ln>
                        <a:solidFill>
                          <a:srgbClr val="000000"/>
                        </a:solidFill>
                        <a:effectLst/>
                        <a:uLnTx/>
                        <a:uFillTx/>
                        <a:latin typeface="+mn-lt"/>
                        <a:ea typeface="+mn-ea"/>
                        <a:cs typeface="+mn-cs"/>
                      </a:endParaRPr>
                    </a:p>
                  </a:txBody>
                  <a:tcP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dirty="0">
                          <a:solidFill>
                            <a:srgbClr val="000000"/>
                          </a:solidFill>
                          <a:latin typeface="+mn-lt"/>
                        </a:rPr>
                        <a:t>Direct Recycling</a:t>
                      </a:r>
                      <a:endParaRPr kumimoji="0" lang="en-US" sz="1200" b="1" i="0" u="none" strike="noStrike" kern="1200" cap="none" spc="0" normalizeH="0" baseline="0" noProof="0" dirty="0">
                        <a:ln>
                          <a:noFill/>
                        </a:ln>
                        <a:solidFill>
                          <a:srgbClr val="000000"/>
                        </a:solidFill>
                        <a:effectLst/>
                        <a:uLnTx/>
                        <a:uFillTx/>
                        <a:latin typeface="+mn-lt"/>
                        <a:ea typeface="+mn-ea"/>
                        <a:cs typeface="+mn-cs"/>
                      </a:endParaRPr>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47939981"/>
                  </a:ext>
                </a:extLst>
              </a:tr>
              <a:tr h="540000">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mn-lt"/>
                          <a:ea typeface="+mn-ea"/>
                          <a:cs typeface="+mn-cs"/>
                        </a:rPr>
                        <a:t>Description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050" b="1" dirty="0"/>
                        <a:t>Chemical dissolution </a:t>
                      </a:r>
                      <a:r>
                        <a:rPr lang="en-US" sz="1050" dirty="0"/>
                        <a:t>using aqueous materials to extract metals</a:t>
                      </a:r>
                      <a:endParaRPr kumimoji="0" lang="en-US" sz="1050" i="0" u="none" strike="noStrike" kern="1200" cap="none" spc="0" normalizeH="0" baseline="0" noProof="0" dirty="0">
                        <a:ln>
                          <a:noFill/>
                        </a:ln>
                        <a:solidFill>
                          <a:srgbClr val="000000"/>
                        </a:solidFill>
                        <a:effectLst/>
                        <a:uLnTx/>
                        <a:uFillTx/>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050" dirty="0"/>
                        <a:t>Extraction of metals by </a:t>
                      </a:r>
                      <a:r>
                        <a:rPr lang="en-US" sz="1050" b="1" dirty="0"/>
                        <a:t>smelting at elevated temperatures</a:t>
                      </a:r>
                      <a:r>
                        <a:rPr lang="en-US" sz="1050" dirty="0"/>
                        <a:t> &gt;1000 °C</a:t>
                      </a:r>
                      <a:endParaRPr kumimoji="0" lang="en-US" sz="105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050" b="1" dirty="0"/>
                        <a:t>Reconditioning </a:t>
                      </a:r>
                      <a:r>
                        <a:rPr lang="en-US" sz="1050" dirty="0"/>
                        <a:t>of active materials </a:t>
                      </a:r>
                      <a:r>
                        <a:rPr lang="en-US" sz="1050" b="1" dirty="0"/>
                        <a:t>without breaking them down into elemental metals</a:t>
                      </a:r>
                      <a:endParaRPr kumimoji="0" lang="en-US" sz="1050" i="0" u="none" strike="noStrike" kern="1200" cap="none" spc="0" normalizeH="0" baseline="0" noProof="0" dirty="0">
                        <a:ln>
                          <a:noFill/>
                        </a:ln>
                        <a:solidFill>
                          <a:srgbClr val="000000"/>
                        </a:solidFill>
                        <a:effectLst/>
                        <a:uLnTx/>
                        <a:uFillTx/>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050993978"/>
                  </a:ext>
                </a:extLst>
              </a:tr>
              <a:tr h="504000">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mn-lt"/>
                          <a:ea typeface="+mn-ea"/>
                          <a:cs typeface="+mn-cs"/>
                        </a:rPr>
                        <a:t>Recovery rate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050" dirty="0">
                          <a:solidFill>
                            <a:srgbClr val="000000"/>
                          </a:solidFill>
                          <a:latin typeface="+mn-lt"/>
                        </a:rPr>
                        <a:t>Up to 99%   </a:t>
                      </a:r>
                      <a:endParaRPr kumimoji="0" lang="en-US" sz="1050" b="0" i="0" u="none" strike="noStrike" kern="1200" cap="none" spc="0" normalizeH="0" baseline="0" noProof="0" dirty="0">
                        <a:ln>
                          <a:noFill/>
                        </a:ln>
                        <a:solidFill>
                          <a:srgbClr val="000000"/>
                        </a:solidFill>
                        <a:effectLst/>
                        <a:uLnTx/>
                        <a:uFillTx/>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mn-lt"/>
                          <a:ea typeface="+mn-ea"/>
                          <a:cs typeface="+mn-cs"/>
                        </a:rPr>
                        <a:t>&lt;50% </a:t>
                      </a:r>
                      <a:r>
                        <a:rPr lang="en-US" sz="1050" dirty="0">
                          <a:solidFill>
                            <a:srgbClr val="000000"/>
                          </a:solidFill>
                          <a:latin typeface="+mn-lt"/>
                        </a:rPr>
                        <a:t>for Li; ~98% for Co, Cu, and Ni;</a:t>
                      </a:r>
                      <a:br>
                        <a:rPr lang="en-US" sz="1050" dirty="0">
                          <a:solidFill>
                            <a:srgbClr val="000000"/>
                          </a:solidFill>
                          <a:latin typeface="+mn-lt"/>
                        </a:rPr>
                      </a:br>
                      <a:r>
                        <a:rPr lang="en-US" sz="1050" dirty="0">
                          <a:solidFill>
                            <a:srgbClr val="000000"/>
                          </a:solidFill>
                          <a:latin typeface="+mn-lt"/>
                        </a:rPr>
                        <a:t>*u</a:t>
                      </a:r>
                      <a:r>
                        <a:rPr kumimoji="0" lang="en-US" sz="1050" b="0" i="0" u="none" strike="noStrike" kern="1200" cap="none" spc="0" normalizeH="0" baseline="0" noProof="0" dirty="0">
                          <a:ln>
                            <a:noFill/>
                          </a:ln>
                          <a:solidFill>
                            <a:srgbClr val="000000"/>
                          </a:solidFill>
                          <a:effectLst/>
                          <a:uLnTx/>
                          <a:uFillTx/>
                          <a:latin typeface="+mn-lt"/>
                          <a:ea typeface="+mn-ea"/>
                          <a:cs typeface="+mn-cs"/>
                        </a:rPr>
                        <a:t>p to 97% for Li </a:t>
                      </a:r>
                      <a:r>
                        <a:rPr kumimoji="0" lang="en-US" sz="1050" i="0" u="none" strike="noStrike" kern="1200" cap="none" spc="0" normalizeH="0" baseline="0" noProof="0" dirty="0">
                          <a:ln>
                            <a:noFill/>
                          </a:ln>
                          <a:solidFill>
                            <a:srgbClr val="000000"/>
                          </a:solidFill>
                          <a:effectLst/>
                          <a:uLnTx/>
                          <a:uFillTx/>
                          <a:latin typeface="+mn-lt"/>
                          <a:ea typeface="+mn-ea"/>
                          <a:cs typeface="+mn-cs"/>
                        </a:rPr>
                        <a:t>when combined with hydro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050" dirty="0">
                          <a:solidFill>
                            <a:srgbClr val="000000"/>
                          </a:solidFill>
                          <a:latin typeface="+mn-lt"/>
                        </a:rPr>
                        <a:t>U</a:t>
                      </a:r>
                      <a:r>
                        <a:rPr kumimoji="0" lang="en-US" sz="1050" b="0" i="0" u="none" strike="noStrike" kern="1200" cap="none" spc="0" normalizeH="0" baseline="0" noProof="0" dirty="0">
                          <a:ln>
                            <a:noFill/>
                          </a:ln>
                          <a:solidFill>
                            <a:srgbClr val="000000"/>
                          </a:solidFill>
                          <a:effectLst/>
                          <a:uLnTx/>
                          <a:uFillTx/>
                          <a:latin typeface="+mn-lt"/>
                          <a:ea typeface="+mn-ea"/>
                          <a:cs typeface="+mn-cs"/>
                        </a:rPr>
                        <a:t>p to 98% in lab</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95473826"/>
                  </a:ext>
                </a:extLst>
              </a:tr>
              <a:tr h="504000">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dirty="0">
                          <a:solidFill>
                            <a:srgbClr val="000000"/>
                          </a:solidFill>
                        </a:rPr>
                        <a:t>Energy consumption</a:t>
                      </a:r>
                      <a:r>
                        <a:rPr lang="en-US" sz="1200" b="1" baseline="30000" dirty="0">
                          <a:solidFill>
                            <a:srgbClr val="000000"/>
                          </a:solidFill>
                        </a:rPr>
                        <a:t>1</a:t>
                      </a:r>
                      <a:r>
                        <a:rPr lang="en-US" sz="1200" b="1" dirty="0">
                          <a:solidFill>
                            <a:srgbClr val="000000"/>
                          </a:solidFill>
                        </a:rPr>
                        <a:t> </a:t>
                      </a:r>
                      <a:br>
                        <a:rPr lang="en-US" sz="1200" b="1" dirty="0">
                          <a:solidFill>
                            <a:srgbClr val="000000"/>
                          </a:solidFill>
                        </a:rPr>
                      </a:br>
                      <a:r>
                        <a:rPr lang="en-US" sz="1200" b="1" dirty="0">
                          <a:solidFill>
                            <a:srgbClr val="000000"/>
                          </a:solidFill>
                        </a:rPr>
                        <a:t>(MJ/kg LFP)</a:t>
                      </a:r>
                      <a:endParaRPr kumimoji="0" lang="en-US" sz="1200" b="1" i="0" u="none" strike="noStrike" kern="1200" cap="none" spc="0" normalizeH="0" baseline="0" noProof="0" dirty="0">
                        <a:ln>
                          <a:noFill/>
                        </a:ln>
                        <a:solidFill>
                          <a:srgbClr val="000000"/>
                        </a:solidFill>
                        <a:effectLst/>
                        <a:uLnTx/>
                        <a:uFillTx/>
                        <a:latin typeface="+mn-lt"/>
                        <a:ea typeface="+mn-ea"/>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r>
                        <a:rPr kumimoji="0" lang="en-US" sz="1050" b="0" i="0" u="none" strike="noStrike" kern="1200" cap="none" spc="0" normalizeH="0" baseline="0" noProof="0" dirty="0">
                          <a:ln>
                            <a:noFill/>
                          </a:ln>
                          <a:solidFill>
                            <a:srgbClr val="000000"/>
                          </a:solidFill>
                          <a:effectLst/>
                          <a:uLnTx/>
                          <a:uFillTx/>
                          <a:latin typeface="+mn-lt"/>
                          <a:ea typeface="+mn-ea"/>
                          <a:cs typeface="+mn-cs"/>
                        </a:rPr>
                        <a:t>30.6</a:t>
                      </a:r>
                      <a:endParaRPr lang="en-GB" sz="105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buNone/>
                      </a:pPr>
                      <a:r>
                        <a:rPr kumimoji="0" lang="en-US" sz="1050" b="0" i="0" u="none" strike="noStrike" kern="1200" cap="none" spc="0" normalizeH="0" baseline="0" noProof="0" dirty="0">
                          <a:ln>
                            <a:noFill/>
                          </a:ln>
                          <a:solidFill>
                            <a:srgbClr val="000000"/>
                          </a:solidFill>
                          <a:effectLst/>
                          <a:uLnTx/>
                          <a:uFillTx/>
                          <a:latin typeface="+mn-lt"/>
                          <a:ea typeface="+mn-ea"/>
                          <a:cs typeface="+mn-cs"/>
                        </a:rPr>
                        <a:t>18.4</a:t>
                      </a:r>
                      <a:endParaRPr lang="en-GB" sz="105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mn-lt"/>
                          <a:ea typeface="+mn-ea"/>
                          <a:cs typeface="+mn-cs"/>
                        </a:rPr>
                        <a:t>3.5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100673140"/>
                  </a:ext>
                </a:extLst>
              </a:tr>
              <a:tr h="715374">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mn-lt"/>
                          <a:ea typeface="+mn-ea"/>
                          <a:cs typeface="+mn-cs"/>
                        </a:rPr>
                        <a:t>Advantages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spcBef>
                          <a:spcPts val="600"/>
                        </a:spcBef>
                        <a:spcAft>
                          <a:spcPts val="600"/>
                        </a:spcAft>
                        <a:defRPr/>
                      </a:pPr>
                      <a:r>
                        <a:rPr lang="en-US" sz="1050" dirty="0">
                          <a:solidFill>
                            <a:srgbClr val="000000"/>
                          </a:solidFill>
                        </a:rPr>
                        <a:t>Lower emission than pyro</a:t>
                      </a:r>
                    </a:p>
                    <a:p>
                      <a:pPr lvl="0">
                        <a:spcBef>
                          <a:spcPts val="600"/>
                        </a:spcBef>
                        <a:spcAft>
                          <a:spcPts val="600"/>
                        </a:spcAft>
                        <a:defRPr/>
                      </a:pPr>
                      <a:r>
                        <a:rPr lang="en-US" sz="1050" dirty="0">
                          <a:solidFill>
                            <a:srgbClr val="000000"/>
                          </a:solidFill>
                        </a:rPr>
                        <a:t>High recovery rates for most metals</a:t>
                      </a:r>
                      <a:endParaRPr kumimoji="0" lang="en-US" sz="1050" i="0" u="none" strike="noStrike" kern="1200" cap="none" spc="0" normalizeH="0" baseline="0" noProof="0" dirty="0">
                        <a:ln>
                          <a:noFill/>
                        </a:ln>
                        <a:solidFill>
                          <a:srgbClr val="000000"/>
                        </a:solidFill>
                        <a:effectLst/>
                        <a:uLnTx/>
                        <a:uFillTx/>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spcBef>
                          <a:spcPts val="600"/>
                        </a:spcBef>
                        <a:spcAft>
                          <a:spcPts val="600"/>
                        </a:spcAft>
                        <a:defRPr/>
                      </a:pPr>
                      <a:r>
                        <a:rPr lang="en-US" sz="1050" dirty="0"/>
                        <a:t>Batteries require minimal pretreatment</a:t>
                      </a:r>
                    </a:p>
                    <a:p>
                      <a:pPr lvl="0">
                        <a:spcBef>
                          <a:spcPts val="600"/>
                        </a:spcBef>
                        <a:spcAft>
                          <a:spcPts val="600"/>
                        </a:spcAft>
                        <a:defRPr/>
                      </a:pPr>
                      <a:r>
                        <a:rPr lang="en-US" sz="1050" dirty="0"/>
                        <a:t>High Ni, Co, and Cu recovery rates</a:t>
                      </a:r>
                      <a:endParaRPr kumimoji="0" lang="en-US" sz="105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lvl="0">
                        <a:spcBef>
                          <a:spcPts val="600"/>
                        </a:spcBef>
                        <a:spcAft>
                          <a:spcPts val="600"/>
                        </a:spcAft>
                        <a:defRPr/>
                      </a:pPr>
                      <a:r>
                        <a:rPr lang="en-US" sz="1050" dirty="0"/>
                        <a:t>Lower emissions and energy than hydro/pyro</a:t>
                      </a:r>
                    </a:p>
                    <a:p>
                      <a:pPr lvl="0">
                        <a:spcBef>
                          <a:spcPts val="600"/>
                        </a:spcBef>
                        <a:spcAft>
                          <a:spcPts val="600"/>
                        </a:spcAft>
                        <a:defRPr/>
                      </a:pPr>
                      <a:r>
                        <a:rPr lang="en-US" sz="1050" dirty="0"/>
                        <a:t>High Li recovery rates</a:t>
                      </a:r>
                      <a:endParaRPr lang="en-US" sz="1050" dirty="0">
                        <a:solidFill>
                          <a:srgbClr val="000000"/>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127586622"/>
                  </a:ext>
                </a:extLst>
              </a:tr>
              <a:tr h="715374">
                <a:tc>
                  <a:txBody>
                    <a:bodyPr/>
                    <a:lstStyle/>
                    <a:p>
                      <a:pPr marL="0" indent="0">
                        <a:buNone/>
                      </a:pPr>
                      <a:r>
                        <a:rPr kumimoji="0" lang="en-US" sz="1200" b="1" i="0" u="none" strike="noStrike" kern="1200" cap="none" spc="0" normalizeH="0" baseline="0" noProof="0" dirty="0">
                          <a:ln>
                            <a:noFill/>
                          </a:ln>
                          <a:solidFill>
                            <a:srgbClr val="000000"/>
                          </a:solidFill>
                          <a:effectLst/>
                          <a:uLnTx/>
                          <a:uFillTx/>
                          <a:latin typeface="+mn-lt"/>
                          <a:ea typeface="+mn-ea"/>
                          <a:cs typeface="+mn-cs"/>
                        </a:rPr>
                        <a:t>Disadvantages</a:t>
                      </a:r>
                      <a:endParaRPr lang="en-GB" sz="1200" dirty="0"/>
                    </a:p>
                  </a:txBody>
                  <a:tcPr anchor="ctr">
                    <a:lnT w="12700" cap="flat" cmpd="sng" algn="ctr">
                      <a:solidFill>
                        <a:schemeClr val="tx1"/>
                      </a:solidFill>
                      <a:prstDash val="solid"/>
                      <a:round/>
                      <a:headEnd type="none" w="med" len="med"/>
                      <a:tailEnd type="none" w="med" len="med"/>
                    </a:lnT>
                    <a:noFill/>
                  </a:tcPr>
                </a:tc>
                <a:tc>
                  <a:txBody>
                    <a:bodyPr/>
                    <a:lstStyle/>
                    <a:p>
                      <a:pPr>
                        <a:spcBef>
                          <a:spcPts val="600"/>
                        </a:spcBef>
                        <a:spcAft>
                          <a:spcPts val="600"/>
                        </a:spcAft>
                        <a:defRPr/>
                      </a:pPr>
                      <a:r>
                        <a:rPr lang="en-US" sz="1050" dirty="0">
                          <a:solidFill>
                            <a:srgbClr val="000000"/>
                          </a:solidFill>
                        </a:rPr>
                        <a:t>Liquid waste; extensive water use</a:t>
                      </a:r>
                    </a:p>
                    <a:p>
                      <a:pPr>
                        <a:spcBef>
                          <a:spcPts val="600"/>
                        </a:spcBef>
                        <a:spcAft>
                          <a:spcPts val="600"/>
                        </a:spcAft>
                        <a:defRPr/>
                      </a:pPr>
                      <a:r>
                        <a:rPr lang="en-US" sz="1050" dirty="0">
                          <a:solidFill>
                            <a:srgbClr val="000000"/>
                          </a:solidFill>
                        </a:rPr>
                        <a:t>Battery requires pretreatment – primary inputs are black mass</a:t>
                      </a:r>
                    </a:p>
                    <a:p>
                      <a:pPr lvl="0">
                        <a:spcBef>
                          <a:spcPts val="600"/>
                        </a:spcBef>
                        <a:spcAft>
                          <a:spcPts val="600"/>
                        </a:spcAft>
                        <a:defRPr/>
                      </a:pPr>
                      <a:r>
                        <a:rPr lang="en-US" sz="1050" dirty="0">
                          <a:solidFill>
                            <a:srgbClr val="000000"/>
                          </a:solidFill>
                        </a:rPr>
                        <a:t>Slow processing times</a:t>
                      </a:r>
                    </a:p>
                  </a:txBody>
                  <a:tcP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lvl="0">
                        <a:spcBef>
                          <a:spcPts val="600"/>
                        </a:spcBef>
                        <a:spcAft>
                          <a:spcPts val="600"/>
                        </a:spcAft>
                        <a:defRPr/>
                      </a:pPr>
                      <a:r>
                        <a:rPr lang="en-US" sz="1050" dirty="0">
                          <a:solidFill>
                            <a:srgbClr val="000000"/>
                          </a:solidFill>
                        </a:rPr>
                        <a:t>High hazardous gas and liquid waste emissions</a:t>
                      </a:r>
                    </a:p>
                    <a:p>
                      <a:pPr lvl="0">
                        <a:spcBef>
                          <a:spcPts val="600"/>
                        </a:spcBef>
                        <a:spcAft>
                          <a:spcPts val="600"/>
                        </a:spcAft>
                        <a:defRPr/>
                      </a:pPr>
                      <a:r>
                        <a:rPr lang="en-US" sz="1050" dirty="0">
                          <a:solidFill>
                            <a:srgbClr val="000000"/>
                          </a:solidFill>
                        </a:rPr>
                        <a:t>Battery requires additional processing (usually hydrometallurgy) for higher recovery rates</a:t>
                      </a:r>
                    </a:p>
                    <a:p>
                      <a:pPr lvl="0">
                        <a:spcBef>
                          <a:spcPts val="600"/>
                        </a:spcBef>
                        <a:spcAft>
                          <a:spcPts val="600"/>
                        </a:spcAft>
                        <a:defRPr/>
                      </a:pPr>
                      <a:r>
                        <a:rPr lang="en-US" sz="1050" dirty="0">
                          <a:solidFill>
                            <a:srgbClr val="000000"/>
                          </a:solidFill>
                        </a:rPr>
                        <a:t>Lower recovery rate than hydrometallurgy </a:t>
                      </a:r>
                      <a:br>
                        <a:rPr lang="en-US" sz="1050" dirty="0">
                          <a:solidFill>
                            <a:srgbClr val="000000"/>
                          </a:solidFill>
                        </a:rPr>
                      </a:br>
                      <a:r>
                        <a:rPr lang="en-US" sz="1050" dirty="0">
                          <a:solidFill>
                            <a:srgbClr val="000000"/>
                          </a:solidFill>
                        </a:rPr>
                        <a:t>for Li</a:t>
                      </a:r>
                    </a:p>
                  </a:txBody>
                  <a:tcP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lvl="0">
                        <a:spcBef>
                          <a:spcPts val="600"/>
                        </a:spcBef>
                        <a:spcAft>
                          <a:spcPts val="600"/>
                        </a:spcAft>
                        <a:defRPr/>
                      </a:pPr>
                      <a:r>
                        <a:rPr lang="en-US" sz="1050" dirty="0"/>
                        <a:t>Requires customization based on cathode type</a:t>
                      </a:r>
                    </a:p>
                    <a:p>
                      <a:pPr lvl="0">
                        <a:spcBef>
                          <a:spcPts val="600"/>
                        </a:spcBef>
                        <a:spcAft>
                          <a:spcPts val="600"/>
                        </a:spcAft>
                        <a:defRPr/>
                      </a:pPr>
                      <a:r>
                        <a:rPr lang="en-US" sz="1050" dirty="0"/>
                        <a:t>Recovered material may display lower level of performance</a:t>
                      </a:r>
                    </a:p>
                    <a:p>
                      <a:pPr lvl="0">
                        <a:spcBef>
                          <a:spcPts val="600"/>
                        </a:spcBef>
                        <a:spcAft>
                          <a:spcPts val="600"/>
                        </a:spcAft>
                        <a:defRPr/>
                      </a:pPr>
                      <a:r>
                        <a:rPr lang="en-US" sz="1050" dirty="0"/>
                        <a:t>Only demonstrated in pilots; </a:t>
                      </a:r>
                      <a:r>
                        <a:rPr lang="en-US" sz="1050" dirty="0">
                          <a:solidFill>
                            <a:srgbClr val="000000"/>
                          </a:solidFill>
                          <a:latin typeface="+mn-lt"/>
                        </a:rPr>
                        <a:t>h</a:t>
                      </a:r>
                      <a:r>
                        <a:rPr kumimoji="0" lang="en-US" sz="1050" i="0" u="none" strike="noStrike" kern="1200" cap="none" spc="0" normalizeH="0" baseline="0" noProof="0" dirty="0" err="1">
                          <a:ln>
                            <a:noFill/>
                          </a:ln>
                          <a:solidFill>
                            <a:srgbClr val="000000"/>
                          </a:solidFill>
                          <a:effectLst/>
                          <a:uLnTx/>
                          <a:uFillTx/>
                          <a:latin typeface="+mn-lt"/>
                          <a:ea typeface="+mn-ea"/>
                          <a:cs typeface="+mn-cs"/>
                        </a:rPr>
                        <a:t>igh</a:t>
                      </a:r>
                      <a:r>
                        <a:rPr kumimoji="0" lang="en-US" sz="1050" i="0" u="none" strike="noStrike" kern="1200" cap="none" spc="0" normalizeH="0" baseline="0" noProof="0" dirty="0">
                          <a:ln>
                            <a:noFill/>
                          </a:ln>
                          <a:solidFill>
                            <a:srgbClr val="000000"/>
                          </a:solidFill>
                          <a:effectLst/>
                          <a:uLnTx/>
                          <a:uFillTx/>
                          <a:latin typeface="+mn-lt"/>
                          <a:ea typeface="+mn-ea"/>
                          <a:cs typeface="+mn-cs"/>
                        </a:rPr>
                        <a:t> operational and equipment </a:t>
                      </a:r>
                      <a:r>
                        <a:rPr lang="en-US" sz="1050" dirty="0">
                          <a:solidFill>
                            <a:srgbClr val="000000"/>
                          </a:solidFill>
                          <a:latin typeface="+mn-lt"/>
                        </a:rPr>
                        <a:t>costs</a:t>
                      </a:r>
                      <a:endParaRPr kumimoji="0" lang="en-US" sz="1050" i="0" u="none" strike="noStrike" kern="1200" cap="none" spc="0" normalizeH="0" baseline="0" noProof="0" dirty="0">
                        <a:ln>
                          <a:noFill/>
                        </a:ln>
                        <a:solidFill>
                          <a:srgbClr val="000000"/>
                        </a:solidFill>
                        <a:effectLst/>
                        <a:uLnTx/>
                        <a:uFillTx/>
                        <a:latin typeface="+mn-lt"/>
                        <a:ea typeface="+mn-ea"/>
                        <a:cs typeface="+mn-cs"/>
                      </a:endParaRPr>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1972260937"/>
                  </a:ext>
                </a:extLst>
              </a:tr>
            </a:tbl>
          </a:graphicData>
        </a:graphic>
      </p:graphicFrame>
      <p:sp>
        <p:nvSpPr>
          <p:cNvPr id="59" name="Oval 58">
            <a:extLst>
              <a:ext uri="{FF2B5EF4-FFF2-40B4-BE49-F238E27FC236}">
                <a16:creationId xmlns:a16="http://schemas.microsoft.com/office/drawing/2014/main" id="{B9C70B90-BDAB-8E80-5BC3-4EA987B9DF49}"/>
              </a:ext>
            </a:extLst>
          </p:cNvPr>
          <p:cNvSpPr/>
          <p:nvPr/>
        </p:nvSpPr>
        <p:spPr bwMode="gray">
          <a:xfrm>
            <a:off x="5262200" y="2772186"/>
            <a:ext cx="285844" cy="289122"/>
          </a:xfrm>
          <a:prstGeom prst="ellipse">
            <a:avLst/>
          </a:prstGeom>
          <a:solidFill>
            <a:srgbClr val="00933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ptos" panose="02110004020202020204"/>
                <a:ea typeface="+mn-ea"/>
                <a:cs typeface="+mn-cs"/>
              </a:rPr>
              <a:t>H</a:t>
            </a:r>
          </a:p>
        </p:txBody>
      </p:sp>
      <p:sp>
        <p:nvSpPr>
          <p:cNvPr id="60" name="Oval 59">
            <a:extLst>
              <a:ext uri="{FF2B5EF4-FFF2-40B4-BE49-F238E27FC236}">
                <a16:creationId xmlns:a16="http://schemas.microsoft.com/office/drawing/2014/main" id="{E3197B83-84AF-3D15-6E3A-44111DC96288}"/>
              </a:ext>
            </a:extLst>
          </p:cNvPr>
          <p:cNvSpPr/>
          <p:nvPr/>
        </p:nvSpPr>
        <p:spPr bwMode="gray">
          <a:xfrm>
            <a:off x="8416695" y="2772186"/>
            <a:ext cx="285844" cy="289122"/>
          </a:xfrm>
          <a:prstGeom prst="ellipse">
            <a:avLst/>
          </a:prstGeom>
          <a:solidFill>
            <a:srgbClr val="FFC1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Aptos" panose="02110004020202020204"/>
              </a:rPr>
              <a:t>M</a:t>
            </a:r>
            <a:endParaRPr kumimoji="0" lang="en-US" sz="14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1" name="Oval 60">
            <a:extLst>
              <a:ext uri="{FF2B5EF4-FFF2-40B4-BE49-F238E27FC236}">
                <a16:creationId xmlns:a16="http://schemas.microsoft.com/office/drawing/2014/main" id="{95C14816-45F5-A7B6-70D3-6589D64DA015}"/>
              </a:ext>
            </a:extLst>
          </p:cNvPr>
          <p:cNvSpPr/>
          <p:nvPr/>
        </p:nvSpPr>
        <p:spPr bwMode="gray">
          <a:xfrm>
            <a:off x="11504319" y="2772186"/>
            <a:ext cx="285844" cy="289122"/>
          </a:xfrm>
          <a:prstGeom prst="ellipse">
            <a:avLst/>
          </a:prstGeom>
          <a:solidFill>
            <a:srgbClr val="00933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ptos" panose="02110004020202020204"/>
                <a:ea typeface="+mn-ea"/>
                <a:cs typeface="+mn-cs"/>
              </a:rPr>
              <a:t>H</a:t>
            </a:r>
          </a:p>
        </p:txBody>
      </p:sp>
      <p:sp>
        <p:nvSpPr>
          <p:cNvPr id="62" name="Speech Bubble: Rectangle 4">
            <a:extLst>
              <a:ext uri="{FF2B5EF4-FFF2-40B4-BE49-F238E27FC236}">
                <a16:creationId xmlns:a16="http://schemas.microsoft.com/office/drawing/2014/main" id="{06702D5F-86E6-4C32-7D14-2235EC47F080}"/>
              </a:ext>
            </a:extLst>
          </p:cNvPr>
          <p:cNvSpPr/>
          <p:nvPr/>
        </p:nvSpPr>
        <p:spPr bwMode="gray">
          <a:xfrm>
            <a:off x="1097522" y="5509017"/>
            <a:ext cx="3271859" cy="539829"/>
          </a:xfrm>
          <a:prstGeom prst="wedgeRectCallout">
            <a:avLst>
              <a:gd name="adj1" fmla="val 58831"/>
              <a:gd name="adj2" fmla="val -46639"/>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spcBef>
                <a:spcPts val="600"/>
              </a:spcBef>
              <a:spcAft>
                <a:spcPts val="600"/>
              </a:spcAft>
            </a:pPr>
            <a:r>
              <a:rPr lang="en-US" sz="1000" b="1" dirty="0">
                <a:solidFill>
                  <a:schemeClr val="bg1"/>
                </a:solidFill>
              </a:rPr>
              <a:t>Hydrometallurgy will dominate</a:t>
            </a:r>
            <a:r>
              <a:rPr lang="en-US" sz="1000" dirty="0">
                <a:solidFill>
                  <a:schemeClr val="bg1"/>
                </a:solidFill>
              </a:rPr>
              <a:t> recovery processes by ~90% in 2030 due to </a:t>
            </a:r>
            <a:r>
              <a:rPr lang="en-US" sz="1000" b="1" dirty="0">
                <a:solidFill>
                  <a:schemeClr val="bg1"/>
                </a:solidFill>
              </a:rPr>
              <a:t>high yields, mature economics</a:t>
            </a:r>
            <a:r>
              <a:rPr lang="en-US" sz="1000" dirty="0">
                <a:solidFill>
                  <a:schemeClr val="bg1"/>
                </a:solidFill>
              </a:rPr>
              <a:t>, and </a:t>
            </a:r>
            <a:r>
              <a:rPr lang="en-US" sz="1000" b="1" dirty="0">
                <a:solidFill>
                  <a:schemeClr val="bg1"/>
                </a:solidFill>
              </a:rPr>
              <a:t>flexibility</a:t>
            </a:r>
            <a:r>
              <a:rPr lang="en-US" sz="1000" dirty="0">
                <a:solidFill>
                  <a:schemeClr val="bg1"/>
                </a:solidFill>
              </a:rPr>
              <a:t> with various chemistries.</a:t>
            </a:r>
            <a:endParaRPr lang="en-US" sz="1000" b="1" dirty="0">
              <a:solidFill>
                <a:schemeClr val="bg1"/>
              </a:solidFill>
            </a:endParaRPr>
          </a:p>
        </p:txBody>
      </p:sp>
    </p:spTree>
    <p:extLst>
      <p:ext uri="{BB962C8B-B14F-4D97-AF65-F5344CB8AC3E}">
        <p14:creationId xmlns:p14="http://schemas.microsoft.com/office/powerpoint/2010/main" val="4141079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 name="think-cell data - do not delete" hidden="1">
            <a:extLst>
              <a:ext uri="{FF2B5EF4-FFF2-40B4-BE49-F238E27FC236}">
                <a16:creationId xmlns:a16="http://schemas.microsoft.com/office/drawing/2014/main" id="{6CF7B122-5AB0-34BD-50DA-CEFB2CCCCAA2}"/>
              </a:ext>
            </a:extLst>
          </p:cNvPr>
          <p:cNvGraphicFramePr>
            <a:graphicFrameLocks/>
          </p:cNvGraphicFramePr>
          <p:nvPr>
            <p:custDataLst>
              <p:tags r:id="rId1"/>
            </p:custDataLst>
            <p:extLst>
              <p:ext uri="{D42A27DB-BD31-4B8C-83A1-F6EECF244321}">
                <p14:modId xmlns:p14="http://schemas.microsoft.com/office/powerpoint/2010/main" val="277628668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9" imgW="7772400" imgH="10058400" progId="TCLayout.ActiveDocument.1">
                  <p:embed/>
                </p:oleObj>
              </mc:Choice>
              <mc:Fallback>
                <p:oleObj name="think-cell Slide" r:id="rId39" imgW="7772400" imgH="10058400" progId="TCLayout.ActiveDocument.1">
                  <p:embed/>
                  <p:pic>
                    <p:nvPicPr>
                      <p:cNvPr id="0" name=""/>
                      <p:cNvPicPr/>
                      <p:nvPr/>
                    </p:nvPicPr>
                    <p:blipFill>
                      <a:blip r:embed="rId40"/>
                      <a:stretch>
                        <a:fillRect/>
                      </a:stretch>
                    </p:blipFill>
                    <p:spPr>
                      <a:xfrm>
                        <a:off x="1588" y="1588"/>
                        <a:ext cx="1227" cy="1588"/>
                      </a:xfrm>
                      <a:prstGeom prst="rect">
                        <a:avLst/>
                      </a:prstGeom>
                    </p:spPr>
                  </p:pic>
                </p:oleObj>
              </mc:Fallback>
            </mc:AlternateContent>
          </a:graphicData>
        </a:graphic>
      </p:graphicFrame>
      <p:sp>
        <p:nvSpPr>
          <p:cNvPr id="232" name="Pentagon 231">
            <a:extLst>
              <a:ext uri="{FF2B5EF4-FFF2-40B4-BE49-F238E27FC236}">
                <a16:creationId xmlns:a16="http://schemas.microsoft.com/office/drawing/2014/main" id="{A72AA7A5-DD0A-24A7-BBA7-EA040C4C31C2}"/>
              </a:ext>
            </a:extLst>
          </p:cNvPr>
          <p:cNvSpPr/>
          <p:nvPr/>
        </p:nvSpPr>
        <p:spPr bwMode="gray">
          <a:xfrm>
            <a:off x="6280705" y="2090618"/>
            <a:ext cx="1637709" cy="434776"/>
          </a:xfrm>
          <a:prstGeom prst="homePlat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en-US" sz="1050" b="1" dirty="0">
                <a:solidFill>
                  <a:srgbClr val="FFFFFF"/>
                </a:solidFill>
                <a:ea typeface="+mn-lt"/>
                <a:cs typeface="+mn-lt"/>
                <a:sym typeface="+mn-lt"/>
              </a:rPr>
              <a:t>    Battery materials </a:t>
            </a:r>
          </a:p>
          <a:p>
            <a:pPr algn="ctr"/>
            <a:r>
              <a:rPr lang="en-US" sz="1050" b="1" dirty="0">
                <a:solidFill>
                  <a:srgbClr val="FFFFFF"/>
                </a:solidFill>
                <a:ea typeface="+mn-lt"/>
                <a:cs typeface="+mn-lt"/>
                <a:sym typeface="+mn-lt"/>
              </a:rPr>
              <a:t>recovery</a:t>
            </a:r>
          </a:p>
          <a:p>
            <a:pPr marL="0" indent="0" algn="ctr">
              <a:buNone/>
            </a:pPr>
            <a:endParaRPr lang="en-GB" sz="1050" dirty="0" err="1">
              <a:solidFill>
                <a:srgbClr val="FFFFFF"/>
              </a:solidFill>
            </a:endParaRPr>
          </a:p>
        </p:txBody>
      </p:sp>
      <p:sp>
        <p:nvSpPr>
          <p:cNvPr id="231" name="Pentagon 230">
            <a:extLst>
              <a:ext uri="{FF2B5EF4-FFF2-40B4-BE49-F238E27FC236}">
                <a16:creationId xmlns:a16="http://schemas.microsoft.com/office/drawing/2014/main" id="{B1BB6A04-F3C0-DA3F-FA4F-A6AAF6CC187D}"/>
              </a:ext>
            </a:extLst>
          </p:cNvPr>
          <p:cNvSpPr/>
          <p:nvPr/>
        </p:nvSpPr>
        <p:spPr bwMode="gray">
          <a:xfrm>
            <a:off x="4692447" y="2090618"/>
            <a:ext cx="1822653" cy="434776"/>
          </a:xfrm>
          <a:prstGeom prst="homePlat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endParaRPr lang="en-US" sz="500" b="1" dirty="0">
              <a:solidFill>
                <a:srgbClr val="FFFFFF"/>
              </a:solidFill>
              <a:ea typeface="+mn-lt"/>
              <a:cs typeface="+mn-lt"/>
              <a:sym typeface="+mn-lt"/>
            </a:endParaRPr>
          </a:p>
          <a:p>
            <a:pPr algn="ctr"/>
            <a:r>
              <a:rPr lang="en-US" sz="1050" b="1" dirty="0">
                <a:solidFill>
                  <a:srgbClr val="FFFFFF"/>
                </a:solidFill>
                <a:ea typeface="+mn-lt"/>
                <a:cs typeface="+mn-lt"/>
                <a:sym typeface="+mn-lt"/>
              </a:rPr>
              <a:t>Pretreatment</a:t>
            </a:r>
          </a:p>
        </p:txBody>
      </p:sp>
      <p:sp>
        <p:nvSpPr>
          <p:cNvPr id="5" name="Title 4">
            <a:extLst>
              <a:ext uri="{FF2B5EF4-FFF2-40B4-BE49-F238E27FC236}">
                <a16:creationId xmlns:a16="http://schemas.microsoft.com/office/drawing/2014/main" id="{6F5622E7-D397-DD8C-874C-73C9861BFBFB}"/>
              </a:ext>
            </a:extLst>
          </p:cNvPr>
          <p:cNvSpPr>
            <a:spLocks noGrp="1"/>
          </p:cNvSpPr>
          <p:nvPr>
            <p:ph type="title"/>
          </p:nvPr>
        </p:nvSpPr>
        <p:spPr/>
        <p:txBody>
          <a:bodyPr vert="horz"/>
          <a:lstStyle/>
          <a:p>
            <a:r>
              <a:rPr lang="en-US" dirty="0"/>
              <a:t>Achieving profitability in battery recycling is challenging due to feedstock shortages and mining’s competitive advantages</a:t>
            </a:r>
            <a:endParaRPr lang="en-GB" dirty="0"/>
          </a:p>
        </p:txBody>
      </p:sp>
      <p:sp>
        <p:nvSpPr>
          <p:cNvPr id="6" name="Footer Placeholder 5">
            <a:extLst>
              <a:ext uri="{FF2B5EF4-FFF2-40B4-BE49-F238E27FC236}">
                <a16:creationId xmlns:a16="http://schemas.microsoft.com/office/drawing/2014/main" id="{F03382A4-13A3-24F5-7670-B221FCF381C4}"/>
              </a:ext>
            </a:extLst>
          </p:cNvPr>
          <p:cNvSpPr>
            <a:spLocks noGrp="1"/>
          </p:cNvSpPr>
          <p:nvPr>
            <p:ph type="ftr" sz="quarter" idx="3"/>
          </p:nvPr>
        </p:nvSpPr>
        <p:spPr>
          <a:xfrm>
            <a:off x="328614" y="6413112"/>
            <a:ext cx="9147241" cy="216706"/>
          </a:xfrm>
        </p:spPr>
        <p:txBody>
          <a:bodyPr/>
          <a:lstStyle/>
          <a:p>
            <a:r>
              <a:rPr lang="en-US" dirty="0">
                <a:solidFill>
                  <a:srgbClr val="000000"/>
                </a:solidFill>
              </a:rPr>
              <a:t>Sources: </a:t>
            </a:r>
            <a:r>
              <a:rPr lang="en-US" dirty="0">
                <a:solidFill>
                  <a:srgbClr val="000000"/>
                </a:solidFill>
                <a:hlinkClick r:id="rId41"/>
              </a:rPr>
              <a:t>Striking Gold with EV Battery Recycling</a:t>
            </a:r>
            <a:r>
              <a:rPr lang="en-US" dirty="0">
                <a:solidFill>
                  <a:srgbClr val="000000"/>
                </a:solidFill>
              </a:rPr>
              <a:t> (BCG, 2023); </a:t>
            </a:r>
            <a:r>
              <a:rPr lang="en-US" dirty="0">
                <a:solidFill>
                  <a:srgbClr val="000000"/>
                </a:solidFill>
                <a:hlinkClick r:id="rId42"/>
              </a:rPr>
              <a:t>Battery recycling</a:t>
            </a:r>
            <a:r>
              <a:rPr lang="en-US" dirty="0">
                <a:solidFill>
                  <a:srgbClr val="000000"/>
                </a:solidFill>
              </a:rPr>
              <a:t> (McKinsey, 2023); </a:t>
            </a:r>
            <a:r>
              <a:rPr lang="en-US" dirty="0">
                <a:solidFill>
                  <a:srgbClr val="000000"/>
                </a:solidFill>
                <a:hlinkClick r:id="rId43"/>
              </a:rPr>
              <a:t>World of battery recycling</a:t>
            </a:r>
            <a:r>
              <a:rPr lang="en-US" dirty="0">
                <a:solidFill>
                  <a:srgbClr val="000000"/>
                </a:solidFill>
              </a:rPr>
              <a:t> (Catalyst podcast, 2024).</a:t>
            </a:r>
          </a:p>
          <a:p>
            <a:r>
              <a:rPr lang="en-US" dirty="0">
                <a:solidFill>
                  <a:srgbClr val="000000"/>
                </a:solidFill>
              </a:rPr>
              <a:t>Credit: Ashley Kim, Petr </a:t>
            </a:r>
            <a:r>
              <a:rPr lang="en-US" dirty="0" err="1">
                <a:solidFill>
                  <a:srgbClr val="000000"/>
                </a:solidFill>
              </a:rPr>
              <a:t>Jenicek</a:t>
            </a:r>
            <a:r>
              <a:rPr lang="en-US" dirty="0">
                <a:solidFill>
                  <a:srgbClr val="000000"/>
                </a:solidFill>
              </a:rPr>
              <a:t>, </a:t>
            </a:r>
            <a:r>
              <a:rPr lang="en-US" dirty="0" err="1">
                <a:solidFill>
                  <a:srgbClr val="000000"/>
                </a:solidFill>
              </a:rPr>
              <a:t>Birru</a:t>
            </a:r>
            <a:r>
              <a:rPr lang="en-US" dirty="0">
                <a:solidFill>
                  <a:srgbClr val="000000"/>
                </a:solidFill>
              </a:rPr>
              <a:t> Lucha, </a:t>
            </a:r>
            <a:r>
              <a:rPr lang="en-US" dirty="0" err="1">
                <a:solidFill>
                  <a:srgbClr val="000000"/>
                </a:solidFill>
              </a:rPr>
              <a:t>Hyae</a:t>
            </a:r>
            <a:r>
              <a:rPr lang="en-US" dirty="0">
                <a:solidFill>
                  <a:srgbClr val="000000"/>
                </a:solidFill>
              </a:rPr>
              <a:t> Ryung Kim, and </a:t>
            </a:r>
            <a:r>
              <a:rPr lang="en-US" dirty="0">
                <a:solidFill>
                  <a:srgbClr val="000000"/>
                </a:solidFill>
                <a:hlinkClick r:id="rId44"/>
              </a:rPr>
              <a:t>Gernot Wagner</a:t>
            </a:r>
            <a:r>
              <a:rPr lang="en-US" dirty="0">
                <a:solidFill>
                  <a:srgbClr val="000000"/>
                </a:solidFill>
              </a:rPr>
              <a:t>. </a:t>
            </a:r>
            <a:r>
              <a:rPr lang="en-US" dirty="0">
                <a:solidFill>
                  <a:srgbClr val="000000"/>
                </a:solidFill>
                <a:hlinkClick r:id="rId45"/>
              </a:rPr>
              <a:t>Share with attribution</a:t>
            </a:r>
            <a:r>
              <a:rPr lang="en-US" dirty="0">
                <a:solidFill>
                  <a:srgbClr val="000000"/>
                </a:solidFill>
              </a:rPr>
              <a:t>: Wagner et al., "Mining for the Energy Transition" (10 April 2026).</a:t>
            </a:r>
            <a:endParaRPr lang="en-US" dirty="0">
              <a:solidFill>
                <a:srgbClr val="000000"/>
              </a:solidFill>
              <a:cs typeface="Arial"/>
            </a:endParaRPr>
          </a:p>
        </p:txBody>
      </p:sp>
      <p:sp>
        <p:nvSpPr>
          <p:cNvPr id="7" name="Text Placeholder 6">
            <a:extLst>
              <a:ext uri="{FF2B5EF4-FFF2-40B4-BE49-F238E27FC236}">
                <a16:creationId xmlns:a16="http://schemas.microsoft.com/office/drawing/2014/main" id="{45F3CE4E-C20E-8E71-71E3-A10E3C4FEE70}"/>
              </a:ext>
            </a:extLst>
          </p:cNvPr>
          <p:cNvSpPr>
            <a:spLocks noGrp="1"/>
          </p:cNvSpPr>
          <p:nvPr>
            <p:ph type="body" sz="quarter" idx="13"/>
          </p:nvPr>
        </p:nvSpPr>
        <p:spPr/>
        <p:txBody>
          <a:bodyPr/>
          <a:lstStyle/>
          <a:p>
            <a:r>
              <a:rPr lang="en-US" altLang="ko-KR" dirty="0"/>
              <a:t>Profit opportunities across the value chain</a:t>
            </a:r>
            <a:endParaRPr lang="en-US" altLang="ko-KR" dirty="0">
              <a:cs typeface="Arial"/>
            </a:endParaRPr>
          </a:p>
        </p:txBody>
      </p:sp>
      <p:sp>
        <p:nvSpPr>
          <p:cNvPr id="8" name="Text Placeholder 7">
            <a:extLst>
              <a:ext uri="{FF2B5EF4-FFF2-40B4-BE49-F238E27FC236}">
                <a16:creationId xmlns:a16="http://schemas.microsoft.com/office/drawing/2014/main" id="{4B89BBFD-1557-AA1E-A7E8-0B4A8FB8DF8A}"/>
              </a:ext>
            </a:extLst>
          </p:cNvPr>
          <p:cNvSpPr>
            <a:spLocks noGrp="1"/>
          </p:cNvSpPr>
          <p:nvPr>
            <p:ph type="body" sz="quarter" idx="18"/>
          </p:nvPr>
        </p:nvSpPr>
        <p:spPr/>
        <p:txBody>
          <a:bodyPr/>
          <a:lstStyle/>
          <a:p>
            <a:r>
              <a:rPr lang="en-GB" dirty="0"/>
              <a:t>Key challenges </a:t>
            </a:r>
          </a:p>
        </p:txBody>
      </p:sp>
      <p:graphicFrame>
        <p:nvGraphicFramePr>
          <p:cNvPr id="71" name="Content Placeholder 10">
            <a:extLst>
              <a:ext uri="{FF2B5EF4-FFF2-40B4-BE49-F238E27FC236}">
                <a16:creationId xmlns:a16="http://schemas.microsoft.com/office/drawing/2014/main" id="{5CCEA9F4-B051-D65A-713D-0C5514D1BFA6}"/>
              </a:ext>
            </a:extLst>
          </p:cNvPr>
          <p:cNvGraphicFramePr>
            <a:graphicFrameLocks/>
          </p:cNvGraphicFramePr>
          <p:nvPr>
            <p:custDataLst>
              <p:tags r:id="rId2"/>
            </p:custDataLst>
            <p:extLst>
              <p:ext uri="{D42A27DB-BD31-4B8C-83A1-F6EECF244321}">
                <p14:modId xmlns:p14="http://schemas.microsoft.com/office/powerpoint/2010/main" val="1238301768"/>
              </p:ext>
            </p:extLst>
          </p:nvPr>
        </p:nvGraphicFramePr>
        <p:xfrm>
          <a:off x="328614" y="2555874"/>
          <a:ext cx="7589800" cy="3744525"/>
        </p:xfrm>
        <a:graphic>
          <a:graphicData uri="http://schemas.openxmlformats.org/drawingml/2006/table">
            <a:tbl>
              <a:tblPr firstRow="1" bandRow="1">
                <a:tableStyleId>{5C22544A-7EE6-4342-B048-85BDC9FD1C3A}</a:tableStyleId>
              </a:tblPr>
              <a:tblGrid>
                <a:gridCol w="1195668">
                  <a:extLst>
                    <a:ext uri="{9D8B030D-6E8A-4147-A177-3AD203B41FA5}">
                      <a16:colId xmlns:a16="http://schemas.microsoft.com/office/drawing/2014/main" val="1148167027"/>
                    </a:ext>
                  </a:extLst>
                </a:gridCol>
                <a:gridCol w="1598533">
                  <a:extLst>
                    <a:ext uri="{9D8B030D-6E8A-4147-A177-3AD203B41FA5}">
                      <a16:colId xmlns:a16="http://schemas.microsoft.com/office/drawing/2014/main" val="3988550211"/>
                    </a:ext>
                  </a:extLst>
                </a:gridCol>
                <a:gridCol w="1598533">
                  <a:extLst>
                    <a:ext uri="{9D8B030D-6E8A-4147-A177-3AD203B41FA5}">
                      <a16:colId xmlns:a16="http://schemas.microsoft.com/office/drawing/2014/main" val="749850627"/>
                    </a:ext>
                  </a:extLst>
                </a:gridCol>
                <a:gridCol w="1598533">
                  <a:extLst>
                    <a:ext uri="{9D8B030D-6E8A-4147-A177-3AD203B41FA5}">
                      <a16:colId xmlns:a16="http://schemas.microsoft.com/office/drawing/2014/main" val="1968769877"/>
                    </a:ext>
                  </a:extLst>
                </a:gridCol>
                <a:gridCol w="1598533">
                  <a:extLst>
                    <a:ext uri="{9D8B030D-6E8A-4147-A177-3AD203B41FA5}">
                      <a16:colId xmlns:a16="http://schemas.microsoft.com/office/drawing/2014/main" val="622500155"/>
                    </a:ext>
                  </a:extLst>
                </a:gridCol>
              </a:tblGrid>
              <a:tr h="755942">
                <a:tc>
                  <a:txBody>
                    <a:bodyPr/>
                    <a:lstStyle/>
                    <a:p>
                      <a:pPr marL="0" indent="0">
                        <a:buNone/>
                      </a:pPr>
                      <a:r>
                        <a:rPr lang="en-GB" sz="1050" dirty="0">
                          <a:solidFill>
                            <a:schemeClr val="tx1"/>
                          </a:solidFill>
                        </a:rPr>
                        <a:t>Business Model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spcBef>
                          <a:spcPts val="0"/>
                        </a:spcBef>
                        <a:buFont typeface="Arial" panose="020B0604020202020204" pitchFamily="34" charset="0"/>
                        <a:buChar char="•"/>
                      </a:pPr>
                      <a:r>
                        <a:rPr lang="en-US" altLang="ko-KR" sz="900" b="0" dirty="0">
                          <a:solidFill>
                            <a:schemeClr val="tx1"/>
                          </a:solidFill>
                        </a:rPr>
                        <a:t>Collection point</a:t>
                      </a:r>
                    </a:p>
                    <a:p>
                      <a:pPr marL="171450" indent="-171450">
                        <a:spcBef>
                          <a:spcPts val="0"/>
                        </a:spcBef>
                        <a:buFont typeface="Arial" panose="020B0604020202020204" pitchFamily="34" charset="0"/>
                        <a:buChar char="•"/>
                      </a:pPr>
                      <a:r>
                        <a:rPr lang="en-US" altLang="ko-KR" sz="900" b="0" dirty="0">
                          <a:solidFill>
                            <a:schemeClr val="tx1"/>
                          </a:solidFill>
                        </a:rPr>
                        <a:t>Transport and charging</a:t>
                      </a:r>
                    </a:p>
                    <a:p>
                      <a:pPr marL="171450" indent="-171450">
                        <a:spcBef>
                          <a:spcPts val="0"/>
                        </a:spcBef>
                        <a:buFont typeface="Arial" panose="020B0604020202020204" pitchFamily="34" charset="0"/>
                        <a:buChar char="•"/>
                      </a:pPr>
                      <a:r>
                        <a:rPr lang="en-US" altLang="ko-KR" sz="900" b="0" dirty="0">
                          <a:solidFill>
                            <a:schemeClr val="tx1"/>
                          </a:solidFill>
                        </a:rPr>
                        <a:t>Sorting and warehousing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spcBef>
                          <a:spcPts val="0"/>
                        </a:spcBef>
                        <a:buFont typeface="Arial" panose="020B0604020202020204" pitchFamily="34" charset="0"/>
                        <a:buChar char="•"/>
                      </a:pPr>
                      <a:r>
                        <a:rPr lang="en-US" altLang="ko-KR" sz="900" b="0" dirty="0">
                          <a:solidFill>
                            <a:schemeClr val="tx1"/>
                          </a:solidFill>
                        </a:rPr>
                        <a:t>Discharging and dismantling</a:t>
                      </a:r>
                    </a:p>
                    <a:p>
                      <a:pPr marL="171450" indent="-171450">
                        <a:spcBef>
                          <a:spcPts val="0"/>
                        </a:spcBef>
                        <a:buFont typeface="Arial" panose="020B0604020202020204" pitchFamily="34" charset="0"/>
                        <a:buChar char="•"/>
                      </a:pPr>
                      <a:r>
                        <a:rPr lang="en-US" altLang="ko-KR" sz="900" b="0" dirty="0">
                          <a:solidFill>
                            <a:schemeClr val="tx1"/>
                          </a:solidFill>
                        </a:rPr>
                        <a:t>Material sorting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spcBef>
                          <a:spcPts val="0"/>
                        </a:spcBef>
                        <a:buFont typeface="Arial" panose="020B0604020202020204" pitchFamily="34" charset="0"/>
                        <a:buChar char="•"/>
                      </a:pPr>
                      <a:r>
                        <a:rPr lang="en-US" altLang="ko-KR" sz="900" b="0" dirty="0">
                          <a:solidFill>
                            <a:schemeClr val="tx1"/>
                          </a:solidFill>
                        </a:rPr>
                        <a:t>Pack disassembly</a:t>
                      </a:r>
                    </a:p>
                    <a:p>
                      <a:pPr marL="171450" indent="-171450">
                        <a:spcBef>
                          <a:spcPts val="0"/>
                        </a:spcBef>
                        <a:buFont typeface="Arial" panose="020B0604020202020204" pitchFamily="34" charset="0"/>
                        <a:buChar char="•"/>
                      </a:pPr>
                      <a:r>
                        <a:rPr lang="en-US" altLang="ko-KR" sz="900" b="0" dirty="0">
                          <a:solidFill>
                            <a:schemeClr val="tx1"/>
                          </a:solidFill>
                        </a:rPr>
                        <a:t>Shredding and sorting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spcBef>
                          <a:spcPts val="0"/>
                        </a:spcBef>
                        <a:buFont typeface="Arial" panose="020B0604020202020204" pitchFamily="34" charset="0"/>
                        <a:buChar char="•"/>
                      </a:pPr>
                      <a:r>
                        <a:rPr lang="en-US" altLang="ko-KR" sz="900" b="0" dirty="0">
                          <a:solidFill>
                            <a:schemeClr val="tx1"/>
                          </a:solidFill>
                        </a:rPr>
                        <a:t>Pyro- and hydrometallurgy</a:t>
                      </a:r>
                    </a:p>
                    <a:p>
                      <a:pPr marL="171450" indent="-171450">
                        <a:spcBef>
                          <a:spcPts val="0"/>
                        </a:spcBef>
                        <a:buFont typeface="Arial" panose="020B0604020202020204" pitchFamily="34" charset="0"/>
                        <a:buChar char="•"/>
                      </a:pPr>
                      <a:r>
                        <a:rPr lang="en-US" altLang="ko-KR" sz="900" b="0" dirty="0">
                          <a:solidFill>
                            <a:schemeClr val="tx1"/>
                          </a:solidFill>
                        </a:rPr>
                        <a:t>Hydrometallurgy</a:t>
                      </a:r>
                    </a:p>
                    <a:p>
                      <a:pPr marL="171450" indent="-171450">
                        <a:spcBef>
                          <a:spcPts val="0"/>
                        </a:spcBef>
                        <a:buFont typeface="Arial" panose="020B0604020202020204" pitchFamily="34" charset="0"/>
                        <a:buChar char="•"/>
                      </a:pPr>
                      <a:r>
                        <a:rPr lang="en-US" altLang="ko-KR" sz="900" b="0" dirty="0">
                          <a:solidFill>
                            <a:schemeClr val="tx1"/>
                          </a:solidFill>
                        </a:rPr>
                        <a:t>Refining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9774066"/>
                  </a:ext>
                </a:extLst>
              </a:tr>
              <a:tr h="1799863">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050" b="1" dirty="0"/>
                        <a:t>EBITDA estimate by 2030 in Europe, </a:t>
                      </a:r>
                      <a:r>
                        <a:rPr lang="en-US" sz="1050" b="1" i="1" dirty="0"/>
                        <a:t>$M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None/>
                      </a:pPr>
                      <a:endParaRPr lang="en-GB" sz="105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None/>
                      </a:pPr>
                      <a:endParaRPr lang="en-GB" sz="105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None/>
                      </a:pPr>
                      <a:endParaRPr lang="en-GB" sz="105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None/>
                      </a:pPr>
                      <a:endParaRPr lang="en-GB" sz="105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3191896"/>
                  </a:ext>
                </a:extLst>
              </a:tr>
              <a:tr h="1188000">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050" b="1" dirty="0"/>
                        <a:t>Profit potential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7800" marR="0" lvl="0" indent="-177800" algn="l" defTabSz="711200" rtl="0" eaLnBrk="1" fontAlgn="auto" latinLnBrk="0" hangingPunct="1">
                        <a:lnSpc>
                          <a:spcPct val="100000"/>
                        </a:lnSpc>
                        <a:spcBef>
                          <a:spcPts val="0"/>
                        </a:spcBef>
                        <a:spcAft>
                          <a:spcPts val="0"/>
                        </a:spcAft>
                        <a:buClrTx/>
                        <a:buSzTx/>
                        <a:tabLst/>
                        <a:defRPr/>
                      </a:pPr>
                      <a:r>
                        <a:rPr lang="en-US" altLang="ko-KR" sz="900" dirty="0"/>
                        <a:t>Smaller margin potential </a:t>
                      </a:r>
                    </a:p>
                    <a:p>
                      <a:pPr marL="177800" marR="0" lvl="0" indent="-177800" algn="l" defTabSz="711200" rtl="0" eaLnBrk="1" fontAlgn="auto" latinLnBrk="0" hangingPunct="1">
                        <a:lnSpc>
                          <a:spcPct val="100000"/>
                        </a:lnSpc>
                        <a:spcBef>
                          <a:spcPts val="0"/>
                        </a:spcBef>
                        <a:spcAft>
                          <a:spcPts val="0"/>
                        </a:spcAft>
                        <a:buClrTx/>
                        <a:buSzTx/>
                        <a:tabLst/>
                        <a:defRPr/>
                      </a:pPr>
                      <a:r>
                        <a:rPr lang="en-US" altLang="ko-KR" sz="900" dirty="0"/>
                        <a:t>Lower commodity price risk and requires fewer skills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7800" marR="0" lvl="0" indent="-177800" algn="l" defTabSz="711200" rtl="0" eaLnBrk="1" fontAlgn="auto" latinLnBrk="0" hangingPunct="1">
                        <a:lnSpc>
                          <a:spcPct val="100000"/>
                        </a:lnSpc>
                        <a:spcBef>
                          <a:spcPts val="0"/>
                        </a:spcBef>
                        <a:spcAft>
                          <a:spcPts val="0"/>
                        </a:spcAft>
                        <a:buClrTx/>
                        <a:buSzTx/>
                        <a:tabLst/>
                        <a:defRPr/>
                      </a:pPr>
                      <a:r>
                        <a:rPr lang="en-US" altLang="ko-KR" sz="900" dirty="0"/>
                        <a:t>Smaller margin potential</a:t>
                      </a:r>
                    </a:p>
                    <a:p>
                      <a:pPr marL="177800" marR="0" lvl="0" indent="-177800" algn="l" defTabSz="711200" rtl="0" eaLnBrk="1" fontAlgn="auto" latinLnBrk="0" hangingPunct="1">
                        <a:lnSpc>
                          <a:spcPct val="100000"/>
                        </a:lnSpc>
                        <a:spcBef>
                          <a:spcPts val="0"/>
                        </a:spcBef>
                        <a:spcAft>
                          <a:spcPts val="0"/>
                        </a:spcAft>
                        <a:buClrTx/>
                        <a:buSzTx/>
                        <a:tabLst/>
                        <a:defRPr/>
                      </a:pPr>
                      <a:r>
                        <a:rPr lang="en-US" altLang="ko-KR" sz="900" dirty="0"/>
                        <a:t>Lower commodity price risk</a:t>
                      </a:r>
                    </a:p>
                    <a:p>
                      <a:pPr marL="177800" marR="0" lvl="0" indent="-177800" algn="l" defTabSz="711200" rtl="0" eaLnBrk="1" fontAlgn="auto" latinLnBrk="0" hangingPunct="1">
                        <a:lnSpc>
                          <a:spcPct val="100000"/>
                        </a:lnSpc>
                        <a:spcBef>
                          <a:spcPts val="0"/>
                        </a:spcBef>
                        <a:spcAft>
                          <a:spcPts val="0"/>
                        </a:spcAft>
                        <a:buClrTx/>
                        <a:buSzTx/>
                        <a:tabLst/>
                        <a:defRPr/>
                      </a:pPr>
                      <a:r>
                        <a:rPr lang="en-US" altLang="ko-KR" sz="900" dirty="0"/>
                        <a:t>Requires specialized safety protocols for battery handling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7800" marR="0" lvl="0" indent="-177800" algn="l" defTabSz="711200" rtl="0" eaLnBrk="1" fontAlgn="auto" latinLnBrk="0" hangingPunct="1">
                        <a:lnSpc>
                          <a:spcPct val="100000"/>
                        </a:lnSpc>
                        <a:spcBef>
                          <a:spcPts val="0"/>
                        </a:spcBef>
                        <a:spcAft>
                          <a:spcPts val="0"/>
                        </a:spcAft>
                        <a:buClrTx/>
                        <a:buSzTx/>
                        <a:tabLst/>
                        <a:defRPr/>
                      </a:pPr>
                      <a:r>
                        <a:rPr lang="en-US" altLang="ko-KR" sz="900" dirty="0"/>
                        <a:t>Activities with low entry barriers, such as shredding face overcapacity</a:t>
                      </a:r>
                    </a:p>
                    <a:p>
                      <a:pPr marL="177800" marR="0" lvl="0" indent="-177800" algn="l" defTabSz="711200" rtl="0" eaLnBrk="1" fontAlgn="auto" latinLnBrk="0" hangingPunct="1">
                        <a:lnSpc>
                          <a:spcPct val="100000"/>
                        </a:lnSpc>
                        <a:spcBef>
                          <a:spcPts val="0"/>
                        </a:spcBef>
                        <a:spcAft>
                          <a:spcPts val="0"/>
                        </a:spcAft>
                        <a:buClrTx/>
                        <a:buSzTx/>
                        <a:tabLst/>
                        <a:defRPr/>
                      </a:pPr>
                      <a:r>
                        <a:rPr lang="en-US" altLang="ko-KR" sz="900" dirty="0"/>
                        <a:t>Lack of scrap for recycling, resulting in lower margin.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7800" indent="-177800">
                        <a:spcBef>
                          <a:spcPts val="0"/>
                        </a:spcBef>
                      </a:pPr>
                      <a:r>
                        <a:rPr lang="en-US" altLang="ko-KR" sz="900" dirty="0"/>
                        <a:t>Highest upside potential, if given large enough scale and additional value </a:t>
                      </a:r>
                    </a:p>
                    <a:p>
                      <a:pPr marL="177800" indent="-177800">
                        <a:spcBef>
                          <a:spcPts val="0"/>
                        </a:spcBef>
                      </a:pPr>
                      <a:r>
                        <a:rPr lang="en-US" altLang="ko-KR" sz="900" dirty="0"/>
                        <a:t>Steepest entry barriers due to high </a:t>
                      </a:r>
                      <a:r>
                        <a:rPr lang="en-US" altLang="ko-KR" sz="900" dirty="0" err="1"/>
                        <a:t>CapEx</a:t>
                      </a:r>
                      <a:r>
                        <a:rPr lang="en-US" altLang="ko-KR" sz="900" dirty="0"/>
                        <a:t> and intellectual capital requirements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0173005"/>
                  </a:ext>
                </a:extLst>
              </a:tr>
            </a:tbl>
          </a:graphicData>
        </a:graphic>
      </p:graphicFrame>
      <p:graphicFrame>
        <p:nvGraphicFramePr>
          <p:cNvPr id="124" name="Chart 123">
            <a:extLst>
              <a:ext uri="{FF2B5EF4-FFF2-40B4-BE49-F238E27FC236}">
                <a16:creationId xmlns:a16="http://schemas.microsoft.com/office/drawing/2014/main" id="{46CC9AAF-72C1-64B3-7A88-03F05ADE5E0F}"/>
              </a:ext>
            </a:extLst>
          </p:cNvPr>
          <p:cNvGraphicFramePr/>
          <p:nvPr>
            <p:custDataLst>
              <p:tags r:id="rId3"/>
            </p:custDataLst>
            <p:extLst>
              <p:ext uri="{D42A27DB-BD31-4B8C-83A1-F6EECF244321}">
                <p14:modId xmlns:p14="http://schemas.microsoft.com/office/powerpoint/2010/main" val="897859667"/>
              </p:ext>
            </p:extLst>
          </p:nvPr>
        </p:nvGraphicFramePr>
        <p:xfrm>
          <a:off x="1901825" y="3714750"/>
          <a:ext cx="787400" cy="787400"/>
        </p:xfrm>
        <a:graphic>
          <a:graphicData uri="http://schemas.openxmlformats.org/drawingml/2006/chart">
            <c:chart xmlns:c="http://schemas.openxmlformats.org/drawingml/2006/chart" xmlns:r="http://schemas.openxmlformats.org/officeDocument/2006/relationships" r:id="rId46"/>
          </a:graphicData>
        </a:graphic>
      </p:graphicFrame>
      <p:sp>
        <p:nvSpPr>
          <p:cNvPr id="73" name="Text Placeholder 10">
            <a:extLst>
              <a:ext uri="{FF2B5EF4-FFF2-40B4-BE49-F238E27FC236}">
                <a16:creationId xmlns:a16="http://schemas.microsoft.com/office/drawing/2014/main" id="{13E1C60A-E517-ED85-969B-5CAFAF27BE7F}"/>
              </a:ext>
            </a:extLst>
          </p:cNvPr>
          <p:cNvSpPr>
            <a:spLocks/>
          </p:cNvSpPr>
          <p:nvPr>
            <p:custDataLst>
              <p:tags r:id="rId4"/>
            </p:custDataLst>
          </p:nvPr>
        </p:nvSpPr>
        <p:spPr bwMode="gray">
          <a:xfrm>
            <a:off x="2401888" y="40957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EC1E0A2-AEAA-4D73-A8FE-19D848790FD8}" type="datetime'''''''''''''''''''''''''''''''''''6''''''''''''0'''''''">
              <a:rPr lang="en-GB" altLang="en-US" sz="1000" smtClean="0">
                <a:solidFill>
                  <a:schemeClr val="bg1"/>
                </a:solidFill>
              </a:rPr>
              <a:pPr/>
              <a:t>60</a:t>
            </a:fld>
            <a:endParaRPr lang="en-US" sz="1000" dirty="0">
              <a:solidFill>
                <a:schemeClr val="bg1"/>
              </a:solidFill>
              <a:ea typeface="+mn-lt"/>
              <a:cs typeface="+mn-lt"/>
              <a:sym typeface="+mn-lt"/>
            </a:endParaRPr>
          </a:p>
        </p:txBody>
      </p:sp>
      <p:sp>
        <p:nvSpPr>
          <p:cNvPr id="74" name="Text Placeholder 10">
            <a:extLst>
              <a:ext uri="{FF2B5EF4-FFF2-40B4-BE49-F238E27FC236}">
                <a16:creationId xmlns:a16="http://schemas.microsoft.com/office/drawing/2014/main" id="{2A47520E-DDA4-2505-DEA4-FB578CB525DB}"/>
              </a:ext>
            </a:extLst>
          </p:cNvPr>
          <p:cNvSpPr>
            <a:spLocks/>
          </p:cNvSpPr>
          <p:nvPr>
            <p:custDataLst>
              <p:tags r:id="rId5"/>
            </p:custDataLst>
          </p:nvPr>
        </p:nvSpPr>
        <p:spPr bwMode="gray">
          <a:xfrm>
            <a:off x="1989138" y="4032250"/>
            <a:ext cx="174625" cy="152400"/>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BAB7154-05A3-408C-9BC1-A0DF5BA60FC3}" type="datetime'''3''''''''''''''''''0'''''''''''''''''''">
              <a:rPr lang="en-GB" altLang="en-US" sz="1000" smtClean="0">
                <a:solidFill>
                  <a:schemeClr val="bg1"/>
                </a:solidFill>
              </a:rPr>
              <a:pPr/>
              <a:t>30</a:t>
            </a:fld>
            <a:endParaRPr lang="en-US" sz="1000">
              <a:solidFill>
                <a:schemeClr val="bg1"/>
              </a:solidFill>
              <a:ea typeface="+mn-lt"/>
              <a:cs typeface="+mn-lt"/>
              <a:sym typeface="+mn-lt"/>
            </a:endParaRPr>
          </a:p>
        </p:txBody>
      </p:sp>
      <p:sp>
        <p:nvSpPr>
          <p:cNvPr id="75" name="Text Placeholder 10">
            <a:extLst>
              <a:ext uri="{FF2B5EF4-FFF2-40B4-BE49-F238E27FC236}">
                <a16:creationId xmlns:a16="http://schemas.microsoft.com/office/drawing/2014/main" id="{7CA431C6-AED9-41B6-946D-C7B973887FD4}"/>
              </a:ext>
            </a:extLst>
          </p:cNvPr>
          <p:cNvSpPr>
            <a:spLocks/>
          </p:cNvSpPr>
          <p:nvPr>
            <p:custDataLst>
              <p:tags r:id="rId6"/>
            </p:custDataLst>
          </p:nvPr>
        </p:nvSpPr>
        <p:spPr bwMode="gray">
          <a:xfrm>
            <a:off x="2146300" y="3840163"/>
            <a:ext cx="174625" cy="152400"/>
          </a:xfrm>
          <a:prstGeom prst="rect">
            <a:avLst/>
          </a:prstGeom>
          <a:solidFill>
            <a:schemeClr val="accent3"/>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F182E42-F0F1-409E-A26B-CA9D97E6C848}" type="datetime'''''''''''''''''''''''''''''''''''''''''''1''''''0'''''''">
              <a:rPr lang="en-GB" altLang="en-US" sz="1000" smtClean="0">
                <a:solidFill>
                  <a:schemeClr val="bg1"/>
                </a:solidFill>
                <a:effectLst/>
              </a:rPr>
              <a:pPr/>
              <a:t>10</a:t>
            </a:fld>
            <a:endParaRPr lang="en-US" sz="1000">
              <a:solidFill>
                <a:schemeClr val="bg1"/>
              </a:solidFill>
              <a:ea typeface="+mn-lt"/>
              <a:cs typeface="+mn-lt"/>
              <a:sym typeface="+mn-lt"/>
            </a:endParaRPr>
          </a:p>
        </p:txBody>
      </p:sp>
      <p:sp>
        <p:nvSpPr>
          <p:cNvPr id="76" name="Rectangle 75">
            <a:extLst>
              <a:ext uri="{FF2B5EF4-FFF2-40B4-BE49-F238E27FC236}">
                <a16:creationId xmlns:a16="http://schemas.microsoft.com/office/drawing/2014/main" id="{8287603B-BF42-7275-10DA-EEAE0D8E6E84}"/>
              </a:ext>
            </a:extLst>
          </p:cNvPr>
          <p:cNvSpPr/>
          <p:nvPr>
            <p:custDataLst>
              <p:tags r:id="rId7"/>
            </p:custDataLst>
          </p:nvPr>
        </p:nvSpPr>
        <p:spPr bwMode="auto">
          <a:xfrm>
            <a:off x="1687513" y="4530725"/>
            <a:ext cx="142875" cy="106363"/>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77" name="Rectangle 76">
            <a:extLst>
              <a:ext uri="{FF2B5EF4-FFF2-40B4-BE49-F238E27FC236}">
                <a16:creationId xmlns:a16="http://schemas.microsoft.com/office/drawing/2014/main" id="{8F73E97D-CAAD-3601-3852-F50D3D09A38C}"/>
              </a:ext>
            </a:extLst>
          </p:cNvPr>
          <p:cNvSpPr/>
          <p:nvPr>
            <p:custDataLst>
              <p:tags r:id="rId8"/>
            </p:custDataLst>
          </p:nvPr>
        </p:nvSpPr>
        <p:spPr bwMode="auto">
          <a:xfrm>
            <a:off x="1687513" y="4703763"/>
            <a:ext cx="142875" cy="106363"/>
          </a:xfrm>
          <a:prstGeom prst="rect">
            <a:avLst/>
          </a:prstGeom>
          <a:solidFill>
            <a:schemeClr val="accent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78" name="Rectangle 77">
            <a:extLst>
              <a:ext uri="{FF2B5EF4-FFF2-40B4-BE49-F238E27FC236}">
                <a16:creationId xmlns:a16="http://schemas.microsoft.com/office/drawing/2014/main" id="{9A372FE8-62A9-A025-3AF9-200B095A971D}"/>
              </a:ext>
            </a:extLst>
          </p:cNvPr>
          <p:cNvSpPr/>
          <p:nvPr>
            <p:custDataLst>
              <p:tags r:id="rId9"/>
            </p:custDataLst>
          </p:nvPr>
        </p:nvSpPr>
        <p:spPr bwMode="auto">
          <a:xfrm>
            <a:off x="1687513" y="4876800"/>
            <a:ext cx="142875" cy="106363"/>
          </a:xfrm>
          <a:prstGeom prst="rect">
            <a:avLst/>
          </a:prstGeom>
          <a:solidFill>
            <a:schemeClr val="accent3"/>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79" name="Text Placeholder 10">
            <a:extLst>
              <a:ext uri="{FF2B5EF4-FFF2-40B4-BE49-F238E27FC236}">
                <a16:creationId xmlns:a16="http://schemas.microsoft.com/office/drawing/2014/main" id="{1D8B1478-737B-DCB6-A06C-8A6DA90C1D07}"/>
              </a:ext>
            </a:extLst>
          </p:cNvPr>
          <p:cNvSpPr>
            <a:spLocks/>
          </p:cNvSpPr>
          <p:nvPr>
            <p:custDataLst>
              <p:tags r:id="rId10"/>
            </p:custDataLst>
          </p:nvPr>
        </p:nvSpPr>
        <p:spPr bwMode="auto">
          <a:xfrm>
            <a:off x="1881188" y="4525963"/>
            <a:ext cx="6985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7060640E-5DDA-4FB4-A142-3E4C78841941}" type="datetime'Co''l''''l''e''ct''i''o''''''n'''' ''''p''''''o''''int'">
              <a:rPr lang="en-US" altLang="en-US" sz="800" smtClean="0"/>
              <a:pPr/>
              <a:t>Collection point</a:t>
            </a:fld>
            <a:endParaRPr lang="en-US" sz="800">
              <a:ea typeface="+mn-lt"/>
              <a:cs typeface="+mn-lt"/>
              <a:sym typeface="+mn-lt"/>
            </a:endParaRPr>
          </a:p>
        </p:txBody>
      </p:sp>
      <p:sp>
        <p:nvSpPr>
          <p:cNvPr id="80" name="Text Placeholder 10">
            <a:extLst>
              <a:ext uri="{FF2B5EF4-FFF2-40B4-BE49-F238E27FC236}">
                <a16:creationId xmlns:a16="http://schemas.microsoft.com/office/drawing/2014/main" id="{7765ABD9-4DF8-21C5-2191-7B88CCCF49F8}"/>
              </a:ext>
            </a:extLst>
          </p:cNvPr>
          <p:cNvSpPr>
            <a:spLocks/>
          </p:cNvSpPr>
          <p:nvPr>
            <p:custDataLst>
              <p:tags r:id="rId11"/>
            </p:custDataLst>
          </p:nvPr>
        </p:nvSpPr>
        <p:spPr bwMode="auto">
          <a:xfrm>
            <a:off x="1881188" y="4699000"/>
            <a:ext cx="108426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007F3E90-046A-4568-81A5-FD64BCC10274}" type="datetime'Tr''''''a''''''''''nspo''rt ''''''''''&amp; disc''h''arg''''i''ng'">
              <a:rPr lang="en-US" altLang="en-US" sz="800" smtClean="0"/>
              <a:pPr/>
              <a:t>Transport &amp; discharging</a:t>
            </a:fld>
            <a:endParaRPr lang="en-US" sz="800">
              <a:ea typeface="+mn-lt"/>
              <a:cs typeface="+mn-lt"/>
              <a:sym typeface="+mn-lt"/>
            </a:endParaRPr>
          </a:p>
        </p:txBody>
      </p:sp>
      <p:sp>
        <p:nvSpPr>
          <p:cNvPr id="81" name="Text Placeholder 10">
            <a:extLst>
              <a:ext uri="{FF2B5EF4-FFF2-40B4-BE49-F238E27FC236}">
                <a16:creationId xmlns:a16="http://schemas.microsoft.com/office/drawing/2014/main" id="{CA6A21FE-3B81-E540-95F6-F4CB5A8A3E91}"/>
              </a:ext>
            </a:extLst>
          </p:cNvPr>
          <p:cNvSpPr>
            <a:spLocks/>
          </p:cNvSpPr>
          <p:nvPr>
            <p:custDataLst>
              <p:tags r:id="rId12"/>
            </p:custDataLst>
          </p:nvPr>
        </p:nvSpPr>
        <p:spPr bwMode="auto">
          <a:xfrm>
            <a:off x="1881188" y="4872038"/>
            <a:ext cx="30638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69943091-47A3-4A96-9F64-7480B4AB1677}" type="datetime'''''''''''''''''''''''''''Ot''''''''''''''h''''e''''r''''''s'">
              <a:rPr lang="en-US" altLang="en-US" sz="800" smtClean="0"/>
              <a:pPr/>
              <a:t>Others</a:t>
            </a:fld>
            <a:endParaRPr lang="en-US" sz="800">
              <a:ea typeface="+mn-lt"/>
              <a:cs typeface="+mn-lt"/>
              <a:sym typeface="+mn-lt"/>
            </a:endParaRPr>
          </a:p>
        </p:txBody>
      </p:sp>
      <p:sp>
        <p:nvSpPr>
          <p:cNvPr id="82" name="TextBox 81">
            <a:extLst>
              <a:ext uri="{FF2B5EF4-FFF2-40B4-BE49-F238E27FC236}">
                <a16:creationId xmlns:a16="http://schemas.microsoft.com/office/drawing/2014/main" id="{AD63EF34-E20D-6306-3C78-4B4BA3F2B652}"/>
              </a:ext>
            </a:extLst>
          </p:cNvPr>
          <p:cNvSpPr txBox="1"/>
          <p:nvPr>
            <p:custDataLst>
              <p:tags r:id="rId13"/>
            </p:custDataLst>
          </p:nvPr>
        </p:nvSpPr>
        <p:spPr>
          <a:xfrm>
            <a:off x="2033588" y="3306763"/>
            <a:ext cx="509588" cy="252413"/>
          </a:xfrm>
          <a:prstGeom prst="rect">
            <a:avLst/>
          </a:prstGeom>
          <a:noFill/>
        </p:spPr>
        <p:txBody>
          <a:bodyPr wrap="square" rtlCol="0">
            <a:spAutoFit/>
          </a:bodyPr>
          <a:lstStyle/>
          <a:p>
            <a:pPr marL="0" indent="0" algn="ctr">
              <a:spcBef>
                <a:spcPts val="0"/>
              </a:spcBef>
              <a:buNone/>
            </a:pPr>
            <a:r>
              <a:rPr lang="en-US" altLang="ko-KR" sz="1050" b="1" i="1" dirty="0"/>
              <a:t>100</a:t>
            </a:r>
          </a:p>
        </p:txBody>
      </p:sp>
      <p:graphicFrame>
        <p:nvGraphicFramePr>
          <p:cNvPr id="128" name="Chart 127">
            <a:extLst>
              <a:ext uri="{FF2B5EF4-FFF2-40B4-BE49-F238E27FC236}">
                <a16:creationId xmlns:a16="http://schemas.microsoft.com/office/drawing/2014/main" id="{425ED70E-D903-2CD6-53A7-71357962C35B}"/>
              </a:ext>
            </a:extLst>
          </p:cNvPr>
          <p:cNvGraphicFramePr/>
          <p:nvPr>
            <p:custDataLst>
              <p:tags r:id="rId14"/>
            </p:custDataLst>
            <p:extLst>
              <p:ext uri="{D42A27DB-BD31-4B8C-83A1-F6EECF244321}">
                <p14:modId xmlns:p14="http://schemas.microsoft.com/office/powerpoint/2010/main" val="438995000"/>
              </p:ext>
            </p:extLst>
          </p:nvPr>
        </p:nvGraphicFramePr>
        <p:xfrm>
          <a:off x="3579813" y="3802063"/>
          <a:ext cx="612775" cy="612775"/>
        </p:xfrm>
        <a:graphic>
          <a:graphicData uri="http://schemas.openxmlformats.org/drawingml/2006/chart">
            <c:chart xmlns:c="http://schemas.openxmlformats.org/drawingml/2006/chart" xmlns:r="http://schemas.openxmlformats.org/officeDocument/2006/relationships" r:id="rId47"/>
          </a:graphicData>
        </a:graphic>
      </p:graphicFrame>
      <p:sp>
        <p:nvSpPr>
          <p:cNvPr id="84" name="Text Placeholder 10">
            <a:extLst>
              <a:ext uri="{FF2B5EF4-FFF2-40B4-BE49-F238E27FC236}">
                <a16:creationId xmlns:a16="http://schemas.microsoft.com/office/drawing/2014/main" id="{0EAD137A-96F1-5A30-B619-CB3091163343}"/>
              </a:ext>
            </a:extLst>
          </p:cNvPr>
          <p:cNvSpPr>
            <a:spLocks/>
          </p:cNvSpPr>
          <p:nvPr>
            <p:custDataLst>
              <p:tags r:id="rId15"/>
            </p:custDataLst>
          </p:nvPr>
        </p:nvSpPr>
        <p:spPr bwMode="gray">
          <a:xfrm>
            <a:off x="3925888" y="4032250"/>
            <a:ext cx="174625" cy="152400"/>
          </a:xfrm>
          <a:prstGeom prst="rect">
            <a:avLst/>
          </a:prstGeom>
          <a:noFill/>
          <a:ln>
            <a:noFill/>
          </a:ln>
          <a:effectLst/>
          <a:extLst>
            <a:ext uri="{909E8E84-426E-40DD-AFC4-6F175D3DCCD1}">
              <a14:hiddenFill xmlns:a14="http://schemas.microsoft.com/office/drawing/2010/main">
                <a:solidFill>
                  <a:srgbClr val="F78C98"/>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D02FA33-A9C4-4614-A7DA-E22D429F2C9B}" type="datetime'3''''''''0'''''''''''''''''''''''">
              <a:rPr lang="en-GB" altLang="en-US" sz="1000" smtClean="0"/>
              <a:pPr/>
              <a:t>30</a:t>
            </a:fld>
            <a:endParaRPr lang="en-US" sz="1000">
              <a:ea typeface="+mn-lt"/>
              <a:cs typeface="+mn-lt"/>
              <a:sym typeface="+mn-lt"/>
            </a:endParaRPr>
          </a:p>
        </p:txBody>
      </p:sp>
      <p:sp>
        <p:nvSpPr>
          <p:cNvPr id="85" name="Text Placeholder 10">
            <a:extLst>
              <a:ext uri="{FF2B5EF4-FFF2-40B4-BE49-F238E27FC236}">
                <a16:creationId xmlns:a16="http://schemas.microsoft.com/office/drawing/2014/main" id="{9B87688C-0120-4551-1D67-B1F4072F2DF0}"/>
              </a:ext>
            </a:extLst>
          </p:cNvPr>
          <p:cNvSpPr>
            <a:spLocks/>
          </p:cNvSpPr>
          <p:nvPr>
            <p:custDataLst>
              <p:tags r:id="rId16"/>
            </p:custDataLst>
          </p:nvPr>
        </p:nvSpPr>
        <p:spPr bwMode="gray">
          <a:xfrm>
            <a:off x="3671888" y="4032250"/>
            <a:ext cx="174625" cy="152400"/>
          </a:xfrm>
          <a:prstGeom prst="rect">
            <a:avLst/>
          </a:prstGeom>
          <a:noFill/>
          <a:ln>
            <a:noFill/>
          </a:ln>
          <a:effectLst/>
          <a:extLst>
            <a:ext uri="{909E8E84-426E-40DD-AFC4-6F175D3DCCD1}">
              <a14:hiddenFill xmlns:a14="http://schemas.microsoft.com/office/drawing/2010/main">
                <a:solidFill>
                  <a:srgbClr val="C20C3E"/>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4E92675-6572-48C2-B1CB-3978268B250D}" type="datetime'''3''''''''''''''0'''''''''''''''''''''''''''''''''''''''''''">
              <a:rPr lang="en-GB" altLang="en-US" sz="1000" smtClean="0">
                <a:solidFill>
                  <a:schemeClr val="bg1"/>
                </a:solidFill>
              </a:rPr>
              <a:pPr/>
              <a:t>30</a:t>
            </a:fld>
            <a:endParaRPr lang="en-US" sz="1000">
              <a:solidFill>
                <a:schemeClr val="bg1"/>
              </a:solidFill>
              <a:ea typeface="+mn-lt"/>
              <a:cs typeface="+mn-lt"/>
              <a:sym typeface="+mn-lt"/>
            </a:endParaRPr>
          </a:p>
        </p:txBody>
      </p:sp>
      <p:sp>
        <p:nvSpPr>
          <p:cNvPr id="86" name="Rectangle 85">
            <a:extLst>
              <a:ext uri="{FF2B5EF4-FFF2-40B4-BE49-F238E27FC236}">
                <a16:creationId xmlns:a16="http://schemas.microsoft.com/office/drawing/2014/main" id="{2720EAA7-D430-2ED6-42E9-67EA133BB170}"/>
              </a:ext>
            </a:extLst>
          </p:cNvPr>
          <p:cNvSpPr/>
          <p:nvPr>
            <p:custDataLst>
              <p:tags r:id="rId17"/>
            </p:custDataLst>
          </p:nvPr>
        </p:nvSpPr>
        <p:spPr bwMode="auto">
          <a:xfrm>
            <a:off x="3298825" y="4703763"/>
            <a:ext cx="142875" cy="106363"/>
          </a:xfrm>
          <a:prstGeom prst="rect">
            <a:avLst/>
          </a:prstGeom>
          <a:solidFill>
            <a:srgbClr val="F78C98"/>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7" name="Rectangle 86">
            <a:extLst>
              <a:ext uri="{FF2B5EF4-FFF2-40B4-BE49-F238E27FC236}">
                <a16:creationId xmlns:a16="http://schemas.microsoft.com/office/drawing/2014/main" id="{1EA72244-5D72-1AB8-5203-3D58506EF0FB}"/>
              </a:ext>
            </a:extLst>
          </p:cNvPr>
          <p:cNvSpPr/>
          <p:nvPr>
            <p:custDataLst>
              <p:tags r:id="rId18"/>
            </p:custDataLst>
          </p:nvPr>
        </p:nvSpPr>
        <p:spPr bwMode="auto">
          <a:xfrm>
            <a:off x="3298825" y="4876800"/>
            <a:ext cx="142875" cy="106363"/>
          </a:xfrm>
          <a:prstGeom prst="rect">
            <a:avLst/>
          </a:prstGeom>
          <a:solidFill>
            <a:srgbClr val="C20C3E"/>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8" name="Text Placeholder 10">
            <a:extLst>
              <a:ext uri="{FF2B5EF4-FFF2-40B4-BE49-F238E27FC236}">
                <a16:creationId xmlns:a16="http://schemas.microsoft.com/office/drawing/2014/main" id="{BD420330-559C-3875-6DE5-F8E002FEE465}"/>
              </a:ext>
            </a:extLst>
          </p:cNvPr>
          <p:cNvSpPr>
            <a:spLocks/>
          </p:cNvSpPr>
          <p:nvPr>
            <p:custDataLst>
              <p:tags r:id="rId19"/>
            </p:custDataLst>
          </p:nvPr>
        </p:nvSpPr>
        <p:spPr bwMode="auto">
          <a:xfrm>
            <a:off x="3492500" y="4699000"/>
            <a:ext cx="117951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800" dirty="0">
                <a:ea typeface="+mn-lt"/>
                <a:cs typeface="+mn-lt"/>
                <a:sym typeface="+mn-lt"/>
              </a:rPr>
              <a:t>Discharging &amp; dismantling</a:t>
            </a:r>
          </a:p>
        </p:txBody>
      </p:sp>
      <p:sp>
        <p:nvSpPr>
          <p:cNvPr id="89" name="Text Placeholder 10">
            <a:extLst>
              <a:ext uri="{FF2B5EF4-FFF2-40B4-BE49-F238E27FC236}">
                <a16:creationId xmlns:a16="http://schemas.microsoft.com/office/drawing/2014/main" id="{548C8956-FDFD-D0EA-9FF8-4835B47D4879}"/>
              </a:ext>
            </a:extLst>
          </p:cNvPr>
          <p:cNvSpPr>
            <a:spLocks/>
          </p:cNvSpPr>
          <p:nvPr>
            <p:custDataLst>
              <p:tags r:id="rId20"/>
            </p:custDataLst>
          </p:nvPr>
        </p:nvSpPr>
        <p:spPr bwMode="auto">
          <a:xfrm>
            <a:off x="3492500" y="4872038"/>
            <a:ext cx="69691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ED8480F1-E83A-4852-B74D-04AB632A1EA6}" type="datetime'''''''''M''''''''ate''''ri''''al ''sor''''t''''''i''n''''''g'">
              <a:rPr lang="en-US" altLang="en-US" sz="800" smtClean="0"/>
              <a:pPr/>
              <a:t>Material sorting</a:t>
            </a:fld>
            <a:endParaRPr lang="en-US" sz="800">
              <a:ea typeface="+mn-lt"/>
              <a:cs typeface="+mn-lt"/>
              <a:sym typeface="+mn-lt"/>
            </a:endParaRPr>
          </a:p>
        </p:txBody>
      </p:sp>
      <p:sp>
        <p:nvSpPr>
          <p:cNvPr id="90" name="TextBox 89">
            <a:extLst>
              <a:ext uri="{FF2B5EF4-FFF2-40B4-BE49-F238E27FC236}">
                <a16:creationId xmlns:a16="http://schemas.microsoft.com/office/drawing/2014/main" id="{19198A21-9158-4674-F384-54B8652D9FC2}"/>
              </a:ext>
            </a:extLst>
          </p:cNvPr>
          <p:cNvSpPr txBox="1"/>
          <p:nvPr>
            <p:custDataLst>
              <p:tags r:id="rId21"/>
            </p:custDataLst>
          </p:nvPr>
        </p:nvSpPr>
        <p:spPr>
          <a:xfrm>
            <a:off x="3621088" y="3306763"/>
            <a:ext cx="508000" cy="252413"/>
          </a:xfrm>
          <a:prstGeom prst="rect">
            <a:avLst/>
          </a:prstGeom>
          <a:noFill/>
        </p:spPr>
        <p:txBody>
          <a:bodyPr wrap="square" rtlCol="0">
            <a:spAutoFit/>
          </a:bodyPr>
          <a:lstStyle/>
          <a:p>
            <a:pPr marL="0" indent="0" algn="ctr">
              <a:spcBef>
                <a:spcPts val="0"/>
              </a:spcBef>
              <a:buNone/>
            </a:pPr>
            <a:r>
              <a:rPr lang="en-US" altLang="ko-KR" sz="1050" b="1" i="1" dirty="0"/>
              <a:t>60</a:t>
            </a:r>
          </a:p>
        </p:txBody>
      </p:sp>
      <p:graphicFrame>
        <p:nvGraphicFramePr>
          <p:cNvPr id="131" name="Chart 130">
            <a:extLst>
              <a:ext uri="{FF2B5EF4-FFF2-40B4-BE49-F238E27FC236}">
                <a16:creationId xmlns:a16="http://schemas.microsoft.com/office/drawing/2014/main" id="{7C4D2A0C-A21E-D06E-1584-F4E921E4AF9D}"/>
              </a:ext>
            </a:extLst>
          </p:cNvPr>
          <p:cNvGraphicFramePr/>
          <p:nvPr>
            <p:custDataLst>
              <p:tags r:id="rId22"/>
            </p:custDataLst>
            <p:extLst>
              <p:ext uri="{D42A27DB-BD31-4B8C-83A1-F6EECF244321}">
                <p14:modId xmlns:p14="http://schemas.microsoft.com/office/powerpoint/2010/main" val="1891711890"/>
              </p:ext>
            </p:extLst>
          </p:nvPr>
        </p:nvGraphicFramePr>
        <p:xfrm>
          <a:off x="4948238" y="3663950"/>
          <a:ext cx="890587" cy="890588"/>
        </p:xfrm>
        <a:graphic>
          <a:graphicData uri="http://schemas.openxmlformats.org/drawingml/2006/chart">
            <c:chart xmlns:c="http://schemas.openxmlformats.org/drawingml/2006/chart" xmlns:r="http://schemas.openxmlformats.org/officeDocument/2006/relationships" r:id="rId48"/>
          </a:graphicData>
        </a:graphic>
      </p:graphicFrame>
      <p:sp>
        <p:nvSpPr>
          <p:cNvPr id="92" name="Text Placeholder 10">
            <a:extLst>
              <a:ext uri="{FF2B5EF4-FFF2-40B4-BE49-F238E27FC236}">
                <a16:creationId xmlns:a16="http://schemas.microsoft.com/office/drawing/2014/main" id="{C11B6965-40D0-8CF5-BCE2-1FFDED5992D9}"/>
              </a:ext>
            </a:extLst>
          </p:cNvPr>
          <p:cNvSpPr>
            <a:spLocks/>
          </p:cNvSpPr>
          <p:nvPr>
            <p:custDataLst>
              <p:tags r:id="rId23"/>
            </p:custDataLst>
          </p:nvPr>
        </p:nvSpPr>
        <p:spPr bwMode="gray">
          <a:xfrm>
            <a:off x="5349875" y="3776663"/>
            <a:ext cx="174625" cy="152400"/>
          </a:xfrm>
          <a:prstGeom prst="rect">
            <a:avLst/>
          </a:prstGeom>
          <a:solidFill>
            <a:srgbClr val="B1E5FB"/>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1252327-71C3-433B-9C06-17559FD7BB4E}" type="datetime'1''''0'''''''''''''''''''''''''''">
              <a:rPr lang="en-GB" altLang="en-US" sz="1000" smtClean="0">
                <a:effectLst/>
              </a:rPr>
              <a:pPr/>
              <a:t>10</a:t>
            </a:fld>
            <a:endParaRPr lang="en-US" sz="1000" dirty="0">
              <a:ea typeface="+mn-lt"/>
              <a:cs typeface="+mn-lt"/>
              <a:sym typeface="+mn-lt"/>
            </a:endParaRPr>
          </a:p>
        </p:txBody>
      </p:sp>
      <p:sp>
        <p:nvSpPr>
          <p:cNvPr id="93" name="Text Placeholder 10">
            <a:extLst>
              <a:ext uri="{FF2B5EF4-FFF2-40B4-BE49-F238E27FC236}">
                <a16:creationId xmlns:a16="http://schemas.microsoft.com/office/drawing/2014/main" id="{52EAE139-9D24-C569-6945-AFB20EB02CBB}"/>
              </a:ext>
            </a:extLst>
          </p:cNvPr>
          <p:cNvSpPr>
            <a:spLocks/>
          </p:cNvSpPr>
          <p:nvPr>
            <p:custDataLst>
              <p:tags r:id="rId24"/>
            </p:custDataLst>
          </p:nvPr>
        </p:nvSpPr>
        <p:spPr bwMode="gray">
          <a:xfrm>
            <a:off x="5227638" y="4275138"/>
            <a:ext cx="244475" cy="152400"/>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250B4A5-2C22-45D7-843E-0D6E6ED22E2C}" type="datetime'''''''1''7''0'''''''''''''''''''''">
              <a:rPr lang="en-GB" altLang="en-US" sz="1000" smtClean="0">
                <a:solidFill>
                  <a:schemeClr val="bg1"/>
                </a:solidFill>
              </a:rPr>
              <a:pPr/>
              <a:t>170</a:t>
            </a:fld>
            <a:endParaRPr lang="en-US" sz="1000" dirty="0">
              <a:solidFill>
                <a:schemeClr val="bg1"/>
              </a:solidFill>
              <a:ea typeface="+mn-lt"/>
              <a:cs typeface="+mn-lt"/>
              <a:sym typeface="+mn-lt"/>
            </a:endParaRPr>
          </a:p>
        </p:txBody>
      </p:sp>
      <p:sp>
        <p:nvSpPr>
          <p:cNvPr id="94" name="Rectangle 93">
            <a:extLst>
              <a:ext uri="{FF2B5EF4-FFF2-40B4-BE49-F238E27FC236}">
                <a16:creationId xmlns:a16="http://schemas.microsoft.com/office/drawing/2014/main" id="{458ABAF3-6CC5-8029-BAA5-0F7A078CB732}"/>
              </a:ext>
            </a:extLst>
          </p:cNvPr>
          <p:cNvSpPr/>
          <p:nvPr>
            <p:custDataLst>
              <p:tags r:id="rId25"/>
            </p:custDataLst>
          </p:nvPr>
        </p:nvSpPr>
        <p:spPr bwMode="auto">
          <a:xfrm>
            <a:off x="4878388" y="4703763"/>
            <a:ext cx="142875" cy="106363"/>
          </a:xfrm>
          <a:prstGeom prst="rect">
            <a:avLst/>
          </a:prstGeom>
          <a:solidFill>
            <a:srgbClr val="B1E5FB"/>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95" name="Rectangle 94">
            <a:extLst>
              <a:ext uri="{FF2B5EF4-FFF2-40B4-BE49-F238E27FC236}">
                <a16:creationId xmlns:a16="http://schemas.microsoft.com/office/drawing/2014/main" id="{F84654DB-9C67-D18D-EFCF-E45D91BE6738}"/>
              </a:ext>
            </a:extLst>
          </p:cNvPr>
          <p:cNvSpPr/>
          <p:nvPr>
            <p:custDataLst>
              <p:tags r:id="rId26"/>
            </p:custDataLst>
          </p:nvPr>
        </p:nvSpPr>
        <p:spPr bwMode="auto">
          <a:xfrm>
            <a:off x="4878388" y="4876800"/>
            <a:ext cx="142875" cy="106363"/>
          </a:xfrm>
          <a:prstGeom prst="rect">
            <a:avLst/>
          </a:prstGeom>
          <a:solidFill>
            <a:srgbClr val="4D23A0"/>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96" name="Text Placeholder 10">
            <a:extLst>
              <a:ext uri="{FF2B5EF4-FFF2-40B4-BE49-F238E27FC236}">
                <a16:creationId xmlns:a16="http://schemas.microsoft.com/office/drawing/2014/main" id="{5CF99591-E1E0-7E11-C7AD-E4646D0417A2}"/>
              </a:ext>
            </a:extLst>
          </p:cNvPr>
          <p:cNvSpPr>
            <a:spLocks/>
          </p:cNvSpPr>
          <p:nvPr>
            <p:custDataLst>
              <p:tags r:id="rId27"/>
            </p:custDataLst>
          </p:nvPr>
        </p:nvSpPr>
        <p:spPr bwMode="auto">
          <a:xfrm>
            <a:off x="5072063" y="4699000"/>
            <a:ext cx="8159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8A04995E-F68C-43DC-BA68-FB3C82E34A5C}" type="datetime'Pa''''ck'''' ''d''''i''''sasse''''''''''''''''mb''''l''y'''''">
              <a:rPr lang="en-US" altLang="en-US" sz="800" smtClean="0"/>
              <a:pPr/>
              <a:t>Pack disassembly</a:t>
            </a:fld>
            <a:endParaRPr lang="en-US" sz="800" dirty="0">
              <a:ea typeface="+mn-lt"/>
              <a:cs typeface="+mn-lt"/>
              <a:sym typeface="+mn-lt"/>
            </a:endParaRPr>
          </a:p>
        </p:txBody>
      </p:sp>
      <p:sp>
        <p:nvSpPr>
          <p:cNvPr id="97" name="Text Placeholder 10">
            <a:extLst>
              <a:ext uri="{FF2B5EF4-FFF2-40B4-BE49-F238E27FC236}">
                <a16:creationId xmlns:a16="http://schemas.microsoft.com/office/drawing/2014/main" id="{2ECD746E-48E6-CA82-D7B6-355F42D1419C}"/>
              </a:ext>
            </a:extLst>
          </p:cNvPr>
          <p:cNvSpPr>
            <a:spLocks/>
          </p:cNvSpPr>
          <p:nvPr>
            <p:custDataLst>
              <p:tags r:id="rId28"/>
            </p:custDataLst>
          </p:nvPr>
        </p:nvSpPr>
        <p:spPr bwMode="auto">
          <a:xfrm>
            <a:off x="5072063" y="4872038"/>
            <a:ext cx="8985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4807ADC7-98FC-4A72-A6C1-C0A3C640883C}" type="datetime'S''''h''''''''''''re''''''d''''''din''g &amp;'''' sor''t''in''g'''">
              <a:rPr lang="en-US" altLang="en-US" sz="800" smtClean="0"/>
              <a:pPr/>
              <a:t>Shredding &amp; sorting</a:t>
            </a:fld>
            <a:endParaRPr lang="en-US" sz="800">
              <a:ea typeface="+mn-lt"/>
              <a:cs typeface="+mn-lt"/>
              <a:sym typeface="+mn-lt"/>
            </a:endParaRPr>
          </a:p>
        </p:txBody>
      </p:sp>
      <p:sp>
        <p:nvSpPr>
          <p:cNvPr id="98" name="TextBox 97">
            <a:extLst>
              <a:ext uri="{FF2B5EF4-FFF2-40B4-BE49-F238E27FC236}">
                <a16:creationId xmlns:a16="http://schemas.microsoft.com/office/drawing/2014/main" id="{1B40F964-7A09-02E3-A6BB-2ABFC583B95D}"/>
              </a:ext>
            </a:extLst>
          </p:cNvPr>
          <p:cNvSpPr txBox="1"/>
          <p:nvPr>
            <p:custDataLst>
              <p:tags r:id="rId29"/>
            </p:custDataLst>
          </p:nvPr>
        </p:nvSpPr>
        <p:spPr>
          <a:xfrm>
            <a:off x="5138738" y="3306763"/>
            <a:ext cx="508000" cy="252413"/>
          </a:xfrm>
          <a:prstGeom prst="rect">
            <a:avLst/>
          </a:prstGeom>
          <a:noFill/>
        </p:spPr>
        <p:txBody>
          <a:bodyPr wrap="square" rtlCol="0">
            <a:spAutoFit/>
          </a:bodyPr>
          <a:lstStyle/>
          <a:p>
            <a:pPr marL="0" indent="0" algn="ctr">
              <a:spcBef>
                <a:spcPts val="0"/>
              </a:spcBef>
              <a:buNone/>
            </a:pPr>
            <a:r>
              <a:rPr lang="en-US" altLang="ko-KR" sz="1050" b="1" i="1" dirty="0"/>
              <a:t>180</a:t>
            </a:r>
          </a:p>
        </p:txBody>
      </p:sp>
      <p:graphicFrame>
        <p:nvGraphicFramePr>
          <p:cNvPr id="134" name="Chart 133">
            <a:extLst>
              <a:ext uri="{FF2B5EF4-FFF2-40B4-BE49-F238E27FC236}">
                <a16:creationId xmlns:a16="http://schemas.microsoft.com/office/drawing/2014/main" id="{2830B186-0820-415E-E23A-89A59B3BE2FC}"/>
              </a:ext>
            </a:extLst>
          </p:cNvPr>
          <p:cNvGraphicFramePr/>
          <p:nvPr>
            <p:custDataLst>
              <p:tags r:id="rId30"/>
            </p:custDataLst>
            <p:extLst>
              <p:ext uri="{D42A27DB-BD31-4B8C-83A1-F6EECF244321}">
                <p14:modId xmlns:p14="http://schemas.microsoft.com/office/powerpoint/2010/main" val="2626473429"/>
              </p:ext>
            </p:extLst>
          </p:nvPr>
        </p:nvGraphicFramePr>
        <p:xfrm>
          <a:off x="6515100" y="3486150"/>
          <a:ext cx="1244600" cy="1244600"/>
        </p:xfrm>
        <a:graphic>
          <a:graphicData uri="http://schemas.openxmlformats.org/drawingml/2006/chart">
            <c:chart xmlns:c="http://schemas.openxmlformats.org/drawingml/2006/chart" xmlns:r="http://schemas.openxmlformats.org/officeDocument/2006/relationships" r:id="rId49"/>
          </a:graphicData>
        </a:graphic>
      </p:graphicFrame>
      <p:sp>
        <p:nvSpPr>
          <p:cNvPr id="100" name="Text Placeholder 10">
            <a:extLst>
              <a:ext uri="{FF2B5EF4-FFF2-40B4-BE49-F238E27FC236}">
                <a16:creationId xmlns:a16="http://schemas.microsoft.com/office/drawing/2014/main" id="{FB54138E-0626-AA14-30D4-9F1DF68E8B13}"/>
              </a:ext>
            </a:extLst>
          </p:cNvPr>
          <p:cNvSpPr>
            <a:spLocks/>
          </p:cNvSpPr>
          <p:nvPr>
            <p:custDataLst>
              <p:tags r:id="rId31"/>
            </p:custDataLst>
          </p:nvPr>
        </p:nvSpPr>
        <p:spPr bwMode="gray">
          <a:xfrm>
            <a:off x="7158038" y="3611563"/>
            <a:ext cx="174625" cy="152400"/>
          </a:xfrm>
          <a:prstGeom prst="rect">
            <a:avLst/>
          </a:prstGeom>
          <a:noFill/>
          <a:ln>
            <a:noFill/>
          </a:ln>
          <a:effectLst/>
          <a:extLst>
            <a:ext uri="{909E8E84-426E-40DD-AFC4-6F175D3DCCD1}">
              <a14:hiddenFill xmlns:a14="http://schemas.microsoft.com/office/drawing/2010/main">
                <a:solidFill>
                  <a:srgbClr val="C3CFE1"/>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0BE400A-8643-4111-BDA3-BA4FC49D7493}" type="datetime'''''''''''''''''4''''''''''''''''''0'''">
              <a:rPr lang="en-GB" altLang="en-US" sz="1000" smtClean="0"/>
              <a:pPr/>
              <a:t>40</a:t>
            </a:fld>
            <a:endParaRPr lang="en-US" sz="1000">
              <a:ea typeface="+mn-lt"/>
              <a:cs typeface="+mn-lt"/>
              <a:sym typeface="+mn-lt"/>
            </a:endParaRPr>
          </a:p>
        </p:txBody>
      </p:sp>
      <p:sp>
        <p:nvSpPr>
          <p:cNvPr id="101" name="Text Placeholder 10">
            <a:extLst>
              <a:ext uri="{FF2B5EF4-FFF2-40B4-BE49-F238E27FC236}">
                <a16:creationId xmlns:a16="http://schemas.microsoft.com/office/drawing/2014/main" id="{DEDF01F3-8674-9BD3-66A2-6E45CE613F70}"/>
              </a:ext>
            </a:extLst>
          </p:cNvPr>
          <p:cNvSpPr>
            <a:spLocks/>
          </p:cNvSpPr>
          <p:nvPr>
            <p:custDataLst>
              <p:tags r:id="rId32"/>
            </p:custDataLst>
          </p:nvPr>
        </p:nvSpPr>
        <p:spPr bwMode="gray">
          <a:xfrm>
            <a:off x="6910388" y="4440238"/>
            <a:ext cx="244475" cy="152400"/>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3E03B2A-037E-4682-BC4B-8AB7B8798597}" type="datetime'''''''''''''''4''''60'''''''''''''''''''">
              <a:rPr lang="en-GB" altLang="en-US" sz="1000" smtClean="0">
                <a:solidFill>
                  <a:schemeClr val="bg1"/>
                </a:solidFill>
              </a:rPr>
              <a:pPr/>
              <a:t>460</a:t>
            </a:fld>
            <a:endParaRPr lang="en-US" sz="1000">
              <a:solidFill>
                <a:schemeClr val="bg1"/>
              </a:solidFill>
              <a:ea typeface="+mn-lt"/>
              <a:cs typeface="+mn-lt"/>
              <a:sym typeface="+mn-lt"/>
            </a:endParaRPr>
          </a:p>
        </p:txBody>
      </p:sp>
      <p:sp>
        <p:nvSpPr>
          <p:cNvPr id="102" name="Rectangle 101">
            <a:extLst>
              <a:ext uri="{FF2B5EF4-FFF2-40B4-BE49-F238E27FC236}">
                <a16:creationId xmlns:a16="http://schemas.microsoft.com/office/drawing/2014/main" id="{76F42535-1612-B827-C1DD-DEC457A71D05}"/>
              </a:ext>
            </a:extLst>
          </p:cNvPr>
          <p:cNvSpPr/>
          <p:nvPr>
            <p:custDataLst>
              <p:tags r:id="rId33"/>
            </p:custDataLst>
          </p:nvPr>
        </p:nvSpPr>
        <p:spPr bwMode="auto">
          <a:xfrm>
            <a:off x="6478588" y="4703763"/>
            <a:ext cx="142875" cy="106363"/>
          </a:xfrm>
          <a:prstGeom prst="rect">
            <a:avLst/>
          </a:prstGeom>
          <a:solidFill>
            <a:srgbClr val="C3CFE1"/>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03" name="Rectangle 102">
            <a:extLst>
              <a:ext uri="{FF2B5EF4-FFF2-40B4-BE49-F238E27FC236}">
                <a16:creationId xmlns:a16="http://schemas.microsoft.com/office/drawing/2014/main" id="{450334A6-73D9-6F83-D6A4-7370E84050F2}"/>
              </a:ext>
            </a:extLst>
          </p:cNvPr>
          <p:cNvSpPr/>
          <p:nvPr>
            <p:custDataLst>
              <p:tags r:id="rId34"/>
            </p:custDataLst>
          </p:nvPr>
        </p:nvSpPr>
        <p:spPr bwMode="auto">
          <a:xfrm>
            <a:off x="6478588" y="4876800"/>
            <a:ext cx="142875" cy="106363"/>
          </a:xfrm>
          <a:prstGeom prst="rect">
            <a:avLst/>
          </a:prstGeom>
          <a:solidFill>
            <a:srgbClr val="687078"/>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04" name="Text Placeholder 10">
            <a:extLst>
              <a:ext uri="{FF2B5EF4-FFF2-40B4-BE49-F238E27FC236}">
                <a16:creationId xmlns:a16="http://schemas.microsoft.com/office/drawing/2014/main" id="{B088F040-6C6C-E89D-5D78-8BDB771E96F8}"/>
              </a:ext>
            </a:extLst>
          </p:cNvPr>
          <p:cNvSpPr>
            <a:spLocks/>
          </p:cNvSpPr>
          <p:nvPr>
            <p:custDataLst>
              <p:tags r:id="rId35"/>
            </p:custDataLst>
          </p:nvPr>
        </p:nvSpPr>
        <p:spPr bwMode="auto">
          <a:xfrm>
            <a:off x="6672263" y="4699000"/>
            <a:ext cx="109378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800" dirty="0">
                <a:ea typeface="+mn-lt"/>
                <a:cs typeface="+mn-lt"/>
                <a:sym typeface="+mn-lt"/>
              </a:rPr>
              <a:t>Pyro- &amp; hydrometallurgy</a:t>
            </a:r>
            <a:endParaRPr lang="en-US" sz="800" dirty="0">
              <a:ea typeface="+mn-lt"/>
              <a:cs typeface="+mn-lt"/>
              <a:sym typeface="+mn-lt"/>
            </a:endParaRPr>
          </a:p>
        </p:txBody>
      </p:sp>
      <p:sp>
        <p:nvSpPr>
          <p:cNvPr id="105" name="Text Placeholder 10">
            <a:extLst>
              <a:ext uri="{FF2B5EF4-FFF2-40B4-BE49-F238E27FC236}">
                <a16:creationId xmlns:a16="http://schemas.microsoft.com/office/drawing/2014/main" id="{07BF9317-6DB6-3228-CC48-9E6BFC08F3A1}"/>
              </a:ext>
            </a:extLst>
          </p:cNvPr>
          <p:cNvSpPr>
            <a:spLocks/>
          </p:cNvSpPr>
          <p:nvPr>
            <p:custDataLst>
              <p:tags r:id="rId36"/>
            </p:custDataLst>
          </p:nvPr>
        </p:nvSpPr>
        <p:spPr bwMode="auto">
          <a:xfrm>
            <a:off x="6672263" y="4872038"/>
            <a:ext cx="74136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1BCD57B3-DBD1-4680-8A46-B2D8DB8D48BB}" type="datetime'H''yd''r''''''''''''''''om''''eta''''''l''''lu''''rgy'''''">
              <a:rPr lang="en-US" altLang="en-US" sz="800" smtClean="0"/>
              <a:pPr/>
              <a:t>Hydrometallurgy</a:t>
            </a:fld>
            <a:endParaRPr lang="en-US" sz="800" dirty="0">
              <a:ea typeface="+mn-lt"/>
              <a:cs typeface="+mn-lt"/>
              <a:sym typeface="+mn-lt"/>
            </a:endParaRPr>
          </a:p>
        </p:txBody>
      </p:sp>
      <p:sp>
        <p:nvSpPr>
          <p:cNvPr id="106" name="TextBox 105">
            <a:extLst>
              <a:ext uri="{FF2B5EF4-FFF2-40B4-BE49-F238E27FC236}">
                <a16:creationId xmlns:a16="http://schemas.microsoft.com/office/drawing/2014/main" id="{0CEB7C10-C7B8-DE73-B3B9-4924EA670A70}"/>
              </a:ext>
            </a:extLst>
          </p:cNvPr>
          <p:cNvSpPr txBox="1"/>
          <p:nvPr>
            <p:custDataLst>
              <p:tags r:id="rId37"/>
            </p:custDataLst>
          </p:nvPr>
        </p:nvSpPr>
        <p:spPr>
          <a:xfrm>
            <a:off x="6870700" y="3306763"/>
            <a:ext cx="509588" cy="252413"/>
          </a:xfrm>
          <a:prstGeom prst="rect">
            <a:avLst/>
          </a:prstGeom>
          <a:noFill/>
        </p:spPr>
        <p:txBody>
          <a:bodyPr wrap="square" rtlCol="0">
            <a:spAutoFit/>
          </a:bodyPr>
          <a:lstStyle/>
          <a:p>
            <a:pPr marL="0" indent="0" algn="ctr">
              <a:spcBef>
                <a:spcPts val="0"/>
              </a:spcBef>
              <a:buNone/>
            </a:pPr>
            <a:r>
              <a:rPr lang="en-US" altLang="ko-KR" sz="1050" b="1" i="1" dirty="0"/>
              <a:t>500</a:t>
            </a:r>
          </a:p>
        </p:txBody>
      </p:sp>
      <p:sp>
        <p:nvSpPr>
          <p:cNvPr id="230" name="Pentagon 229">
            <a:extLst>
              <a:ext uri="{FF2B5EF4-FFF2-40B4-BE49-F238E27FC236}">
                <a16:creationId xmlns:a16="http://schemas.microsoft.com/office/drawing/2014/main" id="{9F3FE788-58F5-970E-4285-EF3C289C6BCB}"/>
              </a:ext>
            </a:extLst>
          </p:cNvPr>
          <p:cNvSpPr/>
          <p:nvPr/>
        </p:nvSpPr>
        <p:spPr bwMode="gray">
          <a:xfrm>
            <a:off x="3125334" y="2090618"/>
            <a:ext cx="1806494" cy="434776"/>
          </a:xfrm>
          <a:prstGeom prst="homePlat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en-US" sz="1050" b="1" dirty="0">
                <a:solidFill>
                  <a:srgbClr val="FFFFFF"/>
                </a:solidFill>
                <a:ea typeface="+mn-lt"/>
                <a:cs typeface="+mn-lt"/>
                <a:sym typeface="+mn-lt"/>
              </a:rPr>
              <a:t> Discharge and </a:t>
            </a:r>
          </a:p>
          <a:p>
            <a:pPr algn="ctr"/>
            <a:r>
              <a:rPr lang="en-US" sz="1050" b="1" dirty="0">
                <a:solidFill>
                  <a:srgbClr val="FFFFFF"/>
                </a:solidFill>
                <a:ea typeface="+mn-lt"/>
                <a:cs typeface="+mn-lt"/>
                <a:sym typeface="+mn-lt"/>
              </a:rPr>
              <a:t>dismantle</a:t>
            </a:r>
            <a:endParaRPr lang="en-GB" sz="1050" dirty="0" err="1">
              <a:solidFill>
                <a:srgbClr val="FFFFFF"/>
              </a:solidFill>
            </a:endParaRPr>
          </a:p>
        </p:txBody>
      </p:sp>
      <p:sp>
        <p:nvSpPr>
          <p:cNvPr id="229" name="Pentagon 228">
            <a:extLst>
              <a:ext uri="{FF2B5EF4-FFF2-40B4-BE49-F238E27FC236}">
                <a16:creationId xmlns:a16="http://schemas.microsoft.com/office/drawing/2014/main" id="{FF838542-B862-4A56-CF5B-6324ACC619C4}"/>
              </a:ext>
            </a:extLst>
          </p:cNvPr>
          <p:cNvSpPr/>
          <p:nvPr/>
        </p:nvSpPr>
        <p:spPr bwMode="gray">
          <a:xfrm>
            <a:off x="1519288" y="2090618"/>
            <a:ext cx="1822653" cy="434776"/>
          </a:xfrm>
          <a:prstGeom prst="homePlat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en-US" sz="1050" b="1" dirty="0">
                <a:solidFill>
                  <a:srgbClr val="FFFFFF"/>
                </a:solidFill>
                <a:ea typeface="+mn-lt"/>
                <a:cs typeface="+mn-lt"/>
                <a:sym typeface="+mn-lt"/>
              </a:rPr>
              <a:t>Collection, logistics,</a:t>
            </a:r>
          </a:p>
          <a:p>
            <a:pPr algn="ctr"/>
            <a:r>
              <a:rPr lang="en-US" sz="1050" b="1" dirty="0">
                <a:solidFill>
                  <a:srgbClr val="FFFFFF"/>
                </a:solidFill>
                <a:ea typeface="+mn-lt"/>
                <a:cs typeface="+mn-lt"/>
                <a:sym typeface="+mn-lt"/>
              </a:rPr>
              <a:t> and sorting</a:t>
            </a:r>
          </a:p>
        </p:txBody>
      </p:sp>
      <p:sp>
        <p:nvSpPr>
          <p:cNvPr id="234" name="Rectangle 233">
            <a:extLst>
              <a:ext uri="{FF2B5EF4-FFF2-40B4-BE49-F238E27FC236}">
                <a16:creationId xmlns:a16="http://schemas.microsoft.com/office/drawing/2014/main" id="{58283708-2BFB-18E9-8887-307CA00A287D}"/>
              </a:ext>
            </a:extLst>
          </p:cNvPr>
          <p:cNvSpPr/>
          <p:nvPr/>
        </p:nvSpPr>
        <p:spPr bwMode="gray">
          <a:xfrm>
            <a:off x="8207375" y="2110497"/>
            <a:ext cx="3683828" cy="1448679"/>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buNone/>
            </a:pPr>
            <a:r>
              <a:rPr lang="en-GB" sz="1050" b="1" dirty="0">
                <a:solidFill>
                  <a:schemeClr val="tx1"/>
                </a:solidFill>
              </a:rPr>
              <a:t>Feedstock shortages</a:t>
            </a:r>
          </a:p>
          <a:p>
            <a:pPr marL="171450" indent="-171450" defTabSz="711200">
              <a:spcBef>
                <a:spcPts val="600"/>
              </a:spcBef>
              <a:buFont typeface="Arial" panose="020B0604020202020204" pitchFamily="34" charset="0"/>
              <a:buChar char="•"/>
              <a:defRPr/>
            </a:pPr>
            <a:r>
              <a:rPr lang="en-US" altLang="ko-KR" sz="900" dirty="0">
                <a:solidFill>
                  <a:srgbClr val="000000"/>
                </a:solidFill>
              </a:rPr>
              <a:t>Due to extended battery life, recyclers supplement their supply with waste material from battery cell manufacturing. However, </a:t>
            </a:r>
            <a:r>
              <a:rPr lang="en-US" altLang="ko-KR" sz="900" b="1" dirty="0">
                <a:solidFill>
                  <a:srgbClr val="000000"/>
                </a:solidFill>
              </a:rPr>
              <a:t>scrap rates are expected to fall</a:t>
            </a:r>
            <a:r>
              <a:rPr lang="en-US" altLang="ko-KR" sz="900" dirty="0">
                <a:solidFill>
                  <a:srgbClr val="000000"/>
                </a:solidFill>
              </a:rPr>
              <a:t> as battery manufacturers improve production efficiency</a:t>
            </a:r>
            <a:endParaRPr lang="en-US" altLang="ko-KR" sz="900" dirty="0">
              <a:solidFill>
                <a:srgbClr val="000000"/>
              </a:solidFill>
              <a:cs typeface="Arial"/>
            </a:endParaRPr>
          </a:p>
          <a:p>
            <a:pPr marL="171450" indent="-171450" defTabSz="711200">
              <a:spcBef>
                <a:spcPts val="600"/>
              </a:spcBef>
              <a:buFont typeface="Arial" panose="020B0604020202020204" pitchFamily="34" charset="0"/>
              <a:buChar char="•"/>
              <a:defRPr/>
            </a:pPr>
            <a:r>
              <a:rPr lang="en-US" altLang="ko-KR" sz="900" dirty="0">
                <a:solidFill>
                  <a:srgbClr val="000000"/>
                </a:solidFill>
              </a:rPr>
              <a:t>Having battery manufacturers as both key suppliers and primary customers, recycling companies are facing </a:t>
            </a:r>
            <a:r>
              <a:rPr lang="en-US" altLang="ko-KR" sz="900" b="1" dirty="0">
                <a:solidFill>
                  <a:srgbClr val="000000"/>
                </a:solidFill>
              </a:rPr>
              <a:t>massive margin pressure from both sides of the market</a:t>
            </a:r>
            <a:endParaRPr lang="en-US" altLang="ko-KR" sz="900" b="1" dirty="0"/>
          </a:p>
          <a:p>
            <a:pPr marL="171450" indent="-171450">
              <a:buFont typeface="Arial" panose="020B0604020202020204" pitchFamily="34" charset="0"/>
              <a:buChar char="•"/>
            </a:pPr>
            <a:endParaRPr lang="en-GB" sz="1200" b="1" dirty="0">
              <a:solidFill>
                <a:schemeClr val="tx1"/>
              </a:solidFill>
            </a:endParaRPr>
          </a:p>
        </p:txBody>
      </p:sp>
      <p:sp>
        <p:nvSpPr>
          <p:cNvPr id="235" name="Rectangle 234">
            <a:extLst>
              <a:ext uri="{FF2B5EF4-FFF2-40B4-BE49-F238E27FC236}">
                <a16:creationId xmlns:a16="http://schemas.microsoft.com/office/drawing/2014/main" id="{8C6926E7-01C5-1A14-AE37-2DFA8FBF79BE}"/>
              </a:ext>
            </a:extLst>
          </p:cNvPr>
          <p:cNvSpPr/>
          <p:nvPr/>
        </p:nvSpPr>
        <p:spPr bwMode="gray">
          <a:xfrm>
            <a:off x="8207375" y="3733184"/>
            <a:ext cx="3683828" cy="902935"/>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buNone/>
            </a:pPr>
            <a:r>
              <a:rPr lang="en-GB" sz="1050" b="1" dirty="0">
                <a:solidFill>
                  <a:schemeClr val="tx1"/>
                </a:solidFill>
              </a:rPr>
              <a:t>Lack of scale</a:t>
            </a:r>
          </a:p>
          <a:p>
            <a:pPr marL="171450" indent="-171450">
              <a:spcBef>
                <a:spcPts val="600"/>
              </a:spcBef>
              <a:buFont typeface="Arial" panose="020B0604020202020204" pitchFamily="34" charset="0"/>
              <a:buChar char="•"/>
            </a:pPr>
            <a:r>
              <a:rPr lang="en-US" altLang="ko-KR" sz="900" b="1" dirty="0">
                <a:solidFill>
                  <a:schemeClr val="tx1"/>
                </a:solidFill>
              </a:rPr>
              <a:t>Current lack of scale</a:t>
            </a:r>
            <a:r>
              <a:rPr lang="en-US" altLang="ko-KR" sz="900" dirty="0">
                <a:solidFill>
                  <a:schemeClr val="tx1"/>
                </a:solidFill>
              </a:rPr>
              <a:t> makes it </a:t>
            </a:r>
            <a:r>
              <a:rPr lang="en-US" altLang="ko-KR" sz="900" b="1" dirty="0">
                <a:solidFill>
                  <a:schemeClr val="tx1"/>
                </a:solidFill>
              </a:rPr>
              <a:t>difficult for recyclers to compete with incumbent raw material producers</a:t>
            </a:r>
            <a:r>
              <a:rPr lang="en-US" altLang="ko-KR" sz="900" dirty="0">
                <a:solidFill>
                  <a:schemeClr val="tx1"/>
                </a:solidFill>
              </a:rPr>
              <a:t>, given that the core recycling technologies are not fundamentally different from primary material processing</a:t>
            </a:r>
            <a:endParaRPr lang="en-US" altLang="ko-KR" sz="900" b="1" dirty="0">
              <a:solidFill>
                <a:schemeClr val="tx1"/>
              </a:solidFill>
            </a:endParaRPr>
          </a:p>
        </p:txBody>
      </p:sp>
      <p:sp>
        <p:nvSpPr>
          <p:cNvPr id="236" name="Rectangle 235">
            <a:extLst>
              <a:ext uri="{FF2B5EF4-FFF2-40B4-BE49-F238E27FC236}">
                <a16:creationId xmlns:a16="http://schemas.microsoft.com/office/drawing/2014/main" id="{014E9A7D-6695-AB0E-6F83-3836509315C2}"/>
              </a:ext>
            </a:extLst>
          </p:cNvPr>
          <p:cNvSpPr/>
          <p:nvPr/>
        </p:nvSpPr>
        <p:spPr bwMode="gray">
          <a:xfrm>
            <a:off x="8207375" y="4810126"/>
            <a:ext cx="3683828" cy="1449146"/>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buNone/>
            </a:pPr>
            <a:r>
              <a:rPr lang="en-GB" sz="1050" b="1" dirty="0">
                <a:solidFill>
                  <a:schemeClr val="tx1"/>
                </a:solidFill>
              </a:rPr>
              <a:t>Limited profit pool</a:t>
            </a:r>
          </a:p>
          <a:p>
            <a:pPr marL="171450" indent="-171450">
              <a:spcBef>
                <a:spcPts val="600"/>
              </a:spcBef>
              <a:buFont typeface="Arial" panose="020B0604020202020204" pitchFamily="34" charset="0"/>
              <a:buChar char="•"/>
            </a:pPr>
            <a:r>
              <a:rPr lang="en-US" altLang="ko-KR" sz="900" dirty="0">
                <a:solidFill>
                  <a:schemeClr val="tx1"/>
                </a:solidFill>
              </a:rPr>
              <a:t>Traditional recycling players are advised to compete for the </a:t>
            </a:r>
            <a:r>
              <a:rPr lang="en-US" altLang="ko-KR" sz="900" b="1" dirty="0">
                <a:solidFill>
                  <a:schemeClr val="tx1"/>
                </a:solidFill>
              </a:rPr>
              <a:t>overall materials recovery </a:t>
            </a:r>
            <a:r>
              <a:rPr lang="en-US" altLang="ko-KR" sz="900" dirty="0">
                <a:solidFill>
                  <a:schemeClr val="tx1"/>
                </a:solidFill>
              </a:rPr>
              <a:t>profit pool, not just the front end</a:t>
            </a:r>
            <a:endParaRPr lang="en-US" altLang="ko-KR" sz="900" dirty="0">
              <a:solidFill>
                <a:schemeClr val="tx1"/>
              </a:solidFill>
              <a:cs typeface="Arial"/>
            </a:endParaRPr>
          </a:p>
          <a:p>
            <a:pPr marL="361950" lvl="1" indent="-169545">
              <a:spcBef>
                <a:spcPts val="600"/>
              </a:spcBef>
              <a:buFont typeface="System Font Regular"/>
              <a:buChar char="⎯"/>
            </a:pPr>
            <a:r>
              <a:rPr lang="en-US" altLang="ko-KR" sz="900" dirty="0">
                <a:solidFill>
                  <a:schemeClr val="tx1"/>
                </a:solidFill>
              </a:rPr>
              <a:t>Building </a:t>
            </a:r>
            <a:r>
              <a:rPr lang="en-US" altLang="ko-KR" sz="900" b="1" dirty="0">
                <a:solidFill>
                  <a:schemeClr val="tx1"/>
                </a:solidFill>
              </a:rPr>
              <a:t>a cross-value-chain ecosystem through partnerships</a:t>
            </a:r>
            <a:r>
              <a:rPr lang="en-US" altLang="ko-KR" sz="900" dirty="0">
                <a:solidFill>
                  <a:schemeClr val="tx1"/>
                </a:solidFill>
              </a:rPr>
              <a:t> may be an option</a:t>
            </a:r>
            <a:endParaRPr lang="en-US" altLang="ko-KR" sz="900" dirty="0">
              <a:solidFill>
                <a:schemeClr val="tx1"/>
              </a:solidFill>
              <a:cs typeface="Arial"/>
            </a:endParaRPr>
          </a:p>
          <a:p>
            <a:pPr marL="361950" lvl="1" indent="-169545">
              <a:spcBef>
                <a:spcPts val="600"/>
              </a:spcBef>
              <a:buFont typeface="System Font Regular"/>
              <a:buChar char="⎯"/>
            </a:pPr>
            <a:r>
              <a:rPr lang="en-US" altLang="ko-KR" sz="900" dirty="0">
                <a:solidFill>
                  <a:schemeClr val="tx1"/>
                </a:solidFill>
              </a:rPr>
              <a:t>Investing in </a:t>
            </a:r>
            <a:r>
              <a:rPr lang="en-US" altLang="ko-KR" sz="900" b="1" dirty="0">
                <a:solidFill>
                  <a:schemeClr val="tx1"/>
                </a:solidFill>
              </a:rPr>
              <a:t>technologies </a:t>
            </a:r>
            <a:r>
              <a:rPr lang="en-US" altLang="ko-KR" sz="900" dirty="0">
                <a:solidFill>
                  <a:schemeClr val="tx1"/>
                </a:solidFill>
              </a:rPr>
              <a:t>that bring </a:t>
            </a:r>
            <a:r>
              <a:rPr lang="en-US" altLang="ko-KR" sz="900" b="1" dirty="0">
                <a:solidFill>
                  <a:schemeClr val="tx1"/>
                </a:solidFill>
              </a:rPr>
              <a:t>better material recovery rates, product quality, and process efficiency</a:t>
            </a:r>
            <a:r>
              <a:rPr lang="en-US" altLang="ko-KR" sz="900" dirty="0">
                <a:solidFill>
                  <a:schemeClr val="tx1"/>
                </a:solidFill>
              </a:rPr>
              <a:t> is essential to be chosen by OEMs</a:t>
            </a:r>
            <a:endParaRPr lang="en-US" altLang="ko-KR" sz="900" dirty="0">
              <a:solidFill>
                <a:schemeClr val="tx1"/>
              </a:solidFill>
              <a:cs typeface="Arial"/>
            </a:endParaRPr>
          </a:p>
          <a:p>
            <a:endParaRPr lang="en-GB" sz="1200" b="1" dirty="0">
              <a:solidFill>
                <a:schemeClr val="tx1"/>
              </a:solidFill>
            </a:endParaRPr>
          </a:p>
        </p:txBody>
      </p:sp>
    </p:spTree>
    <p:extLst>
      <p:ext uri="{BB962C8B-B14F-4D97-AF65-F5344CB8AC3E}">
        <p14:creationId xmlns:p14="http://schemas.microsoft.com/office/powerpoint/2010/main" val="2094977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528C4141-C5F3-E871-61C8-F79F316058B5}"/>
              </a:ext>
            </a:extLst>
          </p:cNvPr>
          <p:cNvGraphicFramePr>
            <a:graphicFrameLocks/>
          </p:cNvGraphicFramePr>
          <p:nvPr>
            <p:custDataLst>
              <p:tags r:id="rId1"/>
            </p:custDataLst>
            <p:extLst>
              <p:ext uri="{D42A27DB-BD31-4B8C-83A1-F6EECF244321}">
                <p14:modId xmlns:p14="http://schemas.microsoft.com/office/powerpoint/2010/main" val="258130230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7" imgW="7772400" imgH="10058400" progId="TCLayout.ActiveDocument.1">
                  <p:embed/>
                </p:oleObj>
              </mc:Choice>
              <mc:Fallback>
                <p:oleObj name="think-cell Slide" r:id="rId17" imgW="7772400" imgH="10058400" progId="TCLayout.ActiveDocument.1">
                  <p:embed/>
                  <p:pic>
                    <p:nvPicPr>
                      <p:cNvPr id="0" name=""/>
                      <p:cNvPicPr/>
                      <p:nvPr/>
                    </p:nvPicPr>
                    <p:blipFill>
                      <a:blip r:embed="rId18"/>
                      <a:stretch>
                        <a:fillRect/>
                      </a:stretch>
                    </p:blipFill>
                    <p:spPr>
                      <a:xfrm>
                        <a:off x="1588" y="1588"/>
                        <a:ext cx="1227"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F52CE20A-5D3F-A6E5-AA6D-C9CD9B1B68BC}"/>
              </a:ext>
            </a:extLst>
          </p:cNvPr>
          <p:cNvSpPr>
            <a:spLocks noGrp="1"/>
          </p:cNvSpPr>
          <p:nvPr>
            <p:ph type="title"/>
          </p:nvPr>
        </p:nvSpPr>
        <p:spPr/>
        <p:txBody>
          <a:bodyPr vert="horz"/>
          <a:lstStyle/>
          <a:p>
            <a:r>
              <a:rPr lang="en-US" dirty="0"/>
              <a:t>Policies that assign recycling responsibilities to OEMs strengthen the battery recycling supply chain </a:t>
            </a:r>
            <a:endParaRPr lang="en-GB" dirty="0"/>
          </a:p>
        </p:txBody>
      </p:sp>
      <p:sp>
        <p:nvSpPr>
          <p:cNvPr id="5" name="Footer Placeholder 4">
            <a:extLst>
              <a:ext uri="{FF2B5EF4-FFF2-40B4-BE49-F238E27FC236}">
                <a16:creationId xmlns:a16="http://schemas.microsoft.com/office/drawing/2014/main" id="{286D09E1-3564-0361-E173-3ABD6E676498}"/>
              </a:ext>
            </a:extLst>
          </p:cNvPr>
          <p:cNvSpPr>
            <a:spLocks noGrp="1"/>
          </p:cNvSpPr>
          <p:nvPr>
            <p:ph type="ftr" sz="quarter" idx="3"/>
          </p:nvPr>
        </p:nvSpPr>
        <p:spPr>
          <a:xfrm>
            <a:off x="334962" y="6344432"/>
            <a:ext cx="9147241" cy="433638"/>
          </a:xfrm>
        </p:spPr>
        <p:txBody>
          <a:bodyPr/>
          <a:lstStyle/>
          <a:p>
            <a:r>
              <a:rPr lang="en-US" dirty="0">
                <a:solidFill>
                  <a:srgbClr val="000000"/>
                </a:solidFill>
              </a:rPr>
              <a:t>Sources: </a:t>
            </a:r>
            <a:r>
              <a:rPr lang="en-CA" dirty="0">
                <a:hlinkClick r:id="rId19"/>
              </a:rPr>
              <a:t>China EV battery recycling</a:t>
            </a:r>
            <a:r>
              <a:rPr lang="en-CA" dirty="0"/>
              <a:t> </a:t>
            </a:r>
            <a:r>
              <a:rPr lang="en-CA" dirty="0">
                <a:solidFill>
                  <a:schemeClr val="tx1"/>
                </a:solidFill>
              </a:rPr>
              <a:t>(</a:t>
            </a:r>
            <a:r>
              <a:rPr lang="en-CA" dirty="0">
                <a:solidFill>
                  <a:srgbClr val="000000"/>
                </a:solidFill>
              </a:rPr>
              <a:t>Dialogue Earth, </a:t>
            </a:r>
            <a:r>
              <a:rPr lang="en-CA" dirty="0">
                <a:solidFill>
                  <a:schemeClr val="tx1"/>
                </a:solidFill>
              </a:rPr>
              <a:t>2023); </a:t>
            </a:r>
            <a:r>
              <a:rPr lang="en-CA" dirty="0">
                <a:hlinkClick r:id="rId20"/>
              </a:rPr>
              <a:t>China’s new used EV power batteries rules</a:t>
            </a:r>
            <a:r>
              <a:rPr lang="en-CA" dirty="0"/>
              <a:t> </a:t>
            </a:r>
            <a:r>
              <a:rPr lang="en-CA" dirty="0">
                <a:solidFill>
                  <a:schemeClr val="tx1"/>
                </a:solidFill>
              </a:rPr>
              <a:t>(S&amp;P Global,</a:t>
            </a:r>
            <a:r>
              <a:rPr lang="en-CA" dirty="0"/>
              <a:t> </a:t>
            </a:r>
            <a:r>
              <a:rPr lang="en-CA" dirty="0">
                <a:solidFill>
                  <a:schemeClr val="tx1"/>
                </a:solidFill>
              </a:rPr>
              <a:t>2024); </a:t>
            </a:r>
            <a:r>
              <a:rPr lang="en-US" dirty="0">
                <a:hlinkClick r:id="rId21"/>
              </a:rPr>
              <a:t>Forecast Analysis of the Current Status of China's Power Battery Recycling Industry in 2024</a:t>
            </a:r>
            <a:r>
              <a:rPr lang="en-US" dirty="0">
                <a:solidFill>
                  <a:srgbClr val="000000"/>
                </a:solidFill>
                <a:cs typeface="Arial"/>
              </a:rPr>
              <a:t> </a:t>
            </a:r>
            <a:r>
              <a:rPr lang="en-US" dirty="0">
                <a:solidFill>
                  <a:schemeClr val="tx1"/>
                </a:solidFill>
              </a:rPr>
              <a:t>(</a:t>
            </a:r>
            <a:r>
              <a:rPr lang="en-CA" dirty="0">
                <a:solidFill>
                  <a:schemeClr val="tx1"/>
                </a:solidFill>
              </a:rPr>
              <a:t>Shenzhen Electronic Chamber of Commerce, </a:t>
            </a:r>
            <a:r>
              <a:rPr lang="en-US" dirty="0">
                <a:solidFill>
                  <a:schemeClr val="tx1"/>
                </a:solidFill>
              </a:rPr>
              <a:t>2024)</a:t>
            </a:r>
            <a:r>
              <a:rPr lang="en-CA" dirty="0">
                <a:solidFill>
                  <a:schemeClr val="tx1"/>
                </a:solidFill>
              </a:rPr>
              <a:t>; </a:t>
            </a:r>
            <a:r>
              <a:rPr lang="en-CA" dirty="0">
                <a:hlinkClick r:id="rId22"/>
              </a:rPr>
              <a:t>Waste battery recycling ecosystem: Why regular forces can’t beat small workshops</a:t>
            </a:r>
            <a:r>
              <a:rPr lang="en-US" dirty="0">
                <a:solidFill>
                  <a:srgbClr val="000000"/>
                </a:solidFill>
                <a:cs typeface="Arial"/>
              </a:rPr>
              <a:t> </a:t>
            </a:r>
            <a:r>
              <a:rPr lang="en-CA" dirty="0">
                <a:solidFill>
                  <a:schemeClr val="tx1"/>
                </a:solidFill>
              </a:rPr>
              <a:t>(STCN, 2023). </a:t>
            </a:r>
          </a:p>
          <a:p>
            <a:r>
              <a:rPr lang="en-US" dirty="0">
                <a:solidFill>
                  <a:srgbClr val="000000"/>
                </a:solidFill>
              </a:rPr>
              <a:t>Credit: Hassan Riaz, Brenda Rain, Petr </a:t>
            </a:r>
            <a:r>
              <a:rPr lang="en-US" dirty="0" err="1">
                <a:solidFill>
                  <a:srgbClr val="000000"/>
                </a:solidFill>
              </a:rPr>
              <a:t>Jenicek</a:t>
            </a:r>
            <a:r>
              <a:rPr lang="en-US" dirty="0">
                <a:solidFill>
                  <a:srgbClr val="000000"/>
                </a:solidFill>
              </a:rPr>
              <a:t>, </a:t>
            </a:r>
            <a:r>
              <a:rPr lang="en-US" dirty="0" err="1">
                <a:solidFill>
                  <a:srgbClr val="000000"/>
                </a:solidFill>
              </a:rPr>
              <a:t>Birru</a:t>
            </a:r>
            <a:r>
              <a:rPr lang="en-US" dirty="0">
                <a:solidFill>
                  <a:srgbClr val="000000"/>
                </a:solidFill>
              </a:rPr>
              <a:t> Lucha, </a:t>
            </a:r>
            <a:r>
              <a:rPr lang="en-US" dirty="0" err="1">
                <a:solidFill>
                  <a:srgbClr val="000000"/>
                </a:solidFill>
              </a:rPr>
              <a:t>Hyae</a:t>
            </a:r>
            <a:r>
              <a:rPr lang="en-US" dirty="0">
                <a:solidFill>
                  <a:srgbClr val="000000"/>
                </a:solidFill>
              </a:rPr>
              <a:t> Ryung Kim, and </a:t>
            </a:r>
            <a:r>
              <a:rPr lang="en-US" dirty="0">
                <a:solidFill>
                  <a:srgbClr val="000000"/>
                </a:solidFill>
                <a:hlinkClick r:id="rId23"/>
              </a:rPr>
              <a:t>Gernot Wagner</a:t>
            </a:r>
            <a:r>
              <a:rPr lang="en-US" dirty="0">
                <a:solidFill>
                  <a:srgbClr val="000000"/>
                </a:solidFill>
              </a:rPr>
              <a:t>. </a:t>
            </a:r>
            <a:r>
              <a:rPr lang="en-US" dirty="0">
                <a:solidFill>
                  <a:srgbClr val="000000"/>
                </a:solidFill>
                <a:hlinkClick r:id="rId24"/>
              </a:rPr>
              <a:t>Share with attribution</a:t>
            </a:r>
            <a:r>
              <a:rPr lang="en-US" dirty="0">
                <a:solidFill>
                  <a:srgbClr val="000000"/>
                </a:solidFill>
              </a:rPr>
              <a:t>: Wagner et al., "Mining for the Energy Transition" (10 April 2026).</a:t>
            </a:r>
            <a:endParaRPr lang="en-US" dirty="0">
              <a:solidFill>
                <a:srgbClr val="000000"/>
              </a:solidFill>
              <a:cs typeface="Arial"/>
            </a:endParaRPr>
          </a:p>
        </p:txBody>
      </p:sp>
      <p:sp>
        <p:nvSpPr>
          <p:cNvPr id="6" name="Text Placeholder 5">
            <a:extLst>
              <a:ext uri="{FF2B5EF4-FFF2-40B4-BE49-F238E27FC236}">
                <a16:creationId xmlns:a16="http://schemas.microsoft.com/office/drawing/2014/main" id="{37AB0131-E22F-59EF-A700-D4B6180FD582}"/>
              </a:ext>
            </a:extLst>
          </p:cNvPr>
          <p:cNvSpPr>
            <a:spLocks noGrp="1"/>
          </p:cNvSpPr>
          <p:nvPr>
            <p:ph type="body" sz="quarter" idx="13"/>
          </p:nvPr>
        </p:nvSpPr>
        <p:spPr/>
        <p:txBody>
          <a:bodyPr/>
          <a:lstStyle/>
          <a:p>
            <a:r>
              <a:rPr lang="en-US" sz="1400" dirty="0">
                <a:solidFill>
                  <a:srgbClr val="000000"/>
                </a:solidFill>
              </a:rPr>
              <a:t>The number of companies registered for battery recycling rose 5,000%+ since 2017</a:t>
            </a:r>
            <a:endParaRPr lang="en-US" sz="1400" i="1" dirty="0">
              <a:solidFill>
                <a:srgbClr val="000000"/>
              </a:solidFill>
              <a:cs typeface="Arial"/>
            </a:endParaRPr>
          </a:p>
        </p:txBody>
      </p:sp>
      <p:sp>
        <p:nvSpPr>
          <p:cNvPr id="7" name="Text Placeholder 6">
            <a:extLst>
              <a:ext uri="{FF2B5EF4-FFF2-40B4-BE49-F238E27FC236}">
                <a16:creationId xmlns:a16="http://schemas.microsoft.com/office/drawing/2014/main" id="{E479E86D-8B46-C373-7B02-2C9CF2EE0E96}"/>
              </a:ext>
            </a:extLst>
          </p:cNvPr>
          <p:cNvSpPr>
            <a:spLocks noGrp="1"/>
          </p:cNvSpPr>
          <p:nvPr>
            <p:ph type="body" sz="quarter" idx="19"/>
          </p:nvPr>
        </p:nvSpPr>
        <p:spPr/>
        <p:txBody>
          <a:bodyPr/>
          <a:lstStyle/>
          <a:p>
            <a:r>
              <a:rPr lang="en-US" sz="1400" dirty="0">
                <a:solidFill>
                  <a:srgbClr val="000000"/>
                </a:solidFill>
              </a:rPr>
              <a:t>The majority of retired batteries are processed through uncertified companies </a:t>
            </a:r>
            <a:endParaRPr lang="en-US" sz="1400" i="1" dirty="0">
              <a:solidFill>
                <a:srgbClr val="000000"/>
              </a:solidFill>
              <a:cs typeface="Arial"/>
            </a:endParaRPr>
          </a:p>
        </p:txBody>
      </p:sp>
      <p:sp>
        <p:nvSpPr>
          <p:cNvPr id="8" name="Text Placeholder 7">
            <a:extLst>
              <a:ext uri="{FF2B5EF4-FFF2-40B4-BE49-F238E27FC236}">
                <a16:creationId xmlns:a16="http://schemas.microsoft.com/office/drawing/2014/main" id="{7CF76802-488A-EFC9-CB65-2F088A694429}"/>
              </a:ext>
            </a:extLst>
          </p:cNvPr>
          <p:cNvSpPr>
            <a:spLocks noGrp="1"/>
          </p:cNvSpPr>
          <p:nvPr>
            <p:ph type="body" sz="quarter" idx="14"/>
          </p:nvPr>
        </p:nvSpPr>
        <p:spPr/>
        <p:txBody>
          <a:bodyPr/>
          <a:lstStyle/>
          <a:p>
            <a:pPr marL="0" indent="0">
              <a:buNone/>
            </a:pPr>
            <a:r>
              <a:rPr lang="en-US" b="1" dirty="0">
                <a:solidFill>
                  <a:srgbClr val="000000"/>
                </a:solidFill>
              </a:rPr>
              <a:t>Observations</a:t>
            </a:r>
          </a:p>
          <a:p>
            <a:pPr marL="177800" lvl="0" indent="-177800" defTabSz="711200">
              <a:spcBef>
                <a:spcPts val="600"/>
              </a:spcBef>
              <a:buFontTx/>
              <a:buChar char="•"/>
              <a:defRPr/>
            </a:pPr>
            <a:r>
              <a:rPr lang="en-US" altLang="ko-KR" sz="1050" dirty="0">
                <a:solidFill>
                  <a:srgbClr val="000000"/>
                </a:solidFill>
              </a:rPr>
              <a:t>Since 2018</a:t>
            </a:r>
            <a:r>
              <a:rPr lang="en-CA" altLang="ko-KR" sz="1050" b="1" dirty="0">
                <a:solidFill>
                  <a:srgbClr val="000000"/>
                </a:solidFill>
              </a:rPr>
              <a:t>, China has enshrined end-of-life recycling responsibilities to original equipment manufacturers (OEMs).</a:t>
            </a:r>
            <a:endParaRPr lang="en-CA" altLang="ko-KR" sz="1050" b="1" dirty="0">
              <a:solidFill>
                <a:srgbClr val="000000"/>
              </a:solidFill>
              <a:cs typeface="Arial"/>
            </a:endParaRPr>
          </a:p>
          <a:p>
            <a:pPr marL="177800" lvl="0" indent="-177800" defTabSz="711200">
              <a:spcBef>
                <a:spcPts val="600"/>
              </a:spcBef>
              <a:buFontTx/>
              <a:buChar char="•"/>
              <a:defRPr/>
            </a:pPr>
            <a:r>
              <a:rPr lang="en-US" altLang="ko-KR" sz="1050" dirty="0">
                <a:solidFill>
                  <a:srgbClr val="000000"/>
                </a:solidFill>
              </a:rPr>
              <a:t>Although </a:t>
            </a:r>
            <a:r>
              <a:rPr lang="en-US" altLang="ko-KR" sz="1050" b="1" dirty="0">
                <a:solidFill>
                  <a:srgbClr val="000000"/>
                </a:solidFill>
              </a:rPr>
              <a:t>156 companies have been certified as battery recyclers</a:t>
            </a:r>
            <a:r>
              <a:rPr lang="en-US" altLang="ko-KR" sz="1050" dirty="0">
                <a:solidFill>
                  <a:srgbClr val="000000"/>
                </a:solidFill>
              </a:rPr>
              <a:t>,</a:t>
            </a:r>
            <a:r>
              <a:rPr lang="en-US" altLang="ko-KR" sz="1050" b="1" dirty="0">
                <a:solidFill>
                  <a:srgbClr val="000000"/>
                </a:solidFill>
              </a:rPr>
              <a:t> </a:t>
            </a:r>
            <a:r>
              <a:rPr lang="en-US" altLang="ko-KR" sz="1050" dirty="0">
                <a:solidFill>
                  <a:srgbClr val="000000"/>
                </a:solidFill>
              </a:rPr>
              <a:t>most batteries are recycled by uncertified and illegal small firms.</a:t>
            </a:r>
            <a:endParaRPr lang="en-US" altLang="ko-KR" sz="1050" b="1" dirty="0">
              <a:solidFill>
                <a:srgbClr val="000000"/>
              </a:solidFill>
              <a:cs typeface="Arial"/>
            </a:endParaRPr>
          </a:p>
          <a:p>
            <a:pPr marL="177800" lvl="0" indent="-177800" defTabSz="711200">
              <a:spcBef>
                <a:spcPts val="600"/>
              </a:spcBef>
              <a:buFontTx/>
              <a:buChar char="•"/>
              <a:defRPr/>
            </a:pPr>
            <a:r>
              <a:rPr lang="en-US" altLang="ko-KR" sz="1050" dirty="0">
                <a:solidFill>
                  <a:srgbClr val="000000"/>
                </a:solidFill>
              </a:rPr>
              <a:t>Policy actions to address this concern include:</a:t>
            </a:r>
            <a:endParaRPr lang="en-US" altLang="ko-KR" sz="1050" dirty="0">
              <a:solidFill>
                <a:srgbClr val="000000"/>
              </a:solidFill>
              <a:cs typeface="Arial"/>
            </a:endParaRPr>
          </a:p>
          <a:p>
            <a:pPr lvl="1" defTabSz="711200">
              <a:spcBef>
                <a:spcPts val="600"/>
              </a:spcBef>
              <a:defRPr/>
            </a:pPr>
            <a:r>
              <a:rPr lang="en-US" altLang="ko-KR" b="1" dirty="0">
                <a:solidFill>
                  <a:srgbClr val="000000"/>
                </a:solidFill>
              </a:rPr>
              <a:t>Subsidies for compliant recyclers </a:t>
            </a:r>
            <a:r>
              <a:rPr lang="en-US" altLang="ko-KR" dirty="0">
                <a:solidFill>
                  <a:srgbClr val="000000"/>
                </a:solidFill>
              </a:rPr>
              <a:t>to increase recycled volumes, and a  </a:t>
            </a:r>
            <a:r>
              <a:rPr lang="en-US" altLang="ko-KR" b="1" dirty="0">
                <a:solidFill>
                  <a:srgbClr val="000000"/>
                </a:solidFill>
              </a:rPr>
              <a:t>crackdown on unregulated recyclers</a:t>
            </a:r>
            <a:endParaRPr lang="en-US" altLang="ko-KR" b="1" dirty="0">
              <a:solidFill>
                <a:srgbClr val="000000"/>
              </a:solidFill>
              <a:cs typeface="Arial"/>
            </a:endParaRPr>
          </a:p>
          <a:p>
            <a:pPr lvl="1" defTabSz="711200">
              <a:spcBef>
                <a:spcPts val="600"/>
              </a:spcBef>
              <a:defRPr/>
            </a:pPr>
            <a:r>
              <a:rPr lang="en-US" altLang="ko-KR" b="1" dirty="0">
                <a:solidFill>
                  <a:srgbClr val="000000"/>
                </a:solidFill>
              </a:rPr>
              <a:t>A battery leasing model</a:t>
            </a:r>
            <a:r>
              <a:rPr lang="en-US" altLang="ko-KR" dirty="0">
                <a:solidFill>
                  <a:srgbClr val="000000"/>
                </a:solidFill>
              </a:rPr>
              <a:t> (e.g., NIO) where batteries are leased by OEMs to consumers, increasing the recycling network</a:t>
            </a:r>
            <a:endParaRPr lang="en-US" altLang="ko-KR" dirty="0">
              <a:solidFill>
                <a:srgbClr val="000000"/>
              </a:solidFill>
              <a:cs typeface="Arial"/>
            </a:endParaRPr>
          </a:p>
          <a:p>
            <a:pPr lvl="1" defTabSz="711200">
              <a:spcBef>
                <a:spcPts val="600"/>
              </a:spcBef>
              <a:defRPr/>
            </a:pPr>
            <a:r>
              <a:rPr lang="en-US" altLang="ko-KR" b="1" dirty="0">
                <a:solidFill>
                  <a:srgbClr val="000000"/>
                </a:solidFill>
              </a:rPr>
              <a:t>Battery traceability standards </a:t>
            </a:r>
            <a:r>
              <a:rPr lang="en-US" altLang="ko-KR" dirty="0">
                <a:solidFill>
                  <a:srgbClr val="000000"/>
                </a:solidFill>
              </a:rPr>
              <a:t>to serialize all produced batteries for government third-party agencies to track (e.g., </a:t>
            </a:r>
            <a:r>
              <a:rPr lang="en-US" altLang="ko-KR" b="1" dirty="0">
                <a:solidFill>
                  <a:srgbClr val="000000"/>
                </a:solidFill>
              </a:rPr>
              <a:t>EU Battery Passport policy </a:t>
            </a:r>
            <a:r>
              <a:rPr lang="en-US" altLang="ko-KR" dirty="0">
                <a:solidFill>
                  <a:srgbClr val="000000"/>
                </a:solidFill>
              </a:rPr>
              <a:t>announced by the EU in 2023)</a:t>
            </a:r>
            <a:endParaRPr lang="en-US" altLang="ko-KR" dirty="0">
              <a:solidFill>
                <a:srgbClr val="000000"/>
              </a:solidFill>
              <a:cs typeface="Arial"/>
            </a:endParaRPr>
          </a:p>
          <a:p>
            <a:pPr marL="0" indent="0">
              <a:buNone/>
            </a:pPr>
            <a:endParaRPr lang="en-GB" dirty="0"/>
          </a:p>
        </p:txBody>
      </p:sp>
      <p:sp>
        <p:nvSpPr>
          <p:cNvPr id="11" name="btfpColumnHeaderBoxText223027">
            <a:extLst>
              <a:ext uri="{FF2B5EF4-FFF2-40B4-BE49-F238E27FC236}">
                <a16:creationId xmlns:a16="http://schemas.microsoft.com/office/drawing/2014/main" id="{BB40C9A7-B921-A426-0A30-3A00A97F67B5}"/>
              </a:ext>
            </a:extLst>
          </p:cNvPr>
          <p:cNvSpPr txBox="1"/>
          <p:nvPr/>
        </p:nvSpPr>
        <p:spPr bwMode="gray">
          <a:xfrm>
            <a:off x="315804" y="2064947"/>
            <a:ext cx="4172468" cy="442108"/>
          </a:xfrm>
          <a:prstGeom prst="rect">
            <a:avLst/>
          </a:prstGeom>
          <a:noFill/>
        </p:spPr>
        <p:txBody>
          <a:bodyPr vert="horz" wrap="square" lIns="36036" tIns="36036" rIns="36036" bIns="36036"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Number of y</a:t>
            </a:r>
            <a:r>
              <a:rPr kumimoji="0" lang="en-US" sz="1200" i="0" u="none" strike="noStrike" kern="1200" cap="none" spc="0" normalizeH="0" baseline="0" noProof="0" dirty="0">
                <a:ln>
                  <a:noFill/>
                </a:ln>
                <a:solidFill>
                  <a:srgbClr val="000000"/>
                </a:solidFill>
                <a:effectLst/>
                <a:uLnTx/>
                <a:uFillTx/>
                <a:ea typeface="+mn-ea"/>
                <a:cs typeface="+mn-cs"/>
              </a:rPr>
              <a:t>early registrations of </a:t>
            </a:r>
            <a:r>
              <a:rPr lang="en-US" sz="1200" dirty="0">
                <a:solidFill>
                  <a:srgbClr val="000000"/>
                </a:solidFill>
              </a:rPr>
              <a:t>companies </a:t>
            </a:r>
            <a:r>
              <a:rPr kumimoji="0" lang="en-US" sz="1200" i="0" u="none" strike="noStrike" kern="1200" cap="none" spc="0" normalizeH="0" baseline="0" noProof="0" dirty="0">
                <a:ln>
                  <a:noFill/>
                </a:ln>
                <a:solidFill>
                  <a:srgbClr val="000000"/>
                </a:solidFill>
                <a:effectLst/>
                <a:uLnTx/>
                <a:uFillTx/>
                <a:ea typeface="+mn-ea"/>
                <a:cs typeface="+mn-cs"/>
              </a:rPr>
              <a:t>related to power battery recycling in China</a:t>
            </a:r>
            <a:endParaRPr lang="en-US" sz="1200" i="1" u="none" strike="noStrike" kern="1200" cap="none" spc="0" normalizeH="0" baseline="0" noProof="0" dirty="0">
              <a:ln>
                <a:noFill/>
              </a:ln>
              <a:solidFill>
                <a:srgbClr val="000000"/>
              </a:solidFill>
              <a:effectLst/>
              <a:uLnTx/>
              <a:uFillTx/>
              <a:cs typeface="Arial"/>
            </a:endParaRPr>
          </a:p>
        </p:txBody>
      </p:sp>
      <p:sp>
        <p:nvSpPr>
          <p:cNvPr id="12" name="btfpColumnHeaderBoxText223027">
            <a:extLst>
              <a:ext uri="{FF2B5EF4-FFF2-40B4-BE49-F238E27FC236}">
                <a16:creationId xmlns:a16="http://schemas.microsoft.com/office/drawing/2014/main" id="{C945837D-3B58-492B-0F59-41FC005D724F}"/>
              </a:ext>
            </a:extLst>
          </p:cNvPr>
          <p:cNvSpPr txBox="1"/>
          <p:nvPr/>
        </p:nvSpPr>
        <p:spPr bwMode="gray">
          <a:xfrm>
            <a:off x="4805508" y="2064947"/>
            <a:ext cx="4172467" cy="442108"/>
          </a:xfrm>
          <a:prstGeom prst="rect">
            <a:avLst/>
          </a:prstGeom>
          <a:noFill/>
        </p:spPr>
        <p:txBody>
          <a:bodyPr vert="horz" wrap="square" lIns="36036" tIns="36036" rIns="36036" bIns="36036"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Share of retired batteries flow throughout certified companies</a:t>
            </a:r>
            <a:r>
              <a:rPr lang="en-US" sz="1200" i="1" dirty="0">
                <a:solidFill>
                  <a:srgbClr val="000000"/>
                </a:solidFill>
              </a:rPr>
              <a:t>, 2023, %</a:t>
            </a:r>
            <a:endParaRPr lang="en-US" sz="1200" i="1" u="none" strike="noStrike" kern="1200" cap="none" spc="0" normalizeH="0" baseline="0" noProof="0" dirty="0">
              <a:ln>
                <a:noFill/>
              </a:ln>
              <a:solidFill>
                <a:srgbClr val="000000"/>
              </a:solidFill>
              <a:effectLst/>
              <a:uLnTx/>
              <a:uFillTx/>
              <a:cs typeface="Arial"/>
            </a:endParaRPr>
          </a:p>
        </p:txBody>
      </p:sp>
      <p:graphicFrame>
        <p:nvGraphicFramePr>
          <p:cNvPr id="41" name="Chart 40">
            <a:extLst>
              <a:ext uri="{FF2B5EF4-FFF2-40B4-BE49-F238E27FC236}">
                <a16:creationId xmlns:a16="http://schemas.microsoft.com/office/drawing/2014/main" id="{9AAC6FF4-0E74-8A9D-7F9D-F08E501B08C0}"/>
              </a:ext>
            </a:extLst>
          </p:cNvPr>
          <p:cNvGraphicFramePr/>
          <p:nvPr>
            <p:custDataLst>
              <p:tags r:id="rId2"/>
            </p:custDataLst>
            <p:extLst>
              <p:ext uri="{D42A27DB-BD31-4B8C-83A1-F6EECF244321}">
                <p14:modId xmlns:p14="http://schemas.microsoft.com/office/powerpoint/2010/main" val="4034759651"/>
              </p:ext>
            </p:extLst>
          </p:nvPr>
        </p:nvGraphicFramePr>
        <p:xfrm>
          <a:off x="231775" y="2449513"/>
          <a:ext cx="4338638" cy="3736975"/>
        </p:xfrm>
        <a:graphic>
          <a:graphicData uri="http://schemas.openxmlformats.org/drawingml/2006/chart">
            <c:chart xmlns:c="http://schemas.openxmlformats.org/drawingml/2006/chart" xmlns:r="http://schemas.openxmlformats.org/officeDocument/2006/relationships" r:id="rId25"/>
          </a:graphicData>
        </a:graphic>
      </p:graphicFrame>
      <p:sp>
        <p:nvSpPr>
          <p:cNvPr id="14" name="Text Placeholder 10">
            <a:extLst>
              <a:ext uri="{FF2B5EF4-FFF2-40B4-BE49-F238E27FC236}">
                <a16:creationId xmlns:a16="http://schemas.microsoft.com/office/drawing/2014/main" id="{768B95C5-92E6-E123-9D60-6513024BFA83}"/>
              </a:ext>
            </a:extLst>
          </p:cNvPr>
          <p:cNvSpPr>
            <a:spLocks/>
          </p:cNvSpPr>
          <p:nvPr>
            <p:custDataLst>
              <p:tags r:id="rId3"/>
            </p:custDataLst>
          </p:nvPr>
        </p:nvSpPr>
        <p:spPr bwMode="auto">
          <a:xfrm>
            <a:off x="1382713" y="6003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EBB47FE-5ABE-41CD-86B2-7BA7F9314924}" type="datetime'''''''''''''''''''''''''''2''0''''''''''''''''1''''8'''">
              <a:rPr lang="en-GB" altLang="en-US" sz="1000" smtClean="0"/>
              <a:pPr/>
              <a:t>2018</a:t>
            </a:fld>
            <a:endParaRPr lang="en-US" sz="1000">
              <a:ea typeface="+mn-lt"/>
              <a:cs typeface="+mn-lt"/>
              <a:sym typeface="+mn-lt"/>
            </a:endParaRPr>
          </a:p>
        </p:txBody>
      </p:sp>
      <p:sp>
        <p:nvSpPr>
          <p:cNvPr id="15" name="Text Placeholder 10">
            <a:extLst>
              <a:ext uri="{FF2B5EF4-FFF2-40B4-BE49-F238E27FC236}">
                <a16:creationId xmlns:a16="http://schemas.microsoft.com/office/drawing/2014/main" id="{257CACBF-624B-5943-DBBA-84AA7193944F}"/>
              </a:ext>
            </a:extLst>
          </p:cNvPr>
          <p:cNvSpPr>
            <a:spLocks/>
          </p:cNvSpPr>
          <p:nvPr>
            <p:custDataLst>
              <p:tags r:id="rId4"/>
            </p:custDataLst>
          </p:nvPr>
        </p:nvSpPr>
        <p:spPr bwMode="auto">
          <a:xfrm>
            <a:off x="1838325" y="6003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065A803-DCA1-4400-BA22-B80CCD44E086}" type="datetime'2''''''''0''1''''''''''''''''9'''''''''''''''''">
              <a:rPr lang="en-GB" altLang="en-US" sz="1000" smtClean="0"/>
              <a:pPr/>
              <a:t>2019</a:t>
            </a:fld>
            <a:endParaRPr lang="en-US" sz="1000">
              <a:ea typeface="+mn-lt"/>
              <a:cs typeface="+mn-lt"/>
              <a:sym typeface="+mn-lt"/>
            </a:endParaRPr>
          </a:p>
        </p:txBody>
      </p:sp>
      <p:sp>
        <p:nvSpPr>
          <p:cNvPr id="16" name="Text Placeholder 10">
            <a:extLst>
              <a:ext uri="{FF2B5EF4-FFF2-40B4-BE49-F238E27FC236}">
                <a16:creationId xmlns:a16="http://schemas.microsoft.com/office/drawing/2014/main" id="{66E68B44-BBC0-1CCB-3FFE-9B285C0B51A9}"/>
              </a:ext>
            </a:extLst>
          </p:cNvPr>
          <p:cNvSpPr>
            <a:spLocks/>
          </p:cNvSpPr>
          <p:nvPr>
            <p:custDataLst>
              <p:tags r:id="rId5"/>
            </p:custDataLst>
          </p:nvPr>
        </p:nvSpPr>
        <p:spPr bwMode="auto">
          <a:xfrm>
            <a:off x="2293938" y="6003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E6AB498-6905-43B8-88A9-29DCE17083CE}" type="datetime'''''''''''''''''''''''2''''''''''''''02''''''0'''''">
              <a:rPr lang="en-GB" altLang="en-US" sz="1000" smtClean="0"/>
              <a:pPr/>
              <a:t>2020</a:t>
            </a:fld>
            <a:endParaRPr lang="en-US" sz="1000">
              <a:ea typeface="+mn-lt"/>
              <a:cs typeface="+mn-lt"/>
              <a:sym typeface="+mn-lt"/>
            </a:endParaRPr>
          </a:p>
        </p:txBody>
      </p:sp>
      <p:sp>
        <p:nvSpPr>
          <p:cNvPr id="17" name="Text Placeholder 10">
            <a:extLst>
              <a:ext uri="{FF2B5EF4-FFF2-40B4-BE49-F238E27FC236}">
                <a16:creationId xmlns:a16="http://schemas.microsoft.com/office/drawing/2014/main" id="{8F0A4EE2-87A4-D9AD-C8D2-0B4D8A52A318}"/>
              </a:ext>
            </a:extLst>
          </p:cNvPr>
          <p:cNvSpPr>
            <a:spLocks/>
          </p:cNvSpPr>
          <p:nvPr>
            <p:custDataLst>
              <p:tags r:id="rId6"/>
            </p:custDataLst>
          </p:nvPr>
        </p:nvSpPr>
        <p:spPr bwMode="auto">
          <a:xfrm>
            <a:off x="928688" y="6003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AAC6D84-7924-4120-B23A-75D7F658EC0E}" type="datetime'2''''''''''''''''''017'''''''''''''''''">
              <a:rPr lang="en-GB" altLang="en-US" sz="1000" smtClean="0"/>
              <a:pPr/>
              <a:t>2017</a:t>
            </a:fld>
            <a:endParaRPr lang="en-US" sz="1000">
              <a:ea typeface="+mn-lt"/>
              <a:cs typeface="+mn-lt"/>
              <a:sym typeface="+mn-lt"/>
            </a:endParaRPr>
          </a:p>
        </p:txBody>
      </p:sp>
      <p:sp>
        <p:nvSpPr>
          <p:cNvPr id="18" name="Text Placeholder 10">
            <a:extLst>
              <a:ext uri="{FF2B5EF4-FFF2-40B4-BE49-F238E27FC236}">
                <a16:creationId xmlns:a16="http://schemas.microsoft.com/office/drawing/2014/main" id="{F1219F56-48A9-DD09-EEF7-AC38DE059A2F}"/>
              </a:ext>
            </a:extLst>
          </p:cNvPr>
          <p:cNvSpPr>
            <a:spLocks/>
          </p:cNvSpPr>
          <p:nvPr>
            <p:custDataLst>
              <p:tags r:id="rId7"/>
            </p:custDataLst>
          </p:nvPr>
        </p:nvSpPr>
        <p:spPr bwMode="auto">
          <a:xfrm>
            <a:off x="3203575" y="6003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16AFD00-B69A-4635-953D-5CCE61FA0D5F}" type="datetime'''2''0''''''''''2''''''''''''''''''''''''''''''''2'''">
              <a:rPr lang="en-GB" altLang="en-US" sz="1000" smtClean="0"/>
              <a:pPr/>
              <a:t>2022</a:t>
            </a:fld>
            <a:endParaRPr lang="en-US" sz="1000">
              <a:ea typeface="+mn-lt"/>
              <a:cs typeface="+mn-lt"/>
              <a:sym typeface="+mn-lt"/>
            </a:endParaRPr>
          </a:p>
        </p:txBody>
      </p:sp>
      <p:sp>
        <p:nvSpPr>
          <p:cNvPr id="19" name="Text Placeholder 10">
            <a:extLst>
              <a:ext uri="{FF2B5EF4-FFF2-40B4-BE49-F238E27FC236}">
                <a16:creationId xmlns:a16="http://schemas.microsoft.com/office/drawing/2014/main" id="{E5194082-CED5-6AEB-7026-4AAEFC4126D1}"/>
              </a:ext>
            </a:extLst>
          </p:cNvPr>
          <p:cNvSpPr>
            <a:spLocks/>
          </p:cNvSpPr>
          <p:nvPr>
            <p:custDataLst>
              <p:tags r:id="rId8"/>
            </p:custDataLst>
          </p:nvPr>
        </p:nvSpPr>
        <p:spPr bwMode="auto">
          <a:xfrm>
            <a:off x="3657600" y="6003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E5DB5A8-4C07-4AC0-8CB0-449944DEF2F2}" type="datetime'2''0''''''''''''''''2''''''''''3'''">
              <a:rPr lang="en-GB" altLang="en-US" sz="1000" smtClean="0"/>
              <a:pPr/>
              <a:t>2023</a:t>
            </a:fld>
            <a:endParaRPr lang="en-US" sz="1000">
              <a:ea typeface="+mn-lt"/>
              <a:cs typeface="+mn-lt"/>
              <a:sym typeface="+mn-lt"/>
            </a:endParaRPr>
          </a:p>
        </p:txBody>
      </p:sp>
      <p:sp>
        <p:nvSpPr>
          <p:cNvPr id="20" name="Text Placeholder 10">
            <a:extLst>
              <a:ext uri="{FF2B5EF4-FFF2-40B4-BE49-F238E27FC236}">
                <a16:creationId xmlns:a16="http://schemas.microsoft.com/office/drawing/2014/main" id="{69152B81-CAAC-1EDA-FB8E-FB9D3F488651}"/>
              </a:ext>
            </a:extLst>
          </p:cNvPr>
          <p:cNvSpPr>
            <a:spLocks/>
          </p:cNvSpPr>
          <p:nvPr>
            <p:custDataLst>
              <p:tags r:id="rId9"/>
            </p:custDataLst>
          </p:nvPr>
        </p:nvSpPr>
        <p:spPr bwMode="auto">
          <a:xfrm>
            <a:off x="4113213" y="6003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D1E3D64-1EBE-4D41-9ACE-30322E21F9C3}" type="datetime'''''''''''''''''''2''''''''0''''''''''''''''''''''''''''''24'">
              <a:rPr lang="en-GB" altLang="en-US" sz="1000" smtClean="0"/>
              <a:pPr/>
              <a:t>2024</a:t>
            </a:fld>
            <a:endParaRPr lang="en-US" sz="1000">
              <a:ea typeface="+mn-lt"/>
              <a:cs typeface="+mn-lt"/>
              <a:sym typeface="+mn-lt"/>
            </a:endParaRPr>
          </a:p>
        </p:txBody>
      </p:sp>
      <p:sp>
        <p:nvSpPr>
          <p:cNvPr id="21" name="Text Placeholder 10">
            <a:extLst>
              <a:ext uri="{FF2B5EF4-FFF2-40B4-BE49-F238E27FC236}">
                <a16:creationId xmlns:a16="http://schemas.microsoft.com/office/drawing/2014/main" id="{8892C253-897B-5882-F856-BD8EE65C441B}"/>
              </a:ext>
            </a:extLst>
          </p:cNvPr>
          <p:cNvSpPr>
            <a:spLocks/>
          </p:cNvSpPr>
          <p:nvPr>
            <p:custDataLst>
              <p:tags r:id="rId10"/>
            </p:custDataLst>
          </p:nvPr>
        </p:nvSpPr>
        <p:spPr bwMode="auto">
          <a:xfrm>
            <a:off x="2747963" y="6003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2C6511B-5310-4DDA-AEC3-5C379AD18B55}" type="datetime'2''''0''''''''''''''''''''''''2''''1'''''''''''''">
              <a:rPr lang="en-GB" altLang="en-US" sz="1000" smtClean="0"/>
              <a:pPr/>
              <a:t>2021</a:t>
            </a:fld>
            <a:endParaRPr lang="en-US" sz="1000">
              <a:ea typeface="+mn-lt"/>
              <a:cs typeface="+mn-lt"/>
              <a:sym typeface="+mn-lt"/>
            </a:endParaRPr>
          </a:p>
        </p:txBody>
      </p:sp>
      <p:graphicFrame>
        <p:nvGraphicFramePr>
          <p:cNvPr id="64" name="Chart 63">
            <a:extLst>
              <a:ext uri="{FF2B5EF4-FFF2-40B4-BE49-F238E27FC236}">
                <a16:creationId xmlns:a16="http://schemas.microsoft.com/office/drawing/2014/main" id="{ACBEA160-8E2E-A3BA-5FC6-1050F071FB4C}"/>
              </a:ext>
            </a:extLst>
          </p:cNvPr>
          <p:cNvGraphicFramePr/>
          <p:nvPr>
            <p:custDataLst>
              <p:tags r:id="rId11"/>
            </p:custDataLst>
            <p:extLst>
              <p:ext uri="{D42A27DB-BD31-4B8C-83A1-F6EECF244321}">
                <p14:modId xmlns:p14="http://schemas.microsoft.com/office/powerpoint/2010/main" val="3613157659"/>
              </p:ext>
            </p:extLst>
          </p:nvPr>
        </p:nvGraphicFramePr>
        <p:xfrm>
          <a:off x="4473575" y="2300288"/>
          <a:ext cx="2681288" cy="2598737"/>
        </p:xfrm>
        <a:graphic>
          <a:graphicData uri="http://schemas.openxmlformats.org/drawingml/2006/chart">
            <c:chart xmlns:c="http://schemas.openxmlformats.org/drawingml/2006/chart" xmlns:r="http://schemas.openxmlformats.org/officeDocument/2006/relationships" r:id="rId26"/>
          </a:graphicData>
        </a:graphic>
      </p:graphicFrame>
      <p:sp>
        <p:nvSpPr>
          <p:cNvPr id="50" name="Rectangle 49">
            <a:extLst>
              <a:ext uri="{FF2B5EF4-FFF2-40B4-BE49-F238E27FC236}">
                <a16:creationId xmlns:a16="http://schemas.microsoft.com/office/drawing/2014/main" id="{5D225B0E-E02E-7E40-51C0-D4DC613906E0}"/>
              </a:ext>
            </a:extLst>
          </p:cNvPr>
          <p:cNvSpPr/>
          <p:nvPr>
            <p:custDataLst>
              <p:tags r:id="rId12"/>
            </p:custDataLst>
          </p:nvPr>
        </p:nvSpPr>
        <p:spPr bwMode="auto">
          <a:xfrm>
            <a:off x="7053263" y="2744788"/>
            <a:ext cx="179388" cy="133350"/>
          </a:xfrm>
          <a:prstGeom prst="rect">
            <a:avLst/>
          </a:prstGeom>
          <a:solidFill>
            <a:schemeClr val="accent6"/>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1" name="Rectangle 50">
            <a:extLst>
              <a:ext uri="{FF2B5EF4-FFF2-40B4-BE49-F238E27FC236}">
                <a16:creationId xmlns:a16="http://schemas.microsoft.com/office/drawing/2014/main" id="{9F3D1B27-466B-68B8-205F-77C30B0A06C6}"/>
              </a:ext>
            </a:extLst>
          </p:cNvPr>
          <p:cNvSpPr/>
          <p:nvPr>
            <p:custDataLst>
              <p:tags r:id="rId13"/>
            </p:custDataLst>
          </p:nvPr>
        </p:nvSpPr>
        <p:spPr bwMode="auto">
          <a:xfrm>
            <a:off x="7053263" y="2947988"/>
            <a:ext cx="179388" cy="133350"/>
          </a:xfrm>
          <a:prstGeom prst="rect">
            <a:avLst/>
          </a:prstGeom>
          <a:solidFill>
            <a:schemeClr val="accent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2" name="Text Placeholder 10">
            <a:extLst>
              <a:ext uri="{FF2B5EF4-FFF2-40B4-BE49-F238E27FC236}">
                <a16:creationId xmlns:a16="http://schemas.microsoft.com/office/drawing/2014/main" id="{B873D298-B9D2-C572-04FB-897FC29A12F5}"/>
              </a:ext>
            </a:extLst>
          </p:cNvPr>
          <p:cNvSpPr>
            <a:spLocks/>
          </p:cNvSpPr>
          <p:nvPr>
            <p:custDataLst>
              <p:tags r:id="rId14"/>
            </p:custDataLst>
          </p:nvPr>
        </p:nvSpPr>
        <p:spPr bwMode="auto">
          <a:xfrm>
            <a:off x="7283450" y="2740025"/>
            <a:ext cx="13636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5885C9F8-6FF4-4D32-93E3-8541CAEBE964}" type="datetime'%'' t''''''hroug''h certi''''''''''''f''ied'''''''' f''ir''ms'">
              <a:rPr lang="en-US" altLang="en-US" sz="1000" smtClean="0"/>
              <a:pPr/>
              <a:t>% through certified firms</a:t>
            </a:fld>
            <a:endParaRPr lang="en-US" sz="1000" dirty="0">
              <a:sym typeface="+mn-lt"/>
            </a:endParaRPr>
          </a:p>
        </p:txBody>
      </p:sp>
      <p:sp>
        <p:nvSpPr>
          <p:cNvPr id="53" name="Text Placeholder 10">
            <a:extLst>
              <a:ext uri="{FF2B5EF4-FFF2-40B4-BE49-F238E27FC236}">
                <a16:creationId xmlns:a16="http://schemas.microsoft.com/office/drawing/2014/main" id="{BA7F82A0-3FC7-181C-DD24-40A20CB99EEE}"/>
              </a:ext>
            </a:extLst>
          </p:cNvPr>
          <p:cNvSpPr>
            <a:spLocks/>
          </p:cNvSpPr>
          <p:nvPr>
            <p:custDataLst>
              <p:tags r:id="rId15"/>
            </p:custDataLst>
          </p:nvPr>
        </p:nvSpPr>
        <p:spPr bwMode="auto">
          <a:xfrm>
            <a:off x="7283450" y="2943225"/>
            <a:ext cx="15033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27DEC8AD-CABC-4B78-A884-CF0FD58C86C5}" type="datetime'''''%'' ''''through u''''n''''c''e''r''tifie''''d'' firm''s'''">
              <a:rPr lang="en-US" altLang="en-US" sz="1000" smtClean="0"/>
              <a:pPr/>
              <a:t>% through uncertified firms</a:t>
            </a:fld>
            <a:endParaRPr lang="en-US" sz="1000" dirty="0">
              <a:sym typeface="+mn-lt"/>
            </a:endParaRPr>
          </a:p>
        </p:txBody>
      </p:sp>
      <p:sp>
        <p:nvSpPr>
          <p:cNvPr id="65" name="Speech Bubble: Rectangle 4">
            <a:extLst>
              <a:ext uri="{FF2B5EF4-FFF2-40B4-BE49-F238E27FC236}">
                <a16:creationId xmlns:a16="http://schemas.microsoft.com/office/drawing/2014/main" id="{5BD6FF37-E664-2CF5-B8AD-8E31F46CD20E}"/>
              </a:ext>
            </a:extLst>
          </p:cNvPr>
          <p:cNvSpPr/>
          <p:nvPr/>
        </p:nvSpPr>
        <p:spPr bwMode="gray">
          <a:xfrm>
            <a:off x="4832268" y="4631635"/>
            <a:ext cx="4159087" cy="1176233"/>
          </a:xfrm>
          <a:prstGeom prst="wedgeRectCallout">
            <a:avLst>
              <a:gd name="adj1" fmla="val 1190"/>
              <a:gd name="adj2" fmla="val -78430"/>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spcBef>
                <a:spcPts val="600"/>
              </a:spcBef>
              <a:spcAft>
                <a:spcPts val="600"/>
              </a:spcAft>
            </a:pPr>
            <a:r>
              <a:rPr lang="en-US" sz="1000" dirty="0">
                <a:solidFill>
                  <a:schemeClr val="tx1"/>
                </a:solidFill>
              </a:rPr>
              <a:t>In China, </a:t>
            </a:r>
            <a:r>
              <a:rPr lang="en-US" sz="1000" b="1" dirty="0">
                <a:solidFill>
                  <a:schemeClr val="tx1"/>
                </a:solidFill>
              </a:rPr>
              <a:t>uncertified companies</a:t>
            </a:r>
            <a:r>
              <a:rPr lang="en-US" sz="1000" dirty="0">
                <a:solidFill>
                  <a:schemeClr val="tx1"/>
                </a:solidFill>
              </a:rPr>
              <a:t> are </a:t>
            </a:r>
            <a:r>
              <a:rPr lang="en-US" sz="1000" b="1" dirty="0">
                <a:solidFill>
                  <a:schemeClr val="tx1"/>
                </a:solidFill>
              </a:rPr>
              <a:t>cheaper</a:t>
            </a:r>
            <a:r>
              <a:rPr lang="en-US" sz="1000" dirty="0">
                <a:solidFill>
                  <a:schemeClr val="tx1"/>
                </a:solidFill>
              </a:rPr>
              <a:t>, </a:t>
            </a:r>
            <a:r>
              <a:rPr lang="en-US" sz="1000" b="1" dirty="0">
                <a:solidFill>
                  <a:schemeClr val="tx1"/>
                </a:solidFill>
              </a:rPr>
              <a:t>faster</a:t>
            </a:r>
            <a:r>
              <a:rPr lang="en-US" sz="1000" dirty="0">
                <a:solidFill>
                  <a:schemeClr val="tx1"/>
                </a:solidFill>
              </a:rPr>
              <a:t>, and </a:t>
            </a:r>
            <a:r>
              <a:rPr lang="en-US" sz="1000" b="1" dirty="0">
                <a:solidFill>
                  <a:schemeClr val="tx1"/>
                </a:solidFill>
              </a:rPr>
              <a:t>better networked </a:t>
            </a:r>
            <a:r>
              <a:rPr lang="en-US" sz="1000" dirty="0">
                <a:solidFill>
                  <a:schemeClr val="tx1"/>
                </a:solidFill>
              </a:rPr>
              <a:t>at the </a:t>
            </a:r>
            <a:r>
              <a:rPr lang="en-US" sz="1000" b="1" dirty="0">
                <a:solidFill>
                  <a:schemeClr val="tx1"/>
                </a:solidFill>
              </a:rPr>
              <a:t>sourcing of batteries.</a:t>
            </a:r>
            <a:r>
              <a:rPr lang="en-US" sz="1000" dirty="0">
                <a:solidFill>
                  <a:schemeClr val="tx1"/>
                </a:solidFill>
              </a:rPr>
              <a:t> </a:t>
            </a:r>
          </a:p>
          <a:p>
            <a:pPr>
              <a:spcBef>
                <a:spcPts val="600"/>
              </a:spcBef>
              <a:spcAft>
                <a:spcPts val="600"/>
              </a:spcAft>
            </a:pPr>
            <a:r>
              <a:rPr lang="en-US" sz="1000" dirty="0">
                <a:solidFill>
                  <a:schemeClr val="tx1"/>
                </a:solidFill>
              </a:rPr>
              <a:t>But they face a </a:t>
            </a:r>
            <a:r>
              <a:rPr lang="en-US" sz="1000" b="1" dirty="0">
                <a:solidFill>
                  <a:schemeClr val="tx1"/>
                </a:solidFill>
              </a:rPr>
              <a:t>challenge:</a:t>
            </a:r>
            <a:r>
              <a:rPr lang="en-US" sz="1000" dirty="0">
                <a:solidFill>
                  <a:schemeClr val="tx1"/>
                </a:solidFill>
              </a:rPr>
              <a:t> </a:t>
            </a:r>
            <a:r>
              <a:rPr lang="en-US" sz="1000" b="1" dirty="0">
                <a:solidFill>
                  <a:schemeClr val="tx1"/>
                </a:solidFill>
              </a:rPr>
              <a:t>They pose environmental and safety risks</a:t>
            </a:r>
            <a:r>
              <a:rPr lang="en-US" sz="1000" dirty="0">
                <a:solidFill>
                  <a:schemeClr val="tx1"/>
                </a:solidFill>
              </a:rPr>
              <a:t> and lack recycling, safety, and hazardous waste management licenses, </a:t>
            </a:r>
            <a:r>
              <a:rPr lang="en-US" sz="1000" b="1" dirty="0">
                <a:solidFill>
                  <a:schemeClr val="tx1"/>
                </a:solidFill>
              </a:rPr>
              <a:t>creating a paradox for the battery recycling industry: Bad drives out good. </a:t>
            </a:r>
          </a:p>
        </p:txBody>
      </p:sp>
    </p:spTree>
    <p:extLst>
      <p:ext uri="{BB962C8B-B14F-4D97-AF65-F5344CB8AC3E}">
        <p14:creationId xmlns:p14="http://schemas.microsoft.com/office/powerpoint/2010/main" val="41941193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605F54DC-9836-9B66-B0A0-4A1DC7B3BBC9}"/>
              </a:ext>
            </a:extLst>
          </p:cNvPr>
          <p:cNvGraphicFramePr>
            <a:graphicFrameLocks/>
          </p:cNvGraphicFramePr>
          <p:nvPr>
            <p:custDataLst>
              <p:tags r:id="rId1"/>
            </p:custDataLst>
            <p:extLst>
              <p:ext uri="{D42A27DB-BD31-4B8C-83A1-F6EECF244321}">
                <p14:modId xmlns:p14="http://schemas.microsoft.com/office/powerpoint/2010/main" val="364409973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1384D7AD-72EE-752A-CA15-5A29F4D44905}"/>
              </a:ext>
            </a:extLst>
          </p:cNvPr>
          <p:cNvSpPr>
            <a:spLocks noGrp="1"/>
          </p:cNvSpPr>
          <p:nvPr>
            <p:ph type="body" sz="quarter" idx="14"/>
          </p:nvPr>
        </p:nvSpPr>
        <p:spPr/>
        <p:txBody>
          <a:bodyPr/>
          <a:lstStyle/>
          <a:p>
            <a:pPr marL="0" indent="0">
              <a:buNone/>
            </a:pPr>
            <a:r>
              <a:rPr lang="en-US" b="1" dirty="0"/>
              <a:t>Observations</a:t>
            </a:r>
            <a:endParaRPr lang="en-US" b="1" dirty="0">
              <a:cs typeface="Arial"/>
            </a:endParaRPr>
          </a:p>
          <a:p>
            <a:pPr>
              <a:spcBef>
                <a:spcPts val="600"/>
              </a:spcBef>
            </a:pPr>
            <a:r>
              <a:rPr lang="en-US" sz="1050" dirty="0"/>
              <a:t>NIO has streamlined battery management while simultaneously developing infrastructure and supply chains for scalable deployment.</a:t>
            </a:r>
            <a:endParaRPr lang="en-US" sz="1050" dirty="0">
              <a:cs typeface="Arial"/>
            </a:endParaRPr>
          </a:p>
          <a:p>
            <a:pPr>
              <a:spcBef>
                <a:spcPts val="600"/>
              </a:spcBef>
            </a:pPr>
            <a:r>
              <a:rPr lang="en-US" sz="1050" dirty="0"/>
              <a:t>Batteries are approximately one-third of total upfront costs of EVs; NIO’s subscription model improves affordability for consumers.</a:t>
            </a:r>
            <a:endParaRPr lang="en-US" sz="1050" dirty="0">
              <a:cs typeface="Arial"/>
            </a:endParaRPr>
          </a:p>
          <a:p>
            <a:pPr>
              <a:spcBef>
                <a:spcPts val="600"/>
              </a:spcBef>
            </a:pPr>
            <a:r>
              <a:rPr lang="en-US" sz="1050" dirty="0"/>
              <a:t>NIO’s laddering model aligns with circular economy principles and assigns batteries to different use cases based on their state of health.</a:t>
            </a:r>
            <a:endParaRPr lang="en-US" sz="1050" dirty="0">
              <a:cs typeface="Arial"/>
            </a:endParaRPr>
          </a:p>
          <a:p>
            <a:pPr>
              <a:spcBef>
                <a:spcPts val="600"/>
              </a:spcBef>
            </a:pPr>
            <a:r>
              <a:rPr lang="en-US" sz="1050" dirty="0"/>
              <a:t>NIO has achieved a &gt;90% recovery rate for lithium.</a:t>
            </a:r>
            <a:endParaRPr lang="en-US" sz="1050" dirty="0">
              <a:cs typeface="Arial"/>
            </a:endParaRPr>
          </a:p>
          <a:p>
            <a:pPr>
              <a:spcBef>
                <a:spcPts val="600"/>
              </a:spcBef>
            </a:pPr>
            <a:r>
              <a:rPr lang="en-US" sz="1050" dirty="0"/>
              <a:t>By 2021, NIO completed more than 2 million swaps and converted ~40% of its consumer base to battery swapping.</a:t>
            </a:r>
            <a:endParaRPr lang="en-US" sz="1050" dirty="0">
              <a:cs typeface="Arial"/>
            </a:endParaRPr>
          </a:p>
          <a:p>
            <a:pPr marL="0" indent="0">
              <a:buNone/>
            </a:pPr>
            <a:endParaRPr lang="en-GB" dirty="0"/>
          </a:p>
        </p:txBody>
      </p:sp>
      <p:sp>
        <p:nvSpPr>
          <p:cNvPr id="3" name="Title 2">
            <a:extLst>
              <a:ext uri="{FF2B5EF4-FFF2-40B4-BE49-F238E27FC236}">
                <a16:creationId xmlns:a16="http://schemas.microsoft.com/office/drawing/2014/main" id="{9CACDEE1-A86D-1D75-0E06-ED40A3B1587C}"/>
              </a:ext>
            </a:extLst>
          </p:cNvPr>
          <p:cNvSpPr>
            <a:spLocks noGrp="1"/>
          </p:cNvSpPr>
          <p:nvPr>
            <p:ph type="title"/>
          </p:nvPr>
        </p:nvSpPr>
        <p:spPr/>
        <p:txBody>
          <a:bodyPr vert="horz"/>
          <a:lstStyle/>
          <a:p>
            <a:r>
              <a:rPr lang="en-US" dirty="0"/>
              <a:t>NIO’s battery swapping and BaaS model promotes extended battery lifespan and streamlines collection for easier recycling</a:t>
            </a:r>
            <a:endParaRPr lang="en-GB" dirty="0"/>
          </a:p>
        </p:txBody>
      </p:sp>
      <p:sp>
        <p:nvSpPr>
          <p:cNvPr id="5" name="Text Placeholder 4">
            <a:extLst>
              <a:ext uri="{FF2B5EF4-FFF2-40B4-BE49-F238E27FC236}">
                <a16:creationId xmlns:a16="http://schemas.microsoft.com/office/drawing/2014/main" id="{B7C9B562-DCB6-0C30-073B-FA1FA317ABDF}"/>
              </a:ext>
            </a:extLst>
          </p:cNvPr>
          <p:cNvSpPr>
            <a:spLocks noGrp="1"/>
          </p:cNvSpPr>
          <p:nvPr>
            <p:ph type="body" sz="quarter" idx="13"/>
          </p:nvPr>
        </p:nvSpPr>
        <p:spPr/>
        <p:txBody>
          <a:bodyPr/>
          <a:lstStyle/>
          <a:p>
            <a:r>
              <a:rPr lang="en-US" dirty="0"/>
              <a:t>NIO leases EV batteries to consumers, enabling easier reuse, repurposing, and recycling</a:t>
            </a:r>
          </a:p>
        </p:txBody>
      </p:sp>
      <p:sp>
        <p:nvSpPr>
          <p:cNvPr id="8" name="Text Placeholder 1">
            <a:extLst>
              <a:ext uri="{FF2B5EF4-FFF2-40B4-BE49-F238E27FC236}">
                <a16:creationId xmlns:a16="http://schemas.microsoft.com/office/drawing/2014/main" id="{9DC08BE8-20F9-679D-5F46-A82EBF9412AB}"/>
              </a:ext>
            </a:extLst>
          </p:cNvPr>
          <p:cNvSpPr txBox="1">
            <a:spLocks/>
          </p:cNvSpPr>
          <p:nvPr/>
        </p:nvSpPr>
        <p:spPr>
          <a:xfrm>
            <a:off x="0" y="0"/>
            <a:ext cx="3886200" cy="320040"/>
          </a:xfrm>
          <a:prstGeom prst="rect">
            <a:avLst/>
          </a:prstGeom>
          <a:solidFill>
            <a:srgbClr val="C5EFFF"/>
          </a:solidFill>
        </p:spPr>
        <p:txBody>
          <a:bodyPr vert="horz" lIns="91440" tIns="45720" rIns="91440" bIns="45720" rtlCol="0">
            <a:noAutofit/>
          </a:bodyPr>
          <a:lstStyle>
            <a:lvl1pPr marL="180975" indent="-180975" algn="l" defTabSz="914354"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1pPr>
            <a:lvl2pPr marL="361950"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2pPr>
            <a:lvl3pPr marL="534988" indent="-173038"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3pPr>
            <a:lvl4pPr marL="715963"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4pPr>
            <a:lvl5pPr marL="898525" indent="-182563"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a:t>Case study: NIO</a:t>
            </a:r>
            <a:endParaRPr lang="en-GB" sz="1600" b="1" dirty="0"/>
          </a:p>
        </p:txBody>
      </p:sp>
      <p:sp>
        <p:nvSpPr>
          <p:cNvPr id="25" name="Rectangle 24">
            <a:extLst>
              <a:ext uri="{FF2B5EF4-FFF2-40B4-BE49-F238E27FC236}">
                <a16:creationId xmlns:a16="http://schemas.microsoft.com/office/drawing/2014/main" id="{09054E7C-21EA-336A-E131-22ECBF7BFFA7}"/>
              </a:ext>
            </a:extLst>
          </p:cNvPr>
          <p:cNvSpPr/>
          <p:nvPr/>
        </p:nvSpPr>
        <p:spPr bwMode="gray">
          <a:xfrm>
            <a:off x="324000" y="2103064"/>
            <a:ext cx="1508059" cy="4116371"/>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cxnSp>
        <p:nvCxnSpPr>
          <p:cNvPr id="26" name="Straight Connector 25">
            <a:extLst>
              <a:ext uri="{FF2B5EF4-FFF2-40B4-BE49-F238E27FC236}">
                <a16:creationId xmlns:a16="http://schemas.microsoft.com/office/drawing/2014/main" id="{5E045A16-CB8A-CB98-9BC2-2EF4FD8DE000}"/>
              </a:ext>
            </a:extLst>
          </p:cNvPr>
          <p:cNvCxnSpPr>
            <a:cxnSpLocks/>
          </p:cNvCxnSpPr>
          <p:nvPr/>
        </p:nvCxnSpPr>
        <p:spPr bwMode="gray">
          <a:xfrm>
            <a:off x="433211" y="2388248"/>
            <a:ext cx="1350286" cy="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27" name="btfpColumnHeaderBoxText984923">
            <a:extLst>
              <a:ext uri="{FF2B5EF4-FFF2-40B4-BE49-F238E27FC236}">
                <a16:creationId xmlns:a16="http://schemas.microsoft.com/office/drawing/2014/main" id="{FD42D175-501C-09B1-35F5-B5872DCE39E6}"/>
              </a:ext>
            </a:extLst>
          </p:cNvPr>
          <p:cNvSpPr txBox="1"/>
          <p:nvPr/>
        </p:nvSpPr>
        <p:spPr bwMode="gray">
          <a:xfrm>
            <a:off x="433211" y="2153707"/>
            <a:ext cx="1476294" cy="288219"/>
          </a:xfrm>
          <a:prstGeom prst="rect">
            <a:avLst/>
          </a:prstGeom>
          <a:noFill/>
        </p:spPr>
        <p:txBody>
          <a:bodyPr vert="horz" wrap="square" lIns="36036" tIns="36036" rIns="36036" bIns="36036" rtlCol="0" anchor="b">
            <a:spAutoFit/>
          </a:bodyPr>
          <a:lstStyle/>
          <a:p>
            <a:pPr marL="0" indent="0">
              <a:spcBef>
                <a:spcPts val="0"/>
              </a:spcBef>
              <a:buNone/>
            </a:pPr>
            <a:r>
              <a:rPr lang="en-US" sz="1400" b="1">
                <a:solidFill>
                  <a:srgbClr val="000000"/>
                </a:solidFill>
                <a:cs typeface="Arial"/>
              </a:rPr>
              <a:t>About</a:t>
            </a:r>
            <a:endParaRPr lang="en-US" sz="1400" i="0">
              <a:solidFill>
                <a:srgbClr val="000000"/>
              </a:solidFill>
              <a:effectLst/>
              <a:cs typeface="Arial"/>
            </a:endParaRPr>
          </a:p>
        </p:txBody>
      </p:sp>
      <p:sp>
        <p:nvSpPr>
          <p:cNvPr id="28" name="TextBox 27">
            <a:extLst>
              <a:ext uri="{FF2B5EF4-FFF2-40B4-BE49-F238E27FC236}">
                <a16:creationId xmlns:a16="http://schemas.microsoft.com/office/drawing/2014/main" id="{58A7CE1B-DCF1-EECB-8975-F0E75B4588CC}"/>
              </a:ext>
            </a:extLst>
          </p:cNvPr>
          <p:cNvSpPr txBox="1"/>
          <p:nvPr/>
        </p:nvSpPr>
        <p:spPr bwMode="gray">
          <a:xfrm>
            <a:off x="471916" y="2817701"/>
            <a:ext cx="1386067" cy="3570208"/>
          </a:xfrm>
          <a:prstGeom prst="rect">
            <a:avLst/>
          </a:prstGeom>
          <a:noFill/>
        </p:spPr>
        <p:txBody>
          <a:bodyPr wrap="square" lIns="0" tIns="0" rIns="0" bIns="0" rtlCol="0" anchor="t">
            <a:spAutoFit/>
          </a:bodyPr>
          <a:lstStyle/>
          <a:p>
            <a:pPr marL="0" indent="0">
              <a:buNone/>
            </a:pPr>
            <a:endParaRPr lang="en-US" sz="1100" b="1" dirty="0">
              <a:cs typeface="Arial"/>
            </a:endParaRPr>
          </a:p>
          <a:p>
            <a:pPr marL="0" indent="0">
              <a:buNone/>
            </a:pPr>
            <a:r>
              <a:rPr lang="en-US" sz="1100" b="1" dirty="0">
                <a:cs typeface="Arial"/>
              </a:rPr>
              <a:t>Founded:</a:t>
            </a:r>
          </a:p>
          <a:p>
            <a:pPr marL="0" indent="0">
              <a:buNone/>
            </a:pPr>
            <a:r>
              <a:rPr lang="en-US" sz="1100" dirty="0">
                <a:cs typeface="Arial"/>
              </a:rPr>
              <a:t>2014</a:t>
            </a:r>
          </a:p>
          <a:p>
            <a:endParaRPr lang="en-US" sz="1100" b="1" dirty="0"/>
          </a:p>
          <a:p>
            <a:pPr marL="0" indent="0">
              <a:buNone/>
            </a:pPr>
            <a:r>
              <a:rPr lang="en-US" sz="1100" b="1" dirty="0"/>
              <a:t>Headquarters:</a:t>
            </a:r>
            <a:endParaRPr lang="en-US" sz="1100" b="1" dirty="0">
              <a:cs typeface="Arial"/>
            </a:endParaRPr>
          </a:p>
          <a:p>
            <a:pPr marL="0" indent="0">
              <a:buNone/>
            </a:pPr>
            <a:r>
              <a:rPr lang="en-US" sz="1100" dirty="0">
                <a:cs typeface="Arial"/>
              </a:rPr>
              <a:t>Shanghai, China</a:t>
            </a:r>
          </a:p>
          <a:p>
            <a:pPr marL="0" indent="0">
              <a:buNone/>
            </a:pPr>
            <a:endParaRPr lang="en-US" sz="1100" dirty="0">
              <a:cs typeface="Arial"/>
            </a:endParaRPr>
          </a:p>
          <a:p>
            <a:pPr marL="0" indent="0">
              <a:buNone/>
            </a:pPr>
            <a:r>
              <a:rPr lang="en-US" sz="1100" b="1" dirty="0">
                <a:cs typeface="Arial"/>
              </a:rPr>
              <a:t>~785,714 delivered </a:t>
            </a:r>
            <a:r>
              <a:rPr lang="en-US" sz="1100" dirty="0">
                <a:cs typeface="Arial"/>
              </a:rPr>
              <a:t>as of July 2025</a:t>
            </a:r>
          </a:p>
          <a:p>
            <a:pPr marL="0" indent="0">
              <a:buNone/>
            </a:pPr>
            <a:endParaRPr lang="en-US" sz="1100" dirty="0">
              <a:solidFill>
                <a:schemeClr val="tx1"/>
              </a:solidFill>
            </a:endParaRPr>
          </a:p>
          <a:p>
            <a:pPr marL="0" indent="0">
              <a:buNone/>
            </a:pPr>
            <a:r>
              <a:rPr lang="en-US" sz="1100" b="1" dirty="0"/>
              <a:t>Offerings:</a:t>
            </a:r>
          </a:p>
          <a:p>
            <a:r>
              <a:rPr lang="en-US" sz="1100" dirty="0"/>
              <a:t>BaaS with battery subscription, charging </a:t>
            </a:r>
          </a:p>
          <a:p>
            <a:endParaRPr lang="en-US" sz="1100" dirty="0"/>
          </a:p>
          <a:p>
            <a:r>
              <a:rPr lang="en-US" sz="1100" b="1" dirty="0"/>
              <a:t>2316 </a:t>
            </a:r>
            <a:r>
              <a:rPr lang="en-US" sz="1100" dirty="0"/>
              <a:t>Power swap stations</a:t>
            </a:r>
          </a:p>
          <a:p>
            <a:endParaRPr lang="en-US" sz="1100" b="1" dirty="0"/>
          </a:p>
          <a:p>
            <a:r>
              <a:rPr lang="en-US" sz="1100" b="1" dirty="0"/>
              <a:t>3594 </a:t>
            </a:r>
            <a:r>
              <a:rPr lang="en-US" sz="1100" dirty="0"/>
              <a:t>Power charger stations</a:t>
            </a:r>
          </a:p>
          <a:p>
            <a:endParaRPr lang="en-US" sz="1100" b="1" dirty="0"/>
          </a:p>
          <a:p>
            <a:pPr marL="0" indent="0">
              <a:buNone/>
            </a:pPr>
            <a:endParaRPr lang="en-US" sz="1200" dirty="0">
              <a:solidFill>
                <a:schemeClr val="tx1"/>
              </a:solidFill>
            </a:endParaRPr>
          </a:p>
        </p:txBody>
      </p:sp>
      <p:grpSp>
        <p:nvGrpSpPr>
          <p:cNvPr id="29" name="Group 28">
            <a:extLst>
              <a:ext uri="{FF2B5EF4-FFF2-40B4-BE49-F238E27FC236}">
                <a16:creationId xmlns:a16="http://schemas.microsoft.com/office/drawing/2014/main" id="{0F16A044-0DDD-7094-0196-9F35D148787D}"/>
              </a:ext>
            </a:extLst>
          </p:cNvPr>
          <p:cNvGrpSpPr/>
          <p:nvPr/>
        </p:nvGrpSpPr>
        <p:grpSpPr>
          <a:xfrm>
            <a:off x="2016970" y="2155448"/>
            <a:ext cx="6236419" cy="3284220"/>
            <a:chOff x="2040153" y="2366258"/>
            <a:chExt cx="6020027" cy="2937262"/>
          </a:xfrm>
        </p:grpSpPr>
        <p:sp>
          <p:nvSpPr>
            <p:cNvPr id="30" name="Rounded Rectangle 9">
              <a:extLst>
                <a:ext uri="{FF2B5EF4-FFF2-40B4-BE49-F238E27FC236}">
                  <a16:creationId xmlns:a16="http://schemas.microsoft.com/office/drawing/2014/main" id="{326F896F-0B32-DC66-45BB-813548842EDD}"/>
                </a:ext>
              </a:extLst>
            </p:cNvPr>
            <p:cNvSpPr/>
            <p:nvPr/>
          </p:nvSpPr>
          <p:spPr bwMode="gray">
            <a:xfrm>
              <a:off x="3596517" y="2366258"/>
              <a:ext cx="1502692" cy="914400"/>
            </a:xfrm>
            <a:prstGeom prst="round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31" name="Graphic 30" descr="Car with solid fill">
              <a:extLst>
                <a:ext uri="{FF2B5EF4-FFF2-40B4-BE49-F238E27FC236}">
                  <a16:creationId xmlns:a16="http://schemas.microsoft.com/office/drawing/2014/main" id="{266703DE-A2EC-6D8B-7653-9D4157BCD1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24095" y="2452721"/>
              <a:ext cx="914400" cy="914400"/>
            </a:xfrm>
            <a:prstGeom prst="rect">
              <a:avLst/>
            </a:prstGeom>
          </p:spPr>
        </p:pic>
        <p:sp>
          <p:nvSpPr>
            <p:cNvPr id="32" name="TextBox 31">
              <a:extLst>
                <a:ext uri="{FF2B5EF4-FFF2-40B4-BE49-F238E27FC236}">
                  <a16:creationId xmlns:a16="http://schemas.microsoft.com/office/drawing/2014/main" id="{6FF46BD8-D2AD-2860-39B6-5023730CC8A0}"/>
                </a:ext>
              </a:extLst>
            </p:cNvPr>
            <p:cNvSpPr txBox="1"/>
            <p:nvPr/>
          </p:nvSpPr>
          <p:spPr bwMode="gray">
            <a:xfrm>
              <a:off x="4152629" y="2404596"/>
              <a:ext cx="767140" cy="15139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100" i="0" u="none" strike="noStrike" kern="1200" cap="none" spc="0" normalizeH="0" baseline="0" noProof="0">
                  <a:ln>
                    <a:noFill/>
                  </a:ln>
                  <a:solidFill>
                    <a:srgbClr val="000000"/>
                  </a:solidFill>
                  <a:effectLst/>
                  <a:uLnTx/>
                  <a:uFillTx/>
                  <a:ea typeface="+mn-ea"/>
                  <a:cs typeface="+mn-cs"/>
                </a:rPr>
                <a:t>User</a:t>
              </a:r>
            </a:p>
          </p:txBody>
        </p:sp>
        <p:sp>
          <p:nvSpPr>
            <p:cNvPr id="33" name="Rounded Rectangle 18">
              <a:extLst>
                <a:ext uri="{FF2B5EF4-FFF2-40B4-BE49-F238E27FC236}">
                  <a16:creationId xmlns:a16="http://schemas.microsoft.com/office/drawing/2014/main" id="{7BA5F21D-A21D-58C9-1F53-3BF45E255FD6}"/>
                </a:ext>
              </a:extLst>
            </p:cNvPr>
            <p:cNvSpPr/>
            <p:nvPr/>
          </p:nvSpPr>
          <p:spPr bwMode="gray">
            <a:xfrm>
              <a:off x="3550952" y="4085843"/>
              <a:ext cx="1685191" cy="1217677"/>
            </a:xfrm>
            <a:prstGeom prst="round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4" name="Up Arrow 19">
              <a:extLst>
                <a:ext uri="{FF2B5EF4-FFF2-40B4-BE49-F238E27FC236}">
                  <a16:creationId xmlns:a16="http://schemas.microsoft.com/office/drawing/2014/main" id="{9B8EA227-05B4-8CB1-33C1-62519A626E38}"/>
                </a:ext>
              </a:extLst>
            </p:cNvPr>
            <p:cNvSpPr/>
            <p:nvPr/>
          </p:nvSpPr>
          <p:spPr bwMode="gray">
            <a:xfrm>
              <a:off x="3717828" y="3293136"/>
              <a:ext cx="124993" cy="776404"/>
            </a:xfrm>
            <a:prstGeom prst="upArrow">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5" name="Up Arrow 22">
              <a:extLst>
                <a:ext uri="{FF2B5EF4-FFF2-40B4-BE49-F238E27FC236}">
                  <a16:creationId xmlns:a16="http://schemas.microsoft.com/office/drawing/2014/main" id="{E891453C-2AFC-4159-190D-43C8A4B0586D}"/>
                </a:ext>
              </a:extLst>
            </p:cNvPr>
            <p:cNvSpPr/>
            <p:nvPr/>
          </p:nvSpPr>
          <p:spPr bwMode="gray">
            <a:xfrm>
              <a:off x="4284225" y="3299827"/>
              <a:ext cx="124993" cy="776404"/>
            </a:xfrm>
            <a:prstGeom prst="upArrow">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6" name="Up Arrow 23">
              <a:extLst>
                <a:ext uri="{FF2B5EF4-FFF2-40B4-BE49-F238E27FC236}">
                  <a16:creationId xmlns:a16="http://schemas.microsoft.com/office/drawing/2014/main" id="{49428E87-05CB-1286-40BE-1EC612C11B62}"/>
                </a:ext>
              </a:extLst>
            </p:cNvPr>
            <p:cNvSpPr/>
            <p:nvPr/>
          </p:nvSpPr>
          <p:spPr bwMode="gray">
            <a:xfrm rot="10800000">
              <a:off x="4814465" y="3305638"/>
              <a:ext cx="124993" cy="776404"/>
            </a:xfrm>
            <a:prstGeom prst="upArrow">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7" name="Rectangle 36">
              <a:extLst>
                <a:ext uri="{FF2B5EF4-FFF2-40B4-BE49-F238E27FC236}">
                  <a16:creationId xmlns:a16="http://schemas.microsoft.com/office/drawing/2014/main" id="{BE5B82CC-5A64-A1D6-B98D-AF6363A31FC8}"/>
                </a:ext>
              </a:extLst>
            </p:cNvPr>
            <p:cNvSpPr/>
            <p:nvPr/>
          </p:nvSpPr>
          <p:spPr bwMode="gray">
            <a:xfrm>
              <a:off x="2040153" y="3440676"/>
              <a:ext cx="1510799" cy="494706"/>
            </a:xfrm>
            <a:prstGeom prst="rect">
              <a:avLst/>
            </a:prstGeom>
            <a:solidFill>
              <a:schemeClr val="tx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000" dirty="0">
                  <a:solidFill>
                    <a:schemeClr val="tx1"/>
                  </a:solidFill>
                </a:rPr>
                <a:t>EV sale without battery component: </a:t>
              </a:r>
              <a:br>
                <a:rPr lang="en-US" sz="1000" dirty="0">
                  <a:solidFill>
                    <a:schemeClr val="tx1"/>
                  </a:solidFill>
                </a:rPr>
              </a:br>
              <a:r>
                <a:rPr lang="en-US" sz="1000" dirty="0">
                  <a:solidFill>
                    <a:schemeClr val="tx1"/>
                  </a:solidFill>
                </a:rPr>
                <a:t>~$11,000 less</a:t>
              </a:r>
            </a:p>
          </p:txBody>
        </p:sp>
        <p:pic>
          <p:nvPicPr>
            <p:cNvPr id="38" name="Graphic 37" descr="Battery charging with solid fill">
              <a:extLst>
                <a:ext uri="{FF2B5EF4-FFF2-40B4-BE49-F238E27FC236}">
                  <a16:creationId xmlns:a16="http://schemas.microsoft.com/office/drawing/2014/main" id="{1EF16C9F-517B-0D5F-C779-991DC02F22F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27382" y="3493945"/>
              <a:ext cx="388167" cy="388167"/>
            </a:xfrm>
            <a:prstGeom prst="rect">
              <a:avLst/>
            </a:prstGeom>
          </p:spPr>
        </p:pic>
        <p:sp>
          <p:nvSpPr>
            <p:cNvPr id="39" name="Speech Bubble: Rectangle 4">
              <a:extLst>
                <a:ext uri="{FF2B5EF4-FFF2-40B4-BE49-F238E27FC236}">
                  <a16:creationId xmlns:a16="http://schemas.microsoft.com/office/drawing/2014/main" id="{25F254BB-BCAB-6190-E1F2-B42C58DE8115}"/>
                </a:ext>
              </a:extLst>
            </p:cNvPr>
            <p:cNvSpPr/>
            <p:nvPr/>
          </p:nvSpPr>
          <p:spPr bwMode="gray">
            <a:xfrm>
              <a:off x="5510602" y="3306675"/>
              <a:ext cx="1703500" cy="633853"/>
            </a:xfrm>
            <a:prstGeom prst="wedgeRectCallout">
              <a:avLst>
                <a:gd name="adj1" fmla="val -86408"/>
                <a:gd name="adj2" fmla="val 17426"/>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spcBef>
                  <a:spcPts val="600"/>
                </a:spcBef>
                <a:spcAft>
                  <a:spcPts val="600"/>
                </a:spcAft>
              </a:pPr>
              <a:r>
                <a:rPr lang="en-US" sz="1000" dirty="0">
                  <a:solidFill>
                    <a:schemeClr val="tx1"/>
                  </a:solidFill>
                </a:rPr>
                <a:t>Customer enrolls in a battery subscription for </a:t>
              </a:r>
              <a:r>
                <a:rPr lang="en-US" sz="1000" b="1" dirty="0">
                  <a:solidFill>
                    <a:schemeClr val="tx1"/>
                  </a:solidFill>
                </a:rPr>
                <a:t>~$1,760 per year, with a battery swap fee of ~$11 to $14.</a:t>
              </a:r>
              <a:endParaRPr lang="en-US" sz="1000" dirty="0">
                <a:solidFill>
                  <a:schemeClr val="tx1"/>
                </a:solidFill>
              </a:endParaRPr>
            </a:p>
          </p:txBody>
        </p:sp>
        <p:sp>
          <p:nvSpPr>
            <p:cNvPr id="40" name="TextBox 39">
              <a:extLst>
                <a:ext uri="{FF2B5EF4-FFF2-40B4-BE49-F238E27FC236}">
                  <a16:creationId xmlns:a16="http://schemas.microsoft.com/office/drawing/2014/main" id="{FDBF34E5-B7EF-B0DE-95C8-35430F4753F0}"/>
                </a:ext>
              </a:extLst>
            </p:cNvPr>
            <p:cNvSpPr txBox="1"/>
            <p:nvPr/>
          </p:nvSpPr>
          <p:spPr bwMode="gray">
            <a:xfrm>
              <a:off x="4217669" y="4175054"/>
              <a:ext cx="362077" cy="15139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100" i="0" u="none" strike="noStrike" kern="1200" cap="none" spc="0" normalizeH="0" baseline="0" noProof="0">
                  <a:ln>
                    <a:noFill/>
                  </a:ln>
                  <a:solidFill>
                    <a:srgbClr val="000000"/>
                  </a:solidFill>
                  <a:effectLst/>
                  <a:uLnTx/>
                  <a:uFillTx/>
                  <a:ea typeface="+mn-ea"/>
                  <a:cs typeface="+mn-cs"/>
                </a:rPr>
                <a:t>NIO</a:t>
              </a:r>
            </a:p>
          </p:txBody>
        </p:sp>
        <p:sp>
          <p:nvSpPr>
            <p:cNvPr id="41" name="Up Arrow 33">
              <a:extLst>
                <a:ext uri="{FF2B5EF4-FFF2-40B4-BE49-F238E27FC236}">
                  <a16:creationId xmlns:a16="http://schemas.microsoft.com/office/drawing/2014/main" id="{FE1860E1-D31C-C9F7-F4DC-949031DA25E2}"/>
                </a:ext>
              </a:extLst>
            </p:cNvPr>
            <p:cNvSpPr/>
            <p:nvPr/>
          </p:nvSpPr>
          <p:spPr bwMode="gray">
            <a:xfrm rot="5400000">
              <a:off x="6481277" y="2946721"/>
              <a:ext cx="337606" cy="2820201"/>
            </a:xfrm>
            <a:prstGeom prst="upArrow">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2" name="Rectangle 41">
              <a:extLst>
                <a:ext uri="{FF2B5EF4-FFF2-40B4-BE49-F238E27FC236}">
                  <a16:creationId xmlns:a16="http://schemas.microsoft.com/office/drawing/2014/main" id="{4E63DC06-F9DF-61A2-EC2E-4A655AF37083}"/>
                </a:ext>
              </a:extLst>
            </p:cNvPr>
            <p:cNvSpPr/>
            <p:nvPr/>
          </p:nvSpPr>
          <p:spPr bwMode="gray">
            <a:xfrm>
              <a:off x="5245326" y="4441787"/>
              <a:ext cx="1233881" cy="804963"/>
            </a:xfrm>
            <a:prstGeom prst="rec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000" dirty="0">
                  <a:solidFill>
                    <a:schemeClr val="tx1"/>
                  </a:solidFill>
                </a:rPr>
                <a:t>Batteries at </a:t>
              </a:r>
              <a:r>
                <a:rPr lang="en-US" sz="1000" b="1" dirty="0">
                  <a:solidFill>
                    <a:schemeClr val="tx1"/>
                  </a:solidFill>
                </a:rPr>
                <a:t>60-80% </a:t>
              </a:r>
              <a:r>
                <a:rPr lang="en-US" sz="1000" dirty="0">
                  <a:solidFill>
                    <a:schemeClr val="tx1"/>
                  </a:solidFill>
                </a:rPr>
                <a:t>performance level are </a:t>
              </a:r>
              <a:r>
                <a:rPr lang="en-US" sz="1000" b="1" dirty="0">
                  <a:solidFill>
                    <a:schemeClr val="tx1"/>
                  </a:solidFill>
                </a:rPr>
                <a:t>repurposed</a:t>
              </a:r>
              <a:r>
                <a:rPr lang="en-US" sz="1000" dirty="0">
                  <a:solidFill>
                    <a:schemeClr val="tx1"/>
                  </a:solidFill>
                </a:rPr>
                <a:t> for renewable energy storage.</a:t>
              </a:r>
            </a:p>
          </p:txBody>
        </p:sp>
        <p:sp>
          <p:nvSpPr>
            <p:cNvPr id="43" name="Rectangle 42">
              <a:extLst>
                <a:ext uri="{FF2B5EF4-FFF2-40B4-BE49-F238E27FC236}">
                  <a16:creationId xmlns:a16="http://schemas.microsoft.com/office/drawing/2014/main" id="{356F02E6-3CB6-AB07-F2C5-2DE224B8CEA7}"/>
                </a:ext>
              </a:extLst>
            </p:cNvPr>
            <p:cNvSpPr/>
            <p:nvPr/>
          </p:nvSpPr>
          <p:spPr bwMode="gray">
            <a:xfrm>
              <a:off x="6491533" y="4441787"/>
              <a:ext cx="1324115" cy="520888"/>
            </a:xfrm>
            <a:prstGeom prst="rec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000" dirty="0">
                  <a:solidFill>
                    <a:schemeClr val="tx1"/>
                  </a:solidFill>
                </a:rPr>
                <a:t>Batteries with </a:t>
              </a:r>
              <a:r>
                <a:rPr lang="en-US" sz="1000" b="1" dirty="0">
                  <a:solidFill>
                    <a:schemeClr val="tx1"/>
                  </a:solidFill>
                </a:rPr>
                <a:t>&lt;60% </a:t>
              </a:r>
              <a:r>
                <a:rPr lang="en-US" sz="1000" dirty="0">
                  <a:solidFill>
                    <a:schemeClr val="tx1"/>
                  </a:solidFill>
                </a:rPr>
                <a:t>performance level are </a:t>
              </a:r>
              <a:r>
                <a:rPr lang="en-US" sz="1000" b="1" dirty="0">
                  <a:solidFill>
                    <a:schemeClr val="tx1"/>
                  </a:solidFill>
                </a:rPr>
                <a:t>recycled.</a:t>
              </a:r>
              <a:br>
                <a:rPr lang="en-US" sz="1000" dirty="0">
                  <a:solidFill>
                    <a:schemeClr val="tx1"/>
                  </a:solidFill>
                </a:rPr>
              </a:br>
              <a:endParaRPr lang="en-US" sz="1000" dirty="0">
                <a:solidFill>
                  <a:schemeClr val="tx1"/>
                </a:solidFill>
              </a:endParaRPr>
            </a:p>
          </p:txBody>
        </p:sp>
      </p:grpSp>
      <p:sp>
        <p:nvSpPr>
          <p:cNvPr id="44" name="Right Brace 43">
            <a:extLst>
              <a:ext uri="{FF2B5EF4-FFF2-40B4-BE49-F238E27FC236}">
                <a16:creationId xmlns:a16="http://schemas.microsoft.com/office/drawing/2014/main" id="{27664B7C-1A48-A242-BEC1-0BC8C1EA8162}"/>
              </a:ext>
            </a:extLst>
          </p:cNvPr>
          <p:cNvSpPr/>
          <p:nvPr/>
        </p:nvSpPr>
        <p:spPr bwMode="gray">
          <a:xfrm>
            <a:off x="8256815" y="4375600"/>
            <a:ext cx="360558" cy="975617"/>
          </a:xfrm>
          <a:prstGeom prst="rightBrace">
            <a:avLst>
              <a:gd name="adj1" fmla="val 13729"/>
              <a:gd name="adj2" fmla="val 50000"/>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id="{F28889FB-BC56-56EF-EE45-BC144AD82F89}"/>
              </a:ext>
            </a:extLst>
          </p:cNvPr>
          <p:cNvSpPr txBox="1"/>
          <p:nvPr/>
        </p:nvSpPr>
        <p:spPr bwMode="gray">
          <a:xfrm>
            <a:off x="8417638" y="4656887"/>
            <a:ext cx="999590" cy="33855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1100" dirty="0"/>
              <a:t>Laddering </a:t>
            </a:r>
            <a:br>
              <a:rPr lang="en-US" sz="1100" dirty="0"/>
            </a:br>
            <a:r>
              <a:rPr lang="en-US" sz="1100" dirty="0"/>
              <a:t>model</a:t>
            </a:r>
            <a:endParaRPr kumimoji="0" lang="en-US" sz="1100" i="0" u="none" strike="noStrike" kern="1200" cap="none" spc="0" normalizeH="0" baseline="0" noProof="0" dirty="0">
              <a:ln>
                <a:noFill/>
              </a:ln>
              <a:effectLst/>
              <a:uLnTx/>
              <a:uFillTx/>
              <a:ea typeface="+mn-ea"/>
              <a:cs typeface="+mn-cs"/>
            </a:endParaRPr>
          </a:p>
        </p:txBody>
      </p:sp>
      <p:pic>
        <p:nvPicPr>
          <p:cNvPr id="46" name="Content Placeholder 21" descr="A black and white logo&#10;&#10;AI-generated content may be incorrect.">
            <a:extLst>
              <a:ext uri="{FF2B5EF4-FFF2-40B4-BE49-F238E27FC236}">
                <a16:creationId xmlns:a16="http://schemas.microsoft.com/office/drawing/2014/main" id="{57466175-394B-FCF6-1C7B-92344DF5999F}"/>
              </a:ext>
            </a:extLst>
          </p:cNvPr>
          <p:cNvPicPr>
            <a:picLocks noChangeAspect="1"/>
          </p:cNvPicPr>
          <p:nvPr/>
        </p:nvPicPr>
        <p:blipFill>
          <a:blip r:embed="rId9"/>
          <a:stretch>
            <a:fillRect/>
          </a:stretch>
        </p:blipFill>
        <p:spPr>
          <a:xfrm>
            <a:off x="4020047" y="4446752"/>
            <a:ext cx="802642" cy="642114"/>
          </a:xfrm>
          <a:prstGeom prst="rect">
            <a:avLst/>
          </a:prstGeom>
        </p:spPr>
      </p:pic>
      <p:sp>
        <p:nvSpPr>
          <p:cNvPr id="47" name="Rectangle 46">
            <a:extLst>
              <a:ext uri="{FF2B5EF4-FFF2-40B4-BE49-F238E27FC236}">
                <a16:creationId xmlns:a16="http://schemas.microsoft.com/office/drawing/2014/main" id="{ECFD8649-CC4D-9561-1DA9-AD4D82DE6362}"/>
              </a:ext>
            </a:extLst>
          </p:cNvPr>
          <p:cNvSpPr/>
          <p:nvPr/>
        </p:nvSpPr>
        <p:spPr bwMode="gray">
          <a:xfrm>
            <a:off x="6874480" y="2163531"/>
            <a:ext cx="2159792" cy="865849"/>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000" dirty="0">
                <a:solidFill>
                  <a:schemeClr val="tx1"/>
                </a:solidFill>
              </a:rPr>
              <a:t>NIO has also expanded globally, having launched its </a:t>
            </a:r>
            <a:r>
              <a:rPr lang="en-US" sz="1000" b="1" dirty="0">
                <a:solidFill>
                  <a:schemeClr val="tx1"/>
                </a:solidFill>
              </a:rPr>
              <a:t>first swap station in Abu Dhabi</a:t>
            </a:r>
            <a:r>
              <a:rPr lang="en-US" sz="1000" dirty="0">
                <a:solidFill>
                  <a:schemeClr val="tx1"/>
                </a:solidFill>
              </a:rPr>
              <a:t> in early 2025  and </a:t>
            </a:r>
            <a:r>
              <a:rPr lang="en-US" sz="1000" b="1" dirty="0">
                <a:solidFill>
                  <a:schemeClr val="tx1"/>
                </a:solidFill>
              </a:rPr>
              <a:t>surpassed 30 swap stations in Europe.</a:t>
            </a:r>
            <a:endParaRPr lang="en-US" sz="1000" dirty="0">
              <a:solidFill>
                <a:schemeClr val="tx1"/>
              </a:solidFill>
            </a:endParaRPr>
          </a:p>
        </p:txBody>
      </p:sp>
      <p:sp>
        <p:nvSpPr>
          <p:cNvPr id="48" name="TextBox 47">
            <a:extLst>
              <a:ext uri="{FF2B5EF4-FFF2-40B4-BE49-F238E27FC236}">
                <a16:creationId xmlns:a16="http://schemas.microsoft.com/office/drawing/2014/main" id="{51822AC5-FE73-0724-98D7-91A6F3352627}"/>
              </a:ext>
            </a:extLst>
          </p:cNvPr>
          <p:cNvSpPr txBox="1"/>
          <p:nvPr/>
        </p:nvSpPr>
        <p:spPr bwMode="gray">
          <a:xfrm>
            <a:off x="5765813" y="4158004"/>
            <a:ext cx="1850394" cy="446276"/>
          </a:xfrm>
          <a:prstGeom prst="rect">
            <a:avLst/>
          </a:prstGeom>
          <a:noFill/>
        </p:spPr>
        <p:txBody>
          <a:bodyPr wrap="square" lIns="137160" tIns="137160" rIns="274320" bIns="137160" rtlCol="0">
            <a:spAutoFit/>
          </a:bodyPr>
          <a:lstStyle/>
          <a:p>
            <a:pPr marL="0" indent="0" algn="l">
              <a:spcBef>
                <a:spcPts val="600"/>
              </a:spcBef>
              <a:spcAft>
                <a:spcPts val="600"/>
              </a:spcAft>
              <a:buNone/>
            </a:pPr>
            <a:r>
              <a:rPr lang="en-US" sz="1050" b="1" dirty="0">
                <a:solidFill>
                  <a:schemeClr val="bg1"/>
                </a:solidFill>
              </a:rPr>
              <a:t>Second-Life Usage</a:t>
            </a:r>
          </a:p>
        </p:txBody>
      </p:sp>
      <p:pic>
        <p:nvPicPr>
          <p:cNvPr id="49" name="Picture 2" descr="NIO – ⭐ Battery Days ⭐ trends and impacts on EV battery technology: Cell  Chemistry &amp; Battery Materials, Battery Components, Intelligent  Manufacturing, Battery Lifecycle Management &amp; Recycling">
            <a:extLst>
              <a:ext uri="{FF2B5EF4-FFF2-40B4-BE49-F238E27FC236}">
                <a16:creationId xmlns:a16="http://schemas.microsoft.com/office/drawing/2014/main" id="{82ADA396-63F6-028E-6B0B-FAEFBE633D01}"/>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a:fillRect/>
          </a:stretch>
        </p:blipFill>
        <p:spPr bwMode="auto">
          <a:xfrm>
            <a:off x="539463" y="2542622"/>
            <a:ext cx="979714" cy="359985"/>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Group 51">
            <a:extLst>
              <a:ext uri="{FF2B5EF4-FFF2-40B4-BE49-F238E27FC236}">
                <a16:creationId xmlns:a16="http://schemas.microsoft.com/office/drawing/2014/main" id="{DB18F3A4-A0CF-0478-21A2-529DE5094A32}"/>
              </a:ext>
            </a:extLst>
          </p:cNvPr>
          <p:cNvGrpSpPr/>
          <p:nvPr/>
        </p:nvGrpSpPr>
        <p:grpSpPr>
          <a:xfrm>
            <a:off x="1909504" y="5522067"/>
            <a:ext cx="7124767" cy="707886"/>
            <a:chOff x="1867490" y="5541523"/>
            <a:chExt cx="7166782" cy="707886"/>
          </a:xfrm>
        </p:grpSpPr>
        <p:sp>
          <p:nvSpPr>
            <p:cNvPr id="50" name="Rectangle 49">
              <a:extLst>
                <a:ext uri="{FF2B5EF4-FFF2-40B4-BE49-F238E27FC236}">
                  <a16:creationId xmlns:a16="http://schemas.microsoft.com/office/drawing/2014/main" id="{925BC733-4660-A8C8-8E3E-1E73FFA6FE80}"/>
                </a:ext>
              </a:extLst>
            </p:cNvPr>
            <p:cNvSpPr/>
            <p:nvPr/>
          </p:nvSpPr>
          <p:spPr bwMode="gray">
            <a:xfrm>
              <a:off x="1867490" y="5549113"/>
              <a:ext cx="7166782" cy="698118"/>
            </a:xfrm>
            <a:prstGeom prst="rec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51" name="TextBox 50">
              <a:extLst>
                <a:ext uri="{FF2B5EF4-FFF2-40B4-BE49-F238E27FC236}">
                  <a16:creationId xmlns:a16="http://schemas.microsoft.com/office/drawing/2014/main" id="{24FFAF34-991F-183B-6BA1-3E1BA7810421}"/>
                </a:ext>
              </a:extLst>
            </p:cNvPr>
            <p:cNvSpPr txBox="1"/>
            <p:nvPr/>
          </p:nvSpPr>
          <p:spPr bwMode="gray">
            <a:xfrm>
              <a:off x="1906515" y="5541523"/>
              <a:ext cx="7127757" cy="707886"/>
            </a:xfrm>
            <a:prstGeom prst="rect">
              <a:avLst/>
            </a:prstGeom>
            <a:noFill/>
          </p:spPr>
          <p:txBody>
            <a:bodyPr wrap="square">
              <a:spAutoFit/>
            </a:bodyPr>
            <a:lstStyle/>
            <a:p>
              <a:pPr marL="171450" indent="-171450">
                <a:buFont typeface="Arial" panose="020B0604020202020204" pitchFamily="34" charset="0"/>
                <a:buChar char="•"/>
              </a:pPr>
              <a:r>
                <a:rPr lang="en-US" sz="1000" dirty="0"/>
                <a:t>NIO has constructed </a:t>
              </a:r>
              <a:r>
                <a:rPr lang="en-US" sz="1000" b="1" dirty="0"/>
                <a:t>over 2,000 swapping stations</a:t>
              </a:r>
              <a:r>
                <a:rPr lang="en-US" sz="1000" dirty="0"/>
                <a:t>, allowing for a robust infrastructure and resilient supply chain</a:t>
              </a:r>
            </a:p>
            <a:p>
              <a:pPr marL="171450" indent="-171450">
                <a:buFont typeface="Arial" panose="020B0604020202020204" pitchFamily="34" charset="0"/>
                <a:buChar char="•"/>
              </a:pPr>
              <a:r>
                <a:rPr lang="en-US" sz="1000" b="1" dirty="0"/>
                <a:t>80% of drivers in China </a:t>
              </a:r>
              <a:r>
                <a:rPr lang="en-US" sz="1000" dirty="0"/>
                <a:t>have access to a swapping station </a:t>
              </a:r>
              <a:r>
                <a:rPr lang="en-US" sz="1000" b="1" dirty="0"/>
                <a:t>within 3 kilometers</a:t>
              </a:r>
            </a:p>
            <a:p>
              <a:pPr marL="171450" indent="-171450">
                <a:buFont typeface="Arial" panose="020B0604020202020204" pitchFamily="34" charset="0"/>
                <a:buChar char="•"/>
              </a:pPr>
              <a:r>
                <a:rPr lang="en-US" sz="1000" dirty="0"/>
                <a:t>When depleted, </a:t>
              </a:r>
              <a:r>
                <a:rPr lang="en-US" sz="1000" b="1" dirty="0"/>
                <a:t>batteries can be swapped in ~3 to 4 minutes</a:t>
              </a:r>
              <a:r>
                <a:rPr lang="en-US" sz="1000" dirty="0"/>
                <a:t>, faster than the average time it takes to charge EVs (4 to 10 hours for 80% of Level 2 vehicles and 5 to 6 hours for Level 1 PHEV)</a:t>
              </a:r>
            </a:p>
          </p:txBody>
        </p:sp>
      </p:grpSp>
      <p:sp>
        <p:nvSpPr>
          <p:cNvPr id="53" name="btfpNotesBox111697">
            <a:extLst>
              <a:ext uri="{FF2B5EF4-FFF2-40B4-BE49-F238E27FC236}">
                <a16:creationId xmlns:a16="http://schemas.microsoft.com/office/drawing/2014/main" id="{45BE54A2-EB2A-2626-0AD0-E4E583775B98}"/>
              </a:ext>
            </a:extLst>
          </p:cNvPr>
          <p:cNvSpPr txBox="1"/>
          <p:nvPr/>
        </p:nvSpPr>
        <p:spPr bwMode="gray">
          <a:xfrm>
            <a:off x="329379" y="6188717"/>
            <a:ext cx="9202738" cy="492443"/>
          </a:xfrm>
          <a:prstGeom prst="rect">
            <a:avLst/>
          </a:prstGeom>
          <a:noFill/>
        </p:spPr>
        <p:txBody>
          <a:bodyPr vert="horz" wrap="square" lIns="0" tIns="0" rIns="0" bIns="0" rtlCol="0" anchor="b">
            <a:spAutoFit/>
          </a:bodyPr>
          <a:lstStyle>
            <a:defPPr>
              <a:defRPr lang="en-US"/>
            </a:defPPr>
            <a:lvl1pPr marL="177800" indent="-177800" algn="l" defTabSz="711200" rtl="0" eaLnBrk="1" latinLnBrk="0" hangingPunct="1">
              <a:spcBef>
                <a:spcPts val="1200"/>
              </a:spcBef>
              <a:buChar char="•"/>
              <a:defRPr sz="1600" kern="1200">
                <a:solidFill>
                  <a:schemeClr val="tx1"/>
                </a:solidFill>
                <a:latin typeface="+mn-lt"/>
                <a:ea typeface="+mn-ea"/>
                <a:cs typeface="+mn-cs"/>
              </a:defRPr>
            </a:lvl1pPr>
            <a:lvl2pPr marL="355600" indent="-177800" algn="l" defTabSz="711200" rtl="0" eaLnBrk="1" latinLnBrk="0" hangingPunct="1">
              <a:spcBef>
                <a:spcPts val="600"/>
              </a:spcBef>
              <a:buChar char="–"/>
              <a:defRPr sz="1400" kern="1200">
                <a:solidFill>
                  <a:schemeClr val="tx1"/>
                </a:solidFill>
                <a:latin typeface="+mn-lt"/>
                <a:ea typeface="+mn-ea"/>
                <a:cs typeface="+mn-cs"/>
              </a:defRPr>
            </a:lvl2pPr>
            <a:lvl3pPr marL="533400" indent="-177800" algn="l" defTabSz="711200" rtl="0" eaLnBrk="1" latinLnBrk="0" hangingPunct="1">
              <a:spcBef>
                <a:spcPts val="600"/>
              </a:spcBef>
              <a:buChar char="&gt;"/>
              <a:defRPr sz="1400" kern="1200">
                <a:solidFill>
                  <a:schemeClr val="tx1"/>
                </a:solidFill>
                <a:latin typeface="+mn-lt"/>
                <a:ea typeface="+mn-ea"/>
                <a:cs typeface="+mn-cs"/>
              </a:defRPr>
            </a:lvl3pPr>
            <a:lvl4pPr marL="711200" indent="-177800" algn="l" defTabSz="711200" rtl="0" eaLnBrk="1" latinLnBrk="0" hangingPunct="1">
              <a:spcBef>
                <a:spcPts val="600"/>
              </a:spcBef>
              <a:buChar char="–"/>
              <a:defRPr sz="1400" kern="1200">
                <a:solidFill>
                  <a:schemeClr val="tx1"/>
                </a:solidFill>
                <a:latin typeface="+mn-lt"/>
                <a:ea typeface="+mn-ea"/>
                <a:cs typeface="+mn-cs"/>
              </a:defRPr>
            </a:lvl4pPr>
            <a:lvl5pPr marL="889000" indent="-177800" algn="l" defTabSz="711200" rtl="0" eaLnBrk="1" latinLnBrk="0" hangingPunct="1">
              <a:spcBef>
                <a:spcPts val="600"/>
              </a:spcBef>
              <a:buChar char="&gt;"/>
              <a:defRPr sz="1400" kern="1200">
                <a:solidFill>
                  <a:schemeClr val="tx1"/>
                </a:solidFill>
                <a:latin typeface="+mn-lt"/>
                <a:ea typeface="+mn-ea"/>
                <a:cs typeface="+mn-cs"/>
              </a:defRPr>
            </a:lvl5pPr>
            <a:lvl6pPr marL="1066800" indent="-177800" algn="l" defTabSz="711200" rtl="0" eaLnBrk="1" latinLnBrk="0" hangingPunct="1">
              <a:defRPr sz="1400" kern="1200">
                <a:solidFill>
                  <a:schemeClr val="tx1"/>
                </a:solidFill>
                <a:latin typeface="+mn-lt"/>
                <a:ea typeface="+mn-ea"/>
                <a:cs typeface="+mn-cs"/>
              </a:defRPr>
            </a:lvl6pPr>
            <a:lvl7pPr marL="1244600" indent="-177800" algn="l" defTabSz="711200" rtl="0" eaLnBrk="1" latinLnBrk="0" hangingPunct="1">
              <a:defRPr sz="1400" kern="1200">
                <a:solidFill>
                  <a:schemeClr val="tx1"/>
                </a:solidFill>
                <a:latin typeface="+mn-lt"/>
                <a:ea typeface="+mn-ea"/>
                <a:cs typeface="+mn-cs"/>
              </a:defRPr>
            </a:lvl7pPr>
            <a:lvl8pPr marL="1422400" indent="-177800" algn="l" defTabSz="711200" rtl="0" eaLnBrk="1" latinLnBrk="0" hangingPunct="1">
              <a:defRPr sz="1400" kern="1200">
                <a:solidFill>
                  <a:schemeClr val="tx1"/>
                </a:solidFill>
                <a:latin typeface="+mn-lt"/>
                <a:ea typeface="+mn-ea"/>
                <a:cs typeface="+mn-cs"/>
              </a:defRPr>
            </a:lvl8pPr>
            <a:lvl9pPr marL="1600200" indent="-177800" algn="l" defTabSz="711200" rtl="0" eaLnBrk="1" latinLnBrk="0" hangingPunct="1">
              <a:defRPr sz="1400" kern="1200">
                <a:solidFill>
                  <a:schemeClr val="tx1"/>
                </a:solidFill>
                <a:latin typeface="+mn-lt"/>
                <a:ea typeface="+mn-ea"/>
                <a:cs typeface="+mn-cs"/>
              </a:defRPr>
            </a:lvl9pPr>
          </a:lstStyle>
          <a:p>
            <a:pPr marL="0" indent="0">
              <a:spcBef>
                <a:spcPts val="0"/>
              </a:spcBef>
              <a:buNone/>
            </a:pPr>
            <a:br>
              <a:rPr lang="en-US" sz="800" dirty="0">
                <a:solidFill>
                  <a:srgbClr val="000000"/>
                </a:solidFill>
                <a:cs typeface="Arial"/>
              </a:rPr>
            </a:br>
            <a:r>
              <a:rPr kumimoji="0" lang="en-US" sz="800" i="0" u="none" strike="noStrike" kern="1200" cap="none" spc="0" normalizeH="0" baseline="0" noProof="0" dirty="0">
                <a:ln>
                  <a:noFill/>
                </a:ln>
                <a:solidFill>
                  <a:srgbClr val="000000"/>
                </a:solidFill>
                <a:effectLst/>
                <a:uLnTx/>
                <a:uFillTx/>
                <a:cs typeface="Arial"/>
              </a:rPr>
              <a:t>Sources: </a:t>
            </a:r>
            <a:r>
              <a:rPr kumimoji="0" lang="en-US" sz="800" i="0" u="none" strike="noStrike" kern="1200" cap="none" spc="0" normalizeH="0" baseline="0" noProof="0" dirty="0">
                <a:ln>
                  <a:noFill/>
                </a:ln>
                <a:solidFill>
                  <a:srgbClr val="000000"/>
                </a:solidFill>
                <a:effectLst/>
                <a:uLnTx/>
                <a:uFillTx/>
                <a:cs typeface="Arial"/>
                <a:hlinkClick r:id="rId11"/>
              </a:rPr>
              <a:t>EV Charging Redefined</a:t>
            </a:r>
            <a:r>
              <a:rPr lang="en-US" sz="800" dirty="0">
                <a:solidFill>
                  <a:srgbClr val="000000"/>
                </a:solidFill>
                <a:cs typeface="Arial"/>
              </a:rPr>
              <a:t> (NIO, 2025</a:t>
            </a:r>
            <a:r>
              <a:rPr kumimoji="0" lang="en-US" sz="800" i="0" u="none" strike="noStrike" kern="1200" cap="none" spc="0" normalizeH="0" baseline="0" noProof="0" dirty="0">
                <a:ln>
                  <a:noFill/>
                </a:ln>
                <a:solidFill>
                  <a:srgbClr val="000000"/>
                </a:solidFill>
                <a:effectLst/>
                <a:uLnTx/>
                <a:uFillTx/>
                <a:cs typeface="Arial"/>
              </a:rPr>
              <a:t>); </a:t>
            </a:r>
            <a:r>
              <a:rPr kumimoji="0" lang="en-US" sz="800" i="0" u="none" strike="noStrike" kern="1200" cap="none" spc="0" normalizeH="0" baseline="0" noProof="0" dirty="0">
                <a:ln>
                  <a:noFill/>
                </a:ln>
                <a:solidFill>
                  <a:srgbClr val="000000"/>
                </a:solidFill>
                <a:effectLst/>
                <a:uLnTx/>
                <a:uFillTx/>
                <a:cs typeface="Arial"/>
                <a:hlinkClick r:id="rId12"/>
              </a:rPr>
              <a:t>What’s new with NIO in 2025</a:t>
            </a:r>
            <a:r>
              <a:rPr lang="en-US" sz="800" dirty="0">
                <a:solidFill>
                  <a:srgbClr val="000000"/>
                </a:solidFill>
                <a:cs typeface="Arial"/>
              </a:rPr>
              <a:t> (NIO, 2025</a:t>
            </a:r>
            <a:r>
              <a:rPr kumimoji="0" lang="en-US" sz="800" i="0" u="none" strike="noStrike" kern="1200" cap="none" spc="0" normalizeH="0" baseline="0" noProof="0" dirty="0">
                <a:ln>
                  <a:noFill/>
                </a:ln>
                <a:solidFill>
                  <a:srgbClr val="000000"/>
                </a:solidFill>
                <a:effectLst/>
                <a:uLnTx/>
                <a:uFillTx/>
                <a:cs typeface="Arial"/>
              </a:rPr>
              <a:t>); </a:t>
            </a:r>
            <a:r>
              <a:rPr kumimoji="0" lang="en-US" sz="800" i="0" u="none" strike="noStrike" kern="1200" cap="none" spc="0" normalizeH="0" baseline="0" noProof="0" dirty="0">
                <a:ln>
                  <a:noFill/>
                </a:ln>
                <a:solidFill>
                  <a:srgbClr val="000000"/>
                </a:solidFill>
                <a:effectLst/>
                <a:uLnTx/>
                <a:uFillTx/>
                <a:cs typeface="Arial"/>
                <a:hlinkClick r:id="rId13"/>
              </a:rPr>
              <a:t>NIO’s BaaS Strategy</a:t>
            </a:r>
            <a:r>
              <a:rPr lang="en-US" sz="800" dirty="0">
                <a:solidFill>
                  <a:srgbClr val="000000"/>
                </a:solidFill>
                <a:cs typeface="Arial"/>
              </a:rPr>
              <a:t> (SMU, 2022</a:t>
            </a:r>
            <a:r>
              <a:rPr kumimoji="0" lang="en-US" sz="800" i="0" u="none" strike="noStrike" kern="1200" cap="none" spc="0" normalizeH="0" baseline="0" noProof="0" dirty="0">
                <a:ln>
                  <a:noFill/>
                </a:ln>
                <a:solidFill>
                  <a:srgbClr val="000000"/>
                </a:solidFill>
                <a:effectLst/>
                <a:uLnTx/>
                <a:uFillTx/>
                <a:cs typeface="Arial"/>
              </a:rPr>
              <a:t>); </a:t>
            </a:r>
            <a:r>
              <a:rPr kumimoji="0" lang="en-US" sz="800" i="0" u="none" strike="noStrike" kern="1200" cap="none" spc="0" normalizeH="0" baseline="0" noProof="0" dirty="0">
                <a:ln>
                  <a:noFill/>
                </a:ln>
                <a:solidFill>
                  <a:srgbClr val="000000"/>
                </a:solidFill>
                <a:effectLst/>
                <a:uLnTx/>
                <a:uFillTx/>
                <a:cs typeface="Arial"/>
                <a:hlinkClick r:id="rId14"/>
              </a:rPr>
              <a:t>Charger Types and Speeds</a:t>
            </a:r>
            <a:r>
              <a:rPr lang="en-US" sz="800" dirty="0">
                <a:solidFill>
                  <a:srgbClr val="000000"/>
                </a:solidFill>
                <a:cs typeface="Arial"/>
              </a:rPr>
              <a:t> (U.S. Department of Transportation, 2025</a:t>
            </a:r>
            <a:r>
              <a:rPr kumimoji="0" lang="en-US" sz="800" i="0" u="none" strike="noStrike" kern="1200" cap="none" spc="0" normalizeH="0" baseline="0" noProof="0" dirty="0">
                <a:ln>
                  <a:noFill/>
                </a:ln>
                <a:solidFill>
                  <a:srgbClr val="000000"/>
                </a:solidFill>
                <a:effectLst/>
                <a:uLnTx/>
                <a:uFillTx/>
                <a:cs typeface="Arial"/>
              </a:rPr>
              <a:t>); </a:t>
            </a:r>
            <a:r>
              <a:rPr kumimoji="0" lang="en-US" sz="800" i="0" u="none" strike="noStrike" kern="1200" cap="none" spc="0" normalizeH="0" baseline="0" noProof="0" dirty="0">
                <a:ln>
                  <a:noFill/>
                </a:ln>
                <a:solidFill>
                  <a:srgbClr val="000000"/>
                </a:solidFill>
                <a:effectLst/>
                <a:uLnTx/>
                <a:uFillTx/>
                <a:cs typeface="Arial"/>
                <a:hlinkClick r:id="rId15"/>
              </a:rPr>
              <a:t>NIO’s Big play: How battery swapping stations can drive growth</a:t>
            </a:r>
            <a:r>
              <a:rPr lang="en-US" sz="800" dirty="0">
                <a:solidFill>
                  <a:srgbClr val="000000"/>
                </a:solidFill>
                <a:cs typeface="Arial"/>
              </a:rPr>
              <a:t> (</a:t>
            </a:r>
            <a:r>
              <a:rPr lang="en-US" sz="800" dirty="0" err="1">
                <a:solidFill>
                  <a:srgbClr val="000000"/>
                </a:solidFill>
                <a:cs typeface="Arial"/>
              </a:rPr>
              <a:t>MarketBeat</a:t>
            </a:r>
            <a:r>
              <a:rPr lang="en-US" sz="800" dirty="0">
                <a:solidFill>
                  <a:srgbClr val="000000"/>
                </a:solidFill>
                <a:cs typeface="Arial"/>
              </a:rPr>
              <a:t>, 2024</a:t>
            </a:r>
            <a:r>
              <a:rPr kumimoji="0" lang="en-US" sz="800" i="0" u="none" strike="noStrike" kern="1200" cap="none" spc="0" normalizeH="0" baseline="0" noProof="0" dirty="0">
                <a:ln>
                  <a:noFill/>
                </a:ln>
                <a:solidFill>
                  <a:srgbClr val="000000"/>
                </a:solidFill>
                <a:effectLst/>
                <a:uLnTx/>
                <a:uFillTx/>
                <a:cs typeface="Arial"/>
              </a:rPr>
              <a:t>); </a:t>
            </a:r>
            <a:r>
              <a:rPr kumimoji="0" lang="en-US" sz="800" i="0" u="none" strike="noStrike" kern="1200" cap="none" spc="0" normalizeH="0" baseline="0" noProof="0" dirty="0">
                <a:ln>
                  <a:noFill/>
                </a:ln>
                <a:solidFill>
                  <a:srgbClr val="000000"/>
                </a:solidFill>
                <a:effectLst/>
                <a:uLnTx/>
                <a:uFillTx/>
                <a:cs typeface="Arial"/>
                <a:hlinkClick r:id="rId16"/>
              </a:rPr>
              <a:t>The Chinese Company that made battery </a:t>
            </a:r>
            <a:r>
              <a:rPr lang="en-US" sz="800" dirty="0" err="1">
                <a:solidFill>
                  <a:srgbClr val="000000"/>
                </a:solidFill>
                <a:cs typeface="Arial"/>
                <a:hlinkClick r:id="rId16"/>
              </a:rPr>
              <a:t>sw</a:t>
            </a:r>
            <a:r>
              <a:rPr kumimoji="0" lang="en-US" sz="800" i="0" u="none" strike="noStrike" kern="1200" cap="none" spc="0" normalizeH="0" baseline="0" noProof="0" dirty="0" err="1">
                <a:ln>
                  <a:noFill/>
                </a:ln>
                <a:solidFill>
                  <a:srgbClr val="000000"/>
                </a:solidFill>
                <a:effectLst/>
                <a:uLnTx/>
                <a:uFillTx/>
                <a:cs typeface="Arial"/>
                <a:hlinkClick r:id="rId16"/>
              </a:rPr>
              <a:t>apping</a:t>
            </a:r>
            <a:r>
              <a:rPr kumimoji="0" lang="en-US" sz="800" i="0" u="none" strike="noStrike" kern="1200" cap="none" spc="0" normalizeH="0" baseline="0" noProof="0" dirty="0">
                <a:ln>
                  <a:noFill/>
                </a:ln>
                <a:solidFill>
                  <a:srgbClr val="000000"/>
                </a:solidFill>
                <a:effectLst/>
                <a:uLnTx/>
                <a:uFillTx/>
                <a:cs typeface="Arial"/>
                <a:hlinkClick r:id="rId16"/>
              </a:rPr>
              <a:t> </a:t>
            </a:r>
            <a:r>
              <a:rPr lang="en-US" sz="800" dirty="0">
                <a:solidFill>
                  <a:srgbClr val="000000"/>
                </a:solidFill>
                <a:cs typeface="Arial"/>
                <a:hlinkClick r:id="rId16"/>
              </a:rPr>
              <a:t>w</a:t>
            </a:r>
            <a:r>
              <a:rPr kumimoji="0" lang="en-US" sz="800" i="0" u="none" strike="noStrike" kern="1200" cap="none" spc="0" normalizeH="0" baseline="0" noProof="0" dirty="0">
                <a:ln>
                  <a:noFill/>
                </a:ln>
                <a:solidFill>
                  <a:srgbClr val="000000"/>
                </a:solidFill>
                <a:effectLst/>
                <a:uLnTx/>
                <a:uFillTx/>
                <a:cs typeface="Arial"/>
                <a:hlinkClick r:id="rId16"/>
              </a:rPr>
              <a:t>ork</a:t>
            </a:r>
            <a:r>
              <a:rPr lang="en-US" sz="800" dirty="0">
                <a:solidFill>
                  <a:srgbClr val="000000"/>
                </a:solidFill>
                <a:cs typeface="Arial"/>
              </a:rPr>
              <a:t> </a:t>
            </a:r>
            <a:r>
              <a:rPr kumimoji="0" lang="en-US" sz="800" i="0" u="none" strike="noStrike" kern="1200" cap="none" spc="0" normalizeH="0" baseline="0" noProof="0" dirty="0">
                <a:ln>
                  <a:noFill/>
                </a:ln>
                <a:solidFill>
                  <a:srgbClr val="000000"/>
                </a:solidFill>
                <a:effectLst/>
                <a:uLnTx/>
                <a:uFillTx/>
                <a:cs typeface="Arial"/>
              </a:rPr>
              <a:t>(</a:t>
            </a:r>
            <a:r>
              <a:rPr lang="en-US" sz="800" dirty="0">
                <a:solidFill>
                  <a:srgbClr val="000000"/>
                </a:solidFill>
                <a:cs typeface="Arial"/>
              </a:rPr>
              <a:t>INSEAD, 2024</a:t>
            </a:r>
            <a:r>
              <a:rPr kumimoji="0" lang="en-US" sz="800" i="0" u="none" strike="noStrike" kern="1200" cap="none" spc="0" normalizeH="0" baseline="0" noProof="0" dirty="0">
                <a:ln>
                  <a:noFill/>
                </a:ln>
                <a:solidFill>
                  <a:srgbClr val="000000"/>
                </a:solidFill>
                <a:effectLst/>
                <a:uLnTx/>
                <a:uFillTx/>
                <a:cs typeface="Arial"/>
              </a:rPr>
              <a:t>).</a:t>
            </a:r>
            <a:endParaRPr lang="en-US" sz="800" dirty="0">
              <a:solidFill>
                <a:srgbClr val="000000"/>
              </a:solidFill>
              <a:cs typeface="Arial"/>
            </a:endParaRPr>
          </a:p>
          <a:p>
            <a:pPr marL="0" indent="0">
              <a:spcBef>
                <a:spcPts val="0"/>
              </a:spcBef>
              <a:buNone/>
            </a:pPr>
            <a:r>
              <a:rPr lang="en-US" sz="800" dirty="0">
                <a:solidFill>
                  <a:srgbClr val="000000"/>
                </a:solidFill>
                <a:cs typeface="Arial"/>
              </a:rPr>
              <a:t>Credit: Khande-Jae Fisher, Isabel Hoyos, Hyae Ryung Kim, and</a:t>
            </a:r>
            <a:r>
              <a:rPr lang="en-US" sz="800" dirty="0">
                <a:cs typeface="Arial"/>
              </a:rPr>
              <a:t> </a:t>
            </a:r>
            <a:r>
              <a:rPr lang="en-US" sz="800" dirty="0">
                <a:solidFill>
                  <a:srgbClr val="000000"/>
                </a:solidFill>
                <a:cs typeface="Arial"/>
                <a:hlinkClick r:id="rId17"/>
              </a:rPr>
              <a:t>Gernot Wagner</a:t>
            </a:r>
            <a:r>
              <a:rPr lang="en-US" sz="800" dirty="0">
                <a:solidFill>
                  <a:srgbClr val="000000"/>
                </a:solidFill>
                <a:cs typeface="Arial"/>
              </a:rPr>
              <a:t>. </a:t>
            </a:r>
            <a:r>
              <a:rPr lang="en-US" sz="800" dirty="0">
                <a:solidFill>
                  <a:srgbClr val="000000"/>
                </a:solidFill>
                <a:cs typeface="Arial"/>
                <a:hlinkClick r:id="rId18"/>
              </a:rPr>
              <a:t>Share with attribution</a:t>
            </a:r>
            <a:r>
              <a:rPr lang="en-US" sz="800" dirty="0">
                <a:solidFill>
                  <a:srgbClr val="000000"/>
                </a:solidFill>
                <a:cs typeface="Arial"/>
              </a:rPr>
              <a:t>: Wagner et al., "Mining for the Energy Transition" (10 April 2026).</a:t>
            </a:r>
          </a:p>
        </p:txBody>
      </p:sp>
    </p:spTree>
    <p:extLst>
      <p:ext uri="{BB962C8B-B14F-4D97-AF65-F5344CB8AC3E}">
        <p14:creationId xmlns:p14="http://schemas.microsoft.com/office/powerpoint/2010/main" val="31923498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8A558-5B71-E56E-2403-280BF8FF2E5A}"/>
            </a:ext>
          </a:extLst>
        </p:cNvPr>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6ADF43BA-3EEF-C0D0-9BDD-B4E3B1DB0FA6}"/>
              </a:ext>
            </a:extLst>
          </p:cNvPr>
          <p:cNvGraphicFramePr>
            <a:graphicFrameLocks/>
          </p:cNvGraphicFramePr>
          <p:nvPr>
            <p:custDataLst>
              <p:tags r:id="rId1"/>
            </p:custDataLst>
            <p:extLst>
              <p:ext uri="{D42A27DB-BD31-4B8C-83A1-F6EECF244321}">
                <p14:modId xmlns:p14="http://schemas.microsoft.com/office/powerpoint/2010/main" val="222635896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think-cell data - do not delete" hidden="1">
                        <a:extLst>
                          <a:ext uri="{FF2B5EF4-FFF2-40B4-BE49-F238E27FC236}">
                            <a16:creationId xmlns:a16="http://schemas.microsoft.com/office/drawing/2014/main" id="{605F54DC-9836-9B66-B0A0-4A1DC7B3BBC9}"/>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C5B8BA7D-CF4F-EFD4-E2E5-0AAE7392DBA9}"/>
              </a:ext>
            </a:extLst>
          </p:cNvPr>
          <p:cNvSpPr>
            <a:spLocks noGrp="1"/>
          </p:cNvSpPr>
          <p:nvPr>
            <p:ph type="body" sz="quarter" idx="14"/>
          </p:nvPr>
        </p:nvSpPr>
        <p:spPr/>
        <p:txBody>
          <a:bodyPr/>
          <a:lstStyle/>
          <a:p>
            <a:pPr marL="0" indent="0">
              <a:buNone/>
            </a:pPr>
            <a:r>
              <a:rPr lang="en-US" b="1" dirty="0"/>
              <a:t>Observations</a:t>
            </a:r>
            <a:endParaRPr lang="en-US" b="1" dirty="0">
              <a:cs typeface="Arial"/>
            </a:endParaRPr>
          </a:p>
          <a:p>
            <a:pPr>
              <a:spcBef>
                <a:spcPts val="600"/>
              </a:spcBef>
            </a:pPr>
            <a:r>
              <a:rPr lang="en-US" sz="1050" dirty="0"/>
              <a:t>Oyster refining system, replaced fossil fuels with electricity, followed by precipitation and filtration for highly efficient recovery of metals.</a:t>
            </a:r>
            <a:endParaRPr lang="en-US" sz="1050" dirty="0">
              <a:cs typeface="Arial"/>
            </a:endParaRPr>
          </a:p>
          <a:p>
            <a:pPr>
              <a:spcBef>
                <a:spcPts val="600"/>
              </a:spcBef>
            </a:pPr>
            <a:r>
              <a:rPr lang="en-US" sz="1050" dirty="0"/>
              <a:t>Tech compatible with diverse inputs, including renewable energy, EVs, scrap metal, black mass, and mined ore.</a:t>
            </a:r>
            <a:endParaRPr lang="en-US" sz="1050" dirty="0">
              <a:cs typeface="Arial"/>
            </a:endParaRPr>
          </a:p>
          <a:p>
            <a:pPr>
              <a:spcBef>
                <a:spcPts val="600"/>
              </a:spcBef>
            </a:pPr>
            <a:r>
              <a:rPr lang="en-US" sz="1050" dirty="0"/>
              <a:t>First commercial installation  launched in Ohio in 2024; processes black mass and Ni scrap.</a:t>
            </a:r>
            <a:endParaRPr lang="en-US" sz="1050" dirty="0">
              <a:cs typeface="Arial"/>
            </a:endParaRPr>
          </a:p>
          <a:p>
            <a:pPr>
              <a:spcBef>
                <a:spcPts val="600"/>
              </a:spcBef>
            </a:pPr>
            <a:r>
              <a:rPr lang="en-US" sz="1050" dirty="0"/>
              <a:t>Received $7.2 million from the IRA Advanced Energy Project 48C Tax Credit allocation in 2024.</a:t>
            </a:r>
            <a:endParaRPr lang="en-US" sz="1050" dirty="0">
              <a:cs typeface="Arial"/>
            </a:endParaRPr>
          </a:p>
          <a:p>
            <a:pPr>
              <a:spcBef>
                <a:spcPts val="600"/>
              </a:spcBef>
            </a:pPr>
            <a:r>
              <a:rPr lang="en-US" sz="1050" dirty="0"/>
              <a:t>Company’s business model supports the development of domestic refining capacity and strengthens supply chain resilience.</a:t>
            </a:r>
            <a:endParaRPr lang="en-US" sz="1050" dirty="0">
              <a:cs typeface="Arial"/>
            </a:endParaRPr>
          </a:p>
          <a:p>
            <a:pPr marL="0" indent="0">
              <a:buNone/>
            </a:pPr>
            <a:endParaRPr lang="en-GB" dirty="0"/>
          </a:p>
        </p:txBody>
      </p:sp>
      <p:sp>
        <p:nvSpPr>
          <p:cNvPr id="3" name="Title 2">
            <a:extLst>
              <a:ext uri="{FF2B5EF4-FFF2-40B4-BE49-F238E27FC236}">
                <a16:creationId xmlns:a16="http://schemas.microsoft.com/office/drawing/2014/main" id="{48C3DA56-49D4-F156-AB4D-89AA62B1FC0F}"/>
              </a:ext>
            </a:extLst>
          </p:cNvPr>
          <p:cNvSpPr>
            <a:spLocks noGrp="1"/>
          </p:cNvSpPr>
          <p:nvPr>
            <p:ph type="title"/>
          </p:nvPr>
        </p:nvSpPr>
        <p:spPr/>
        <p:txBody>
          <a:bodyPr vert="horz"/>
          <a:lstStyle/>
          <a:p>
            <a:r>
              <a:rPr lang="en-US" dirty="0"/>
              <a:t>Nth Cycle tackles critical mineral waste variability, recovery efficiency, and supply chain gaps in one integrated system</a:t>
            </a:r>
            <a:endParaRPr lang="en-US" dirty="0">
              <a:cs typeface="Arial"/>
            </a:endParaRPr>
          </a:p>
        </p:txBody>
      </p:sp>
      <p:sp>
        <p:nvSpPr>
          <p:cNvPr id="5" name="Text Placeholder 4">
            <a:extLst>
              <a:ext uri="{FF2B5EF4-FFF2-40B4-BE49-F238E27FC236}">
                <a16:creationId xmlns:a16="http://schemas.microsoft.com/office/drawing/2014/main" id="{D06E0BB2-CEA1-2AD5-A0D2-E8E2214FFE31}"/>
              </a:ext>
            </a:extLst>
          </p:cNvPr>
          <p:cNvSpPr>
            <a:spLocks noGrp="1"/>
          </p:cNvSpPr>
          <p:nvPr>
            <p:ph type="body" sz="quarter" idx="13"/>
          </p:nvPr>
        </p:nvSpPr>
        <p:spPr/>
        <p:txBody>
          <a:bodyPr/>
          <a:lstStyle/>
          <a:p>
            <a:r>
              <a:rPr lang="en-US" dirty="0"/>
              <a:t>Nth Cycle’s electroextraction process reduces emissions and enhances recovery logistics</a:t>
            </a:r>
          </a:p>
        </p:txBody>
      </p:sp>
      <p:sp>
        <p:nvSpPr>
          <p:cNvPr id="8" name="Text Placeholder 1">
            <a:extLst>
              <a:ext uri="{FF2B5EF4-FFF2-40B4-BE49-F238E27FC236}">
                <a16:creationId xmlns:a16="http://schemas.microsoft.com/office/drawing/2014/main" id="{D798BA8A-4ED8-C836-F736-4E17B1564830}"/>
              </a:ext>
            </a:extLst>
          </p:cNvPr>
          <p:cNvSpPr txBox="1">
            <a:spLocks/>
          </p:cNvSpPr>
          <p:nvPr/>
        </p:nvSpPr>
        <p:spPr>
          <a:xfrm>
            <a:off x="0" y="0"/>
            <a:ext cx="3886200" cy="320040"/>
          </a:xfrm>
          <a:prstGeom prst="rect">
            <a:avLst/>
          </a:prstGeom>
          <a:solidFill>
            <a:srgbClr val="C5EFFF"/>
          </a:solidFill>
        </p:spPr>
        <p:txBody>
          <a:bodyPr vert="horz" lIns="91440" tIns="45720" rIns="91440" bIns="45720" rtlCol="0">
            <a:noAutofit/>
          </a:bodyPr>
          <a:lstStyle>
            <a:lvl1pPr marL="180975" indent="-180975" algn="l" defTabSz="914354"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1pPr>
            <a:lvl2pPr marL="361950"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2pPr>
            <a:lvl3pPr marL="534988" indent="-173038"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3pPr>
            <a:lvl4pPr marL="715963"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4pPr>
            <a:lvl5pPr marL="898525" indent="-182563"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dirty="0"/>
              <a:t>Case study: Nth Cycle</a:t>
            </a:r>
          </a:p>
        </p:txBody>
      </p:sp>
      <p:pic>
        <p:nvPicPr>
          <p:cNvPr id="11" name="Content Placeholder 14" descr="A diagram of a machine&#10;&#10;AI-generated content may be incorrect.">
            <a:extLst>
              <a:ext uri="{FF2B5EF4-FFF2-40B4-BE49-F238E27FC236}">
                <a16:creationId xmlns:a16="http://schemas.microsoft.com/office/drawing/2014/main" id="{E94D4511-EC82-CDAE-CCF8-C45D1B5DFA2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3374028" y="2255522"/>
            <a:ext cx="4386798" cy="1882155"/>
          </a:xfrm>
          <a:prstGeom prst="rect">
            <a:avLst/>
          </a:prstGeom>
          <a:ln>
            <a:noFill/>
          </a:ln>
        </p:spPr>
      </p:pic>
      <p:sp>
        <p:nvSpPr>
          <p:cNvPr id="12" name="TextBox 11">
            <a:extLst>
              <a:ext uri="{FF2B5EF4-FFF2-40B4-BE49-F238E27FC236}">
                <a16:creationId xmlns:a16="http://schemas.microsoft.com/office/drawing/2014/main" id="{086FFAAE-5F66-7B44-B09C-5BE6B299FC0E}"/>
              </a:ext>
            </a:extLst>
          </p:cNvPr>
          <p:cNvSpPr txBox="1"/>
          <p:nvPr/>
        </p:nvSpPr>
        <p:spPr bwMode="gray">
          <a:xfrm>
            <a:off x="7447748" y="3284518"/>
            <a:ext cx="1665771" cy="584775"/>
          </a:xfrm>
          <a:prstGeom prst="rect">
            <a:avLst/>
          </a:prstGeom>
          <a:noFill/>
        </p:spPr>
        <p:txBody>
          <a:bodyPr wrap="square" lIns="137160" tIns="137160" rIns="274320" bIns="137160" rtlCol="0">
            <a:spAutoFit/>
          </a:bodyPr>
          <a:lstStyle/>
          <a:p>
            <a:pPr>
              <a:spcBef>
                <a:spcPts val="600"/>
              </a:spcBef>
              <a:spcAft>
                <a:spcPts val="600"/>
              </a:spcAft>
            </a:pPr>
            <a:r>
              <a:rPr lang="en-US" sz="1000" dirty="0"/>
              <a:t>Recycling capacity of </a:t>
            </a:r>
            <a:r>
              <a:rPr lang="en-US" sz="1000" b="1" dirty="0"/>
              <a:t>3,100 mt per year</a:t>
            </a:r>
          </a:p>
        </p:txBody>
      </p:sp>
      <p:sp>
        <p:nvSpPr>
          <p:cNvPr id="13" name="TextBox 12">
            <a:extLst>
              <a:ext uri="{FF2B5EF4-FFF2-40B4-BE49-F238E27FC236}">
                <a16:creationId xmlns:a16="http://schemas.microsoft.com/office/drawing/2014/main" id="{F83D9B54-6EB6-6DC2-6227-CBBF0D7A9649}"/>
              </a:ext>
            </a:extLst>
          </p:cNvPr>
          <p:cNvSpPr txBox="1"/>
          <p:nvPr/>
        </p:nvSpPr>
        <p:spPr bwMode="gray">
          <a:xfrm>
            <a:off x="4299688" y="2065694"/>
            <a:ext cx="3037802" cy="246221"/>
          </a:xfrm>
          <a:prstGeom prst="rect">
            <a:avLst/>
          </a:prstGeom>
          <a:noFill/>
          <a:ln>
            <a:noFill/>
          </a:ln>
        </p:spPr>
        <p:txBody>
          <a:bodyPr wrap="square">
            <a:spAutoFit/>
          </a:bodyPr>
          <a:lstStyle/>
          <a:p>
            <a:r>
              <a:rPr lang="en-US" sz="1000" b="1"/>
              <a:t>Oyster refining system for metal extraction </a:t>
            </a:r>
            <a:endParaRPr lang="en-US" sz="1000"/>
          </a:p>
        </p:txBody>
      </p:sp>
      <p:sp>
        <p:nvSpPr>
          <p:cNvPr id="14" name="Rectangle 13">
            <a:extLst>
              <a:ext uri="{FF2B5EF4-FFF2-40B4-BE49-F238E27FC236}">
                <a16:creationId xmlns:a16="http://schemas.microsoft.com/office/drawing/2014/main" id="{F3307237-9718-10CD-3662-CEBD0809C416}"/>
              </a:ext>
            </a:extLst>
          </p:cNvPr>
          <p:cNvSpPr/>
          <p:nvPr/>
        </p:nvSpPr>
        <p:spPr bwMode="gray">
          <a:xfrm>
            <a:off x="324000" y="2166586"/>
            <a:ext cx="1508059" cy="3929414"/>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a:p>
            <a:pPr marL="0" indent="0" algn="ctr">
              <a:buNone/>
            </a:pPr>
            <a:endParaRPr lang="en-US" sz="1600" dirty="0">
              <a:solidFill>
                <a:schemeClr val="tx1"/>
              </a:solidFill>
            </a:endParaRPr>
          </a:p>
          <a:p>
            <a:pPr marL="0" indent="0" algn="ctr">
              <a:buNone/>
            </a:pPr>
            <a:endParaRPr lang="en-US" sz="1600" dirty="0">
              <a:solidFill>
                <a:schemeClr val="tx1"/>
              </a:solidFill>
            </a:endParaRPr>
          </a:p>
          <a:p>
            <a:pPr marL="0" indent="0" algn="ctr">
              <a:buNone/>
            </a:pPr>
            <a:endParaRPr lang="en-US" sz="1600" dirty="0">
              <a:solidFill>
                <a:schemeClr val="tx1"/>
              </a:solidFill>
            </a:endParaRPr>
          </a:p>
          <a:p>
            <a:pPr marL="0" indent="0" algn="ctr">
              <a:buNone/>
            </a:pPr>
            <a:endParaRPr lang="en-US" sz="1600" dirty="0">
              <a:solidFill>
                <a:schemeClr val="tx1"/>
              </a:solidFill>
            </a:endParaRPr>
          </a:p>
          <a:p>
            <a:pPr marL="0" indent="0" algn="ctr">
              <a:buNone/>
            </a:pPr>
            <a:endParaRPr lang="en-US" sz="1600" dirty="0">
              <a:solidFill>
                <a:schemeClr val="tx1"/>
              </a:solidFill>
            </a:endParaRPr>
          </a:p>
        </p:txBody>
      </p:sp>
      <p:cxnSp>
        <p:nvCxnSpPr>
          <p:cNvPr id="15" name="Straight Connector 14">
            <a:extLst>
              <a:ext uri="{FF2B5EF4-FFF2-40B4-BE49-F238E27FC236}">
                <a16:creationId xmlns:a16="http://schemas.microsoft.com/office/drawing/2014/main" id="{59132D7F-D264-11C1-E20B-D22CC77A81E1}"/>
              </a:ext>
            </a:extLst>
          </p:cNvPr>
          <p:cNvCxnSpPr>
            <a:cxnSpLocks/>
          </p:cNvCxnSpPr>
          <p:nvPr/>
        </p:nvCxnSpPr>
        <p:spPr bwMode="gray">
          <a:xfrm>
            <a:off x="376061" y="2442244"/>
            <a:ext cx="1350286" cy="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6" name="btfpColumnHeaderBoxText984923">
            <a:extLst>
              <a:ext uri="{FF2B5EF4-FFF2-40B4-BE49-F238E27FC236}">
                <a16:creationId xmlns:a16="http://schemas.microsoft.com/office/drawing/2014/main" id="{397D5F39-CF5D-0599-D2F9-38B79E363686}"/>
              </a:ext>
            </a:extLst>
          </p:cNvPr>
          <p:cNvSpPr txBox="1"/>
          <p:nvPr/>
        </p:nvSpPr>
        <p:spPr bwMode="gray">
          <a:xfrm>
            <a:off x="376061" y="2180730"/>
            <a:ext cx="1476294" cy="288219"/>
          </a:xfrm>
          <a:prstGeom prst="rect">
            <a:avLst/>
          </a:prstGeom>
          <a:noFill/>
        </p:spPr>
        <p:txBody>
          <a:bodyPr vert="horz" wrap="square" lIns="36036" tIns="36036" rIns="36036" bIns="36036" rtlCol="0" anchor="b">
            <a:spAutoFit/>
          </a:bodyPr>
          <a:lstStyle/>
          <a:p>
            <a:pPr marL="0" indent="0">
              <a:spcBef>
                <a:spcPts val="0"/>
              </a:spcBef>
              <a:buNone/>
            </a:pPr>
            <a:r>
              <a:rPr lang="en-US" sz="1400" b="1">
                <a:solidFill>
                  <a:srgbClr val="000000"/>
                </a:solidFill>
                <a:cs typeface="Arial"/>
              </a:rPr>
              <a:t>About</a:t>
            </a:r>
            <a:endParaRPr lang="en-US" sz="1400" i="0">
              <a:solidFill>
                <a:srgbClr val="000000"/>
              </a:solidFill>
              <a:effectLst/>
              <a:cs typeface="Arial"/>
            </a:endParaRPr>
          </a:p>
        </p:txBody>
      </p:sp>
      <p:grpSp>
        <p:nvGrpSpPr>
          <p:cNvPr id="18" name="Group 17">
            <a:extLst>
              <a:ext uri="{FF2B5EF4-FFF2-40B4-BE49-F238E27FC236}">
                <a16:creationId xmlns:a16="http://schemas.microsoft.com/office/drawing/2014/main" id="{66BCEAD0-9DC5-9A6B-1FB3-BABCA9DA8B7E}"/>
              </a:ext>
            </a:extLst>
          </p:cNvPr>
          <p:cNvGrpSpPr/>
          <p:nvPr/>
        </p:nvGrpSpPr>
        <p:grpSpPr>
          <a:xfrm>
            <a:off x="2177361" y="4114058"/>
            <a:ext cx="6862310" cy="1981942"/>
            <a:chOff x="2015949" y="4123486"/>
            <a:chExt cx="7242312" cy="1955602"/>
          </a:xfrm>
        </p:grpSpPr>
        <p:sp>
          <p:nvSpPr>
            <p:cNvPr id="19" name="Rectangle 18">
              <a:extLst>
                <a:ext uri="{FF2B5EF4-FFF2-40B4-BE49-F238E27FC236}">
                  <a16:creationId xmlns:a16="http://schemas.microsoft.com/office/drawing/2014/main" id="{034B40F9-B31B-66C3-2B27-C4FFD49D40A9}"/>
                </a:ext>
              </a:extLst>
            </p:cNvPr>
            <p:cNvSpPr/>
            <p:nvPr/>
          </p:nvSpPr>
          <p:spPr bwMode="gray">
            <a:xfrm>
              <a:off x="5637885" y="4123486"/>
              <a:ext cx="3611735" cy="246887"/>
            </a:xfrm>
            <a:prstGeom prst="rect">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200">
                  <a:solidFill>
                    <a:schemeClr val="tx1"/>
                  </a:solidFill>
                </a:rPr>
                <a:t>Supply Chain</a:t>
              </a:r>
            </a:p>
          </p:txBody>
        </p:sp>
        <p:sp>
          <p:nvSpPr>
            <p:cNvPr id="20" name="Rectangle 19">
              <a:extLst>
                <a:ext uri="{FF2B5EF4-FFF2-40B4-BE49-F238E27FC236}">
                  <a16:creationId xmlns:a16="http://schemas.microsoft.com/office/drawing/2014/main" id="{60899671-68D7-1B21-CDAE-CD38462D255D}"/>
                </a:ext>
              </a:extLst>
            </p:cNvPr>
            <p:cNvSpPr/>
            <p:nvPr/>
          </p:nvSpPr>
          <p:spPr bwMode="gray">
            <a:xfrm>
              <a:off x="2016861" y="4123488"/>
              <a:ext cx="3621024" cy="246888"/>
            </a:xfrm>
            <a:prstGeom prst="rect">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200">
                  <a:solidFill>
                    <a:schemeClr val="tx1"/>
                  </a:solidFill>
                </a:rPr>
                <a:t>Technology</a:t>
              </a:r>
            </a:p>
          </p:txBody>
        </p:sp>
        <p:sp>
          <p:nvSpPr>
            <p:cNvPr id="21" name="Rectangle 20">
              <a:extLst>
                <a:ext uri="{FF2B5EF4-FFF2-40B4-BE49-F238E27FC236}">
                  <a16:creationId xmlns:a16="http://schemas.microsoft.com/office/drawing/2014/main" id="{F01C6458-2483-3AC6-A416-EBD2904596D8}"/>
                </a:ext>
              </a:extLst>
            </p:cNvPr>
            <p:cNvSpPr/>
            <p:nvPr/>
          </p:nvSpPr>
          <p:spPr bwMode="gray">
            <a:xfrm>
              <a:off x="2015949" y="4374833"/>
              <a:ext cx="3621024" cy="1704255"/>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spcBef>
                  <a:spcPts val="600"/>
                </a:spcBef>
                <a:buFont typeface="Arial" panose="020B0604020202020204" pitchFamily="34" charset="0"/>
                <a:buChar char="•"/>
              </a:pPr>
              <a:r>
                <a:rPr lang="en-US" sz="1000" dirty="0">
                  <a:solidFill>
                    <a:schemeClr val="tx1"/>
                  </a:solidFill>
                </a:rPr>
                <a:t>Nth Cycle’s </a:t>
              </a:r>
              <a:r>
                <a:rPr lang="en-US" sz="1000" b="1" dirty="0">
                  <a:solidFill>
                    <a:schemeClr val="tx1"/>
                  </a:solidFill>
                </a:rPr>
                <a:t>electroextraction </a:t>
              </a:r>
              <a:r>
                <a:rPr lang="en-US" sz="1000" dirty="0">
                  <a:solidFill>
                    <a:schemeClr val="tx1"/>
                  </a:solidFill>
                </a:rPr>
                <a:t>produces</a:t>
              </a:r>
              <a:r>
                <a:rPr lang="en-US" sz="1000" b="1" dirty="0">
                  <a:solidFill>
                    <a:schemeClr val="tx1"/>
                  </a:solidFill>
                </a:rPr>
                <a:t> 44% less emissions </a:t>
              </a:r>
              <a:r>
                <a:rPr lang="en-US" sz="1000" dirty="0">
                  <a:solidFill>
                    <a:schemeClr val="tx1"/>
                  </a:solidFill>
                </a:rPr>
                <a:t>than current recycling methods</a:t>
              </a:r>
            </a:p>
            <a:p>
              <a:pPr marL="171450" indent="-171450">
                <a:spcBef>
                  <a:spcPts val="600"/>
                </a:spcBef>
                <a:buFont typeface="Arial" panose="020B0604020202020204" pitchFamily="34" charset="0"/>
                <a:buChar char="•"/>
              </a:pPr>
              <a:r>
                <a:rPr lang="en-US" sz="1000" dirty="0">
                  <a:solidFill>
                    <a:schemeClr val="tx1"/>
                  </a:solidFill>
                </a:rPr>
                <a:t>Avoids environmentally harmful smelting and waste generation of traditional recovery methods</a:t>
              </a:r>
            </a:p>
            <a:p>
              <a:pPr marL="171450" indent="-171450">
                <a:spcBef>
                  <a:spcPts val="600"/>
                </a:spcBef>
                <a:buFont typeface="Arial" panose="020B0604020202020204" pitchFamily="34" charset="0"/>
                <a:buChar char="•"/>
              </a:pPr>
              <a:r>
                <a:rPr lang="en-US" sz="1000" dirty="0">
                  <a:solidFill>
                    <a:schemeClr val="tx1"/>
                  </a:solidFill>
                </a:rPr>
                <a:t>Modular design allows multiple units to be installed in </a:t>
              </a:r>
              <a:r>
                <a:rPr lang="en-US" sz="1000" b="1" dirty="0">
                  <a:solidFill>
                    <a:schemeClr val="tx1"/>
                  </a:solidFill>
                </a:rPr>
                <a:t>parallel to scale production </a:t>
              </a:r>
              <a:r>
                <a:rPr lang="en-US" sz="1000" dirty="0">
                  <a:solidFill>
                    <a:schemeClr val="tx1"/>
                  </a:solidFill>
                </a:rPr>
                <a:t>or </a:t>
              </a:r>
              <a:r>
                <a:rPr lang="en-US" sz="1000" b="1" dirty="0">
                  <a:solidFill>
                    <a:schemeClr val="tx1"/>
                  </a:solidFill>
                </a:rPr>
                <a:t>in series to extract multiple metals </a:t>
              </a:r>
              <a:r>
                <a:rPr lang="en-US" sz="1000" dirty="0">
                  <a:solidFill>
                    <a:schemeClr val="tx1"/>
                  </a:solidFill>
                </a:rPr>
                <a:t>from the same feedstock</a:t>
              </a:r>
            </a:p>
            <a:p>
              <a:pPr marL="171450" indent="-171450">
                <a:spcBef>
                  <a:spcPts val="600"/>
                </a:spcBef>
                <a:buFont typeface="Arial" panose="020B0604020202020204" pitchFamily="34" charset="0"/>
                <a:buChar char="•"/>
              </a:pPr>
              <a:r>
                <a:rPr lang="en-US" sz="1000" dirty="0">
                  <a:solidFill>
                    <a:schemeClr val="tx1"/>
                  </a:solidFill>
                </a:rPr>
                <a:t>Extracts </a:t>
              </a:r>
              <a:r>
                <a:rPr lang="en-US" sz="1000" b="1" dirty="0">
                  <a:solidFill>
                    <a:schemeClr val="tx1"/>
                  </a:solidFill>
                </a:rPr>
                <a:t>Li, Ni, Mn, and Co </a:t>
              </a:r>
              <a:r>
                <a:rPr lang="en-US" sz="1000" dirty="0">
                  <a:solidFill>
                    <a:schemeClr val="tx1"/>
                  </a:solidFill>
                </a:rPr>
                <a:t>(Cu, Dy, </a:t>
              </a:r>
              <a:r>
                <a:rPr lang="en-US" sz="1000" dirty="0" err="1">
                  <a:solidFill>
                    <a:schemeClr val="tx1"/>
                  </a:solidFill>
                </a:rPr>
                <a:t>Pr</a:t>
              </a:r>
              <a:r>
                <a:rPr lang="en-US" sz="1000" dirty="0">
                  <a:solidFill>
                    <a:schemeClr val="tx1"/>
                  </a:solidFill>
                </a:rPr>
                <a:t> in development)</a:t>
              </a:r>
            </a:p>
          </p:txBody>
        </p:sp>
        <p:sp>
          <p:nvSpPr>
            <p:cNvPr id="22" name="Rectangle 21">
              <a:extLst>
                <a:ext uri="{FF2B5EF4-FFF2-40B4-BE49-F238E27FC236}">
                  <a16:creationId xmlns:a16="http://schemas.microsoft.com/office/drawing/2014/main" id="{C689832D-2229-E8D2-F911-08D21B3E88B9}"/>
                </a:ext>
              </a:extLst>
            </p:cNvPr>
            <p:cNvSpPr/>
            <p:nvPr/>
          </p:nvSpPr>
          <p:spPr bwMode="gray">
            <a:xfrm>
              <a:off x="5637237" y="4375142"/>
              <a:ext cx="3621024" cy="1703946"/>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spcBef>
                  <a:spcPts val="600"/>
                </a:spcBef>
                <a:buFont typeface="Arial" panose="020B0604020202020204" pitchFamily="34" charset="0"/>
                <a:buChar char="•"/>
              </a:pPr>
              <a:r>
                <a:rPr lang="en-US" sz="1000" dirty="0">
                  <a:solidFill>
                    <a:schemeClr val="tx1"/>
                  </a:solidFill>
                </a:rPr>
                <a:t>System improves upon logistics issues within the CRM supply chain: modular, collocated, and </a:t>
              </a:r>
              <a:r>
                <a:rPr lang="en-US" sz="1000" b="1" dirty="0">
                  <a:solidFill>
                    <a:schemeClr val="tx1"/>
                  </a:solidFill>
                </a:rPr>
                <a:t>compatible with multiple industries, mines, recyclers, and metals</a:t>
              </a:r>
            </a:p>
            <a:p>
              <a:pPr marL="171450" indent="-171450">
                <a:spcBef>
                  <a:spcPts val="600"/>
                </a:spcBef>
                <a:buFont typeface="Arial" panose="020B0604020202020204" pitchFamily="34" charset="0"/>
                <a:buChar char="•"/>
              </a:pPr>
              <a:r>
                <a:rPr lang="en-US" sz="1000" b="1" dirty="0">
                  <a:solidFill>
                    <a:schemeClr val="tx1"/>
                  </a:solidFill>
                </a:rPr>
                <a:t>Integrates</a:t>
              </a:r>
              <a:r>
                <a:rPr lang="en-US" sz="1000" dirty="0">
                  <a:solidFill>
                    <a:schemeClr val="tx1"/>
                  </a:solidFill>
                </a:rPr>
                <a:t> with consumers’ physical facilities and equipment; fully customizable</a:t>
              </a:r>
            </a:p>
            <a:p>
              <a:pPr marL="171450" indent="-171450">
                <a:spcBef>
                  <a:spcPts val="600"/>
                </a:spcBef>
                <a:buFont typeface="Arial" panose="020B0604020202020204" pitchFamily="34" charset="0"/>
                <a:buChar char="•"/>
              </a:pPr>
              <a:r>
                <a:rPr lang="en-US" sz="1000" dirty="0">
                  <a:solidFill>
                    <a:schemeClr val="tx1"/>
                  </a:solidFill>
                </a:rPr>
                <a:t>Rapid deployment</a:t>
              </a:r>
              <a:r>
                <a:rPr lang="en-US" sz="1000" b="1" dirty="0">
                  <a:solidFill>
                    <a:schemeClr val="tx1"/>
                  </a:solidFill>
                </a:rPr>
                <a:t>: Six-month permitting time and 12-month installation time</a:t>
              </a:r>
              <a:r>
                <a:rPr lang="en-US" sz="1000" dirty="0">
                  <a:solidFill>
                    <a:schemeClr val="tx1"/>
                  </a:solidFill>
                </a:rPr>
                <a:t>, reducing the long and costly approval times with traditional refineries</a:t>
              </a:r>
            </a:p>
            <a:p>
              <a:pPr marL="0" indent="0" algn="ctr">
                <a:buNone/>
              </a:pPr>
              <a:endParaRPr lang="en-US" sz="900" dirty="0">
                <a:solidFill>
                  <a:schemeClr val="tx1"/>
                </a:solidFill>
              </a:endParaRPr>
            </a:p>
          </p:txBody>
        </p:sp>
      </p:grpSp>
      <p:sp>
        <p:nvSpPr>
          <p:cNvPr id="23" name="TextBox 22">
            <a:extLst>
              <a:ext uri="{FF2B5EF4-FFF2-40B4-BE49-F238E27FC236}">
                <a16:creationId xmlns:a16="http://schemas.microsoft.com/office/drawing/2014/main" id="{E1733B9A-8244-D5BE-F9B9-14DBB2DF2A5C}"/>
              </a:ext>
            </a:extLst>
          </p:cNvPr>
          <p:cNvSpPr txBox="1"/>
          <p:nvPr/>
        </p:nvSpPr>
        <p:spPr bwMode="gray">
          <a:xfrm>
            <a:off x="452866" y="2848796"/>
            <a:ext cx="1386067" cy="3231654"/>
          </a:xfrm>
          <a:prstGeom prst="rect">
            <a:avLst/>
          </a:prstGeom>
          <a:noFill/>
        </p:spPr>
        <p:txBody>
          <a:bodyPr wrap="square" lIns="0" tIns="0" rIns="0" bIns="0" rtlCol="0" anchor="t">
            <a:spAutoFit/>
          </a:bodyPr>
          <a:lstStyle/>
          <a:p>
            <a:pPr marL="0" indent="0">
              <a:buNone/>
            </a:pPr>
            <a:endParaRPr lang="en-US" sz="1100" b="1" dirty="0">
              <a:cs typeface="Arial"/>
            </a:endParaRPr>
          </a:p>
          <a:p>
            <a:pPr marL="0" indent="0">
              <a:buNone/>
            </a:pPr>
            <a:r>
              <a:rPr lang="en-US" sz="1100" b="1" dirty="0">
                <a:cs typeface="Arial"/>
              </a:rPr>
              <a:t>Founded:</a:t>
            </a:r>
          </a:p>
          <a:p>
            <a:pPr marL="0" indent="0">
              <a:buNone/>
            </a:pPr>
            <a:r>
              <a:rPr lang="en-US" sz="1100" dirty="0">
                <a:cs typeface="Arial"/>
              </a:rPr>
              <a:t>2017</a:t>
            </a:r>
          </a:p>
          <a:p>
            <a:endParaRPr lang="en-US" sz="1100" b="1" dirty="0"/>
          </a:p>
          <a:p>
            <a:r>
              <a:rPr lang="en-US" sz="1100" b="1" dirty="0"/>
              <a:t>Headquarters:</a:t>
            </a:r>
            <a:endParaRPr lang="en-US" sz="1100" b="1" dirty="0">
              <a:cs typeface="Arial"/>
            </a:endParaRPr>
          </a:p>
          <a:p>
            <a:r>
              <a:rPr lang="en-US" sz="1100" dirty="0">
                <a:cs typeface="Arial"/>
              </a:rPr>
              <a:t>Massachusetts</a:t>
            </a:r>
          </a:p>
          <a:p>
            <a:endParaRPr lang="en-US" sz="1100" dirty="0">
              <a:cs typeface="Arial"/>
            </a:endParaRPr>
          </a:p>
          <a:p>
            <a:r>
              <a:rPr lang="en-US" sz="1100" b="1" dirty="0">
                <a:cs typeface="Arial"/>
              </a:rPr>
              <a:t>40+</a:t>
            </a:r>
            <a:r>
              <a:rPr lang="en-US" sz="1100" dirty="0">
                <a:cs typeface="Arial"/>
              </a:rPr>
              <a:t> </a:t>
            </a:r>
          </a:p>
          <a:p>
            <a:r>
              <a:rPr lang="en-US" sz="1100" dirty="0">
                <a:cs typeface="Arial"/>
              </a:rPr>
              <a:t>employees</a:t>
            </a:r>
          </a:p>
          <a:p>
            <a:endParaRPr lang="en-US" sz="1100" dirty="0"/>
          </a:p>
          <a:p>
            <a:r>
              <a:rPr lang="en-US" sz="1100" b="1" dirty="0"/>
              <a:t>Patents</a:t>
            </a:r>
          </a:p>
          <a:p>
            <a:r>
              <a:rPr lang="en-US" sz="1100" dirty="0"/>
              <a:t>3</a:t>
            </a:r>
          </a:p>
          <a:p>
            <a:endParaRPr lang="en-US" sz="1100" dirty="0"/>
          </a:p>
          <a:p>
            <a:r>
              <a:rPr lang="en-US" sz="1100" b="1" dirty="0"/>
              <a:t>15+ years of R&amp;D</a:t>
            </a:r>
            <a:r>
              <a:rPr lang="en-US" sz="1100" dirty="0"/>
              <a:t>, with ~$60 million raised in seed to Series B and non-dilutive funding</a:t>
            </a:r>
            <a:endParaRPr lang="en-US" sz="1100" b="1" dirty="0"/>
          </a:p>
          <a:p>
            <a:pPr marL="0" indent="0">
              <a:buNone/>
            </a:pPr>
            <a:endParaRPr lang="en-US" sz="1200" dirty="0">
              <a:solidFill>
                <a:schemeClr val="tx1"/>
              </a:solidFill>
            </a:endParaRPr>
          </a:p>
        </p:txBody>
      </p:sp>
      <p:sp>
        <p:nvSpPr>
          <p:cNvPr id="9" name="btfpNotesBox111697">
            <a:extLst>
              <a:ext uri="{FF2B5EF4-FFF2-40B4-BE49-F238E27FC236}">
                <a16:creationId xmlns:a16="http://schemas.microsoft.com/office/drawing/2014/main" id="{A666C280-E4C4-94BA-2956-48E37826546B}"/>
              </a:ext>
            </a:extLst>
          </p:cNvPr>
          <p:cNvSpPr txBox="1"/>
          <p:nvPr/>
        </p:nvSpPr>
        <p:spPr bwMode="gray">
          <a:xfrm>
            <a:off x="324000" y="6340765"/>
            <a:ext cx="9107409" cy="492443"/>
          </a:xfrm>
          <a:prstGeom prst="rect">
            <a:avLst/>
          </a:prstGeom>
          <a:noFill/>
        </p:spPr>
        <p:txBody>
          <a:bodyPr vert="horz" wrap="square" lIns="0" tIns="0" rIns="0" bIns="0" rtlCol="0" anchor="b">
            <a:spAutoFit/>
          </a:bodyPr>
          <a:lstStyle>
            <a:defPPr>
              <a:defRPr lang="en-US"/>
            </a:defPPr>
            <a:lvl1pPr marL="177800" indent="-177800" algn="l" defTabSz="711200" rtl="0" eaLnBrk="1" latinLnBrk="0" hangingPunct="1">
              <a:spcBef>
                <a:spcPts val="1200"/>
              </a:spcBef>
              <a:buChar char="•"/>
              <a:defRPr sz="1600" kern="1200">
                <a:solidFill>
                  <a:schemeClr val="tx1"/>
                </a:solidFill>
                <a:latin typeface="+mn-lt"/>
                <a:ea typeface="+mn-ea"/>
                <a:cs typeface="+mn-cs"/>
              </a:defRPr>
            </a:lvl1pPr>
            <a:lvl2pPr marL="355600" indent="-177800" algn="l" defTabSz="711200" rtl="0" eaLnBrk="1" latinLnBrk="0" hangingPunct="1">
              <a:spcBef>
                <a:spcPts val="600"/>
              </a:spcBef>
              <a:buChar char="–"/>
              <a:defRPr sz="1400" kern="1200">
                <a:solidFill>
                  <a:schemeClr val="tx1"/>
                </a:solidFill>
                <a:latin typeface="+mn-lt"/>
                <a:ea typeface="+mn-ea"/>
                <a:cs typeface="+mn-cs"/>
              </a:defRPr>
            </a:lvl2pPr>
            <a:lvl3pPr marL="533400" indent="-177800" algn="l" defTabSz="711200" rtl="0" eaLnBrk="1" latinLnBrk="0" hangingPunct="1">
              <a:spcBef>
                <a:spcPts val="600"/>
              </a:spcBef>
              <a:buChar char="&gt;"/>
              <a:defRPr sz="1400" kern="1200">
                <a:solidFill>
                  <a:schemeClr val="tx1"/>
                </a:solidFill>
                <a:latin typeface="+mn-lt"/>
                <a:ea typeface="+mn-ea"/>
                <a:cs typeface="+mn-cs"/>
              </a:defRPr>
            </a:lvl3pPr>
            <a:lvl4pPr marL="711200" indent="-177800" algn="l" defTabSz="711200" rtl="0" eaLnBrk="1" latinLnBrk="0" hangingPunct="1">
              <a:spcBef>
                <a:spcPts val="600"/>
              </a:spcBef>
              <a:buChar char="–"/>
              <a:defRPr sz="1400" kern="1200">
                <a:solidFill>
                  <a:schemeClr val="tx1"/>
                </a:solidFill>
                <a:latin typeface="+mn-lt"/>
                <a:ea typeface="+mn-ea"/>
                <a:cs typeface="+mn-cs"/>
              </a:defRPr>
            </a:lvl4pPr>
            <a:lvl5pPr marL="889000" indent="-177800" algn="l" defTabSz="711200" rtl="0" eaLnBrk="1" latinLnBrk="0" hangingPunct="1">
              <a:spcBef>
                <a:spcPts val="600"/>
              </a:spcBef>
              <a:buChar char="&gt;"/>
              <a:defRPr sz="1400" kern="1200">
                <a:solidFill>
                  <a:schemeClr val="tx1"/>
                </a:solidFill>
                <a:latin typeface="+mn-lt"/>
                <a:ea typeface="+mn-ea"/>
                <a:cs typeface="+mn-cs"/>
              </a:defRPr>
            </a:lvl5pPr>
            <a:lvl6pPr marL="1066800" indent="-177800" algn="l" defTabSz="711200" rtl="0" eaLnBrk="1" latinLnBrk="0" hangingPunct="1">
              <a:defRPr sz="1400" kern="1200">
                <a:solidFill>
                  <a:schemeClr val="tx1"/>
                </a:solidFill>
                <a:latin typeface="+mn-lt"/>
                <a:ea typeface="+mn-ea"/>
                <a:cs typeface="+mn-cs"/>
              </a:defRPr>
            </a:lvl6pPr>
            <a:lvl7pPr marL="1244600" indent="-177800" algn="l" defTabSz="711200" rtl="0" eaLnBrk="1" latinLnBrk="0" hangingPunct="1">
              <a:defRPr sz="1400" kern="1200">
                <a:solidFill>
                  <a:schemeClr val="tx1"/>
                </a:solidFill>
                <a:latin typeface="+mn-lt"/>
                <a:ea typeface="+mn-ea"/>
                <a:cs typeface="+mn-cs"/>
              </a:defRPr>
            </a:lvl7pPr>
            <a:lvl8pPr marL="1422400" indent="-177800" algn="l" defTabSz="711200" rtl="0" eaLnBrk="1" latinLnBrk="0" hangingPunct="1">
              <a:defRPr sz="1400" kern="1200">
                <a:solidFill>
                  <a:schemeClr val="tx1"/>
                </a:solidFill>
                <a:latin typeface="+mn-lt"/>
                <a:ea typeface="+mn-ea"/>
                <a:cs typeface="+mn-cs"/>
              </a:defRPr>
            </a:lvl8pPr>
            <a:lvl9pPr marL="1600200" indent="-177800" algn="l" defTabSz="711200" rtl="0" eaLnBrk="1" latinLnBrk="0" hangingPunct="1">
              <a:defRPr sz="1400" kern="1200">
                <a:solidFill>
                  <a:schemeClr val="tx1"/>
                </a:solidFill>
                <a:latin typeface="+mn-lt"/>
                <a:ea typeface="+mn-ea"/>
                <a:cs typeface="+mn-cs"/>
              </a:defRPr>
            </a:lvl9pPr>
          </a:lstStyle>
          <a:p>
            <a:pPr marL="0" indent="0">
              <a:buNone/>
            </a:pPr>
            <a:br>
              <a:rPr lang="en-US" sz="800" dirty="0">
                <a:solidFill>
                  <a:srgbClr val="000000"/>
                </a:solidFill>
                <a:cs typeface="Arial" panose="020B0604020202020204" pitchFamily="34" charset="0"/>
              </a:rPr>
            </a:br>
            <a:r>
              <a:rPr lang="en-US" sz="800" dirty="0">
                <a:solidFill>
                  <a:srgbClr val="000000"/>
                </a:solidFill>
                <a:cs typeface="Arial" panose="020B0604020202020204" pitchFamily="34" charset="0"/>
              </a:rPr>
              <a:t>Sources: </a:t>
            </a:r>
            <a:r>
              <a:rPr lang="en-US" sz="800" dirty="0">
                <a:solidFill>
                  <a:srgbClr val="000000"/>
                </a:solidFill>
                <a:cs typeface="Arial" panose="020B0604020202020204" pitchFamily="34" charset="0"/>
                <a:hlinkClick r:id="rId6"/>
              </a:rPr>
              <a:t>Technology</a:t>
            </a:r>
            <a:r>
              <a:rPr lang="en-US" sz="800" dirty="0">
                <a:solidFill>
                  <a:srgbClr val="000000"/>
                </a:solidFill>
                <a:cs typeface="Arial" panose="020B0604020202020204" pitchFamily="34" charset="0"/>
              </a:rPr>
              <a:t> (Nth Cycle); </a:t>
            </a:r>
            <a:r>
              <a:rPr lang="en-US" sz="800" dirty="0">
                <a:solidFill>
                  <a:srgbClr val="000000"/>
                </a:solidFill>
                <a:cs typeface="Arial" panose="020B0604020202020204" pitchFamily="34" charset="0"/>
                <a:hlinkClick r:id="rId7"/>
              </a:rPr>
              <a:t>Operations Begin of First Domestic Commercial-Scale Scrap Refining System</a:t>
            </a:r>
            <a:r>
              <a:rPr lang="en-US" sz="800" dirty="0">
                <a:solidFill>
                  <a:srgbClr val="000000"/>
                </a:solidFill>
                <a:cs typeface="Arial" panose="020B0604020202020204" pitchFamily="34" charset="0"/>
              </a:rPr>
              <a:t> (Nth Cycle, 2024); </a:t>
            </a:r>
            <a:r>
              <a:rPr lang="en-US" sz="800" dirty="0">
                <a:solidFill>
                  <a:srgbClr val="000000"/>
                </a:solidFill>
                <a:cs typeface="Arial" panose="020B0604020202020204" pitchFamily="34" charset="0"/>
                <a:hlinkClick r:id="rId8"/>
              </a:rPr>
              <a:t>Nth cycle receives $7.2 million 48c tax credit </a:t>
            </a:r>
            <a:r>
              <a:rPr lang="en-US" sz="800" dirty="0">
                <a:solidFill>
                  <a:srgbClr val="000000"/>
                </a:solidFill>
                <a:cs typeface="Arial" panose="020B0604020202020204" pitchFamily="34" charset="0"/>
              </a:rPr>
              <a:t>(Nth Cycle, 2024); </a:t>
            </a:r>
            <a:r>
              <a:rPr lang="en-US" sz="800" dirty="0">
                <a:solidFill>
                  <a:srgbClr val="000000"/>
                </a:solidFill>
                <a:cs typeface="Arial" panose="020B0604020202020204" pitchFamily="34" charset="0"/>
                <a:hlinkClick r:id="rId9"/>
              </a:rPr>
              <a:t>Nth Cycle closes $44 million financing</a:t>
            </a:r>
            <a:r>
              <a:rPr lang="en-US" sz="800" dirty="0">
                <a:solidFill>
                  <a:srgbClr val="000000"/>
                </a:solidFill>
                <a:cs typeface="Arial" panose="020B0604020202020204" pitchFamily="34" charset="0"/>
              </a:rPr>
              <a:t> (Nth Cycle, 2023); </a:t>
            </a:r>
            <a:r>
              <a:rPr lang="en-US" sz="800" dirty="0">
                <a:solidFill>
                  <a:srgbClr val="000000"/>
                </a:solidFill>
                <a:cs typeface="Arial" panose="020B0604020202020204" pitchFamily="34" charset="0"/>
                <a:hlinkClick r:id="rId10"/>
              </a:rPr>
              <a:t>Nth Cycle secured $2.3 million seed funding</a:t>
            </a:r>
            <a:r>
              <a:rPr lang="en-US" sz="800" dirty="0">
                <a:solidFill>
                  <a:srgbClr val="000000"/>
                </a:solidFill>
                <a:cs typeface="Arial" panose="020B0604020202020204" pitchFamily="34" charset="0"/>
              </a:rPr>
              <a:t> (Nth Cycle, 2021); </a:t>
            </a:r>
            <a:r>
              <a:rPr lang="en-US" sz="800" dirty="0">
                <a:solidFill>
                  <a:srgbClr val="000000"/>
                </a:solidFill>
                <a:cs typeface="Arial" panose="020B0604020202020204" pitchFamily="34" charset="0"/>
                <a:hlinkClick r:id="rId11"/>
              </a:rPr>
              <a:t>Nth cycle secures $12.5 million in Series A</a:t>
            </a:r>
            <a:r>
              <a:rPr lang="en-US" sz="800" dirty="0">
                <a:solidFill>
                  <a:srgbClr val="000000"/>
                </a:solidFill>
                <a:cs typeface="Arial" panose="020B0604020202020204" pitchFamily="34" charset="0"/>
              </a:rPr>
              <a:t> (Nth Cycle, 2022).</a:t>
            </a:r>
            <a:br>
              <a:rPr lang="en-US" sz="800" dirty="0">
                <a:solidFill>
                  <a:srgbClr val="000000"/>
                </a:solidFill>
                <a:cs typeface="Arial" panose="020B0604020202020204" pitchFamily="34" charset="0"/>
              </a:rPr>
            </a:br>
            <a:r>
              <a:rPr lang="en-US" sz="800" dirty="0">
                <a:solidFill>
                  <a:srgbClr val="000000"/>
                </a:solidFill>
                <a:cs typeface="Arial" panose="020B0604020202020204" pitchFamily="34" charset="0"/>
              </a:rPr>
              <a:t>Credit: Khande-Jae Fisher, Isabel Hoyos, Hyae Ryung Kim, and</a:t>
            </a:r>
            <a:r>
              <a:rPr lang="en-US" sz="800" dirty="0">
                <a:cs typeface="Arial" panose="020B0604020202020204" pitchFamily="34" charset="0"/>
              </a:rPr>
              <a:t> </a:t>
            </a:r>
            <a:r>
              <a:rPr lang="en-US" sz="800" dirty="0">
                <a:solidFill>
                  <a:srgbClr val="000000"/>
                </a:solidFill>
                <a:cs typeface="Arial" panose="020B0604020202020204" pitchFamily="34" charset="0"/>
                <a:hlinkClick r:id="rId12"/>
              </a:rPr>
              <a:t>Gernot Wagner</a:t>
            </a:r>
            <a:r>
              <a:rPr lang="en-US" sz="800" dirty="0">
                <a:solidFill>
                  <a:srgbClr val="000000"/>
                </a:solidFill>
                <a:cs typeface="Arial" panose="020B0604020202020204" pitchFamily="34" charset="0"/>
              </a:rPr>
              <a:t>. </a:t>
            </a:r>
            <a:r>
              <a:rPr lang="en-US" sz="800" dirty="0">
                <a:solidFill>
                  <a:srgbClr val="000000"/>
                </a:solidFill>
                <a:cs typeface="Arial" panose="020B0604020202020204" pitchFamily="34" charset="0"/>
                <a:hlinkClick r:id="rId13"/>
              </a:rPr>
              <a:t>Share with attribution</a:t>
            </a:r>
            <a:r>
              <a:rPr lang="en-US" sz="800" dirty="0">
                <a:solidFill>
                  <a:srgbClr val="000000"/>
                </a:solidFill>
                <a:cs typeface="Arial" panose="020B0604020202020204" pitchFamily="34" charset="0"/>
              </a:rPr>
              <a:t>: Wagner et al., "Mining for the Energy Transition" (10 April 2026).</a:t>
            </a:r>
          </a:p>
        </p:txBody>
      </p:sp>
      <p:pic>
        <p:nvPicPr>
          <p:cNvPr id="1026" name="Picture 2" descr="Nth Cycle | Climatebase">
            <a:extLst>
              <a:ext uri="{FF2B5EF4-FFF2-40B4-BE49-F238E27FC236}">
                <a16:creationId xmlns:a16="http://schemas.microsoft.com/office/drawing/2014/main" id="{FD9FF713-020A-4D2E-1BB1-D6C6F037FC5C}"/>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t="-1722"/>
          <a:stretch>
            <a:fillRect/>
          </a:stretch>
        </p:blipFill>
        <p:spPr bwMode="auto">
          <a:xfrm>
            <a:off x="688691" y="2471771"/>
            <a:ext cx="725026" cy="523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6043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ECC56CA-BAD9-D98D-B694-48E8AF4E1CA0}"/>
              </a:ext>
            </a:extLst>
          </p:cNvPr>
          <p:cNvGraphicFramePr>
            <a:graphicFrameLocks/>
          </p:cNvGraphicFramePr>
          <p:nvPr>
            <p:custDataLst>
              <p:tags r:id="rId1"/>
            </p:custDataLst>
            <p:extLst>
              <p:ext uri="{D42A27DB-BD31-4B8C-83A1-F6EECF244321}">
                <p14:modId xmlns:p14="http://schemas.microsoft.com/office/powerpoint/2010/main" val="339924350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3" imgW="7772400" imgH="10058400" progId="TCLayout.ActiveDocument.1">
                  <p:embed/>
                </p:oleObj>
              </mc:Choice>
              <mc:Fallback>
                <p:oleObj name="think-cell Slide" r:id="rId13" imgW="7772400" imgH="10058400" progId="TCLayout.ActiveDocument.1">
                  <p:embed/>
                  <p:pic>
                    <p:nvPicPr>
                      <p:cNvPr id="0" name=""/>
                      <p:cNvPicPr/>
                      <p:nvPr/>
                    </p:nvPicPr>
                    <p:blipFill>
                      <a:blip r:embed="rId14"/>
                      <a:stretch>
                        <a:fillRect/>
                      </a:stretch>
                    </p:blipFill>
                    <p:spPr>
                      <a:xfrm>
                        <a:off x="1588" y="1588"/>
                        <a:ext cx="1227"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7E1B997E-2B2E-7A90-8346-B6A6EBE2AC14}"/>
              </a:ext>
            </a:extLst>
          </p:cNvPr>
          <p:cNvSpPr>
            <a:spLocks noGrp="1"/>
          </p:cNvSpPr>
          <p:nvPr>
            <p:ph type="body" sz="quarter" idx="13"/>
          </p:nvPr>
        </p:nvSpPr>
        <p:spPr/>
        <p:txBody>
          <a:bodyPr/>
          <a:lstStyle/>
          <a:p>
            <a:r>
              <a:rPr lang="en-US" dirty="0"/>
              <a:t>Policies and incentives implemented in each region to date</a:t>
            </a:r>
          </a:p>
        </p:txBody>
      </p:sp>
      <p:sp>
        <p:nvSpPr>
          <p:cNvPr id="3" name="Title 2">
            <a:extLst>
              <a:ext uri="{FF2B5EF4-FFF2-40B4-BE49-F238E27FC236}">
                <a16:creationId xmlns:a16="http://schemas.microsoft.com/office/drawing/2014/main" id="{56AB7B23-E238-D2B1-3DCA-43284929B8F1}"/>
              </a:ext>
            </a:extLst>
          </p:cNvPr>
          <p:cNvSpPr>
            <a:spLocks noGrp="1"/>
          </p:cNvSpPr>
          <p:nvPr>
            <p:ph type="title"/>
          </p:nvPr>
        </p:nvSpPr>
        <p:spPr/>
        <p:txBody>
          <a:bodyPr vert="horz"/>
          <a:lstStyle/>
          <a:p>
            <a:r>
              <a:rPr lang="en-US" dirty="0"/>
              <a:t>Most countries have implemented extended producer responsibility (EPR) measures for recycling</a:t>
            </a:r>
            <a:r>
              <a:rPr lang="he-IL" dirty="0"/>
              <a:t> </a:t>
            </a:r>
            <a:r>
              <a:rPr lang="en-US" dirty="0"/>
              <a:t> for batteries</a:t>
            </a:r>
          </a:p>
        </p:txBody>
      </p:sp>
      <p:sp>
        <p:nvSpPr>
          <p:cNvPr id="5" name="Footer Placeholder 4">
            <a:extLst>
              <a:ext uri="{FF2B5EF4-FFF2-40B4-BE49-F238E27FC236}">
                <a16:creationId xmlns:a16="http://schemas.microsoft.com/office/drawing/2014/main" id="{337B22B7-95C7-4CCC-AE8E-AF92859A7C35}"/>
              </a:ext>
            </a:extLst>
          </p:cNvPr>
          <p:cNvSpPr>
            <a:spLocks noGrp="1"/>
          </p:cNvSpPr>
          <p:nvPr>
            <p:ph type="ftr" sz="quarter" idx="3"/>
          </p:nvPr>
        </p:nvSpPr>
        <p:spPr>
          <a:xfrm>
            <a:off x="300993" y="5873191"/>
            <a:ext cx="9147241" cy="217488"/>
          </a:xfrm>
        </p:spPr>
        <p:txBody>
          <a:bodyPr/>
          <a:lstStyle/>
          <a:p>
            <a:r>
              <a:rPr lang="en-US" dirty="0">
                <a:solidFill>
                  <a:schemeClr val="tx1"/>
                </a:solidFill>
                <a:cs typeface="Arial" panose="020B0604020202020204" pitchFamily="34" charset="0"/>
              </a:rPr>
              <a:t>1) For federal systems, CRM recycling is typically managed at subnational level. 2) For the U.S., while some federal initiatives include CRM recycling, policies are typically integrated into broader supply chain strategies rather than issued as a dedicated strategic recycling plan. 3) EU member countries are highlighted as having all three measures due to comprehensive EU policy; however, not all member states have fully implemented them at the national level.</a:t>
            </a:r>
            <a:br>
              <a:rPr lang="en-US" dirty="0">
                <a:solidFill>
                  <a:srgbClr val="000000"/>
                </a:solidFill>
                <a:cs typeface="Arial" panose="020B0604020202020204" pitchFamily="34" charset="0"/>
              </a:rPr>
            </a:br>
            <a:r>
              <a:rPr lang="en-US" dirty="0">
                <a:solidFill>
                  <a:srgbClr val="000000"/>
                </a:solidFill>
                <a:cs typeface="Arial" panose="020B0604020202020204" pitchFamily="34" charset="0"/>
              </a:rPr>
              <a:t>Sources: </a:t>
            </a:r>
            <a:r>
              <a:rPr lang="en-US" dirty="0">
                <a:solidFill>
                  <a:srgbClr val="000000"/>
                </a:solidFill>
                <a:cs typeface="Arial" panose="020B0604020202020204" pitchFamily="34" charset="0"/>
                <a:hlinkClick r:id="rId15"/>
              </a:rPr>
              <a:t>Recycling of critical minerals</a:t>
            </a:r>
            <a:r>
              <a:rPr lang="en-US" dirty="0">
                <a:solidFill>
                  <a:srgbClr val="000000"/>
                </a:solidFill>
                <a:cs typeface="Arial" panose="020B0604020202020204" pitchFamily="34" charset="0"/>
              </a:rPr>
              <a:t> (IEA, 2024); </a:t>
            </a:r>
            <a:r>
              <a:rPr lang="en-US" dirty="0">
                <a:solidFill>
                  <a:srgbClr val="000000"/>
                </a:solidFill>
                <a:cs typeface="Arial" panose="020B0604020202020204" pitchFamily="34" charset="0"/>
                <a:hlinkClick r:id="rId16"/>
              </a:rPr>
              <a:t>Extended producer responsibility system</a:t>
            </a:r>
            <a:r>
              <a:rPr lang="en-US" dirty="0">
                <a:solidFill>
                  <a:srgbClr val="000000"/>
                </a:solidFill>
                <a:cs typeface="Arial" panose="020B0604020202020204" pitchFamily="34" charset="0"/>
              </a:rPr>
              <a:t> (IEA, 2024); </a:t>
            </a:r>
            <a:r>
              <a:rPr lang="en-US" dirty="0">
                <a:solidFill>
                  <a:srgbClr val="000000"/>
                </a:solidFill>
                <a:cs typeface="Arial" panose="020B0604020202020204" pitchFamily="34" charset="0"/>
                <a:hlinkClick r:id="rId17"/>
              </a:rPr>
              <a:t>Battery &amp; critical mineral recycling</a:t>
            </a:r>
            <a:r>
              <a:rPr lang="en-US" dirty="0">
                <a:solidFill>
                  <a:srgbClr val="000000"/>
                </a:solidFill>
                <a:cs typeface="Arial" panose="020B0604020202020204" pitchFamily="34" charset="0"/>
              </a:rPr>
              <a:t> (DOE, 2024); </a:t>
            </a:r>
            <a:r>
              <a:rPr lang="en-US" dirty="0">
                <a:solidFill>
                  <a:srgbClr val="000000"/>
                </a:solidFill>
                <a:cs typeface="Arial" panose="020B0604020202020204" pitchFamily="34" charset="0"/>
                <a:hlinkClick r:id="rId18"/>
              </a:rPr>
              <a:t>Battery </a:t>
            </a:r>
            <a:r>
              <a:rPr lang="en-US" dirty="0">
                <a:solidFill>
                  <a:srgbClr val="000000"/>
                </a:solidFill>
                <a:cs typeface="Arial" panose="020B0604020202020204" pitchFamily="34" charset="0"/>
              </a:rPr>
              <a:t>m</a:t>
            </a:r>
            <a:r>
              <a:rPr lang="en-US" dirty="0">
                <a:solidFill>
                  <a:srgbClr val="000000"/>
                </a:solidFill>
                <a:cs typeface="Arial" panose="020B0604020202020204" pitchFamily="34" charset="0"/>
                <a:hlinkClick r:id="rId18"/>
              </a:rPr>
              <a:t>anufacturing &amp; recycling grants</a:t>
            </a:r>
            <a:r>
              <a:rPr lang="en-US" dirty="0">
                <a:solidFill>
                  <a:srgbClr val="000000"/>
                </a:solidFill>
                <a:cs typeface="Arial" panose="020B0604020202020204" pitchFamily="34" charset="0"/>
              </a:rPr>
              <a:t> (DOE, 2024); </a:t>
            </a:r>
            <a:r>
              <a:rPr lang="en-US" dirty="0">
                <a:cs typeface="Arial" panose="020B0604020202020204" pitchFamily="34" charset="0"/>
                <a:hlinkClick r:id="rId19"/>
              </a:rPr>
              <a:t>EU critical raw materials act</a:t>
            </a:r>
            <a:r>
              <a:rPr lang="en-US" dirty="0">
                <a:solidFill>
                  <a:srgbClr val="000000"/>
                </a:solidFill>
                <a:cs typeface="Arial" panose="020B0604020202020204" pitchFamily="34" charset="0"/>
              </a:rPr>
              <a:t> </a:t>
            </a:r>
            <a:r>
              <a:rPr lang="en-US" dirty="0">
                <a:solidFill>
                  <a:schemeClr val="tx1"/>
                </a:solidFill>
                <a:cs typeface="Arial" panose="020B0604020202020204" pitchFamily="34" charset="0"/>
              </a:rPr>
              <a:t>(</a:t>
            </a:r>
            <a:r>
              <a:rPr lang="en-US" dirty="0">
                <a:solidFill>
                  <a:srgbClr val="000000"/>
                </a:solidFill>
                <a:cs typeface="Arial" panose="020B0604020202020204" pitchFamily="34" charset="0"/>
              </a:rPr>
              <a:t>UNECE, </a:t>
            </a:r>
            <a:r>
              <a:rPr lang="en-US" dirty="0">
                <a:solidFill>
                  <a:schemeClr val="tx1"/>
                </a:solidFill>
                <a:cs typeface="Arial" panose="020B0604020202020204" pitchFamily="34" charset="0"/>
              </a:rPr>
              <a:t>2024); </a:t>
            </a:r>
            <a:r>
              <a:rPr lang="en-US" dirty="0">
                <a:solidFill>
                  <a:srgbClr val="000000"/>
                </a:solidFill>
                <a:cs typeface="Arial" panose="020B0604020202020204" pitchFamily="34" charset="0"/>
                <a:hlinkClick r:id="rId20"/>
              </a:rPr>
              <a:t>One big beautiful bill</a:t>
            </a:r>
            <a:r>
              <a:rPr lang="en-US" dirty="0">
                <a:solidFill>
                  <a:srgbClr val="000000"/>
                </a:solidFill>
                <a:cs typeface="Arial" panose="020B0604020202020204" pitchFamily="34" charset="0"/>
              </a:rPr>
              <a:t> (</a:t>
            </a:r>
            <a:r>
              <a:rPr lang="en-US" dirty="0" err="1">
                <a:solidFill>
                  <a:srgbClr val="000000"/>
                </a:solidFill>
                <a:cs typeface="Arial" panose="020B0604020202020204" pitchFamily="34" charset="0"/>
              </a:rPr>
              <a:t>Fastmarkets</a:t>
            </a:r>
            <a:r>
              <a:rPr lang="en-US" dirty="0">
                <a:solidFill>
                  <a:srgbClr val="000000"/>
                </a:solidFill>
                <a:cs typeface="Arial" panose="020B0604020202020204" pitchFamily="34" charset="0"/>
              </a:rPr>
              <a:t>, 2025); </a:t>
            </a:r>
            <a:r>
              <a:rPr lang="en-US" dirty="0">
                <a:solidFill>
                  <a:srgbClr val="000000"/>
                </a:solidFill>
                <a:cs typeface="Arial" panose="020B0604020202020204" pitchFamily="34" charset="0"/>
                <a:hlinkClick r:id="rId21"/>
              </a:rPr>
              <a:t>Battery regulation </a:t>
            </a:r>
            <a:r>
              <a:rPr lang="en-US" dirty="0">
                <a:solidFill>
                  <a:srgbClr val="000000"/>
                </a:solidFill>
                <a:cs typeface="Arial" panose="020B0604020202020204" pitchFamily="34" charset="0"/>
              </a:rPr>
              <a:t>(EU, 2023); </a:t>
            </a:r>
            <a:r>
              <a:rPr lang="en-US" dirty="0">
                <a:solidFill>
                  <a:srgbClr val="000000"/>
                </a:solidFill>
                <a:cs typeface="Arial" panose="020B0604020202020204" pitchFamily="34" charset="0"/>
                <a:hlinkClick r:id="rId22"/>
              </a:rPr>
              <a:t>China releases proposed standards for recycling</a:t>
            </a:r>
            <a:r>
              <a:rPr lang="en-US" dirty="0">
                <a:solidFill>
                  <a:srgbClr val="000000"/>
                </a:solidFill>
                <a:cs typeface="Arial" panose="020B0604020202020204" pitchFamily="34" charset="0"/>
              </a:rPr>
              <a:t> (Rho Motion, 2024); </a:t>
            </a:r>
            <a:r>
              <a:rPr lang="en-US" dirty="0">
                <a:solidFill>
                  <a:srgbClr val="000000"/>
                </a:solidFill>
                <a:cs typeface="Arial" panose="020B0604020202020204" pitchFamily="34" charset="0"/>
                <a:hlinkClick r:id="rId23"/>
              </a:rPr>
              <a:t>State E-waste legislation in the U.S.</a:t>
            </a:r>
            <a:r>
              <a:rPr lang="en-US" dirty="0">
                <a:solidFill>
                  <a:srgbClr val="000000"/>
                </a:solidFill>
                <a:cs typeface="Arial" panose="020B0604020202020204" pitchFamily="34" charset="0"/>
              </a:rPr>
              <a:t> (ERI, 2025); </a:t>
            </a:r>
            <a:r>
              <a:rPr lang="en-US" dirty="0">
                <a:solidFill>
                  <a:srgbClr val="000000"/>
                </a:solidFill>
                <a:cs typeface="Arial" panose="020B0604020202020204" pitchFamily="34" charset="0"/>
                <a:hlinkClick r:id="rId24"/>
              </a:rPr>
              <a:t>Treasury and IRS</a:t>
            </a:r>
            <a:r>
              <a:rPr lang="en-US" dirty="0">
                <a:solidFill>
                  <a:srgbClr val="000000"/>
                </a:solidFill>
                <a:cs typeface="Arial" panose="020B0604020202020204" pitchFamily="34" charset="0"/>
              </a:rPr>
              <a:t> (Mayer Brown, 2024); </a:t>
            </a:r>
            <a:r>
              <a:rPr lang="en-US" dirty="0">
                <a:solidFill>
                  <a:srgbClr val="000000"/>
                </a:solidFill>
                <a:cs typeface="Arial" panose="020B0604020202020204" pitchFamily="34" charset="0"/>
                <a:hlinkClick r:id="rId25"/>
              </a:rPr>
              <a:t>Expected battery recycling</a:t>
            </a:r>
            <a:r>
              <a:rPr lang="en-US" dirty="0">
                <a:solidFill>
                  <a:srgbClr val="000000"/>
                </a:solidFill>
                <a:cs typeface="Arial" panose="020B0604020202020204" pitchFamily="34" charset="0"/>
              </a:rPr>
              <a:t> (IEA, 2024); </a:t>
            </a:r>
            <a:r>
              <a:rPr lang="en-US" dirty="0">
                <a:hlinkClick r:id="rId26"/>
              </a:rPr>
              <a:t>International outlook lithium battery recycling</a:t>
            </a:r>
            <a:r>
              <a:rPr lang="en-US" dirty="0">
                <a:solidFill>
                  <a:srgbClr val="000000"/>
                </a:solidFill>
                <a:cs typeface="Arial" panose="020B0604020202020204" pitchFamily="34" charset="0"/>
              </a:rPr>
              <a:t> </a:t>
            </a:r>
            <a:r>
              <a:rPr lang="en-US" dirty="0">
                <a:solidFill>
                  <a:schemeClr val="tx1"/>
                </a:solidFill>
              </a:rPr>
              <a:t>(</a:t>
            </a:r>
            <a:r>
              <a:rPr lang="en-US" dirty="0">
                <a:solidFill>
                  <a:srgbClr val="000000"/>
                </a:solidFill>
                <a:cs typeface="Arial" panose="020B0604020202020204" pitchFamily="34" charset="0"/>
              </a:rPr>
              <a:t>Circular Energy Storage, </a:t>
            </a:r>
            <a:r>
              <a:rPr lang="en-US" dirty="0">
                <a:solidFill>
                  <a:schemeClr val="tx1"/>
                </a:solidFill>
              </a:rPr>
              <a:t>2022).</a:t>
            </a:r>
            <a:endParaRPr lang="en-US" dirty="0">
              <a:solidFill>
                <a:schemeClr val="tx1"/>
              </a:solidFill>
              <a:cs typeface="Arial" panose="020B0604020202020204" pitchFamily="34" charset="0"/>
            </a:endParaRPr>
          </a:p>
          <a:p>
            <a:pPr>
              <a:defRPr/>
            </a:pPr>
            <a:r>
              <a:rPr lang="en-US" dirty="0">
                <a:solidFill>
                  <a:srgbClr val="000000"/>
                </a:solidFill>
                <a:cs typeface="Arial" panose="020B0604020202020204" pitchFamily="34" charset="0"/>
              </a:rPr>
              <a:t>Credit: </a:t>
            </a:r>
            <a:r>
              <a:rPr lang="en-US" dirty="0" err="1">
                <a:solidFill>
                  <a:srgbClr val="000000"/>
                </a:solidFill>
                <a:cs typeface="Arial" panose="020B0604020202020204" pitchFamily="34" charset="0"/>
              </a:rPr>
              <a:t>Khande</a:t>
            </a:r>
            <a:r>
              <a:rPr lang="en-US" dirty="0">
                <a:solidFill>
                  <a:srgbClr val="000000"/>
                </a:solidFill>
                <a:cs typeface="Arial" panose="020B0604020202020204" pitchFamily="34" charset="0"/>
              </a:rPr>
              <a:t>-Jae Fisher, Isabel Hoyos, </a:t>
            </a:r>
            <a:r>
              <a:rPr lang="en-US" dirty="0" err="1">
                <a:solidFill>
                  <a:srgbClr val="000000"/>
                </a:solidFill>
                <a:cs typeface="Arial" panose="020B0604020202020204" pitchFamily="34" charset="0"/>
              </a:rPr>
              <a:t>Hyae</a:t>
            </a:r>
            <a:r>
              <a:rPr lang="en-US" dirty="0">
                <a:solidFill>
                  <a:srgbClr val="000000"/>
                </a:solidFill>
                <a:cs typeface="Arial" panose="020B0604020202020204" pitchFamily="34" charset="0"/>
              </a:rPr>
              <a:t> Ryung Kim, and</a:t>
            </a:r>
            <a:r>
              <a:rPr lang="en-US" dirty="0">
                <a:cs typeface="Arial" panose="020B0604020202020204" pitchFamily="34" charset="0"/>
              </a:rPr>
              <a:t> </a:t>
            </a:r>
            <a:r>
              <a:rPr lang="en-US" dirty="0">
                <a:solidFill>
                  <a:srgbClr val="000000"/>
                </a:solidFill>
                <a:cs typeface="Arial" panose="020B0604020202020204" pitchFamily="34" charset="0"/>
                <a:hlinkClick r:id="rId27"/>
              </a:rPr>
              <a:t>Gernot Wagner</a:t>
            </a:r>
            <a:r>
              <a:rPr lang="en-US" dirty="0">
                <a:solidFill>
                  <a:srgbClr val="000000"/>
                </a:solidFill>
                <a:cs typeface="Arial" panose="020B0604020202020204" pitchFamily="34" charset="0"/>
              </a:rPr>
              <a:t>. </a:t>
            </a:r>
            <a:r>
              <a:rPr lang="en-US" dirty="0">
                <a:solidFill>
                  <a:srgbClr val="000000"/>
                </a:solidFill>
                <a:cs typeface="Arial" panose="020B0604020202020204" pitchFamily="34" charset="0"/>
                <a:hlinkClick r:id="rId28"/>
              </a:rPr>
              <a:t>Share with attribution</a:t>
            </a:r>
            <a:r>
              <a:rPr lang="en-US" dirty="0">
                <a:solidFill>
                  <a:srgbClr val="000000"/>
                </a:solidFill>
                <a:cs typeface="Arial" panose="020B0604020202020204" pitchFamily="34" charset="0"/>
              </a:rPr>
              <a:t>: Wagner et al., "Mining for the Energy Transition" (10 April 2026).</a:t>
            </a:r>
          </a:p>
        </p:txBody>
      </p:sp>
      <p:grpSp>
        <p:nvGrpSpPr>
          <p:cNvPr id="10" name="Group 9">
            <a:extLst>
              <a:ext uri="{FF2B5EF4-FFF2-40B4-BE49-F238E27FC236}">
                <a16:creationId xmlns:a16="http://schemas.microsoft.com/office/drawing/2014/main" id="{3172C071-FDA1-40AD-787D-061DE2F10BBC}"/>
              </a:ext>
            </a:extLst>
          </p:cNvPr>
          <p:cNvGrpSpPr/>
          <p:nvPr/>
        </p:nvGrpSpPr>
        <p:grpSpPr>
          <a:xfrm>
            <a:off x="396875" y="2413001"/>
            <a:ext cx="7137400" cy="3454760"/>
            <a:chOff x="2187147" y="1623361"/>
            <a:chExt cx="7138006" cy="3908798"/>
          </a:xfrm>
        </p:grpSpPr>
        <p:grpSp>
          <p:nvGrpSpPr>
            <p:cNvPr id="11" name="Group 10">
              <a:extLst>
                <a:ext uri="{FF2B5EF4-FFF2-40B4-BE49-F238E27FC236}">
                  <a16:creationId xmlns:a16="http://schemas.microsoft.com/office/drawing/2014/main" id="{BCC60698-841C-4707-C3AB-C05E72B62097}"/>
                </a:ext>
              </a:extLst>
            </p:cNvPr>
            <p:cNvGrpSpPr/>
            <p:nvPr/>
          </p:nvGrpSpPr>
          <p:grpSpPr>
            <a:xfrm>
              <a:off x="3890830" y="3867748"/>
              <a:ext cx="975286" cy="1664411"/>
              <a:chOff x="3650564" y="3972515"/>
              <a:chExt cx="1278601" cy="2085385"/>
            </a:xfrm>
            <a:solidFill>
              <a:schemeClr val="tx2">
                <a:lumMod val="90000"/>
              </a:schemeClr>
            </a:solidFill>
          </p:grpSpPr>
          <p:sp>
            <p:nvSpPr>
              <p:cNvPr id="386" name="Freeform 512">
                <a:extLst>
                  <a:ext uri="{FF2B5EF4-FFF2-40B4-BE49-F238E27FC236}">
                    <a16:creationId xmlns:a16="http://schemas.microsoft.com/office/drawing/2014/main" id="{779C26A7-69D4-3DAA-ED3F-6C06B079ABD5}"/>
                  </a:ext>
                </a:extLst>
              </p:cNvPr>
              <p:cNvSpPr>
                <a:spLocks/>
              </p:cNvSpPr>
              <p:nvPr/>
            </p:nvSpPr>
            <p:spPr bwMode="auto">
              <a:xfrm>
                <a:off x="3897342" y="5929221"/>
                <a:ext cx="62589" cy="34061"/>
              </a:xfrm>
              <a:custGeom>
                <a:avLst/>
                <a:gdLst>
                  <a:gd name="T0" fmla="*/ 10 w 12"/>
                  <a:gd name="T1" fmla="*/ 3 h 6"/>
                  <a:gd name="T2" fmla="*/ 8 w 12"/>
                  <a:gd name="T3" fmla="*/ 2 h 6"/>
                  <a:gd name="T4" fmla="*/ 5 w 12"/>
                  <a:gd name="T5" fmla="*/ 2 h 6"/>
                  <a:gd name="T6" fmla="*/ 3 w 12"/>
                  <a:gd name="T7" fmla="*/ 1 h 6"/>
                  <a:gd name="T8" fmla="*/ 0 w 12"/>
                  <a:gd name="T9" fmla="*/ 3 h 6"/>
                  <a:gd name="T10" fmla="*/ 2 w 12"/>
                  <a:gd name="T11" fmla="*/ 5 h 6"/>
                  <a:gd name="T12" fmla="*/ 6 w 12"/>
                  <a:gd name="T13" fmla="*/ 5 h 6"/>
                  <a:gd name="T14" fmla="*/ 11 w 12"/>
                  <a:gd name="T15" fmla="*/ 3 h 6"/>
                  <a:gd name="T16" fmla="*/ 10 w 12"/>
                  <a:gd name="T17" fmla="*/ 3 h 6"/>
                  <a:gd name="T18" fmla="*/ 10 w 12"/>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0" y="3"/>
                    </a:moveTo>
                    <a:cubicBezTo>
                      <a:pt x="9" y="3"/>
                      <a:pt x="9" y="2"/>
                      <a:pt x="8" y="2"/>
                    </a:cubicBezTo>
                    <a:cubicBezTo>
                      <a:pt x="7" y="2"/>
                      <a:pt x="6" y="2"/>
                      <a:pt x="5" y="2"/>
                    </a:cubicBezTo>
                    <a:cubicBezTo>
                      <a:pt x="4" y="2"/>
                      <a:pt x="4" y="0"/>
                      <a:pt x="3" y="1"/>
                    </a:cubicBezTo>
                    <a:cubicBezTo>
                      <a:pt x="3" y="1"/>
                      <a:pt x="0" y="3"/>
                      <a:pt x="0" y="3"/>
                    </a:cubicBezTo>
                    <a:cubicBezTo>
                      <a:pt x="0" y="3"/>
                      <a:pt x="2" y="5"/>
                      <a:pt x="2" y="5"/>
                    </a:cubicBezTo>
                    <a:cubicBezTo>
                      <a:pt x="3" y="6"/>
                      <a:pt x="5" y="5"/>
                      <a:pt x="6" y="5"/>
                    </a:cubicBezTo>
                    <a:cubicBezTo>
                      <a:pt x="7" y="5"/>
                      <a:pt x="11" y="4"/>
                      <a:pt x="11" y="3"/>
                    </a:cubicBezTo>
                    <a:cubicBezTo>
                      <a:pt x="10" y="3"/>
                      <a:pt x="10" y="3"/>
                      <a:pt x="10" y="3"/>
                    </a:cubicBezTo>
                    <a:cubicBezTo>
                      <a:pt x="9" y="3"/>
                      <a:pt x="12" y="2"/>
                      <a:pt x="10"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87" name="Freeform 513">
                <a:extLst>
                  <a:ext uri="{FF2B5EF4-FFF2-40B4-BE49-F238E27FC236}">
                    <a16:creationId xmlns:a16="http://schemas.microsoft.com/office/drawing/2014/main" id="{B87F4A4A-2D7D-848E-2AB6-6753039D736A}"/>
                  </a:ext>
                </a:extLst>
              </p:cNvPr>
              <p:cNvSpPr>
                <a:spLocks/>
              </p:cNvSpPr>
              <p:nvPr/>
            </p:nvSpPr>
            <p:spPr bwMode="auto">
              <a:xfrm>
                <a:off x="3891977" y="5963282"/>
                <a:ext cx="46495" cy="34061"/>
              </a:xfrm>
              <a:custGeom>
                <a:avLst/>
                <a:gdLst>
                  <a:gd name="T0" fmla="*/ 7 w 9"/>
                  <a:gd name="T1" fmla="*/ 3 h 6"/>
                  <a:gd name="T2" fmla="*/ 0 w 9"/>
                  <a:gd name="T3" fmla="*/ 1 h 6"/>
                  <a:gd name="T4" fmla="*/ 2 w 9"/>
                  <a:gd name="T5" fmla="*/ 2 h 6"/>
                  <a:gd name="T6" fmla="*/ 1 w 9"/>
                  <a:gd name="T7" fmla="*/ 5 h 6"/>
                  <a:gd name="T8" fmla="*/ 3 w 9"/>
                  <a:gd name="T9" fmla="*/ 5 h 6"/>
                  <a:gd name="T10" fmla="*/ 4 w 9"/>
                  <a:gd name="T11" fmla="*/ 5 h 6"/>
                  <a:gd name="T12" fmla="*/ 7 w 9"/>
                  <a:gd name="T13" fmla="*/ 3 h 6"/>
                  <a:gd name="T14" fmla="*/ 7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3"/>
                    </a:moveTo>
                    <a:cubicBezTo>
                      <a:pt x="7" y="2"/>
                      <a:pt x="0" y="0"/>
                      <a:pt x="0" y="1"/>
                    </a:cubicBezTo>
                    <a:cubicBezTo>
                      <a:pt x="0" y="1"/>
                      <a:pt x="2" y="2"/>
                      <a:pt x="2" y="2"/>
                    </a:cubicBezTo>
                    <a:cubicBezTo>
                      <a:pt x="3" y="3"/>
                      <a:pt x="1" y="4"/>
                      <a:pt x="1" y="5"/>
                    </a:cubicBezTo>
                    <a:cubicBezTo>
                      <a:pt x="1" y="6"/>
                      <a:pt x="3" y="5"/>
                      <a:pt x="3" y="5"/>
                    </a:cubicBezTo>
                    <a:cubicBezTo>
                      <a:pt x="4" y="4"/>
                      <a:pt x="3" y="5"/>
                      <a:pt x="4" y="5"/>
                    </a:cubicBezTo>
                    <a:cubicBezTo>
                      <a:pt x="5" y="6"/>
                      <a:pt x="9" y="4"/>
                      <a:pt x="7" y="3"/>
                    </a:cubicBezTo>
                    <a:cubicBezTo>
                      <a:pt x="6" y="2"/>
                      <a:pt x="8" y="3"/>
                      <a:pt x="7"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88" name="Freeform 514">
                <a:extLst>
                  <a:ext uri="{FF2B5EF4-FFF2-40B4-BE49-F238E27FC236}">
                    <a16:creationId xmlns:a16="http://schemas.microsoft.com/office/drawing/2014/main" id="{3A191C57-0E08-CBE5-2855-95C23B7ED683}"/>
                  </a:ext>
                </a:extLst>
              </p:cNvPr>
              <p:cNvSpPr>
                <a:spLocks/>
              </p:cNvSpPr>
              <p:nvPr/>
            </p:nvSpPr>
            <p:spPr bwMode="auto">
              <a:xfrm>
                <a:off x="3886614" y="5919759"/>
                <a:ext cx="41130" cy="26493"/>
              </a:xfrm>
              <a:custGeom>
                <a:avLst/>
                <a:gdLst>
                  <a:gd name="T0" fmla="*/ 6 w 8"/>
                  <a:gd name="T1" fmla="*/ 0 h 5"/>
                  <a:gd name="T2" fmla="*/ 3 w 8"/>
                  <a:gd name="T3" fmla="*/ 1 h 5"/>
                  <a:gd name="T4" fmla="*/ 0 w 8"/>
                  <a:gd name="T5" fmla="*/ 1 h 5"/>
                  <a:gd name="T6" fmla="*/ 0 w 8"/>
                  <a:gd name="T7" fmla="*/ 3 h 5"/>
                  <a:gd name="T8" fmla="*/ 5 w 8"/>
                  <a:gd name="T9" fmla="*/ 2 h 5"/>
                  <a:gd name="T10" fmla="*/ 6 w 8"/>
                  <a:gd name="T11" fmla="*/ 0 h 5"/>
                  <a:gd name="T12" fmla="*/ 6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6" y="0"/>
                    </a:moveTo>
                    <a:cubicBezTo>
                      <a:pt x="5" y="0"/>
                      <a:pt x="4" y="1"/>
                      <a:pt x="3" y="1"/>
                    </a:cubicBezTo>
                    <a:cubicBezTo>
                      <a:pt x="2" y="0"/>
                      <a:pt x="0" y="1"/>
                      <a:pt x="0" y="1"/>
                    </a:cubicBezTo>
                    <a:cubicBezTo>
                      <a:pt x="1" y="0"/>
                      <a:pt x="0" y="4"/>
                      <a:pt x="0" y="3"/>
                    </a:cubicBezTo>
                    <a:cubicBezTo>
                      <a:pt x="1" y="5"/>
                      <a:pt x="4" y="3"/>
                      <a:pt x="5" y="2"/>
                    </a:cubicBezTo>
                    <a:cubicBezTo>
                      <a:pt x="6" y="2"/>
                      <a:pt x="8" y="0"/>
                      <a:pt x="6" y="0"/>
                    </a:cubicBezTo>
                    <a:cubicBezTo>
                      <a:pt x="5" y="0"/>
                      <a:pt x="8" y="0"/>
                      <a:pt x="6"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89" name="Freeform 515">
                <a:extLst>
                  <a:ext uri="{FF2B5EF4-FFF2-40B4-BE49-F238E27FC236}">
                    <a16:creationId xmlns:a16="http://schemas.microsoft.com/office/drawing/2014/main" id="{6FD007D4-18B9-9C27-B343-07F9C3B0C17A}"/>
                  </a:ext>
                </a:extLst>
              </p:cNvPr>
              <p:cNvSpPr>
                <a:spLocks/>
              </p:cNvSpPr>
              <p:nvPr/>
            </p:nvSpPr>
            <p:spPr bwMode="auto">
              <a:xfrm>
                <a:off x="3865154" y="5940575"/>
                <a:ext cx="42917" cy="28387"/>
              </a:xfrm>
              <a:custGeom>
                <a:avLst/>
                <a:gdLst>
                  <a:gd name="T0" fmla="*/ 7 w 8"/>
                  <a:gd name="T1" fmla="*/ 4 h 5"/>
                  <a:gd name="T2" fmla="*/ 1 w 8"/>
                  <a:gd name="T3" fmla="*/ 1 h 5"/>
                  <a:gd name="T4" fmla="*/ 7 w 8"/>
                  <a:gd name="T5" fmla="*/ 4 h 5"/>
                </a:gdLst>
                <a:ahLst/>
                <a:cxnLst>
                  <a:cxn ang="0">
                    <a:pos x="T0" y="T1"/>
                  </a:cxn>
                  <a:cxn ang="0">
                    <a:pos x="T2" y="T3"/>
                  </a:cxn>
                  <a:cxn ang="0">
                    <a:pos x="T4" y="T5"/>
                  </a:cxn>
                </a:cxnLst>
                <a:rect l="0" t="0" r="r" b="b"/>
                <a:pathLst>
                  <a:path w="8" h="5">
                    <a:moveTo>
                      <a:pt x="7" y="4"/>
                    </a:moveTo>
                    <a:cubicBezTo>
                      <a:pt x="6" y="3"/>
                      <a:pt x="0" y="0"/>
                      <a:pt x="1" y="1"/>
                    </a:cubicBezTo>
                    <a:cubicBezTo>
                      <a:pt x="2" y="2"/>
                      <a:pt x="8" y="5"/>
                      <a:pt x="7"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90" name="Freeform 516">
                <a:extLst>
                  <a:ext uri="{FF2B5EF4-FFF2-40B4-BE49-F238E27FC236}">
                    <a16:creationId xmlns:a16="http://schemas.microsoft.com/office/drawing/2014/main" id="{B05B6DB0-15B5-A629-B63B-AAD6288C5D68}"/>
                  </a:ext>
                </a:extLst>
              </p:cNvPr>
              <p:cNvSpPr>
                <a:spLocks/>
              </p:cNvSpPr>
              <p:nvPr/>
            </p:nvSpPr>
            <p:spPr bwMode="auto">
              <a:xfrm>
                <a:off x="3854424" y="5902726"/>
                <a:ext cx="16094" cy="17031"/>
              </a:xfrm>
              <a:custGeom>
                <a:avLst/>
                <a:gdLst>
                  <a:gd name="T0" fmla="*/ 2 w 3"/>
                  <a:gd name="T1" fmla="*/ 2 h 3"/>
                  <a:gd name="T2" fmla="*/ 0 w 3"/>
                  <a:gd name="T3" fmla="*/ 1 h 3"/>
                  <a:gd name="T4" fmla="*/ 2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2" y="3"/>
                      <a:pt x="1" y="2"/>
                      <a:pt x="0" y="1"/>
                    </a:cubicBezTo>
                    <a:cubicBezTo>
                      <a:pt x="0" y="0"/>
                      <a:pt x="3" y="0"/>
                      <a:pt x="2" y="2"/>
                    </a:cubicBezTo>
                    <a:cubicBezTo>
                      <a:pt x="2" y="3"/>
                      <a:pt x="2" y="1"/>
                      <a:pt x="2"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91" name="Freeform 517">
                <a:extLst>
                  <a:ext uri="{FF2B5EF4-FFF2-40B4-BE49-F238E27FC236}">
                    <a16:creationId xmlns:a16="http://schemas.microsoft.com/office/drawing/2014/main" id="{55A97779-3066-DA5B-C12C-52F0D120A99D}"/>
                  </a:ext>
                </a:extLst>
              </p:cNvPr>
              <p:cNvSpPr>
                <a:spLocks/>
              </p:cNvSpPr>
              <p:nvPr/>
            </p:nvSpPr>
            <p:spPr bwMode="auto">
              <a:xfrm>
                <a:off x="3854424" y="5857310"/>
                <a:ext cx="37553" cy="39739"/>
              </a:xfrm>
              <a:custGeom>
                <a:avLst/>
                <a:gdLst>
                  <a:gd name="T0" fmla="*/ 5 w 7"/>
                  <a:gd name="T1" fmla="*/ 2 h 7"/>
                  <a:gd name="T2" fmla="*/ 4 w 7"/>
                  <a:gd name="T3" fmla="*/ 0 h 7"/>
                  <a:gd name="T4" fmla="*/ 2 w 7"/>
                  <a:gd name="T5" fmla="*/ 1 h 7"/>
                  <a:gd name="T6" fmla="*/ 0 w 7"/>
                  <a:gd name="T7" fmla="*/ 1 h 7"/>
                  <a:gd name="T8" fmla="*/ 2 w 7"/>
                  <a:gd name="T9" fmla="*/ 4 h 7"/>
                  <a:gd name="T10" fmla="*/ 0 w 7"/>
                  <a:gd name="T11" fmla="*/ 6 h 7"/>
                  <a:gd name="T12" fmla="*/ 3 w 7"/>
                  <a:gd name="T13" fmla="*/ 5 h 7"/>
                  <a:gd name="T14" fmla="*/ 4 w 7"/>
                  <a:gd name="T15" fmla="*/ 2 h 7"/>
                  <a:gd name="T16" fmla="*/ 4 w 7"/>
                  <a:gd name="T17" fmla="*/ 4 h 7"/>
                  <a:gd name="T18" fmla="*/ 6 w 7"/>
                  <a:gd name="T19" fmla="*/ 2 h 7"/>
                  <a:gd name="T20" fmla="*/ 5 w 7"/>
                  <a:gd name="T21" fmla="*/ 2 h 7"/>
                  <a:gd name="T22" fmla="*/ 5 w 7"/>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5" y="2"/>
                    </a:moveTo>
                    <a:cubicBezTo>
                      <a:pt x="5" y="1"/>
                      <a:pt x="4" y="1"/>
                      <a:pt x="4" y="0"/>
                    </a:cubicBezTo>
                    <a:cubicBezTo>
                      <a:pt x="3" y="0"/>
                      <a:pt x="1" y="0"/>
                      <a:pt x="2" y="1"/>
                    </a:cubicBezTo>
                    <a:cubicBezTo>
                      <a:pt x="4" y="3"/>
                      <a:pt x="1" y="2"/>
                      <a:pt x="0" y="1"/>
                    </a:cubicBezTo>
                    <a:cubicBezTo>
                      <a:pt x="1" y="3"/>
                      <a:pt x="2" y="3"/>
                      <a:pt x="2" y="4"/>
                    </a:cubicBezTo>
                    <a:cubicBezTo>
                      <a:pt x="3" y="6"/>
                      <a:pt x="1" y="5"/>
                      <a:pt x="0" y="6"/>
                    </a:cubicBezTo>
                    <a:cubicBezTo>
                      <a:pt x="0" y="7"/>
                      <a:pt x="4" y="6"/>
                      <a:pt x="3" y="5"/>
                    </a:cubicBezTo>
                    <a:cubicBezTo>
                      <a:pt x="3" y="5"/>
                      <a:pt x="4" y="3"/>
                      <a:pt x="4" y="2"/>
                    </a:cubicBezTo>
                    <a:cubicBezTo>
                      <a:pt x="4" y="2"/>
                      <a:pt x="4" y="3"/>
                      <a:pt x="4" y="4"/>
                    </a:cubicBezTo>
                    <a:cubicBezTo>
                      <a:pt x="4" y="3"/>
                      <a:pt x="6" y="2"/>
                      <a:pt x="6" y="2"/>
                    </a:cubicBezTo>
                    <a:cubicBezTo>
                      <a:pt x="6" y="2"/>
                      <a:pt x="6" y="2"/>
                      <a:pt x="5" y="2"/>
                    </a:cubicBezTo>
                    <a:cubicBezTo>
                      <a:pt x="5" y="1"/>
                      <a:pt x="7" y="2"/>
                      <a:pt x="5"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92" name="Freeform 518">
                <a:extLst>
                  <a:ext uri="{FF2B5EF4-FFF2-40B4-BE49-F238E27FC236}">
                    <a16:creationId xmlns:a16="http://schemas.microsoft.com/office/drawing/2014/main" id="{BD1CFA9F-4E69-4EEA-0CBF-B22EE2AEFA62}"/>
                  </a:ext>
                </a:extLst>
              </p:cNvPr>
              <p:cNvSpPr>
                <a:spLocks/>
              </p:cNvSpPr>
              <p:nvPr/>
            </p:nvSpPr>
            <p:spPr bwMode="auto">
              <a:xfrm>
                <a:off x="3849059" y="5785401"/>
                <a:ext cx="26823" cy="60555"/>
              </a:xfrm>
              <a:custGeom>
                <a:avLst/>
                <a:gdLst>
                  <a:gd name="T0" fmla="*/ 5 w 5"/>
                  <a:gd name="T1" fmla="*/ 7 h 11"/>
                  <a:gd name="T2" fmla="*/ 2 w 5"/>
                  <a:gd name="T3" fmla="*/ 2 h 11"/>
                  <a:gd name="T4" fmla="*/ 1 w 5"/>
                  <a:gd name="T5" fmla="*/ 6 h 11"/>
                  <a:gd name="T6" fmla="*/ 0 w 5"/>
                  <a:gd name="T7" fmla="*/ 9 h 11"/>
                  <a:gd name="T8" fmla="*/ 2 w 5"/>
                  <a:gd name="T9" fmla="*/ 7 h 11"/>
                  <a:gd name="T10" fmla="*/ 5 w 5"/>
                  <a:gd name="T11" fmla="*/ 7 h 11"/>
                  <a:gd name="T12" fmla="*/ 5 w 5"/>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7"/>
                    </a:moveTo>
                    <a:cubicBezTo>
                      <a:pt x="5" y="6"/>
                      <a:pt x="4" y="0"/>
                      <a:pt x="2" y="2"/>
                    </a:cubicBezTo>
                    <a:cubicBezTo>
                      <a:pt x="2" y="3"/>
                      <a:pt x="3" y="6"/>
                      <a:pt x="1" y="6"/>
                    </a:cubicBezTo>
                    <a:cubicBezTo>
                      <a:pt x="0" y="6"/>
                      <a:pt x="0" y="7"/>
                      <a:pt x="0" y="9"/>
                    </a:cubicBezTo>
                    <a:cubicBezTo>
                      <a:pt x="1" y="9"/>
                      <a:pt x="2" y="7"/>
                      <a:pt x="2" y="7"/>
                    </a:cubicBezTo>
                    <a:cubicBezTo>
                      <a:pt x="1" y="7"/>
                      <a:pt x="5" y="11"/>
                      <a:pt x="5" y="7"/>
                    </a:cubicBezTo>
                    <a:cubicBezTo>
                      <a:pt x="5" y="6"/>
                      <a:pt x="5" y="8"/>
                      <a:pt x="5" y="7"/>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93" name="Freeform 519">
                <a:extLst>
                  <a:ext uri="{FF2B5EF4-FFF2-40B4-BE49-F238E27FC236}">
                    <a16:creationId xmlns:a16="http://schemas.microsoft.com/office/drawing/2014/main" id="{0F7D0FA6-4F2E-6C13-A687-4E465F95EF1D}"/>
                  </a:ext>
                </a:extLst>
              </p:cNvPr>
              <p:cNvSpPr>
                <a:spLocks/>
              </p:cNvSpPr>
              <p:nvPr/>
            </p:nvSpPr>
            <p:spPr bwMode="auto">
              <a:xfrm>
                <a:off x="3843695" y="5834601"/>
                <a:ext cx="16094" cy="34061"/>
              </a:xfrm>
              <a:custGeom>
                <a:avLst/>
                <a:gdLst>
                  <a:gd name="T0" fmla="*/ 3 w 3"/>
                  <a:gd name="T1" fmla="*/ 2 h 6"/>
                  <a:gd name="T2" fmla="*/ 1 w 3"/>
                  <a:gd name="T3" fmla="*/ 6 h 6"/>
                  <a:gd name="T4" fmla="*/ 3 w 3"/>
                  <a:gd name="T5" fmla="*/ 2 h 6"/>
                  <a:gd name="T6" fmla="*/ 3 w 3"/>
                  <a:gd name="T7" fmla="*/ 2 h 6"/>
                </a:gdLst>
                <a:ahLst/>
                <a:cxnLst>
                  <a:cxn ang="0">
                    <a:pos x="T0" y="T1"/>
                  </a:cxn>
                  <a:cxn ang="0">
                    <a:pos x="T2" y="T3"/>
                  </a:cxn>
                  <a:cxn ang="0">
                    <a:pos x="T4" y="T5"/>
                  </a:cxn>
                  <a:cxn ang="0">
                    <a:pos x="T6" y="T7"/>
                  </a:cxn>
                </a:cxnLst>
                <a:rect l="0" t="0" r="r" b="b"/>
                <a:pathLst>
                  <a:path w="3" h="6">
                    <a:moveTo>
                      <a:pt x="3" y="2"/>
                    </a:moveTo>
                    <a:cubicBezTo>
                      <a:pt x="2" y="0"/>
                      <a:pt x="0" y="5"/>
                      <a:pt x="1" y="6"/>
                    </a:cubicBezTo>
                    <a:cubicBezTo>
                      <a:pt x="0" y="5"/>
                      <a:pt x="3" y="3"/>
                      <a:pt x="3" y="2"/>
                    </a:cubicBezTo>
                    <a:cubicBezTo>
                      <a:pt x="2" y="1"/>
                      <a:pt x="3" y="2"/>
                      <a:pt x="3"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94" name="Freeform 520">
                <a:extLst>
                  <a:ext uri="{FF2B5EF4-FFF2-40B4-BE49-F238E27FC236}">
                    <a16:creationId xmlns:a16="http://schemas.microsoft.com/office/drawing/2014/main" id="{41CCD426-CFCC-CE92-00A9-457C3DA74C04}"/>
                  </a:ext>
                </a:extLst>
              </p:cNvPr>
              <p:cNvSpPr>
                <a:spLocks/>
              </p:cNvSpPr>
              <p:nvPr/>
            </p:nvSpPr>
            <p:spPr bwMode="auto">
              <a:xfrm>
                <a:off x="3843695" y="5762692"/>
                <a:ext cx="26823" cy="39739"/>
              </a:xfrm>
              <a:custGeom>
                <a:avLst/>
                <a:gdLst>
                  <a:gd name="T0" fmla="*/ 4 w 5"/>
                  <a:gd name="T1" fmla="*/ 2 h 7"/>
                  <a:gd name="T2" fmla="*/ 3 w 5"/>
                  <a:gd name="T3" fmla="*/ 0 h 7"/>
                  <a:gd name="T4" fmla="*/ 2 w 5"/>
                  <a:gd name="T5" fmla="*/ 3 h 7"/>
                  <a:gd name="T6" fmla="*/ 1 w 5"/>
                  <a:gd name="T7" fmla="*/ 2 h 7"/>
                  <a:gd name="T8" fmla="*/ 0 w 5"/>
                  <a:gd name="T9" fmla="*/ 5 h 7"/>
                  <a:gd name="T10" fmla="*/ 2 w 5"/>
                  <a:gd name="T11" fmla="*/ 7 h 7"/>
                  <a:gd name="T12" fmla="*/ 5 w 5"/>
                  <a:gd name="T13" fmla="*/ 5 h 7"/>
                  <a:gd name="T14" fmla="*/ 4 w 5"/>
                  <a:gd name="T15" fmla="*/ 2 h 7"/>
                  <a:gd name="T16" fmla="*/ 4 w 5"/>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2"/>
                    </a:moveTo>
                    <a:cubicBezTo>
                      <a:pt x="3" y="3"/>
                      <a:pt x="3" y="0"/>
                      <a:pt x="3" y="0"/>
                    </a:cubicBezTo>
                    <a:cubicBezTo>
                      <a:pt x="3" y="0"/>
                      <a:pt x="3" y="3"/>
                      <a:pt x="2" y="3"/>
                    </a:cubicBezTo>
                    <a:cubicBezTo>
                      <a:pt x="2" y="3"/>
                      <a:pt x="2" y="2"/>
                      <a:pt x="1" y="2"/>
                    </a:cubicBezTo>
                    <a:cubicBezTo>
                      <a:pt x="2" y="2"/>
                      <a:pt x="0" y="5"/>
                      <a:pt x="0" y="5"/>
                    </a:cubicBezTo>
                    <a:cubicBezTo>
                      <a:pt x="0" y="4"/>
                      <a:pt x="4" y="5"/>
                      <a:pt x="2" y="7"/>
                    </a:cubicBezTo>
                    <a:cubicBezTo>
                      <a:pt x="3" y="6"/>
                      <a:pt x="5" y="6"/>
                      <a:pt x="5" y="5"/>
                    </a:cubicBezTo>
                    <a:cubicBezTo>
                      <a:pt x="5" y="4"/>
                      <a:pt x="4" y="1"/>
                      <a:pt x="4" y="2"/>
                    </a:cubicBezTo>
                    <a:cubicBezTo>
                      <a:pt x="3" y="3"/>
                      <a:pt x="4" y="1"/>
                      <a:pt x="4"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95" name="Freeform 521">
                <a:extLst>
                  <a:ext uri="{FF2B5EF4-FFF2-40B4-BE49-F238E27FC236}">
                    <a16:creationId xmlns:a16="http://schemas.microsoft.com/office/drawing/2014/main" id="{5FE62F17-6DCC-6FCC-E2C9-34EF0DC8B4BB}"/>
                  </a:ext>
                </a:extLst>
              </p:cNvPr>
              <p:cNvSpPr>
                <a:spLocks/>
              </p:cNvSpPr>
              <p:nvPr/>
            </p:nvSpPr>
            <p:spPr bwMode="auto">
              <a:xfrm>
                <a:off x="3870520" y="5652934"/>
                <a:ext cx="26823" cy="26493"/>
              </a:xfrm>
              <a:custGeom>
                <a:avLst/>
                <a:gdLst>
                  <a:gd name="T0" fmla="*/ 3 w 5"/>
                  <a:gd name="T1" fmla="*/ 4 h 5"/>
                  <a:gd name="T2" fmla="*/ 3 w 5"/>
                  <a:gd name="T3" fmla="*/ 0 h 5"/>
                  <a:gd name="T4" fmla="*/ 0 w 5"/>
                  <a:gd name="T5" fmla="*/ 0 h 5"/>
                  <a:gd name="T6" fmla="*/ 2 w 5"/>
                  <a:gd name="T7" fmla="*/ 1 h 5"/>
                  <a:gd name="T8" fmla="*/ 3 w 5"/>
                  <a:gd name="T9" fmla="*/ 4 h 5"/>
                  <a:gd name="T10" fmla="*/ 3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3" y="4"/>
                    </a:moveTo>
                    <a:cubicBezTo>
                      <a:pt x="5" y="2"/>
                      <a:pt x="2" y="2"/>
                      <a:pt x="3" y="0"/>
                    </a:cubicBezTo>
                    <a:cubicBezTo>
                      <a:pt x="3" y="0"/>
                      <a:pt x="1" y="0"/>
                      <a:pt x="0" y="0"/>
                    </a:cubicBezTo>
                    <a:cubicBezTo>
                      <a:pt x="0" y="0"/>
                      <a:pt x="2" y="1"/>
                      <a:pt x="2" y="1"/>
                    </a:cubicBezTo>
                    <a:cubicBezTo>
                      <a:pt x="2" y="2"/>
                      <a:pt x="3" y="4"/>
                      <a:pt x="3" y="4"/>
                    </a:cubicBezTo>
                    <a:cubicBezTo>
                      <a:pt x="4" y="3"/>
                      <a:pt x="2" y="5"/>
                      <a:pt x="3"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96" name="Freeform 522">
                <a:extLst>
                  <a:ext uri="{FF2B5EF4-FFF2-40B4-BE49-F238E27FC236}">
                    <a16:creationId xmlns:a16="http://schemas.microsoft.com/office/drawing/2014/main" id="{540AFD20-1A6F-684D-66E7-E892DC67C9E7}"/>
                  </a:ext>
                </a:extLst>
              </p:cNvPr>
              <p:cNvSpPr>
                <a:spLocks/>
              </p:cNvSpPr>
              <p:nvPr/>
            </p:nvSpPr>
            <p:spPr bwMode="auto">
              <a:xfrm>
                <a:off x="3875884" y="5552640"/>
                <a:ext cx="32188" cy="60555"/>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97" name="Freeform 523">
                <a:extLst>
                  <a:ext uri="{FF2B5EF4-FFF2-40B4-BE49-F238E27FC236}">
                    <a16:creationId xmlns:a16="http://schemas.microsoft.com/office/drawing/2014/main" id="{4F61C6C4-70B3-ADBE-0DC0-D4242854A26F}"/>
                  </a:ext>
                </a:extLst>
              </p:cNvPr>
              <p:cNvSpPr>
                <a:spLocks/>
              </p:cNvSpPr>
              <p:nvPr/>
            </p:nvSpPr>
            <p:spPr bwMode="auto">
              <a:xfrm>
                <a:off x="3981390" y="3978192"/>
                <a:ext cx="25036" cy="22709"/>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98" name="Freeform 524">
                <a:extLst>
                  <a:ext uri="{FF2B5EF4-FFF2-40B4-BE49-F238E27FC236}">
                    <a16:creationId xmlns:a16="http://schemas.microsoft.com/office/drawing/2014/main" id="{5460130F-C356-EC1B-1CF8-852CCA3C9C73}"/>
                  </a:ext>
                </a:extLst>
              </p:cNvPr>
              <p:cNvSpPr>
                <a:spLocks/>
              </p:cNvSpPr>
              <p:nvPr/>
            </p:nvSpPr>
            <p:spPr bwMode="auto">
              <a:xfrm>
                <a:off x="4206710" y="4012255"/>
                <a:ext cx="30400" cy="43525"/>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99" name="Freeform 525">
                <a:extLst>
                  <a:ext uri="{FF2B5EF4-FFF2-40B4-BE49-F238E27FC236}">
                    <a16:creationId xmlns:a16="http://schemas.microsoft.com/office/drawing/2014/main" id="{D152C3BF-FB0C-4175-63E1-E5A88D58BBA6}"/>
                  </a:ext>
                </a:extLst>
              </p:cNvPr>
              <p:cNvSpPr>
                <a:spLocks/>
              </p:cNvSpPr>
              <p:nvPr/>
            </p:nvSpPr>
            <p:spPr bwMode="auto">
              <a:xfrm>
                <a:off x="4494620" y="4313141"/>
                <a:ext cx="73319" cy="71909"/>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400" name="Freeform 614">
                <a:extLst>
                  <a:ext uri="{FF2B5EF4-FFF2-40B4-BE49-F238E27FC236}">
                    <a16:creationId xmlns:a16="http://schemas.microsoft.com/office/drawing/2014/main" id="{1CE38A89-323C-4CCE-2E6A-0CC486D3612F}"/>
                  </a:ext>
                </a:extLst>
              </p:cNvPr>
              <p:cNvSpPr>
                <a:spLocks/>
              </p:cNvSpPr>
              <p:nvPr/>
            </p:nvSpPr>
            <p:spPr bwMode="auto">
              <a:xfrm>
                <a:off x="4457066" y="5191198"/>
                <a:ext cx="53647" cy="49203"/>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401" name="Freeform 616">
                <a:extLst>
                  <a:ext uri="{FF2B5EF4-FFF2-40B4-BE49-F238E27FC236}">
                    <a16:creationId xmlns:a16="http://schemas.microsoft.com/office/drawing/2014/main" id="{90DC062F-179E-9D08-D40D-A9D5011BEBB9}"/>
                  </a:ext>
                </a:extLst>
              </p:cNvPr>
              <p:cNvSpPr>
                <a:spLocks/>
              </p:cNvSpPr>
              <p:nvPr/>
            </p:nvSpPr>
            <p:spPr bwMode="auto">
              <a:xfrm>
                <a:off x="4022519" y="5940572"/>
                <a:ext cx="94778" cy="88941"/>
              </a:xfrm>
              <a:custGeom>
                <a:avLst/>
                <a:gdLst>
                  <a:gd name="T0" fmla="*/ 17 w 18"/>
                  <a:gd name="T1" fmla="*/ 14 h 16"/>
                  <a:gd name="T2" fmla="*/ 8 w 18"/>
                  <a:gd name="T3" fmla="*/ 9 h 16"/>
                  <a:gd name="T4" fmla="*/ 4 w 18"/>
                  <a:gd name="T5" fmla="*/ 5 h 16"/>
                  <a:gd name="T6" fmla="*/ 1 w 18"/>
                  <a:gd name="T7" fmla="*/ 3 h 16"/>
                  <a:gd name="T8" fmla="*/ 2 w 18"/>
                  <a:gd name="T9" fmla="*/ 2 h 16"/>
                  <a:gd name="T10" fmla="*/ 0 w 18"/>
                  <a:gd name="T11" fmla="*/ 0 h 16"/>
                  <a:gd name="T12" fmla="*/ 0 w 18"/>
                  <a:gd name="T13" fmla="*/ 14 h 16"/>
                  <a:gd name="T14" fmla="*/ 7 w 18"/>
                  <a:gd name="T15" fmla="*/ 15 h 16"/>
                  <a:gd name="T16" fmla="*/ 10 w 18"/>
                  <a:gd name="T17" fmla="*/ 16 h 16"/>
                  <a:gd name="T18" fmla="*/ 13 w 18"/>
                  <a:gd name="T19" fmla="*/ 15 h 16"/>
                  <a:gd name="T20" fmla="*/ 18 w 18"/>
                  <a:gd name="T21" fmla="*/ 14 h 16"/>
                  <a:gd name="T22" fmla="*/ 17 w 18"/>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7" y="14"/>
                    </a:moveTo>
                    <a:cubicBezTo>
                      <a:pt x="13" y="14"/>
                      <a:pt x="11" y="11"/>
                      <a:pt x="8" y="9"/>
                    </a:cubicBezTo>
                    <a:cubicBezTo>
                      <a:pt x="7" y="7"/>
                      <a:pt x="5" y="6"/>
                      <a:pt x="4" y="5"/>
                    </a:cubicBezTo>
                    <a:cubicBezTo>
                      <a:pt x="3" y="5"/>
                      <a:pt x="1" y="4"/>
                      <a:pt x="1" y="3"/>
                    </a:cubicBezTo>
                    <a:cubicBezTo>
                      <a:pt x="1" y="3"/>
                      <a:pt x="2" y="3"/>
                      <a:pt x="2" y="2"/>
                    </a:cubicBezTo>
                    <a:cubicBezTo>
                      <a:pt x="3" y="2"/>
                      <a:pt x="1" y="0"/>
                      <a:pt x="0" y="0"/>
                    </a:cubicBezTo>
                    <a:cubicBezTo>
                      <a:pt x="0" y="5"/>
                      <a:pt x="0" y="10"/>
                      <a:pt x="0" y="14"/>
                    </a:cubicBezTo>
                    <a:cubicBezTo>
                      <a:pt x="0" y="15"/>
                      <a:pt x="6" y="15"/>
                      <a:pt x="7" y="15"/>
                    </a:cubicBezTo>
                    <a:cubicBezTo>
                      <a:pt x="8" y="15"/>
                      <a:pt x="9" y="15"/>
                      <a:pt x="10" y="16"/>
                    </a:cubicBezTo>
                    <a:cubicBezTo>
                      <a:pt x="12" y="16"/>
                      <a:pt x="12" y="16"/>
                      <a:pt x="13" y="15"/>
                    </a:cubicBezTo>
                    <a:cubicBezTo>
                      <a:pt x="14" y="15"/>
                      <a:pt x="18" y="15"/>
                      <a:pt x="18" y="14"/>
                    </a:cubicBezTo>
                    <a:cubicBezTo>
                      <a:pt x="18" y="14"/>
                      <a:pt x="18" y="13"/>
                      <a:pt x="17" y="1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402" name="Freeform 617">
                <a:extLst>
                  <a:ext uri="{FF2B5EF4-FFF2-40B4-BE49-F238E27FC236}">
                    <a16:creationId xmlns:a16="http://schemas.microsoft.com/office/drawing/2014/main" id="{FFD176EF-5C2D-6EA9-DC27-D38AED4451CE}"/>
                  </a:ext>
                </a:extLst>
              </p:cNvPr>
              <p:cNvSpPr>
                <a:spLocks/>
              </p:cNvSpPr>
              <p:nvPr/>
            </p:nvSpPr>
            <p:spPr bwMode="auto">
              <a:xfrm>
                <a:off x="3922379" y="5929221"/>
                <a:ext cx="157367" cy="128679"/>
              </a:xfrm>
              <a:custGeom>
                <a:avLst/>
                <a:gdLst>
                  <a:gd name="T0" fmla="*/ 19 w 30"/>
                  <a:gd name="T1" fmla="*/ 17 h 23"/>
                  <a:gd name="T2" fmla="*/ 19 w 30"/>
                  <a:gd name="T3" fmla="*/ 7 h 23"/>
                  <a:gd name="T4" fmla="*/ 19 w 30"/>
                  <a:gd name="T5" fmla="*/ 3 h 23"/>
                  <a:gd name="T6" fmla="*/ 15 w 30"/>
                  <a:gd name="T7" fmla="*/ 1 h 23"/>
                  <a:gd name="T8" fmla="*/ 12 w 30"/>
                  <a:gd name="T9" fmla="*/ 3 h 23"/>
                  <a:gd name="T10" fmla="*/ 13 w 30"/>
                  <a:gd name="T11" fmla="*/ 6 h 23"/>
                  <a:gd name="T12" fmla="*/ 15 w 30"/>
                  <a:gd name="T13" fmla="*/ 6 h 23"/>
                  <a:gd name="T14" fmla="*/ 14 w 30"/>
                  <a:gd name="T15" fmla="*/ 8 h 23"/>
                  <a:gd name="T16" fmla="*/ 13 w 30"/>
                  <a:gd name="T17" fmla="*/ 11 h 23"/>
                  <a:gd name="T18" fmla="*/ 16 w 30"/>
                  <a:gd name="T19" fmla="*/ 13 h 23"/>
                  <a:gd name="T20" fmla="*/ 12 w 30"/>
                  <a:gd name="T21" fmla="*/ 13 h 23"/>
                  <a:gd name="T22" fmla="*/ 9 w 30"/>
                  <a:gd name="T23" fmla="*/ 12 h 23"/>
                  <a:gd name="T24" fmla="*/ 10 w 30"/>
                  <a:gd name="T25" fmla="*/ 12 h 23"/>
                  <a:gd name="T26" fmla="*/ 10 w 30"/>
                  <a:gd name="T27" fmla="*/ 9 h 23"/>
                  <a:gd name="T28" fmla="*/ 8 w 30"/>
                  <a:gd name="T29" fmla="*/ 11 h 23"/>
                  <a:gd name="T30" fmla="*/ 5 w 30"/>
                  <a:gd name="T31" fmla="*/ 11 h 23"/>
                  <a:gd name="T32" fmla="*/ 0 w 30"/>
                  <a:gd name="T33" fmla="*/ 12 h 23"/>
                  <a:gd name="T34" fmla="*/ 2 w 30"/>
                  <a:gd name="T35" fmla="*/ 12 h 23"/>
                  <a:gd name="T36" fmla="*/ 3 w 30"/>
                  <a:gd name="T37" fmla="*/ 12 h 23"/>
                  <a:gd name="T38" fmla="*/ 5 w 30"/>
                  <a:gd name="T39" fmla="*/ 12 h 23"/>
                  <a:gd name="T40" fmla="*/ 6 w 30"/>
                  <a:gd name="T41" fmla="*/ 13 h 23"/>
                  <a:gd name="T42" fmla="*/ 4 w 30"/>
                  <a:gd name="T43" fmla="*/ 15 h 23"/>
                  <a:gd name="T44" fmla="*/ 6 w 30"/>
                  <a:gd name="T45" fmla="*/ 15 h 23"/>
                  <a:gd name="T46" fmla="*/ 8 w 30"/>
                  <a:gd name="T47" fmla="*/ 16 h 23"/>
                  <a:gd name="T48" fmla="*/ 7 w 30"/>
                  <a:gd name="T49" fmla="*/ 16 h 23"/>
                  <a:gd name="T50" fmla="*/ 10 w 30"/>
                  <a:gd name="T51" fmla="*/ 17 h 23"/>
                  <a:gd name="T52" fmla="*/ 12 w 30"/>
                  <a:gd name="T53" fmla="*/ 17 h 23"/>
                  <a:gd name="T54" fmla="*/ 17 w 30"/>
                  <a:gd name="T55" fmla="*/ 21 h 23"/>
                  <a:gd name="T56" fmla="*/ 16 w 30"/>
                  <a:gd name="T57" fmla="*/ 20 h 23"/>
                  <a:gd name="T58" fmla="*/ 23 w 30"/>
                  <a:gd name="T59" fmla="*/ 23 h 23"/>
                  <a:gd name="T60" fmla="*/ 19 w 30"/>
                  <a:gd name="T61" fmla="*/ 18 h 23"/>
                  <a:gd name="T62" fmla="*/ 24 w 30"/>
                  <a:gd name="T63" fmla="*/ 19 h 23"/>
                  <a:gd name="T64" fmla="*/ 30 w 30"/>
                  <a:gd name="T65" fmla="*/ 18 h 23"/>
                  <a:gd name="T66" fmla="*/ 19 w 30"/>
                  <a:gd name="T6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3">
                    <a:moveTo>
                      <a:pt x="19" y="17"/>
                    </a:moveTo>
                    <a:cubicBezTo>
                      <a:pt x="19" y="13"/>
                      <a:pt x="19" y="10"/>
                      <a:pt x="19" y="7"/>
                    </a:cubicBezTo>
                    <a:cubicBezTo>
                      <a:pt x="19" y="6"/>
                      <a:pt x="19" y="4"/>
                      <a:pt x="19" y="3"/>
                    </a:cubicBezTo>
                    <a:cubicBezTo>
                      <a:pt x="19" y="2"/>
                      <a:pt x="16" y="0"/>
                      <a:pt x="15" y="1"/>
                    </a:cubicBezTo>
                    <a:cubicBezTo>
                      <a:pt x="14" y="2"/>
                      <a:pt x="12" y="1"/>
                      <a:pt x="12" y="3"/>
                    </a:cubicBezTo>
                    <a:cubicBezTo>
                      <a:pt x="11" y="5"/>
                      <a:pt x="9" y="7"/>
                      <a:pt x="13" y="6"/>
                    </a:cubicBezTo>
                    <a:cubicBezTo>
                      <a:pt x="13" y="6"/>
                      <a:pt x="15" y="6"/>
                      <a:pt x="15" y="6"/>
                    </a:cubicBezTo>
                    <a:cubicBezTo>
                      <a:pt x="16" y="6"/>
                      <a:pt x="14" y="8"/>
                      <a:pt x="14" y="8"/>
                    </a:cubicBezTo>
                    <a:cubicBezTo>
                      <a:pt x="13" y="8"/>
                      <a:pt x="11" y="10"/>
                      <a:pt x="13" y="11"/>
                    </a:cubicBezTo>
                    <a:cubicBezTo>
                      <a:pt x="13" y="12"/>
                      <a:pt x="16" y="12"/>
                      <a:pt x="16" y="13"/>
                    </a:cubicBezTo>
                    <a:cubicBezTo>
                      <a:pt x="16" y="13"/>
                      <a:pt x="12" y="13"/>
                      <a:pt x="12" y="13"/>
                    </a:cubicBezTo>
                    <a:cubicBezTo>
                      <a:pt x="11" y="13"/>
                      <a:pt x="9" y="12"/>
                      <a:pt x="9" y="12"/>
                    </a:cubicBezTo>
                    <a:cubicBezTo>
                      <a:pt x="9" y="12"/>
                      <a:pt x="10" y="13"/>
                      <a:pt x="10" y="12"/>
                    </a:cubicBezTo>
                    <a:cubicBezTo>
                      <a:pt x="10" y="11"/>
                      <a:pt x="11" y="10"/>
                      <a:pt x="10" y="9"/>
                    </a:cubicBezTo>
                    <a:cubicBezTo>
                      <a:pt x="10" y="9"/>
                      <a:pt x="8" y="11"/>
                      <a:pt x="8" y="11"/>
                    </a:cubicBezTo>
                    <a:cubicBezTo>
                      <a:pt x="7" y="12"/>
                      <a:pt x="6" y="11"/>
                      <a:pt x="5" y="11"/>
                    </a:cubicBezTo>
                    <a:cubicBezTo>
                      <a:pt x="4" y="11"/>
                      <a:pt x="0" y="10"/>
                      <a:pt x="0" y="12"/>
                    </a:cubicBezTo>
                    <a:cubicBezTo>
                      <a:pt x="0" y="13"/>
                      <a:pt x="2" y="12"/>
                      <a:pt x="2" y="12"/>
                    </a:cubicBezTo>
                    <a:cubicBezTo>
                      <a:pt x="3" y="11"/>
                      <a:pt x="2" y="12"/>
                      <a:pt x="3" y="12"/>
                    </a:cubicBezTo>
                    <a:cubicBezTo>
                      <a:pt x="4" y="13"/>
                      <a:pt x="4" y="11"/>
                      <a:pt x="5" y="12"/>
                    </a:cubicBezTo>
                    <a:cubicBezTo>
                      <a:pt x="5" y="12"/>
                      <a:pt x="6" y="13"/>
                      <a:pt x="6" y="13"/>
                    </a:cubicBezTo>
                    <a:cubicBezTo>
                      <a:pt x="6" y="13"/>
                      <a:pt x="2" y="14"/>
                      <a:pt x="4" y="15"/>
                    </a:cubicBezTo>
                    <a:cubicBezTo>
                      <a:pt x="5" y="16"/>
                      <a:pt x="6" y="14"/>
                      <a:pt x="6" y="15"/>
                    </a:cubicBezTo>
                    <a:cubicBezTo>
                      <a:pt x="7" y="15"/>
                      <a:pt x="8" y="16"/>
                      <a:pt x="8" y="16"/>
                    </a:cubicBezTo>
                    <a:cubicBezTo>
                      <a:pt x="8" y="16"/>
                      <a:pt x="8" y="16"/>
                      <a:pt x="7" y="16"/>
                    </a:cubicBezTo>
                    <a:cubicBezTo>
                      <a:pt x="7" y="17"/>
                      <a:pt x="9" y="17"/>
                      <a:pt x="10" y="17"/>
                    </a:cubicBezTo>
                    <a:cubicBezTo>
                      <a:pt x="11" y="17"/>
                      <a:pt x="11" y="15"/>
                      <a:pt x="12" y="17"/>
                    </a:cubicBezTo>
                    <a:cubicBezTo>
                      <a:pt x="12" y="17"/>
                      <a:pt x="16" y="22"/>
                      <a:pt x="17" y="21"/>
                    </a:cubicBezTo>
                    <a:cubicBezTo>
                      <a:pt x="17" y="21"/>
                      <a:pt x="16" y="20"/>
                      <a:pt x="16" y="20"/>
                    </a:cubicBezTo>
                    <a:cubicBezTo>
                      <a:pt x="16" y="19"/>
                      <a:pt x="22" y="23"/>
                      <a:pt x="23" y="23"/>
                    </a:cubicBezTo>
                    <a:cubicBezTo>
                      <a:pt x="23" y="22"/>
                      <a:pt x="19" y="19"/>
                      <a:pt x="19" y="18"/>
                    </a:cubicBezTo>
                    <a:cubicBezTo>
                      <a:pt x="20" y="18"/>
                      <a:pt x="24" y="19"/>
                      <a:pt x="24" y="19"/>
                    </a:cubicBezTo>
                    <a:cubicBezTo>
                      <a:pt x="26" y="19"/>
                      <a:pt x="28" y="19"/>
                      <a:pt x="30" y="18"/>
                    </a:cubicBezTo>
                    <a:cubicBezTo>
                      <a:pt x="27" y="16"/>
                      <a:pt x="23" y="17"/>
                      <a:pt x="19" y="17"/>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403" name="Freeform 618">
                <a:extLst>
                  <a:ext uri="{FF2B5EF4-FFF2-40B4-BE49-F238E27FC236}">
                    <a16:creationId xmlns:a16="http://schemas.microsoft.com/office/drawing/2014/main" id="{84D2FA9C-EB1E-2A7C-0C02-710CC909CA5F}"/>
                  </a:ext>
                </a:extLst>
              </p:cNvPr>
              <p:cNvSpPr>
                <a:spLocks/>
              </p:cNvSpPr>
              <p:nvPr/>
            </p:nvSpPr>
            <p:spPr bwMode="auto">
              <a:xfrm>
                <a:off x="3897342" y="4000900"/>
                <a:ext cx="398782" cy="306562"/>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404" name="Freeform 619">
                <a:extLst>
                  <a:ext uri="{FF2B5EF4-FFF2-40B4-BE49-F238E27FC236}">
                    <a16:creationId xmlns:a16="http://schemas.microsoft.com/office/drawing/2014/main" id="{20B7E741-192B-F3CE-148D-E2CC73D33EFA}"/>
                  </a:ext>
                </a:extLst>
              </p:cNvPr>
              <p:cNvSpPr>
                <a:spLocks/>
              </p:cNvSpPr>
              <p:nvPr/>
            </p:nvSpPr>
            <p:spPr bwMode="auto">
              <a:xfrm>
                <a:off x="4217440" y="4084164"/>
                <a:ext cx="135906" cy="211945"/>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405" name="Freeform 620">
                <a:extLst>
                  <a:ext uri="{FF2B5EF4-FFF2-40B4-BE49-F238E27FC236}">
                    <a16:creationId xmlns:a16="http://schemas.microsoft.com/office/drawing/2014/main" id="{E85C5297-F354-701F-6B42-DFCC78504B4C}"/>
                  </a:ext>
                </a:extLst>
              </p:cNvPr>
              <p:cNvSpPr>
                <a:spLocks/>
              </p:cNvSpPr>
              <p:nvPr/>
            </p:nvSpPr>
            <p:spPr bwMode="auto">
              <a:xfrm>
                <a:off x="4305064" y="4150397"/>
                <a:ext cx="116236" cy="128679"/>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406" name="Freeform 621">
                <a:extLst>
                  <a:ext uri="{FF2B5EF4-FFF2-40B4-BE49-F238E27FC236}">
                    <a16:creationId xmlns:a16="http://schemas.microsoft.com/office/drawing/2014/main" id="{56706881-859E-B396-9B0A-3E15A214B068}"/>
                  </a:ext>
                </a:extLst>
              </p:cNvPr>
              <p:cNvSpPr>
                <a:spLocks/>
              </p:cNvSpPr>
              <p:nvPr/>
            </p:nvSpPr>
            <p:spPr bwMode="auto">
              <a:xfrm>
                <a:off x="4399842" y="4161753"/>
                <a:ext cx="84048" cy="100297"/>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407" name="Freeform 622">
                <a:extLst>
                  <a:ext uri="{FF2B5EF4-FFF2-40B4-BE49-F238E27FC236}">
                    <a16:creationId xmlns:a16="http://schemas.microsoft.com/office/drawing/2014/main" id="{1D3CF1B1-425E-703F-DB6E-102D4973D32F}"/>
                  </a:ext>
                </a:extLst>
              </p:cNvPr>
              <p:cNvSpPr>
                <a:spLocks/>
              </p:cNvSpPr>
              <p:nvPr/>
            </p:nvSpPr>
            <p:spPr bwMode="auto">
              <a:xfrm>
                <a:off x="3650564" y="3972515"/>
                <a:ext cx="423817" cy="467415"/>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408" name="Freeform 623">
                <a:extLst>
                  <a:ext uri="{FF2B5EF4-FFF2-40B4-BE49-F238E27FC236}">
                    <a16:creationId xmlns:a16="http://schemas.microsoft.com/office/drawing/2014/main" id="{F10DB5CB-8DD0-FED6-1054-A350AA77657E}"/>
                  </a:ext>
                </a:extLst>
              </p:cNvPr>
              <p:cNvSpPr>
                <a:spLocks/>
              </p:cNvSpPr>
              <p:nvPr/>
            </p:nvSpPr>
            <p:spPr bwMode="auto">
              <a:xfrm>
                <a:off x="3707787" y="4284754"/>
                <a:ext cx="146636" cy="183561"/>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409" name="Freeform 624">
                <a:extLst>
                  <a:ext uri="{FF2B5EF4-FFF2-40B4-BE49-F238E27FC236}">
                    <a16:creationId xmlns:a16="http://schemas.microsoft.com/office/drawing/2014/main" id="{5E967B23-A393-B85D-462D-BADC4F8149A2}"/>
                  </a:ext>
                </a:extLst>
              </p:cNvPr>
              <p:cNvSpPr>
                <a:spLocks/>
              </p:cNvSpPr>
              <p:nvPr/>
            </p:nvSpPr>
            <p:spPr bwMode="auto">
              <a:xfrm>
                <a:off x="3691693" y="4318817"/>
                <a:ext cx="336192" cy="527971"/>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410" name="Freeform 625">
                <a:extLst>
                  <a:ext uri="{FF2B5EF4-FFF2-40B4-BE49-F238E27FC236}">
                    <a16:creationId xmlns:a16="http://schemas.microsoft.com/office/drawing/2014/main" id="{9AFADD89-918E-B241-B227-778F7ED7DF4F}"/>
                  </a:ext>
                </a:extLst>
              </p:cNvPr>
              <p:cNvSpPr>
                <a:spLocks/>
              </p:cNvSpPr>
              <p:nvPr/>
            </p:nvSpPr>
            <p:spPr bwMode="auto">
              <a:xfrm>
                <a:off x="3840119" y="4812725"/>
                <a:ext cx="228896" cy="1178944"/>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411" name="Freeform 626">
                <a:extLst>
                  <a:ext uri="{FF2B5EF4-FFF2-40B4-BE49-F238E27FC236}">
                    <a16:creationId xmlns:a16="http://schemas.microsoft.com/office/drawing/2014/main" id="{B8388BFE-9D3F-A8C1-F6B6-E8F37FCD6B84}"/>
                  </a:ext>
                </a:extLst>
              </p:cNvPr>
              <p:cNvSpPr>
                <a:spLocks/>
              </p:cNvSpPr>
              <p:nvPr/>
            </p:nvSpPr>
            <p:spPr bwMode="auto">
              <a:xfrm>
                <a:off x="3995696" y="4585640"/>
                <a:ext cx="336192" cy="387935"/>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412" name="Freeform 627">
                <a:extLst>
                  <a:ext uri="{FF2B5EF4-FFF2-40B4-BE49-F238E27FC236}">
                    <a16:creationId xmlns:a16="http://schemas.microsoft.com/office/drawing/2014/main" id="{F1459EB0-ECA8-9B1B-60A4-FDD0E3EEC329}"/>
                  </a:ext>
                </a:extLst>
              </p:cNvPr>
              <p:cNvSpPr>
                <a:spLocks/>
              </p:cNvSpPr>
              <p:nvPr/>
            </p:nvSpPr>
            <p:spPr bwMode="auto">
              <a:xfrm>
                <a:off x="4185252" y="4861926"/>
                <a:ext cx="236050" cy="246007"/>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413" name="Freeform 628">
                <a:extLst>
                  <a:ext uri="{FF2B5EF4-FFF2-40B4-BE49-F238E27FC236}">
                    <a16:creationId xmlns:a16="http://schemas.microsoft.com/office/drawing/2014/main" id="{93CB20E6-1695-8044-BDED-6A1291F24B84}"/>
                  </a:ext>
                </a:extLst>
              </p:cNvPr>
              <p:cNvSpPr>
                <a:spLocks noEditPoints="1"/>
              </p:cNvSpPr>
              <p:nvPr/>
            </p:nvSpPr>
            <p:spPr bwMode="auto">
              <a:xfrm>
                <a:off x="3886614" y="4178782"/>
                <a:ext cx="1042551" cy="1118388"/>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414" name="Freeform 629">
                <a:extLst>
                  <a:ext uri="{FF2B5EF4-FFF2-40B4-BE49-F238E27FC236}">
                    <a16:creationId xmlns:a16="http://schemas.microsoft.com/office/drawing/2014/main" id="{BE4C7382-AB96-8708-A7BF-90333AE37C51}"/>
                  </a:ext>
                </a:extLst>
              </p:cNvPr>
              <p:cNvSpPr>
                <a:spLocks/>
              </p:cNvSpPr>
              <p:nvPr/>
            </p:nvSpPr>
            <p:spPr bwMode="auto">
              <a:xfrm>
                <a:off x="4290758" y="5179843"/>
                <a:ext cx="141272" cy="155174"/>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415" name="Freeform 630">
                <a:extLst>
                  <a:ext uri="{FF2B5EF4-FFF2-40B4-BE49-F238E27FC236}">
                    <a16:creationId xmlns:a16="http://schemas.microsoft.com/office/drawing/2014/main" id="{90B741F6-881E-6636-5430-35A3F4D267E1}"/>
                  </a:ext>
                </a:extLst>
              </p:cNvPr>
              <p:cNvSpPr>
                <a:spLocks/>
              </p:cNvSpPr>
              <p:nvPr/>
            </p:nvSpPr>
            <p:spPr bwMode="auto">
              <a:xfrm>
                <a:off x="3886614" y="4935728"/>
                <a:ext cx="540052" cy="993491"/>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grpSp>
        <p:grpSp>
          <p:nvGrpSpPr>
            <p:cNvPr id="12" name="Group 11">
              <a:extLst>
                <a:ext uri="{FF2B5EF4-FFF2-40B4-BE49-F238E27FC236}">
                  <a16:creationId xmlns:a16="http://schemas.microsoft.com/office/drawing/2014/main" id="{D1C801C0-FA13-26EB-0E3A-3AD76D3A9772}"/>
                </a:ext>
              </a:extLst>
            </p:cNvPr>
            <p:cNvGrpSpPr/>
            <p:nvPr/>
          </p:nvGrpSpPr>
          <p:grpSpPr>
            <a:xfrm>
              <a:off x="2187147" y="1623361"/>
              <a:ext cx="7138006" cy="3656571"/>
              <a:chOff x="1417035" y="1160463"/>
              <a:chExt cx="9357930" cy="4581415"/>
            </a:xfrm>
            <a:solidFill>
              <a:schemeClr val="tx2">
                <a:lumMod val="90000"/>
              </a:schemeClr>
            </a:solidFill>
          </p:grpSpPr>
          <p:grpSp>
            <p:nvGrpSpPr>
              <p:cNvPr id="13" name="Group 12">
                <a:extLst>
                  <a:ext uri="{FF2B5EF4-FFF2-40B4-BE49-F238E27FC236}">
                    <a16:creationId xmlns:a16="http://schemas.microsoft.com/office/drawing/2014/main" id="{D4493542-2AE1-BDEC-6259-0B1CE21FE474}"/>
                  </a:ext>
                </a:extLst>
              </p:cNvPr>
              <p:cNvGrpSpPr/>
              <p:nvPr/>
            </p:nvGrpSpPr>
            <p:grpSpPr>
              <a:xfrm>
                <a:off x="6486733" y="1321315"/>
                <a:ext cx="4288232" cy="3302175"/>
                <a:chOff x="6486733" y="1321315"/>
                <a:chExt cx="4288232" cy="3302175"/>
              </a:xfrm>
              <a:grpFill/>
            </p:grpSpPr>
            <p:sp>
              <p:nvSpPr>
                <p:cNvPr id="267" name="Freeform 681">
                  <a:extLst>
                    <a:ext uri="{FF2B5EF4-FFF2-40B4-BE49-F238E27FC236}">
                      <a16:creationId xmlns:a16="http://schemas.microsoft.com/office/drawing/2014/main" id="{85DF6162-32FF-6C3C-5495-A61322EE21B9}"/>
                    </a:ext>
                  </a:extLst>
                </p:cNvPr>
                <p:cNvSpPr>
                  <a:spLocks/>
                </p:cNvSpPr>
                <p:nvPr/>
              </p:nvSpPr>
              <p:spPr bwMode="auto">
                <a:xfrm>
                  <a:off x="6733514" y="3240170"/>
                  <a:ext cx="182402" cy="149496"/>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68" name="Freeform 688">
                  <a:extLst>
                    <a:ext uri="{FF2B5EF4-FFF2-40B4-BE49-F238E27FC236}">
                      <a16:creationId xmlns:a16="http://schemas.microsoft.com/office/drawing/2014/main" id="{39111A21-BED8-86C7-EB58-F84AB75295DC}"/>
                    </a:ext>
                  </a:extLst>
                </p:cNvPr>
                <p:cNvSpPr>
                  <a:spLocks/>
                </p:cNvSpPr>
                <p:nvPr/>
              </p:nvSpPr>
              <p:spPr bwMode="auto">
                <a:xfrm>
                  <a:off x="6701324" y="3361280"/>
                  <a:ext cx="42917" cy="145713"/>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69" name="Freeform 683">
                  <a:extLst>
                    <a:ext uri="{FF2B5EF4-FFF2-40B4-BE49-F238E27FC236}">
                      <a16:creationId xmlns:a16="http://schemas.microsoft.com/office/drawing/2014/main" id="{F7DA43B3-D16E-ED82-999E-494DC4FE864B}"/>
                    </a:ext>
                  </a:extLst>
                </p:cNvPr>
                <p:cNvSpPr>
                  <a:spLocks/>
                </p:cNvSpPr>
                <p:nvPr/>
              </p:nvSpPr>
              <p:spPr bwMode="auto">
                <a:xfrm>
                  <a:off x="6486733" y="3077428"/>
                  <a:ext cx="497134" cy="200590"/>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70" name="Freeform 686">
                  <a:extLst>
                    <a:ext uri="{FF2B5EF4-FFF2-40B4-BE49-F238E27FC236}">
                      <a16:creationId xmlns:a16="http://schemas.microsoft.com/office/drawing/2014/main" id="{DD73C8EC-50A5-EBD9-14F0-20E9FB53787A}"/>
                    </a:ext>
                  </a:extLst>
                </p:cNvPr>
                <p:cNvSpPr>
                  <a:spLocks/>
                </p:cNvSpPr>
                <p:nvPr/>
              </p:nvSpPr>
              <p:spPr bwMode="auto">
                <a:xfrm>
                  <a:off x="6728148" y="3317758"/>
                  <a:ext cx="41131" cy="49203"/>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71" name="Freeform 720">
                  <a:extLst>
                    <a:ext uri="{FF2B5EF4-FFF2-40B4-BE49-F238E27FC236}">
                      <a16:creationId xmlns:a16="http://schemas.microsoft.com/office/drawing/2014/main" id="{D2AA1970-F838-44BB-A478-505C070DF119}"/>
                    </a:ext>
                  </a:extLst>
                </p:cNvPr>
                <p:cNvSpPr>
                  <a:spLocks noEditPoints="1"/>
                </p:cNvSpPr>
                <p:nvPr/>
              </p:nvSpPr>
              <p:spPr bwMode="auto">
                <a:xfrm>
                  <a:off x="6527862" y="1544612"/>
                  <a:ext cx="4247103" cy="1566878"/>
                </a:xfrm>
                <a:custGeom>
                  <a:avLst/>
                  <a:gdLst>
                    <a:gd name="T0" fmla="*/ 785 w 810"/>
                    <a:gd name="T1" fmla="*/ 109 h 282"/>
                    <a:gd name="T2" fmla="*/ 725 w 810"/>
                    <a:gd name="T3" fmla="*/ 77 h 282"/>
                    <a:gd name="T4" fmla="*/ 665 w 810"/>
                    <a:gd name="T5" fmla="*/ 80 h 282"/>
                    <a:gd name="T6" fmla="*/ 607 w 810"/>
                    <a:gd name="T7" fmla="*/ 65 h 282"/>
                    <a:gd name="T8" fmla="*/ 578 w 810"/>
                    <a:gd name="T9" fmla="*/ 56 h 282"/>
                    <a:gd name="T10" fmla="*/ 555 w 810"/>
                    <a:gd name="T11" fmla="*/ 61 h 282"/>
                    <a:gd name="T12" fmla="*/ 521 w 810"/>
                    <a:gd name="T13" fmla="*/ 59 h 282"/>
                    <a:gd name="T14" fmla="*/ 495 w 810"/>
                    <a:gd name="T15" fmla="*/ 44 h 282"/>
                    <a:gd name="T16" fmla="*/ 469 w 810"/>
                    <a:gd name="T17" fmla="*/ 49 h 282"/>
                    <a:gd name="T18" fmla="*/ 423 w 810"/>
                    <a:gd name="T19" fmla="*/ 43 h 282"/>
                    <a:gd name="T20" fmla="*/ 383 w 810"/>
                    <a:gd name="T21" fmla="*/ 50 h 282"/>
                    <a:gd name="T22" fmla="*/ 423 w 810"/>
                    <a:gd name="T23" fmla="*/ 17 h 282"/>
                    <a:gd name="T24" fmla="*/ 378 w 810"/>
                    <a:gd name="T25" fmla="*/ 7 h 282"/>
                    <a:gd name="T26" fmla="*/ 355 w 810"/>
                    <a:gd name="T27" fmla="*/ 17 h 282"/>
                    <a:gd name="T28" fmla="*/ 320 w 810"/>
                    <a:gd name="T29" fmla="*/ 22 h 282"/>
                    <a:gd name="T30" fmla="*/ 297 w 810"/>
                    <a:gd name="T31" fmla="*/ 32 h 282"/>
                    <a:gd name="T32" fmla="*/ 269 w 810"/>
                    <a:gd name="T33" fmla="*/ 49 h 282"/>
                    <a:gd name="T34" fmla="*/ 247 w 810"/>
                    <a:gd name="T35" fmla="*/ 58 h 282"/>
                    <a:gd name="T36" fmla="*/ 242 w 810"/>
                    <a:gd name="T37" fmla="*/ 50 h 282"/>
                    <a:gd name="T38" fmla="*/ 259 w 810"/>
                    <a:gd name="T39" fmla="*/ 97 h 282"/>
                    <a:gd name="T40" fmla="*/ 227 w 810"/>
                    <a:gd name="T41" fmla="*/ 107 h 282"/>
                    <a:gd name="T42" fmla="*/ 231 w 810"/>
                    <a:gd name="T43" fmla="*/ 88 h 282"/>
                    <a:gd name="T44" fmla="*/ 206 w 810"/>
                    <a:gd name="T45" fmla="*/ 60 h 282"/>
                    <a:gd name="T46" fmla="*/ 191 w 810"/>
                    <a:gd name="T47" fmla="*/ 83 h 282"/>
                    <a:gd name="T48" fmla="*/ 131 w 810"/>
                    <a:gd name="T49" fmla="*/ 90 h 282"/>
                    <a:gd name="T50" fmla="*/ 92 w 810"/>
                    <a:gd name="T51" fmla="*/ 100 h 282"/>
                    <a:gd name="T52" fmla="*/ 84 w 810"/>
                    <a:gd name="T53" fmla="*/ 107 h 282"/>
                    <a:gd name="T54" fmla="*/ 53 w 810"/>
                    <a:gd name="T55" fmla="*/ 120 h 282"/>
                    <a:gd name="T56" fmla="*/ 31 w 810"/>
                    <a:gd name="T57" fmla="*/ 102 h 282"/>
                    <a:gd name="T58" fmla="*/ 29 w 810"/>
                    <a:gd name="T59" fmla="*/ 84 h 282"/>
                    <a:gd name="T60" fmla="*/ 5 w 810"/>
                    <a:gd name="T61" fmla="*/ 88 h 282"/>
                    <a:gd name="T62" fmla="*/ 7 w 810"/>
                    <a:gd name="T63" fmla="*/ 152 h 282"/>
                    <a:gd name="T64" fmla="*/ 16 w 810"/>
                    <a:gd name="T65" fmla="*/ 187 h 282"/>
                    <a:gd name="T66" fmla="*/ 40 w 810"/>
                    <a:gd name="T67" fmla="*/ 223 h 282"/>
                    <a:gd name="T68" fmla="*/ 53 w 810"/>
                    <a:gd name="T69" fmla="*/ 244 h 282"/>
                    <a:gd name="T70" fmla="*/ 82 w 810"/>
                    <a:gd name="T71" fmla="*/ 272 h 282"/>
                    <a:gd name="T72" fmla="*/ 109 w 810"/>
                    <a:gd name="T73" fmla="*/ 250 h 282"/>
                    <a:gd name="T74" fmla="*/ 108 w 810"/>
                    <a:gd name="T75" fmla="*/ 222 h 282"/>
                    <a:gd name="T76" fmla="*/ 160 w 810"/>
                    <a:gd name="T77" fmla="*/ 223 h 282"/>
                    <a:gd name="T78" fmla="*/ 196 w 810"/>
                    <a:gd name="T79" fmla="*/ 196 h 282"/>
                    <a:gd name="T80" fmla="*/ 252 w 810"/>
                    <a:gd name="T81" fmla="*/ 204 h 282"/>
                    <a:gd name="T82" fmla="*/ 331 w 810"/>
                    <a:gd name="T83" fmla="*/ 226 h 282"/>
                    <a:gd name="T84" fmla="*/ 415 w 810"/>
                    <a:gd name="T85" fmla="*/ 231 h 282"/>
                    <a:gd name="T86" fmla="*/ 483 w 810"/>
                    <a:gd name="T87" fmla="*/ 207 h 282"/>
                    <a:gd name="T88" fmla="*/ 521 w 810"/>
                    <a:gd name="T89" fmla="*/ 258 h 282"/>
                    <a:gd name="T90" fmla="*/ 558 w 810"/>
                    <a:gd name="T91" fmla="*/ 226 h 282"/>
                    <a:gd name="T92" fmla="*/ 543 w 810"/>
                    <a:gd name="T93" fmla="*/ 199 h 282"/>
                    <a:gd name="T94" fmla="*/ 591 w 810"/>
                    <a:gd name="T95" fmla="*/ 162 h 282"/>
                    <a:gd name="T96" fmla="*/ 627 w 810"/>
                    <a:gd name="T97" fmla="*/ 165 h 282"/>
                    <a:gd name="T98" fmla="*/ 657 w 810"/>
                    <a:gd name="T99" fmla="*/ 153 h 282"/>
                    <a:gd name="T100" fmla="*/ 669 w 810"/>
                    <a:gd name="T101" fmla="*/ 154 h 282"/>
                    <a:gd name="T102" fmla="*/ 649 w 810"/>
                    <a:gd name="T103" fmla="*/ 210 h 282"/>
                    <a:gd name="T104" fmla="*/ 667 w 810"/>
                    <a:gd name="T105" fmla="*/ 171 h 282"/>
                    <a:gd name="T106" fmla="*/ 710 w 810"/>
                    <a:gd name="T107" fmla="*/ 156 h 282"/>
                    <a:gd name="T108" fmla="*/ 738 w 810"/>
                    <a:gd name="T109" fmla="*/ 121 h 282"/>
                    <a:gd name="T110" fmla="*/ 765 w 810"/>
                    <a:gd name="T111" fmla="*/ 116 h 282"/>
                    <a:gd name="T112" fmla="*/ 802 w 810"/>
                    <a:gd name="T113" fmla="*/ 115 h 282"/>
                    <a:gd name="T114" fmla="*/ 388 w 810"/>
                    <a:gd name="T115" fmla="*/ 2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0" h="282">
                      <a:moveTo>
                        <a:pt x="808" y="111"/>
                      </a:moveTo>
                      <a:cubicBezTo>
                        <a:pt x="806" y="109"/>
                        <a:pt x="803" y="108"/>
                        <a:pt x="801" y="106"/>
                      </a:cubicBezTo>
                      <a:cubicBezTo>
                        <a:pt x="800" y="105"/>
                        <a:pt x="799" y="104"/>
                        <a:pt x="797" y="103"/>
                      </a:cubicBezTo>
                      <a:cubicBezTo>
                        <a:pt x="796" y="103"/>
                        <a:pt x="794" y="103"/>
                        <a:pt x="793" y="102"/>
                      </a:cubicBezTo>
                      <a:cubicBezTo>
                        <a:pt x="793" y="103"/>
                        <a:pt x="794" y="103"/>
                        <a:pt x="794" y="103"/>
                      </a:cubicBezTo>
                      <a:cubicBezTo>
                        <a:pt x="795" y="103"/>
                        <a:pt x="792" y="104"/>
                        <a:pt x="791" y="103"/>
                      </a:cubicBezTo>
                      <a:cubicBezTo>
                        <a:pt x="791" y="103"/>
                        <a:pt x="792" y="103"/>
                        <a:pt x="792" y="102"/>
                      </a:cubicBezTo>
                      <a:cubicBezTo>
                        <a:pt x="791" y="101"/>
                        <a:pt x="786" y="103"/>
                        <a:pt x="785" y="102"/>
                      </a:cubicBezTo>
                      <a:cubicBezTo>
                        <a:pt x="787" y="103"/>
                        <a:pt x="787" y="103"/>
                        <a:pt x="787" y="106"/>
                      </a:cubicBezTo>
                      <a:cubicBezTo>
                        <a:pt x="786" y="107"/>
                        <a:pt x="788" y="109"/>
                        <a:pt x="788" y="109"/>
                      </a:cubicBezTo>
                      <a:cubicBezTo>
                        <a:pt x="787" y="109"/>
                        <a:pt x="787" y="108"/>
                        <a:pt x="787" y="108"/>
                      </a:cubicBezTo>
                      <a:cubicBezTo>
                        <a:pt x="786" y="107"/>
                        <a:pt x="786" y="109"/>
                        <a:pt x="785" y="109"/>
                      </a:cubicBezTo>
                      <a:cubicBezTo>
                        <a:pt x="785" y="109"/>
                        <a:pt x="783" y="105"/>
                        <a:pt x="783" y="105"/>
                      </a:cubicBezTo>
                      <a:cubicBezTo>
                        <a:pt x="783" y="104"/>
                        <a:pt x="783" y="104"/>
                        <a:pt x="783" y="104"/>
                      </a:cubicBezTo>
                      <a:cubicBezTo>
                        <a:pt x="783" y="103"/>
                        <a:pt x="782" y="102"/>
                        <a:pt x="783" y="101"/>
                      </a:cubicBezTo>
                      <a:cubicBezTo>
                        <a:pt x="784" y="99"/>
                        <a:pt x="782" y="100"/>
                        <a:pt x="781" y="99"/>
                      </a:cubicBezTo>
                      <a:cubicBezTo>
                        <a:pt x="781" y="98"/>
                        <a:pt x="779" y="97"/>
                        <a:pt x="778" y="97"/>
                      </a:cubicBezTo>
                      <a:cubicBezTo>
                        <a:pt x="771" y="93"/>
                        <a:pt x="765" y="89"/>
                        <a:pt x="758" y="87"/>
                      </a:cubicBezTo>
                      <a:cubicBezTo>
                        <a:pt x="756" y="86"/>
                        <a:pt x="755" y="85"/>
                        <a:pt x="754" y="84"/>
                      </a:cubicBezTo>
                      <a:cubicBezTo>
                        <a:pt x="753" y="83"/>
                        <a:pt x="751" y="82"/>
                        <a:pt x="749" y="82"/>
                      </a:cubicBezTo>
                      <a:cubicBezTo>
                        <a:pt x="746" y="81"/>
                        <a:pt x="743" y="80"/>
                        <a:pt x="739" y="78"/>
                      </a:cubicBezTo>
                      <a:cubicBezTo>
                        <a:pt x="736" y="78"/>
                        <a:pt x="732" y="78"/>
                        <a:pt x="730" y="78"/>
                      </a:cubicBezTo>
                      <a:cubicBezTo>
                        <a:pt x="728" y="78"/>
                        <a:pt x="727" y="78"/>
                        <a:pt x="726" y="78"/>
                      </a:cubicBezTo>
                      <a:cubicBezTo>
                        <a:pt x="726" y="78"/>
                        <a:pt x="725" y="77"/>
                        <a:pt x="725" y="77"/>
                      </a:cubicBezTo>
                      <a:cubicBezTo>
                        <a:pt x="724" y="78"/>
                        <a:pt x="724" y="79"/>
                        <a:pt x="723" y="78"/>
                      </a:cubicBezTo>
                      <a:cubicBezTo>
                        <a:pt x="720" y="78"/>
                        <a:pt x="717" y="77"/>
                        <a:pt x="714" y="76"/>
                      </a:cubicBezTo>
                      <a:cubicBezTo>
                        <a:pt x="713" y="76"/>
                        <a:pt x="710" y="75"/>
                        <a:pt x="710" y="77"/>
                      </a:cubicBezTo>
                      <a:cubicBezTo>
                        <a:pt x="709" y="79"/>
                        <a:pt x="708" y="79"/>
                        <a:pt x="710" y="80"/>
                      </a:cubicBezTo>
                      <a:cubicBezTo>
                        <a:pt x="712" y="82"/>
                        <a:pt x="714" y="86"/>
                        <a:pt x="709" y="87"/>
                      </a:cubicBezTo>
                      <a:cubicBezTo>
                        <a:pt x="708" y="88"/>
                        <a:pt x="705" y="88"/>
                        <a:pt x="704" y="86"/>
                      </a:cubicBezTo>
                      <a:cubicBezTo>
                        <a:pt x="703" y="85"/>
                        <a:pt x="703" y="84"/>
                        <a:pt x="700" y="84"/>
                      </a:cubicBezTo>
                      <a:cubicBezTo>
                        <a:pt x="697" y="83"/>
                        <a:pt x="699" y="82"/>
                        <a:pt x="698" y="81"/>
                      </a:cubicBezTo>
                      <a:cubicBezTo>
                        <a:pt x="698" y="80"/>
                        <a:pt x="695" y="79"/>
                        <a:pt x="694" y="80"/>
                      </a:cubicBezTo>
                      <a:cubicBezTo>
                        <a:pt x="691" y="83"/>
                        <a:pt x="686" y="80"/>
                        <a:pt x="682" y="80"/>
                      </a:cubicBezTo>
                      <a:cubicBezTo>
                        <a:pt x="678" y="80"/>
                        <a:pt x="674" y="79"/>
                        <a:pt x="670" y="79"/>
                      </a:cubicBezTo>
                      <a:cubicBezTo>
                        <a:pt x="668" y="79"/>
                        <a:pt x="667" y="79"/>
                        <a:pt x="665" y="80"/>
                      </a:cubicBezTo>
                      <a:cubicBezTo>
                        <a:pt x="663" y="81"/>
                        <a:pt x="664" y="84"/>
                        <a:pt x="664" y="86"/>
                      </a:cubicBezTo>
                      <a:cubicBezTo>
                        <a:pt x="664" y="86"/>
                        <a:pt x="664" y="86"/>
                        <a:pt x="664" y="86"/>
                      </a:cubicBezTo>
                      <a:cubicBezTo>
                        <a:pt x="663" y="86"/>
                        <a:pt x="662" y="81"/>
                        <a:pt x="661" y="80"/>
                      </a:cubicBezTo>
                      <a:cubicBezTo>
                        <a:pt x="660" y="80"/>
                        <a:pt x="656" y="80"/>
                        <a:pt x="655" y="78"/>
                      </a:cubicBezTo>
                      <a:cubicBezTo>
                        <a:pt x="655" y="75"/>
                        <a:pt x="659" y="74"/>
                        <a:pt x="655" y="71"/>
                      </a:cubicBezTo>
                      <a:cubicBezTo>
                        <a:pt x="653" y="70"/>
                        <a:pt x="651" y="69"/>
                        <a:pt x="648" y="68"/>
                      </a:cubicBezTo>
                      <a:cubicBezTo>
                        <a:pt x="642" y="66"/>
                        <a:pt x="635" y="68"/>
                        <a:pt x="629" y="69"/>
                      </a:cubicBezTo>
                      <a:cubicBezTo>
                        <a:pt x="626" y="69"/>
                        <a:pt x="623" y="69"/>
                        <a:pt x="619" y="69"/>
                      </a:cubicBezTo>
                      <a:cubicBezTo>
                        <a:pt x="618" y="69"/>
                        <a:pt x="618" y="69"/>
                        <a:pt x="617" y="69"/>
                      </a:cubicBezTo>
                      <a:cubicBezTo>
                        <a:pt x="615" y="68"/>
                        <a:pt x="617" y="68"/>
                        <a:pt x="618" y="67"/>
                      </a:cubicBezTo>
                      <a:cubicBezTo>
                        <a:pt x="618" y="66"/>
                        <a:pt x="613" y="65"/>
                        <a:pt x="613" y="65"/>
                      </a:cubicBezTo>
                      <a:cubicBezTo>
                        <a:pt x="612" y="64"/>
                        <a:pt x="608" y="65"/>
                        <a:pt x="607" y="65"/>
                      </a:cubicBezTo>
                      <a:cubicBezTo>
                        <a:pt x="607" y="65"/>
                        <a:pt x="611" y="64"/>
                        <a:pt x="610" y="63"/>
                      </a:cubicBezTo>
                      <a:cubicBezTo>
                        <a:pt x="609" y="63"/>
                        <a:pt x="608" y="64"/>
                        <a:pt x="607" y="64"/>
                      </a:cubicBezTo>
                      <a:cubicBezTo>
                        <a:pt x="606" y="63"/>
                        <a:pt x="604" y="62"/>
                        <a:pt x="604" y="62"/>
                      </a:cubicBezTo>
                      <a:cubicBezTo>
                        <a:pt x="603" y="62"/>
                        <a:pt x="600" y="60"/>
                        <a:pt x="602" y="60"/>
                      </a:cubicBezTo>
                      <a:cubicBezTo>
                        <a:pt x="603" y="60"/>
                        <a:pt x="605" y="60"/>
                        <a:pt x="606" y="60"/>
                      </a:cubicBezTo>
                      <a:cubicBezTo>
                        <a:pt x="609" y="60"/>
                        <a:pt x="605" y="57"/>
                        <a:pt x="604" y="57"/>
                      </a:cubicBezTo>
                      <a:cubicBezTo>
                        <a:pt x="602" y="55"/>
                        <a:pt x="597" y="56"/>
                        <a:pt x="594" y="55"/>
                      </a:cubicBezTo>
                      <a:cubicBezTo>
                        <a:pt x="592" y="55"/>
                        <a:pt x="591" y="57"/>
                        <a:pt x="589" y="59"/>
                      </a:cubicBezTo>
                      <a:cubicBezTo>
                        <a:pt x="589" y="59"/>
                        <a:pt x="582" y="63"/>
                        <a:pt x="582" y="60"/>
                      </a:cubicBezTo>
                      <a:cubicBezTo>
                        <a:pt x="583" y="58"/>
                        <a:pt x="584" y="60"/>
                        <a:pt x="586" y="59"/>
                      </a:cubicBezTo>
                      <a:cubicBezTo>
                        <a:pt x="586" y="59"/>
                        <a:pt x="585" y="56"/>
                        <a:pt x="584" y="56"/>
                      </a:cubicBezTo>
                      <a:cubicBezTo>
                        <a:pt x="584" y="56"/>
                        <a:pt x="578" y="56"/>
                        <a:pt x="578" y="56"/>
                      </a:cubicBezTo>
                      <a:cubicBezTo>
                        <a:pt x="579" y="55"/>
                        <a:pt x="581" y="54"/>
                        <a:pt x="583" y="54"/>
                      </a:cubicBezTo>
                      <a:cubicBezTo>
                        <a:pt x="584" y="55"/>
                        <a:pt x="591" y="55"/>
                        <a:pt x="591" y="55"/>
                      </a:cubicBezTo>
                      <a:cubicBezTo>
                        <a:pt x="591" y="54"/>
                        <a:pt x="585" y="54"/>
                        <a:pt x="584" y="53"/>
                      </a:cubicBezTo>
                      <a:cubicBezTo>
                        <a:pt x="582" y="53"/>
                        <a:pt x="580" y="53"/>
                        <a:pt x="578" y="53"/>
                      </a:cubicBezTo>
                      <a:cubicBezTo>
                        <a:pt x="574" y="52"/>
                        <a:pt x="570" y="52"/>
                        <a:pt x="566" y="51"/>
                      </a:cubicBezTo>
                      <a:cubicBezTo>
                        <a:pt x="565" y="51"/>
                        <a:pt x="561" y="50"/>
                        <a:pt x="561" y="50"/>
                      </a:cubicBezTo>
                      <a:cubicBezTo>
                        <a:pt x="561" y="51"/>
                        <a:pt x="562" y="52"/>
                        <a:pt x="561" y="52"/>
                      </a:cubicBezTo>
                      <a:cubicBezTo>
                        <a:pt x="560" y="53"/>
                        <a:pt x="559" y="53"/>
                        <a:pt x="558" y="53"/>
                      </a:cubicBezTo>
                      <a:cubicBezTo>
                        <a:pt x="557" y="53"/>
                        <a:pt x="552" y="54"/>
                        <a:pt x="553" y="56"/>
                      </a:cubicBezTo>
                      <a:cubicBezTo>
                        <a:pt x="554" y="58"/>
                        <a:pt x="556" y="55"/>
                        <a:pt x="557" y="56"/>
                      </a:cubicBezTo>
                      <a:cubicBezTo>
                        <a:pt x="557" y="56"/>
                        <a:pt x="554" y="57"/>
                        <a:pt x="555" y="59"/>
                      </a:cubicBezTo>
                      <a:cubicBezTo>
                        <a:pt x="556" y="59"/>
                        <a:pt x="555" y="60"/>
                        <a:pt x="555" y="61"/>
                      </a:cubicBezTo>
                      <a:cubicBezTo>
                        <a:pt x="556" y="61"/>
                        <a:pt x="557" y="62"/>
                        <a:pt x="557" y="63"/>
                      </a:cubicBezTo>
                      <a:cubicBezTo>
                        <a:pt x="557" y="63"/>
                        <a:pt x="553" y="63"/>
                        <a:pt x="552" y="63"/>
                      </a:cubicBezTo>
                      <a:cubicBezTo>
                        <a:pt x="550" y="63"/>
                        <a:pt x="552" y="62"/>
                        <a:pt x="552" y="62"/>
                      </a:cubicBezTo>
                      <a:cubicBezTo>
                        <a:pt x="551" y="61"/>
                        <a:pt x="548" y="62"/>
                        <a:pt x="548" y="62"/>
                      </a:cubicBezTo>
                      <a:cubicBezTo>
                        <a:pt x="546" y="63"/>
                        <a:pt x="544" y="62"/>
                        <a:pt x="543" y="62"/>
                      </a:cubicBezTo>
                      <a:cubicBezTo>
                        <a:pt x="542" y="62"/>
                        <a:pt x="546" y="63"/>
                        <a:pt x="546" y="63"/>
                      </a:cubicBezTo>
                      <a:cubicBezTo>
                        <a:pt x="549" y="64"/>
                        <a:pt x="546" y="66"/>
                        <a:pt x="545" y="65"/>
                      </a:cubicBezTo>
                      <a:cubicBezTo>
                        <a:pt x="544" y="65"/>
                        <a:pt x="544" y="64"/>
                        <a:pt x="544" y="63"/>
                      </a:cubicBezTo>
                      <a:cubicBezTo>
                        <a:pt x="543" y="63"/>
                        <a:pt x="542" y="63"/>
                        <a:pt x="541" y="63"/>
                      </a:cubicBezTo>
                      <a:cubicBezTo>
                        <a:pt x="539" y="62"/>
                        <a:pt x="537" y="61"/>
                        <a:pt x="534" y="62"/>
                      </a:cubicBezTo>
                      <a:cubicBezTo>
                        <a:pt x="531" y="62"/>
                        <a:pt x="529" y="65"/>
                        <a:pt x="526" y="63"/>
                      </a:cubicBezTo>
                      <a:cubicBezTo>
                        <a:pt x="524" y="62"/>
                        <a:pt x="522" y="61"/>
                        <a:pt x="521" y="59"/>
                      </a:cubicBezTo>
                      <a:cubicBezTo>
                        <a:pt x="520" y="58"/>
                        <a:pt x="518" y="62"/>
                        <a:pt x="517" y="62"/>
                      </a:cubicBezTo>
                      <a:cubicBezTo>
                        <a:pt x="516" y="64"/>
                        <a:pt x="515" y="70"/>
                        <a:pt x="512" y="69"/>
                      </a:cubicBezTo>
                      <a:cubicBezTo>
                        <a:pt x="510" y="68"/>
                        <a:pt x="508" y="68"/>
                        <a:pt x="506" y="66"/>
                      </a:cubicBezTo>
                      <a:cubicBezTo>
                        <a:pt x="505" y="65"/>
                        <a:pt x="503" y="63"/>
                        <a:pt x="502" y="62"/>
                      </a:cubicBezTo>
                      <a:cubicBezTo>
                        <a:pt x="501" y="60"/>
                        <a:pt x="499" y="59"/>
                        <a:pt x="498" y="58"/>
                      </a:cubicBezTo>
                      <a:cubicBezTo>
                        <a:pt x="496" y="56"/>
                        <a:pt x="500" y="57"/>
                        <a:pt x="501" y="57"/>
                      </a:cubicBezTo>
                      <a:cubicBezTo>
                        <a:pt x="502" y="57"/>
                        <a:pt x="504" y="56"/>
                        <a:pt x="504" y="55"/>
                      </a:cubicBezTo>
                      <a:cubicBezTo>
                        <a:pt x="504" y="55"/>
                        <a:pt x="499" y="52"/>
                        <a:pt x="499" y="52"/>
                      </a:cubicBezTo>
                      <a:cubicBezTo>
                        <a:pt x="499" y="52"/>
                        <a:pt x="502" y="52"/>
                        <a:pt x="502" y="51"/>
                      </a:cubicBezTo>
                      <a:cubicBezTo>
                        <a:pt x="501" y="50"/>
                        <a:pt x="499" y="50"/>
                        <a:pt x="499" y="50"/>
                      </a:cubicBezTo>
                      <a:cubicBezTo>
                        <a:pt x="499" y="48"/>
                        <a:pt x="504" y="47"/>
                        <a:pt x="499" y="46"/>
                      </a:cubicBezTo>
                      <a:cubicBezTo>
                        <a:pt x="498" y="46"/>
                        <a:pt x="497" y="44"/>
                        <a:pt x="495" y="44"/>
                      </a:cubicBezTo>
                      <a:cubicBezTo>
                        <a:pt x="494" y="44"/>
                        <a:pt x="492" y="43"/>
                        <a:pt x="491" y="44"/>
                      </a:cubicBezTo>
                      <a:cubicBezTo>
                        <a:pt x="490" y="44"/>
                        <a:pt x="490" y="45"/>
                        <a:pt x="489" y="45"/>
                      </a:cubicBezTo>
                      <a:cubicBezTo>
                        <a:pt x="488" y="44"/>
                        <a:pt x="488" y="44"/>
                        <a:pt x="487" y="44"/>
                      </a:cubicBezTo>
                      <a:cubicBezTo>
                        <a:pt x="486" y="44"/>
                        <a:pt x="484" y="44"/>
                        <a:pt x="483" y="43"/>
                      </a:cubicBezTo>
                      <a:cubicBezTo>
                        <a:pt x="482" y="43"/>
                        <a:pt x="481" y="43"/>
                        <a:pt x="480" y="41"/>
                      </a:cubicBezTo>
                      <a:cubicBezTo>
                        <a:pt x="479" y="41"/>
                        <a:pt x="480" y="40"/>
                        <a:pt x="478" y="41"/>
                      </a:cubicBezTo>
                      <a:cubicBezTo>
                        <a:pt x="478" y="41"/>
                        <a:pt x="477" y="42"/>
                        <a:pt x="476" y="42"/>
                      </a:cubicBezTo>
                      <a:cubicBezTo>
                        <a:pt x="475" y="42"/>
                        <a:pt x="475" y="41"/>
                        <a:pt x="474" y="42"/>
                      </a:cubicBezTo>
                      <a:cubicBezTo>
                        <a:pt x="474" y="43"/>
                        <a:pt x="473" y="44"/>
                        <a:pt x="473" y="45"/>
                      </a:cubicBezTo>
                      <a:cubicBezTo>
                        <a:pt x="473" y="46"/>
                        <a:pt x="475" y="46"/>
                        <a:pt x="474" y="47"/>
                      </a:cubicBezTo>
                      <a:cubicBezTo>
                        <a:pt x="473" y="48"/>
                        <a:pt x="474" y="48"/>
                        <a:pt x="473" y="48"/>
                      </a:cubicBezTo>
                      <a:cubicBezTo>
                        <a:pt x="472" y="48"/>
                        <a:pt x="470" y="48"/>
                        <a:pt x="469" y="49"/>
                      </a:cubicBezTo>
                      <a:cubicBezTo>
                        <a:pt x="470" y="48"/>
                        <a:pt x="473" y="50"/>
                        <a:pt x="473" y="50"/>
                      </a:cubicBezTo>
                      <a:cubicBezTo>
                        <a:pt x="472" y="51"/>
                        <a:pt x="469" y="49"/>
                        <a:pt x="467" y="49"/>
                      </a:cubicBezTo>
                      <a:cubicBezTo>
                        <a:pt x="465" y="49"/>
                        <a:pt x="462" y="49"/>
                        <a:pt x="459" y="49"/>
                      </a:cubicBezTo>
                      <a:cubicBezTo>
                        <a:pt x="458" y="49"/>
                        <a:pt x="458" y="48"/>
                        <a:pt x="457" y="48"/>
                      </a:cubicBezTo>
                      <a:cubicBezTo>
                        <a:pt x="456" y="47"/>
                        <a:pt x="453" y="48"/>
                        <a:pt x="452" y="48"/>
                      </a:cubicBezTo>
                      <a:cubicBezTo>
                        <a:pt x="451" y="47"/>
                        <a:pt x="449" y="47"/>
                        <a:pt x="448" y="46"/>
                      </a:cubicBezTo>
                      <a:cubicBezTo>
                        <a:pt x="448" y="45"/>
                        <a:pt x="450" y="45"/>
                        <a:pt x="450" y="44"/>
                      </a:cubicBezTo>
                      <a:cubicBezTo>
                        <a:pt x="451" y="43"/>
                        <a:pt x="442" y="43"/>
                        <a:pt x="441" y="43"/>
                      </a:cubicBezTo>
                      <a:cubicBezTo>
                        <a:pt x="436" y="42"/>
                        <a:pt x="432" y="43"/>
                        <a:pt x="427" y="43"/>
                      </a:cubicBezTo>
                      <a:cubicBezTo>
                        <a:pt x="424" y="43"/>
                        <a:pt x="425" y="43"/>
                        <a:pt x="426" y="45"/>
                      </a:cubicBezTo>
                      <a:cubicBezTo>
                        <a:pt x="426" y="46"/>
                        <a:pt x="424" y="45"/>
                        <a:pt x="424" y="45"/>
                      </a:cubicBezTo>
                      <a:cubicBezTo>
                        <a:pt x="422" y="45"/>
                        <a:pt x="423" y="44"/>
                        <a:pt x="423" y="43"/>
                      </a:cubicBezTo>
                      <a:cubicBezTo>
                        <a:pt x="423" y="41"/>
                        <a:pt x="422" y="38"/>
                        <a:pt x="420" y="40"/>
                      </a:cubicBezTo>
                      <a:cubicBezTo>
                        <a:pt x="420" y="42"/>
                        <a:pt x="416" y="42"/>
                        <a:pt x="414" y="41"/>
                      </a:cubicBezTo>
                      <a:cubicBezTo>
                        <a:pt x="413" y="40"/>
                        <a:pt x="415" y="38"/>
                        <a:pt x="411" y="39"/>
                      </a:cubicBezTo>
                      <a:cubicBezTo>
                        <a:pt x="410" y="39"/>
                        <a:pt x="409" y="39"/>
                        <a:pt x="408" y="39"/>
                      </a:cubicBezTo>
                      <a:cubicBezTo>
                        <a:pt x="407" y="38"/>
                        <a:pt x="406" y="39"/>
                        <a:pt x="404" y="40"/>
                      </a:cubicBezTo>
                      <a:cubicBezTo>
                        <a:pt x="402" y="42"/>
                        <a:pt x="407" y="41"/>
                        <a:pt x="407" y="42"/>
                      </a:cubicBezTo>
                      <a:cubicBezTo>
                        <a:pt x="407" y="44"/>
                        <a:pt x="403" y="43"/>
                        <a:pt x="402" y="44"/>
                      </a:cubicBezTo>
                      <a:cubicBezTo>
                        <a:pt x="401" y="45"/>
                        <a:pt x="399" y="45"/>
                        <a:pt x="397" y="46"/>
                      </a:cubicBezTo>
                      <a:cubicBezTo>
                        <a:pt x="395" y="47"/>
                        <a:pt x="393" y="47"/>
                        <a:pt x="390" y="47"/>
                      </a:cubicBezTo>
                      <a:cubicBezTo>
                        <a:pt x="388" y="47"/>
                        <a:pt x="388" y="47"/>
                        <a:pt x="387" y="49"/>
                      </a:cubicBezTo>
                      <a:cubicBezTo>
                        <a:pt x="386" y="50"/>
                        <a:pt x="382" y="51"/>
                        <a:pt x="381" y="51"/>
                      </a:cubicBezTo>
                      <a:cubicBezTo>
                        <a:pt x="381" y="50"/>
                        <a:pt x="383" y="50"/>
                        <a:pt x="383" y="50"/>
                      </a:cubicBezTo>
                      <a:cubicBezTo>
                        <a:pt x="385" y="49"/>
                        <a:pt x="385" y="47"/>
                        <a:pt x="386" y="46"/>
                      </a:cubicBezTo>
                      <a:cubicBezTo>
                        <a:pt x="387" y="44"/>
                        <a:pt x="388" y="46"/>
                        <a:pt x="389" y="45"/>
                      </a:cubicBezTo>
                      <a:cubicBezTo>
                        <a:pt x="390" y="45"/>
                        <a:pt x="390" y="44"/>
                        <a:pt x="391" y="44"/>
                      </a:cubicBezTo>
                      <a:cubicBezTo>
                        <a:pt x="394" y="42"/>
                        <a:pt x="398" y="41"/>
                        <a:pt x="401" y="39"/>
                      </a:cubicBezTo>
                      <a:cubicBezTo>
                        <a:pt x="403" y="38"/>
                        <a:pt x="405" y="37"/>
                        <a:pt x="407" y="36"/>
                      </a:cubicBezTo>
                      <a:cubicBezTo>
                        <a:pt x="411" y="33"/>
                        <a:pt x="416" y="31"/>
                        <a:pt x="420" y="29"/>
                      </a:cubicBezTo>
                      <a:cubicBezTo>
                        <a:pt x="423" y="28"/>
                        <a:pt x="426" y="26"/>
                        <a:pt x="423" y="23"/>
                      </a:cubicBezTo>
                      <a:cubicBezTo>
                        <a:pt x="422" y="22"/>
                        <a:pt x="422" y="24"/>
                        <a:pt x="421" y="23"/>
                      </a:cubicBezTo>
                      <a:cubicBezTo>
                        <a:pt x="420" y="22"/>
                        <a:pt x="419" y="22"/>
                        <a:pt x="418" y="21"/>
                      </a:cubicBezTo>
                      <a:cubicBezTo>
                        <a:pt x="418" y="20"/>
                        <a:pt x="423" y="22"/>
                        <a:pt x="423" y="22"/>
                      </a:cubicBezTo>
                      <a:cubicBezTo>
                        <a:pt x="424" y="22"/>
                        <a:pt x="427" y="22"/>
                        <a:pt x="425" y="20"/>
                      </a:cubicBezTo>
                      <a:cubicBezTo>
                        <a:pt x="424" y="19"/>
                        <a:pt x="424" y="18"/>
                        <a:pt x="423" y="17"/>
                      </a:cubicBezTo>
                      <a:cubicBezTo>
                        <a:pt x="422" y="15"/>
                        <a:pt x="421" y="19"/>
                        <a:pt x="420" y="19"/>
                      </a:cubicBezTo>
                      <a:cubicBezTo>
                        <a:pt x="420" y="18"/>
                        <a:pt x="420" y="17"/>
                        <a:pt x="420" y="17"/>
                      </a:cubicBezTo>
                      <a:cubicBezTo>
                        <a:pt x="420" y="16"/>
                        <a:pt x="420" y="16"/>
                        <a:pt x="419" y="15"/>
                      </a:cubicBezTo>
                      <a:cubicBezTo>
                        <a:pt x="419" y="14"/>
                        <a:pt x="417" y="13"/>
                        <a:pt x="416" y="13"/>
                      </a:cubicBezTo>
                      <a:cubicBezTo>
                        <a:pt x="414" y="12"/>
                        <a:pt x="413" y="12"/>
                        <a:pt x="411" y="11"/>
                      </a:cubicBezTo>
                      <a:cubicBezTo>
                        <a:pt x="409" y="11"/>
                        <a:pt x="409" y="11"/>
                        <a:pt x="406" y="12"/>
                      </a:cubicBezTo>
                      <a:cubicBezTo>
                        <a:pt x="404" y="12"/>
                        <a:pt x="397" y="9"/>
                        <a:pt x="396" y="12"/>
                      </a:cubicBezTo>
                      <a:cubicBezTo>
                        <a:pt x="395" y="13"/>
                        <a:pt x="389" y="14"/>
                        <a:pt x="388" y="13"/>
                      </a:cubicBezTo>
                      <a:cubicBezTo>
                        <a:pt x="388" y="13"/>
                        <a:pt x="394" y="9"/>
                        <a:pt x="392" y="8"/>
                      </a:cubicBezTo>
                      <a:cubicBezTo>
                        <a:pt x="392" y="8"/>
                        <a:pt x="385" y="9"/>
                        <a:pt x="384" y="8"/>
                      </a:cubicBezTo>
                      <a:cubicBezTo>
                        <a:pt x="384" y="7"/>
                        <a:pt x="386" y="7"/>
                        <a:pt x="386" y="7"/>
                      </a:cubicBezTo>
                      <a:cubicBezTo>
                        <a:pt x="386" y="6"/>
                        <a:pt x="378" y="7"/>
                        <a:pt x="378" y="7"/>
                      </a:cubicBezTo>
                      <a:cubicBezTo>
                        <a:pt x="379" y="5"/>
                        <a:pt x="383" y="6"/>
                        <a:pt x="384" y="5"/>
                      </a:cubicBezTo>
                      <a:cubicBezTo>
                        <a:pt x="385" y="4"/>
                        <a:pt x="387" y="5"/>
                        <a:pt x="386" y="4"/>
                      </a:cubicBezTo>
                      <a:cubicBezTo>
                        <a:pt x="386" y="3"/>
                        <a:pt x="386" y="2"/>
                        <a:pt x="385" y="2"/>
                      </a:cubicBezTo>
                      <a:cubicBezTo>
                        <a:pt x="382" y="2"/>
                        <a:pt x="381" y="1"/>
                        <a:pt x="378" y="1"/>
                      </a:cubicBezTo>
                      <a:cubicBezTo>
                        <a:pt x="376" y="0"/>
                        <a:pt x="374" y="1"/>
                        <a:pt x="372" y="2"/>
                      </a:cubicBezTo>
                      <a:cubicBezTo>
                        <a:pt x="368" y="3"/>
                        <a:pt x="364" y="6"/>
                        <a:pt x="362" y="8"/>
                      </a:cubicBezTo>
                      <a:cubicBezTo>
                        <a:pt x="361" y="9"/>
                        <a:pt x="361" y="9"/>
                        <a:pt x="362" y="10"/>
                      </a:cubicBezTo>
                      <a:cubicBezTo>
                        <a:pt x="363" y="10"/>
                        <a:pt x="362" y="11"/>
                        <a:pt x="362" y="12"/>
                      </a:cubicBezTo>
                      <a:cubicBezTo>
                        <a:pt x="362" y="14"/>
                        <a:pt x="366" y="13"/>
                        <a:pt x="366" y="14"/>
                      </a:cubicBezTo>
                      <a:cubicBezTo>
                        <a:pt x="366" y="13"/>
                        <a:pt x="361" y="14"/>
                        <a:pt x="360" y="14"/>
                      </a:cubicBezTo>
                      <a:cubicBezTo>
                        <a:pt x="359" y="14"/>
                        <a:pt x="353" y="13"/>
                        <a:pt x="352" y="14"/>
                      </a:cubicBezTo>
                      <a:cubicBezTo>
                        <a:pt x="352" y="13"/>
                        <a:pt x="355" y="17"/>
                        <a:pt x="355" y="17"/>
                      </a:cubicBezTo>
                      <a:cubicBezTo>
                        <a:pt x="356" y="18"/>
                        <a:pt x="351" y="16"/>
                        <a:pt x="350" y="16"/>
                      </a:cubicBezTo>
                      <a:cubicBezTo>
                        <a:pt x="349" y="16"/>
                        <a:pt x="347" y="17"/>
                        <a:pt x="345" y="18"/>
                      </a:cubicBezTo>
                      <a:cubicBezTo>
                        <a:pt x="345" y="18"/>
                        <a:pt x="345" y="18"/>
                        <a:pt x="344" y="18"/>
                      </a:cubicBezTo>
                      <a:cubicBezTo>
                        <a:pt x="342" y="18"/>
                        <a:pt x="344" y="18"/>
                        <a:pt x="343" y="17"/>
                      </a:cubicBezTo>
                      <a:cubicBezTo>
                        <a:pt x="343" y="18"/>
                        <a:pt x="338" y="20"/>
                        <a:pt x="338" y="20"/>
                      </a:cubicBezTo>
                      <a:cubicBezTo>
                        <a:pt x="338" y="19"/>
                        <a:pt x="340" y="18"/>
                        <a:pt x="340" y="18"/>
                      </a:cubicBezTo>
                      <a:cubicBezTo>
                        <a:pt x="340" y="17"/>
                        <a:pt x="335" y="18"/>
                        <a:pt x="334" y="17"/>
                      </a:cubicBezTo>
                      <a:cubicBezTo>
                        <a:pt x="334" y="17"/>
                        <a:pt x="336" y="16"/>
                        <a:pt x="336" y="16"/>
                      </a:cubicBezTo>
                      <a:cubicBezTo>
                        <a:pt x="335" y="17"/>
                        <a:pt x="330" y="18"/>
                        <a:pt x="328" y="18"/>
                      </a:cubicBezTo>
                      <a:cubicBezTo>
                        <a:pt x="323" y="19"/>
                        <a:pt x="329" y="19"/>
                        <a:pt x="330" y="20"/>
                      </a:cubicBezTo>
                      <a:cubicBezTo>
                        <a:pt x="329" y="19"/>
                        <a:pt x="324" y="21"/>
                        <a:pt x="323" y="21"/>
                      </a:cubicBezTo>
                      <a:cubicBezTo>
                        <a:pt x="322" y="21"/>
                        <a:pt x="321" y="21"/>
                        <a:pt x="320" y="22"/>
                      </a:cubicBezTo>
                      <a:cubicBezTo>
                        <a:pt x="319" y="23"/>
                        <a:pt x="317" y="22"/>
                        <a:pt x="315" y="22"/>
                      </a:cubicBezTo>
                      <a:cubicBezTo>
                        <a:pt x="314" y="22"/>
                        <a:pt x="313" y="24"/>
                        <a:pt x="311" y="24"/>
                      </a:cubicBezTo>
                      <a:cubicBezTo>
                        <a:pt x="309" y="25"/>
                        <a:pt x="308" y="24"/>
                        <a:pt x="307" y="25"/>
                      </a:cubicBezTo>
                      <a:cubicBezTo>
                        <a:pt x="306" y="26"/>
                        <a:pt x="305" y="27"/>
                        <a:pt x="304" y="27"/>
                      </a:cubicBezTo>
                      <a:cubicBezTo>
                        <a:pt x="302" y="27"/>
                        <a:pt x="300" y="27"/>
                        <a:pt x="299" y="27"/>
                      </a:cubicBezTo>
                      <a:cubicBezTo>
                        <a:pt x="299" y="27"/>
                        <a:pt x="302" y="29"/>
                        <a:pt x="302" y="29"/>
                      </a:cubicBezTo>
                      <a:cubicBezTo>
                        <a:pt x="301" y="30"/>
                        <a:pt x="295" y="30"/>
                        <a:pt x="295" y="30"/>
                      </a:cubicBezTo>
                      <a:cubicBezTo>
                        <a:pt x="295" y="30"/>
                        <a:pt x="299" y="30"/>
                        <a:pt x="299" y="30"/>
                      </a:cubicBezTo>
                      <a:cubicBezTo>
                        <a:pt x="299" y="30"/>
                        <a:pt x="297" y="30"/>
                        <a:pt x="296" y="30"/>
                      </a:cubicBezTo>
                      <a:cubicBezTo>
                        <a:pt x="297" y="30"/>
                        <a:pt x="299" y="31"/>
                        <a:pt x="299" y="31"/>
                      </a:cubicBezTo>
                      <a:cubicBezTo>
                        <a:pt x="298" y="31"/>
                        <a:pt x="298" y="31"/>
                        <a:pt x="297" y="31"/>
                      </a:cubicBezTo>
                      <a:cubicBezTo>
                        <a:pt x="298" y="31"/>
                        <a:pt x="297" y="32"/>
                        <a:pt x="297" y="32"/>
                      </a:cubicBezTo>
                      <a:cubicBezTo>
                        <a:pt x="297" y="33"/>
                        <a:pt x="294" y="32"/>
                        <a:pt x="294" y="32"/>
                      </a:cubicBezTo>
                      <a:cubicBezTo>
                        <a:pt x="294" y="33"/>
                        <a:pt x="296" y="33"/>
                        <a:pt x="296" y="34"/>
                      </a:cubicBezTo>
                      <a:cubicBezTo>
                        <a:pt x="297" y="34"/>
                        <a:pt x="295" y="34"/>
                        <a:pt x="295" y="34"/>
                      </a:cubicBezTo>
                      <a:cubicBezTo>
                        <a:pt x="295" y="36"/>
                        <a:pt x="299" y="34"/>
                        <a:pt x="298" y="36"/>
                      </a:cubicBezTo>
                      <a:cubicBezTo>
                        <a:pt x="296" y="38"/>
                        <a:pt x="301" y="39"/>
                        <a:pt x="298" y="40"/>
                      </a:cubicBezTo>
                      <a:cubicBezTo>
                        <a:pt x="296" y="40"/>
                        <a:pt x="294" y="40"/>
                        <a:pt x="292" y="40"/>
                      </a:cubicBezTo>
                      <a:cubicBezTo>
                        <a:pt x="291" y="41"/>
                        <a:pt x="291" y="42"/>
                        <a:pt x="289" y="41"/>
                      </a:cubicBezTo>
                      <a:cubicBezTo>
                        <a:pt x="288" y="41"/>
                        <a:pt x="287" y="41"/>
                        <a:pt x="286" y="41"/>
                      </a:cubicBezTo>
                      <a:cubicBezTo>
                        <a:pt x="282" y="42"/>
                        <a:pt x="278" y="42"/>
                        <a:pt x="274" y="42"/>
                      </a:cubicBezTo>
                      <a:cubicBezTo>
                        <a:pt x="272" y="42"/>
                        <a:pt x="270" y="42"/>
                        <a:pt x="269" y="43"/>
                      </a:cubicBezTo>
                      <a:cubicBezTo>
                        <a:pt x="268" y="44"/>
                        <a:pt x="267" y="45"/>
                        <a:pt x="267" y="46"/>
                      </a:cubicBezTo>
                      <a:cubicBezTo>
                        <a:pt x="267" y="47"/>
                        <a:pt x="269" y="48"/>
                        <a:pt x="269" y="49"/>
                      </a:cubicBezTo>
                      <a:cubicBezTo>
                        <a:pt x="268" y="51"/>
                        <a:pt x="268" y="52"/>
                        <a:pt x="269" y="53"/>
                      </a:cubicBezTo>
                      <a:cubicBezTo>
                        <a:pt x="271" y="55"/>
                        <a:pt x="274" y="54"/>
                        <a:pt x="276" y="56"/>
                      </a:cubicBezTo>
                      <a:cubicBezTo>
                        <a:pt x="276" y="56"/>
                        <a:pt x="278" y="60"/>
                        <a:pt x="278" y="60"/>
                      </a:cubicBezTo>
                      <a:cubicBezTo>
                        <a:pt x="274" y="60"/>
                        <a:pt x="273" y="60"/>
                        <a:pt x="270" y="58"/>
                      </a:cubicBezTo>
                      <a:cubicBezTo>
                        <a:pt x="267" y="56"/>
                        <a:pt x="262" y="54"/>
                        <a:pt x="258" y="54"/>
                      </a:cubicBezTo>
                      <a:cubicBezTo>
                        <a:pt x="256" y="54"/>
                        <a:pt x="257" y="53"/>
                        <a:pt x="255" y="52"/>
                      </a:cubicBezTo>
                      <a:cubicBezTo>
                        <a:pt x="254" y="52"/>
                        <a:pt x="250" y="52"/>
                        <a:pt x="250" y="54"/>
                      </a:cubicBezTo>
                      <a:cubicBezTo>
                        <a:pt x="250" y="55"/>
                        <a:pt x="254" y="55"/>
                        <a:pt x="254" y="55"/>
                      </a:cubicBezTo>
                      <a:cubicBezTo>
                        <a:pt x="254" y="55"/>
                        <a:pt x="251" y="56"/>
                        <a:pt x="252" y="56"/>
                      </a:cubicBezTo>
                      <a:cubicBezTo>
                        <a:pt x="254" y="57"/>
                        <a:pt x="255" y="56"/>
                        <a:pt x="256" y="58"/>
                      </a:cubicBezTo>
                      <a:cubicBezTo>
                        <a:pt x="256" y="60"/>
                        <a:pt x="253" y="59"/>
                        <a:pt x="252" y="59"/>
                      </a:cubicBezTo>
                      <a:cubicBezTo>
                        <a:pt x="250" y="58"/>
                        <a:pt x="249" y="57"/>
                        <a:pt x="247" y="58"/>
                      </a:cubicBezTo>
                      <a:cubicBezTo>
                        <a:pt x="245" y="58"/>
                        <a:pt x="246" y="61"/>
                        <a:pt x="247" y="62"/>
                      </a:cubicBezTo>
                      <a:cubicBezTo>
                        <a:pt x="248" y="63"/>
                        <a:pt x="250" y="63"/>
                        <a:pt x="251" y="63"/>
                      </a:cubicBezTo>
                      <a:cubicBezTo>
                        <a:pt x="253" y="64"/>
                        <a:pt x="255" y="64"/>
                        <a:pt x="256" y="65"/>
                      </a:cubicBezTo>
                      <a:cubicBezTo>
                        <a:pt x="257" y="66"/>
                        <a:pt x="257" y="67"/>
                        <a:pt x="257" y="67"/>
                      </a:cubicBezTo>
                      <a:cubicBezTo>
                        <a:pt x="258" y="67"/>
                        <a:pt x="259" y="67"/>
                        <a:pt x="260" y="67"/>
                      </a:cubicBezTo>
                      <a:cubicBezTo>
                        <a:pt x="260" y="67"/>
                        <a:pt x="257" y="68"/>
                        <a:pt x="257" y="68"/>
                      </a:cubicBezTo>
                      <a:cubicBezTo>
                        <a:pt x="255" y="68"/>
                        <a:pt x="255" y="67"/>
                        <a:pt x="254" y="66"/>
                      </a:cubicBezTo>
                      <a:cubicBezTo>
                        <a:pt x="252" y="65"/>
                        <a:pt x="249" y="65"/>
                        <a:pt x="246" y="65"/>
                      </a:cubicBezTo>
                      <a:cubicBezTo>
                        <a:pt x="245" y="65"/>
                        <a:pt x="240" y="64"/>
                        <a:pt x="242" y="62"/>
                      </a:cubicBezTo>
                      <a:cubicBezTo>
                        <a:pt x="243" y="62"/>
                        <a:pt x="242" y="61"/>
                        <a:pt x="242" y="60"/>
                      </a:cubicBezTo>
                      <a:cubicBezTo>
                        <a:pt x="241" y="59"/>
                        <a:pt x="242" y="58"/>
                        <a:pt x="242" y="57"/>
                      </a:cubicBezTo>
                      <a:cubicBezTo>
                        <a:pt x="243" y="55"/>
                        <a:pt x="244" y="51"/>
                        <a:pt x="242" y="50"/>
                      </a:cubicBezTo>
                      <a:cubicBezTo>
                        <a:pt x="238" y="49"/>
                        <a:pt x="241" y="54"/>
                        <a:pt x="240" y="56"/>
                      </a:cubicBezTo>
                      <a:cubicBezTo>
                        <a:pt x="238" y="58"/>
                        <a:pt x="235" y="59"/>
                        <a:pt x="233" y="61"/>
                      </a:cubicBezTo>
                      <a:cubicBezTo>
                        <a:pt x="230" y="64"/>
                        <a:pt x="231" y="63"/>
                        <a:pt x="233" y="65"/>
                      </a:cubicBezTo>
                      <a:cubicBezTo>
                        <a:pt x="234" y="66"/>
                        <a:pt x="237" y="69"/>
                        <a:pt x="237" y="71"/>
                      </a:cubicBezTo>
                      <a:cubicBezTo>
                        <a:pt x="237" y="71"/>
                        <a:pt x="236" y="73"/>
                        <a:pt x="235" y="73"/>
                      </a:cubicBezTo>
                      <a:cubicBezTo>
                        <a:pt x="234" y="75"/>
                        <a:pt x="233" y="77"/>
                        <a:pt x="233" y="79"/>
                      </a:cubicBezTo>
                      <a:cubicBezTo>
                        <a:pt x="233" y="79"/>
                        <a:pt x="234" y="84"/>
                        <a:pt x="235" y="84"/>
                      </a:cubicBezTo>
                      <a:cubicBezTo>
                        <a:pt x="237" y="84"/>
                        <a:pt x="239" y="84"/>
                        <a:pt x="241" y="83"/>
                      </a:cubicBezTo>
                      <a:cubicBezTo>
                        <a:pt x="243" y="82"/>
                        <a:pt x="246" y="83"/>
                        <a:pt x="248" y="84"/>
                      </a:cubicBezTo>
                      <a:cubicBezTo>
                        <a:pt x="251" y="84"/>
                        <a:pt x="253" y="86"/>
                        <a:pt x="254" y="89"/>
                      </a:cubicBezTo>
                      <a:cubicBezTo>
                        <a:pt x="255" y="91"/>
                        <a:pt x="251" y="94"/>
                        <a:pt x="253" y="95"/>
                      </a:cubicBezTo>
                      <a:cubicBezTo>
                        <a:pt x="253" y="95"/>
                        <a:pt x="259" y="97"/>
                        <a:pt x="259" y="97"/>
                      </a:cubicBezTo>
                      <a:cubicBezTo>
                        <a:pt x="259" y="98"/>
                        <a:pt x="252" y="96"/>
                        <a:pt x="251" y="96"/>
                      </a:cubicBezTo>
                      <a:cubicBezTo>
                        <a:pt x="251" y="96"/>
                        <a:pt x="250" y="93"/>
                        <a:pt x="250" y="93"/>
                      </a:cubicBezTo>
                      <a:cubicBezTo>
                        <a:pt x="251" y="91"/>
                        <a:pt x="252" y="90"/>
                        <a:pt x="250" y="89"/>
                      </a:cubicBezTo>
                      <a:cubicBezTo>
                        <a:pt x="248" y="88"/>
                        <a:pt x="249" y="86"/>
                        <a:pt x="247" y="85"/>
                      </a:cubicBezTo>
                      <a:cubicBezTo>
                        <a:pt x="245" y="85"/>
                        <a:pt x="243" y="86"/>
                        <a:pt x="241" y="86"/>
                      </a:cubicBezTo>
                      <a:cubicBezTo>
                        <a:pt x="241" y="86"/>
                        <a:pt x="237" y="87"/>
                        <a:pt x="237" y="88"/>
                      </a:cubicBezTo>
                      <a:cubicBezTo>
                        <a:pt x="238" y="88"/>
                        <a:pt x="239" y="88"/>
                        <a:pt x="238" y="88"/>
                      </a:cubicBezTo>
                      <a:cubicBezTo>
                        <a:pt x="238" y="89"/>
                        <a:pt x="236" y="90"/>
                        <a:pt x="237" y="91"/>
                      </a:cubicBezTo>
                      <a:cubicBezTo>
                        <a:pt x="241" y="93"/>
                        <a:pt x="238" y="96"/>
                        <a:pt x="236" y="98"/>
                      </a:cubicBezTo>
                      <a:cubicBezTo>
                        <a:pt x="235" y="99"/>
                        <a:pt x="234" y="101"/>
                        <a:pt x="234" y="102"/>
                      </a:cubicBezTo>
                      <a:cubicBezTo>
                        <a:pt x="233" y="103"/>
                        <a:pt x="231" y="104"/>
                        <a:pt x="229" y="104"/>
                      </a:cubicBezTo>
                      <a:cubicBezTo>
                        <a:pt x="228" y="105"/>
                        <a:pt x="227" y="105"/>
                        <a:pt x="227" y="107"/>
                      </a:cubicBezTo>
                      <a:cubicBezTo>
                        <a:pt x="226" y="109"/>
                        <a:pt x="224" y="108"/>
                        <a:pt x="223" y="108"/>
                      </a:cubicBezTo>
                      <a:cubicBezTo>
                        <a:pt x="220" y="107"/>
                        <a:pt x="218" y="108"/>
                        <a:pt x="216" y="107"/>
                      </a:cubicBezTo>
                      <a:cubicBezTo>
                        <a:pt x="215" y="107"/>
                        <a:pt x="214" y="106"/>
                        <a:pt x="213" y="106"/>
                      </a:cubicBezTo>
                      <a:cubicBezTo>
                        <a:pt x="211" y="106"/>
                        <a:pt x="211" y="105"/>
                        <a:pt x="210" y="104"/>
                      </a:cubicBezTo>
                      <a:cubicBezTo>
                        <a:pt x="210" y="104"/>
                        <a:pt x="212" y="103"/>
                        <a:pt x="212" y="104"/>
                      </a:cubicBezTo>
                      <a:cubicBezTo>
                        <a:pt x="213" y="106"/>
                        <a:pt x="215" y="106"/>
                        <a:pt x="215" y="105"/>
                      </a:cubicBezTo>
                      <a:cubicBezTo>
                        <a:pt x="216" y="104"/>
                        <a:pt x="221" y="107"/>
                        <a:pt x="223" y="105"/>
                      </a:cubicBezTo>
                      <a:cubicBezTo>
                        <a:pt x="223" y="104"/>
                        <a:pt x="221" y="103"/>
                        <a:pt x="223" y="103"/>
                      </a:cubicBezTo>
                      <a:cubicBezTo>
                        <a:pt x="224" y="102"/>
                        <a:pt x="226" y="101"/>
                        <a:pt x="227" y="100"/>
                      </a:cubicBezTo>
                      <a:cubicBezTo>
                        <a:pt x="228" y="98"/>
                        <a:pt x="227" y="98"/>
                        <a:pt x="230" y="97"/>
                      </a:cubicBezTo>
                      <a:cubicBezTo>
                        <a:pt x="233" y="95"/>
                        <a:pt x="229" y="93"/>
                        <a:pt x="231" y="91"/>
                      </a:cubicBezTo>
                      <a:cubicBezTo>
                        <a:pt x="233" y="90"/>
                        <a:pt x="233" y="89"/>
                        <a:pt x="231" y="88"/>
                      </a:cubicBezTo>
                      <a:cubicBezTo>
                        <a:pt x="230" y="88"/>
                        <a:pt x="229" y="87"/>
                        <a:pt x="228" y="86"/>
                      </a:cubicBezTo>
                      <a:cubicBezTo>
                        <a:pt x="227" y="84"/>
                        <a:pt x="228" y="81"/>
                        <a:pt x="228" y="79"/>
                      </a:cubicBezTo>
                      <a:cubicBezTo>
                        <a:pt x="228" y="77"/>
                        <a:pt x="227" y="75"/>
                        <a:pt x="228" y="73"/>
                      </a:cubicBezTo>
                      <a:cubicBezTo>
                        <a:pt x="228" y="71"/>
                        <a:pt x="230" y="71"/>
                        <a:pt x="230" y="69"/>
                      </a:cubicBezTo>
                      <a:cubicBezTo>
                        <a:pt x="229" y="67"/>
                        <a:pt x="227" y="66"/>
                        <a:pt x="226" y="65"/>
                      </a:cubicBezTo>
                      <a:cubicBezTo>
                        <a:pt x="225" y="64"/>
                        <a:pt x="224" y="63"/>
                        <a:pt x="225" y="62"/>
                      </a:cubicBezTo>
                      <a:cubicBezTo>
                        <a:pt x="227" y="61"/>
                        <a:pt x="227" y="59"/>
                        <a:pt x="228" y="57"/>
                      </a:cubicBezTo>
                      <a:cubicBezTo>
                        <a:pt x="229" y="56"/>
                        <a:pt x="230" y="53"/>
                        <a:pt x="229" y="52"/>
                      </a:cubicBezTo>
                      <a:cubicBezTo>
                        <a:pt x="229" y="51"/>
                        <a:pt x="225" y="50"/>
                        <a:pt x="223" y="49"/>
                      </a:cubicBezTo>
                      <a:cubicBezTo>
                        <a:pt x="221" y="49"/>
                        <a:pt x="219" y="49"/>
                        <a:pt x="217" y="49"/>
                      </a:cubicBezTo>
                      <a:cubicBezTo>
                        <a:pt x="216" y="49"/>
                        <a:pt x="213" y="48"/>
                        <a:pt x="212" y="49"/>
                      </a:cubicBezTo>
                      <a:cubicBezTo>
                        <a:pt x="209" y="51"/>
                        <a:pt x="209" y="58"/>
                        <a:pt x="206" y="60"/>
                      </a:cubicBezTo>
                      <a:cubicBezTo>
                        <a:pt x="204" y="63"/>
                        <a:pt x="198" y="64"/>
                        <a:pt x="198" y="68"/>
                      </a:cubicBezTo>
                      <a:cubicBezTo>
                        <a:pt x="198" y="69"/>
                        <a:pt x="201" y="68"/>
                        <a:pt x="201" y="68"/>
                      </a:cubicBezTo>
                      <a:cubicBezTo>
                        <a:pt x="202" y="69"/>
                        <a:pt x="201" y="73"/>
                        <a:pt x="201" y="73"/>
                      </a:cubicBezTo>
                      <a:cubicBezTo>
                        <a:pt x="200" y="75"/>
                        <a:pt x="202" y="76"/>
                        <a:pt x="199" y="76"/>
                      </a:cubicBezTo>
                      <a:cubicBezTo>
                        <a:pt x="199" y="77"/>
                        <a:pt x="198" y="77"/>
                        <a:pt x="198" y="78"/>
                      </a:cubicBezTo>
                      <a:cubicBezTo>
                        <a:pt x="199" y="79"/>
                        <a:pt x="200" y="79"/>
                        <a:pt x="201" y="79"/>
                      </a:cubicBezTo>
                      <a:cubicBezTo>
                        <a:pt x="202" y="79"/>
                        <a:pt x="206" y="79"/>
                        <a:pt x="206" y="80"/>
                      </a:cubicBezTo>
                      <a:cubicBezTo>
                        <a:pt x="206" y="82"/>
                        <a:pt x="206" y="84"/>
                        <a:pt x="208" y="85"/>
                      </a:cubicBezTo>
                      <a:cubicBezTo>
                        <a:pt x="210" y="86"/>
                        <a:pt x="212" y="85"/>
                        <a:pt x="210" y="87"/>
                      </a:cubicBezTo>
                      <a:cubicBezTo>
                        <a:pt x="209" y="88"/>
                        <a:pt x="209" y="90"/>
                        <a:pt x="208" y="91"/>
                      </a:cubicBezTo>
                      <a:cubicBezTo>
                        <a:pt x="207" y="93"/>
                        <a:pt x="202" y="88"/>
                        <a:pt x="201" y="87"/>
                      </a:cubicBezTo>
                      <a:cubicBezTo>
                        <a:pt x="198" y="85"/>
                        <a:pt x="194" y="84"/>
                        <a:pt x="191" y="83"/>
                      </a:cubicBezTo>
                      <a:cubicBezTo>
                        <a:pt x="189" y="82"/>
                        <a:pt x="188" y="81"/>
                        <a:pt x="186" y="80"/>
                      </a:cubicBezTo>
                      <a:cubicBezTo>
                        <a:pt x="185" y="80"/>
                        <a:pt x="183" y="79"/>
                        <a:pt x="182" y="79"/>
                      </a:cubicBezTo>
                      <a:cubicBezTo>
                        <a:pt x="179" y="79"/>
                        <a:pt x="176" y="78"/>
                        <a:pt x="173" y="78"/>
                      </a:cubicBezTo>
                      <a:cubicBezTo>
                        <a:pt x="169" y="78"/>
                        <a:pt x="165" y="78"/>
                        <a:pt x="168" y="83"/>
                      </a:cubicBezTo>
                      <a:cubicBezTo>
                        <a:pt x="170" y="84"/>
                        <a:pt x="169" y="86"/>
                        <a:pt x="167" y="87"/>
                      </a:cubicBezTo>
                      <a:cubicBezTo>
                        <a:pt x="166" y="88"/>
                        <a:pt x="163" y="86"/>
                        <a:pt x="164" y="89"/>
                      </a:cubicBezTo>
                      <a:cubicBezTo>
                        <a:pt x="165" y="90"/>
                        <a:pt x="157" y="90"/>
                        <a:pt x="161" y="87"/>
                      </a:cubicBezTo>
                      <a:cubicBezTo>
                        <a:pt x="162" y="86"/>
                        <a:pt x="159" y="84"/>
                        <a:pt x="158" y="85"/>
                      </a:cubicBezTo>
                      <a:cubicBezTo>
                        <a:pt x="156" y="85"/>
                        <a:pt x="154" y="86"/>
                        <a:pt x="153" y="87"/>
                      </a:cubicBezTo>
                      <a:cubicBezTo>
                        <a:pt x="150" y="89"/>
                        <a:pt x="147" y="87"/>
                        <a:pt x="144" y="88"/>
                      </a:cubicBezTo>
                      <a:cubicBezTo>
                        <a:pt x="141" y="89"/>
                        <a:pt x="139" y="91"/>
                        <a:pt x="137" y="91"/>
                      </a:cubicBezTo>
                      <a:cubicBezTo>
                        <a:pt x="136" y="91"/>
                        <a:pt x="130" y="91"/>
                        <a:pt x="131" y="90"/>
                      </a:cubicBezTo>
                      <a:cubicBezTo>
                        <a:pt x="133" y="90"/>
                        <a:pt x="133" y="90"/>
                        <a:pt x="133" y="89"/>
                      </a:cubicBezTo>
                      <a:cubicBezTo>
                        <a:pt x="133" y="86"/>
                        <a:pt x="135" y="87"/>
                        <a:pt x="135" y="85"/>
                      </a:cubicBezTo>
                      <a:cubicBezTo>
                        <a:pt x="136" y="84"/>
                        <a:pt x="129" y="86"/>
                        <a:pt x="129" y="86"/>
                      </a:cubicBezTo>
                      <a:cubicBezTo>
                        <a:pt x="128" y="86"/>
                        <a:pt x="127" y="86"/>
                        <a:pt x="127" y="87"/>
                      </a:cubicBezTo>
                      <a:cubicBezTo>
                        <a:pt x="127" y="88"/>
                        <a:pt x="127" y="89"/>
                        <a:pt x="127" y="90"/>
                      </a:cubicBezTo>
                      <a:cubicBezTo>
                        <a:pt x="126" y="90"/>
                        <a:pt x="124" y="89"/>
                        <a:pt x="123" y="89"/>
                      </a:cubicBezTo>
                      <a:cubicBezTo>
                        <a:pt x="121" y="89"/>
                        <a:pt x="118" y="90"/>
                        <a:pt x="116" y="91"/>
                      </a:cubicBezTo>
                      <a:cubicBezTo>
                        <a:pt x="113" y="92"/>
                        <a:pt x="110" y="94"/>
                        <a:pt x="107" y="95"/>
                      </a:cubicBezTo>
                      <a:cubicBezTo>
                        <a:pt x="105" y="95"/>
                        <a:pt x="104" y="96"/>
                        <a:pt x="103" y="98"/>
                      </a:cubicBezTo>
                      <a:cubicBezTo>
                        <a:pt x="103" y="99"/>
                        <a:pt x="103" y="102"/>
                        <a:pt x="101" y="102"/>
                      </a:cubicBezTo>
                      <a:cubicBezTo>
                        <a:pt x="99" y="102"/>
                        <a:pt x="97" y="103"/>
                        <a:pt x="95" y="103"/>
                      </a:cubicBezTo>
                      <a:cubicBezTo>
                        <a:pt x="94" y="103"/>
                        <a:pt x="93" y="101"/>
                        <a:pt x="92" y="100"/>
                      </a:cubicBezTo>
                      <a:cubicBezTo>
                        <a:pt x="90" y="98"/>
                        <a:pt x="87" y="99"/>
                        <a:pt x="89" y="96"/>
                      </a:cubicBezTo>
                      <a:cubicBezTo>
                        <a:pt x="90" y="94"/>
                        <a:pt x="93" y="95"/>
                        <a:pt x="94" y="94"/>
                      </a:cubicBezTo>
                      <a:cubicBezTo>
                        <a:pt x="96" y="94"/>
                        <a:pt x="98" y="95"/>
                        <a:pt x="97" y="93"/>
                      </a:cubicBezTo>
                      <a:cubicBezTo>
                        <a:pt x="96" y="92"/>
                        <a:pt x="95" y="90"/>
                        <a:pt x="94" y="89"/>
                      </a:cubicBezTo>
                      <a:cubicBezTo>
                        <a:pt x="92" y="87"/>
                        <a:pt x="89" y="88"/>
                        <a:pt x="87" y="88"/>
                      </a:cubicBezTo>
                      <a:cubicBezTo>
                        <a:pt x="86" y="88"/>
                        <a:pt x="80" y="87"/>
                        <a:pt x="80" y="87"/>
                      </a:cubicBezTo>
                      <a:cubicBezTo>
                        <a:pt x="80" y="87"/>
                        <a:pt x="83" y="88"/>
                        <a:pt x="83" y="88"/>
                      </a:cubicBezTo>
                      <a:cubicBezTo>
                        <a:pt x="84" y="89"/>
                        <a:pt x="84" y="90"/>
                        <a:pt x="84" y="91"/>
                      </a:cubicBezTo>
                      <a:cubicBezTo>
                        <a:pt x="84" y="92"/>
                        <a:pt x="84" y="94"/>
                        <a:pt x="84" y="95"/>
                      </a:cubicBezTo>
                      <a:cubicBezTo>
                        <a:pt x="83" y="96"/>
                        <a:pt x="82" y="97"/>
                        <a:pt x="82" y="98"/>
                      </a:cubicBezTo>
                      <a:cubicBezTo>
                        <a:pt x="83" y="100"/>
                        <a:pt x="87" y="100"/>
                        <a:pt x="86" y="103"/>
                      </a:cubicBezTo>
                      <a:cubicBezTo>
                        <a:pt x="85" y="104"/>
                        <a:pt x="84" y="106"/>
                        <a:pt x="84" y="107"/>
                      </a:cubicBezTo>
                      <a:cubicBezTo>
                        <a:pt x="84" y="107"/>
                        <a:pt x="84" y="111"/>
                        <a:pt x="84" y="111"/>
                      </a:cubicBezTo>
                      <a:cubicBezTo>
                        <a:pt x="84" y="111"/>
                        <a:pt x="83" y="108"/>
                        <a:pt x="83" y="108"/>
                      </a:cubicBezTo>
                      <a:cubicBezTo>
                        <a:pt x="82" y="108"/>
                        <a:pt x="81" y="110"/>
                        <a:pt x="80" y="109"/>
                      </a:cubicBezTo>
                      <a:cubicBezTo>
                        <a:pt x="80" y="109"/>
                        <a:pt x="82" y="108"/>
                        <a:pt x="82" y="107"/>
                      </a:cubicBezTo>
                      <a:cubicBezTo>
                        <a:pt x="81" y="106"/>
                        <a:pt x="79" y="106"/>
                        <a:pt x="78" y="106"/>
                      </a:cubicBezTo>
                      <a:cubicBezTo>
                        <a:pt x="77" y="106"/>
                        <a:pt x="76" y="105"/>
                        <a:pt x="75" y="106"/>
                      </a:cubicBezTo>
                      <a:cubicBezTo>
                        <a:pt x="73" y="106"/>
                        <a:pt x="72" y="108"/>
                        <a:pt x="70" y="108"/>
                      </a:cubicBezTo>
                      <a:cubicBezTo>
                        <a:pt x="68" y="110"/>
                        <a:pt x="67" y="110"/>
                        <a:pt x="65" y="112"/>
                      </a:cubicBezTo>
                      <a:cubicBezTo>
                        <a:pt x="63" y="114"/>
                        <a:pt x="61" y="114"/>
                        <a:pt x="64" y="116"/>
                      </a:cubicBezTo>
                      <a:cubicBezTo>
                        <a:pt x="65" y="117"/>
                        <a:pt x="67" y="120"/>
                        <a:pt x="66" y="121"/>
                      </a:cubicBezTo>
                      <a:cubicBezTo>
                        <a:pt x="65" y="122"/>
                        <a:pt x="59" y="120"/>
                        <a:pt x="58" y="120"/>
                      </a:cubicBezTo>
                      <a:cubicBezTo>
                        <a:pt x="57" y="119"/>
                        <a:pt x="54" y="120"/>
                        <a:pt x="53" y="120"/>
                      </a:cubicBezTo>
                      <a:cubicBezTo>
                        <a:pt x="54" y="119"/>
                        <a:pt x="49" y="115"/>
                        <a:pt x="48" y="117"/>
                      </a:cubicBezTo>
                      <a:cubicBezTo>
                        <a:pt x="43" y="121"/>
                        <a:pt x="54" y="122"/>
                        <a:pt x="54" y="124"/>
                      </a:cubicBezTo>
                      <a:cubicBezTo>
                        <a:pt x="53" y="128"/>
                        <a:pt x="50" y="126"/>
                        <a:pt x="47" y="126"/>
                      </a:cubicBezTo>
                      <a:cubicBezTo>
                        <a:pt x="44" y="125"/>
                        <a:pt x="43" y="123"/>
                        <a:pt x="40" y="122"/>
                      </a:cubicBezTo>
                      <a:cubicBezTo>
                        <a:pt x="38" y="121"/>
                        <a:pt x="38" y="120"/>
                        <a:pt x="37" y="118"/>
                      </a:cubicBezTo>
                      <a:cubicBezTo>
                        <a:pt x="37" y="116"/>
                        <a:pt x="36" y="116"/>
                        <a:pt x="35" y="115"/>
                      </a:cubicBezTo>
                      <a:cubicBezTo>
                        <a:pt x="35" y="114"/>
                        <a:pt x="38" y="112"/>
                        <a:pt x="38" y="112"/>
                      </a:cubicBezTo>
                      <a:cubicBezTo>
                        <a:pt x="39" y="109"/>
                        <a:pt x="34" y="107"/>
                        <a:pt x="32" y="107"/>
                      </a:cubicBezTo>
                      <a:cubicBezTo>
                        <a:pt x="30" y="106"/>
                        <a:pt x="30" y="104"/>
                        <a:pt x="28" y="104"/>
                      </a:cubicBezTo>
                      <a:cubicBezTo>
                        <a:pt x="29" y="103"/>
                        <a:pt x="24" y="99"/>
                        <a:pt x="24" y="99"/>
                      </a:cubicBezTo>
                      <a:cubicBezTo>
                        <a:pt x="26" y="98"/>
                        <a:pt x="28" y="101"/>
                        <a:pt x="29" y="102"/>
                      </a:cubicBezTo>
                      <a:cubicBezTo>
                        <a:pt x="30" y="103"/>
                        <a:pt x="31" y="103"/>
                        <a:pt x="31" y="102"/>
                      </a:cubicBezTo>
                      <a:cubicBezTo>
                        <a:pt x="32" y="102"/>
                        <a:pt x="33" y="103"/>
                        <a:pt x="33" y="103"/>
                      </a:cubicBezTo>
                      <a:cubicBezTo>
                        <a:pt x="36" y="104"/>
                        <a:pt x="38" y="105"/>
                        <a:pt x="41" y="105"/>
                      </a:cubicBezTo>
                      <a:cubicBezTo>
                        <a:pt x="43" y="106"/>
                        <a:pt x="46" y="106"/>
                        <a:pt x="49" y="107"/>
                      </a:cubicBezTo>
                      <a:cubicBezTo>
                        <a:pt x="54" y="109"/>
                        <a:pt x="58" y="109"/>
                        <a:pt x="63" y="106"/>
                      </a:cubicBezTo>
                      <a:cubicBezTo>
                        <a:pt x="65" y="105"/>
                        <a:pt x="66" y="104"/>
                        <a:pt x="68" y="103"/>
                      </a:cubicBezTo>
                      <a:cubicBezTo>
                        <a:pt x="71" y="101"/>
                        <a:pt x="69" y="100"/>
                        <a:pt x="69" y="97"/>
                      </a:cubicBezTo>
                      <a:cubicBezTo>
                        <a:pt x="69" y="94"/>
                        <a:pt x="62" y="93"/>
                        <a:pt x="60" y="91"/>
                      </a:cubicBezTo>
                      <a:cubicBezTo>
                        <a:pt x="57" y="89"/>
                        <a:pt x="53" y="87"/>
                        <a:pt x="50" y="86"/>
                      </a:cubicBezTo>
                      <a:cubicBezTo>
                        <a:pt x="47" y="84"/>
                        <a:pt x="43" y="82"/>
                        <a:pt x="40" y="82"/>
                      </a:cubicBezTo>
                      <a:cubicBezTo>
                        <a:pt x="39" y="81"/>
                        <a:pt x="39" y="82"/>
                        <a:pt x="38" y="82"/>
                      </a:cubicBezTo>
                      <a:cubicBezTo>
                        <a:pt x="37" y="82"/>
                        <a:pt x="36" y="81"/>
                        <a:pt x="35" y="81"/>
                      </a:cubicBezTo>
                      <a:cubicBezTo>
                        <a:pt x="33" y="80"/>
                        <a:pt x="31" y="84"/>
                        <a:pt x="29" y="84"/>
                      </a:cubicBezTo>
                      <a:cubicBezTo>
                        <a:pt x="29" y="83"/>
                        <a:pt x="33" y="80"/>
                        <a:pt x="29" y="80"/>
                      </a:cubicBezTo>
                      <a:cubicBezTo>
                        <a:pt x="28" y="80"/>
                        <a:pt x="24" y="78"/>
                        <a:pt x="24" y="78"/>
                      </a:cubicBezTo>
                      <a:cubicBezTo>
                        <a:pt x="25" y="77"/>
                        <a:pt x="29" y="80"/>
                        <a:pt x="29" y="78"/>
                      </a:cubicBezTo>
                      <a:cubicBezTo>
                        <a:pt x="29" y="77"/>
                        <a:pt x="25" y="75"/>
                        <a:pt x="24" y="75"/>
                      </a:cubicBezTo>
                      <a:cubicBezTo>
                        <a:pt x="23" y="76"/>
                        <a:pt x="20" y="78"/>
                        <a:pt x="20" y="78"/>
                      </a:cubicBezTo>
                      <a:cubicBezTo>
                        <a:pt x="20" y="77"/>
                        <a:pt x="20" y="77"/>
                        <a:pt x="19" y="76"/>
                      </a:cubicBezTo>
                      <a:cubicBezTo>
                        <a:pt x="17" y="76"/>
                        <a:pt x="17" y="77"/>
                        <a:pt x="16" y="78"/>
                      </a:cubicBezTo>
                      <a:cubicBezTo>
                        <a:pt x="16" y="78"/>
                        <a:pt x="16" y="78"/>
                        <a:pt x="16" y="77"/>
                      </a:cubicBezTo>
                      <a:cubicBezTo>
                        <a:pt x="15" y="78"/>
                        <a:pt x="14" y="80"/>
                        <a:pt x="13" y="80"/>
                      </a:cubicBezTo>
                      <a:cubicBezTo>
                        <a:pt x="12" y="81"/>
                        <a:pt x="10" y="81"/>
                        <a:pt x="10" y="81"/>
                      </a:cubicBezTo>
                      <a:cubicBezTo>
                        <a:pt x="9" y="83"/>
                        <a:pt x="5" y="83"/>
                        <a:pt x="6" y="85"/>
                      </a:cubicBezTo>
                      <a:cubicBezTo>
                        <a:pt x="9" y="87"/>
                        <a:pt x="5" y="85"/>
                        <a:pt x="5" y="88"/>
                      </a:cubicBezTo>
                      <a:cubicBezTo>
                        <a:pt x="5" y="90"/>
                        <a:pt x="9" y="91"/>
                        <a:pt x="10" y="92"/>
                      </a:cubicBezTo>
                      <a:cubicBezTo>
                        <a:pt x="12" y="93"/>
                        <a:pt x="14" y="95"/>
                        <a:pt x="13" y="97"/>
                      </a:cubicBezTo>
                      <a:cubicBezTo>
                        <a:pt x="12" y="99"/>
                        <a:pt x="9" y="100"/>
                        <a:pt x="9" y="102"/>
                      </a:cubicBezTo>
                      <a:cubicBezTo>
                        <a:pt x="10" y="104"/>
                        <a:pt x="12" y="106"/>
                        <a:pt x="13" y="108"/>
                      </a:cubicBezTo>
                      <a:cubicBezTo>
                        <a:pt x="14" y="110"/>
                        <a:pt x="12" y="110"/>
                        <a:pt x="12" y="112"/>
                      </a:cubicBezTo>
                      <a:cubicBezTo>
                        <a:pt x="12" y="114"/>
                        <a:pt x="15" y="116"/>
                        <a:pt x="13" y="117"/>
                      </a:cubicBezTo>
                      <a:cubicBezTo>
                        <a:pt x="11" y="118"/>
                        <a:pt x="14" y="121"/>
                        <a:pt x="14" y="122"/>
                      </a:cubicBezTo>
                      <a:cubicBezTo>
                        <a:pt x="16" y="124"/>
                        <a:pt x="18" y="124"/>
                        <a:pt x="15" y="126"/>
                      </a:cubicBezTo>
                      <a:cubicBezTo>
                        <a:pt x="13" y="128"/>
                        <a:pt x="14" y="128"/>
                        <a:pt x="15" y="129"/>
                      </a:cubicBezTo>
                      <a:cubicBezTo>
                        <a:pt x="20" y="132"/>
                        <a:pt x="23" y="134"/>
                        <a:pt x="18" y="138"/>
                      </a:cubicBezTo>
                      <a:cubicBezTo>
                        <a:pt x="13" y="143"/>
                        <a:pt x="8" y="147"/>
                        <a:pt x="4" y="152"/>
                      </a:cubicBezTo>
                      <a:cubicBezTo>
                        <a:pt x="6" y="152"/>
                        <a:pt x="6" y="151"/>
                        <a:pt x="7" y="152"/>
                      </a:cubicBezTo>
                      <a:cubicBezTo>
                        <a:pt x="8" y="154"/>
                        <a:pt x="10" y="154"/>
                        <a:pt x="11" y="155"/>
                      </a:cubicBezTo>
                      <a:cubicBezTo>
                        <a:pt x="17" y="157"/>
                        <a:pt x="9" y="157"/>
                        <a:pt x="7" y="157"/>
                      </a:cubicBezTo>
                      <a:cubicBezTo>
                        <a:pt x="5" y="157"/>
                        <a:pt x="4" y="158"/>
                        <a:pt x="4" y="160"/>
                      </a:cubicBezTo>
                      <a:cubicBezTo>
                        <a:pt x="4" y="162"/>
                        <a:pt x="2" y="163"/>
                        <a:pt x="1" y="165"/>
                      </a:cubicBezTo>
                      <a:cubicBezTo>
                        <a:pt x="0" y="166"/>
                        <a:pt x="1" y="168"/>
                        <a:pt x="2" y="170"/>
                      </a:cubicBezTo>
                      <a:cubicBezTo>
                        <a:pt x="2" y="172"/>
                        <a:pt x="0" y="174"/>
                        <a:pt x="1" y="175"/>
                      </a:cubicBezTo>
                      <a:cubicBezTo>
                        <a:pt x="3" y="176"/>
                        <a:pt x="3" y="176"/>
                        <a:pt x="3" y="178"/>
                      </a:cubicBezTo>
                      <a:cubicBezTo>
                        <a:pt x="2" y="180"/>
                        <a:pt x="4" y="181"/>
                        <a:pt x="4" y="183"/>
                      </a:cubicBezTo>
                      <a:cubicBezTo>
                        <a:pt x="4" y="184"/>
                        <a:pt x="7" y="186"/>
                        <a:pt x="8" y="186"/>
                      </a:cubicBezTo>
                      <a:cubicBezTo>
                        <a:pt x="8" y="186"/>
                        <a:pt x="9" y="185"/>
                        <a:pt x="10" y="185"/>
                      </a:cubicBezTo>
                      <a:cubicBezTo>
                        <a:pt x="11" y="185"/>
                        <a:pt x="11" y="187"/>
                        <a:pt x="12" y="187"/>
                      </a:cubicBezTo>
                      <a:cubicBezTo>
                        <a:pt x="14" y="186"/>
                        <a:pt x="14" y="185"/>
                        <a:pt x="16" y="187"/>
                      </a:cubicBezTo>
                      <a:cubicBezTo>
                        <a:pt x="18" y="188"/>
                        <a:pt x="18" y="188"/>
                        <a:pt x="18" y="190"/>
                      </a:cubicBezTo>
                      <a:cubicBezTo>
                        <a:pt x="17" y="195"/>
                        <a:pt x="21" y="199"/>
                        <a:pt x="24" y="201"/>
                      </a:cubicBezTo>
                      <a:cubicBezTo>
                        <a:pt x="26" y="202"/>
                        <a:pt x="27" y="203"/>
                        <a:pt x="25" y="204"/>
                      </a:cubicBezTo>
                      <a:cubicBezTo>
                        <a:pt x="24" y="206"/>
                        <a:pt x="23" y="205"/>
                        <a:pt x="21" y="205"/>
                      </a:cubicBezTo>
                      <a:cubicBezTo>
                        <a:pt x="19" y="205"/>
                        <a:pt x="22" y="214"/>
                        <a:pt x="24" y="213"/>
                      </a:cubicBezTo>
                      <a:cubicBezTo>
                        <a:pt x="25" y="212"/>
                        <a:pt x="26" y="209"/>
                        <a:pt x="27" y="210"/>
                      </a:cubicBezTo>
                      <a:cubicBezTo>
                        <a:pt x="28" y="210"/>
                        <a:pt x="29" y="211"/>
                        <a:pt x="31" y="211"/>
                      </a:cubicBezTo>
                      <a:cubicBezTo>
                        <a:pt x="33" y="211"/>
                        <a:pt x="35" y="212"/>
                        <a:pt x="35" y="214"/>
                      </a:cubicBezTo>
                      <a:cubicBezTo>
                        <a:pt x="35" y="215"/>
                        <a:pt x="34" y="215"/>
                        <a:pt x="34" y="215"/>
                      </a:cubicBezTo>
                      <a:cubicBezTo>
                        <a:pt x="33" y="216"/>
                        <a:pt x="34" y="218"/>
                        <a:pt x="35" y="218"/>
                      </a:cubicBezTo>
                      <a:cubicBezTo>
                        <a:pt x="36" y="219"/>
                        <a:pt x="38" y="218"/>
                        <a:pt x="39" y="219"/>
                      </a:cubicBezTo>
                      <a:cubicBezTo>
                        <a:pt x="40" y="220"/>
                        <a:pt x="40" y="222"/>
                        <a:pt x="40" y="223"/>
                      </a:cubicBezTo>
                      <a:cubicBezTo>
                        <a:pt x="40" y="224"/>
                        <a:pt x="43" y="223"/>
                        <a:pt x="44" y="223"/>
                      </a:cubicBezTo>
                      <a:cubicBezTo>
                        <a:pt x="45" y="224"/>
                        <a:pt x="47" y="227"/>
                        <a:pt x="48" y="225"/>
                      </a:cubicBezTo>
                      <a:cubicBezTo>
                        <a:pt x="49" y="223"/>
                        <a:pt x="50" y="224"/>
                        <a:pt x="51" y="225"/>
                      </a:cubicBezTo>
                      <a:cubicBezTo>
                        <a:pt x="53" y="227"/>
                        <a:pt x="53" y="226"/>
                        <a:pt x="55" y="226"/>
                      </a:cubicBezTo>
                      <a:cubicBezTo>
                        <a:pt x="56" y="226"/>
                        <a:pt x="57" y="229"/>
                        <a:pt x="58" y="228"/>
                      </a:cubicBezTo>
                      <a:cubicBezTo>
                        <a:pt x="60" y="227"/>
                        <a:pt x="62" y="229"/>
                        <a:pt x="63" y="230"/>
                      </a:cubicBezTo>
                      <a:cubicBezTo>
                        <a:pt x="65" y="231"/>
                        <a:pt x="62" y="232"/>
                        <a:pt x="62" y="232"/>
                      </a:cubicBezTo>
                      <a:cubicBezTo>
                        <a:pt x="60" y="233"/>
                        <a:pt x="63" y="234"/>
                        <a:pt x="63" y="234"/>
                      </a:cubicBezTo>
                      <a:cubicBezTo>
                        <a:pt x="63" y="234"/>
                        <a:pt x="60" y="234"/>
                        <a:pt x="61" y="236"/>
                      </a:cubicBezTo>
                      <a:cubicBezTo>
                        <a:pt x="63" y="237"/>
                        <a:pt x="62" y="238"/>
                        <a:pt x="61" y="239"/>
                      </a:cubicBezTo>
                      <a:cubicBezTo>
                        <a:pt x="61" y="240"/>
                        <a:pt x="58" y="240"/>
                        <a:pt x="57" y="240"/>
                      </a:cubicBezTo>
                      <a:cubicBezTo>
                        <a:pt x="55" y="240"/>
                        <a:pt x="54" y="242"/>
                        <a:pt x="53" y="244"/>
                      </a:cubicBezTo>
                      <a:cubicBezTo>
                        <a:pt x="54" y="244"/>
                        <a:pt x="58" y="244"/>
                        <a:pt x="58" y="245"/>
                      </a:cubicBezTo>
                      <a:cubicBezTo>
                        <a:pt x="58" y="246"/>
                        <a:pt x="53" y="247"/>
                        <a:pt x="53" y="248"/>
                      </a:cubicBezTo>
                      <a:cubicBezTo>
                        <a:pt x="53" y="249"/>
                        <a:pt x="55" y="249"/>
                        <a:pt x="55" y="251"/>
                      </a:cubicBezTo>
                      <a:cubicBezTo>
                        <a:pt x="55" y="251"/>
                        <a:pt x="52" y="252"/>
                        <a:pt x="52" y="252"/>
                      </a:cubicBezTo>
                      <a:cubicBezTo>
                        <a:pt x="51" y="253"/>
                        <a:pt x="51" y="254"/>
                        <a:pt x="50" y="255"/>
                      </a:cubicBezTo>
                      <a:cubicBezTo>
                        <a:pt x="50" y="256"/>
                        <a:pt x="48" y="255"/>
                        <a:pt x="48" y="257"/>
                      </a:cubicBezTo>
                      <a:cubicBezTo>
                        <a:pt x="47" y="258"/>
                        <a:pt x="49" y="260"/>
                        <a:pt x="51" y="260"/>
                      </a:cubicBezTo>
                      <a:cubicBezTo>
                        <a:pt x="53" y="261"/>
                        <a:pt x="55" y="262"/>
                        <a:pt x="58" y="264"/>
                      </a:cubicBezTo>
                      <a:cubicBezTo>
                        <a:pt x="59" y="265"/>
                        <a:pt x="60" y="266"/>
                        <a:pt x="61" y="266"/>
                      </a:cubicBezTo>
                      <a:cubicBezTo>
                        <a:pt x="62" y="268"/>
                        <a:pt x="62" y="267"/>
                        <a:pt x="64" y="266"/>
                      </a:cubicBezTo>
                      <a:cubicBezTo>
                        <a:pt x="67" y="266"/>
                        <a:pt x="70" y="269"/>
                        <a:pt x="73" y="269"/>
                      </a:cubicBezTo>
                      <a:cubicBezTo>
                        <a:pt x="76" y="269"/>
                        <a:pt x="79" y="271"/>
                        <a:pt x="82" y="272"/>
                      </a:cubicBezTo>
                      <a:cubicBezTo>
                        <a:pt x="85" y="273"/>
                        <a:pt x="87" y="272"/>
                        <a:pt x="90" y="272"/>
                      </a:cubicBezTo>
                      <a:cubicBezTo>
                        <a:pt x="91" y="273"/>
                        <a:pt x="92" y="274"/>
                        <a:pt x="92" y="275"/>
                      </a:cubicBezTo>
                      <a:cubicBezTo>
                        <a:pt x="92" y="276"/>
                        <a:pt x="93" y="276"/>
                        <a:pt x="94" y="276"/>
                      </a:cubicBezTo>
                      <a:cubicBezTo>
                        <a:pt x="97" y="277"/>
                        <a:pt x="99" y="282"/>
                        <a:pt x="103" y="280"/>
                      </a:cubicBezTo>
                      <a:cubicBezTo>
                        <a:pt x="104" y="279"/>
                        <a:pt x="106" y="278"/>
                        <a:pt x="105" y="277"/>
                      </a:cubicBezTo>
                      <a:cubicBezTo>
                        <a:pt x="104" y="276"/>
                        <a:pt x="103" y="275"/>
                        <a:pt x="102" y="274"/>
                      </a:cubicBezTo>
                      <a:cubicBezTo>
                        <a:pt x="100" y="272"/>
                        <a:pt x="99" y="270"/>
                        <a:pt x="100" y="267"/>
                      </a:cubicBezTo>
                      <a:cubicBezTo>
                        <a:pt x="100" y="265"/>
                        <a:pt x="99" y="263"/>
                        <a:pt x="97" y="262"/>
                      </a:cubicBezTo>
                      <a:cubicBezTo>
                        <a:pt x="95" y="261"/>
                        <a:pt x="98" y="259"/>
                        <a:pt x="99" y="258"/>
                      </a:cubicBezTo>
                      <a:cubicBezTo>
                        <a:pt x="100" y="256"/>
                        <a:pt x="100" y="254"/>
                        <a:pt x="103" y="254"/>
                      </a:cubicBezTo>
                      <a:cubicBezTo>
                        <a:pt x="104" y="254"/>
                        <a:pt x="105" y="253"/>
                        <a:pt x="106" y="252"/>
                      </a:cubicBezTo>
                      <a:cubicBezTo>
                        <a:pt x="107" y="251"/>
                        <a:pt x="108" y="251"/>
                        <a:pt x="109" y="250"/>
                      </a:cubicBezTo>
                      <a:cubicBezTo>
                        <a:pt x="108" y="250"/>
                        <a:pt x="106" y="249"/>
                        <a:pt x="106" y="248"/>
                      </a:cubicBezTo>
                      <a:cubicBezTo>
                        <a:pt x="106" y="247"/>
                        <a:pt x="108" y="248"/>
                        <a:pt x="108" y="248"/>
                      </a:cubicBezTo>
                      <a:cubicBezTo>
                        <a:pt x="108" y="247"/>
                        <a:pt x="106" y="244"/>
                        <a:pt x="105" y="243"/>
                      </a:cubicBezTo>
                      <a:cubicBezTo>
                        <a:pt x="104" y="241"/>
                        <a:pt x="103" y="241"/>
                        <a:pt x="101" y="241"/>
                      </a:cubicBezTo>
                      <a:cubicBezTo>
                        <a:pt x="98" y="241"/>
                        <a:pt x="100" y="239"/>
                        <a:pt x="98" y="238"/>
                      </a:cubicBezTo>
                      <a:cubicBezTo>
                        <a:pt x="97" y="237"/>
                        <a:pt x="94" y="237"/>
                        <a:pt x="96" y="235"/>
                      </a:cubicBezTo>
                      <a:cubicBezTo>
                        <a:pt x="97" y="233"/>
                        <a:pt x="99" y="232"/>
                        <a:pt x="97" y="231"/>
                      </a:cubicBezTo>
                      <a:cubicBezTo>
                        <a:pt x="96" y="229"/>
                        <a:pt x="98" y="228"/>
                        <a:pt x="99" y="227"/>
                      </a:cubicBezTo>
                      <a:cubicBezTo>
                        <a:pt x="99" y="226"/>
                        <a:pt x="101" y="223"/>
                        <a:pt x="101" y="224"/>
                      </a:cubicBezTo>
                      <a:cubicBezTo>
                        <a:pt x="102" y="225"/>
                        <a:pt x="103" y="227"/>
                        <a:pt x="104" y="228"/>
                      </a:cubicBezTo>
                      <a:cubicBezTo>
                        <a:pt x="106" y="228"/>
                        <a:pt x="107" y="227"/>
                        <a:pt x="107" y="226"/>
                      </a:cubicBezTo>
                      <a:cubicBezTo>
                        <a:pt x="106" y="224"/>
                        <a:pt x="106" y="223"/>
                        <a:pt x="108" y="222"/>
                      </a:cubicBezTo>
                      <a:cubicBezTo>
                        <a:pt x="110" y="221"/>
                        <a:pt x="110" y="219"/>
                        <a:pt x="112" y="219"/>
                      </a:cubicBezTo>
                      <a:cubicBezTo>
                        <a:pt x="114" y="218"/>
                        <a:pt x="116" y="215"/>
                        <a:pt x="118" y="216"/>
                      </a:cubicBezTo>
                      <a:cubicBezTo>
                        <a:pt x="120" y="216"/>
                        <a:pt x="120" y="218"/>
                        <a:pt x="122" y="216"/>
                      </a:cubicBezTo>
                      <a:cubicBezTo>
                        <a:pt x="124" y="215"/>
                        <a:pt x="124" y="216"/>
                        <a:pt x="126" y="217"/>
                      </a:cubicBezTo>
                      <a:cubicBezTo>
                        <a:pt x="128" y="217"/>
                        <a:pt x="130" y="217"/>
                        <a:pt x="132" y="218"/>
                      </a:cubicBezTo>
                      <a:cubicBezTo>
                        <a:pt x="134" y="219"/>
                        <a:pt x="134" y="221"/>
                        <a:pt x="136" y="223"/>
                      </a:cubicBezTo>
                      <a:cubicBezTo>
                        <a:pt x="136" y="223"/>
                        <a:pt x="136" y="220"/>
                        <a:pt x="138" y="221"/>
                      </a:cubicBezTo>
                      <a:cubicBezTo>
                        <a:pt x="139" y="221"/>
                        <a:pt x="140" y="223"/>
                        <a:pt x="142" y="223"/>
                      </a:cubicBezTo>
                      <a:cubicBezTo>
                        <a:pt x="143" y="224"/>
                        <a:pt x="144" y="222"/>
                        <a:pt x="145" y="221"/>
                      </a:cubicBezTo>
                      <a:cubicBezTo>
                        <a:pt x="147" y="219"/>
                        <a:pt x="148" y="221"/>
                        <a:pt x="150" y="221"/>
                      </a:cubicBezTo>
                      <a:cubicBezTo>
                        <a:pt x="152" y="221"/>
                        <a:pt x="153" y="219"/>
                        <a:pt x="155" y="220"/>
                      </a:cubicBezTo>
                      <a:cubicBezTo>
                        <a:pt x="157" y="221"/>
                        <a:pt x="158" y="222"/>
                        <a:pt x="160" y="223"/>
                      </a:cubicBezTo>
                      <a:cubicBezTo>
                        <a:pt x="162" y="224"/>
                        <a:pt x="161" y="223"/>
                        <a:pt x="163" y="222"/>
                      </a:cubicBezTo>
                      <a:cubicBezTo>
                        <a:pt x="164" y="221"/>
                        <a:pt x="168" y="222"/>
                        <a:pt x="169" y="222"/>
                      </a:cubicBezTo>
                      <a:cubicBezTo>
                        <a:pt x="170" y="222"/>
                        <a:pt x="172" y="220"/>
                        <a:pt x="172" y="219"/>
                      </a:cubicBezTo>
                      <a:cubicBezTo>
                        <a:pt x="172" y="217"/>
                        <a:pt x="169" y="217"/>
                        <a:pt x="168" y="216"/>
                      </a:cubicBezTo>
                      <a:cubicBezTo>
                        <a:pt x="161" y="213"/>
                        <a:pt x="171" y="214"/>
                        <a:pt x="169" y="210"/>
                      </a:cubicBezTo>
                      <a:cubicBezTo>
                        <a:pt x="168" y="209"/>
                        <a:pt x="166" y="209"/>
                        <a:pt x="169" y="208"/>
                      </a:cubicBezTo>
                      <a:cubicBezTo>
                        <a:pt x="170" y="207"/>
                        <a:pt x="172" y="208"/>
                        <a:pt x="173" y="207"/>
                      </a:cubicBezTo>
                      <a:cubicBezTo>
                        <a:pt x="177" y="207"/>
                        <a:pt x="166" y="202"/>
                        <a:pt x="171" y="200"/>
                      </a:cubicBezTo>
                      <a:cubicBezTo>
                        <a:pt x="172" y="200"/>
                        <a:pt x="174" y="200"/>
                        <a:pt x="175" y="200"/>
                      </a:cubicBezTo>
                      <a:cubicBezTo>
                        <a:pt x="178" y="200"/>
                        <a:pt x="180" y="200"/>
                        <a:pt x="183" y="199"/>
                      </a:cubicBezTo>
                      <a:cubicBezTo>
                        <a:pt x="185" y="198"/>
                        <a:pt x="187" y="198"/>
                        <a:pt x="189" y="198"/>
                      </a:cubicBezTo>
                      <a:cubicBezTo>
                        <a:pt x="191" y="197"/>
                        <a:pt x="193" y="196"/>
                        <a:pt x="196" y="196"/>
                      </a:cubicBezTo>
                      <a:cubicBezTo>
                        <a:pt x="200" y="195"/>
                        <a:pt x="204" y="194"/>
                        <a:pt x="208" y="192"/>
                      </a:cubicBezTo>
                      <a:cubicBezTo>
                        <a:pt x="211" y="190"/>
                        <a:pt x="217" y="190"/>
                        <a:pt x="219" y="194"/>
                      </a:cubicBezTo>
                      <a:cubicBezTo>
                        <a:pt x="220" y="196"/>
                        <a:pt x="219" y="196"/>
                        <a:pt x="220" y="198"/>
                      </a:cubicBezTo>
                      <a:cubicBezTo>
                        <a:pt x="220" y="201"/>
                        <a:pt x="224" y="198"/>
                        <a:pt x="226" y="199"/>
                      </a:cubicBezTo>
                      <a:cubicBezTo>
                        <a:pt x="227" y="199"/>
                        <a:pt x="226" y="200"/>
                        <a:pt x="227" y="200"/>
                      </a:cubicBezTo>
                      <a:cubicBezTo>
                        <a:pt x="228" y="201"/>
                        <a:pt x="228" y="200"/>
                        <a:pt x="228" y="200"/>
                      </a:cubicBezTo>
                      <a:cubicBezTo>
                        <a:pt x="229" y="199"/>
                        <a:pt x="230" y="200"/>
                        <a:pt x="231" y="201"/>
                      </a:cubicBezTo>
                      <a:cubicBezTo>
                        <a:pt x="232" y="201"/>
                        <a:pt x="232" y="201"/>
                        <a:pt x="231" y="202"/>
                      </a:cubicBezTo>
                      <a:cubicBezTo>
                        <a:pt x="230" y="205"/>
                        <a:pt x="237" y="203"/>
                        <a:pt x="239" y="202"/>
                      </a:cubicBezTo>
                      <a:cubicBezTo>
                        <a:pt x="239" y="202"/>
                        <a:pt x="248" y="197"/>
                        <a:pt x="248" y="198"/>
                      </a:cubicBezTo>
                      <a:cubicBezTo>
                        <a:pt x="248" y="199"/>
                        <a:pt x="246" y="201"/>
                        <a:pt x="248" y="202"/>
                      </a:cubicBezTo>
                      <a:cubicBezTo>
                        <a:pt x="250" y="202"/>
                        <a:pt x="251" y="203"/>
                        <a:pt x="252" y="204"/>
                      </a:cubicBezTo>
                      <a:cubicBezTo>
                        <a:pt x="255" y="207"/>
                        <a:pt x="256" y="210"/>
                        <a:pt x="258" y="213"/>
                      </a:cubicBezTo>
                      <a:cubicBezTo>
                        <a:pt x="260" y="216"/>
                        <a:pt x="261" y="219"/>
                        <a:pt x="263" y="221"/>
                      </a:cubicBezTo>
                      <a:cubicBezTo>
                        <a:pt x="266" y="224"/>
                        <a:pt x="266" y="217"/>
                        <a:pt x="269" y="220"/>
                      </a:cubicBezTo>
                      <a:cubicBezTo>
                        <a:pt x="273" y="224"/>
                        <a:pt x="275" y="222"/>
                        <a:pt x="280" y="221"/>
                      </a:cubicBezTo>
                      <a:cubicBezTo>
                        <a:pt x="282" y="220"/>
                        <a:pt x="283" y="223"/>
                        <a:pt x="284" y="224"/>
                      </a:cubicBezTo>
                      <a:cubicBezTo>
                        <a:pt x="285" y="226"/>
                        <a:pt x="287" y="226"/>
                        <a:pt x="288" y="228"/>
                      </a:cubicBezTo>
                      <a:cubicBezTo>
                        <a:pt x="289" y="230"/>
                        <a:pt x="291" y="230"/>
                        <a:pt x="293" y="230"/>
                      </a:cubicBezTo>
                      <a:cubicBezTo>
                        <a:pt x="296" y="229"/>
                        <a:pt x="295" y="230"/>
                        <a:pt x="296" y="231"/>
                      </a:cubicBezTo>
                      <a:cubicBezTo>
                        <a:pt x="298" y="235"/>
                        <a:pt x="304" y="230"/>
                        <a:pt x="307" y="230"/>
                      </a:cubicBezTo>
                      <a:cubicBezTo>
                        <a:pt x="310" y="229"/>
                        <a:pt x="313" y="226"/>
                        <a:pt x="316" y="225"/>
                      </a:cubicBezTo>
                      <a:cubicBezTo>
                        <a:pt x="320" y="222"/>
                        <a:pt x="322" y="222"/>
                        <a:pt x="327" y="223"/>
                      </a:cubicBezTo>
                      <a:cubicBezTo>
                        <a:pt x="329" y="223"/>
                        <a:pt x="329" y="224"/>
                        <a:pt x="331" y="226"/>
                      </a:cubicBezTo>
                      <a:cubicBezTo>
                        <a:pt x="332" y="227"/>
                        <a:pt x="334" y="227"/>
                        <a:pt x="336" y="227"/>
                      </a:cubicBezTo>
                      <a:cubicBezTo>
                        <a:pt x="338" y="227"/>
                        <a:pt x="339" y="228"/>
                        <a:pt x="341" y="228"/>
                      </a:cubicBezTo>
                      <a:cubicBezTo>
                        <a:pt x="343" y="230"/>
                        <a:pt x="344" y="228"/>
                        <a:pt x="346" y="227"/>
                      </a:cubicBezTo>
                      <a:cubicBezTo>
                        <a:pt x="349" y="224"/>
                        <a:pt x="344" y="222"/>
                        <a:pt x="346" y="219"/>
                      </a:cubicBezTo>
                      <a:cubicBezTo>
                        <a:pt x="347" y="217"/>
                        <a:pt x="351" y="213"/>
                        <a:pt x="353" y="214"/>
                      </a:cubicBezTo>
                      <a:cubicBezTo>
                        <a:pt x="357" y="216"/>
                        <a:pt x="362" y="216"/>
                        <a:pt x="366" y="218"/>
                      </a:cubicBezTo>
                      <a:cubicBezTo>
                        <a:pt x="368" y="219"/>
                        <a:pt x="367" y="221"/>
                        <a:pt x="368" y="222"/>
                      </a:cubicBezTo>
                      <a:cubicBezTo>
                        <a:pt x="369" y="225"/>
                        <a:pt x="371" y="225"/>
                        <a:pt x="374" y="226"/>
                      </a:cubicBezTo>
                      <a:cubicBezTo>
                        <a:pt x="378" y="227"/>
                        <a:pt x="382" y="224"/>
                        <a:pt x="386" y="225"/>
                      </a:cubicBezTo>
                      <a:cubicBezTo>
                        <a:pt x="387" y="225"/>
                        <a:pt x="389" y="225"/>
                        <a:pt x="390" y="226"/>
                      </a:cubicBezTo>
                      <a:cubicBezTo>
                        <a:pt x="392" y="227"/>
                        <a:pt x="394" y="227"/>
                        <a:pt x="396" y="229"/>
                      </a:cubicBezTo>
                      <a:cubicBezTo>
                        <a:pt x="401" y="233"/>
                        <a:pt x="409" y="233"/>
                        <a:pt x="415" y="231"/>
                      </a:cubicBezTo>
                      <a:cubicBezTo>
                        <a:pt x="419" y="230"/>
                        <a:pt x="422" y="228"/>
                        <a:pt x="426" y="227"/>
                      </a:cubicBezTo>
                      <a:cubicBezTo>
                        <a:pt x="428" y="225"/>
                        <a:pt x="431" y="227"/>
                        <a:pt x="433" y="227"/>
                      </a:cubicBezTo>
                      <a:cubicBezTo>
                        <a:pt x="435" y="228"/>
                        <a:pt x="436" y="226"/>
                        <a:pt x="438" y="227"/>
                      </a:cubicBezTo>
                      <a:cubicBezTo>
                        <a:pt x="439" y="228"/>
                        <a:pt x="443" y="231"/>
                        <a:pt x="445" y="230"/>
                      </a:cubicBezTo>
                      <a:cubicBezTo>
                        <a:pt x="446" y="230"/>
                        <a:pt x="448" y="229"/>
                        <a:pt x="449" y="228"/>
                      </a:cubicBezTo>
                      <a:cubicBezTo>
                        <a:pt x="452" y="227"/>
                        <a:pt x="453" y="227"/>
                        <a:pt x="453" y="225"/>
                      </a:cubicBezTo>
                      <a:cubicBezTo>
                        <a:pt x="453" y="221"/>
                        <a:pt x="456" y="217"/>
                        <a:pt x="458" y="215"/>
                      </a:cubicBezTo>
                      <a:cubicBezTo>
                        <a:pt x="459" y="214"/>
                        <a:pt x="460" y="212"/>
                        <a:pt x="459" y="211"/>
                      </a:cubicBezTo>
                      <a:cubicBezTo>
                        <a:pt x="458" y="210"/>
                        <a:pt x="455" y="210"/>
                        <a:pt x="457" y="208"/>
                      </a:cubicBezTo>
                      <a:cubicBezTo>
                        <a:pt x="460" y="205"/>
                        <a:pt x="465" y="205"/>
                        <a:pt x="470" y="204"/>
                      </a:cubicBezTo>
                      <a:cubicBezTo>
                        <a:pt x="472" y="204"/>
                        <a:pt x="474" y="204"/>
                        <a:pt x="476" y="205"/>
                      </a:cubicBezTo>
                      <a:cubicBezTo>
                        <a:pt x="478" y="206"/>
                        <a:pt x="481" y="206"/>
                        <a:pt x="483" y="207"/>
                      </a:cubicBezTo>
                      <a:cubicBezTo>
                        <a:pt x="486" y="208"/>
                        <a:pt x="487" y="212"/>
                        <a:pt x="489" y="215"/>
                      </a:cubicBezTo>
                      <a:cubicBezTo>
                        <a:pt x="490" y="218"/>
                        <a:pt x="492" y="221"/>
                        <a:pt x="493" y="224"/>
                      </a:cubicBezTo>
                      <a:cubicBezTo>
                        <a:pt x="493" y="225"/>
                        <a:pt x="493" y="227"/>
                        <a:pt x="494" y="229"/>
                      </a:cubicBezTo>
                      <a:cubicBezTo>
                        <a:pt x="494" y="230"/>
                        <a:pt x="497" y="230"/>
                        <a:pt x="498" y="230"/>
                      </a:cubicBezTo>
                      <a:cubicBezTo>
                        <a:pt x="502" y="231"/>
                        <a:pt x="507" y="233"/>
                        <a:pt x="508" y="237"/>
                      </a:cubicBezTo>
                      <a:cubicBezTo>
                        <a:pt x="509" y="240"/>
                        <a:pt x="510" y="242"/>
                        <a:pt x="514" y="242"/>
                      </a:cubicBezTo>
                      <a:cubicBezTo>
                        <a:pt x="515" y="242"/>
                        <a:pt x="517" y="242"/>
                        <a:pt x="518" y="242"/>
                      </a:cubicBezTo>
                      <a:cubicBezTo>
                        <a:pt x="520" y="242"/>
                        <a:pt x="520" y="240"/>
                        <a:pt x="522" y="240"/>
                      </a:cubicBezTo>
                      <a:cubicBezTo>
                        <a:pt x="525" y="240"/>
                        <a:pt x="528" y="237"/>
                        <a:pt x="530" y="241"/>
                      </a:cubicBezTo>
                      <a:cubicBezTo>
                        <a:pt x="530" y="243"/>
                        <a:pt x="530" y="243"/>
                        <a:pt x="529" y="244"/>
                      </a:cubicBezTo>
                      <a:cubicBezTo>
                        <a:pt x="527" y="246"/>
                        <a:pt x="527" y="247"/>
                        <a:pt x="526" y="249"/>
                      </a:cubicBezTo>
                      <a:cubicBezTo>
                        <a:pt x="525" y="252"/>
                        <a:pt x="523" y="255"/>
                        <a:pt x="521" y="258"/>
                      </a:cubicBezTo>
                      <a:cubicBezTo>
                        <a:pt x="520" y="260"/>
                        <a:pt x="519" y="259"/>
                        <a:pt x="518" y="258"/>
                      </a:cubicBezTo>
                      <a:cubicBezTo>
                        <a:pt x="516" y="257"/>
                        <a:pt x="516" y="258"/>
                        <a:pt x="514" y="259"/>
                      </a:cubicBezTo>
                      <a:cubicBezTo>
                        <a:pt x="513" y="259"/>
                        <a:pt x="511" y="260"/>
                        <a:pt x="511" y="260"/>
                      </a:cubicBezTo>
                      <a:cubicBezTo>
                        <a:pt x="510" y="261"/>
                        <a:pt x="513" y="265"/>
                        <a:pt x="513" y="267"/>
                      </a:cubicBezTo>
                      <a:cubicBezTo>
                        <a:pt x="512" y="268"/>
                        <a:pt x="512" y="270"/>
                        <a:pt x="512" y="271"/>
                      </a:cubicBezTo>
                      <a:cubicBezTo>
                        <a:pt x="511" y="273"/>
                        <a:pt x="509" y="272"/>
                        <a:pt x="509" y="274"/>
                      </a:cubicBezTo>
                      <a:cubicBezTo>
                        <a:pt x="511" y="273"/>
                        <a:pt x="512" y="274"/>
                        <a:pt x="514" y="272"/>
                      </a:cubicBezTo>
                      <a:cubicBezTo>
                        <a:pt x="515" y="270"/>
                        <a:pt x="517" y="272"/>
                        <a:pt x="519" y="272"/>
                      </a:cubicBezTo>
                      <a:cubicBezTo>
                        <a:pt x="523" y="274"/>
                        <a:pt x="527" y="272"/>
                        <a:pt x="531" y="269"/>
                      </a:cubicBezTo>
                      <a:cubicBezTo>
                        <a:pt x="534" y="266"/>
                        <a:pt x="537" y="262"/>
                        <a:pt x="540" y="259"/>
                      </a:cubicBezTo>
                      <a:cubicBezTo>
                        <a:pt x="543" y="255"/>
                        <a:pt x="546" y="251"/>
                        <a:pt x="549" y="247"/>
                      </a:cubicBezTo>
                      <a:cubicBezTo>
                        <a:pt x="554" y="240"/>
                        <a:pt x="559" y="235"/>
                        <a:pt x="558" y="226"/>
                      </a:cubicBezTo>
                      <a:cubicBezTo>
                        <a:pt x="558" y="222"/>
                        <a:pt x="559" y="220"/>
                        <a:pt x="561" y="217"/>
                      </a:cubicBezTo>
                      <a:cubicBezTo>
                        <a:pt x="562" y="215"/>
                        <a:pt x="562" y="214"/>
                        <a:pt x="563" y="212"/>
                      </a:cubicBezTo>
                      <a:cubicBezTo>
                        <a:pt x="563" y="212"/>
                        <a:pt x="563" y="211"/>
                        <a:pt x="563" y="210"/>
                      </a:cubicBezTo>
                      <a:cubicBezTo>
                        <a:pt x="563" y="209"/>
                        <a:pt x="561" y="208"/>
                        <a:pt x="561" y="207"/>
                      </a:cubicBezTo>
                      <a:cubicBezTo>
                        <a:pt x="561" y="207"/>
                        <a:pt x="563" y="208"/>
                        <a:pt x="563" y="207"/>
                      </a:cubicBezTo>
                      <a:cubicBezTo>
                        <a:pt x="562" y="206"/>
                        <a:pt x="562" y="205"/>
                        <a:pt x="561" y="205"/>
                      </a:cubicBezTo>
                      <a:cubicBezTo>
                        <a:pt x="560" y="204"/>
                        <a:pt x="558" y="201"/>
                        <a:pt x="557" y="200"/>
                      </a:cubicBezTo>
                      <a:cubicBezTo>
                        <a:pt x="556" y="200"/>
                        <a:pt x="551" y="198"/>
                        <a:pt x="550" y="199"/>
                      </a:cubicBezTo>
                      <a:cubicBezTo>
                        <a:pt x="550" y="200"/>
                        <a:pt x="551" y="201"/>
                        <a:pt x="550" y="201"/>
                      </a:cubicBezTo>
                      <a:cubicBezTo>
                        <a:pt x="548" y="201"/>
                        <a:pt x="548" y="203"/>
                        <a:pt x="547" y="203"/>
                      </a:cubicBezTo>
                      <a:cubicBezTo>
                        <a:pt x="545" y="205"/>
                        <a:pt x="544" y="202"/>
                        <a:pt x="544" y="201"/>
                      </a:cubicBezTo>
                      <a:cubicBezTo>
                        <a:pt x="544" y="199"/>
                        <a:pt x="546" y="198"/>
                        <a:pt x="543" y="199"/>
                      </a:cubicBezTo>
                      <a:cubicBezTo>
                        <a:pt x="540" y="200"/>
                        <a:pt x="544" y="202"/>
                        <a:pt x="540" y="202"/>
                      </a:cubicBezTo>
                      <a:cubicBezTo>
                        <a:pt x="539" y="202"/>
                        <a:pt x="541" y="197"/>
                        <a:pt x="540" y="196"/>
                      </a:cubicBezTo>
                      <a:cubicBezTo>
                        <a:pt x="540" y="197"/>
                        <a:pt x="529" y="197"/>
                        <a:pt x="534" y="194"/>
                      </a:cubicBezTo>
                      <a:cubicBezTo>
                        <a:pt x="538" y="191"/>
                        <a:pt x="542" y="188"/>
                        <a:pt x="546" y="185"/>
                      </a:cubicBezTo>
                      <a:cubicBezTo>
                        <a:pt x="547" y="184"/>
                        <a:pt x="548" y="182"/>
                        <a:pt x="549" y="181"/>
                      </a:cubicBezTo>
                      <a:cubicBezTo>
                        <a:pt x="552" y="179"/>
                        <a:pt x="555" y="177"/>
                        <a:pt x="557" y="175"/>
                      </a:cubicBezTo>
                      <a:cubicBezTo>
                        <a:pt x="558" y="174"/>
                        <a:pt x="559" y="172"/>
                        <a:pt x="561" y="171"/>
                      </a:cubicBezTo>
                      <a:cubicBezTo>
                        <a:pt x="563" y="169"/>
                        <a:pt x="565" y="167"/>
                        <a:pt x="567" y="165"/>
                      </a:cubicBezTo>
                      <a:cubicBezTo>
                        <a:pt x="571" y="162"/>
                        <a:pt x="577" y="162"/>
                        <a:pt x="582" y="162"/>
                      </a:cubicBezTo>
                      <a:cubicBezTo>
                        <a:pt x="583" y="162"/>
                        <a:pt x="584" y="162"/>
                        <a:pt x="585" y="162"/>
                      </a:cubicBezTo>
                      <a:cubicBezTo>
                        <a:pt x="586" y="163"/>
                        <a:pt x="586" y="164"/>
                        <a:pt x="587" y="164"/>
                      </a:cubicBezTo>
                      <a:cubicBezTo>
                        <a:pt x="588" y="163"/>
                        <a:pt x="590" y="163"/>
                        <a:pt x="591" y="162"/>
                      </a:cubicBezTo>
                      <a:cubicBezTo>
                        <a:pt x="592" y="162"/>
                        <a:pt x="593" y="163"/>
                        <a:pt x="594" y="163"/>
                      </a:cubicBezTo>
                      <a:cubicBezTo>
                        <a:pt x="595" y="163"/>
                        <a:pt x="596" y="163"/>
                        <a:pt x="597" y="163"/>
                      </a:cubicBezTo>
                      <a:cubicBezTo>
                        <a:pt x="597" y="162"/>
                        <a:pt x="598" y="163"/>
                        <a:pt x="599" y="163"/>
                      </a:cubicBezTo>
                      <a:cubicBezTo>
                        <a:pt x="601" y="163"/>
                        <a:pt x="601" y="160"/>
                        <a:pt x="604" y="160"/>
                      </a:cubicBezTo>
                      <a:cubicBezTo>
                        <a:pt x="605" y="160"/>
                        <a:pt x="607" y="160"/>
                        <a:pt x="608" y="160"/>
                      </a:cubicBezTo>
                      <a:cubicBezTo>
                        <a:pt x="609" y="161"/>
                        <a:pt x="610" y="162"/>
                        <a:pt x="611" y="162"/>
                      </a:cubicBezTo>
                      <a:cubicBezTo>
                        <a:pt x="612" y="163"/>
                        <a:pt x="616" y="161"/>
                        <a:pt x="616" y="164"/>
                      </a:cubicBezTo>
                      <a:cubicBezTo>
                        <a:pt x="616" y="164"/>
                        <a:pt x="613" y="164"/>
                        <a:pt x="613" y="165"/>
                      </a:cubicBezTo>
                      <a:cubicBezTo>
                        <a:pt x="612" y="167"/>
                        <a:pt x="616" y="166"/>
                        <a:pt x="616" y="166"/>
                      </a:cubicBezTo>
                      <a:cubicBezTo>
                        <a:pt x="618" y="166"/>
                        <a:pt x="620" y="166"/>
                        <a:pt x="621" y="166"/>
                      </a:cubicBezTo>
                      <a:cubicBezTo>
                        <a:pt x="622" y="165"/>
                        <a:pt x="622" y="165"/>
                        <a:pt x="623" y="164"/>
                      </a:cubicBezTo>
                      <a:cubicBezTo>
                        <a:pt x="624" y="164"/>
                        <a:pt x="625" y="165"/>
                        <a:pt x="627" y="165"/>
                      </a:cubicBezTo>
                      <a:cubicBezTo>
                        <a:pt x="628" y="165"/>
                        <a:pt x="635" y="163"/>
                        <a:pt x="631" y="162"/>
                      </a:cubicBezTo>
                      <a:cubicBezTo>
                        <a:pt x="629" y="162"/>
                        <a:pt x="628" y="163"/>
                        <a:pt x="628" y="160"/>
                      </a:cubicBezTo>
                      <a:cubicBezTo>
                        <a:pt x="628" y="159"/>
                        <a:pt x="630" y="156"/>
                        <a:pt x="631" y="155"/>
                      </a:cubicBezTo>
                      <a:cubicBezTo>
                        <a:pt x="633" y="154"/>
                        <a:pt x="634" y="153"/>
                        <a:pt x="636" y="151"/>
                      </a:cubicBezTo>
                      <a:cubicBezTo>
                        <a:pt x="637" y="150"/>
                        <a:pt x="639" y="150"/>
                        <a:pt x="640" y="148"/>
                      </a:cubicBezTo>
                      <a:cubicBezTo>
                        <a:pt x="641" y="146"/>
                        <a:pt x="642" y="145"/>
                        <a:pt x="644" y="145"/>
                      </a:cubicBezTo>
                      <a:cubicBezTo>
                        <a:pt x="646" y="145"/>
                        <a:pt x="649" y="144"/>
                        <a:pt x="651" y="144"/>
                      </a:cubicBezTo>
                      <a:cubicBezTo>
                        <a:pt x="653" y="144"/>
                        <a:pt x="654" y="146"/>
                        <a:pt x="655" y="146"/>
                      </a:cubicBezTo>
                      <a:cubicBezTo>
                        <a:pt x="656" y="145"/>
                        <a:pt x="657" y="143"/>
                        <a:pt x="658" y="144"/>
                      </a:cubicBezTo>
                      <a:cubicBezTo>
                        <a:pt x="659" y="145"/>
                        <a:pt x="656" y="148"/>
                        <a:pt x="656" y="149"/>
                      </a:cubicBezTo>
                      <a:cubicBezTo>
                        <a:pt x="656" y="151"/>
                        <a:pt x="657" y="149"/>
                        <a:pt x="659" y="150"/>
                      </a:cubicBezTo>
                      <a:cubicBezTo>
                        <a:pt x="659" y="150"/>
                        <a:pt x="657" y="152"/>
                        <a:pt x="657" y="153"/>
                      </a:cubicBezTo>
                      <a:cubicBezTo>
                        <a:pt x="657" y="154"/>
                        <a:pt x="664" y="149"/>
                        <a:pt x="664" y="149"/>
                      </a:cubicBezTo>
                      <a:cubicBezTo>
                        <a:pt x="665" y="148"/>
                        <a:pt x="666" y="147"/>
                        <a:pt x="668" y="146"/>
                      </a:cubicBezTo>
                      <a:cubicBezTo>
                        <a:pt x="669" y="145"/>
                        <a:pt x="672" y="147"/>
                        <a:pt x="672" y="145"/>
                      </a:cubicBezTo>
                      <a:cubicBezTo>
                        <a:pt x="671" y="143"/>
                        <a:pt x="672" y="139"/>
                        <a:pt x="675" y="139"/>
                      </a:cubicBezTo>
                      <a:cubicBezTo>
                        <a:pt x="676" y="138"/>
                        <a:pt x="678" y="137"/>
                        <a:pt x="679" y="138"/>
                      </a:cubicBezTo>
                      <a:cubicBezTo>
                        <a:pt x="680" y="138"/>
                        <a:pt x="682" y="140"/>
                        <a:pt x="683" y="139"/>
                      </a:cubicBezTo>
                      <a:cubicBezTo>
                        <a:pt x="681" y="140"/>
                        <a:pt x="678" y="139"/>
                        <a:pt x="677" y="142"/>
                      </a:cubicBezTo>
                      <a:cubicBezTo>
                        <a:pt x="677" y="143"/>
                        <a:pt x="677" y="144"/>
                        <a:pt x="677" y="145"/>
                      </a:cubicBezTo>
                      <a:cubicBezTo>
                        <a:pt x="677" y="146"/>
                        <a:pt x="675" y="146"/>
                        <a:pt x="676" y="147"/>
                      </a:cubicBezTo>
                      <a:cubicBezTo>
                        <a:pt x="676" y="148"/>
                        <a:pt x="677" y="148"/>
                        <a:pt x="676" y="149"/>
                      </a:cubicBezTo>
                      <a:cubicBezTo>
                        <a:pt x="675" y="149"/>
                        <a:pt x="674" y="150"/>
                        <a:pt x="675" y="151"/>
                      </a:cubicBezTo>
                      <a:cubicBezTo>
                        <a:pt x="675" y="151"/>
                        <a:pt x="669" y="153"/>
                        <a:pt x="669" y="154"/>
                      </a:cubicBezTo>
                      <a:cubicBezTo>
                        <a:pt x="667" y="155"/>
                        <a:pt x="666" y="157"/>
                        <a:pt x="664" y="158"/>
                      </a:cubicBezTo>
                      <a:cubicBezTo>
                        <a:pt x="662" y="160"/>
                        <a:pt x="660" y="161"/>
                        <a:pt x="658" y="163"/>
                      </a:cubicBezTo>
                      <a:cubicBezTo>
                        <a:pt x="654" y="166"/>
                        <a:pt x="651" y="173"/>
                        <a:pt x="646" y="173"/>
                      </a:cubicBezTo>
                      <a:cubicBezTo>
                        <a:pt x="645" y="173"/>
                        <a:pt x="641" y="174"/>
                        <a:pt x="641" y="175"/>
                      </a:cubicBezTo>
                      <a:cubicBezTo>
                        <a:pt x="641" y="178"/>
                        <a:pt x="641" y="179"/>
                        <a:pt x="638" y="181"/>
                      </a:cubicBezTo>
                      <a:cubicBezTo>
                        <a:pt x="634" y="184"/>
                        <a:pt x="634" y="190"/>
                        <a:pt x="635" y="195"/>
                      </a:cubicBezTo>
                      <a:cubicBezTo>
                        <a:pt x="636" y="200"/>
                        <a:pt x="635" y="206"/>
                        <a:pt x="638" y="210"/>
                      </a:cubicBezTo>
                      <a:cubicBezTo>
                        <a:pt x="639" y="212"/>
                        <a:pt x="639" y="215"/>
                        <a:pt x="639" y="217"/>
                      </a:cubicBezTo>
                      <a:cubicBezTo>
                        <a:pt x="639" y="217"/>
                        <a:pt x="639" y="219"/>
                        <a:pt x="640" y="219"/>
                      </a:cubicBezTo>
                      <a:cubicBezTo>
                        <a:pt x="641" y="219"/>
                        <a:pt x="639" y="222"/>
                        <a:pt x="640" y="222"/>
                      </a:cubicBezTo>
                      <a:cubicBezTo>
                        <a:pt x="640" y="222"/>
                        <a:pt x="645" y="218"/>
                        <a:pt x="645" y="217"/>
                      </a:cubicBezTo>
                      <a:cubicBezTo>
                        <a:pt x="647" y="215"/>
                        <a:pt x="648" y="213"/>
                        <a:pt x="649" y="210"/>
                      </a:cubicBezTo>
                      <a:cubicBezTo>
                        <a:pt x="650" y="208"/>
                        <a:pt x="654" y="206"/>
                        <a:pt x="655" y="206"/>
                      </a:cubicBezTo>
                      <a:cubicBezTo>
                        <a:pt x="658" y="208"/>
                        <a:pt x="655" y="202"/>
                        <a:pt x="656" y="201"/>
                      </a:cubicBezTo>
                      <a:cubicBezTo>
                        <a:pt x="658" y="198"/>
                        <a:pt x="659" y="197"/>
                        <a:pt x="662" y="197"/>
                      </a:cubicBezTo>
                      <a:cubicBezTo>
                        <a:pt x="665" y="197"/>
                        <a:pt x="669" y="197"/>
                        <a:pt x="667" y="194"/>
                      </a:cubicBezTo>
                      <a:cubicBezTo>
                        <a:pt x="664" y="191"/>
                        <a:pt x="666" y="188"/>
                        <a:pt x="669" y="186"/>
                      </a:cubicBezTo>
                      <a:cubicBezTo>
                        <a:pt x="670" y="185"/>
                        <a:pt x="670" y="187"/>
                        <a:pt x="671" y="187"/>
                      </a:cubicBezTo>
                      <a:cubicBezTo>
                        <a:pt x="673" y="187"/>
                        <a:pt x="673" y="184"/>
                        <a:pt x="673" y="183"/>
                      </a:cubicBezTo>
                      <a:cubicBezTo>
                        <a:pt x="671" y="181"/>
                        <a:pt x="669" y="180"/>
                        <a:pt x="671" y="177"/>
                      </a:cubicBezTo>
                      <a:cubicBezTo>
                        <a:pt x="671" y="177"/>
                        <a:pt x="674" y="176"/>
                        <a:pt x="673" y="175"/>
                      </a:cubicBezTo>
                      <a:cubicBezTo>
                        <a:pt x="672" y="175"/>
                        <a:pt x="671" y="173"/>
                        <a:pt x="670" y="173"/>
                      </a:cubicBezTo>
                      <a:cubicBezTo>
                        <a:pt x="669" y="173"/>
                        <a:pt x="670" y="174"/>
                        <a:pt x="669" y="174"/>
                      </a:cubicBezTo>
                      <a:cubicBezTo>
                        <a:pt x="667" y="174"/>
                        <a:pt x="666" y="173"/>
                        <a:pt x="667" y="171"/>
                      </a:cubicBezTo>
                      <a:cubicBezTo>
                        <a:pt x="668" y="169"/>
                        <a:pt x="670" y="168"/>
                        <a:pt x="672" y="165"/>
                      </a:cubicBezTo>
                      <a:cubicBezTo>
                        <a:pt x="673" y="163"/>
                        <a:pt x="673" y="160"/>
                        <a:pt x="676" y="158"/>
                      </a:cubicBezTo>
                      <a:cubicBezTo>
                        <a:pt x="677" y="157"/>
                        <a:pt x="677" y="159"/>
                        <a:pt x="677" y="159"/>
                      </a:cubicBezTo>
                      <a:cubicBezTo>
                        <a:pt x="679" y="159"/>
                        <a:pt x="679" y="157"/>
                        <a:pt x="680" y="158"/>
                      </a:cubicBezTo>
                      <a:cubicBezTo>
                        <a:pt x="681" y="158"/>
                        <a:pt x="681" y="159"/>
                        <a:pt x="682" y="158"/>
                      </a:cubicBezTo>
                      <a:cubicBezTo>
                        <a:pt x="684" y="157"/>
                        <a:pt x="685" y="156"/>
                        <a:pt x="687" y="155"/>
                      </a:cubicBezTo>
                      <a:cubicBezTo>
                        <a:pt x="690" y="154"/>
                        <a:pt x="686" y="158"/>
                        <a:pt x="688" y="159"/>
                      </a:cubicBezTo>
                      <a:cubicBezTo>
                        <a:pt x="688" y="160"/>
                        <a:pt x="692" y="156"/>
                        <a:pt x="693" y="156"/>
                      </a:cubicBezTo>
                      <a:cubicBezTo>
                        <a:pt x="695" y="155"/>
                        <a:pt x="697" y="154"/>
                        <a:pt x="700" y="154"/>
                      </a:cubicBezTo>
                      <a:cubicBezTo>
                        <a:pt x="702" y="154"/>
                        <a:pt x="704" y="154"/>
                        <a:pt x="705" y="156"/>
                      </a:cubicBezTo>
                      <a:cubicBezTo>
                        <a:pt x="706" y="156"/>
                        <a:pt x="707" y="157"/>
                        <a:pt x="708" y="158"/>
                      </a:cubicBezTo>
                      <a:cubicBezTo>
                        <a:pt x="709" y="159"/>
                        <a:pt x="709" y="156"/>
                        <a:pt x="710" y="156"/>
                      </a:cubicBezTo>
                      <a:cubicBezTo>
                        <a:pt x="718" y="149"/>
                        <a:pt x="727" y="146"/>
                        <a:pt x="736" y="142"/>
                      </a:cubicBezTo>
                      <a:cubicBezTo>
                        <a:pt x="738" y="141"/>
                        <a:pt x="741" y="140"/>
                        <a:pt x="742" y="138"/>
                      </a:cubicBezTo>
                      <a:cubicBezTo>
                        <a:pt x="743" y="136"/>
                        <a:pt x="743" y="139"/>
                        <a:pt x="745" y="139"/>
                      </a:cubicBezTo>
                      <a:cubicBezTo>
                        <a:pt x="746" y="139"/>
                        <a:pt x="748" y="139"/>
                        <a:pt x="749" y="139"/>
                      </a:cubicBezTo>
                      <a:cubicBezTo>
                        <a:pt x="750" y="140"/>
                        <a:pt x="751" y="141"/>
                        <a:pt x="752" y="141"/>
                      </a:cubicBezTo>
                      <a:cubicBezTo>
                        <a:pt x="755" y="141"/>
                        <a:pt x="755" y="137"/>
                        <a:pt x="754" y="135"/>
                      </a:cubicBezTo>
                      <a:cubicBezTo>
                        <a:pt x="754" y="134"/>
                        <a:pt x="750" y="132"/>
                        <a:pt x="751" y="131"/>
                      </a:cubicBezTo>
                      <a:cubicBezTo>
                        <a:pt x="751" y="130"/>
                        <a:pt x="749" y="125"/>
                        <a:pt x="748" y="126"/>
                      </a:cubicBezTo>
                      <a:cubicBezTo>
                        <a:pt x="748" y="127"/>
                        <a:pt x="746" y="125"/>
                        <a:pt x="745" y="125"/>
                      </a:cubicBezTo>
                      <a:cubicBezTo>
                        <a:pt x="744" y="124"/>
                        <a:pt x="745" y="123"/>
                        <a:pt x="744" y="122"/>
                      </a:cubicBezTo>
                      <a:cubicBezTo>
                        <a:pt x="744" y="121"/>
                        <a:pt x="741" y="122"/>
                        <a:pt x="741" y="122"/>
                      </a:cubicBezTo>
                      <a:cubicBezTo>
                        <a:pt x="740" y="123"/>
                        <a:pt x="737" y="122"/>
                        <a:pt x="738" y="121"/>
                      </a:cubicBezTo>
                      <a:cubicBezTo>
                        <a:pt x="738" y="120"/>
                        <a:pt x="741" y="121"/>
                        <a:pt x="742" y="121"/>
                      </a:cubicBezTo>
                      <a:cubicBezTo>
                        <a:pt x="742" y="120"/>
                        <a:pt x="739" y="120"/>
                        <a:pt x="739" y="120"/>
                      </a:cubicBezTo>
                      <a:cubicBezTo>
                        <a:pt x="739" y="117"/>
                        <a:pt x="747" y="122"/>
                        <a:pt x="748" y="122"/>
                      </a:cubicBezTo>
                      <a:cubicBezTo>
                        <a:pt x="750" y="123"/>
                        <a:pt x="756" y="121"/>
                        <a:pt x="758" y="119"/>
                      </a:cubicBezTo>
                      <a:cubicBezTo>
                        <a:pt x="759" y="118"/>
                        <a:pt x="757" y="118"/>
                        <a:pt x="757" y="117"/>
                      </a:cubicBezTo>
                      <a:cubicBezTo>
                        <a:pt x="757" y="117"/>
                        <a:pt x="761" y="117"/>
                        <a:pt x="761" y="115"/>
                      </a:cubicBezTo>
                      <a:cubicBezTo>
                        <a:pt x="760" y="114"/>
                        <a:pt x="758" y="113"/>
                        <a:pt x="759" y="112"/>
                      </a:cubicBezTo>
                      <a:cubicBezTo>
                        <a:pt x="759" y="111"/>
                        <a:pt x="761" y="109"/>
                        <a:pt x="761" y="109"/>
                      </a:cubicBezTo>
                      <a:cubicBezTo>
                        <a:pt x="762" y="109"/>
                        <a:pt x="766" y="110"/>
                        <a:pt x="766" y="109"/>
                      </a:cubicBezTo>
                      <a:cubicBezTo>
                        <a:pt x="765" y="110"/>
                        <a:pt x="762" y="111"/>
                        <a:pt x="763" y="112"/>
                      </a:cubicBezTo>
                      <a:cubicBezTo>
                        <a:pt x="764" y="113"/>
                        <a:pt x="765" y="114"/>
                        <a:pt x="765" y="114"/>
                      </a:cubicBezTo>
                      <a:cubicBezTo>
                        <a:pt x="765" y="115"/>
                        <a:pt x="764" y="116"/>
                        <a:pt x="765" y="116"/>
                      </a:cubicBezTo>
                      <a:cubicBezTo>
                        <a:pt x="767" y="116"/>
                        <a:pt x="769" y="115"/>
                        <a:pt x="771" y="115"/>
                      </a:cubicBezTo>
                      <a:cubicBezTo>
                        <a:pt x="773" y="115"/>
                        <a:pt x="775" y="115"/>
                        <a:pt x="777" y="116"/>
                      </a:cubicBezTo>
                      <a:cubicBezTo>
                        <a:pt x="778" y="117"/>
                        <a:pt x="778" y="117"/>
                        <a:pt x="778" y="119"/>
                      </a:cubicBezTo>
                      <a:cubicBezTo>
                        <a:pt x="778" y="120"/>
                        <a:pt x="782" y="121"/>
                        <a:pt x="783" y="121"/>
                      </a:cubicBezTo>
                      <a:cubicBezTo>
                        <a:pt x="784" y="122"/>
                        <a:pt x="790" y="126"/>
                        <a:pt x="791" y="124"/>
                      </a:cubicBezTo>
                      <a:cubicBezTo>
                        <a:pt x="790" y="127"/>
                        <a:pt x="796" y="124"/>
                        <a:pt x="796" y="124"/>
                      </a:cubicBezTo>
                      <a:cubicBezTo>
                        <a:pt x="796" y="123"/>
                        <a:pt x="792" y="123"/>
                        <a:pt x="793" y="122"/>
                      </a:cubicBezTo>
                      <a:cubicBezTo>
                        <a:pt x="793" y="120"/>
                        <a:pt x="796" y="122"/>
                        <a:pt x="796" y="122"/>
                      </a:cubicBezTo>
                      <a:cubicBezTo>
                        <a:pt x="796" y="120"/>
                        <a:pt x="795" y="122"/>
                        <a:pt x="796" y="119"/>
                      </a:cubicBezTo>
                      <a:cubicBezTo>
                        <a:pt x="796" y="118"/>
                        <a:pt x="796" y="117"/>
                        <a:pt x="796" y="116"/>
                      </a:cubicBezTo>
                      <a:cubicBezTo>
                        <a:pt x="795" y="115"/>
                        <a:pt x="794" y="115"/>
                        <a:pt x="794" y="114"/>
                      </a:cubicBezTo>
                      <a:cubicBezTo>
                        <a:pt x="794" y="114"/>
                        <a:pt x="801" y="116"/>
                        <a:pt x="802" y="115"/>
                      </a:cubicBezTo>
                      <a:cubicBezTo>
                        <a:pt x="802" y="115"/>
                        <a:pt x="801" y="114"/>
                        <a:pt x="800" y="114"/>
                      </a:cubicBezTo>
                      <a:cubicBezTo>
                        <a:pt x="801" y="114"/>
                        <a:pt x="804" y="115"/>
                        <a:pt x="805" y="114"/>
                      </a:cubicBezTo>
                      <a:cubicBezTo>
                        <a:pt x="805" y="113"/>
                        <a:pt x="805" y="112"/>
                        <a:pt x="806" y="111"/>
                      </a:cubicBezTo>
                      <a:cubicBezTo>
                        <a:pt x="806" y="111"/>
                        <a:pt x="809" y="111"/>
                        <a:pt x="809" y="111"/>
                      </a:cubicBezTo>
                      <a:cubicBezTo>
                        <a:pt x="809" y="111"/>
                        <a:pt x="808" y="111"/>
                        <a:pt x="808" y="111"/>
                      </a:cubicBezTo>
                      <a:cubicBezTo>
                        <a:pt x="807" y="110"/>
                        <a:pt x="810" y="111"/>
                        <a:pt x="808" y="111"/>
                      </a:cubicBezTo>
                      <a:close/>
                      <a:moveTo>
                        <a:pt x="405" y="192"/>
                      </a:moveTo>
                      <a:cubicBezTo>
                        <a:pt x="404" y="195"/>
                        <a:pt x="404" y="198"/>
                        <a:pt x="403" y="201"/>
                      </a:cubicBezTo>
                      <a:cubicBezTo>
                        <a:pt x="402" y="203"/>
                        <a:pt x="399" y="202"/>
                        <a:pt x="399" y="204"/>
                      </a:cubicBezTo>
                      <a:cubicBezTo>
                        <a:pt x="399" y="204"/>
                        <a:pt x="401" y="204"/>
                        <a:pt x="402" y="204"/>
                      </a:cubicBezTo>
                      <a:cubicBezTo>
                        <a:pt x="402" y="204"/>
                        <a:pt x="393" y="210"/>
                        <a:pt x="392" y="210"/>
                      </a:cubicBezTo>
                      <a:cubicBezTo>
                        <a:pt x="391" y="211"/>
                        <a:pt x="390" y="212"/>
                        <a:pt x="388" y="212"/>
                      </a:cubicBezTo>
                      <a:cubicBezTo>
                        <a:pt x="387" y="213"/>
                        <a:pt x="386" y="215"/>
                        <a:pt x="385" y="216"/>
                      </a:cubicBezTo>
                      <a:cubicBezTo>
                        <a:pt x="384" y="217"/>
                        <a:pt x="377" y="219"/>
                        <a:pt x="376" y="217"/>
                      </a:cubicBezTo>
                      <a:cubicBezTo>
                        <a:pt x="376" y="216"/>
                        <a:pt x="383" y="214"/>
                        <a:pt x="384" y="213"/>
                      </a:cubicBezTo>
                      <a:cubicBezTo>
                        <a:pt x="387" y="211"/>
                        <a:pt x="390" y="208"/>
                        <a:pt x="393" y="206"/>
                      </a:cubicBezTo>
                      <a:cubicBezTo>
                        <a:pt x="395" y="205"/>
                        <a:pt x="395" y="202"/>
                        <a:pt x="397" y="201"/>
                      </a:cubicBezTo>
                      <a:cubicBezTo>
                        <a:pt x="399" y="198"/>
                        <a:pt x="401" y="195"/>
                        <a:pt x="402" y="192"/>
                      </a:cubicBezTo>
                      <a:cubicBezTo>
                        <a:pt x="402" y="190"/>
                        <a:pt x="402" y="190"/>
                        <a:pt x="404" y="189"/>
                      </a:cubicBezTo>
                      <a:cubicBezTo>
                        <a:pt x="406" y="188"/>
                        <a:pt x="405" y="191"/>
                        <a:pt x="405" y="192"/>
                      </a:cubicBezTo>
                      <a:cubicBezTo>
                        <a:pt x="404" y="193"/>
                        <a:pt x="405" y="190"/>
                        <a:pt x="405" y="19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72" name="Freeform 407">
                  <a:extLst>
                    <a:ext uri="{FF2B5EF4-FFF2-40B4-BE49-F238E27FC236}">
                      <a16:creationId xmlns:a16="http://schemas.microsoft.com/office/drawing/2014/main" id="{FFD9A375-621C-D48A-1872-5C0533409120}"/>
                    </a:ext>
                  </a:extLst>
                </p:cNvPr>
                <p:cNvSpPr>
                  <a:spLocks/>
                </p:cNvSpPr>
                <p:nvPr/>
              </p:nvSpPr>
              <p:spPr bwMode="auto">
                <a:xfrm>
                  <a:off x="8378706" y="1444318"/>
                  <a:ext cx="168096" cy="88941"/>
                </a:xfrm>
                <a:custGeom>
                  <a:avLst/>
                  <a:gdLst>
                    <a:gd name="T0" fmla="*/ 16 w 32"/>
                    <a:gd name="T1" fmla="*/ 6 h 16"/>
                    <a:gd name="T2" fmla="*/ 19 w 32"/>
                    <a:gd name="T3" fmla="*/ 1 h 16"/>
                    <a:gd name="T4" fmla="*/ 16 w 32"/>
                    <a:gd name="T5" fmla="*/ 0 h 16"/>
                    <a:gd name="T6" fmla="*/ 15 w 32"/>
                    <a:gd name="T7" fmla="*/ 2 h 16"/>
                    <a:gd name="T8" fmla="*/ 10 w 32"/>
                    <a:gd name="T9" fmla="*/ 2 h 16"/>
                    <a:gd name="T10" fmla="*/ 9 w 32"/>
                    <a:gd name="T11" fmla="*/ 4 h 16"/>
                    <a:gd name="T12" fmla="*/ 12 w 32"/>
                    <a:gd name="T13" fmla="*/ 4 h 16"/>
                    <a:gd name="T14" fmla="*/ 10 w 32"/>
                    <a:gd name="T15" fmla="*/ 8 h 16"/>
                    <a:gd name="T16" fmla="*/ 5 w 32"/>
                    <a:gd name="T17" fmla="*/ 10 h 16"/>
                    <a:gd name="T18" fmla="*/ 1 w 32"/>
                    <a:gd name="T19" fmla="*/ 15 h 16"/>
                    <a:gd name="T20" fmla="*/ 8 w 32"/>
                    <a:gd name="T21" fmla="*/ 15 h 16"/>
                    <a:gd name="T22" fmla="*/ 17 w 32"/>
                    <a:gd name="T23" fmla="*/ 14 h 16"/>
                    <a:gd name="T24" fmla="*/ 28 w 32"/>
                    <a:gd name="T25" fmla="*/ 12 h 16"/>
                    <a:gd name="T26" fmla="*/ 29 w 32"/>
                    <a:gd name="T27" fmla="*/ 7 h 16"/>
                    <a:gd name="T28" fmla="*/ 22 w 32"/>
                    <a:gd name="T29" fmla="*/ 3 h 16"/>
                    <a:gd name="T30" fmla="*/ 16 w 32"/>
                    <a:gd name="T31" fmla="*/ 6 h 16"/>
                    <a:gd name="T32" fmla="*/ 16 w 32"/>
                    <a:gd name="T3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6">
                      <a:moveTo>
                        <a:pt x="16" y="6"/>
                      </a:moveTo>
                      <a:cubicBezTo>
                        <a:pt x="16" y="6"/>
                        <a:pt x="19" y="2"/>
                        <a:pt x="19" y="1"/>
                      </a:cubicBezTo>
                      <a:cubicBezTo>
                        <a:pt x="18" y="0"/>
                        <a:pt x="17" y="0"/>
                        <a:pt x="16" y="0"/>
                      </a:cubicBezTo>
                      <a:cubicBezTo>
                        <a:pt x="15" y="0"/>
                        <a:pt x="15" y="2"/>
                        <a:pt x="15" y="2"/>
                      </a:cubicBezTo>
                      <a:cubicBezTo>
                        <a:pt x="13" y="2"/>
                        <a:pt x="12" y="0"/>
                        <a:pt x="10" y="2"/>
                      </a:cubicBezTo>
                      <a:cubicBezTo>
                        <a:pt x="10" y="2"/>
                        <a:pt x="8" y="3"/>
                        <a:pt x="9" y="4"/>
                      </a:cubicBezTo>
                      <a:cubicBezTo>
                        <a:pt x="10" y="4"/>
                        <a:pt x="11" y="5"/>
                        <a:pt x="12" y="4"/>
                      </a:cubicBezTo>
                      <a:cubicBezTo>
                        <a:pt x="10" y="5"/>
                        <a:pt x="5" y="6"/>
                        <a:pt x="10" y="8"/>
                      </a:cubicBezTo>
                      <a:cubicBezTo>
                        <a:pt x="7" y="7"/>
                        <a:pt x="6" y="8"/>
                        <a:pt x="5" y="10"/>
                      </a:cubicBezTo>
                      <a:cubicBezTo>
                        <a:pt x="4" y="11"/>
                        <a:pt x="0" y="15"/>
                        <a:pt x="1" y="15"/>
                      </a:cubicBezTo>
                      <a:cubicBezTo>
                        <a:pt x="3" y="16"/>
                        <a:pt x="6" y="16"/>
                        <a:pt x="8" y="15"/>
                      </a:cubicBezTo>
                      <a:cubicBezTo>
                        <a:pt x="11" y="13"/>
                        <a:pt x="14" y="13"/>
                        <a:pt x="17" y="14"/>
                      </a:cubicBezTo>
                      <a:cubicBezTo>
                        <a:pt x="21" y="14"/>
                        <a:pt x="24" y="13"/>
                        <a:pt x="28" y="12"/>
                      </a:cubicBezTo>
                      <a:cubicBezTo>
                        <a:pt x="30" y="11"/>
                        <a:pt x="32" y="8"/>
                        <a:pt x="29" y="7"/>
                      </a:cubicBezTo>
                      <a:cubicBezTo>
                        <a:pt x="27" y="6"/>
                        <a:pt x="24" y="2"/>
                        <a:pt x="22" y="3"/>
                      </a:cubicBezTo>
                      <a:cubicBezTo>
                        <a:pt x="20" y="3"/>
                        <a:pt x="18" y="6"/>
                        <a:pt x="16" y="6"/>
                      </a:cubicBezTo>
                      <a:cubicBezTo>
                        <a:pt x="15" y="6"/>
                        <a:pt x="17" y="6"/>
                        <a:pt x="16" y="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73" name="Freeform 408">
                  <a:extLst>
                    <a:ext uri="{FF2B5EF4-FFF2-40B4-BE49-F238E27FC236}">
                      <a16:creationId xmlns:a16="http://schemas.microsoft.com/office/drawing/2014/main" id="{AC95ADE8-42C6-70E9-405D-76A0F8F6E954}"/>
                    </a:ext>
                  </a:extLst>
                </p:cNvPr>
                <p:cNvSpPr>
                  <a:spLocks/>
                </p:cNvSpPr>
                <p:nvPr/>
              </p:nvSpPr>
              <p:spPr bwMode="auto">
                <a:xfrm>
                  <a:off x="8242799" y="1393224"/>
                  <a:ext cx="157367" cy="88941"/>
                </a:xfrm>
                <a:custGeom>
                  <a:avLst/>
                  <a:gdLst>
                    <a:gd name="T0" fmla="*/ 26 w 30"/>
                    <a:gd name="T1" fmla="*/ 10 h 16"/>
                    <a:gd name="T2" fmla="*/ 28 w 30"/>
                    <a:gd name="T3" fmla="*/ 7 h 16"/>
                    <a:gd name="T4" fmla="*/ 29 w 30"/>
                    <a:gd name="T5" fmla="*/ 5 h 16"/>
                    <a:gd name="T6" fmla="*/ 26 w 30"/>
                    <a:gd name="T7" fmla="*/ 3 h 16"/>
                    <a:gd name="T8" fmla="*/ 22 w 30"/>
                    <a:gd name="T9" fmla="*/ 3 h 16"/>
                    <a:gd name="T10" fmla="*/ 17 w 30"/>
                    <a:gd name="T11" fmla="*/ 4 h 16"/>
                    <a:gd name="T12" fmla="*/ 18 w 30"/>
                    <a:gd name="T13" fmla="*/ 1 h 16"/>
                    <a:gd name="T14" fmla="*/ 12 w 30"/>
                    <a:gd name="T15" fmla="*/ 1 h 16"/>
                    <a:gd name="T16" fmla="*/ 5 w 30"/>
                    <a:gd name="T17" fmla="*/ 4 h 16"/>
                    <a:gd name="T18" fmla="*/ 7 w 30"/>
                    <a:gd name="T19" fmla="*/ 4 h 16"/>
                    <a:gd name="T20" fmla="*/ 0 w 30"/>
                    <a:gd name="T21" fmla="*/ 8 h 16"/>
                    <a:gd name="T22" fmla="*/ 4 w 30"/>
                    <a:gd name="T23" fmla="*/ 9 h 16"/>
                    <a:gd name="T24" fmla="*/ 7 w 30"/>
                    <a:gd name="T25" fmla="*/ 12 h 16"/>
                    <a:gd name="T26" fmla="*/ 12 w 30"/>
                    <a:gd name="T27" fmla="*/ 13 h 16"/>
                    <a:gd name="T28" fmla="*/ 19 w 30"/>
                    <a:gd name="T29" fmla="*/ 16 h 16"/>
                    <a:gd name="T30" fmla="*/ 28 w 30"/>
                    <a:gd name="T31" fmla="*/ 15 h 16"/>
                    <a:gd name="T32" fmla="*/ 26 w 30"/>
                    <a:gd name="T33" fmla="*/ 10 h 16"/>
                    <a:gd name="T34" fmla="*/ 26 w 30"/>
                    <a:gd name="T3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6">
                      <a:moveTo>
                        <a:pt x="26" y="10"/>
                      </a:moveTo>
                      <a:cubicBezTo>
                        <a:pt x="29" y="11"/>
                        <a:pt x="27" y="9"/>
                        <a:pt x="28" y="7"/>
                      </a:cubicBezTo>
                      <a:cubicBezTo>
                        <a:pt x="28" y="6"/>
                        <a:pt x="29" y="6"/>
                        <a:pt x="29" y="5"/>
                      </a:cubicBezTo>
                      <a:cubicBezTo>
                        <a:pt x="29" y="4"/>
                        <a:pt x="27" y="3"/>
                        <a:pt x="26" y="3"/>
                      </a:cubicBezTo>
                      <a:cubicBezTo>
                        <a:pt x="25" y="2"/>
                        <a:pt x="23" y="2"/>
                        <a:pt x="22" y="3"/>
                      </a:cubicBezTo>
                      <a:cubicBezTo>
                        <a:pt x="22" y="3"/>
                        <a:pt x="17" y="4"/>
                        <a:pt x="17" y="4"/>
                      </a:cubicBezTo>
                      <a:cubicBezTo>
                        <a:pt x="17" y="4"/>
                        <a:pt x="21" y="2"/>
                        <a:pt x="18" y="1"/>
                      </a:cubicBezTo>
                      <a:cubicBezTo>
                        <a:pt x="16" y="0"/>
                        <a:pt x="14" y="1"/>
                        <a:pt x="12" y="1"/>
                      </a:cubicBezTo>
                      <a:cubicBezTo>
                        <a:pt x="11" y="1"/>
                        <a:pt x="6" y="2"/>
                        <a:pt x="5" y="4"/>
                      </a:cubicBezTo>
                      <a:cubicBezTo>
                        <a:pt x="5" y="4"/>
                        <a:pt x="7" y="4"/>
                        <a:pt x="7" y="4"/>
                      </a:cubicBezTo>
                      <a:cubicBezTo>
                        <a:pt x="7" y="4"/>
                        <a:pt x="0" y="7"/>
                        <a:pt x="0" y="8"/>
                      </a:cubicBezTo>
                      <a:cubicBezTo>
                        <a:pt x="0" y="8"/>
                        <a:pt x="4" y="9"/>
                        <a:pt x="4" y="9"/>
                      </a:cubicBezTo>
                      <a:cubicBezTo>
                        <a:pt x="5" y="9"/>
                        <a:pt x="6" y="11"/>
                        <a:pt x="7" y="12"/>
                      </a:cubicBezTo>
                      <a:cubicBezTo>
                        <a:pt x="9" y="13"/>
                        <a:pt x="10" y="13"/>
                        <a:pt x="12" y="13"/>
                      </a:cubicBezTo>
                      <a:cubicBezTo>
                        <a:pt x="14" y="14"/>
                        <a:pt x="17" y="16"/>
                        <a:pt x="19" y="16"/>
                      </a:cubicBezTo>
                      <a:cubicBezTo>
                        <a:pt x="22" y="16"/>
                        <a:pt x="25" y="16"/>
                        <a:pt x="28" y="15"/>
                      </a:cubicBezTo>
                      <a:cubicBezTo>
                        <a:pt x="30" y="15"/>
                        <a:pt x="26" y="10"/>
                        <a:pt x="26" y="10"/>
                      </a:cubicBezTo>
                      <a:cubicBezTo>
                        <a:pt x="27" y="10"/>
                        <a:pt x="25" y="10"/>
                        <a:pt x="26" y="1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74" name="Freeform 409">
                  <a:extLst>
                    <a:ext uri="{FF2B5EF4-FFF2-40B4-BE49-F238E27FC236}">
                      <a16:creationId xmlns:a16="http://schemas.microsoft.com/office/drawing/2014/main" id="{A55C5634-F807-17EE-9B44-013FFBD51E75}"/>
                    </a:ext>
                  </a:extLst>
                </p:cNvPr>
                <p:cNvSpPr>
                  <a:spLocks/>
                </p:cNvSpPr>
                <p:nvPr/>
              </p:nvSpPr>
              <p:spPr bwMode="auto">
                <a:xfrm>
                  <a:off x="8196304" y="1398900"/>
                  <a:ext cx="78683" cy="28387"/>
                </a:xfrm>
                <a:custGeom>
                  <a:avLst/>
                  <a:gdLst>
                    <a:gd name="T0" fmla="*/ 9 w 15"/>
                    <a:gd name="T1" fmla="*/ 1 h 5"/>
                    <a:gd name="T2" fmla="*/ 4 w 15"/>
                    <a:gd name="T3" fmla="*/ 1 h 5"/>
                    <a:gd name="T4" fmla="*/ 0 w 15"/>
                    <a:gd name="T5" fmla="*/ 1 h 5"/>
                    <a:gd name="T6" fmla="*/ 1 w 15"/>
                    <a:gd name="T7" fmla="*/ 3 h 5"/>
                    <a:gd name="T8" fmla="*/ 6 w 15"/>
                    <a:gd name="T9" fmla="*/ 5 h 5"/>
                    <a:gd name="T10" fmla="*/ 9 w 15"/>
                    <a:gd name="T11" fmla="*/ 1 h 5"/>
                    <a:gd name="T12" fmla="*/ 9 w 15"/>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9" y="1"/>
                      </a:moveTo>
                      <a:cubicBezTo>
                        <a:pt x="8" y="1"/>
                        <a:pt x="6" y="1"/>
                        <a:pt x="4" y="1"/>
                      </a:cubicBezTo>
                      <a:cubicBezTo>
                        <a:pt x="3" y="1"/>
                        <a:pt x="1" y="0"/>
                        <a:pt x="0" y="1"/>
                      </a:cubicBezTo>
                      <a:cubicBezTo>
                        <a:pt x="0" y="1"/>
                        <a:pt x="0" y="3"/>
                        <a:pt x="1" y="3"/>
                      </a:cubicBezTo>
                      <a:cubicBezTo>
                        <a:pt x="3" y="4"/>
                        <a:pt x="4" y="5"/>
                        <a:pt x="6" y="5"/>
                      </a:cubicBezTo>
                      <a:cubicBezTo>
                        <a:pt x="8" y="5"/>
                        <a:pt x="15" y="2"/>
                        <a:pt x="9" y="1"/>
                      </a:cubicBezTo>
                      <a:cubicBezTo>
                        <a:pt x="8" y="1"/>
                        <a:pt x="10" y="2"/>
                        <a:pt x="9"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75" name="Freeform 410">
                  <a:extLst>
                    <a:ext uri="{FF2B5EF4-FFF2-40B4-BE49-F238E27FC236}">
                      <a16:creationId xmlns:a16="http://schemas.microsoft.com/office/drawing/2014/main" id="{8AEB8788-C932-1463-D89C-D08E32EE4FE8}"/>
                    </a:ext>
                  </a:extLst>
                </p:cNvPr>
                <p:cNvSpPr>
                  <a:spLocks/>
                </p:cNvSpPr>
                <p:nvPr/>
              </p:nvSpPr>
              <p:spPr bwMode="auto">
                <a:xfrm>
                  <a:off x="8210610" y="1321315"/>
                  <a:ext cx="132330" cy="88941"/>
                </a:xfrm>
                <a:custGeom>
                  <a:avLst/>
                  <a:gdLst>
                    <a:gd name="T0" fmla="*/ 7 w 25"/>
                    <a:gd name="T1" fmla="*/ 15 h 16"/>
                    <a:gd name="T2" fmla="*/ 3 w 25"/>
                    <a:gd name="T3" fmla="*/ 13 h 16"/>
                    <a:gd name="T4" fmla="*/ 4 w 25"/>
                    <a:gd name="T5" fmla="*/ 12 h 16"/>
                    <a:gd name="T6" fmla="*/ 0 w 25"/>
                    <a:gd name="T7" fmla="*/ 12 h 16"/>
                    <a:gd name="T8" fmla="*/ 3 w 25"/>
                    <a:gd name="T9" fmla="*/ 11 h 16"/>
                    <a:gd name="T10" fmla="*/ 2 w 25"/>
                    <a:gd name="T11" fmla="*/ 10 h 16"/>
                    <a:gd name="T12" fmla="*/ 6 w 25"/>
                    <a:gd name="T13" fmla="*/ 6 h 16"/>
                    <a:gd name="T14" fmla="*/ 5 w 25"/>
                    <a:gd name="T15" fmla="*/ 6 h 16"/>
                    <a:gd name="T16" fmla="*/ 11 w 25"/>
                    <a:gd name="T17" fmla="*/ 3 h 16"/>
                    <a:gd name="T18" fmla="*/ 18 w 25"/>
                    <a:gd name="T19" fmla="*/ 0 h 16"/>
                    <a:gd name="T20" fmla="*/ 20 w 25"/>
                    <a:gd name="T21" fmla="*/ 4 h 16"/>
                    <a:gd name="T22" fmla="*/ 25 w 25"/>
                    <a:gd name="T23" fmla="*/ 7 h 16"/>
                    <a:gd name="T24" fmla="*/ 21 w 25"/>
                    <a:gd name="T25" fmla="*/ 9 h 16"/>
                    <a:gd name="T26" fmla="*/ 23 w 25"/>
                    <a:gd name="T27" fmla="*/ 12 h 16"/>
                    <a:gd name="T28" fmla="*/ 19 w 25"/>
                    <a:gd name="T29" fmla="*/ 13 h 16"/>
                    <a:gd name="T30" fmla="*/ 7 w 25"/>
                    <a:gd name="T31" fmla="*/ 15 h 16"/>
                    <a:gd name="T32" fmla="*/ 7 w 25"/>
                    <a:gd name="T33"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6">
                      <a:moveTo>
                        <a:pt x="7" y="15"/>
                      </a:moveTo>
                      <a:cubicBezTo>
                        <a:pt x="6" y="14"/>
                        <a:pt x="4" y="14"/>
                        <a:pt x="3" y="13"/>
                      </a:cubicBezTo>
                      <a:cubicBezTo>
                        <a:pt x="2" y="12"/>
                        <a:pt x="4" y="12"/>
                        <a:pt x="4" y="12"/>
                      </a:cubicBezTo>
                      <a:cubicBezTo>
                        <a:pt x="4" y="12"/>
                        <a:pt x="0" y="13"/>
                        <a:pt x="0" y="12"/>
                      </a:cubicBezTo>
                      <a:cubicBezTo>
                        <a:pt x="0" y="10"/>
                        <a:pt x="3" y="11"/>
                        <a:pt x="3" y="11"/>
                      </a:cubicBezTo>
                      <a:cubicBezTo>
                        <a:pt x="3" y="10"/>
                        <a:pt x="2" y="10"/>
                        <a:pt x="2" y="10"/>
                      </a:cubicBezTo>
                      <a:cubicBezTo>
                        <a:pt x="2" y="10"/>
                        <a:pt x="7" y="7"/>
                        <a:pt x="6" y="6"/>
                      </a:cubicBezTo>
                      <a:cubicBezTo>
                        <a:pt x="6" y="6"/>
                        <a:pt x="5" y="6"/>
                        <a:pt x="5" y="6"/>
                      </a:cubicBezTo>
                      <a:cubicBezTo>
                        <a:pt x="6" y="4"/>
                        <a:pt x="9" y="4"/>
                        <a:pt x="11" y="3"/>
                      </a:cubicBezTo>
                      <a:cubicBezTo>
                        <a:pt x="13" y="2"/>
                        <a:pt x="16" y="1"/>
                        <a:pt x="18" y="0"/>
                      </a:cubicBezTo>
                      <a:cubicBezTo>
                        <a:pt x="18" y="0"/>
                        <a:pt x="19" y="3"/>
                        <a:pt x="20" y="4"/>
                      </a:cubicBezTo>
                      <a:cubicBezTo>
                        <a:pt x="20" y="4"/>
                        <a:pt x="25" y="6"/>
                        <a:pt x="25" y="7"/>
                      </a:cubicBezTo>
                      <a:cubicBezTo>
                        <a:pt x="25" y="8"/>
                        <a:pt x="20" y="7"/>
                        <a:pt x="21" y="9"/>
                      </a:cubicBezTo>
                      <a:cubicBezTo>
                        <a:pt x="21" y="9"/>
                        <a:pt x="23" y="10"/>
                        <a:pt x="23" y="12"/>
                      </a:cubicBezTo>
                      <a:cubicBezTo>
                        <a:pt x="22" y="12"/>
                        <a:pt x="20" y="12"/>
                        <a:pt x="19" y="13"/>
                      </a:cubicBezTo>
                      <a:cubicBezTo>
                        <a:pt x="16" y="14"/>
                        <a:pt x="10" y="16"/>
                        <a:pt x="7" y="15"/>
                      </a:cubicBezTo>
                      <a:cubicBezTo>
                        <a:pt x="6" y="14"/>
                        <a:pt x="9" y="16"/>
                        <a:pt x="7" y="1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76" name="Freeform 411">
                  <a:extLst>
                    <a:ext uri="{FF2B5EF4-FFF2-40B4-BE49-F238E27FC236}">
                      <a16:creationId xmlns:a16="http://schemas.microsoft.com/office/drawing/2014/main" id="{D0EAFCDC-471F-C945-2E88-9F0CB68801B6}"/>
                    </a:ext>
                  </a:extLst>
                </p:cNvPr>
                <p:cNvSpPr>
                  <a:spLocks/>
                </p:cNvSpPr>
                <p:nvPr/>
              </p:nvSpPr>
              <p:spPr bwMode="auto">
                <a:xfrm>
                  <a:off x="9605449" y="1671401"/>
                  <a:ext cx="132330" cy="45416"/>
                </a:xfrm>
                <a:custGeom>
                  <a:avLst/>
                  <a:gdLst>
                    <a:gd name="T0" fmla="*/ 5 w 25"/>
                    <a:gd name="T1" fmla="*/ 3 h 8"/>
                    <a:gd name="T2" fmla="*/ 3 w 25"/>
                    <a:gd name="T3" fmla="*/ 1 h 8"/>
                    <a:gd name="T4" fmla="*/ 1 w 25"/>
                    <a:gd name="T5" fmla="*/ 2 h 8"/>
                    <a:gd name="T6" fmla="*/ 2 w 25"/>
                    <a:gd name="T7" fmla="*/ 4 h 8"/>
                    <a:gd name="T8" fmla="*/ 5 w 25"/>
                    <a:gd name="T9" fmla="*/ 6 h 8"/>
                    <a:gd name="T10" fmla="*/ 16 w 25"/>
                    <a:gd name="T11" fmla="*/ 8 h 8"/>
                    <a:gd name="T12" fmla="*/ 24 w 25"/>
                    <a:gd name="T13" fmla="*/ 5 h 8"/>
                    <a:gd name="T14" fmla="*/ 23 w 25"/>
                    <a:gd name="T15" fmla="*/ 6 h 8"/>
                    <a:gd name="T16" fmla="*/ 20 w 25"/>
                    <a:gd name="T17" fmla="*/ 4 h 8"/>
                    <a:gd name="T18" fmla="*/ 15 w 25"/>
                    <a:gd name="T19" fmla="*/ 4 h 8"/>
                    <a:gd name="T20" fmla="*/ 10 w 25"/>
                    <a:gd name="T21" fmla="*/ 2 h 8"/>
                    <a:gd name="T22" fmla="*/ 5 w 25"/>
                    <a:gd name="T2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8">
                      <a:moveTo>
                        <a:pt x="5" y="3"/>
                      </a:moveTo>
                      <a:cubicBezTo>
                        <a:pt x="4" y="3"/>
                        <a:pt x="4" y="1"/>
                        <a:pt x="3" y="1"/>
                      </a:cubicBezTo>
                      <a:cubicBezTo>
                        <a:pt x="3" y="0"/>
                        <a:pt x="1" y="2"/>
                        <a:pt x="1" y="2"/>
                      </a:cubicBezTo>
                      <a:cubicBezTo>
                        <a:pt x="0" y="4"/>
                        <a:pt x="1" y="4"/>
                        <a:pt x="2" y="4"/>
                      </a:cubicBezTo>
                      <a:cubicBezTo>
                        <a:pt x="3" y="4"/>
                        <a:pt x="4" y="6"/>
                        <a:pt x="5" y="6"/>
                      </a:cubicBezTo>
                      <a:cubicBezTo>
                        <a:pt x="9" y="7"/>
                        <a:pt x="12" y="8"/>
                        <a:pt x="16" y="8"/>
                      </a:cubicBezTo>
                      <a:cubicBezTo>
                        <a:pt x="17" y="8"/>
                        <a:pt x="25" y="7"/>
                        <a:pt x="24" y="5"/>
                      </a:cubicBezTo>
                      <a:cubicBezTo>
                        <a:pt x="23" y="5"/>
                        <a:pt x="23" y="6"/>
                        <a:pt x="23" y="6"/>
                      </a:cubicBezTo>
                      <a:cubicBezTo>
                        <a:pt x="22" y="6"/>
                        <a:pt x="21" y="5"/>
                        <a:pt x="20" y="4"/>
                      </a:cubicBezTo>
                      <a:cubicBezTo>
                        <a:pt x="19" y="4"/>
                        <a:pt x="17" y="3"/>
                        <a:pt x="15" y="4"/>
                      </a:cubicBezTo>
                      <a:cubicBezTo>
                        <a:pt x="14" y="4"/>
                        <a:pt x="12" y="2"/>
                        <a:pt x="10" y="2"/>
                      </a:cubicBezTo>
                      <a:cubicBezTo>
                        <a:pt x="8" y="2"/>
                        <a:pt x="7" y="3"/>
                        <a:pt x="5"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77" name="Freeform 412">
                  <a:extLst>
                    <a:ext uri="{FF2B5EF4-FFF2-40B4-BE49-F238E27FC236}">
                      <a16:creationId xmlns:a16="http://schemas.microsoft.com/office/drawing/2014/main" id="{112256CF-AB1D-1C6F-12B4-158DD3F482ED}"/>
                    </a:ext>
                  </a:extLst>
                </p:cNvPr>
                <p:cNvSpPr>
                  <a:spLocks/>
                </p:cNvSpPr>
                <p:nvPr/>
              </p:nvSpPr>
              <p:spPr bwMode="auto">
                <a:xfrm>
                  <a:off x="9437352" y="1760341"/>
                  <a:ext cx="110872" cy="45416"/>
                </a:xfrm>
                <a:custGeom>
                  <a:avLst/>
                  <a:gdLst>
                    <a:gd name="T0" fmla="*/ 2 w 21"/>
                    <a:gd name="T1" fmla="*/ 6 h 8"/>
                    <a:gd name="T2" fmla="*/ 8 w 21"/>
                    <a:gd name="T3" fmla="*/ 6 h 8"/>
                    <a:gd name="T4" fmla="*/ 14 w 21"/>
                    <a:gd name="T5" fmla="*/ 8 h 8"/>
                    <a:gd name="T6" fmla="*/ 19 w 21"/>
                    <a:gd name="T7" fmla="*/ 7 h 8"/>
                    <a:gd name="T8" fmla="*/ 17 w 21"/>
                    <a:gd name="T9" fmla="*/ 4 h 8"/>
                    <a:gd name="T10" fmla="*/ 7 w 21"/>
                    <a:gd name="T11" fmla="*/ 2 h 8"/>
                    <a:gd name="T12" fmla="*/ 4 w 21"/>
                    <a:gd name="T13" fmla="*/ 5 h 8"/>
                    <a:gd name="T14" fmla="*/ 2 w 21"/>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8">
                      <a:moveTo>
                        <a:pt x="2" y="6"/>
                      </a:moveTo>
                      <a:cubicBezTo>
                        <a:pt x="5" y="6"/>
                        <a:pt x="6" y="6"/>
                        <a:pt x="8" y="6"/>
                      </a:cubicBezTo>
                      <a:cubicBezTo>
                        <a:pt x="10" y="7"/>
                        <a:pt x="12" y="7"/>
                        <a:pt x="14" y="8"/>
                      </a:cubicBezTo>
                      <a:cubicBezTo>
                        <a:pt x="16" y="8"/>
                        <a:pt x="18" y="8"/>
                        <a:pt x="19" y="7"/>
                      </a:cubicBezTo>
                      <a:cubicBezTo>
                        <a:pt x="21" y="6"/>
                        <a:pt x="18" y="5"/>
                        <a:pt x="17" y="4"/>
                      </a:cubicBezTo>
                      <a:cubicBezTo>
                        <a:pt x="14" y="2"/>
                        <a:pt x="11" y="0"/>
                        <a:pt x="7" y="2"/>
                      </a:cubicBezTo>
                      <a:cubicBezTo>
                        <a:pt x="5" y="3"/>
                        <a:pt x="5" y="4"/>
                        <a:pt x="4" y="5"/>
                      </a:cubicBezTo>
                      <a:cubicBezTo>
                        <a:pt x="3" y="5"/>
                        <a:pt x="0" y="6"/>
                        <a:pt x="2" y="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78" name="Freeform 413">
                  <a:extLst>
                    <a:ext uri="{FF2B5EF4-FFF2-40B4-BE49-F238E27FC236}">
                      <a16:creationId xmlns:a16="http://schemas.microsoft.com/office/drawing/2014/main" id="{4F5E8BC6-87E7-A8DB-55FA-0D1E5A1E77CA}"/>
                    </a:ext>
                  </a:extLst>
                </p:cNvPr>
                <p:cNvSpPr>
                  <a:spLocks/>
                </p:cNvSpPr>
                <p:nvPr/>
              </p:nvSpPr>
              <p:spPr bwMode="auto">
                <a:xfrm>
                  <a:off x="9442718" y="1739527"/>
                  <a:ext cx="42917" cy="26493"/>
                </a:xfrm>
                <a:custGeom>
                  <a:avLst/>
                  <a:gdLst>
                    <a:gd name="T0" fmla="*/ 3 w 8"/>
                    <a:gd name="T1" fmla="*/ 5 h 5"/>
                    <a:gd name="T2" fmla="*/ 4 w 8"/>
                    <a:gd name="T3" fmla="*/ 1 h 5"/>
                    <a:gd name="T4" fmla="*/ 3 w 8"/>
                    <a:gd name="T5" fmla="*/ 5 h 5"/>
                    <a:gd name="T6" fmla="*/ 3 w 8"/>
                    <a:gd name="T7" fmla="*/ 5 h 5"/>
                  </a:gdLst>
                  <a:ahLst/>
                  <a:cxnLst>
                    <a:cxn ang="0">
                      <a:pos x="T0" y="T1"/>
                    </a:cxn>
                    <a:cxn ang="0">
                      <a:pos x="T2" y="T3"/>
                    </a:cxn>
                    <a:cxn ang="0">
                      <a:pos x="T4" y="T5"/>
                    </a:cxn>
                    <a:cxn ang="0">
                      <a:pos x="T6" y="T7"/>
                    </a:cxn>
                  </a:cxnLst>
                  <a:rect l="0" t="0" r="r" b="b"/>
                  <a:pathLst>
                    <a:path w="8" h="5">
                      <a:moveTo>
                        <a:pt x="3" y="5"/>
                      </a:moveTo>
                      <a:cubicBezTo>
                        <a:pt x="0" y="5"/>
                        <a:pt x="1" y="0"/>
                        <a:pt x="4" y="1"/>
                      </a:cubicBezTo>
                      <a:cubicBezTo>
                        <a:pt x="8" y="2"/>
                        <a:pt x="6" y="4"/>
                        <a:pt x="3" y="5"/>
                      </a:cubicBezTo>
                      <a:cubicBezTo>
                        <a:pt x="1" y="5"/>
                        <a:pt x="5" y="5"/>
                        <a:pt x="3" y="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79" name="Freeform 414">
                  <a:extLst>
                    <a:ext uri="{FF2B5EF4-FFF2-40B4-BE49-F238E27FC236}">
                      <a16:creationId xmlns:a16="http://schemas.microsoft.com/office/drawing/2014/main" id="{40458719-3AB2-B90D-041D-B9F337CFD33C}"/>
                    </a:ext>
                  </a:extLst>
                </p:cNvPr>
                <p:cNvSpPr>
                  <a:spLocks/>
                </p:cNvSpPr>
                <p:nvPr/>
              </p:nvSpPr>
              <p:spPr bwMode="auto">
                <a:xfrm>
                  <a:off x="9328268" y="1660047"/>
                  <a:ext cx="16094" cy="28387"/>
                </a:xfrm>
                <a:custGeom>
                  <a:avLst/>
                  <a:gdLst>
                    <a:gd name="T0" fmla="*/ 1 w 3"/>
                    <a:gd name="T1" fmla="*/ 3 h 5"/>
                    <a:gd name="T2" fmla="*/ 3 w 3"/>
                    <a:gd name="T3" fmla="*/ 1 h 5"/>
                    <a:gd name="T4" fmla="*/ 1 w 3"/>
                    <a:gd name="T5" fmla="*/ 5 h 5"/>
                    <a:gd name="T6" fmla="*/ 1 w 3"/>
                    <a:gd name="T7" fmla="*/ 3 h 5"/>
                    <a:gd name="T8" fmla="*/ 1 w 3"/>
                    <a:gd name="T9" fmla="*/ 3 h 5"/>
                  </a:gdLst>
                  <a:ahLst/>
                  <a:cxnLst>
                    <a:cxn ang="0">
                      <a:pos x="T0" y="T1"/>
                    </a:cxn>
                    <a:cxn ang="0">
                      <a:pos x="T2" y="T3"/>
                    </a:cxn>
                    <a:cxn ang="0">
                      <a:pos x="T4" y="T5"/>
                    </a:cxn>
                    <a:cxn ang="0">
                      <a:pos x="T6" y="T7"/>
                    </a:cxn>
                    <a:cxn ang="0">
                      <a:pos x="T8" y="T9"/>
                    </a:cxn>
                  </a:cxnLst>
                  <a:rect l="0" t="0" r="r" b="b"/>
                  <a:pathLst>
                    <a:path w="3" h="5">
                      <a:moveTo>
                        <a:pt x="1" y="3"/>
                      </a:moveTo>
                      <a:cubicBezTo>
                        <a:pt x="0" y="2"/>
                        <a:pt x="2" y="0"/>
                        <a:pt x="3" y="1"/>
                      </a:cubicBezTo>
                      <a:cubicBezTo>
                        <a:pt x="3" y="2"/>
                        <a:pt x="2" y="5"/>
                        <a:pt x="1" y="5"/>
                      </a:cubicBezTo>
                      <a:cubicBezTo>
                        <a:pt x="1" y="5"/>
                        <a:pt x="1" y="3"/>
                        <a:pt x="1" y="3"/>
                      </a:cubicBezTo>
                      <a:cubicBezTo>
                        <a:pt x="0" y="2"/>
                        <a:pt x="1" y="3"/>
                        <a:pt x="1"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80" name="Freeform 415">
                  <a:extLst>
                    <a:ext uri="{FF2B5EF4-FFF2-40B4-BE49-F238E27FC236}">
                      <a16:creationId xmlns:a16="http://schemas.microsoft.com/office/drawing/2014/main" id="{B4520EDB-8840-DA72-186E-92D3C1CAD5A6}"/>
                    </a:ext>
                  </a:extLst>
                </p:cNvPr>
                <p:cNvSpPr>
                  <a:spLocks/>
                </p:cNvSpPr>
                <p:nvPr/>
              </p:nvSpPr>
              <p:spPr bwMode="auto">
                <a:xfrm>
                  <a:off x="9328268" y="1743310"/>
                  <a:ext cx="21459" cy="28387"/>
                </a:xfrm>
                <a:custGeom>
                  <a:avLst/>
                  <a:gdLst>
                    <a:gd name="T0" fmla="*/ 4 w 4"/>
                    <a:gd name="T1" fmla="*/ 4 h 5"/>
                    <a:gd name="T2" fmla="*/ 0 w 4"/>
                    <a:gd name="T3" fmla="*/ 1 h 5"/>
                    <a:gd name="T4" fmla="*/ 4 w 4"/>
                    <a:gd name="T5" fmla="*/ 4 h 5"/>
                  </a:gdLst>
                  <a:ahLst/>
                  <a:cxnLst>
                    <a:cxn ang="0">
                      <a:pos x="T0" y="T1"/>
                    </a:cxn>
                    <a:cxn ang="0">
                      <a:pos x="T2" y="T3"/>
                    </a:cxn>
                    <a:cxn ang="0">
                      <a:pos x="T4" y="T5"/>
                    </a:cxn>
                  </a:cxnLst>
                  <a:rect l="0" t="0" r="r" b="b"/>
                  <a:pathLst>
                    <a:path w="4" h="5">
                      <a:moveTo>
                        <a:pt x="4" y="4"/>
                      </a:moveTo>
                      <a:cubicBezTo>
                        <a:pt x="4" y="3"/>
                        <a:pt x="1" y="0"/>
                        <a:pt x="0" y="1"/>
                      </a:cubicBezTo>
                      <a:cubicBezTo>
                        <a:pt x="0" y="1"/>
                        <a:pt x="3" y="5"/>
                        <a:pt x="4"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81" name="Freeform 416">
                  <a:extLst>
                    <a:ext uri="{FF2B5EF4-FFF2-40B4-BE49-F238E27FC236}">
                      <a16:creationId xmlns:a16="http://schemas.microsoft.com/office/drawing/2014/main" id="{0D14A66F-6FA2-EF87-833F-69E40FA0AF0C}"/>
                    </a:ext>
                  </a:extLst>
                </p:cNvPr>
                <p:cNvSpPr>
                  <a:spLocks/>
                </p:cNvSpPr>
                <p:nvPr/>
              </p:nvSpPr>
              <p:spPr bwMode="auto">
                <a:xfrm>
                  <a:off x="9364034" y="1639232"/>
                  <a:ext cx="221744" cy="88941"/>
                </a:xfrm>
                <a:custGeom>
                  <a:avLst/>
                  <a:gdLst>
                    <a:gd name="T0" fmla="*/ 34 w 42"/>
                    <a:gd name="T1" fmla="*/ 4 h 16"/>
                    <a:gd name="T2" fmla="*/ 29 w 42"/>
                    <a:gd name="T3" fmla="*/ 3 h 16"/>
                    <a:gd name="T4" fmla="*/ 23 w 42"/>
                    <a:gd name="T5" fmla="*/ 0 h 16"/>
                    <a:gd name="T6" fmla="*/ 22 w 42"/>
                    <a:gd name="T7" fmla="*/ 2 h 16"/>
                    <a:gd name="T8" fmla="*/ 20 w 42"/>
                    <a:gd name="T9" fmla="*/ 6 h 16"/>
                    <a:gd name="T10" fmla="*/ 11 w 42"/>
                    <a:gd name="T11" fmla="*/ 1 h 16"/>
                    <a:gd name="T12" fmla="*/ 4 w 42"/>
                    <a:gd name="T13" fmla="*/ 3 h 16"/>
                    <a:gd name="T14" fmla="*/ 2 w 42"/>
                    <a:gd name="T15" fmla="*/ 6 h 16"/>
                    <a:gd name="T16" fmla="*/ 1 w 42"/>
                    <a:gd name="T17" fmla="*/ 10 h 16"/>
                    <a:gd name="T18" fmla="*/ 9 w 42"/>
                    <a:gd name="T19" fmla="*/ 14 h 16"/>
                    <a:gd name="T20" fmla="*/ 13 w 42"/>
                    <a:gd name="T21" fmla="*/ 15 h 16"/>
                    <a:gd name="T22" fmla="*/ 15 w 42"/>
                    <a:gd name="T23" fmla="*/ 13 h 16"/>
                    <a:gd name="T24" fmla="*/ 16 w 42"/>
                    <a:gd name="T25" fmla="*/ 14 h 16"/>
                    <a:gd name="T26" fmla="*/ 18 w 42"/>
                    <a:gd name="T27" fmla="*/ 14 h 16"/>
                    <a:gd name="T28" fmla="*/ 25 w 42"/>
                    <a:gd name="T29" fmla="*/ 12 h 16"/>
                    <a:gd name="T30" fmla="*/ 28 w 42"/>
                    <a:gd name="T31" fmla="*/ 14 h 16"/>
                    <a:gd name="T32" fmla="*/ 34 w 42"/>
                    <a:gd name="T33" fmla="*/ 13 h 16"/>
                    <a:gd name="T34" fmla="*/ 33 w 42"/>
                    <a:gd name="T35" fmla="*/ 12 h 16"/>
                    <a:gd name="T36" fmla="*/ 37 w 42"/>
                    <a:gd name="T37" fmla="*/ 12 h 16"/>
                    <a:gd name="T38" fmla="*/ 39 w 42"/>
                    <a:gd name="T39" fmla="*/ 11 h 16"/>
                    <a:gd name="T40" fmla="*/ 40 w 42"/>
                    <a:gd name="T41" fmla="*/ 9 h 16"/>
                    <a:gd name="T42" fmla="*/ 39 w 42"/>
                    <a:gd name="T43" fmla="*/ 9 h 16"/>
                    <a:gd name="T44" fmla="*/ 42 w 42"/>
                    <a:gd name="T45" fmla="*/ 6 h 16"/>
                    <a:gd name="T46" fmla="*/ 34 w 42"/>
                    <a:gd name="T47" fmla="*/ 4 h 16"/>
                    <a:gd name="T48" fmla="*/ 34 w 42"/>
                    <a:gd name="T4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16">
                      <a:moveTo>
                        <a:pt x="34" y="4"/>
                      </a:moveTo>
                      <a:cubicBezTo>
                        <a:pt x="32" y="3"/>
                        <a:pt x="31" y="4"/>
                        <a:pt x="29" y="3"/>
                      </a:cubicBezTo>
                      <a:cubicBezTo>
                        <a:pt x="29" y="3"/>
                        <a:pt x="24" y="0"/>
                        <a:pt x="23" y="0"/>
                      </a:cubicBezTo>
                      <a:cubicBezTo>
                        <a:pt x="23" y="0"/>
                        <a:pt x="24" y="1"/>
                        <a:pt x="22" y="2"/>
                      </a:cubicBezTo>
                      <a:cubicBezTo>
                        <a:pt x="20" y="2"/>
                        <a:pt x="22" y="5"/>
                        <a:pt x="20" y="6"/>
                      </a:cubicBezTo>
                      <a:cubicBezTo>
                        <a:pt x="19" y="6"/>
                        <a:pt x="12" y="1"/>
                        <a:pt x="11" y="1"/>
                      </a:cubicBezTo>
                      <a:cubicBezTo>
                        <a:pt x="9" y="0"/>
                        <a:pt x="4" y="1"/>
                        <a:pt x="4" y="3"/>
                      </a:cubicBezTo>
                      <a:cubicBezTo>
                        <a:pt x="4" y="5"/>
                        <a:pt x="0" y="4"/>
                        <a:pt x="2" y="6"/>
                      </a:cubicBezTo>
                      <a:cubicBezTo>
                        <a:pt x="3" y="7"/>
                        <a:pt x="0" y="9"/>
                        <a:pt x="1" y="10"/>
                      </a:cubicBezTo>
                      <a:cubicBezTo>
                        <a:pt x="3" y="12"/>
                        <a:pt x="6" y="13"/>
                        <a:pt x="9" y="14"/>
                      </a:cubicBezTo>
                      <a:cubicBezTo>
                        <a:pt x="10" y="15"/>
                        <a:pt x="12" y="16"/>
                        <a:pt x="13" y="15"/>
                      </a:cubicBezTo>
                      <a:cubicBezTo>
                        <a:pt x="14" y="15"/>
                        <a:pt x="14" y="12"/>
                        <a:pt x="15" y="13"/>
                      </a:cubicBezTo>
                      <a:cubicBezTo>
                        <a:pt x="15" y="13"/>
                        <a:pt x="15" y="14"/>
                        <a:pt x="16" y="14"/>
                      </a:cubicBezTo>
                      <a:cubicBezTo>
                        <a:pt x="17" y="14"/>
                        <a:pt x="18" y="14"/>
                        <a:pt x="18" y="14"/>
                      </a:cubicBezTo>
                      <a:cubicBezTo>
                        <a:pt x="20" y="13"/>
                        <a:pt x="22" y="13"/>
                        <a:pt x="25" y="12"/>
                      </a:cubicBezTo>
                      <a:cubicBezTo>
                        <a:pt x="27" y="12"/>
                        <a:pt x="27" y="14"/>
                        <a:pt x="28" y="14"/>
                      </a:cubicBezTo>
                      <a:cubicBezTo>
                        <a:pt x="29" y="14"/>
                        <a:pt x="34" y="13"/>
                        <a:pt x="34" y="13"/>
                      </a:cubicBezTo>
                      <a:cubicBezTo>
                        <a:pt x="34" y="13"/>
                        <a:pt x="33" y="12"/>
                        <a:pt x="33" y="12"/>
                      </a:cubicBezTo>
                      <a:cubicBezTo>
                        <a:pt x="33" y="11"/>
                        <a:pt x="36" y="12"/>
                        <a:pt x="37" y="12"/>
                      </a:cubicBezTo>
                      <a:cubicBezTo>
                        <a:pt x="37" y="12"/>
                        <a:pt x="39" y="12"/>
                        <a:pt x="39" y="11"/>
                      </a:cubicBezTo>
                      <a:cubicBezTo>
                        <a:pt x="39" y="10"/>
                        <a:pt x="40" y="9"/>
                        <a:pt x="40" y="9"/>
                      </a:cubicBezTo>
                      <a:cubicBezTo>
                        <a:pt x="40" y="9"/>
                        <a:pt x="40" y="9"/>
                        <a:pt x="39" y="9"/>
                      </a:cubicBezTo>
                      <a:cubicBezTo>
                        <a:pt x="39" y="8"/>
                        <a:pt x="42" y="7"/>
                        <a:pt x="42" y="6"/>
                      </a:cubicBezTo>
                      <a:cubicBezTo>
                        <a:pt x="41" y="5"/>
                        <a:pt x="36" y="4"/>
                        <a:pt x="34" y="4"/>
                      </a:cubicBezTo>
                      <a:cubicBezTo>
                        <a:pt x="32" y="3"/>
                        <a:pt x="36" y="4"/>
                        <a:pt x="34"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82" name="Freeform 417">
                  <a:extLst>
                    <a:ext uri="{FF2B5EF4-FFF2-40B4-BE49-F238E27FC236}">
                      <a16:creationId xmlns:a16="http://schemas.microsoft.com/office/drawing/2014/main" id="{F5C9333C-B534-61C9-BFBE-5B93EB8D2D89}"/>
                    </a:ext>
                  </a:extLst>
                </p:cNvPr>
                <p:cNvSpPr>
                  <a:spLocks/>
                </p:cNvSpPr>
                <p:nvPr/>
              </p:nvSpPr>
              <p:spPr bwMode="auto">
                <a:xfrm>
                  <a:off x="9491001" y="1665725"/>
                  <a:ext cx="41130" cy="45416"/>
                </a:xfrm>
                <a:custGeom>
                  <a:avLst/>
                  <a:gdLst>
                    <a:gd name="T0" fmla="*/ 7 w 8"/>
                    <a:gd name="T1" fmla="*/ 6 h 8"/>
                    <a:gd name="T2" fmla="*/ 4 w 8"/>
                    <a:gd name="T3" fmla="*/ 0 h 8"/>
                    <a:gd name="T4" fmla="*/ 6 w 8"/>
                    <a:gd name="T5" fmla="*/ 2 h 8"/>
                    <a:gd name="T6" fmla="*/ 7 w 8"/>
                    <a:gd name="T7" fmla="*/ 6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0" y="1"/>
                        <a:pt x="4" y="0"/>
                      </a:cubicBezTo>
                      <a:cubicBezTo>
                        <a:pt x="5" y="0"/>
                        <a:pt x="8" y="0"/>
                        <a:pt x="6" y="2"/>
                      </a:cubicBezTo>
                      <a:cubicBezTo>
                        <a:pt x="3" y="4"/>
                        <a:pt x="7" y="4"/>
                        <a:pt x="7" y="6"/>
                      </a:cubicBezTo>
                      <a:cubicBezTo>
                        <a:pt x="6" y="8"/>
                        <a:pt x="7" y="5"/>
                        <a:pt x="7" y="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83" name="Freeform 418">
                  <a:extLst>
                    <a:ext uri="{FF2B5EF4-FFF2-40B4-BE49-F238E27FC236}">
                      <a16:creationId xmlns:a16="http://schemas.microsoft.com/office/drawing/2014/main" id="{12AD1398-44EF-CA34-05B9-5A8BFA60B847}"/>
                    </a:ext>
                  </a:extLst>
                </p:cNvPr>
                <p:cNvSpPr>
                  <a:spLocks/>
                </p:cNvSpPr>
                <p:nvPr/>
              </p:nvSpPr>
              <p:spPr bwMode="auto">
                <a:xfrm>
                  <a:off x="10177690" y="1966609"/>
                  <a:ext cx="57223" cy="34061"/>
                </a:xfrm>
                <a:custGeom>
                  <a:avLst/>
                  <a:gdLst>
                    <a:gd name="T0" fmla="*/ 3 w 11"/>
                    <a:gd name="T1" fmla="*/ 4 h 6"/>
                    <a:gd name="T2" fmla="*/ 1 w 11"/>
                    <a:gd name="T3" fmla="*/ 1 h 6"/>
                    <a:gd name="T4" fmla="*/ 6 w 11"/>
                    <a:gd name="T5" fmla="*/ 1 h 6"/>
                    <a:gd name="T6" fmla="*/ 3 w 11"/>
                    <a:gd name="T7" fmla="*/ 4 h 6"/>
                    <a:gd name="T8" fmla="*/ 3 w 11"/>
                    <a:gd name="T9" fmla="*/ 4 h 6"/>
                  </a:gdLst>
                  <a:ahLst/>
                  <a:cxnLst>
                    <a:cxn ang="0">
                      <a:pos x="T0" y="T1"/>
                    </a:cxn>
                    <a:cxn ang="0">
                      <a:pos x="T2" y="T3"/>
                    </a:cxn>
                    <a:cxn ang="0">
                      <a:pos x="T4" y="T5"/>
                    </a:cxn>
                    <a:cxn ang="0">
                      <a:pos x="T6" y="T7"/>
                    </a:cxn>
                    <a:cxn ang="0">
                      <a:pos x="T8" y="T9"/>
                    </a:cxn>
                  </a:cxnLst>
                  <a:rect l="0" t="0" r="r" b="b"/>
                  <a:pathLst>
                    <a:path w="11" h="6">
                      <a:moveTo>
                        <a:pt x="3" y="4"/>
                      </a:moveTo>
                      <a:cubicBezTo>
                        <a:pt x="1" y="3"/>
                        <a:pt x="0" y="3"/>
                        <a:pt x="1" y="1"/>
                      </a:cubicBezTo>
                      <a:cubicBezTo>
                        <a:pt x="2" y="0"/>
                        <a:pt x="4" y="1"/>
                        <a:pt x="6" y="1"/>
                      </a:cubicBezTo>
                      <a:cubicBezTo>
                        <a:pt x="11" y="2"/>
                        <a:pt x="6" y="6"/>
                        <a:pt x="3" y="4"/>
                      </a:cubicBezTo>
                      <a:cubicBezTo>
                        <a:pt x="2" y="3"/>
                        <a:pt x="4" y="5"/>
                        <a:pt x="3"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84" name="Freeform 419">
                  <a:extLst>
                    <a:ext uri="{FF2B5EF4-FFF2-40B4-BE49-F238E27FC236}">
                      <a16:creationId xmlns:a16="http://schemas.microsoft.com/office/drawing/2014/main" id="{A8866DA4-0320-FF53-F14D-14B78D39191B}"/>
                    </a:ext>
                  </a:extLst>
                </p:cNvPr>
                <p:cNvSpPr>
                  <a:spLocks/>
                </p:cNvSpPr>
                <p:nvPr/>
              </p:nvSpPr>
              <p:spPr bwMode="auto">
                <a:xfrm>
                  <a:off x="10066816" y="2454840"/>
                  <a:ext cx="32188" cy="28387"/>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85" name="Freeform 420">
                  <a:extLst>
                    <a:ext uri="{FF2B5EF4-FFF2-40B4-BE49-F238E27FC236}">
                      <a16:creationId xmlns:a16="http://schemas.microsoft.com/office/drawing/2014/main" id="{3D49B7DE-5E0C-6DC0-AA54-1CFE4D738D1C}"/>
                    </a:ext>
                  </a:extLst>
                </p:cNvPr>
                <p:cNvSpPr>
                  <a:spLocks/>
                </p:cNvSpPr>
                <p:nvPr/>
              </p:nvSpPr>
              <p:spPr bwMode="auto">
                <a:xfrm>
                  <a:off x="9369398" y="2617584"/>
                  <a:ext cx="26823" cy="15139"/>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86" name="Freeform 421">
                  <a:extLst>
                    <a:ext uri="{FF2B5EF4-FFF2-40B4-BE49-F238E27FC236}">
                      <a16:creationId xmlns:a16="http://schemas.microsoft.com/office/drawing/2014/main" id="{30ED27EA-06CC-12D0-214F-5923F6BBF15A}"/>
                    </a:ext>
                  </a:extLst>
                </p:cNvPr>
                <p:cNvSpPr>
                  <a:spLocks/>
                </p:cNvSpPr>
                <p:nvPr/>
              </p:nvSpPr>
              <p:spPr bwMode="auto">
                <a:xfrm>
                  <a:off x="9841497" y="2784111"/>
                  <a:ext cx="26823" cy="26493"/>
                </a:xfrm>
                <a:custGeom>
                  <a:avLst/>
                  <a:gdLst>
                    <a:gd name="T0" fmla="*/ 5 w 5"/>
                    <a:gd name="T1" fmla="*/ 1 h 5"/>
                    <a:gd name="T2" fmla="*/ 1 w 5"/>
                    <a:gd name="T3" fmla="*/ 5 h 5"/>
                    <a:gd name="T4" fmla="*/ 4 w 5"/>
                    <a:gd name="T5" fmla="*/ 3 h 5"/>
                    <a:gd name="T6" fmla="*/ 5 w 5"/>
                    <a:gd name="T7" fmla="*/ 1 h 5"/>
                  </a:gdLst>
                  <a:ahLst/>
                  <a:cxnLst>
                    <a:cxn ang="0">
                      <a:pos x="T0" y="T1"/>
                    </a:cxn>
                    <a:cxn ang="0">
                      <a:pos x="T2" y="T3"/>
                    </a:cxn>
                    <a:cxn ang="0">
                      <a:pos x="T4" y="T5"/>
                    </a:cxn>
                    <a:cxn ang="0">
                      <a:pos x="T6" y="T7"/>
                    </a:cxn>
                  </a:cxnLst>
                  <a:rect l="0" t="0" r="r" b="b"/>
                  <a:pathLst>
                    <a:path w="5" h="5">
                      <a:moveTo>
                        <a:pt x="5" y="1"/>
                      </a:moveTo>
                      <a:cubicBezTo>
                        <a:pt x="5" y="1"/>
                        <a:pt x="0" y="5"/>
                        <a:pt x="1" y="5"/>
                      </a:cubicBezTo>
                      <a:cubicBezTo>
                        <a:pt x="2" y="5"/>
                        <a:pt x="4" y="3"/>
                        <a:pt x="4" y="3"/>
                      </a:cubicBezTo>
                      <a:cubicBezTo>
                        <a:pt x="5" y="2"/>
                        <a:pt x="5" y="0"/>
                        <a:pt x="5"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87" name="Freeform 422">
                  <a:extLst>
                    <a:ext uri="{FF2B5EF4-FFF2-40B4-BE49-F238E27FC236}">
                      <a16:creationId xmlns:a16="http://schemas.microsoft.com/office/drawing/2014/main" id="{5B0994FC-7C6A-AA93-57F9-89DCFAD004DD}"/>
                    </a:ext>
                  </a:extLst>
                </p:cNvPr>
                <p:cNvSpPr>
                  <a:spLocks/>
                </p:cNvSpPr>
                <p:nvPr/>
              </p:nvSpPr>
              <p:spPr bwMode="auto">
                <a:xfrm>
                  <a:off x="9825403" y="2827635"/>
                  <a:ext cx="10730" cy="5677"/>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88" name="Freeform 423">
                  <a:extLst>
                    <a:ext uri="{FF2B5EF4-FFF2-40B4-BE49-F238E27FC236}">
                      <a16:creationId xmlns:a16="http://schemas.microsoft.com/office/drawing/2014/main" id="{9F3D3A53-9710-9277-3105-9B5E372BA09E}"/>
                    </a:ext>
                  </a:extLst>
                </p:cNvPr>
                <p:cNvSpPr>
                  <a:spLocks/>
                </p:cNvSpPr>
                <p:nvPr/>
              </p:nvSpPr>
              <p:spPr bwMode="auto">
                <a:xfrm>
                  <a:off x="9752086" y="2916576"/>
                  <a:ext cx="16094" cy="5677"/>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89" name="Freeform 424">
                  <a:extLst>
                    <a:ext uri="{FF2B5EF4-FFF2-40B4-BE49-F238E27FC236}">
                      <a16:creationId xmlns:a16="http://schemas.microsoft.com/office/drawing/2014/main" id="{F67EC284-AD7A-C417-26E3-278C3178D263}"/>
                    </a:ext>
                  </a:extLst>
                </p:cNvPr>
                <p:cNvSpPr>
                  <a:spLocks/>
                </p:cNvSpPr>
                <p:nvPr/>
              </p:nvSpPr>
              <p:spPr bwMode="auto">
                <a:xfrm>
                  <a:off x="9689496" y="2944962"/>
                  <a:ext cx="37553" cy="22709"/>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90" name="Freeform 425">
                  <a:extLst>
                    <a:ext uri="{FF2B5EF4-FFF2-40B4-BE49-F238E27FC236}">
                      <a16:creationId xmlns:a16="http://schemas.microsoft.com/office/drawing/2014/main" id="{691DF89E-67E6-ECAD-8851-29345F1ED8DD}"/>
                    </a:ext>
                  </a:extLst>
                </p:cNvPr>
                <p:cNvSpPr>
                  <a:spLocks/>
                </p:cNvSpPr>
                <p:nvPr/>
              </p:nvSpPr>
              <p:spPr bwMode="auto">
                <a:xfrm>
                  <a:off x="9648366" y="2967670"/>
                  <a:ext cx="30400" cy="20817"/>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91" name="Freeform 426">
                  <a:extLst>
                    <a:ext uri="{FF2B5EF4-FFF2-40B4-BE49-F238E27FC236}">
                      <a16:creationId xmlns:a16="http://schemas.microsoft.com/office/drawing/2014/main" id="{36B0B202-765D-CDD0-A35C-BFC8635F8E53}"/>
                    </a:ext>
                  </a:extLst>
                </p:cNvPr>
                <p:cNvSpPr>
                  <a:spLocks/>
                </p:cNvSpPr>
                <p:nvPr/>
              </p:nvSpPr>
              <p:spPr bwMode="auto">
                <a:xfrm>
                  <a:off x="9621543" y="2984701"/>
                  <a:ext cx="26823" cy="26493"/>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92" name="Freeform 427">
                  <a:extLst>
                    <a:ext uri="{FF2B5EF4-FFF2-40B4-BE49-F238E27FC236}">
                      <a16:creationId xmlns:a16="http://schemas.microsoft.com/office/drawing/2014/main" id="{1EF11BAD-5B32-8620-7659-72CFD4C54AE6}"/>
                    </a:ext>
                  </a:extLst>
                </p:cNvPr>
                <p:cNvSpPr>
                  <a:spLocks/>
                </p:cNvSpPr>
                <p:nvPr/>
              </p:nvSpPr>
              <p:spPr bwMode="auto">
                <a:xfrm>
                  <a:off x="9616177" y="3022548"/>
                  <a:ext cx="5364" cy="5677"/>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93" name="Freeform 428">
                  <a:extLst>
                    <a:ext uri="{FF2B5EF4-FFF2-40B4-BE49-F238E27FC236}">
                      <a16:creationId xmlns:a16="http://schemas.microsoft.com/office/drawing/2014/main" id="{19F0B440-4A4E-932F-1330-CFB1C36DF2C8}"/>
                    </a:ext>
                  </a:extLst>
                </p:cNvPr>
                <p:cNvSpPr>
                  <a:spLocks/>
                </p:cNvSpPr>
                <p:nvPr/>
              </p:nvSpPr>
              <p:spPr bwMode="auto">
                <a:xfrm>
                  <a:off x="9589353" y="2999840"/>
                  <a:ext cx="26823" cy="22709"/>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94" name="Freeform 429">
                  <a:extLst>
                    <a:ext uri="{FF2B5EF4-FFF2-40B4-BE49-F238E27FC236}">
                      <a16:creationId xmlns:a16="http://schemas.microsoft.com/office/drawing/2014/main" id="{7377EB93-2763-8EF9-2EED-8B8645A5385D}"/>
                    </a:ext>
                  </a:extLst>
                </p:cNvPr>
                <p:cNvSpPr>
                  <a:spLocks/>
                </p:cNvSpPr>
                <p:nvPr/>
              </p:nvSpPr>
              <p:spPr bwMode="auto">
                <a:xfrm>
                  <a:off x="9396221" y="3206108"/>
                  <a:ext cx="10730" cy="17031"/>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grpSp>
              <p:nvGrpSpPr>
                <p:cNvPr id="295" name="Group 294">
                  <a:extLst>
                    <a:ext uri="{FF2B5EF4-FFF2-40B4-BE49-F238E27FC236}">
                      <a16:creationId xmlns:a16="http://schemas.microsoft.com/office/drawing/2014/main" id="{67C2737D-1074-9FE9-6753-D486962D9A04}"/>
                    </a:ext>
                  </a:extLst>
                </p:cNvPr>
                <p:cNvGrpSpPr/>
                <p:nvPr/>
              </p:nvGrpSpPr>
              <p:grpSpPr>
                <a:xfrm>
                  <a:off x="9203092" y="2967670"/>
                  <a:ext cx="391625" cy="393611"/>
                  <a:chOff x="5961121" y="2686387"/>
                  <a:chExt cx="288233" cy="273757"/>
                </a:xfrm>
                <a:grpFill/>
              </p:grpSpPr>
              <p:sp>
                <p:nvSpPr>
                  <p:cNvPr id="384" name="Freeform 430">
                    <a:extLst>
                      <a:ext uri="{FF2B5EF4-FFF2-40B4-BE49-F238E27FC236}">
                        <a16:creationId xmlns:a16="http://schemas.microsoft.com/office/drawing/2014/main" id="{5B3A1633-2244-AF1D-B360-CBD9E438E707}"/>
                      </a:ext>
                    </a:extLst>
                  </p:cNvPr>
                  <p:cNvSpPr>
                    <a:spLocks/>
                  </p:cNvSpPr>
                  <p:nvPr/>
                </p:nvSpPr>
                <p:spPr bwMode="auto">
                  <a:xfrm>
                    <a:off x="6130902" y="2686387"/>
                    <a:ext cx="118452" cy="10002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85" name="Freeform 431">
                    <a:extLst>
                      <a:ext uri="{FF2B5EF4-FFF2-40B4-BE49-F238E27FC236}">
                        <a16:creationId xmlns:a16="http://schemas.microsoft.com/office/drawing/2014/main" id="{D1AD46E9-4B4E-4B6D-CE8C-466A84B44A7A}"/>
                      </a:ext>
                    </a:extLst>
                  </p:cNvPr>
                  <p:cNvSpPr>
                    <a:spLocks/>
                  </p:cNvSpPr>
                  <p:nvPr/>
                </p:nvSpPr>
                <p:spPr bwMode="auto">
                  <a:xfrm>
                    <a:off x="5961121" y="2778517"/>
                    <a:ext cx="215847" cy="181627"/>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grpSp>
            <p:sp>
              <p:nvSpPr>
                <p:cNvPr id="296" name="Freeform 432">
                  <a:extLst>
                    <a:ext uri="{FF2B5EF4-FFF2-40B4-BE49-F238E27FC236}">
                      <a16:creationId xmlns:a16="http://schemas.microsoft.com/office/drawing/2014/main" id="{09A28768-DDF5-BC7F-DC01-4661D306243F}"/>
                    </a:ext>
                  </a:extLst>
                </p:cNvPr>
                <p:cNvSpPr>
                  <a:spLocks/>
                </p:cNvSpPr>
                <p:nvPr/>
              </p:nvSpPr>
              <p:spPr bwMode="auto">
                <a:xfrm>
                  <a:off x="9301444" y="3329111"/>
                  <a:ext cx="10730" cy="15139"/>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97" name="Freeform 433">
                  <a:extLst>
                    <a:ext uri="{FF2B5EF4-FFF2-40B4-BE49-F238E27FC236}">
                      <a16:creationId xmlns:a16="http://schemas.microsoft.com/office/drawing/2014/main" id="{B2CFE35F-5316-7973-B0BF-C37C683A696B}"/>
                    </a:ext>
                  </a:extLst>
                </p:cNvPr>
                <p:cNvSpPr>
                  <a:spLocks/>
                </p:cNvSpPr>
                <p:nvPr/>
              </p:nvSpPr>
              <p:spPr bwMode="auto">
                <a:xfrm>
                  <a:off x="9238855" y="3329111"/>
                  <a:ext cx="67953" cy="54878"/>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98" name="Freeform 434">
                  <a:extLst>
                    <a:ext uri="{FF2B5EF4-FFF2-40B4-BE49-F238E27FC236}">
                      <a16:creationId xmlns:a16="http://schemas.microsoft.com/office/drawing/2014/main" id="{3EFE3BD7-FF18-F3DB-6018-BE06E16C67A2}"/>
                    </a:ext>
                  </a:extLst>
                </p:cNvPr>
                <p:cNvSpPr>
                  <a:spLocks/>
                </p:cNvSpPr>
                <p:nvPr/>
              </p:nvSpPr>
              <p:spPr bwMode="auto">
                <a:xfrm>
                  <a:off x="9170901" y="3349928"/>
                  <a:ext cx="57223" cy="88941"/>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99" name="Freeform 435">
                  <a:extLst>
                    <a:ext uri="{FF2B5EF4-FFF2-40B4-BE49-F238E27FC236}">
                      <a16:creationId xmlns:a16="http://schemas.microsoft.com/office/drawing/2014/main" id="{4D7E4438-9323-1C49-9AAC-E718C86B61BD}"/>
                    </a:ext>
                  </a:extLst>
                </p:cNvPr>
                <p:cNvSpPr>
                  <a:spLocks/>
                </p:cNvSpPr>
                <p:nvPr/>
              </p:nvSpPr>
              <p:spPr bwMode="auto">
                <a:xfrm>
                  <a:off x="9113678" y="3567551"/>
                  <a:ext cx="19671" cy="17031"/>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00" name="Freeform 436">
                  <a:extLst>
                    <a:ext uri="{FF2B5EF4-FFF2-40B4-BE49-F238E27FC236}">
                      <a16:creationId xmlns:a16="http://schemas.microsoft.com/office/drawing/2014/main" id="{A6D9E895-8252-4DD9-F4BF-6BE4A24D4C12}"/>
                    </a:ext>
                  </a:extLst>
                </p:cNvPr>
                <p:cNvSpPr>
                  <a:spLocks/>
                </p:cNvSpPr>
                <p:nvPr/>
              </p:nvSpPr>
              <p:spPr bwMode="auto">
                <a:xfrm>
                  <a:off x="9160172" y="3512671"/>
                  <a:ext cx="10730" cy="9462"/>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01" name="Freeform 437">
                  <a:extLst>
                    <a:ext uri="{FF2B5EF4-FFF2-40B4-BE49-F238E27FC236}">
                      <a16:creationId xmlns:a16="http://schemas.microsoft.com/office/drawing/2014/main" id="{8F268A7C-8EB3-8FFD-048B-A4B006F95263}"/>
                    </a:ext>
                  </a:extLst>
                </p:cNvPr>
                <p:cNvSpPr>
                  <a:spLocks/>
                </p:cNvSpPr>
                <p:nvPr/>
              </p:nvSpPr>
              <p:spPr bwMode="auto">
                <a:xfrm>
                  <a:off x="9018900" y="3628106"/>
                  <a:ext cx="10730" cy="5677"/>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02" name="Freeform 438">
                  <a:extLst>
                    <a:ext uri="{FF2B5EF4-FFF2-40B4-BE49-F238E27FC236}">
                      <a16:creationId xmlns:a16="http://schemas.microsoft.com/office/drawing/2014/main" id="{1D9830B7-34B5-991C-7D32-F238BEF28B6B}"/>
                    </a:ext>
                  </a:extLst>
                </p:cNvPr>
                <p:cNvSpPr>
                  <a:spLocks/>
                </p:cNvSpPr>
                <p:nvPr/>
              </p:nvSpPr>
              <p:spPr bwMode="auto">
                <a:xfrm>
                  <a:off x="8918760" y="3607289"/>
                  <a:ext cx="62589" cy="92726"/>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03" name="Freeform 439">
                  <a:extLst>
                    <a:ext uri="{FF2B5EF4-FFF2-40B4-BE49-F238E27FC236}">
                      <a16:creationId xmlns:a16="http://schemas.microsoft.com/office/drawing/2014/main" id="{F79745FA-2063-F024-1BC2-4FC9BB2D0394}"/>
                    </a:ext>
                  </a:extLst>
                </p:cNvPr>
                <p:cNvSpPr>
                  <a:spLocks/>
                </p:cNvSpPr>
                <p:nvPr/>
              </p:nvSpPr>
              <p:spPr bwMode="auto">
                <a:xfrm>
                  <a:off x="8609391" y="3762463"/>
                  <a:ext cx="73319" cy="54878"/>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04" name="Freeform 440">
                  <a:extLst>
                    <a:ext uri="{FF2B5EF4-FFF2-40B4-BE49-F238E27FC236}">
                      <a16:creationId xmlns:a16="http://schemas.microsoft.com/office/drawing/2014/main" id="{ADB3C6B1-BF61-03F3-2B3D-BD2DE506AD74}"/>
                    </a:ext>
                  </a:extLst>
                </p:cNvPr>
                <p:cNvSpPr>
                  <a:spLocks/>
                </p:cNvSpPr>
                <p:nvPr/>
              </p:nvSpPr>
              <p:spPr bwMode="auto">
                <a:xfrm>
                  <a:off x="8908030" y="3800311"/>
                  <a:ext cx="105506" cy="157066"/>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05" name="Freeform 441">
                  <a:extLst>
                    <a:ext uri="{FF2B5EF4-FFF2-40B4-BE49-F238E27FC236}">
                      <a16:creationId xmlns:a16="http://schemas.microsoft.com/office/drawing/2014/main" id="{C5C200BF-BE29-10A3-6713-57B92425A1EB}"/>
                    </a:ext>
                  </a:extLst>
                </p:cNvPr>
                <p:cNvSpPr>
                  <a:spLocks/>
                </p:cNvSpPr>
                <p:nvPr/>
              </p:nvSpPr>
              <p:spPr bwMode="auto">
                <a:xfrm>
                  <a:off x="8997442" y="3934668"/>
                  <a:ext cx="32188" cy="43525"/>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06" name="Freeform 442">
                  <a:extLst>
                    <a:ext uri="{FF2B5EF4-FFF2-40B4-BE49-F238E27FC236}">
                      <a16:creationId xmlns:a16="http://schemas.microsoft.com/office/drawing/2014/main" id="{0BFA0CF3-213B-EA22-37CF-B2B8E2749DDD}"/>
                    </a:ext>
                  </a:extLst>
                </p:cNvPr>
                <p:cNvSpPr>
                  <a:spLocks/>
                </p:cNvSpPr>
                <p:nvPr/>
              </p:nvSpPr>
              <p:spPr bwMode="auto">
                <a:xfrm>
                  <a:off x="9018900" y="3972515"/>
                  <a:ext cx="51859" cy="73803"/>
                </a:xfrm>
                <a:custGeom>
                  <a:avLst/>
                  <a:gdLst>
                    <a:gd name="T0" fmla="*/ 4 w 10"/>
                    <a:gd name="T1" fmla="*/ 0 h 13"/>
                    <a:gd name="T2" fmla="*/ 2 w 10"/>
                    <a:gd name="T3" fmla="*/ 1 h 13"/>
                    <a:gd name="T4" fmla="*/ 4 w 10"/>
                    <a:gd name="T5" fmla="*/ 4 h 13"/>
                    <a:gd name="T6" fmla="*/ 4 w 10"/>
                    <a:gd name="T7" fmla="*/ 9 h 13"/>
                    <a:gd name="T8" fmla="*/ 5 w 10"/>
                    <a:gd name="T9" fmla="*/ 13 h 13"/>
                    <a:gd name="T10" fmla="*/ 5 w 10"/>
                    <a:gd name="T11" fmla="*/ 11 h 13"/>
                    <a:gd name="T12" fmla="*/ 9 w 10"/>
                    <a:gd name="T13" fmla="*/ 8 h 13"/>
                    <a:gd name="T14" fmla="*/ 8 w 10"/>
                    <a:gd name="T15" fmla="*/ 6 h 13"/>
                    <a:gd name="T16" fmla="*/ 9 w 10"/>
                    <a:gd name="T17" fmla="*/ 5 h 13"/>
                    <a:gd name="T18" fmla="*/ 7 w 10"/>
                    <a:gd name="T19" fmla="*/ 1 h 13"/>
                    <a:gd name="T20" fmla="*/ 4 w 10"/>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
                      <a:moveTo>
                        <a:pt x="4" y="0"/>
                      </a:moveTo>
                      <a:cubicBezTo>
                        <a:pt x="3" y="0"/>
                        <a:pt x="4" y="0"/>
                        <a:pt x="2" y="1"/>
                      </a:cubicBezTo>
                      <a:cubicBezTo>
                        <a:pt x="1" y="2"/>
                        <a:pt x="3" y="3"/>
                        <a:pt x="4" y="4"/>
                      </a:cubicBezTo>
                      <a:cubicBezTo>
                        <a:pt x="5" y="6"/>
                        <a:pt x="0" y="7"/>
                        <a:pt x="4" y="9"/>
                      </a:cubicBezTo>
                      <a:cubicBezTo>
                        <a:pt x="5" y="10"/>
                        <a:pt x="3" y="12"/>
                        <a:pt x="5" y="13"/>
                      </a:cubicBezTo>
                      <a:cubicBezTo>
                        <a:pt x="6" y="13"/>
                        <a:pt x="6" y="12"/>
                        <a:pt x="5" y="11"/>
                      </a:cubicBezTo>
                      <a:cubicBezTo>
                        <a:pt x="3" y="5"/>
                        <a:pt x="9" y="10"/>
                        <a:pt x="9" y="8"/>
                      </a:cubicBezTo>
                      <a:cubicBezTo>
                        <a:pt x="9" y="7"/>
                        <a:pt x="7" y="6"/>
                        <a:pt x="8" y="6"/>
                      </a:cubicBezTo>
                      <a:cubicBezTo>
                        <a:pt x="8" y="5"/>
                        <a:pt x="10" y="6"/>
                        <a:pt x="9" y="5"/>
                      </a:cubicBezTo>
                      <a:cubicBezTo>
                        <a:pt x="8" y="4"/>
                        <a:pt x="6" y="3"/>
                        <a:pt x="7" y="1"/>
                      </a:cubicBezTo>
                      <a:cubicBezTo>
                        <a:pt x="7" y="0"/>
                        <a:pt x="5" y="0"/>
                        <a:pt x="4"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07" name="Freeform 443">
                  <a:extLst>
                    <a:ext uri="{FF2B5EF4-FFF2-40B4-BE49-F238E27FC236}">
                      <a16:creationId xmlns:a16="http://schemas.microsoft.com/office/drawing/2014/main" id="{3CC9A827-4102-C1B0-9D86-FA9AF32FDAE9}"/>
                    </a:ext>
                  </a:extLst>
                </p:cNvPr>
                <p:cNvSpPr>
                  <a:spLocks/>
                </p:cNvSpPr>
                <p:nvPr/>
              </p:nvSpPr>
              <p:spPr bwMode="auto">
                <a:xfrm>
                  <a:off x="8924122" y="3940346"/>
                  <a:ext cx="32188" cy="43525"/>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08" name="Freeform 444">
                  <a:extLst>
                    <a:ext uri="{FF2B5EF4-FFF2-40B4-BE49-F238E27FC236}">
                      <a16:creationId xmlns:a16="http://schemas.microsoft.com/office/drawing/2014/main" id="{ECFF58E3-1B22-5369-8860-AC526679C347}"/>
                    </a:ext>
                  </a:extLst>
                </p:cNvPr>
                <p:cNvSpPr>
                  <a:spLocks/>
                </p:cNvSpPr>
                <p:nvPr/>
              </p:nvSpPr>
              <p:spPr bwMode="auto">
                <a:xfrm>
                  <a:off x="8961677" y="3983870"/>
                  <a:ext cx="46495" cy="56771"/>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09" name="Freeform 445">
                  <a:extLst>
                    <a:ext uri="{FF2B5EF4-FFF2-40B4-BE49-F238E27FC236}">
                      <a16:creationId xmlns:a16="http://schemas.microsoft.com/office/drawing/2014/main" id="{4A1BB6D6-1D98-1387-9692-9EBC5CAA2ACA}"/>
                    </a:ext>
                  </a:extLst>
                </p:cNvPr>
                <p:cNvSpPr>
                  <a:spLocks/>
                </p:cNvSpPr>
                <p:nvPr/>
              </p:nvSpPr>
              <p:spPr bwMode="auto">
                <a:xfrm>
                  <a:off x="8972407" y="4017932"/>
                  <a:ext cx="35765" cy="60555"/>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10" name="Freeform 446">
                  <a:extLst>
                    <a:ext uri="{FF2B5EF4-FFF2-40B4-BE49-F238E27FC236}">
                      <a16:creationId xmlns:a16="http://schemas.microsoft.com/office/drawing/2014/main" id="{ADE1031D-0362-8437-1EE5-41DAFB1EB3EB}"/>
                    </a:ext>
                  </a:extLst>
                </p:cNvPr>
                <p:cNvSpPr>
                  <a:spLocks/>
                </p:cNvSpPr>
                <p:nvPr/>
              </p:nvSpPr>
              <p:spPr bwMode="auto">
                <a:xfrm>
                  <a:off x="9002805" y="4012255"/>
                  <a:ext cx="21459" cy="43525"/>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11" name="Freeform 447">
                  <a:extLst>
                    <a:ext uri="{FF2B5EF4-FFF2-40B4-BE49-F238E27FC236}">
                      <a16:creationId xmlns:a16="http://schemas.microsoft.com/office/drawing/2014/main" id="{B34B1D18-DB84-1199-BC8A-6CD55F95AD49}"/>
                    </a:ext>
                  </a:extLst>
                </p:cNvPr>
                <p:cNvSpPr>
                  <a:spLocks/>
                </p:cNvSpPr>
                <p:nvPr/>
              </p:nvSpPr>
              <p:spPr bwMode="auto">
                <a:xfrm>
                  <a:off x="9013536" y="4040641"/>
                  <a:ext cx="32188" cy="20817"/>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12" name="Freeform 448">
                  <a:extLst>
                    <a:ext uri="{FF2B5EF4-FFF2-40B4-BE49-F238E27FC236}">
                      <a16:creationId xmlns:a16="http://schemas.microsoft.com/office/drawing/2014/main" id="{8D248CF3-CEDA-906A-548B-8379F55E77D9}"/>
                    </a:ext>
                  </a:extLst>
                </p:cNvPr>
                <p:cNvSpPr>
                  <a:spLocks/>
                </p:cNvSpPr>
                <p:nvPr/>
              </p:nvSpPr>
              <p:spPr bwMode="auto">
                <a:xfrm>
                  <a:off x="9013536" y="4055781"/>
                  <a:ext cx="73319" cy="117328"/>
                </a:xfrm>
                <a:custGeom>
                  <a:avLst/>
                  <a:gdLst>
                    <a:gd name="T0" fmla="*/ 10 w 14"/>
                    <a:gd name="T1" fmla="*/ 0 h 21"/>
                    <a:gd name="T2" fmla="*/ 9 w 14"/>
                    <a:gd name="T3" fmla="*/ 2 h 21"/>
                    <a:gd name="T4" fmla="*/ 7 w 14"/>
                    <a:gd name="T5" fmla="*/ 4 h 21"/>
                    <a:gd name="T6" fmla="*/ 3 w 14"/>
                    <a:gd name="T7" fmla="*/ 6 h 21"/>
                    <a:gd name="T8" fmla="*/ 2 w 14"/>
                    <a:gd name="T9" fmla="*/ 11 h 21"/>
                    <a:gd name="T10" fmla="*/ 2 w 14"/>
                    <a:gd name="T11" fmla="*/ 14 h 21"/>
                    <a:gd name="T12" fmla="*/ 3 w 14"/>
                    <a:gd name="T13" fmla="*/ 18 h 21"/>
                    <a:gd name="T14" fmla="*/ 8 w 14"/>
                    <a:gd name="T15" fmla="*/ 19 h 21"/>
                    <a:gd name="T16" fmla="*/ 8 w 14"/>
                    <a:gd name="T17" fmla="*/ 16 h 21"/>
                    <a:gd name="T18" fmla="*/ 10 w 14"/>
                    <a:gd name="T19" fmla="*/ 12 h 21"/>
                    <a:gd name="T20" fmla="*/ 12 w 14"/>
                    <a:gd name="T21" fmla="*/ 17 h 21"/>
                    <a:gd name="T22" fmla="*/ 13 w 14"/>
                    <a:gd name="T23" fmla="*/ 14 h 21"/>
                    <a:gd name="T24" fmla="*/ 13 w 14"/>
                    <a:gd name="T25" fmla="*/ 10 h 21"/>
                    <a:gd name="T26" fmla="*/ 10 w 14"/>
                    <a:gd name="T27" fmla="*/ 0 h 21"/>
                    <a:gd name="T28" fmla="*/ 10 w 14"/>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0" y="0"/>
                      </a:moveTo>
                      <a:cubicBezTo>
                        <a:pt x="9" y="0"/>
                        <a:pt x="9" y="1"/>
                        <a:pt x="9" y="2"/>
                      </a:cubicBezTo>
                      <a:cubicBezTo>
                        <a:pt x="9" y="3"/>
                        <a:pt x="9" y="3"/>
                        <a:pt x="7" y="4"/>
                      </a:cubicBezTo>
                      <a:cubicBezTo>
                        <a:pt x="6" y="4"/>
                        <a:pt x="4" y="6"/>
                        <a:pt x="3" y="6"/>
                      </a:cubicBezTo>
                      <a:cubicBezTo>
                        <a:pt x="1" y="9"/>
                        <a:pt x="0" y="9"/>
                        <a:pt x="2" y="11"/>
                      </a:cubicBezTo>
                      <a:cubicBezTo>
                        <a:pt x="3" y="12"/>
                        <a:pt x="2" y="13"/>
                        <a:pt x="2" y="14"/>
                      </a:cubicBezTo>
                      <a:cubicBezTo>
                        <a:pt x="1" y="16"/>
                        <a:pt x="2" y="17"/>
                        <a:pt x="3" y="18"/>
                      </a:cubicBezTo>
                      <a:cubicBezTo>
                        <a:pt x="5" y="19"/>
                        <a:pt x="7" y="19"/>
                        <a:pt x="8" y="19"/>
                      </a:cubicBezTo>
                      <a:cubicBezTo>
                        <a:pt x="11" y="21"/>
                        <a:pt x="9" y="18"/>
                        <a:pt x="8" y="16"/>
                      </a:cubicBezTo>
                      <a:cubicBezTo>
                        <a:pt x="8" y="16"/>
                        <a:pt x="8" y="12"/>
                        <a:pt x="10" y="12"/>
                      </a:cubicBezTo>
                      <a:cubicBezTo>
                        <a:pt x="11" y="12"/>
                        <a:pt x="11" y="17"/>
                        <a:pt x="12" y="17"/>
                      </a:cubicBezTo>
                      <a:cubicBezTo>
                        <a:pt x="12" y="17"/>
                        <a:pt x="13" y="14"/>
                        <a:pt x="13" y="14"/>
                      </a:cubicBezTo>
                      <a:cubicBezTo>
                        <a:pt x="14" y="12"/>
                        <a:pt x="14" y="11"/>
                        <a:pt x="13" y="10"/>
                      </a:cubicBezTo>
                      <a:cubicBezTo>
                        <a:pt x="13" y="7"/>
                        <a:pt x="13" y="1"/>
                        <a:pt x="10" y="0"/>
                      </a:cubicBezTo>
                      <a:cubicBezTo>
                        <a:pt x="9" y="0"/>
                        <a:pt x="10" y="1"/>
                        <a:pt x="10"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13" name="Freeform 449">
                  <a:extLst>
                    <a:ext uri="{FF2B5EF4-FFF2-40B4-BE49-F238E27FC236}">
                      <a16:creationId xmlns:a16="http://schemas.microsoft.com/office/drawing/2014/main" id="{909B9AC7-0455-3584-2D97-73A5E3BD4339}"/>
                    </a:ext>
                  </a:extLst>
                </p:cNvPr>
                <p:cNvSpPr>
                  <a:spLocks/>
                </p:cNvSpPr>
                <p:nvPr/>
              </p:nvSpPr>
              <p:spPr bwMode="auto">
                <a:xfrm>
                  <a:off x="8967041" y="4078488"/>
                  <a:ext cx="62589" cy="56771"/>
                </a:xfrm>
                <a:custGeom>
                  <a:avLst/>
                  <a:gdLst>
                    <a:gd name="T0" fmla="*/ 8 w 12"/>
                    <a:gd name="T1" fmla="*/ 1 h 10"/>
                    <a:gd name="T2" fmla="*/ 2 w 12"/>
                    <a:gd name="T3" fmla="*/ 4 h 10"/>
                    <a:gd name="T4" fmla="*/ 0 w 12"/>
                    <a:gd name="T5" fmla="*/ 10 h 10"/>
                    <a:gd name="T6" fmla="*/ 2 w 12"/>
                    <a:gd name="T7" fmla="*/ 6 h 10"/>
                    <a:gd name="T8" fmla="*/ 4 w 12"/>
                    <a:gd name="T9" fmla="*/ 6 h 10"/>
                    <a:gd name="T10" fmla="*/ 6 w 12"/>
                    <a:gd name="T11" fmla="*/ 7 h 10"/>
                    <a:gd name="T12" fmla="*/ 8 w 12"/>
                    <a:gd name="T13" fmla="*/ 7 h 10"/>
                    <a:gd name="T14" fmla="*/ 8 w 12"/>
                    <a:gd name="T15" fmla="*/ 5 h 10"/>
                    <a:gd name="T16" fmla="*/ 8 w 12"/>
                    <a:gd name="T17" fmla="*/ 1 h 10"/>
                    <a:gd name="T18" fmla="*/ 8 w 12"/>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8" y="1"/>
                      </a:moveTo>
                      <a:cubicBezTo>
                        <a:pt x="6" y="0"/>
                        <a:pt x="5" y="4"/>
                        <a:pt x="2" y="4"/>
                      </a:cubicBezTo>
                      <a:cubicBezTo>
                        <a:pt x="0" y="5"/>
                        <a:pt x="0" y="9"/>
                        <a:pt x="0" y="10"/>
                      </a:cubicBezTo>
                      <a:cubicBezTo>
                        <a:pt x="1" y="9"/>
                        <a:pt x="1" y="7"/>
                        <a:pt x="2" y="6"/>
                      </a:cubicBezTo>
                      <a:cubicBezTo>
                        <a:pt x="2" y="6"/>
                        <a:pt x="4" y="5"/>
                        <a:pt x="4" y="6"/>
                      </a:cubicBezTo>
                      <a:cubicBezTo>
                        <a:pt x="4" y="7"/>
                        <a:pt x="6" y="7"/>
                        <a:pt x="6" y="7"/>
                      </a:cubicBezTo>
                      <a:cubicBezTo>
                        <a:pt x="7" y="7"/>
                        <a:pt x="7" y="8"/>
                        <a:pt x="8" y="7"/>
                      </a:cubicBezTo>
                      <a:cubicBezTo>
                        <a:pt x="8" y="7"/>
                        <a:pt x="8" y="5"/>
                        <a:pt x="8" y="5"/>
                      </a:cubicBezTo>
                      <a:cubicBezTo>
                        <a:pt x="9" y="3"/>
                        <a:pt x="11" y="2"/>
                        <a:pt x="8" y="1"/>
                      </a:cubicBezTo>
                      <a:cubicBezTo>
                        <a:pt x="7" y="1"/>
                        <a:pt x="12" y="3"/>
                        <a:pt x="8"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14" name="Freeform 450">
                  <a:extLst>
                    <a:ext uri="{FF2B5EF4-FFF2-40B4-BE49-F238E27FC236}">
                      <a16:creationId xmlns:a16="http://schemas.microsoft.com/office/drawing/2014/main" id="{DE3A770A-1363-2265-1EBA-041D068E4451}"/>
                    </a:ext>
                  </a:extLst>
                </p:cNvPr>
                <p:cNvSpPr>
                  <a:spLocks/>
                </p:cNvSpPr>
                <p:nvPr/>
              </p:nvSpPr>
              <p:spPr bwMode="auto">
                <a:xfrm>
                  <a:off x="8840075" y="4023609"/>
                  <a:ext cx="62589" cy="66233"/>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15" name="Freeform 451">
                  <a:extLst>
                    <a:ext uri="{FF2B5EF4-FFF2-40B4-BE49-F238E27FC236}">
                      <a16:creationId xmlns:a16="http://schemas.microsoft.com/office/drawing/2014/main" id="{BA4EABE4-6A46-C330-3415-369DD674F7AC}"/>
                    </a:ext>
                  </a:extLst>
                </p:cNvPr>
                <p:cNvSpPr>
                  <a:spLocks/>
                </p:cNvSpPr>
                <p:nvPr/>
              </p:nvSpPr>
              <p:spPr bwMode="auto">
                <a:xfrm>
                  <a:off x="9024266" y="3940346"/>
                  <a:ext cx="10730" cy="5677"/>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16" name="Freeform 452">
                  <a:extLst>
                    <a:ext uri="{FF2B5EF4-FFF2-40B4-BE49-F238E27FC236}">
                      <a16:creationId xmlns:a16="http://schemas.microsoft.com/office/drawing/2014/main" id="{D673D229-9924-6210-4A5D-5738D717A25F}"/>
                    </a:ext>
                  </a:extLst>
                </p:cNvPr>
                <p:cNvSpPr>
                  <a:spLocks/>
                </p:cNvSpPr>
                <p:nvPr/>
              </p:nvSpPr>
              <p:spPr bwMode="auto">
                <a:xfrm>
                  <a:off x="8264257" y="4167429"/>
                  <a:ext cx="293274" cy="323595"/>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17" name="Freeform 453">
                  <a:extLst>
                    <a:ext uri="{FF2B5EF4-FFF2-40B4-BE49-F238E27FC236}">
                      <a16:creationId xmlns:a16="http://schemas.microsoft.com/office/drawing/2014/main" id="{5C19CAE6-7CC9-B062-7DFC-12139A1B7518}"/>
                    </a:ext>
                  </a:extLst>
                </p:cNvPr>
                <p:cNvSpPr>
                  <a:spLocks/>
                </p:cNvSpPr>
                <p:nvPr/>
              </p:nvSpPr>
              <p:spPr bwMode="auto">
                <a:xfrm>
                  <a:off x="8316116" y="4284757"/>
                  <a:ext cx="26823" cy="28387"/>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18" name="Freeform 454">
                  <a:extLst>
                    <a:ext uri="{FF2B5EF4-FFF2-40B4-BE49-F238E27FC236}">
                      <a16:creationId xmlns:a16="http://schemas.microsoft.com/office/drawing/2014/main" id="{E69B63E3-90A2-E267-8933-F98613C95D3A}"/>
                    </a:ext>
                  </a:extLst>
                </p:cNvPr>
                <p:cNvSpPr>
                  <a:spLocks/>
                </p:cNvSpPr>
                <p:nvPr/>
              </p:nvSpPr>
              <p:spPr bwMode="auto">
                <a:xfrm>
                  <a:off x="8353671" y="4350990"/>
                  <a:ext cx="25036" cy="28387"/>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19" name="Freeform 455">
                  <a:extLst>
                    <a:ext uri="{FF2B5EF4-FFF2-40B4-BE49-F238E27FC236}">
                      <a16:creationId xmlns:a16="http://schemas.microsoft.com/office/drawing/2014/main" id="{B248089E-6BB5-39F9-6F24-14E3DB0963ED}"/>
                    </a:ext>
                  </a:extLst>
                </p:cNvPr>
                <p:cNvSpPr>
                  <a:spLocks/>
                </p:cNvSpPr>
                <p:nvPr/>
              </p:nvSpPr>
              <p:spPr bwMode="auto">
                <a:xfrm>
                  <a:off x="8530707" y="4368019"/>
                  <a:ext cx="37553" cy="39739"/>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20" name="Freeform 456">
                  <a:extLst>
                    <a:ext uri="{FF2B5EF4-FFF2-40B4-BE49-F238E27FC236}">
                      <a16:creationId xmlns:a16="http://schemas.microsoft.com/office/drawing/2014/main" id="{5E7E3D19-773A-3144-8958-202546829F8C}"/>
                    </a:ext>
                  </a:extLst>
                </p:cNvPr>
                <p:cNvSpPr>
                  <a:spLocks/>
                </p:cNvSpPr>
                <p:nvPr/>
              </p:nvSpPr>
              <p:spPr bwMode="auto">
                <a:xfrm>
                  <a:off x="8589720" y="4396406"/>
                  <a:ext cx="19671" cy="20817"/>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21" name="Freeform 457">
                  <a:extLst>
                    <a:ext uri="{FF2B5EF4-FFF2-40B4-BE49-F238E27FC236}">
                      <a16:creationId xmlns:a16="http://schemas.microsoft.com/office/drawing/2014/main" id="{27A5B3ED-B32D-5ED7-9C60-20BC611EA97A}"/>
                    </a:ext>
                  </a:extLst>
                </p:cNvPr>
                <p:cNvSpPr>
                  <a:spLocks/>
                </p:cNvSpPr>
                <p:nvPr/>
              </p:nvSpPr>
              <p:spPr bwMode="auto">
                <a:xfrm>
                  <a:off x="8536071" y="4491024"/>
                  <a:ext cx="241415" cy="83263"/>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22" name="Freeform 458">
                  <a:extLst>
                    <a:ext uri="{FF2B5EF4-FFF2-40B4-BE49-F238E27FC236}">
                      <a16:creationId xmlns:a16="http://schemas.microsoft.com/office/drawing/2014/main" id="{D94522CA-6F5C-5250-AC9A-81C2979B633D}"/>
                    </a:ext>
                  </a:extLst>
                </p:cNvPr>
                <p:cNvSpPr>
                  <a:spLocks/>
                </p:cNvSpPr>
                <p:nvPr/>
              </p:nvSpPr>
              <p:spPr bwMode="auto">
                <a:xfrm>
                  <a:off x="8714898" y="4511839"/>
                  <a:ext cx="41130" cy="17031"/>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23" name="Freeform 459">
                  <a:extLst>
                    <a:ext uri="{FF2B5EF4-FFF2-40B4-BE49-F238E27FC236}">
                      <a16:creationId xmlns:a16="http://schemas.microsoft.com/office/drawing/2014/main" id="{0D41464B-C4B2-F7CF-7AEC-4B78F6DA5C4E}"/>
                    </a:ext>
                  </a:extLst>
                </p:cNvPr>
                <p:cNvSpPr>
                  <a:spLocks/>
                </p:cNvSpPr>
                <p:nvPr/>
              </p:nvSpPr>
              <p:spPr bwMode="auto">
                <a:xfrm>
                  <a:off x="8772121" y="4551579"/>
                  <a:ext cx="32188" cy="22709"/>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24" name="Freeform 460">
                  <a:extLst>
                    <a:ext uri="{FF2B5EF4-FFF2-40B4-BE49-F238E27FC236}">
                      <a16:creationId xmlns:a16="http://schemas.microsoft.com/office/drawing/2014/main" id="{36C0F822-328F-6624-D4FA-4BEA75151D70}"/>
                    </a:ext>
                  </a:extLst>
                </p:cNvPr>
                <p:cNvSpPr>
                  <a:spLocks/>
                </p:cNvSpPr>
                <p:nvPr/>
              </p:nvSpPr>
              <p:spPr bwMode="auto">
                <a:xfrm>
                  <a:off x="8804310" y="4557255"/>
                  <a:ext cx="25036" cy="17031"/>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25" name="Freeform 461">
                  <a:extLst>
                    <a:ext uri="{FF2B5EF4-FFF2-40B4-BE49-F238E27FC236}">
                      <a16:creationId xmlns:a16="http://schemas.microsoft.com/office/drawing/2014/main" id="{E5ABD6C8-652C-8D60-3776-90BF1DC1D27A}"/>
                    </a:ext>
                  </a:extLst>
                </p:cNvPr>
                <p:cNvSpPr>
                  <a:spLocks/>
                </p:cNvSpPr>
                <p:nvPr/>
              </p:nvSpPr>
              <p:spPr bwMode="auto">
                <a:xfrm>
                  <a:off x="8823980" y="4557255"/>
                  <a:ext cx="37553" cy="22709"/>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26" name="Freeform 462">
                  <a:extLst>
                    <a:ext uri="{FF2B5EF4-FFF2-40B4-BE49-F238E27FC236}">
                      <a16:creationId xmlns:a16="http://schemas.microsoft.com/office/drawing/2014/main" id="{62BA3E89-871D-9EEB-6F22-A6182DC5FAC6}"/>
                    </a:ext>
                  </a:extLst>
                </p:cNvPr>
                <p:cNvSpPr>
                  <a:spLocks/>
                </p:cNvSpPr>
                <p:nvPr/>
              </p:nvSpPr>
              <p:spPr bwMode="auto">
                <a:xfrm>
                  <a:off x="8850804" y="4551579"/>
                  <a:ext cx="42917" cy="28387"/>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27" name="Freeform 463">
                  <a:extLst>
                    <a:ext uri="{FF2B5EF4-FFF2-40B4-BE49-F238E27FC236}">
                      <a16:creationId xmlns:a16="http://schemas.microsoft.com/office/drawing/2014/main" id="{F10C7131-2639-A2A6-3208-2F0ABE3109E2}"/>
                    </a:ext>
                  </a:extLst>
                </p:cNvPr>
                <p:cNvSpPr>
                  <a:spLocks/>
                </p:cNvSpPr>
                <p:nvPr/>
              </p:nvSpPr>
              <p:spPr bwMode="auto">
                <a:xfrm>
                  <a:off x="8908030" y="4557255"/>
                  <a:ext cx="64377" cy="22709"/>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28" name="Freeform 464">
                  <a:extLst>
                    <a:ext uri="{FF2B5EF4-FFF2-40B4-BE49-F238E27FC236}">
                      <a16:creationId xmlns:a16="http://schemas.microsoft.com/office/drawing/2014/main" id="{6BA186F7-3142-BEDD-9831-9D34E457AF27}"/>
                    </a:ext>
                  </a:extLst>
                </p:cNvPr>
                <p:cNvSpPr>
                  <a:spLocks/>
                </p:cNvSpPr>
                <p:nvPr/>
              </p:nvSpPr>
              <p:spPr bwMode="auto">
                <a:xfrm>
                  <a:off x="8888358" y="4589426"/>
                  <a:ext cx="57223" cy="34061"/>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29" name="Freeform 465">
                  <a:extLst>
                    <a:ext uri="{FF2B5EF4-FFF2-40B4-BE49-F238E27FC236}">
                      <a16:creationId xmlns:a16="http://schemas.microsoft.com/office/drawing/2014/main" id="{A7A78F06-010A-99EE-231D-CD64F5940147}"/>
                    </a:ext>
                  </a:extLst>
                </p:cNvPr>
                <p:cNvSpPr>
                  <a:spLocks/>
                </p:cNvSpPr>
                <p:nvPr/>
              </p:nvSpPr>
              <p:spPr bwMode="auto">
                <a:xfrm>
                  <a:off x="9070759" y="4411545"/>
                  <a:ext cx="32188" cy="22709"/>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30" name="Freeform 466">
                  <a:extLst>
                    <a:ext uri="{FF2B5EF4-FFF2-40B4-BE49-F238E27FC236}">
                      <a16:creationId xmlns:a16="http://schemas.microsoft.com/office/drawing/2014/main" id="{6A532565-1C71-FFCB-C16B-78977969B33F}"/>
                    </a:ext>
                  </a:extLst>
                </p:cNvPr>
                <p:cNvSpPr>
                  <a:spLocks/>
                </p:cNvSpPr>
                <p:nvPr/>
              </p:nvSpPr>
              <p:spPr bwMode="auto">
                <a:xfrm>
                  <a:off x="9124408" y="4407761"/>
                  <a:ext cx="78683" cy="26493"/>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31" name="Freeform 467">
                  <a:extLst>
                    <a:ext uri="{FF2B5EF4-FFF2-40B4-BE49-F238E27FC236}">
                      <a16:creationId xmlns:a16="http://schemas.microsoft.com/office/drawing/2014/main" id="{00D88A4E-A755-758C-92C5-DCC4AF0EF16B}"/>
                    </a:ext>
                  </a:extLst>
                </p:cNvPr>
                <p:cNvSpPr>
                  <a:spLocks/>
                </p:cNvSpPr>
                <p:nvPr/>
              </p:nvSpPr>
              <p:spPr bwMode="auto">
                <a:xfrm>
                  <a:off x="8882993" y="4279078"/>
                  <a:ext cx="168096" cy="200590"/>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32" name="Freeform 468">
                  <a:extLst>
                    <a:ext uri="{FF2B5EF4-FFF2-40B4-BE49-F238E27FC236}">
                      <a16:creationId xmlns:a16="http://schemas.microsoft.com/office/drawing/2014/main" id="{53DCB791-A594-4D21-E00B-33553FF04039}"/>
                    </a:ext>
                  </a:extLst>
                </p:cNvPr>
                <p:cNvSpPr>
                  <a:spLocks/>
                </p:cNvSpPr>
                <p:nvPr/>
              </p:nvSpPr>
              <p:spPr bwMode="auto">
                <a:xfrm>
                  <a:off x="9108312" y="4267724"/>
                  <a:ext cx="41130" cy="83263"/>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33" name="Freeform 469">
                  <a:extLst>
                    <a:ext uri="{FF2B5EF4-FFF2-40B4-BE49-F238E27FC236}">
                      <a16:creationId xmlns:a16="http://schemas.microsoft.com/office/drawing/2014/main" id="{400DF3AA-0407-5444-CD75-7BFA53139DF5}"/>
                    </a:ext>
                  </a:extLst>
                </p:cNvPr>
                <p:cNvSpPr>
                  <a:spLocks/>
                </p:cNvSpPr>
                <p:nvPr/>
              </p:nvSpPr>
              <p:spPr bwMode="auto">
                <a:xfrm>
                  <a:off x="9129773" y="4256371"/>
                  <a:ext cx="14306" cy="11355"/>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34" name="Freeform 470">
                  <a:extLst>
                    <a:ext uri="{FF2B5EF4-FFF2-40B4-BE49-F238E27FC236}">
                      <a16:creationId xmlns:a16="http://schemas.microsoft.com/office/drawing/2014/main" id="{E06489C1-1EB8-0E44-B2A5-3354F0998201}"/>
                    </a:ext>
                  </a:extLst>
                </p:cNvPr>
                <p:cNvSpPr>
                  <a:spLocks/>
                </p:cNvSpPr>
                <p:nvPr/>
              </p:nvSpPr>
              <p:spPr bwMode="auto">
                <a:xfrm>
                  <a:off x="9186997" y="4328280"/>
                  <a:ext cx="25036" cy="11355"/>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35" name="Freeform 471">
                  <a:extLst>
                    <a:ext uri="{FF2B5EF4-FFF2-40B4-BE49-F238E27FC236}">
                      <a16:creationId xmlns:a16="http://schemas.microsoft.com/office/drawing/2014/main" id="{0BFA47AB-0BFE-89FB-DADD-21CDA3B8442E}"/>
                    </a:ext>
                  </a:extLst>
                </p:cNvPr>
                <p:cNvSpPr>
                  <a:spLocks/>
                </p:cNvSpPr>
                <p:nvPr/>
              </p:nvSpPr>
              <p:spPr bwMode="auto">
                <a:xfrm>
                  <a:off x="9192362" y="4333956"/>
                  <a:ext cx="98354" cy="62449"/>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36" name="Freeform 485">
                  <a:extLst>
                    <a:ext uri="{FF2B5EF4-FFF2-40B4-BE49-F238E27FC236}">
                      <a16:creationId xmlns:a16="http://schemas.microsoft.com/office/drawing/2014/main" id="{326CAB04-7220-94AD-FFA1-4B96F6D01743}"/>
                    </a:ext>
                  </a:extLst>
                </p:cNvPr>
                <p:cNvSpPr>
                  <a:spLocks/>
                </p:cNvSpPr>
                <p:nvPr/>
              </p:nvSpPr>
              <p:spPr bwMode="auto">
                <a:xfrm>
                  <a:off x="7897665" y="4055781"/>
                  <a:ext cx="57223" cy="100296"/>
                </a:xfrm>
                <a:custGeom>
                  <a:avLst/>
                  <a:gdLst>
                    <a:gd name="T0" fmla="*/ 2 w 11"/>
                    <a:gd name="T1" fmla="*/ 0 h 18"/>
                    <a:gd name="T2" fmla="*/ 1 w 11"/>
                    <a:gd name="T3" fmla="*/ 0 h 18"/>
                    <a:gd name="T4" fmla="*/ 1 w 11"/>
                    <a:gd name="T5" fmla="*/ 3 h 18"/>
                    <a:gd name="T6" fmla="*/ 0 w 11"/>
                    <a:gd name="T7" fmla="*/ 8 h 18"/>
                    <a:gd name="T8" fmla="*/ 4 w 11"/>
                    <a:gd name="T9" fmla="*/ 18 h 18"/>
                    <a:gd name="T10" fmla="*/ 9 w 11"/>
                    <a:gd name="T11" fmla="*/ 15 h 18"/>
                    <a:gd name="T12" fmla="*/ 9 w 11"/>
                    <a:gd name="T13" fmla="*/ 8 h 18"/>
                    <a:gd name="T14" fmla="*/ 2 w 11"/>
                    <a:gd name="T15" fmla="*/ 0 h 18"/>
                    <a:gd name="T16" fmla="*/ 2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2" y="0"/>
                      </a:moveTo>
                      <a:cubicBezTo>
                        <a:pt x="2" y="0"/>
                        <a:pt x="2" y="0"/>
                        <a:pt x="1" y="0"/>
                      </a:cubicBezTo>
                      <a:cubicBezTo>
                        <a:pt x="1" y="0"/>
                        <a:pt x="1" y="3"/>
                        <a:pt x="1" y="3"/>
                      </a:cubicBezTo>
                      <a:cubicBezTo>
                        <a:pt x="1" y="5"/>
                        <a:pt x="0" y="6"/>
                        <a:pt x="0" y="8"/>
                      </a:cubicBezTo>
                      <a:cubicBezTo>
                        <a:pt x="0" y="11"/>
                        <a:pt x="0" y="18"/>
                        <a:pt x="4" y="18"/>
                      </a:cubicBezTo>
                      <a:cubicBezTo>
                        <a:pt x="6" y="18"/>
                        <a:pt x="9" y="17"/>
                        <a:pt x="9" y="15"/>
                      </a:cubicBezTo>
                      <a:cubicBezTo>
                        <a:pt x="11" y="13"/>
                        <a:pt x="9" y="10"/>
                        <a:pt x="9" y="8"/>
                      </a:cubicBezTo>
                      <a:cubicBezTo>
                        <a:pt x="7" y="6"/>
                        <a:pt x="5" y="0"/>
                        <a:pt x="2" y="0"/>
                      </a:cubicBezTo>
                      <a:cubicBezTo>
                        <a:pt x="1" y="0"/>
                        <a:pt x="3" y="0"/>
                        <a:pt x="2"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37" name="Freeform 487">
                  <a:extLst>
                    <a:ext uri="{FF2B5EF4-FFF2-40B4-BE49-F238E27FC236}">
                      <a16:creationId xmlns:a16="http://schemas.microsoft.com/office/drawing/2014/main" id="{B20F7B84-E2FE-1C25-3421-C7358EED258E}"/>
                    </a:ext>
                  </a:extLst>
                </p:cNvPr>
                <p:cNvSpPr>
                  <a:spLocks/>
                </p:cNvSpPr>
                <p:nvPr/>
              </p:nvSpPr>
              <p:spPr bwMode="auto">
                <a:xfrm>
                  <a:off x="7352248" y="1938224"/>
                  <a:ext cx="57223" cy="45416"/>
                </a:xfrm>
                <a:custGeom>
                  <a:avLst/>
                  <a:gdLst>
                    <a:gd name="T0" fmla="*/ 9 w 11"/>
                    <a:gd name="T1" fmla="*/ 7 h 8"/>
                    <a:gd name="T2" fmla="*/ 8 w 11"/>
                    <a:gd name="T3" fmla="*/ 4 h 8"/>
                    <a:gd name="T4" fmla="*/ 3 w 11"/>
                    <a:gd name="T5" fmla="*/ 0 h 8"/>
                    <a:gd name="T6" fmla="*/ 1 w 11"/>
                    <a:gd name="T7" fmla="*/ 2 h 8"/>
                    <a:gd name="T8" fmla="*/ 3 w 11"/>
                    <a:gd name="T9" fmla="*/ 5 h 8"/>
                    <a:gd name="T10" fmla="*/ 9 w 11"/>
                    <a:gd name="T11" fmla="*/ 7 h 8"/>
                    <a:gd name="T12" fmla="*/ 9 w 11"/>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9" y="7"/>
                      </a:moveTo>
                      <a:cubicBezTo>
                        <a:pt x="11" y="8"/>
                        <a:pt x="9" y="5"/>
                        <a:pt x="8" y="4"/>
                      </a:cubicBezTo>
                      <a:cubicBezTo>
                        <a:pt x="7" y="3"/>
                        <a:pt x="4" y="1"/>
                        <a:pt x="3" y="0"/>
                      </a:cubicBezTo>
                      <a:cubicBezTo>
                        <a:pt x="2" y="0"/>
                        <a:pt x="1" y="1"/>
                        <a:pt x="1" y="2"/>
                      </a:cubicBezTo>
                      <a:cubicBezTo>
                        <a:pt x="0" y="3"/>
                        <a:pt x="2" y="4"/>
                        <a:pt x="3" y="5"/>
                      </a:cubicBezTo>
                      <a:cubicBezTo>
                        <a:pt x="5" y="6"/>
                        <a:pt x="7" y="7"/>
                        <a:pt x="9" y="7"/>
                      </a:cubicBezTo>
                      <a:cubicBezTo>
                        <a:pt x="10" y="7"/>
                        <a:pt x="7" y="7"/>
                        <a:pt x="9" y="7"/>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38" name="Freeform 488">
                  <a:extLst>
                    <a:ext uri="{FF2B5EF4-FFF2-40B4-BE49-F238E27FC236}">
                      <a16:creationId xmlns:a16="http://schemas.microsoft.com/office/drawing/2014/main" id="{9BD7A984-DFCA-ABA4-8FD1-063548292AFB}"/>
                    </a:ext>
                  </a:extLst>
                </p:cNvPr>
                <p:cNvSpPr>
                  <a:spLocks/>
                </p:cNvSpPr>
                <p:nvPr/>
              </p:nvSpPr>
              <p:spPr bwMode="auto">
                <a:xfrm>
                  <a:off x="7078645" y="1972287"/>
                  <a:ext cx="57223" cy="54878"/>
                </a:xfrm>
                <a:custGeom>
                  <a:avLst/>
                  <a:gdLst>
                    <a:gd name="T0" fmla="*/ 10 w 11"/>
                    <a:gd name="T1" fmla="*/ 6 h 10"/>
                    <a:gd name="T2" fmla="*/ 6 w 11"/>
                    <a:gd name="T3" fmla="*/ 10 h 10"/>
                    <a:gd name="T4" fmla="*/ 0 w 11"/>
                    <a:gd name="T5" fmla="*/ 6 h 10"/>
                    <a:gd name="T6" fmla="*/ 10 w 11"/>
                    <a:gd name="T7" fmla="*/ 6 h 10"/>
                    <a:gd name="T8" fmla="*/ 10 w 11"/>
                    <a:gd name="T9" fmla="*/ 6 h 10"/>
                  </a:gdLst>
                  <a:ahLst/>
                  <a:cxnLst>
                    <a:cxn ang="0">
                      <a:pos x="T0" y="T1"/>
                    </a:cxn>
                    <a:cxn ang="0">
                      <a:pos x="T2" y="T3"/>
                    </a:cxn>
                    <a:cxn ang="0">
                      <a:pos x="T4" y="T5"/>
                    </a:cxn>
                    <a:cxn ang="0">
                      <a:pos x="T6" y="T7"/>
                    </a:cxn>
                    <a:cxn ang="0">
                      <a:pos x="T8" y="T9"/>
                    </a:cxn>
                  </a:cxnLst>
                  <a:rect l="0" t="0" r="r" b="b"/>
                  <a:pathLst>
                    <a:path w="11" h="10">
                      <a:moveTo>
                        <a:pt x="10" y="6"/>
                      </a:moveTo>
                      <a:cubicBezTo>
                        <a:pt x="10" y="8"/>
                        <a:pt x="7" y="9"/>
                        <a:pt x="6" y="10"/>
                      </a:cubicBezTo>
                      <a:cubicBezTo>
                        <a:pt x="4" y="10"/>
                        <a:pt x="0" y="9"/>
                        <a:pt x="0" y="6"/>
                      </a:cubicBezTo>
                      <a:cubicBezTo>
                        <a:pt x="1" y="0"/>
                        <a:pt x="11" y="6"/>
                        <a:pt x="10" y="6"/>
                      </a:cubicBezTo>
                      <a:cubicBezTo>
                        <a:pt x="10" y="7"/>
                        <a:pt x="11" y="5"/>
                        <a:pt x="10" y="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39" name="Freeform 489">
                  <a:extLst>
                    <a:ext uri="{FF2B5EF4-FFF2-40B4-BE49-F238E27FC236}">
                      <a16:creationId xmlns:a16="http://schemas.microsoft.com/office/drawing/2014/main" id="{8BDC17B3-06E9-3F93-AB01-BCF0201D967F}"/>
                    </a:ext>
                  </a:extLst>
                </p:cNvPr>
                <p:cNvSpPr>
                  <a:spLocks/>
                </p:cNvSpPr>
                <p:nvPr/>
              </p:nvSpPr>
              <p:spPr bwMode="auto">
                <a:xfrm>
                  <a:off x="7650886" y="1783050"/>
                  <a:ext cx="46495" cy="28387"/>
                </a:xfrm>
                <a:custGeom>
                  <a:avLst/>
                  <a:gdLst>
                    <a:gd name="T0" fmla="*/ 9 w 9"/>
                    <a:gd name="T1" fmla="*/ 3 h 5"/>
                    <a:gd name="T2" fmla="*/ 4 w 9"/>
                    <a:gd name="T3" fmla="*/ 5 h 5"/>
                    <a:gd name="T4" fmla="*/ 1 w 9"/>
                    <a:gd name="T5" fmla="*/ 1 h 5"/>
                    <a:gd name="T6" fmla="*/ 6 w 9"/>
                    <a:gd name="T7" fmla="*/ 1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7" y="4"/>
                        <a:pt x="6" y="4"/>
                        <a:pt x="4" y="5"/>
                      </a:cubicBezTo>
                      <a:cubicBezTo>
                        <a:pt x="2" y="5"/>
                        <a:pt x="0" y="3"/>
                        <a:pt x="1" y="1"/>
                      </a:cubicBezTo>
                      <a:cubicBezTo>
                        <a:pt x="1" y="0"/>
                        <a:pt x="5" y="0"/>
                        <a:pt x="6" y="1"/>
                      </a:cubicBezTo>
                      <a:cubicBezTo>
                        <a:pt x="7" y="1"/>
                        <a:pt x="8" y="3"/>
                        <a:pt x="9"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40" name="Freeform 490">
                  <a:extLst>
                    <a:ext uri="{FF2B5EF4-FFF2-40B4-BE49-F238E27FC236}">
                      <a16:creationId xmlns:a16="http://schemas.microsoft.com/office/drawing/2014/main" id="{559ABCA5-CDAC-DFD5-0A16-081DE1FA5100}"/>
                    </a:ext>
                  </a:extLst>
                </p:cNvPr>
                <p:cNvSpPr>
                  <a:spLocks/>
                </p:cNvSpPr>
                <p:nvPr/>
              </p:nvSpPr>
              <p:spPr bwMode="auto">
                <a:xfrm>
                  <a:off x="8698802" y="1728172"/>
                  <a:ext cx="51859" cy="26493"/>
                </a:xfrm>
                <a:custGeom>
                  <a:avLst/>
                  <a:gdLst>
                    <a:gd name="T0" fmla="*/ 6 w 10"/>
                    <a:gd name="T1" fmla="*/ 5 h 5"/>
                    <a:gd name="T2" fmla="*/ 1 w 10"/>
                    <a:gd name="T3" fmla="*/ 4 h 5"/>
                    <a:gd name="T4" fmla="*/ 4 w 10"/>
                    <a:gd name="T5" fmla="*/ 1 h 5"/>
                    <a:gd name="T6" fmla="*/ 9 w 10"/>
                    <a:gd name="T7" fmla="*/ 1 h 5"/>
                    <a:gd name="T8" fmla="*/ 6 w 10"/>
                    <a:gd name="T9" fmla="*/ 5 h 5"/>
                    <a:gd name="T10" fmla="*/ 6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6" y="5"/>
                      </a:moveTo>
                      <a:cubicBezTo>
                        <a:pt x="4" y="5"/>
                        <a:pt x="2" y="4"/>
                        <a:pt x="1" y="4"/>
                      </a:cubicBezTo>
                      <a:cubicBezTo>
                        <a:pt x="0" y="3"/>
                        <a:pt x="3" y="1"/>
                        <a:pt x="4" y="1"/>
                      </a:cubicBezTo>
                      <a:cubicBezTo>
                        <a:pt x="5" y="0"/>
                        <a:pt x="8" y="0"/>
                        <a:pt x="9" y="1"/>
                      </a:cubicBezTo>
                      <a:cubicBezTo>
                        <a:pt x="10" y="2"/>
                        <a:pt x="7" y="5"/>
                        <a:pt x="6" y="5"/>
                      </a:cubicBezTo>
                      <a:cubicBezTo>
                        <a:pt x="4" y="5"/>
                        <a:pt x="6" y="5"/>
                        <a:pt x="6" y="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41" name="Freeform 491">
                  <a:extLst>
                    <a:ext uri="{FF2B5EF4-FFF2-40B4-BE49-F238E27FC236}">
                      <a16:creationId xmlns:a16="http://schemas.microsoft.com/office/drawing/2014/main" id="{3AE42232-EEB3-81C6-D660-E39C95682616}"/>
                    </a:ext>
                  </a:extLst>
                </p:cNvPr>
                <p:cNvSpPr>
                  <a:spLocks/>
                </p:cNvSpPr>
                <p:nvPr/>
              </p:nvSpPr>
              <p:spPr bwMode="auto">
                <a:xfrm>
                  <a:off x="8169481" y="1326992"/>
                  <a:ext cx="32188" cy="11355"/>
                </a:xfrm>
                <a:custGeom>
                  <a:avLst/>
                  <a:gdLst>
                    <a:gd name="T0" fmla="*/ 6 w 6"/>
                    <a:gd name="T1" fmla="*/ 1 h 2"/>
                    <a:gd name="T2" fmla="*/ 0 w 6"/>
                    <a:gd name="T3" fmla="*/ 1 h 2"/>
                    <a:gd name="T4" fmla="*/ 6 w 6"/>
                    <a:gd name="T5" fmla="*/ 1 h 2"/>
                  </a:gdLst>
                  <a:ahLst/>
                  <a:cxnLst>
                    <a:cxn ang="0">
                      <a:pos x="T0" y="T1"/>
                    </a:cxn>
                    <a:cxn ang="0">
                      <a:pos x="T2" y="T3"/>
                    </a:cxn>
                    <a:cxn ang="0">
                      <a:pos x="T4" y="T5"/>
                    </a:cxn>
                  </a:cxnLst>
                  <a:rect l="0" t="0" r="r" b="b"/>
                  <a:pathLst>
                    <a:path w="6" h="2">
                      <a:moveTo>
                        <a:pt x="6" y="1"/>
                      </a:moveTo>
                      <a:cubicBezTo>
                        <a:pt x="6" y="2"/>
                        <a:pt x="0" y="2"/>
                        <a:pt x="0" y="1"/>
                      </a:cubicBezTo>
                      <a:cubicBezTo>
                        <a:pt x="0" y="0"/>
                        <a:pt x="6" y="0"/>
                        <a:pt x="6"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42" name="Freeform 492">
                  <a:extLst>
                    <a:ext uri="{FF2B5EF4-FFF2-40B4-BE49-F238E27FC236}">
                      <a16:creationId xmlns:a16="http://schemas.microsoft.com/office/drawing/2014/main" id="{87CAB393-89EC-221B-C627-3615AA779D88}"/>
                    </a:ext>
                  </a:extLst>
                </p:cNvPr>
                <p:cNvSpPr>
                  <a:spLocks/>
                </p:cNvSpPr>
                <p:nvPr/>
              </p:nvSpPr>
              <p:spPr bwMode="auto">
                <a:xfrm>
                  <a:off x="7876208" y="1805760"/>
                  <a:ext cx="30400" cy="22709"/>
                </a:xfrm>
                <a:custGeom>
                  <a:avLst/>
                  <a:gdLst>
                    <a:gd name="T0" fmla="*/ 5 w 6"/>
                    <a:gd name="T1" fmla="*/ 4 h 4"/>
                    <a:gd name="T2" fmla="*/ 2 w 6"/>
                    <a:gd name="T3" fmla="*/ 1 h 4"/>
                    <a:gd name="T4" fmla="*/ 5 w 6"/>
                    <a:gd name="T5" fmla="*/ 4 h 4"/>
                  </a:gdLst>
                  <a:ahLst/>
                  <a:cxnLst>
                    <a:cxn ang="0">
                      <a:pos x="T0" y="T1"/>
                    </a:cxn>
                    <a:cxn ang="0">
                      <a:pos x="T2" y="T3"/>
                    </a:cxn>
                    <a:cxn ang="0">
                      <a:pos x="T4" y="T5"/>
                    </a:cxn>
                  </a:cxnLst>
                  <a:rect l="0" t="0" r="r" b="b"/>
                  <a:pathLst>
                    <a:path w="6" h="4">
                      <a:moveTo>
                        <a:pt x="5" y="4"/>
                      </a:moveTo>
                      <a:cubicBezTo>
                        <a:pt x="4" y="4"/>
                        <a:pt x="0" y="3"/>
                        <a:pt x="2" y="1"/>
                      </a:cubicBezTo>
                      <a:cubicBezTo>
                        <a:pt x="5" y="0"/>
                        <a:pt x="6" y="4"/>
                        <a:pt x="5"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43" name="Freeform 610">
                  <a:extLst>
                    <a:ext uri="{FF2B5EF4-FFF2-40B4-BE49-F238E27FC236}">
                      <a16:creationId xmlns:a16="http://schemas.microsoft.com/office/drawing/2014/main" id="{F44985E6-09CF-E3DE-816B-F3292641BEEF}"/>
                    </a:ext>
                  </a:extLst>
                </p:cNvPr>
                <p:cNvSpPr>
                  <a:spLocks/>
                </p:cNvSpPr>
                <p:nvPr/>
              </p:nvSpPr>
              <p:spPr bwMode="auto">
                <a:xfrm>
                  <a:off x="9176266" y="4379372"/>
                  <a:ext cx="10730" cy="5678"/>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44" name="Freeform 611">
                  <a:extLst>
                    <a:ext uri="{FF2B5EF4-FFF2-40B4-BE49-F238E27FC236}">
                      <a16:creationId xmlns:a16="http://schemas.microsoft.com/office/drawing/2014/main" id="{95973549-69D0-545A-4890-2A1578FAD0BA}"/>
                    </a:ext>
                  </a:extLst>
                </p:cNvPr>
                <p:cNvSpPr>
                  <a:spLocks/>
                </p:cNvSpPr>
                <p:nvPr/>
              </p:nvSpPr>
              <p:spPr bwMode="auto">
                <a:xfrm>
                  <a:off x="9108312" y="4368018"/>
                  <a:ext cx="10730" cy="11355"/>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45" name="Freeform 643">
                  <a:extLst>
                    <a:ext uri="{FF2B5EF4-FFF2-40B4-BE49-F238E27FC236}">
                      <a16:creationId xmlns:a16="http://schemas.microsoft.com/office/drawing/2014/main" id="{1EB98E43-2E51-1782-C854-D41D8323C712}"/>
                    </a:ext>
                  </a:extLst>
                </p:cNvPr>
                <p:cNvSpPr>
                  <a:spLocks/>
                </p:cNvSpPr>
                <p:nvPr/>
              </p:nvSpPr>
              <p:spPr bwMode="auto">
                <a:xfrm>
                  <a:off x="8997442" y="4574287"/>
                  <a:ext cx="53647" cy="49203"/>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46" name="Freeform 644">
                  <a:extLst>
                    <a:ext uri="{FF2B5EF4-FFF2-40B4-BE49-F238E27FC236}">
                      <a16:creationId xmlns:a16="http://schemas.microsoft.com/office/drawing/2014/main" id="{CE2C493F-9F2B-E186-AFBA-1A28D3A0C2F7}"/>
                    </a:ext>
                  </a:extLst>
                </p:cNvPr>
                <p:cNvSpPr>
                  <a:spLocks/>
                </p:cNvSpPr>
                <p:nvPr/>
              </p:nvSpPr>
              <p:spPr bwMode="auto">
                <a:xfrm>
                  <a:off x="9040360" y="4562933"/>
                  <a:ext cx="67953" cy="26493"/>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47" name="Freeform 676">
                  <a:extLst>
                    <a:ext uri="{FF2B5EF4-FFF2-40B4-BE49-F238E27FC236}">
                      <a16:creationId xmlns:a16="http://schemas.microsoft.com/office/drawing/2014/main" id="{3E7242DC-8EA5-20DA-73FA-5653691D92B0}"/>
                    </a:ext>
                  </a:extLst>
                </p:cNvPr>
                <p:cNvSpPr>
                  <a:spLocks/>
                </p:cNvSpPr>
                <p:nvPr/>
              </p:nvSpPr>
              <p:spPr bwMode="auto">
                <a:xfrm>
                  <a:off x="6964198" y="3145552"/>
                  <a:ext cx="518594" cy="465521"/>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48" name="Freeform 680">
                  <a:extLst>
                    <a:ext uri="{FF2B5EF4-FFF2-40B4-BE49-F238E27FC236}">
                      <a16:creationId xmlns:a16="http://schemas.microsoft.com/office/drawing/2014/main" id="{088D40D2-252B-514E-F78D-834488C84E9E}"/>
                    </a:ext>
                  </a:extLst>
                </p:cNvPr>
                <p:cNvSpPr>
                  <a:spLocks/>
                </p:cNvSpPr>
                <p:nvPr/>
              </p:nvSpPr>
              <p:spPr bwMode="auto">
                <a:xfrm>
                  <a:off x="7026786" y="3450223"/>
                  <a:ext cx="46495" cy="56771"/>
                </a:xfrm>
                <a:custGeom>
                  <a:avLst/>
                  <a:gdLst>
                    <a:gd name="T0" fmla="*/ 3 w 9"/>
                    <a:gd name="T1" fmla="*/ 2 h 10"/>
                    <a:gd name="T2" fmla="*/ 0 w 9"/>
                    <a:gd name="T3" fmla="*/ 7 h 10"/>
                    <a:gd name="T4" fmla="*/ 4 w 9"/>
                    <a:gd name="T5" fmla="*/ 8 h 10"/>
                    <a:gd name="T6" fmla="*/ 9 w 9"/>
                    <a:gd name="T7" fmla="*/ 10 h 10"/>
                    <a:gd name="T8" fmla="*/ 7 w 9"/>
                    <a:gd name="T9" fmla="*/ 5 h 10"/>
                    <a:gd name="T10" fmla="*/ 8 w 9"/>
                    <a:gd name="T11" fmla="*/ 3 h 10"/>
                    <a:gd name="T12" fmla="*/ 3 w 9"/>
                    <a:gd name="T13" fmla="*/ 2 h 10"/>
                    <a:gd name="T14" fmla="*/ 3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2"/>
                      </a:moveTo>
                      <a:cubicBezTo>
                        <a:pt x="1" y="3"/>
                        <a:pt x="0" y="5"/>
                        <a:pt x="0" y="7"/>
                      </a:cubicBezTo>
                      <a:cubicBezTo>
                        <a:pt x="1" y="7"/>
                        <a:pt x="4" y="7"/>
                        <a:pt x="4" y="8"/>
                      </a:cubicBezTo>
                      <a:cubicBezTo>
                        <a:pt x="6" y="10"/>
                        <a:pt x="7" y="10"/>
                        <a:pt x="9" y="10"/>
                      </a:cubicBezTo>
                      <a:cubicBezTo>
                        <a:pt x="9" y="10"/>
                        <a:pt x="7" y="5"/>
                        <a:pt x="7" y="5"/>
                      </a:cubicBezTo>
                      <a:cubicBezTo>
                        <a:pt x="8" y="5"/>
                        <a:pt x="9" y="5"/>
                        <a:pt x="8" y="3"/>
                      </a:cubicBezTo>
                      <a:cubicBezTo>
                        <a:pt x="6" y="2"/>
                        <a:pt x="5" y="0"/>
                        <a:pt x="3" y="2"/>
                      </a:cubicBezTo>
                      <a:cubicBezTo>
                        <a:pt x="1" y="4"/>
                        <a:pt x="4" y="1"/>
                        <a:pt x="3"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49" name="Freeform 682">
                  <a:extLst>
                    <a:ext uri="{FF2B5EF4-FFF2-40B4-BE49-F238E27FC236}">
                      <a16:creationId xmlns:a16="http://schemas.microsoft.com/office/drawing/2014/main" id="{B5E58BB3-62C3-5700-3E11-1F9EFD14C268}"/>
                    </a:ext>
                  </a:extLst>
                </p:cNvPr>
                <p:cNvSpPr>
                  <a:spLocks/>
                </p:cNvSpPr>
                <p:nvPr/>
              </p:nvSpPr>
              <p:spPr bwMode="auto">
                <a:xfrm>
                  <a:off x="6817560" y="3228816"/>
                  <a:ext cx="261085" cy="261146"/>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50" name="Freeform 684">
                  <a:extLst>
                    <a:ext uri="{FF2B5EF4-FFF2-40B4-BE49-F238E27FC236}">
                      <a16:creationId xmlns:a16="http://schemas.microsoft.com/office/drawing/2014/main" id="{0B08E3B0-6AF2-1D56-586B-C2113098342E}"/>
                    </a:ext>
                  </a:extLst>
                </p:cNvPr>
                <p:cNvSpPr>
                  <a:spLocks/>
                </p:cNvSpPr>
                <p:nvPr/>
              </p:nvSpPr>
              <p:spPr bwMode="auto">
                <a:xfrm>
                  <a:off x="6712053" y="3395345"/>
                  <a:ext cx="550782" cy="467415"/>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51" name="Freeform 685">
                  <a:extLst>
                    <a:ext uri="{FF2B5EF4-FFF2-40B4-BE49-F238E27FC236}">
                      <a16:creationId xmlns:a16="http://schemas.microsoft.com/office/drawing/2014/main" id="{AB50256F-C6D2-3457-065A-3C0E191113BB}"/>
                    </a:ext>
                  </a:extLst>
                </p:cNvPr>
                <p:cNvSpPr>
                  <a:spLocks/>
                </p:cNvSpPr>
                <p:nvPr/>
              </p:nvSpPr>
              <p:spPr bwMode="auto">
                <a:xfrm>
                  <a:off x="6722783" y="3361280"/>
                  <a:ext cx="109084" cy="123003"/>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52" name="Freeform 687">
                  <a:extLst>
                    <a:ext uri="{FF2B5EF4-FFF2-40B4-BE49-F238E27FC236}">
                      <a16:creationId xmlns:a16="http://schemas.microsoft.com/office/drawing/2014/main" id="{BA139565-D1C2-E827-888D-BD1F0861A096}"/>
                    </a:ext>
                  </a:extLst>
                </p:cNvPr>
                <p:cNvSpPr>
                  <a:spLocks/>
                </p:cNvSpPr>
                <p:nvPr/>
              </p:nvSpPr>
              <p:spPr bwMode="auto">
                <a:xfrm>
                  <a:off x="6722783" y="3383991"/>
                  <a:ext cx="16095" cy="39739"/>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53" name="Freeform 689">
                  <a:extLst>
                    <a:ext uri="{FF2B5EF4-FFF2-40B4-BE49-F238E27FC236}">
                      <a16:creationId xmlns:a16="http://schemas.microsoft.com/office/drawing/2014/main" id="{A52E4491-E2A8-DDB1-1D47-BBF59D9EF55B}"/>
                    </a:ext>
                  </a:extLst>
                </p:cNvPr>
                <p:cNvSpPr>
                  <a:spLocks/>
                </p:cNvSpPr>
                <p:nvPr/>
              </p:nvSpPr>
              <p:spPr bwMode="auto">
                <a:xfrm>
                  <a:off x="7135869" y="3578903"/>
                  <a:ext cx="26823" cy="43525"/>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54" name="Freeform 690">
                  <a:extLst>
                    <a:ext uri="{FF2B5EF4-FFF2-40B4-BE49-F238E27FC236}">
                      <a16:creationId xmlns:a16="http://schemas.microsoft.com/office/drawing/2014/main" id="{07157F1B-BDFC-A36D-C878-006538CEFB08}"/>
                    </a:ext>
                  </a:extLst>
                </p:cNvPr>
                <p:cNvSpPr>
                  <a:spLocks/>
                </p:cNvSpPr>
                <p:nvPr/>
              </p:nvSpPr>
              <p:spPr bwMode="auto">
                <a:xfrm>
                  <a:off x="6921280" y="3785172"/>
                  <a:ext cx="278967" cy="187345"/>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55" name="Freeform 691">
                  <a:extLst>
                    <a:ext uri="{FF2B5EF4-FFF2-40B4-BE49-F238E27FC236}">
                      <a16:creationId xmlns:a16="http://schemas.microsoft.com/office/drawing/2014/main" id="{C6A876F8-5A28-3D92-234F-8ACD364A0454}"/>
                    </a:ext>
                  </a:extLst>
                </p:cNvPr>
                <p:cNvSpPr>
                  <a:spLocks/>
                </p:cNvSpPr>
                <p:nvPr/>
              </p:nvSpPr>
              <p:spPr bwMode="auto">
                <a:xfrm>
                  <a:off x="7168057" y="3578903"/>
                  <a:ext cx="214590" cy="272501"/>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56" name="Freeform 692">
                  <a:extLst>
                    <a:ext uri="{FF2B5EF4-FFF2-40B4-BE49-F238E27FC236}">
                      <a16:creationId xmlns:a16="http://schemas.microsoft.com/office/drawing/2014/main" id="{A08CD100-9FF7-B9BB-855B-313185C6A125}"/>
                    </a:ext>
                  </a:extLst>
                </p:cNvPr>
                <p:cNvSpPr>
                  <a:spLocks/>
                </p:cNvSpPr>
                <p:nvPr/>
              </p:nvSpPr>
              <p:spPr bwMode="auto">
                <a:xfrm>
                  <a:off x="7624061" y="3045257"/>
                  <a:ext cx="287910" cy="132467"/>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57" name="Freeform 693">
                  <a:extLst>
                    <a:ext uri="{FF2B5EF4-FFF2-40B4-BE49-F238E27FC236}">
                      <a16:creationId xmlns:a16="http://schemas.microsoft.com/office/drawing/2014/main" id="{BD015CCA-1288-1D37-3901-BF6F05AFF668}"/>
                    </a:ext>
                  </a:extLst>
                </p:cNvPr>
                <p:cNvSpPr>
                  <a:spLocks/>
                </p:cNvSpPr>
                <p:nvPr/>
              </p:nvSpPr>
              <p:spPr bwMode="auto">
                <a:xfrm>
                  <a:off x="7273565" y="2961994"/>
                  <a:ext cx="466735" cy="289531"/>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58" name="Freeform 694">
                  <a:extLst>
                    <a:ext uri="{FF2B5EF4-FFF2-40B4-BE49-F238E27FC236}">
                      <a16:creationId xmlns:a16="http://schemas.microsoft.com/office/drawing/2014/main" id="{F59CA1D4-7BB3-A160-D6B1-154DE5580692}"/>
                    </a:ext>
                  </a:extLst>
                </p:cNvPr>
                <p:cNvSpPr>
                  <a:spLocks/>
                </p:cNvSpPr>
                <p:nvPr/>
              </p:nvSpPr>
              <p:spPr bwMode="auto">
                <a:xfrm>
                  <a:off x="7414837" y="3283695"/>
                  <a:ext cx="0" cy="567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59" name="Freeform 695">
                  <a:extLst>
                    <a:ext uri="{FF2B5EF4-FFF2-40B4-BE49-F238E27FC236}">
                      <a16:creationId xmlns:a16="http://schemas.microsoft.com/office/drawing/2014/main" id="{E86E4411-7234-9CA5-9495-F62CA397ADB1}"/>
                    </a:ext>
                  </a:extLst>
                </p:cNvPr>
                <p:cNvSpPr>
                  <a:spLocks/>
                </p:cNvSpPr>
                <p:nvPr/>
              </p:nvSpPr>
              <p:spPr bwMode="auto">
                <a:xfrm>
                  <a:off x="7173422" y="3062288"/>
                  <a:ext cx="382685" cy="238437"/>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60" name="Freeform 696">
                  <a:extLst>
                    <a:ext uri="{FF2B5EF4-FFF2-40B4-BE49-F238E27FC236}">
                      <a16:creationId xmlns:a16="http://schemas.microsoft.com/office/drawing/2014/main" id="{B8828C90-9270-E5D1-4D2B-627216FC2848}"/>
                    </a:ext>
                  </a:extLst>
                </p:cNvPr>
                <p:cNvSpPr>
                  <a:spLocks/>
                </p:cNvSpPr>
                <p:nvPr/>
              </p:nvSpPr>
              <p:spPr bwMode="auto">
                <a:xfrm>
                  <a:off x="7577568" y="3117166"/>
                  <a:ext cx="209225" cy="149496"/>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61" name="Freeform 697">
                  <a:extLst>
                    <a:ext uri="{FF2B5EF4-FFF2-40B4-BE49-F238E27FC236}">
                      <a16:creationId xmlns:a16="http://schemas.microsoft.com/office/drawing/2014/main" id="{99B9E5F5-6B60-938F-CBDB-555744038DFE}"/>
                    </a:ext>
                  </a:extLst>
                </p:cNvPr>
                <p:cNvSpPr>
                  <a:spLocks/>
                </p:cNvSpPr>
                <p:nvPr/>
              </p:nvSpPr>
              <p:spPr bwMode="auto">
                <a:xfrm>
                  <a:off x="7409473" y="3245848"/>
                  <a:ext cx="434547" cy="410644"/>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62" name="Freeform 698">
                  <a:extLst>
                    <a:ext uri="{FF2B5EF4-FFF2-40B4-BE49-F238E27FC236}">
                      <a16:creationId xmlns:a16="http://schemas.microsoft.com/office/drawing/2014/main" id="{843DFC55-8CB0-3ADA-8937-E6ACE0CE5310}"/>
                    </a:ext>
                  </a:extLst>
                </p:cNvPr>
                <p:cNvSpPr>
                  <a:spLocks/>
                </p:cNvSpPr>
                <p:nvPr/>
              </p:nvSpPr>
              <p:spPr bwMode="auto">
                <a:xfrm>
                  <a:off x="7388013" y="3194754"/>
                  <a:ext cx="393416" cy="295208"/>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63" name="Freeform 699">
                  <a:extLst>
                    <a:ext uri="{FF2B5EF4-FFF2-40B4-BE49-F238E27FC236}">
                      <a16:creationId xmlns:a16="http://schemas.microsoft.com/office/drawing/2014/main" id="{4B029778-8612-014F-38EB-D7A3729C8DAD}"/>
                    </a:ext>
                  </a:extLst>
                </p:cNvPr>
                <p:cNvSpPr>
                  <a:spLocks/>
                </p:cNvSpPr>
                <p:nvPr/>
              </p:nvSpPr>
              <p:spPr bwMode="auto">
                <a:xfrm>
                  <a:off x="7352248" y="2956316"/>
                  <a:ext cx="14306" cy="22709"/>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64" name="Freeform 700">
                  <a:extLst>
                    <a:ext uri="{FF2B5EF4-FFF2-40B4-BE49-F238E27FC236}">
                      <a16:creationId xmlns:a16="http://schemas.microsoft.com/office/drawing/2014/main" id="{5417B830-8075-4CF1-2E53-4154D5AFF7C7}"/>
                    </a:ext>
                  </a:extLst>
                </p:cNvPr>
                <p:cNvSpPr>
                  <a:spLocks noEditPoints="1"/>
                </p:cNvSpPr>
                <p:nvPr/>
              </p:nvSpPr>
              <p:spPr bwMode="auto">
                <a:xfrm>
                  <a:off x="7021421" y="2606229"/>
                  <a:ext cx="1064011" cy="539325"/>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65" name="Freeform 701">
                  <a:extLst>
                    <a:ext uri="{FF2B5EF4-FFF2-40B4-BE49-F238E27FC236}">
                      <a16:creationId xmlns:a16="http://schemas.microsoft.com/office/drawing/2014/main" id="{968C7506-AA28-7559-0D51-A1EE91799FFF}"/>
                    </a:ext>
                  </a:extLst>
                </p:cNvPr>
                <p:cNvSpPr>
                  <a:spLocks/>
                </p:cNvSpPr>
                <p:nvPr/>
              </p:nvSpPr>
              <p:spPr bwMode="auto">
                <a:xfrm>
                  <a:off x="7597239" y="3278017"/>
                  <a:ext cx="734972" cy="828855"/>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66" name="Freeform 702">
                  <a:extLst>
                    <a:ext uri="{FF2B5EF4-FFF2-40B4-BE49-F238E27FC236}">
                      <a16:creationId xmlns:a16="http://schemas.microsoft.com/office/drawing/2014/main" id="{DF37253C-480A-1D71-3091-44AAB5C0DD78}"/>
                    </a:ext>
                  </a:extLst>
                </p:cNvPr>
                <p:cNvSpPr>
                  <a:spLocks/>
                </p:cNvSpPr>
                <p:nvPr/>
              </p:nvSpPr>
              <p:spPr bwMode="auto">
                <a:xfrm>
                  <a:off x="8201668" y="3506994"/>
                  <a:ext cx="214590" cy="545001"/>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67" name="Freeform 703">
                  <a:extLst>
                    <a:ext uri="{FF2B5EF4-FFF2-40B4-BE49-F238E27FC236}">
                      <a16:creationId xmlns:a16="http://schemas.microsoft.com/office/drawing/2014/main" id="{EA327A6C-63DF-6438-930E-71D04A79B68E}"/>
                    </a:ext>
                  </a:extLst>
                </p:cNvPr>
                <p:cNvSpPr>
                  <a:spLocks/>
                </p:cNvSpPr>
                <p:nvPr/>
              </p:nvSpPr>
              <p:spPr bwMode="auto">
                <a:xfrm>
                  <a:off x="8101526" y="3573225"/>
                  <a:ext cx="119815" cy="155174"/>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68" name="Freeform 704">
                  <a:extLst>
                    <a:ext uri="{FF2B5EF4-FFF2-40B4-BE49-F238E27FC236}">
                      <a16:creationId xmlns:a16="http://schemas.microsoft.com/office/drawing/2014/main" id="{9236C52C-E44E-9C51-E870-F6FDCA3C83F6}"/>
                    </a:ext>
                  </a:extLst>
                </p:cNvPr>
                <p:cNvSpPr>
                  <a:spLocks/>
                </p:cNvSpPr>
                <p:nvPr/>
              </p:nvSpPr>
              <p:spPr bwMode="auto">
                <a:xfrm>
                  <a:off x="8326846" y="3745431"/>
                  <a:ext cx="219956" cy="427675"/>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69" name="Freeform 705">
                  <a:extLst>
                    <a:ext uri="{FF2B5EF4-FFF2-40B4-BE49-F238E27FC236}">
                      <a16:creationId xmlns:a16="http://schemas.microsoft.com/office/drawing/2014/main" id="{5109FADF-9623-D094-04DF-EDBF7E5B3411}"/>
                    </a:ext>
                  </a:extLst>
                </p:cNvPr>
                <p:cNvSpPr>
                  <a:spLocks/>
                </p:cNvSpPr>
                <p:nvPr/>
              </p:nvSpPr>
              <p:spPr bwMode="auto">
                <a:xfrm>
                  <a:off x="8446659" y="3656490"/>
                  <a:ext cx="200284" cy="433352"/>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70" name="Freeform 706">
                  <a:extLst>
                    <a:ext uri="{FF2B5EF4-FFF2-40B4-BE49-F238E27FC236}">
                      <a16:creationId xmlns:a16="http://schemas.microsoft.com/office/drawing/2014/main" id="{044D021B-2827-83AB-EEC1-94398322D0E7}"/>
                    </a:ext>
                  </a:extLst>
                </p:cNvPr>
                <p:cNvSpPr>
                  <a:spLocks/>
                </p:cNvSpPr>
                <p:nvPr/>
              </p:nvSpPr>
              <p:spPr bwMode="auto">
                <a:xfrm>
                  <a:off x="8400164" y="3690553"/>
                  <a:ext cx="193132" cy="249792"/>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71" name="Freeform 707">
                  <a:extLst>
                    <a:ext uri="{FF2B5EF4-FFF2-40B4-BE49-F238E27FC236}">
                      <a16:creationId xmlns:a16="http://schemas.microsoft.com/office/drawing/2014/main" id="{3FC528DF-3654-0197-DD0D-61CAD7CEF91D}"/>
                    </a:ext>
                  </a:extLst>
                </p:cNvPr>
                <p:cNvSpPr>
                  <a:spLocks/>
                </p:cNvSpPr>
                <p:nvPr/>
              </p:nvSpPr>
              <p:spPr bwMode="auto">
                <a:xfrm>
                  <a:off x="9228125" y="4368018"/>
                  <a:ext cx="236050" cy="211945"/>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72" name="Freeform 709">
                  <a:extLst>
                    <a:ext uri="{FF2B5EF4-FFF2-40B4-BE49-F238E27FC236}">
                      <a16:creationId xmlns:a16="http://schemas.microsoft.com/office/drawing/2014/main" id="{ADF43271-CDBB-D051-0BE3-1FEA0EFDCC07}"/>
                    </a:ext>
                  </a:extLst>
                </p:cNvPr>
                <p:cNvSpPr>
                  <a:spLocks/>
                </p:cNvSpPr>
                <p:nvPr/>
              </p:nvSpPr>
              <p:spPr bwMode="auto">
                <a:xfrm>
                  <a:off x="8625484" y="4195815"/>
                  <a:ext cx="268238" cy="249792"/>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73" name="Freeform 710">
                  <a:extLst>
                    <a:ext uri="{FF2B5EF4-FFF2-40B4-BE49-F238E27FC236}">
                      <a16:creationId xmlns:a16="http://schemas.microsoft.com/office/drawing/2014/main" id="{3DE89CEB-69A4-346C-9FAC-E9CF7ABAA57E}"/>
                    </a:ext>
                  </a:extLst>
                </p:cNvPr>
                <p:cNvSpPr>
                  <a:spLocks/>
                </p:cNvSpPr>
                <p:nvPr/>
              </p:nvSpPr>
              <p:spPr bwMode="auto">
                <a:xfrm>
                  <a:off x="8641578" y="4129580"/>
                  <a:ext cx="257509" cy="177883"/>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74" name="Freeform 711">
                  <a:extLst>
                    <a:ext uri="{FF2B5EF4-FFF2-40B4-BE49-F238E27FC236}">
                      <a16:creationId xmlns:a16="http://schemas.microsoft.com/office/drawing/2014/main" id="{CC879ECF-0563-0A13-983B-E91A65FF35CE}"/>
                    </a:ext>
                  </a:extLst>
                </p:cNvPr>
                <p:cNvSpPr>
                  <a:spLocks/>
                </p:cNvSpPr>
                <p:nvPr/>
              </p:nvSpPr>
              <p:spPr bwMode="auto">
                <a:xfrm>
                  <a:off x="8117621" y="3512670"/>
                  <a:ext cx="89412" cy="54878"/>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75" name="Freeform 712">
                  <a:extLst>
                    <a:ext uri="{FF2B5EF4-FFF2-40B4-BE49-F238E27FC236}">
                      <a16:creationId xmlns:a16="http://schemas.microsoft.com/office/drawing/2014/main" id="{2048551E-3EA2-0536-DEF7-82B039A6C58A}"/>
                    </a:ext>
                  </a:extLst>
                </p:cNvPr>
                <p:cNvSpPr>
                  <a:spLocks/>
                </p:cNvSpPr>
                <p:nvPr/>
              </p:nvSpPr>
              <p:spPr bwMode="auto">
                <a:xfrm>
                  <a:off x="7911972" y="3450223"/>
                  <a:ext cx="194918" cy="128679"/>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76" name="Freeform 713">
                  <a:extLst>
                    <a:ext uri="{FF2B5EF4-FFF2-40B4-BE49-F238E27FC236}">
                      <a16:creationId xmlns:a16="http://schemas.microsoft.com/office/drawing/2014/main" id="{F38756AA-FCD3-6D61-D9E9-B6F5B2F9EC46}"/>
                    </a:ext>
                  </a:extLst>
                </p:cNvPr>
                <p:cNvSpPr>
                  <a:spLocks/>
                </p:cNvSpPr>
                <p:nvPr/>
              </p:nvSpPr>
              <p:spPr bwMode="auto">
                <a:xfrm>
                  <a:off x="8452023" y="3917636"/>
                  <a:ext cx="146636" cy="128679"/>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77" name="Freeform 714">
                  <a:extLst>
                    <a:ext uri="{FF2B5EF4-FFF2-40B4-BE49-F238E27FC236}">
                      <a16:creationId xmlns:a16="http://schemas.microsoft.com/office/drawing/2014/main" id="{A8E2A109-2144-8115-79F9-E6329264B848}"/>
                    </a:ext>
                  </a:extLst>
                </p:cNvPr>
                <p:cNvSpPr>
                  <a:spLocks/>
                </p:cNvSpPr>
                <p:nvPr/>
              </p:nvSpPr>
              <p:spPr bwMode="auto">
                <a:xfrm>
                  <a:off x="8394799" y="4144719"/>
                  <a:ext cx="116236" cy="145713"/>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78" name="Freeform 715">
                  <a:extLst>
                    <a:ext uri="{FF2B5EF4-FFF2-40B4-BE49-F238E27FC236}">
                      <a16:creationId xmlns:a16="http://schemas.microsoft.com/office/drawing/2014/main" id="{A8BAD699-9990-73BF-30BF-4EC1778DB94A}"/>
                    </a:ext>
                  </a:extLst>
                </p:cNvPr>
                <p:cNvSpPr>
                  <a:spLocks/>
                </p:cNvSpPr>
                <p:nvPr/>
              </p:nvSpPr>
              <p:spPr bwMode="auto">
                <a:xfrm>
                  <a:off x="7740299" y="2672461"/>
                  <a:ext cx="1571876" cy="1084325"/>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79" name="Freeform 716">
                  <a:extLst>
                    <a:ext uri="{FF2B5EF4-FFF2-40B4-BE49-F238E27FC236}">
                      <a16:creationId xmlns:a16="http://schemas.microsoft.com/office/drawing/2014/main" id="{F97FBD95-4B0F-6505-ADBA-993C3877A666}"/>
                    </a:ext>
                  </a:extLst>
                </p:cNvPr>
                <p:cNvSpPr>
                  <a:spLocks/>
                </p:cNvSpPr>
                <p:nvPr/>
              </p:nvSpPr>
              <p:spPr bwMode="auto">
                <a:xfrm>
                  <a:off x="8101526" y="2727341"/>
                  <a:ext cx="822596" cy="378471"/>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80" name="Freeform 721">
                  <a:extLst>
                    <a:ext uri="{FF2B5EF4-FFF2-40B4-BE49-F238E27FC236}">
                      <a16:creationId xmlns:a16="http://schemas.microsoft.com/office/drawing/2014/main" id="{C75A9132-4DE2-3A7A-207F-53A86FEC967A}"/>
                    </a:ext>
                  </a:extLst>
                </p:cNvPr>
                <p:cNvSpPr>
                  <a:spLocks/>
                </p:cNvSpPr>
                <p:nvPr/>
              </p:nvSpPr>
              <p:spPr bwMode="auto">
                <a:xfrm>
                  <a:off x="9474904" y="2649754"/>
                  <a:ext cx="78683" cy="177883"/>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81" name="Freeform 722">
                  <a:extLst>
                    <a:ext uri="{FF2B5EF4-FFF2-40B4-BE49-F238E27FC236}">
                      <a16:creationId xmlns:a16="http://schemas.microsoft.com/office/drawing/2014/main" id="{FEF9911D-B0FA-192C-C858-8A4607916B69}"/>
                    </a:ext>
                  </a:extLst>
                </p:cNvPr>
                <p:cNvSpPr>
                  <a:spLocks/>
                </p:cNvSpPr>
                <p:nvPr/>
              </p:nvSpPr>
              <p:spPr bwMode="auto">
                <a:xfrm>
                  <a:off x="9490998" y="2821957"/>
                  <a:ext cx="78683" cy="128679"/>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82" name="Freeform 723">
                  <a:extLst>
                    <a:ext uri="{FF2B5EF4-FFF2-40B4-BE49-F238E27FC236}">
                      <a16:creationId xmlns:a16="http://schemas.microsoft.com/office/drawing/2014/main" id="{3DAD030C-3AB4-8E7C-D2BE-ABF1953D7E8D}"/>
                    </a:ext>
                  </a:extLst>
                </p:cNvPr>
                <p:cNvSpPr>
                  <a:spLocks/>
                </p:cNvSpPr>
                <p:nvPr/>
              </p:nvSpPr>
              <p:spPr bwMode="auto">
                <a:xfrm>
                  <a:off x="9076124" y="3200431"/>
                  <a:ext cx="110872" cy="140035"/>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83" name="Freeform 724">
                  <a:extLst>
                    <a:ext uri="{FF2B5EF4-FFF2-40B4-BE49-F238E27FC236}">
                      <a16:creationId xmlns:a16="http://schemas.microsoft.com/office/drawing/2014/main" id="{A77B1908-81CC-7D37-CD4E-69EC8386F31F}"/>
                    </a:ext>
                  </a:extLst>
                </p:cNvPr>
                <p:cNvSpPr>
                  <a:spLocks/>
                </p:cNvSpPr>
                <p:nvPr/>
              </p:nvSpPr>
              <p:spPr bwMode="auto">
                <a:xfrm>
                  <a:off x="9029630" y="3050934"/>
                  <a:ext cx="168096" cy="172206"/>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grpSp>
          <p:grpSp>
            <p:nvGrpSpPr>
              <p:cNvPr id="14" name="Group 13">
                <a:extLst>
                  <a:ext uri="{FF2B5EF4-FFF2-40B4-BE49-F238E27FC236}">
                    <a16:creationId xmlns:a16="http://schemas.microsoft.com/office/drawing/2014/main" id="{C413CEBC-0F94-5C26-1727-06E00A89FD0E}"/>
                  </a:ext>
                </a:extLst>
              </p:cNvPr>
              <p:cNvGrpSpPr/>
              <p:nvPr/>
            </p:nvGrpSpPr>
            <p:grpSpPr>
              <a:xfrm>
                <a:off x="5192038" y="1588138"/>
                <a:ext cx="2448118" cy="1835592"/>
                <a:chOff x="5192038" y="1588138"/>
                <a:chExt cx="2448118" cy="1835592"/>
              </a:xfrm>
              <a:grpFill/>
            </p:grpSpPr>
            <p:sp>
              <p:nvSpPr>
                <p:cNvPr id="201" name="Freeform 511">
                  <a:extLst>
                    <a:ext uri="{FF2B5EF4-FFF2-40B4-BE49-F238E27FC236}">
                      <a16:creationId xmlns:a16="http://schemas.microsoft.com/office/drawing/2014/main" id="{1FDAE119-7268-28F6-D869-2B13E23DD7A9}"/>
                    </a:ext>
                  </a:extLst>
                </p:cNvPr>
                <p:cNvSpPr>
                  <a:spLocks/>
                </p:cNvSpPr>
                <p:nvPr/>
              </p:nvSpPr>
              <p:spPr bwMode="auto">
                <a:xfrm>
                  <a:off x="5789315" y="2388608"/>
                  <a:ext cx="10730" cy="22709"/>
                </a:xfrm>
                <a:custGeom>
                  <a:avLst/>
                  <a:gdLst>
                    <a:gd name="T0" fmla="*/ 1 w 2"/>
                    <a:gd name="T1" fmla="*/ 4 h 4"/>
                    <a:gd name="T2" fmla="*/ 2 w 2"/>
                    <a:gd name="T3" fmla="*/ 1 h 4"/>
                    <a:gd name="T4" fmla="*/ 1 w 2"/>
                    <a:gd name="T5" fmla="*/ 4 h 4"/>
                    <a:gd name="T6" fmla="*/ 1 w 2"/>
                    <a:gd name="T7" fmla="*/ 4 h 4"/>
                  </a:gdLst>
                  <a:ahLst/>
                  <a:cxnLst>
                    <a:cxn ang="0">
                      <a:pos x="T0" y="T1"/>
                    </a:cxn>
                    <a:cxn ang="0">
                      <a:pos x="T2" y="T3"/>
                    </a:cxn>
                    <a:cxn ang="0">
                      <a:pos x="T4" y="T5"/>
                    </a:cxn>
                    <a:cxn ang="0">
                      <a:pos x="T6" y="T7"/>
                    </a:cxn>
                  </a:cxnLst>
                  <a:rect l="0" t="0" r="r" b="b"/>
                  <a:pathLst>
                    <a:path w="2" h="4">
                      <a:moveTo>
                        <a:pt x="1" y="4"/>
                      </a:moveTo>
                      <a:cubicBezTo>
                        <a:pt x="0" y="3"/>
                        <a:pt x="0" y="1"/>
                        <a:pt x="2" y="1"/>
                      </a:cubicBezTo>
                      <a:cubicBezTo>
                        <a:pt x="2" y="0"/>
                        <a:pt x="2" y="4"/>
                        <a:pt x="1" y="4"/>
                      </a:cubicBezTo>
                      <a:cubicBezTo>
                        <a:pt x="0" y="3"/>
                        <a:pt x="1" y="4"/>
                        <a:pt x="1"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02" name="Freeform 404">
                  <a:extLst>
                    <a:ext uri="{FF2B5EF4-FFF2-40B4-BE49-F238E27FC236}">
                      <a16:creationId xmlns:a16="http://schemas.microsoft.com/office/drawing/2014/main" id="{B84E05EC-F49A-BEAB-9D24-37EE2C904A44}"/>
                    </a:ext>
                  </a:extLst>
                </p:cNvPr>
                <p:cNvSpPr>
                  <a:spLocks/>
                </p:cNvSpPr>
                <p:nvPr/>
              </p:nvSpPr>
              <p:spPr bwMode="auto">
                <a:xfrm>
                  <a:off x="5669502" y="2471871"/>
                  <a:ext cx="209225" cy="334947"/>
                </a:xfrm>
                <a:custGeom>
                  <a:avLst/>
                  <a:gdLst>
                    <a:gd name="T0" fmla="*/ 7 w 40"/>
                    <a:gd name="T1" fmla="*/ 0 h 60"/>
                    <a:gd name="T2" fmla="*/ 4 w 40"/>
                    <a:gd name="T3" fmla="*/ 3 h 60"/>
                    <a:gd name="T4" fmla="*/ 2 w 40"/>
                    <a:gd name="T5" fmla="*/ 8 h 60"/>
                    <a:gd name="T6" fmla="*/ 5 w 40"/>
                    <a:gd name="T7" fmla="*/ 14 h 60"/>
                    <a:gd name="T8" fmla="*/ 3 w 40"/>
                    <a:gd name="T9" fmla="*/ 18 h 60"/>
                    <a:gd name="T10" fmla="*/ 3 w 40"/>
                    <a:gd name="T11" fmla="*/ 19 h 60"/>
                    <a:gd name="T12" fmla="*/ 2 w 40"/>
                    <a:gd name="T13" fmla="*/ 23 h 60"/>
                    <a:gd name="T14" fmla="*/ 5 w 40"/>
                    <a:gd name="T15" fmla="*/ 23 h 60"/>
                    <a:gd name="T16" fmla="*/ 7 w 40"/>
                    <a:gd name="T17" fmla="*/ 19 h 60"/>
                    <a:gd name="T18" fmla="*/ 7 w 40"/>
                    <a:gd name="T19" fmla="*/ 23 h 60"/>
                    <a:gd name="T20" fmla="*/ 11 w 40"/>
                    <a:gd name="T21" fmla="*/ 27 h 60"/>
                    <a:gd name="T22" fmla="*/ 14 w 40"/>
                    <a:gd name="T23" fmla="*/ 30 h 60"/>
                    <a:gd name="T24" fmla="*/ 16 w 40"/>
                    <a:gd name="T25" fmla="*/ 36 h 60"/>
                    <a:gd name="T26" fmla="*/ 8 w 40"/>
                    <a:gd name="T27" fmla="*/ 39 h 60"/>
                    <a:gd name="T28" fmla="*/ 9 w 40"/>
                    <a:gd name="T29" fmla="*/ 42 h 60"/>
                    <a:gd name="T30" fmla="*/ 5 w 40"/>
                    <a:gd name="T31" fmla="*/ 47 h 60"/>
                    <a:gd name="T32" fmla="*/ 9 w 40"/>
                    <a:gd name="T33" fmla="*/ 48 h 60"/>
                    <a:gd name="T34" fmla="*/ 18 w 40"/>
                    <a:gd name="T35" fmla="*/ 48 h 60"/>
                    <a:gd name="T36" fmla="*/ 10 w 40"/>
                    <a:gd name="T37" fmla="*/ 52 h 60"/>
                    <a:gd name="T38" fmla="*/ 7 w 40"/>
                    <a:gd name="T39" fmla="*/ 55 h 60"/>
                    <a:gd name="T40" fmla="*/ 3 w 40"/>
                    <a:gd name="T41" fmla="*/ 59 h 60"/>
                    <a:gd name="T42" fmla="*/ 5 w 40"/>
                    <a:gd name="T43" fmla="*/ 60 h 60"/>
                    <a:gd name="T44" fmla="*/ 12 w 40"/>
                    <a:gd name="T45" fmla="*/ 57 h 60"/>
                    <a:gd name="T46" fmla="*/ 19 w 40"/>
                    <a:gd name="T47" fmla="*/ 55 h 60"/>
                    <a:gd name="T48" fmla="*/ 27 w 40"/>
                    <a:gd name="T49" fmla="*/ 54 h 60"/>
                    <a:gd name="T50" fmla="*/ 38 w 40"/>
                    <a:gd name="T51" fmla="*/ 51 h 60"/>
                    <a:gd name="T52" fmla="*/ 38 w 40"/>
                    <a:gd name="T53" fmla="*/ 46 h 60"/>
                    <a:gd name="T54" fmla="*/ 32 w 40"/>
                    <a:gd name="T55" fmla="*/ 41 h 60"/>
                    <a:gd name="T56" fmla="*/ 31 w 40"/>
                    <a:gd name="T57" fmla="*/ 36 h 60"/>
                    <a:gd name="T58" fmla="*/ 30 w 40"/>
                    <a:gd name="T59" fmla="*/ 34 h 60"/>
                    <a:gd name="T60" fmla="*/ 23 w 40"/>
                    <a:gd name="T61" fmla="*/ 25 h 60"/>
                    <a:gd name="T62" fmla="*/ 12 w 40"/>
                    <a:gd name="T63" fmla="*/ 18 h 60"/>
                    <a:gd name="T64" fmla="*/ 14 w 40"/>
                    <a:gd name="T65" fmla="*/ 16 h 60"/>
                    <a:gd name="T66" fmla="*/ 21 w 40"/>
                    <a:gd name="T67" fmla="*/ 8 h 60"/>
                    <a:gd name="T68" fmla="*/ 9 w 40"/>
                    <a:gd name="T69" fmla="*/ 7 h 60"/>
                    <a:gd name="T70" fmla="*/ 9 w 40"/>
                    <a:gd name="T71" fmla="*/ 6 h 60"/>
                    <a:gd name="T72" fmla="*/ 15 w 4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60">
                      <a:moveTo>
                        <a:pt x="15" y="0"/>
                      </a:moveTo>
                      <a:cubicBezTo>
                        <a:pt x="12" y="0"/>
                        <a:pt x="10" y="1"/>
                        <a:pt x="7" y="0"/>
                      </a:cubicBezTo>
                      <a:cubicBezTo>
                        <a:pt x="6" y="0"/>
                        <a:pt x="5" y="0"/>
                        <a:pt x="5" y="1"/>
                      </a:cubicBezTo>
                      <a:cubicBezTo>
                        <a:pt x="6" y="3"/>
                        <a:pt x="5" y="2"/>
                        <a:pt x="4" y="3"/>
                      </a:cubicBezTo>
                      <a:cubicBezTo>
                        <a:pt x="5" y="2"/>
                        <a:pt x="5" y="4"/>
                        <a:pt x="5" y="4"/>
                      </a:cubicBezTo>
                      <a:cubicBezTo>
                        <a:pt x="4" y="6"/>
                        <a:pt x="1" y="5"/>
                        <a:pt x="2" y="8"/>
                      </a:cubicBezTo>
                      <a:cubicBezTo>
                        <a:pt x="4" y="10"/>
                        <a:pt x="3" y="11"/>
                        <a:pt x="2" y="13"/>
                      </a:cubicBezTo>
                      <a:cubicBezTo>
                        <a:pt x="2" y="15"/>
                        <a:pt x="4" y="15"/>
                        <a:pt x="5" y="14"/>
                      </a:cubicBezTo>
                      <a:cubicBezTo>
                        <a:pt x="4" y="15"/>
                        <a:pt x="5" y="15"/>
                        <a:pt x="5" y="16"/>
                      </a:cubicBezTo>
                      <a:cubicBezTo>
                        <a:pt x="5" y="15"/>
                        <a:pt x="3" y="18"/>
                        <a:pt x="3" y="18"/>
                      </a:cubicBezTo>
                      <a:cubicBezTo>
                        <a:pt x="2" y="18"/>
                        <a:pt x="0" y="18"/>
                        <a:pt x="0" y="20"/>
                      </a:cubicBezTo>
                      <a:cubicBezTo>
                        <a:pt x="1" y="20"/>
                        <a:pt x="2" y="18"/>
                        <a:pt x="3" y="19"/>
                      </a:cubicBezTo>
                      <a:cubicBezTo>
                        <a:pt x="3" y="20"/>
                        <a:pt x="3" y="21"/>
                        <a:pt x="3" y="21"/>
                      </a:cubicBezTo>
                      <a:cubicBezTo>
                        <a:pt x="2" y="22"/>
                        <a:pt x="2" y="23"/>
                        <a:pt x="2" y="23"/>
                      </a:cubicBezTo>
                      <a:cubicBezTo>
                        <a:pt x="2" y="24"/>
                        <a:pt x="3" y="22"/>
                        <a:pt x="4" y="22"/>
                      </a:cubicBezTo>
                      <a:cubicBezTo>
                        <a:pt x="4" y="21"/>
                        <a:pt x="5" y="23"/>
                        <a:pt x="5" y="23"/>
                      </a:cubicBezTo>
                      <a:cubicBezTo>
                        <a:pt x="6" y="23"/>
                        <a:pt x="5" y="19"/>
                        <a:pt x="4" y="19"/>
                      </a:cubicBezTo>
                      <a:cubicBezTo>
                        <a:pt x="5" y="19"/>
                        <a:pt x="7" y="20"/>
                        <a:pt x="7" y="19"/>
                      </a:cubicBezTo>
                      <a:cubicBezTo>
                        <a:pt x="7" y="19"/>
                        <a:pt x="6" y="20"/>
                        <a:pt x="6" y="20"/>
                      </a:cubicBezTo>
                      <a:cubicBezTo>
                        <a:pt x="6" y="21"/>
                        <a:pt x="7" y="22"/>
                        <a:pt x="7" y="23"/>
                      </a:cubicBezTo>
                      <a:cubicBezTo>
                        <a:pt x="7" y="24"/>
                        <a:pt x="4" y="27"/>
                        <a:pt x="7" y="27"/>
                      </a:cubicBezTo>
                      <a:cubicBezTo>
                        <a:pt x="7" y="27"/>
                        <a:pt x="10" y="27"/>
                        <a:pt x="11" y="27"/>
                      </a:cubicBezTo>
                      <a:cubicBezTo>
                        <a:pt x="12" y="26"/>
                        <a:pt x="15" y="26"/>
                        <a:pt x="15" y="26"/>
                      </a:cubicBezTo>
                      <a:cubicBezTo>
                        <a:pt x="14" y="28"/>
                        <a:pt x="13" y="28"/>
                        <a:pt x="14" y="30"/>
                      </a:cubicBezTo>
                      <a:cubicBezTo>
                        <a:pt x="15" y="33"/>
                        <a:pt x="15" y="31"/>
                        <a:pt x="16" y="32"/>
                      </a:cubicBezTo>
                      <a:cubicBezTo>
                        <a:pt x="16" y="33"/>
                        <a:pt x="15" y="35"/>
                        <a:pt x="16" y="36"/>
                      </a:cubicBezTo>
                      <a:cubicBezTo>
                        <a:pt x="17" y="38"/>
                        <a:pt x="14" y="38"/>
                        <a:pt x="13" y="38"/>
                      </a:cubicBezTo>
                      <a:cubicBezTo>
                        <a:pt x="11" y="39"/>
                        <a:pt x="10" y="37"/>
                        <a:pt x="8" y="39"/>
                      </a:cubicBezTo>
                      <a:cubicBezTo>
                        <a:pt x="7" y="41"/>
                        <a:pt x="12" y="40"/>
                        <a:pt x="11" y="41"/>
                      </a:cubicBezTo>
                      <a:cubicBezTo>
                        <a:pt x="11" y="41"/>
                        <a:pt x="9" y="42"/>
                        <a:pt x="9" y="42"/>
                      </a:cubicBezTo>
                      <a:cubicBezTo>
                        <a:pt x="9" y="43"/>
                        <a:pt x="10" y="43"/>
                        <a:pt x="9" y="44"/>
                      </a:cubicBezTo>
                      <a:cubicBezTo>
                        <a:pt x="8" y="45"/>
                        <a:pt x="7" y="46"/>
                        <a:pt x="5" y="47"/>
                      </a:cubicBezTo>
                      <a:cubicBezTo>
                        <a:pt x="4" y="48"/>
                        <a:pt x="6" y="49"/>
                        <a:pt x="6" y="49"/>
                      </a:cubicBezTo>
                      <a:cubicBezTo>
                        <a:pt x="7" y="49"/>
                        <a:pt x="9" y="48"/>
                        <a:pt x="9" y="48"/>
                      </a:cubicBezTo>
                      <a:cubicBezTo>
                        <a:pt x="9" y="49"/>
                        <a:pt x="12" y="49"/>
                        <a:pt x="13" y="50"/>
                      </a:cubicBezTo>
                      <a:cubicBezTo>
                        <a:pt x="15" y="50"/>
                        <a:pt x="17" y="48"/>
                        <a:pt x="18" y="48"/>
                      </a:cubicBezTo>
                      <a:cubicBezTo>
                        <a:pt x="18" y="48"/>
                        <a:pt x="16" y="53"/>
                        <a:pt x="13" y="52"/>
                      </a:cubicBezTo>
                      <a:cubicBezTo>
                        <a:pt x="12" y="51"/>
                        <a:pt x="11" y="52"/>
                        <a:pt x="10" y="52"/>
                      </a:cubicBezTo>
                      <a:cubicBezTo>
                        <a:pt x="8" y="52"/>
                        <a:pt x="9" y="51"/>
                        <a:pt x="8" y="51"/>
                      </a:cubicBezTo>
                      <a:cubicBezTo>
                        <a:pt x="8" y="51"/>
                        <a:pt x="8" y="54"/>
                        <a:pt x="7" y="55"/>
                      </a:cubicBezTo>
                      <a:cubicBezTo>
                        <a:pt x="7" y="55"/>
                        <a:pt x="6" y="56"/>
                        <a:pt x="5" y="57"/>
                      </a:cubicBezTo>
                      <a:cubicBezTo>
                        <a:pt x="5" y="57"/>
                        <a:pt x="3" y="58"/>
                        <a:pt x="3" y="59"/>
                      </a:cubicBezTo>
                      <a:cubicBezTo>
                        <a:pt x="3" y="59"/>
                        <a:pt x="5" y="59"/>
                        <a:pt x="5" y="59"/>
                      </a:cubicBezTo>
                      <a:cubicBezTo>
                        <a:pt x="5" y="59"/>
                        <a:pt x="4" y="59"/>
                        <a:pt x="5" y="60"/>
                      </a:cubicBezTo>
                      <a:cubicBezTo>
                        <a:pt x="5" y="60"/>
                        <a:pt x="7" y="57"/>
                        <a:pt x="8" y="57"/>
                      </a:cubicBezTo>
                      <a:cubicBezTo>
                        <a:pt x="9" y="57"/>
                        <a:pt x="11" y="58"/>
                        <a:pt x="12" y="57"/>
                      </a:cubicBezTo>
                      <a:cubicBezTo>
                        <a:pt x="14" y="57"/>
                        <a:pt x="13" y="55"/>
                        <a:pt x="15" y="55"/>
                      </a:cubicBezTo>
                      <a:cubicBezTo>
                        <a:pt x="16" y="54"/>
                        <a:pt x="17" y="55"/>
                        <a:pt x="19" y="55"/>
                      </a:cubicBezTo>
                      <a:cubicBezTo>
                        <a:pt x="20" y="56"/>
                        <a:pt x="21" y="54"/>
                        <a:pt x="23" y="55"/>
                      </a:cubicBezTo>
                      <a:cubicBezTo>
                        <a:pt x="24" y="56"/>
                        <a:pt x="26" y="55"/>
                        <a:pt x="27" y="54"/>
                      </a:cubicBezTo>
                      <a:cubicBezTo>
                        <a:pt x="29" y="54"/>
                        <a:pt x="32" y="54"/>
                        <a:pt x="34" y="54"/>
                      </a:cubicBezTo>
                      <a:cubicBezTo>
                        <a:pt x="34" y="54"/>
                        <a:pt x="38" y="51"/>
                        <a:pt x="38" y="51"/>
                      </a:cubicBezTo>
                      <a:cubicBezTo>
                        <a:pt x="37" y="50"/>
                        <a:pt x="33" y="51"/>
                        <a:pt x="33" y="50"/>
                      </a:cubicBezTo>
                      <a:cubicBezTo>
                        <a:pt x="33" y="49"/>
                        <a:pt x="37" y="46"/>
                        <a:pt x="38" y="46"/>
                      </a:cubicBezTo>
                      <a:cubicBezTo>
                        <a:pt x="39" y="44"/>
                        <a:pt x="40" y="40"/>
                        <a:pt x="36" y="40"/>
                      </a:cubicBezTo>
                      <a:cubicBezTo>
                        <a:pt x="35" y="40"/>
                        <a:pt x="33" y="41"/>
                        <a:pt x="32" y="41"/>
                      </a:cubicBezTo>
                      <a:cubicBezTo>
                        <a:pt x="30" y="40"/>
                        <a:pt x="32" y="40"/>
                        <a:pt x="32" y="39"/>
                      </a:cubicBezTo>
                      <a:cubicBezTo>
                        <a:pt x="32" y="38"/>
                        <a:pt x="32" y="37"/>
                        <a:pt x="31" y="36"/>
                      </a:cubicBezTo>
                      <a:cubicBezTo>
                        <a:pt x="31" y="36"/>
                        <a:pt x="27" y="35"/>
                        <a:pt x="28" y="34"/>
                      </a:cubicBezTo>
                      <a:cubicBezTo>
                        <a:pt x="28" y="34"/>
                        <a:pt x="30" y="35"/>
                        <a:pt x="30" y="34"/>
                      </a:cubicBezTo>
                      <a:cubicBezTo>
                        <a:pt x="31" y="33"/>
                        <a:pt x="30" y="32"/>
                        <a:pt x="29" y="31"/>
                      </a:cubicBezTo>
                      <a:cubicBezTo>
                        <a:pt x="26" y="29"/>
                        <a:pt x="25" y="29"/>
                        <a:pt x="23" y="25"/>
                      </a:cubicBezTo>
                      <a:cubicBezTo>
                        <a:pt x="22" y="23"/>
                        <a:pt x="21" y="21"/>
                        <a:pt x="18" y="19"/>
                      </a:cubicBezTo>
                      <a:cubicBezTo>
                        <a:pt x="17" y="18"/>
                        <a:pt x="13" y="20"/>
                        <a:pt x="12" y="18"/>
                      </a:cubicBezTo>
                      <a:cubicBezTo>
                        <a:pt x="12" y="18"/>
                        <a:pt x="18" y="17"/>
                        <a:pt x="17" y="16"/>
                      </a:cubicBezTo>
                      <a:cubicBezTo>
                        <a:pt x="17" y="16"/>
                        <a:pt x="15" y="17"/>
                        <a:pt x="14" y="16"/>
                      </a:cubicBezTo>
                      <a:cubicBezTo>
                        <a:pt x="14" y="16"/>
                        <a:pt x="18" y="15"/>
                        <a:pt x="18" y="15"/>
                      </a:cubicBezTo>
                      <a:cubicBezTo>
                        <a:pt x="19" y="14"/>
                        <a:pt x="22" y="9"/>
                        <a:pt x="21" y="8"/>
                      </a:cubicBezTo>
                      <a:cubicBezTo>
                        <a:pt x="20" y="6"/>
                        <a:pt x="17" y="6"/>
                        <a:pt x="15" y="6"/>
                      </a:cubicBezTo>
                      <a:cubicBezTo>
                        <a:pt x="14" y="7"/>
                        <a:pt x="9" y="7"/>
                        <a:pt x="9" y="7"/>
                      </a:cubicBezTo>
                      <a:cubicBezTo>
                        <a:pt x="9" y="7"/>
                        <a:pt x="11" y="6"/>
                        <a:pt x="11" y="6"/>
                      </a:cubicBezTo>
                      <a:cubicBezTo>
                        <a:pt x="11" y="6"/>
                        <a:pt x="9" y="5"/>
                        <a:pt x="9" y="6"/>
                      </a:cubicBezTo>
                      <a:cubicBezTo>
                        <a:pt x="9" y="5"/>
                        <a:pt x="18" y="1"/>
                        <a:pt x="15" y="0"/>
                      </a:cubicBezTo>
                      <a:cubicBezTo>
                        <a:pt x="14" y="0"/>
                        <a:pt x="17" y="1"/>
                        <a:pt x="15"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03" name="Freeform 405">
                  <a:extLst>
                    <a:ext uri="{FF2B5EF4-FFF2-40B4-BE49-F238E27FC236}">
                      <a16:creationId xmlns:a16="http://schemas.microsoft.com/office/drawing/2014/main" id="{AD556D7A-BAF6-62F2-A9CB-F1991FC12319}"/>
                    </a:ext>
                  </a:extLst>
                </p:cNvPr>
                <p:cNvSpPr>
                  <a:spLocks/>
                </p:cNvSpPr>
                <p:nvPr/>
              </p:nvSpPr>
              <p:spPr bwMode="auto">
                <a:xfrm>
                  <a:off x="5192038" y="2121785"/>
                  <a:ext cx="282545" cy="145713"/>
                </a:xfrm>
                <a:custGeom>
                  <a:avLst/>
                  <a:gdLst>
                    <a:gd name="T0" fmla="*/ 53 w 54"/>
                    <a:gd name="T1" fmla="*/ 10 h 26"/>
                    <a:gd name="T2" fmla="*/ 49 w 54"/>
                    <a:gd name="T3" fmla="*/ 9 h 26"/>
                    <a:gd name="T4" fmla="*/ 50 w 54"/>
                    <a:gd name="T5" fmla="*/ 8 h 26"/>
                    <a:gd name="T6" fmla="*/ 48 w 54"/>
                    <a:gd name="T7" fmla="*/ 7 h 26"/>
                    <a:gd name="T8" fmla="*/ 49 w 54"/>
                    <a:gd name="T9" fmla="*/ 6 h 26"/>
                    <a:gd name="T10" fmla="*/ 46 w 54"/>
                    <a:gd name="T11" fmla="*/ 5 h 26"/>
                    <a:gd name="T12" fmla="*/ 48 w 54"/>
                    <a:gd name="T13" fmla="*/ 3 h 26"/>
                    <a:gd name="T14" fmla="*/ 43 w 54"/>
                    <a:gd name="T15" fmla="*/ 3 h 26"/>
                    <a:gd name="T16" fmla="*/ 39 w 54"/>
                    <a:gd name="T17" fmla="*/ 1 h 26"/>
                    <a:gd name="T18" fmla="*/ 39 w 54"/>
                    <a:gd name="T19" fmla="*/ 4 h 26"/>
                    <a:gd name="T20" fmla="*/ 36 w 54"/>
                    <a:gd name="T21" fmla="*/ 5 h 26"/>
                    <a:gd name="T22" fmla="*/ 32 w 54"/>
                    <a:gd name="T23" fmla="*/ 5 h 26"/>
                    <a:gd name="T24" fmla="*/ 32 w 54"/>
                    <a:gd name="T25" fmla="*/ 9 h 26"/>
                    <a:gd name="T26" fmla="*/ 26 w 54"/>
                    <a:gd name="T27" fmla="*/ 5 h 26"/>
                    <a:gd name="T28" fmla="*/ 25 w 54"/>
                    <a:gd name="T29" fmla="*/ 8 h 26"/>
                    <a:gd name="T30" fmla="*/ 21 w 54"/>
                    <a:gd name="T31" fmla="*/ 5 h 26"/>
                    <a:gd name="T32" fmla="*/ 21 w 54"/>
                    <a:gd name="T33" fmla="*/ 9 h 26"/>
                    <a:gd name="T34" fmla="*/ 19 w 54"/>
                    <a:gd name="T35" fmla="*/ 9 h 26"/>
                    <a:gd name="T36" fmla="*/ 17 w 54"/>
                    <a:gd name="T37" fmla="*/ 12 h 26"/>
                    <a:gd name="T38" fmla="*/ 14 w 54"/>
                    <a:gd name="T39" fmla="*/ 8 h 26"/>
                    <a:gd name="T40" fmla="*/ 16 w 54"/>
                    <a:gd name="T41" fmla="*/ 8 h 26"/>
                    <a:gd name="T42" fmla="*/ 14 w 54"/>
                    <a:gd name="T43" fmla="*/ 5 h 26"/>
                    <a:gd name="T44" fmla="*/ 7 w 54"/>
                    <a:gd name="T45" fmla="*/ 2 h 26"/>
                    <a:gd name="T46" fmla="*/ 9 w 54"/>
                    <a:gd name="T47" fmla="*/ 4 h 26"/>
                    <a:gd name="T48" fmla="*/ 8 w 54"/>
                    <a:gd name="T49" fmla="*/ 4 h 26"/>
                    <a:gd name="T50" fmla="*/ 10 w 54"/>
                    <a:gd name="T51" fmla="*/ 8 h 26"/>
                    <a:gd name="T52" fmla="*/ 5 w 54"/>
                    <a:gd name="T53" fmla="*/ 6 h 26"/>
                    <a:gd name="T54" fmla="*/ 3 w 54"/>
                    <a:gd name="T55" fmla="*/ 6 h 26"/>
                    <a:gd name="T56" fmla="*/ 5 w 54"/>
                    <a:gd name="T57" fmla="*/ 7 h 26"/>
                    <a:gd name="T58" fmla="*/ 5 w 54"/>
                    <a:gd name="T59" fmla="*/ 8 h 26"/>
                    <a:gd name="T60" fmla="*/ 2 w 54"/>
                    <a:gd name="T61" fmla="*/ 7 h 26"/>
                    <a:gd name="T62" fmla="*/ 1 w 54"/>
                    <a:gd name="T63" fmla="*/ 9 h 26"/>
                    <a:gd name="T64" fmla="*/ 8 w 54"/>
                    <a:gd name="T65" fmla="*/ 10 h 26"/>
                    <a:gd name="T66" fmla="*/ 13 w 54"/>
                    <a:gd name="T67" fmla="*/ 11 h 26"/>
                    <a:gd name="T68" fmla="*/ 11 w 54"/>
                    <a:gd name="T69" fmla="*/ 12 h 26"/>
                    <a:gd name="T70" fmla="*/ 12 w 54"/>
                    <a:gd name="T71" fmla="*/ 13 h 26"/>
                    <a:gd name="T72" fmla="*/ 8 w 54"/>
                    <a:gd name="T73" fmla="*/ 14 h 26"/>
                    <a:gd name="T74" fmla="*/ 3 w 54"/>
                    <a:gd name="T75" fmla="*/ 15 h 26"/>
                    <a:gd name="T76" fmla="*/ 10 w 54"/>
                    <a:gd name="T77" fmla="*/ 16 h 26"/>
                    <a:gd name="T78" fmla="*/ 12 w 54"/>
                    <a:gd name="T79" fmla="*/ 18 h 26"/>
                    <a:gd name="T80" fmla="*/ 15 w 54"/>
                    <a:gd name="T81" fmla="*/ 17 h 26"/>
                    <a:gd name="T82" fmla="*/ 13 w 54"/>
                    <a:gd name="T83" fmla="*/ 18 h 26"/>
                    <a:gd name="T84" fmla="*/ 15 w 54"/>
                    <a:gd name="T85" fmla="*/ 18 h 26"/>
                    <a:gd name="T86" fmla="*/ 10 w 54"/>
                    <a:gd name="T87" fmla="*/ 23 h 26"/>
                    <a:gd name="T88" fmla="*/ 15 w 54"/>
                    <a:gd name="T89" fmla="*/ 23 h 26"/>
                    <a:gd name="T90" fmla="*/ 21 w 54"/>
                    <a:gd name="T91" fmla="*/ 24 h 26"/>
                    <a:gd name="T92" fmla="*/ 20 w 54"/>
                    <a:gd name="T93" fmla="*/ 24 h 26"/>
                    <a:gd name="T94" fmla="*/ 22 w 54"/>
                    <a:gd name="T95" fmla="*/ 25 h 26"/>
                    <a:gd name="T96" fmla="*/ 29 w 54"/>
                    <a:gd name="T97" fmla="*/ 26 h 26"/>
                    <a:gd name="T98" fmla="*/ 33 w 54"/>
                    <a:gd name="T99" fmla="*/ 25 h 26"/>
                    <a:gd name="T100" fmla="*/ 39 w 54"/>
                    <a:gd name="T101" fmla="*/ 23 h 26"/>
                    <a:gd name="T102" fmla="*/ 46 w 54"/>
                    <a:gd name="T103" fmla="*/ 19 h 26"/>
                    <a:gd name="T104" fmla="*/ 52 w 54"/>
                    <a:gd name="T105" fmla="*/ 16 h 26"/>
                    <a:gd name="T106" fmla="*/ 52 w 54"/>
                    <a:gd name="T107" fmla="*/ 14 h 26"/>
                    <a:gd name="T108" fmla="*/ 54 w 54"/>
                    <a:gd name="T109" fmla="*/ 13 h 26"/>
                    <a:gd name="T110" fmla="*/ 52 w 54"/>
                    <a:gd name="T111" fmla="*/ 12 h 26"/>
                    <a:gd name="T112" fmla="*/ 53 w 54"/>
                    <a:gd name="T113" fmla="*/ 10 h 26"/>
                    <a:gd name="T114" fmla="*/ 53 w 54"/>
                    <a:gd name="T11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26">
                      <a:moveTo>
                        <a:pt x="53" y="10"/>
                      </a:moveTo>
                      <a:cubicBezTo>
                        <a:pt x="53" y="10"/>
                        <a:pt x="49" y="9"/>
                        <a:pt x="49" y="9"/>
                      </a:cubicBezTo>
                      <a:cubicBezTo>
                        <a:pt x="49" y="9"/>
                        <a:pt x="50" y="8"/>
                        <a:pt x="50" y="8"/>
                      </a:cubicBezTo>
                      <a:cubicBezTo>
                        <a:pt x="49" y="8"/>
                        <a:pt x="47" y="8"/>
                        <a:pt x="48" y="7"/>
                      </a:cubicBezTo>
                      <a:cubicBezTo>
                        <a:pt x="48" y="7"/>
                        <a:pt x="49" y="6"/>
                        <a:pt x="49" y="6"/>
                      </a:cubicBezTo>
                      <a:cubicBezTo>
                        <a:pt x="48" y="5"/>
                        <a:pt x="46" y="5"/>
                        <a:pt x="46" y="5"/>
                      </a:cubicBezTo>
                      <a:cubicBezTo>
                        <a:pt x="46" y="4"/>
                        <a:pt x="48" y="3"/>
                        <a:pt x="48" y="3"/>
                      </a:cubicBezTo>
                      <a:cubicBezTo>
                        <a:pt x="48" y="3"/>
                        <a:pt x="44" y="4"/>
                        <a:pt x="43" y="3"/>
                      </a:cubicBezTo>
                      <a:cubicBezTo>
                        <a:pt x="42" y="2"/>
                        <a:pt x="41" y="1"/>
                        <a:pt x="39" y="1"/>
                      </a:cubicBezTo>
                      <a:cubicBezTo>
                        <a:pt x="38" y="1"/>
                        <a:pt x="40" y="3"/>
                        <a:pt x="39" y="4"/>
                      </a:cubicBezTo>
                      <a:cubicBezTo>
                        <a:pt x="38" y="5"/>
                        <a:pt x="37" y="4"/>
                        <a:pt x="36" y="5"/>
                      </a:cubicBezTo>
                      <a:cubicBezTo>
                        <a:pt x="35" y="6"/>
                        <a:pt x="34" y="5"/>
                        <a:pt x="32" y="5"/>
                      </a:cubicBezTo>
                      <a:cubicBezTo>
                        <a:pt x="30" y="4"/>
                        <a:pt x="33" y="8"/>
                        <a:pt x="32" y="9"/>
                      </a:cubicBezTo>
                      <a:cubicBezTo>
                        <a:pt x="32" y="9"/>
                        <a:pt x="28" y="2"/>
                        <a:pt x="26" y="5"/>
                      </a:cubicBezTo>
                      <a:cubicBezTo>
                        <a:pt x="25" y="5"/>
                        <a:pt x="26" y="7"/>
                        <a:pt x="25" y="8"/>
                      </a:cubicBezTo>
                      <a:cubicBezTo>
                        <a:pt x="25" y="9"/>
                        <a:pt x="22" y="5"/>
                        <a:pt x="21" y="5"/>
                      </a:cubicBezTo>
                      <a:cubicBezTo>
                        <a:pt x="20" y="5"/>
                        <a:pt x="23" y="9"/>
                        <a:pt x="21" y="9"/>
                      </a:cubicBezTo>
                      <a:cubicBezTo>
                        <a:pt x="20" y="9"/>
                        <a:pt x="20" y="9"/>
                        <a:pt x="19" y="9"/>
                      </a:cubicBezTo>
                      <a:cubicBezTo>
                        <a:pt x="18" y="9"/>
                        <a:pt x="17" y="11"/>
                        <a:pt x="17" y="12"/>
                      </a:cubicBezTo>
                      <a:cubicBezTo>
                        <a:pt x="17" y="11"/>
                        <a:pt x="14" y="9"/>
                        <a:pt x="14" y="8"/>
                      </a:cubicBezTo>
                      <a:cubicBezTo>
                        <a:pt x="14" y="8"/>
                        <a:pt x="16" y="8"/>
                        <a:pt x="16" y="8"/>
                      </a:cubicBezTo>
                      <a:cubicBezTo>
                        <a:pt x="16" y="7"/>
                        <a:pt x="14" y="5"/>
                        <a:pt x="14" y="5"/>
                      </a:cubicBezTo>
                      <a:cubicBezTo>
                        <a:pt x="13" y="5"/>
                        <a:pt x="8" y="0"/>
                        <a:pt x="7" y="2"/>
                      </a:cubicBezTo>
                      <a:cubicBezTo>
                        <a:pt x="7" y="3"/>
                        <a:pt x="10" y="3"/>
                        <a:pt x="9" y="4"/>
                      </a:cubicBezTo>
                      <a:cubicBezTo>
                        <a:pt x="9" y="4"/>
                        <a:pt x="9" y="4"/>
                        <a:pt x="8" y="4"/>
                      </a:cubicBezTo>
                      <a:cubicBezTo>
                        <a:pt x="10" y="3"/>
                        <a:pt x="11" y="7"/>
                        <a:pt x="10" y="8"/>
                      </a:cubicBezTo>
                      <a:cubicBezTo>
                        <a:pt x="10" y="8"/>
                        <a:pt x="2" y="1"/>
                        <a:pt x="5" y="6"/>
                      </a:cubicBezTo>
                      <a:cubicBezTo>
                        <a:pt x="5" y="6"/>
                        <a:pt x="3" y="6"/>
                        <a:pt x="3" y="6"/>
                      </a:cubicBezTo>
                      <a:cubicBezTo>
                        <a:pt x="3" y="7"/>
                        <a:pt x="5" y="7"/>
                        <a:pt x="5" y="7"/>
                      </a:cubicBezTo>
                      <a:cubicBezTo>
                        <a:pt x="5" y="6"/>
                        <a:pt x="5" y="8"/>
                        <a:pt x="5" y="8"/>
                      </a:cubicBezTo>
                      <a:cubicBezTo>
                        <a:pt x="5" y="8"/>
                        <a:pt x="3" y="7"/>
                        <a:pt x="2" y="7"/>
                      </a:cubicBezTo>
                      <a:cubicBezTo>
                        <a:pt x="3" y="7"/>
                        <a:pt x="0" y="10"/>
                        <a:pt x="1" y="9"/>
                      </a:cubicBezTo>
                      <a:cubicBezTo>
                        <a:pt x="0" y="11"/>
                        <a:pt x="8" y="10"/>
                        <a:pt x="8" y="10"/>
                      </a:cubicBezTo>
                      <a:cubicBezTo>
                        <a:pt x="9" y="10"/>
                        <a:pt x="13" y="11"/>
                        <a:pt x="13" y="11"/>
                      </a:cubicBezTo>
                      <a:cubicBezTo>
                        <a:pt x="12" y="11"/>
                        <a:pt x="11" y="11"/>
                        <a:pt x="11" y="12"/>
                      </a:cubicBezTo>
                      <a:cubicBezTo>
                        <a:pt x="11" y="12"/>
                        <a:pt x="12" y="13"/>
                        <a:pt x="12" y="13"/>
                      </a:cubicBezTo>
                      <a:cubicBezTo>
                        <a:pt x="11" y="14"/>
                        <a:pt x="9" y="14"/>
                        <a:pt x="8" y="14"/>
                      </a:cubicBezTo>
                      <a:cubicBezTo>
                        <a:pt x="8" y="14"/>
                        <a:pt x="2" y="15"/>
                        <a:pt x="3" y="15"/>
                      </a:cubicBezTo>
                      <a:cubicBezTo>
                        <a:pt x="5" y="16"/>
                        <a:pt x="8" y="15"/>
                        <a:pt x="10" y="16"/>
                      </a:cubicBezTo>
                      <a:cubicBezTo>
                        <a:pt x="11" y="17"/>
                        <a:pt x="11" y="18"/>
                        <a:pt x="12" y="18"/>
                      </a:cubicBezTo>
                      <a:cubicBezTo>
                        <a:pt x="12" y="18"/>
                        <a:pt x="14" y="17"/>
                        <a:pt x="15" y="17"/>
                      </a:cubicBezTo>
                      <a:cubicBezTo>
                        <a:pt x="14" y="17"/>
                        <a:pt x="13" y="18"/>
                        <a:pt x="13" y="18"/>
                      </a:cubicBezTo>
                      <a:cubicBezTo>
                        <a:pt x="13" y="19"/>
                        <a:pt x="15" y="18"/>
                        <a:pt x="15" y="18"/>
                      </a:cubicBezTo>
                      <a:cubicBezTo>
                        <a:pt x="16" y="19"/>
                        <a:pt x="8" y="23"/>
                        <a:pt x="10" y="23"/>
                      </a:cubicBezTo>
                      <a:cubicBezTo>
                        <a:pt x="12" y="24"/>
                        <a:pt x="14" y="23"/>
                        <a:pt x="15" y="23"/>
                      </a:cubicBezTo>
                      <a:cubicBezTo>
                        <a:pt x="17" y="23"/>
                        <a:pt x="19" y="23"/>
                        <a:pt x="21" y="24"/>
                      </a:cubicBezTo>
                      <a:cubicBezTo>
                        <a:pt x="20" y="23"/>
                        <a:pt x="20" y="24"/>
                        <a:pt x="20" y="24"/>
                      </a:cubicBezTo>
                      <a:cubicBezTo>
                        <a:pt x="21" y="25"/>
                        <a:pt x="22" y="25"/>
                        <a:pt x="22" y="25"/>
                      </a:cubicBezTo>
                      <a:cubicBezTo>
                        <a:pt x="24" y="26"/>
                        <a:pt x="27" y="26"/>
                        <a:pt x="29" y="26"/>
                      </a:cubicBezTo>
                      <a:cubicBezTo>
                        <a:pt x="31" y="26"/>
                        <a:pt x="31" y="25"/>
                        <a:pt x="33" y="25"/>
                      </a:cubicBezTo>
                      <a:cubicBezTo>
                        <a:pt x="35" y="24"/>
                        <a:pt x="37" y="24"/>
                        <a:pt x="39" y="23"/>
                      </a:cubicBezTo>
                      <a:cubicBezTo>
                        <a:pt x="42" y="21"/>
                        <a:pt x="43" y="20"/>
                        <a:pt x="46" y="19"/>
                      </a:cubicBezTo>
                      <a:cubicBezTo>
                        <a:pt x="48" y="19"/>
                        <a:pt x="49" y="16"/>
                        <a:pt x="52" y="16"/>
                      </a:cubicBezTo>
                      <a:cubicBezTo>
                        <a:pt x="52" y="15"/>
                        <a:pt x="53" y="15"/>
                        <a:pt x="52" y="14"/>
                      </a:cubicBezTo>
                      <a:cubicBezTo>
                        <a:pt x="51" y="13"/>
                        <a:pt x="53" y="13"/>
                        <a:pt x="54" y="13"/>
                      </a:cubicBezTo>
                      <a:cubicBezTo>
                        <a:pt x="54" y="13"/>
                        <a:pt x="52" y="12"/>
                        <a:pt x="52" y="12"/>
                      </a:cubicBezTo>
                      <a:cubicBezTo>
                        <a:pt x="52" y="11"/>
                        <a:pt x="54" y="10"/>
                        <a:pt x="53" y="10"/>
                      </a:cubicBezTo>
                      <a:cubicBezTo>
                        <a:pt x="51" y="9"/>
                        <a:pt x="54" y="10"/>
                        <a:pt x="53" y="1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04" name="Freeform 406">
                  <a:extLst>
                    <a:ext uri="{FF2B5EF4-FFF2-40B4-BE49-F238E27FC236}">
                      <a16:creationId xmlns:a16="http://schemas.microsoft.com/office/drawing/2014/main" id="{E64406EE-3DAC-7CCE-6CBF-A85918AC6DC0}"/>
                    </a:ext>
                  </a:extLst>
                </p:cNvPr>
                <p:cNvSpPr>
                  <a:spLocks/>
                </p:cNvSpPr>
                <p:nvPr/>
              </p:nvSpPr>
              <p:spPr bwMode="auto">
                <a:xfrm>
                  <a:off x="7168057" y="1588138"/>
                  <a:ext cx="472099" cy="344411"/>
                </a:xfrm>
                <a:custGeom>
                  <a:avLst/>
                  <a:gdLst>
                    <a:gd name="T0" fmla="*/ 77 w 90"/>
                    <a:gd name="T1" fmla="*/ 2 h 62"/>
                    <a:gd name="T2" fmla="*/ 66 w 90"/>
                    <a:gd name="T3" fmla="*/ 6 h 62"/>
                    <a:gd name="T4" fmla="*/ 51 w 90"/>
                    <a:gd name="T5" fmla="*/ 8 h 62"/>
                    <a:gd name="T6" fmla="*/ 48 w 90"/>
                    <a:gd name="T7" fmla="*/ 9 h 62"/>
                    <a:gd name="T8" fmla="*/ 39 w 90"/>
                    <a:gd name="T9" fmla="*/ 11 h 62"/>
                    <a:gd name="T10" fmla="*/ 32 w 90"/>
                    <a:gd name="T11" fmla="*/ 14 h 62"/>
                    <a:gd name="T12" fmla="*/ 26 w 90"/>
                    <a:gd name="T13" fmla="*/ 19 h 62"/>
                    <a:gd name="T14" fmla="*/ 26 w 90"/>
                    <a:gd name="T15" fmla="*/ 21 h 62"/>
                    <a:gd name="T16" fmla="*/ 27 w 90"/>
                    <a:gd name="T17" fmla="*/ 23 h 62"/>
                    <a:gd name="T18" fmla="*/ 23 w 90"/>
                    <a:gd name="T19" fmla="*/ 25 h 62"/>
                    <a:gd name="T20" fmla="*/ 21 w 90"/>
                    <a:gd name="T21" fmla="*/ 28 h 62"/>
                    <a:gd name="T22" fmla="*/ 21 w 90"/>
                    <a:gd name="T23" fmla="*/ 29 h 62"/>
                    <a:gd name="T24" fmla="*/ 14 w 90"/>
                    <a:gd name="T25" fmla="*/ 31 h 62"/>
                    <a:gd name="T26" fmla="*/ 19 w 90"/>
                    <a:gd name="T27" fmla="*/ 34 h 62"/>
                    <a:gd name="T28" fmla="*/ 9 w 90"/>
                    <a:gd name="T29" fmla="*/ 38 h 62"/>
                    <a:gd name="T30" fmla="*/ 6 w 90"/>
                    <a:gd name="T31" fmla="*/ 41 h 62"/>
                    <a:gd name="T32" fmla="*/ 5 w 90"/>
                    <a:gd name="T33" fmla="*/ 47 h 62"/>
                    <a:gd name="T34" fmla="*/ 4 w 90"/>
                    <a:gd name="T35" fmla="*/ 53 h 62"/>
                    <a:gd name="T36" fmla="*/ 12 w 90"/>
                    <a:gd name="T37" fmla="*/ 55 h 62"/>
                    <a:gd name="T38" fmla="*/ 12 w 90"/>
                    <a:gd name="T39" fmla="*/ 56 h 62"/>
                    <a:gd name="T40" fmla="*/ 16 w 90"/>
                    <a:gd name="T41" fmla="*/ 62 h 62"/>
                    <a:gd name="T42" fmla="*/ 26 w 90"/>
                    <a:gd name="T43" fmla="*/ 61 h 62"/>
                    <a:gd name="T44" fmla="*/ 26 w 90"/>
                    <a:gd name="T45" fmla="*/ 59 h 62"/>
                    <a:gd name="T46" fmla="*/ 20 w 90"/>
                    <a:gd name="T47" fmla="*/ 48 h 62"/>
                    <a:gd name="T48" fmla="*/ 20 w 90"/>
                    <a:gd name="T49" fmla="*/ 42 h 62"/>
                    <a:gd name="T50" fmla="*/ 22 w 90"/>
                    <a:gd name="T51" fmla="*/ 40 h 62"/>
                    <a:gd name="T52" fmla="*/ 21 w 90"/>
                    <a:gd name="T53" fmla="*/ 36 h 62"/>
                    <a:gd name="T54" fmla="*/ 27 w 90"/>
                    <a:gd name="T55" fmla="*/ 34 h 62"/>
                    <a:gd name="T56" fmla="*/ 27 w 90"/>
                    <a:gd name="T57" fmla="*/ 32 h 62"/>
                    <a:gd name="T58" fmla="*/ 32 w 90"/>
                    <a:gd name="T59" fmla="*/ 31 h 62"/>
                    <a:gd name="T60" fmla="*/ 35 w 90"/>
                    <a:gd name="T61" fmla="*/ 29 h 62"/>
                    <a:gd name="T62" fmla="*/ 35 w 90"/>
                    <a:gd name="T63" fmla="*/ 26 h 62"/>
                    <a:gd name="T64" fmla="*/ 42 w 90"/>
                    <a:gd name="T65" fmla="*/ 24 h 62"/>
                    <a:gd name="T66" fmla="*/ 45 w 90"/>
                    <a:gd name="T67" fmla="*/ 22 h 62"/>
                    <a:gd name="T68" fmla="*/ 58 w 90"/>
                    <a:gd name="T69" fmla="*/ 15 h 62"/>
                    <a:gd name="T70" fmla="*/ 81 w 90"/>
                    <a:gd name="T71" fmla="*/ 8 h 62"/>
                    <a:gd name="T72" fmla="*/ 84 w 90"/>
                    <a:gd name="T73"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62">
                      <a:moveTo>
                        <a:pt x="84" y="1"/>
                      </a:moveTo>
                      <a:cubicBezTo>
                        <a:pt x="81" y="1"/>
                        <a:pt x="80" y="0"/>
                        <a:pt x="77" y="2"/>
                      </a:cubicBezTo>
                      <a:cubicBezTo>
                        <a:pt x="76" y="2"/>
                        <a:pt x="72" y="3"/>
                        <a:pt x="73" y="4"/>
                      </a:cubicBezTo>
                      <a:cubicBezTo>
                        <a:pt x="72" y="4"/>
                        <a:pt x="68" y="6"/>
                        <a:pt x="66" y="6"/>
                      </a:cubicBezTo>
                      <a:cubicBezTo>
                        <a:pt x="64" y="6"/>
                        <a:pt x="61" y="7"/>
                        <a:pt x="59" y="8"/>
                      </a:cubicBezTo>
                      <a:cubicBezTo>
                        <a:pt x="56" y="8"/>
                        <a:pt x="54" y="8"/>
                        <a:pt x="51" y="8"/>
                      </a:cubicBezTo>
                      <a:cubicBezTo>
                        <a:pt x="51" y="8"/>
                        <a:pt x="45" y="8"/>
                        <a:pt x="46" y="9"/>
                      </a:cubicBezTo>
                      <a:cubicBezTo>
                        <a:pt x="46" y="9"/>
                        <a:pt x="48" y="9"/>
                        <a:pt x="48" y="9"/>
                      </a:cubicBezTo>
                      <a:cubicBezTo>
                        <a:pt x="47" y="10"/>
                        <a:pt x="45" y="10"/>
                        <a:pt x="44" y="11"/>
                      </a:cubicBezTo>
                      <a:cubicBezTo>
                        <a:pt x="43" y="11"/>
                        <a:pt x="41" y="11"/>
                        <a:pt x="39" y="11"/>
                      </a:cubicBezTo>
                      <a:cubicBezTo>
                        <a:pt x="38" y="11"/>
                        <a:pt x="38" y="11"/>
                        <a:pt x="36" y="12"/>
                      </a:cubicBezTo>
                      <a:cubicBezTo>
                        <a:pt x="35" y="15"/>
                        <a:pt x="34" y="14"/>
                        <a:pt x="32" y="14"/>
                      </a:cubicBezTo>
                      <a:cubicBezTo>
                        <a:pt x="30" y="15"/>
                        <a:pt x="31" y="17"/>
                        <a:pt x="28" y="17"/>
                      </a:cubicBezTo>
                      <a:cubicBezTo>
                        <a:pt x="26" y="17"/>
                        <a:pt x="27" y="19"/>
                        <a:pt x="26" y="19"/>
                      </a:cubicBezTo>
                      <a:cubicBezTo>
                        <a:pt x="25" y="20"/>
                        <a:pt x="22" y="18"/>
                        <a:pt x="23" y="19"/>
                      </a:cubicBezTo>
                      <a:cubicBezTo>
                        <a:pt x="23" y="20"/>
                        <a:pt x="26" y="21"/>
                        <a:pt x="26" y="21"/>
                      </a:cubicBezTo>
                      <a:cubicBezTo>
                        <a:pt x="26" y="21"/>
                        <a:pt x="22" y="22"/>
                        <a:pt x="22" y="22"/>
                      </a:cubicBezTo>
                      <a:cubicBezTo>
                        <a:pt x="22" y="23"/>
                        <a:pt x="27" y="23"/>
                        <a:pt x="27" y="23"/>
                      </a:cubicBezTo>
                      <a:cubicBezTo>
                        <a:pt x="27" y="24"/>
                        <a:pt x="20" y="24"/>
                        <a:pt x="21" y="25"/>
                      </a:cubicBezTo>
                      <a:cubicBezTo>
                        <a:pt x="21" y="24"/>
                        <a:pt x="23" y="25"/>
                        <a:pt x="23" y="25"/>
                      </a:cubicBezTo>
                      <a:cubicBezTo>
                        <a:pt x="21" y="26"/>
                        <a:pt x="20" y="25"/>
                        <a:pt x="20" y="26"/>
                      </a:cubicBezTo>
                      <a:cubicBezTo>
                        <a:pt x="19" y="27"/>
                        <a:pt x="21" y="28"/>
                        <a:pt x="21" y="28"/>
                      </a:cubicBezTo>
                      <a:cubicBezTo>
                        <a:pt x="20" y="28"/>
                        <a:pt x="19" y="28"/>
                        <a:pt x="18" y="28"/>
                      </a:cubicBezTo>
                      <a:cubicBezTo>
                        <a:pt x="18" y="28"/>
                        <a:pt x="20" y="29"/>
                        <a:pt x="21" y="29"/>
                      </a:cubicBezTo>
                      <a:cubicBezTo>
                        <a:pt x="19" y="29"/>
                        <a:pt x="18" y="29"/>
                        <a:pt x="17" y="30"/>
                      </a:cubicBezTo>
                      <a:cubicBezTo>
                        <a:pt x="16" y="31"/>
                        <a:pt x="15" y="31"/>
                        <a:pt x="14" y="31"/>
                      </a:cubicBezTo>
                      <a:cubicBezTo>
                        <a:pt x="12" y="32"/>
                        <a:pt x="12" y="33"/>
                        <a:pt x="14" y="33"/>
                      </a:cubicBezTo>
                      <a:cubicBezTo>
                        <a:pt x="15" y="33"/>
                        <a:pt x="18" y="34"/>
                        <a:pt x="19" y="34"/>
                      </a:cubicBezTo>
                      <a:cubicBezTo>
                        <a:pt x="17" y="35"/>
                        <a:pt x="15" y="33"/>
                        <a:pt x="15" y="36"/>
                      </a:cubicBezTo>
                      <a:cubicBezTo>
                        <a:pt x="15" y="37"/>
                        <a:pt x="10" y="37"/>
                        <a:pt x="9" y="38"/>
                      </a:cubicBezTo>
                      <a:cubicBezTo>
                        <a:pt x="8" y="39"/>
                        <a:pt x="9" y="39"/>
                        <a:pt x="9" y="40"/>
                      </a:cubicBezTo>
                      <a:cubicBezTo>
                        <a:pt x="9" y="40"/>
                        <a:pt x="6" y="41"/>
                        <a:pt x="6" y="41"/>
                      </a:cubicBezTo>
                      <a:cubicBezTo>
                        <a:pt x="2" y="42"/>
                        <a:pt x="7" y="42"/>
                        <a:pt x="7" y="43"/>
                      </a:cubicBezTo>
                      <a:cubicBezTo>
                        <a:pt x="8" y="44"/>
                        <a:pt x="5" y="47"/>
                        <a:pt x="5" y="47"/>
                      </a:cubicBezTo>
                      <a:cubicBezTo>
                        <a:pt x="3" y="49"/>
                        <a:pt x="0" y="47"/>
                        <a:pt x="0" y="51"/>
                      </a:cubicBezTo>
                      <a:cubicBezTo>
                        <a:pt x="0" y="55"/>
                        <a:pt x="2" y="53"/>
                        <a:pt x="4" y="53"/>
                      </a:cubicBezTo>
                      <a:cubicBezTo>
                        <a:pt x="6" y="54"/>
                        <a:pt x="7" y="55"/>
                        <a:pt x="9" y="54"/>
                      </a:cubicBezTo>
                      <a:cubicBezTo>
                        <a:pt x="9" y="54"/>
                        <a:pt x="11" y="56"/>
                        <a:pt x="12" y="55"/>
                      </a:cubicBezTo>
                      <a:cubicBezTo>
                        <a:pt x="12" y="55"/>
                        <a:pt x="10" y="55"/>
                        <a:pt x="10" y="56"/>
                      </a:cubicBezTo>
                      <a:cubicBezTo>
                        <a:pt x="11" y="56"/>
                        <a:pt x="12" y="56"/>
                        <a:pt x="12" y="56"/>
                      </a:cubicBezTo>
                      <a:cubicBezTo>
                        <a:pt x="12" y="56"/>
                        <a:pt x="10" y="60"/>
                        <a:pt x="10" y="60"/>
                      </a:cubicBezTo>
                      <a:cubicBezTo>
                        <a:pt x="12" y="61"/>
                        <a:pt x="14" y="61"/>
                        <a:pt x="16" y="62"/>
                      </a:cubicBezTo>
                      <a:cubicBezTo>
                        <a:pt x="19" y="62"/>
                        <a:pt x="20" y="62"/>
                        <a:pt x="23" y="62"/>
                      </a:cubicBezTo>
                      <a:cubicBezTo>
                        <a:pt x="24" y="61"/>
                        <a:pt x="25" y="61"/>
                        <a:pt x="26" y="61"/>
                      </a:cubicBezTo>
                      <a:cubicBezTo>
                        <a:pt x="27" y="62"/>
                        <a:pt x="28" y="62"/>
                        <a:pt x="30" y="62"/>
                      </a:cubicBezTo>
                      <a:cubicBezTo>
                        <a:pt x="31" y="62"/>
                        <a:pt x="27" y="59"/>
                        <a:pt x="26" y="59"/>
                      </a:cubicBezTo>
                      <a:cubicBezTo>
                        <a:pt x="24" y="57"/>
                        <a:pt x="23" y="55"/>
                        <a:pt x="22" y="53"/>
                      </a:cubicBezTo>
                      <a:cubicBezTo>
                        <a:pt x="20" y="51"/>
                        <a:pt x="21" y="50"/>
                        <a:pt x="20" y="48"/>
                      </a:cubicBezTo>
                      <a:cubicBezTo>
                        <a:pt x="19" y="45"/>
                        <a:pt x="18" y="45"/>
                        <a:pt x="20" y="43"/>
                      </a:cubicBezTo>
                      <a:cubicBezTo>
                        <a:pt x="21" y="43"/>
                        <a:pt x="20" y="43"/>
                        <a:pt x="20" y="42"/>
                      </a:cubicBezTo>
                      <a:cubicBezTo>
                        <a:pt x="21" y="41"/>
                        <a:pt x="24" y="42"/>
                        <a:pt x="24" y="41"/>
                      </a:cubicBezTo>
                      <a:cubicBezTo>
                        <a:pt x="24" y="41"/>
                        <a:pt x="22" y="40"/>
                        <a:pt x="22" y="40"/>
                      </a:cubicBezTo>
                      <a:cubicBezTo>
                        <a:pt x="23" y="39"/>
                        <a:pt x="26" y="40"/>
                        <a:pt x="26" y="39"/>
                      </a:cubicBezTo>
                      <a:cubicBezTo>
                        <a:pt x="26" y="38"/>
                        <a:pt x="21" y="37"/>
                        <a:pt x="21" y="36"/>
                      </a:cubicBezTo>
                      <a:cubicBezTo>
                        <a:pt x="21" y="36"/>
                        <a:pt x="29" y="37"/>
                        <a:pt x="29" y="37"/>
                      </a:cubicBezTo>
                      <a:cubicBezTo>
                        <a:pt x="29" y="36"/>
                        <a:pt x="27" y="35"/>
                        <a:pt x="27" y="34"/>
                      </a:cubicBezTo>
                      <a:cubicBezTo>
                        <a:pt x="27" y="33"/>
                        <a:pt x="30" y="35"/>
                        <a:pt x="31" y="34"/>
                      </a:cubicBezTo>
                      <a:cubicBezTo>
                        <a:pt x="31" y="33"/>
                        <a:pt x="27" y="31"/>
                        <a:pt x="27" y="32"/>
                      </a:cubicBezTo>
                      <a:cubicBezTo>
                        <a:pt x="27" y="31"/>
                        <a:pt x="31" y="33"/>
                        <a:pt x="32" y="32"/>
                      </a:cubicBezTo>
                      <a:cubicBezTo>
                        <a:pt x="32" y="32"/>
                        <a:pt x="33" y="31"/>
                        <a:pt x="32" y="31"/>
                      </a:cubicBezTo>
                      <a:cubicBezTo>
                        <a:pt x="32" y="31"/>
                        <a:pt x="30" y="29"/>
                        <a:pt x="30" y="29"/>
                      </a:cubicBezTo>
                      <a:cubicBezTo>
                        <a:pt x="32" y="29"/>
                        <a:pt x="33" y="30"/>
                        <a:pt x="35" y="29"/>
                      </a:cubicBezTo>
                      <a:cubicBezTo>
                        <a:pt x="35" y="28"/>
                        <a:pt x="37" y="27"/>
                        <a:pt x="37" y="27"/>
                      </a:cubicBezTo>
                      <a:cubicBezTo>
                        <a:pt x="37" y="26"/>
                        <a:pt x="35" y="26"/>
                        <a:pt x="35" y="26"/>
                      </a:cubicBezTo>
                      <a:cubicBezTo>
                        <a:pt x="36" y="26"/>
                        <a:pt x="39" y="26"/>
                        <a:pt x="39" y="24"/>
                      </a:cubicBezTo>
                      <a:cubicBezTo>
                        <a:pt x="39" y="22"/>
                        <a:pt x="41" y="25"/>
                        <a:pt x="42" y="24"/>
                      </a:cubicBezTo>
                      <a:cubicBezTo>
                        <a:pt x="42" y="24"/>
                        <a:pt x="41" y="23"/>
                        <a:pt x="41" y="23"/>
                      </a:cubicBezTo>
                      <a:cubicBezTo>
                        <a:pt x="42" y="22"/>
                        <a:pt x="45" y="23"/>
                        <a:pt x="45" y="22"/>
                      </a:cubicBezTo>
                      <a:cubicBezTo>
                        <a:pt x="46" y="21"/>
                        <a:pt x="45" y="20"/>
                        <a:pt x="44" y="20"/>
                      </a:cubicBezTo>
                      <a:cubicBezTo>
                        <a:pt x="49" y="18"/>
                        <a:pt x="53" y="16"/>
                        <a:pt x="58" y="15"/>
                      </a:cubicBezTo>
                      <a:cubicBezTo>
                        <a:pt x="61" y="14"/>
                        <a:pt x="65" y="13"/>
                        <a:pt x="68" y="12"/>
                      </a:cubicBezTo>
                      <a:cubicBezTo>
                        <a:pt x="73" y="11"/>
                        <a:pt x="77" y="10"/>
                        <a:pt x="81" y="8"/>
                      </a:cubicBezTo>
                      <a:cubicBezTo>
                        <a:pt x="83" y="8"/>
                        <a:pt x="86" y="6"/>
                        <a:pt x="88" y="4"/>
                      </a:cubicBezTo>
                      <a:cubicBezTo>
                        <a:pt x="90" y="2"/>
                        <a:pt x="86" y="1"/>
                        <a:pt x="84" y="1"/>
                      </a:cubicBezTo>
                      <a:cubicBezTo>
                        <a:pt x="82" y="1"/>
                        <a:pt x="86" y="1"/>
                        <a:pt x="84"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05" name="Freeform 488">
                  <a:extLst>
                    <a:ext uri="{FF2B5EF4-FFF2-40B4-BE49-F238E27FC236}">
                      <a16:creationId xmlns:a16="http://schemas.microsoft.com/office/drawing/2014/main" id="{E3E46FEC-4A9A-BBAE-D4AD-A4A95B50AF36}"/>
                    </a:ext>
                  </a:extLst>
                </p:cNvPr>
                <p:cNvSpPr>
                  <a:spLocks/>
                </p:cNvSpPr>
                <p:nvPr/>
              </p:nvSpPr>
              <p:spPr bwMode="auto">
                <a:xfrm>
                  <a:off x="7078645" y="1972287"/>
                  <a:ext cx="57223" cy="54878"/>
                </a:xfrm>
                <a:custGeom>
                  <a:avLst/>
                  <a:gdLst>
                    <a:gd name="T0" fmla="*/ 10 w 11"/>
                    <a:gd name="T1" fmla="*/ 6 h 10"/>
                    <a:gd name="T2" fmla="*/ 6 w 11"/>
                    <a:gd name="T3" fmla="*/ 10 h 10"/>
                    <a:gd name="T4" fmla="*/ 0 w 11"/>
                    <a:gd name="T5" fmla="*/ 6 h 10"/>
                    <a:gd name="T6" fmla="*/ 10 w 11"/>
                    <a:gd name="T7" fmla="*/ 6 h 10"/>
                    <a:gd name="T8" fmla="*/ 10 w 11"/>
                    <a:gd name="T9" fmla="*/ 6 h 10"/>
                  </a:gdLst>
                  <a:ahLst/>
                  <a:cxnLst>
                    <a:cxn ang="0">
                      <a:pos x="T0" y="T1"/>
                    </a:cxn>
                    <a:cxn ang="0">
                      <a:pos x="T2" y="T3"/>
                    </a:cxn>
                    <a:cxn ang="0">
                      <a:pos x="T4" y="T5"/>
                    </a:cxn>
                    <a:cxn ang="0">
                      <a:pos x="T6" y="T7"/>
                    </a:cxn>
                    <a:cxn ang="0">
                      <a:pos x="T8" y="T9"/>
                    </a:cxn>
                  </a:cxnLst>
                  <a:rect l="0" t="0" r="r" b="b"/>
                  <a:pathLst>
                    <a:path w="11" h="10">
                      <a:moveTo>
                        <a:pt x="10" y="6"/>
                      </a:moveTo>
                      <a:cubicBezTo>
                        <a:pt x="10" y="8"/>
                        <a:pt x="7" y="9"/>
                        <a:pt x="6" y="10"/>
                      </a:cubicBezTo>
                      <a:cubicBezTo>
                        <a:pt x="4" y="10"/>
                        <a:pt x="0" y="9"/>
                        <a:pt x="0" y="6"/>
                      </a:cubicBezTo>
                      <a:cubicBezTo>
                        <a:pt x="1" y="0"/>
                        <a:pt x="11" y="6"/>
                        <a:pt x="10" y="6"/>
                      </a:cubicBezTo>
                      <a:cubicBezTo>
                        <a:pt x="10" y="7"/>
                        <a:pt x="11" y="5"/>
                        <a:pt x="10" y="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06" name="Freeform 493">
                  <a:extLst>
                    <a:ext uri="{FF2B5EF4-FFF2-40B4-BE49-F238E27FC236}">
                      <a16:creationId xmlns:a16="http://schemas.microsoft.com/office/drawing/2014/main" id="{3587CB4A-D28A-50C1-B803-9CD64E012C78}"/>
                    </a:ext>
                  </a:extLst>
                </p:cNvPr>
                <p:cNvSpPr>
                  <a:spLocks/>
                </p:cNvSpPr>
                <p:nvPr/>
              </p:nvSpPr>
              <p:spPr bwMode="auto">
                <a:xfrm>
                  <a:off x="6052187" y="3045257"/>
                  <a:ext cx="30400" cy="60555"/>
                </a:xfrm>
                <a:custGeom>
                  <a:avLst/>
                  <a:gdLst>
                    <a:gd name="T0" fmla="*/ 5 w 6"/>
                    <a:gd name="T1" fmla="*/ 1 h 11"/>
                    <a:gd name="T2" fmla="*/ 5 w 6"/>
                    <a:gd name="T3" fmla="*/ 7 h 11"/>
                    <a:gd name="T4" fmla="*/ 3 w 6"/>
                    <a:gd name="T5" fmla="*/ 10 h 11"/>
                    <a:gd name="T6" fmla="*/ 1 w 6"/>
                    <a:gd name="T7" fmla="*/ 4 h 11"/>
                    <a:gd name="T8" fmla="*/ 5 w 6"/>
                    <a:gd name="T9" fmla="*/ 1 h 11"/>
                    <a:gd name="T10" fmla="*/ 5 w 6"/>
                    <a:gd name="T11" fmla="*/ 1 h 11"/>
                  </a:gdLst>
                  <a:ahLst/>
                  <a:cxnLst>
                    <a:cxn ang="0">
                      <a:pos x="T0" y="T1"/>
                    </a:cxn>
                    <a:cxn ang="0">
                      <a:pos x="T2" y="T3"/>
                    </a:cxn>
                    <a:cxn ang="0">
                      <a:pos x="T4" y="T5"/>
                    </a:cxn>
                    <a:cxn ang="0">
                      <a:pos x="T6" y="T7"/>
                    </a:cxn>
                    <a:cxn ang="0">
                      <a:pos x="T8" y="T9"/>
                    </a:cxn>
                    <a:cxn ang="0">
                      <a:pos x="T10" y="T11"/>
                    </a:cxn>
                  </a:cxnLst>
                  <a:rect l="0" t="0" r="r" b="b"/>
                  <a:pathLst>
                    <a:path w="6" h="11">
                      <a:moveTo>
                        <a:pt x="5" y="1"/>
                      </a:moveTo>
                      <a:cubicBezTo>
                        <a:pt x="5" y="3"/>
                        <a:pt x="6" y="5"/>
                        <a:pt x="5" y="7"/>
                      </a:cubicBezTo>
                      <a:cubicBezTo>
                        <a:pt x="4" y="8"/>
                        <a:pt x="5" y="11"/>
                        <a:pt x="3" y="10"/>
                      </a:cubicBezTo>
                      <a:cubicBezTo>
                        <a:pt x="1" y="8"/>
                        <a:pt x="0" y="6"/>
                        <a:pt x="1" y="4"/>
                      </a:cubicBezTo>
                      <a:cubicBezTo>
                        <a:pt x="1" y="3"/>
                        <a:pt x="5" y="0"/>
                        <a:pt x="5" y="1"/>
                      </a:cubicBezTo>
                      <a:cubicBezTo>
                        <a:pt x="5" y="2"/>
                        <a:pt x="5" y="0"/>
                        <a:pt x="5"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07" name="Freeform 494">
                  <a:extLst>
                    <a:ext uri="{FF2B5EF4-FFF2-40B4-BE49-F238E27FC236}">
                      <a16:creationId xmlns:a16="http://schemas.microsoft.com/office/drawing/2014/main" id="{D8515E1F-D5FC-93B8-81AE-40DF1D47AA5C}"/>
                    </a:ext>
                  </a:extLst>
                </p:cNvPr>
                <p:cNvSpPr>
                  <a:spLocks/>
                </p:cNvSpPr>
                <p:nvPr/>
              </p:nvSpPr>
              <p:spPr bwMode="auto">
                <a:xfrm>
                  <a:off x="6041457" y="3100137"/>
                  <a:ext cx="46495" cy="83263"/>
                </a:xfrm>
                <a:custGeom>
                  <a:avLst/>
                  <a:gdLst>
                    <a:gd name="T0" fmla="*/ 7 w 9"/>
                    <a:gd name="T1" fmla="*/ 3 h 15"/>
                    <a:gd name="T2" fmla="*/ 5 w 9"/>
                    <a:gd name="T3" fmla="*/ 2 h 15"/>
                    <a:gd name="T4" fmla="*/ 0 w 9"/>
                    <a:gd name="T5" fmla="*/ 2 h 15"/>
                    <a:gd name="T6" fmla="*/ 1 w 9"/>
                    <a:gd name="T7" fmla="*/ 8 h 15"/>
                    <a:gd name="T8" fmla="*/ 2 w 9"/>
                    <a:gd name="T9" fmla="*/ 13 h 15"/>
                    <a:gd name="T10" fmla="*/ 4 w 9"/>
                    <a:gd name="T11" fmla="*/ 14 h 15"/>
                    <a:gd name="T12" fmla="*/ 8 w 9"/>
                    <a:gd name="T13" fmla="*/ 10 h 15"/>
                    <a:gd name="T14" fmla="*/ 7 w 9"/>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7" y="3"/>
                      </a:moveTo>
                      <a:cubicBezTo>
                        <a:pt x="6" y="3"/>
                        <a:pt x="7" y="0"/>
                        <a:pt x="5" y="2"/>
                      </a:cubicBezTo>
                      <a:cubicBezTo>
                        <a:pt x="2" y="4"/>
                        <a:pt x="3" y="4"/>
                        <a:pt x="0" y="2"/>
                      </a:cubicBezTo>
                      <a:cubicBezTo>
                        <a:pt x="0" y="2"/>
                        <a:pt x="1" y="8"/>
                        <a:pt x="1" y="8"/>
                      </a:cubicBezTo>
                      <a:cubicBezTo>
                        <a:pt x="2" y="10"/>
                        <a:pt x="2" y="11"/>
                        <a:pt x="2" y="13"/>
                      </a:cubicBezTo>
                      <a:cubicBezTo>
                        <a:pt x="2" y="14"/>
                        <a:pt x="2" y="15"/>
                        <a:pt x="4" y="14"/>
                      </a:cubicBezTo>
                      <a:cubicBezTo>
                        <a:pt x="6" y="13"/>
                        <a:pt x="8" y="13"/>
                        <a:pt x="8" y="10"/>
                      </a:cubicBezTo>
                      <a:cubicBezTo>
                        <a:pt x="8" y="9"/>
                        <a:pt x="9" y="3"/>
                        <a:pt x="7"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08" name="Freeform 495">
                  <a:extLst>
                    <a:ext uri="{FF2B5EF4-FFF2-40B4-BE49-F238E27FC236}">
                      <a16:creationId xmlns:a16="http://schemas.microsoft.com/office/drawing/2014/main" id="{E0389C58-04EB-CA57-B6BD-F2A410C19278}"/>
                    </a:ext>
                  </a:extLst>
                </p:cNvPr>
                <p:cNvSpPr>
                  <a:spLocks/>
                </p:cNvSpPr>
                <p:nvPr/>
              </p:nvSpPr>
              <p:spPr bwMode="auto">
                <a:xfrm>
                  <a:off x="6150543" y="3200431"/>
                  <a:ext cx="84047" cy="54878"/>
                </a:xfrm>
                <a:custGeom>
                  <a:avLst/>
                  <a:gdLst>
                    <a:gd name="T0" fmla="*/ 5 w 16"/>
                    <a:gd name="T1" fmla="*/ 1 h 10"/>
                    <a:gd name="T2" fmla="*/ 0 w 16"/>
                    <a:gd name="T3" fmla="*/ 2 h 10"/>
                    <a:gd name="T4" fmla="*/ 3 w 16"/>
                    <a:gd name="T5" fmla="*/ 5 h 10"/>
                    <a:gd name="T6" fmla="*/ 8 w 16"/>
                    <a:gd name="T7" fmla="*/ 7 h 10"/>
                    <a:gd name="T8" fmla="*/ 14 w 16"/>
                    <a:gd name="T9" fmla="*/ 8 h 10"/>
                    <a:gd name="T10" fmla="*/ 13 w 16"/>
                    <a:gd name="T11" fmla="*/ 4 h 10"/>
                    <a:gd name="T12" fmla="*/ 15 w 16"/>
                    <a:gd name="T13" fmla="*/ 1 h 10"/>
                    <a:gd name="T14" fmla="*/ 11 w 16"/>
                    <a:gd name="T15" fmla="*/ 1 h 10"/>
                    <a:gd name="T16" fmla="*/ 5 w 16"/>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5" y="1"/>
                      </a:moveTo>
                      <a:cubicBezTo>
                        <a:pt x="4" y="1"/>
                        <a:pt x="1" y="1"/>
                        <a:pt x="0" y="2"/>
                      </a:cubicBezTo>
                      <a:cubicBezTo>
                        <a:pt x="0" y="3"/>
                        <a:pt x="2" y="4"/>
                        <a:pt x="3" y="5"/>
                      </a:cubicBezTo>
                      <a:cubicBezTo>
                        <a:pt x="5" y="5"/>
                        <a:pt x="7" y="6"/>
                        <a:pt x="8" y="7"/>
                      </a:cubicBezTo>
                      <a:cubicBezTo>
                        <a:pt x="10" y="8"/>
                        <a:pt x="12" y="10"/>
                        <a:pt x="14" y="8"/>
                      </a:cubicBezTo>
                      <a:cubicBezTo>
                        <a:pt x="16" y="7"/>
                        <a:pt x="12" y="6"/>
                        <a:pt x="13" y="4"/>
                      </a:cubicBezTo>
                      <a:cubicBezTo>
                        <a:pt x="13" y="4"/>
                        <a:pt x="16" y="2"/>
                        <a:pt x="15" y="1"/>
                      </a:cubicBezTo>
                      <a:cubicBezTo>
                        <a:pt x="15" y="0"/>
                        <a:pt x="11" y="1"/>
                        <a:pt x="11" y="1"/>
                      </a:cubicBezTo>
                      <a:cubicBezTo>
                        <a:pt x="9" y="2"/>
                        <a:pt x="7" y="1"/>
                        <a:pt x="5"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09" name="Freeform 496">
                  <a:extLst>
                    <a:ext uri="{FF2B5EF4-FFF2-40B4-BE49-F238E27FC236}">
                      <a16:creationId xmlns:a16="http://schemas.microsoft.com/office/drawing/2014/main" id="{F9C4811F-D351-8071-D6CF-C736487A559C}"/>
                    </a:ext>
                  </a:extLst>
                </p:cNvPr>
                <p:cNvSpPr>
                  <a:spLocks/>
                </p:cNvSpPr>
                <p:nvPr/>
              </p:nvSpPr>
              <p:spPr bwMode="auto">
                <a:xfrm>
                  <a:off x="6649464" y="3278018"/>
                  <a:ext cx="67953" cy="39739"/>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10" name="Freeform 497">
                  <a:extLst>
                    <a:ext uri="{FF2B5EF4-FFF2-40B4-BE49-F238E27FC236}">
                      <a16:creationId xmlns:a16="http://schemas.microsoft.com/office/drawing/2014/main" id="{EBECB774-CD0C-EBFC-BABE-1F6F96997E74}"/>
                    </a:ext>
                  </a:extLst>
                </p:cNvPr>
                <p:cNvSpPr>
                  <a:spLocks/>
                </p:cNvSpPr>
                <p:nvPr/>
              </p:nvSpPr>
              <p:spPr bwMode="auto">
                <a:xfrm>
                  <a:off x="6424145" y="3283695"/>
                  <a:ext cx="78683" cy="22709"/>
                </a:xfrm>
                <a:custGeom>
                  <a:avLst/>
                  <a:gdLst>
                    <a:gd name="T0" fmla="*/ 8 w 15"/>
                    <a:gd name="T1" fmla="*/ 4 h 4"/>
                    <a:gd name="T2" fmla="*/ 1 w 15"/>
                    <a:gd name="T3" fmla="*/ 1 h 4"/>
                    <a:gd name="T4" fmla="*/ 7 w 15"/>
                    <a:gd name="T5" fmla="*/ 1 h 4"/>
                    <a:gd name="T6" fmla="*/ 15 w 15"/>
                    <a:gd name="T7" fmla="*/ 2 h 4"/>
                    <a:gd name="T8" fmla="*/ 13 w 15"/>
                    <a:gd name="T9" fmla="*/ 3 h 4"/>
                    <a:gd name="T10" fmla="*/ 8 w 15"/>
                    <a:gd name="T11" fmla="*/ 4 h 4"/>
                    <a:gd name="T12" fmla="*/ 8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8" y="4"/>
                      </a:moveTo>
                      <a:cubicBezTo>
                        <a:pt x="7" y="4"/>
                        <a:pt x="0" y="2"/>
                        <a:pt x="1" y="1"/>
                      </a:cubicBezTo>
                      <a:cubicBezTo>
                        <a:pt x="1" y="0"/>
                        <a:pt x="7" y="1"/>
                        <a:pt x="7" y="1"/>
                      </a:cubicBezTo>
                      <a:cubicBezTo>
                        <a:pt x="10" y="2"/>
                        <a:pt x="12" y="2"/>
                        <a:pt x="15" y="2"/>
                      </a:cubicBezTo>
                      <a:cubicBezTo>
                        <a:pt x="15" y="2"/>
                        <a:pt x="13" y="3"/>
                        <a:pt x="13" y="3"/>
                      </a:cubicBezTo>
                      <a:cubicBezTo>
                        <a:pt x="12" y="4"/>
                        <a:pt x="10" y="4"/>
                        <a:pt x="8" y="4"/>
                      </a:cubicBezTo>
                      <a:cubicBezTo>
                        <a:pt x="6" y="4"/>
                        <a:pt x="9" y="4"/>
                        <a:pt x="8"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11" name="Freeform 498">
                  <a:extLst>
                    <a:ext uri="{FF2B5EF4-FFF2-40B4-BE49-F238E27FC236}">
                      <a16:creationId xmlns:a16="http://schemas.microsoft.com/office/drawing/2014/main" id="{FAAC79F6-C7C2-DBB0-E8E3-EF4BE558BC06}"/>
                    </a:ext>
                  </a:extLst>
                </p:cNvPr>
                <p:cNvSpPr>
                  <a:spLocks/>
                </p:cNvSpPr>
                <p:nvPr/>
              </p:nvSpPr>
              <p:spPr bwMode="auto">
                <a:xfrm>
                  <a:off x="6386592" y="2466194"/>
                  <a:ext cx="37553" cy="39739"/>
                </a:xfrm>
                <a:custGeom>
                  <a:avLst/>
                  <a:gdLst>
                    <a:gd name="T0" fmla="*/ 1 w 7"/>
                    <a:gd name="T1" fmla="*/ 4 h 7"/>
                    <a:gd name="T2" fmla="*/ 1 w 7"/>
                    <a:gd name="T3" fmla="*/ 1 h 7"/>
                    <a:gd name="T4" fmla="*/ 7 w 7"/>
                    <a:gd name="T5" fmla="*/ 1 h 7"/>
                    <a:gd name="T6" fmla="*/ 1 w 7"/>
                    <a:gd name="T7" fmla="*/ 4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3"/>
                        <a:pt x="0" y="1"/>
                        <a:pt x="1" y="1"/>
                      </a:cubicBezTo>
                      <a:cubicBezTo>
                        <a:pt x="2" y="1"/>
                        <a:pt x="7" y="0"/>
                        <a:pt x="7" y="1"/>
                      </a:cubicBezTo>
                      <a:cubicBezTo>
                        <a:pt x="7" y="2"/>
                        <a:pt x="2" y="6"/>
                        <a:pt x="1" y="4"/>
                      </a:cubicBezTo>
                      <a:cubicBezTo>
                        <a:pt x="1" y="1"/>
                        <a:pt x="2" y="7"/>
                        <a:pt x="1"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12" name="Freeform 499">
                  <a:extLst>
                    <a:ext uri="{FF2B5EF4-FFF2-40B4-BE49-F238E27FC236}">
                      <a16:creationId xmlns:a16="http://schemas.microsoft.com/office/drawing/2014/main" id="{44FA47E9-0D2F-5F41-E7DB-D86A252417A5}"/>
                    </a:ext>
                  </a:extLst>
                </p:cNvPr>
                <p:cNvSpPr>
                  <a:spLocks/>
                </p:cNvSpPr>
                <p:nvPr/>
              </p:nvSpPr>
              <p:spPr bwMode="auto">
                <a:xfrm>
                  <a:off x="6391956" y="2451056"/>
                  <a:ext cx="26823" cy="15139"/>
                </a:xfrm>
                <a:custGeom>
                  <a:avLst/>
                  <a:gdLst>
                    <a:gd name="T0" fmla="*/ 3 w 5"/>
                    <a:gd name="T1" fmla="*/ 2 h 3"/>
                    <a:gd name="T2" fmla="*/ 0 w 5"/>
                    <a:gd name="T3" fmla="*/ 1 h 3"/>
                    <a:gd name="T4" fmla="*/ 4 w 5"/>
                    <a:gd name="T5" fmla="*/ 1 h 3"/>
                    <a:gd name="T6" fmla="*/ 3 w 5"/>
                    <a:gd name="T7" fmla="*/ 2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2" y="2"/>
                        <a:pt x="0" y="1"/>
                        <a:pt x="0" y="1"/>
                      </a:cubicBezTo>
                      <a:cubicBezTo>
                        <a:pt x="0" y="1"/>
                        <a:pt x="4" y="0"/>
                        <a:pt x="4" y="1"/>
                      </a:cubicBezTo>
                      <a:cubicBezTo>
                        <a:pt x="5" y="2"/>
                        <a:pt x="4" y="3"/>
                        <a:pt x="3" y="2"/>
                      </a:cubicBezTo>
                      <a:cubicBezTo>
                        <a:pt x="1" y="2"/>
                        <a:pt x="5" y="3"/>
                        <a:pt x="3"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13" name="Freeform 500">
                  <a:extLst>
                    <a:ext uri="{FF2B5EF4-FFF2-40B4-BE49-F238E27FC236}">
                      <a16:creationId xmlns:a16="http://schemas.microsoft.com/office/drawing/2014/main" id="{7CE0A897-43D2-3F64-7AE4-8ED5574B7665}"/>
                    </a:ext>
                  </a:extLst>
                </p:cNvPr>
                <p:cNvSpPr>
                  <a:spLocks/>
                </p:cNvSpPr>
                <p:nvPr/>
              </p:nvSpPr>
              <p:spPr bwMode="auto">
                <a:xfrm>
                  <a:off x="6282872" y="2488902"/>
                  <a:ext cx="30400" cy="54878"/>
                </a:xfrm>
                <a:custGeom>
                  <a:avLst/>
                  <a:gdLst>
                    <a:gd name="T0" fmla="*/ 6 w 6"/>
                    <a:gd name="T1" fmla="*/ 2 h 10"/>
                    <a:gd name="T2" fmla="*/ 3 w 6"/>
                    <a:gd name="T3" fmla="*/ 9 h 10"/>
                    <a:gd name="T4" fmla="*/ 6 w 6"/>
                    <a:gd name="T5" fmla="*/ 2 h 10"/>
                    <a:gd name="T6" fmla="*/ 6 w 6"/>
                    <a:gd name="T7" fmla="*/ 2 h 10"/>
                  </a:gdLst>
                  <a:ahLst/>
                  <a:cxnLst>
                    <a:cxn ang="0">
                      <a:pos x="T0" y="T1"/>
                    </a:cxn>
                    <a:cxn ang="0">
                      <a:pos x="T2" y="T3"/>
                    </a:cxn>
                    <a:cxn ang="0">
                      <a:pos x="T4" y="T5"/>
                    </a:cxn>
                    <a:cxn ang="0">
                      <a:pos x="T6" y="T7"/>
                    </a:cxn>
                  </a:cxnLst>
                  <a:rect l="0" t="0" r="r" b="b"/>
                  <a:pathLst>
                    <a:path w="6" h="10">
                      <a:moveTo>
                        <a:pt x="6" y="2"/>
                      </a:moveTo>
                      <a:cubicBezTo>
                        <a:pt x="6" y="0"/>
                        <a:pt x="0" y="10"/>
                        <a:pt x="3" y="9"/>
                      </a:cubicBezTo>
                      <a:cubicBezTo>
                        <a:pt x="4" y="9"/>
                        <a:pt x="6" y="3"/>
                        <a:pt x="6" y="2"/>
                      </a:cubicBezTo>
                      <a:cubicBezTo>
                        <a:pt x="6" y="1"/>
                        <a:pt x="6" y="3"/>
                        <a:pt x="6"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14" name="Freeform 501">
                  <a:extLst>
                    <a:ext uri="{FF2B5EF4-FFF2-40B4-BE49-F238E27FC236}">
                      <a16:creationId xmlns:a16="http://schemas.microsoft.com/office/drawing/2014/main" id="{E08F5D11-8BE0-B5C7-F49F-14FCBDC879DA}"/>
                    </a:ext>
                  </a:extLst>
                </p:cNvPr>
                <p:cNvSpPr>
                  <a:spLocks/>
                </p:cNvSpPr>
                <p:nvPr/>
              </p:nvSpPr>
              <p:spPr bwMode="auto">
                <a:xfrm>
                  <a:off x="6329369" y="2394284"/>
                  <a:ext cx="21459" cy="22709"/>
                </a:xfrm>
                <a:custGeom>
                  <a:avLst/>
                  <a:gdLst>
                    <a:gd name="T0" fmla="*/ 3 w 4"/>
                    <a:gd name="T1" fmla="*/ 3 h 4"/>
                    <a:gd name="T2" fmla="*/ 1 w 4"/>
                    <a:gd name="T3" fmla="*/ 1 h 4"/>
                    <a:gd name="T4" fmla="*/ 3 w 4"/>
                    <a:gd name="T5" fmla="*/ 0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3"/>
                        <a:pt x="0" y="2"/>
                        <a:pt x="1" y="1"/>
                      </a:cubicBezTo>
                      <a:cubicBezTo>
                        <a:pt x="2" y="1"/>
                        <a:pt x="3" y="0"/>
                        <a:pt x="3" y="0"/>
                      </a:cubicBezTo>
                      <a:cubicBezTo>
                        <a:pt x="4" y="0"/>
                        <a:pt x="4" y="2"/>
                        <a:pt x="3" y="3"/>
                      </a:cubicBezTo>
                      <a:cubicBezTo>
                        <a:pt x="2" y="4"/>
                        <a:pt x="4" y="2"/>
                        <a:pt x="3"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15" name="Freeform 502">
                  <a:extLst>
                    <a:ext uri="{FF2B5EF4-FFF2-40B4-BE49-F238E27FC236}">
                      <a16:creationId xmlns:a16="http://schemas.microsoft.com/office/drawing/2014/main" id="{B1876FD4-A3C2-760A-5B16-6D017DB98586}"/>
                    </a:ext>
                  </a:extLst>
                </p:cNvPr>
                <p:cNvSpPr>
                  <a:spLocks/>
                </p:cNvSpPr>
                <p:nvPr/>
              </p:nvSpPr>
              <p:spPr bwMode="auto">
                <a:xfrm>
                  <a:off x="6120141" y="2566488"/>
                  <a:ext cx="30400" cy="51094"/>
                </a:xfrm>
                <a:custGeom>
                  <a:avLst/>
                  <a:gdLst>
                    <a:gd name="T0" fmla="*/ 6 w 6"/>
                    <a:gd name="T1" fmla="*/ 2 h 9"/>
                    <a:gd name="T2" fmla="*/ 6 w 6"/>
                    <a:gd name="T3" fmla="*/ 4 h 9"/>
                    <a:gd name="T4" fmla="*/ 5 w 6"/>
                    <a:gd name="T5" fmla="*/ 9 h 9"/>
                    <a:gd name="T6" fmla="*/ 0 w 6"/>
                    <a:gd name="T7" fmla="*/ 3 h 9"/>
                    <a:gd name="T8" fmla="*/ 3 w 6"/>
                    <a:gd name="T9" fmla="*/ 3 h 9"/>
                    <a:gd name="T10" fmla="*/ 6 w 6"/>
                    <a:gd name="T11" fmla="*/ 2 h 9"/>
                    <a:gd name="T12" fmla="*/ 6 w 6"/>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2"/>
                      </a:moveTo>
                      <a:cubicBezTo>
                        <a:pt x="6" y="1"/>
                        <a:pt x="6" y="4"/>
                        <a:pt x="6" y="4"/>
                      </a:cubicBezTo>
                      <a:cubicBezTo>
                        <a:pt x="6" y="6"/>
                        <a:pt x="6" y="8"/>
                        <a:pt x="5" y="9"/>
                      </a:cubicBezTo>
                      <a:cubicBezTo>
                        <a:pt x="5" y="9"/>
                        <a:pt x="0" y="5"/>
                        <a:pt x="0" y="3"/>
                      </a:cubicBezTo>
                      <a:cubicBezTo>
                        <a:pt x="0" y="3"/>
                        <a:pt x="2" y="2"/>
                        <a:pt x="3" y="3"/>
                      </a:cubicBezTo>
                      <a:cubicBezTo>
                        <a:pt x="4" y="4"/>
                        <a:pt x="5" y="4"/>
                        <a:pt x="6" y="2"/>
                      </a:cubicBezTo>
                      <a:cubicBezTo>
                        <a:pt x="6" y="0"/>
                        <a:pt x="6" y="3"/>
                        <a:pt x="6"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16" name="Freeform 503">
                  <a:extLst>
                    <a:ext uri="{FF2B5EF4-FFF2-40B4-BE49-F238E27FC236}">
                      <a16:creationId xmlns:a16="http://schemas.microsoft.com/office/drawing/2014/main" id="{39A34315-44C2-3F80-D1DF-B19A95FADA09}"/>
                    </a:ext>
                  </a:extLst>
                </p:cNvPr>
                <p:cNvSpPr>
                  <a:spLocks/>
                </p:cNvSpPr>
                <p:nvPr/>
              </p:nvSpPr>
              <p:spPr bwMode="auto">
                <a:xfrm>
                  <a:off x="6082590" y="2577843"/>
                  <a:ext cx="42917" cy="45416"/>
                </a:xfrm>
                <a:custGeom>
                  <a:avLst/>
                  <a:gdLst>
                    <a:gd name="T0" fmla="*/ 6 w 8"/>
                    <a:gd name="T1" fmla="*/ 7 h 8"/>
                    <a:gd name="T2" fmla="*/ 1 w 8"/>
                    <a:gd name="T3" fmla="*/ 4 h 8"/>
                    <a:gd name="T4" fmla="*/ 6 w 8"/>
                    <a:gd name="T5" fmla="*/ 7 h 8"/>
                    <a:gd name="T6" fmla="*/ 6 w 8"/>
                    <a:gd name="T7" fmla="*/ 7 h 8"/>
                  </a:gdLst>
                  <a:ahLst/>
                  <a:cxnLst>
                    <a:cxn ang="0">
                      <a:pos x="T0" y="T1"/>
                    </a:cxn>
                    <a:cxn ang="0">
                      <a:pos x="T2" y="T3"/>
                    </a:cxn>
                    <a:cxn ang="0">
                      <a:pos x="T4" y="T5"/>
                    </a:cxn>
                    <a:cxn ang="0">
                      <a:pos x="T6" y="T7"/>
                    </a:cxn>
                  </a:cxnLst>
                  <a:rect l="0" t="0" r="r" b="b"/>
                  <a:pathLst>
                    <a:path w="8" h="8">
                      <a:moveTo>
                        <a:pt x="6" y="7"/>
                      </a:moveTo>
                      <a:cubicBezTo>
                        <a:pt x="5" y="8"/>
                        <a:pt x="0" y="5"/>
                        <a:pt x="1" y="4"/>
                      </a:cubicBezTo>
                      <a:cubicBezTo>
                        <a:pt x="3" y="0"/>
                        <a:pt x="8" y="5"/>
                        <a:pt x="6" y="7"/>
                      </a:cubicBezTo>
                      <a:cubicBezTo>
                        <a:pt x="5" y="8"/>
                        <a:pt x="7" y="6"/>
                        <a:pt x="6" y="7"/>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17" name="Freeform 504">
                  <a:extLst>
                    <a:ext uri="{FF2B5EF4-FFF2-40B4-BE49-F238E27FC236}">
                      <a16:creationId xmlns:a16="http://schemas.microsoft.com/office/drawing/2014/main" id="{2BDF5868-C541-A1AE-E386-76C1B4862965}"/>
                    </a:ext>
                  </a:extLst>
                </p:cNvPr>
                <p:cNvSpPr>
                  <a:spLocks/>
                </p:cNvSpPr>
                <p:nvPr/>
              </p:nvSpPr>
              <p:spPr bwMode="auto">
                <a:xfrm>
                  <a:off x="5894822" y="3151230"/>
                  <a:ext cx="25036" cy="20817"/>
                </a:xfrm>
                <a:custGeom>
                  <a:avLst/>
                  <a:gdLst>
                    <a:gd name="T0" fmla="*/ 4 w 5"/>
                    <a:gd name="T1" fmla="*/ 2 h 4"/>
                    <a:gd name="T2" fmla="*/ 3 w 5"/>
                    <a:gd name="T3" fmla="*/ 3 h 4"/>
                    <a:gd name="T4" fmla="*/ 0 w 5"/>
                    <a:gd name="T5" fmla="*/ 2 h 4"/>
                    <a:gd name="T6" fmla="*/ 4 w 5"/>
                    <a:gd name="T7" fmla="*/ 0 h 4"/>
                    <a:gd name="T8" fmla="*/ 4 w 5"/>
                    <a:gd name="T9" fmla="*/ 2 h 4"/>
                    <a:gd name="T10" fmla="*/ 4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4" y="2"/>
                      </a:moveTo>
                      <a:cubicBezTo>
                        <a:pt x="5" y="1"/>
                        <a:pt x="4" y="4"/>
                        <a:pt x="3" y="3"/>
                      </a:cubicBezTo>
                      <a:cubicBezTo>
                        <a:pt x="3" y="3"/>
                        <a:pt x="0" y="2"/>
                        <a:pt x="0" y="2"/>
                      </a:cubicBezTo>
                      <a:cubicBezTo>
                        <a:pt x="0" y="2"/>
                        <a:pt x="3" y="0"/>
                        <a:pt x="4" y="0"/>
                      </a:cubicBezTo>
                      <a:cubicBezTo>
                        <a:pt x="4" y="0"/>
                        <a:pt x="3" y="2"/>
                        <a:pt x="4" y="2"/>
                      </a:cubicBezTo>
                      <a:cubicBezTo>
                        <a:pt x="5" y="1"/>
                        <a:pt x="3" y="2"/>
                        <a:pt x="4"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18" name="Freeform 505">
                  <a:extLst>
                    <a:ext uri="{FF2B5EF4-FFF2-40B4-BE49-F238E27FC236}">
                      <a16:creationId xmlns:a16="http://schemas.microsoft.com/office/drawing/2014/main" id="{2FBE16DB-67D5-261A-304D-E61126C95EF9}"/>
                    </a:ext>
                  </a:extLst>
                </p:cNvPr>
                <p:cNvSpPr>
                  <a:spLocks/>
                </p:cNvSpPr>
                <p:nvPr/>
              </p:nvSpPr>
              <p:spPr bwMode="auto">
                <a:xfrm>
                  <a:off x="5637311" y="2471871"/>
                  <a:ext cx="32188" cy="34061"/>
                </a:xfrm>
                <a:custGeom>
                  <a:avLst/>
                  <a:gdLst>
                    <a:gd name="T0" fmla="*/ 5 w 6"/>
                    <a:gd name="T1" fmla="*/ 1 h 6"/>
                    <a:gd name="T2" fmla="*/ 4 w 6"/>
                    <a:gd name="T3" fmla="*/ 5 h 6"/>
                    <a:gd name="T4" fmla="*/ 1 w 6"/>
                    <a:gd name="T5" fmla="*/ 5 h 6"/>
                    <a:gd name="T6" fmla="*/ 5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4" y="3"/>
                        <a:pt x="4" y="5"/>
                      </a:cubicBezTo>
                      <a:cubicBezTo>
                        <a:pt x="3" y="6"/>
                        <a:pt x="2" y="6"/>
                        <a:pt x="1" y="5"/>
                      </a:cubicBezTo>
                      <a:cubicBezTo>
                        <a:pt x="0" y="4"/>
                        <a:pt x="5" y="0"/>
                        <a:pt x="5" y="1"/>
                      </a:cubicBezTo>
                      <a:cubicBezTo>
                        <a:pt x="6" y="2"/>
                        <a:pt x="5" y="0"/>
                        <a:pt x="5"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19" name="Freeform 506">
                  <a:extLst>
                    <a:ext uri="{FF2B5EF4-FFF2-40B4-BE49-F238E27FC236}">
                      <a16:creationId xmlns:a16="http://schemas.microsoft.com/office/drawing/2014/main" id="{2C3C07A0-3ABF-43BA-DD6F-0DF4B83524AD}"/>
                    </a:ext>
                  </a:extLst>
                </p:cNvPr>
                <p:cNvSpPr>
                  <a:spLocks/>
                </p:cNvSpPr>
                <p:nvPr/>
              </p:nvSpPr>
              <p:spPr bwMode="auto">
                <a:xfrm>
                  <a:off x="5653408" y="2511610"/>
                  <a:ext cx="16094" cy="17031"/>
                </a:xfrm>
                <a:custGeom>
                  <a:avLst/>
                  <a:gdLst>
                    <a:gd name="T0" fmla="*/ 3 w 3"/>
                    <a:gd name="T1" fmla="*/ 1 h 3"/>
                    <a:gd name="T2" fmla="*/ 0 w 3"/>
                    <a:gd name="T3" fmla="*/ 2 h 3"/>
                    <a:gd name="T4" fmla="*/ 2 w 3"/>
                    <a:gd name="T5" fmla="*/ 3 h 3"/>
                    <a:gd name="T6" fmla="*/ 3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1"/>
                        <a:pt x="0" y="1"/>
                        <a:pt x="0" y="2"/>
                      </a:cubicBezTo>
                      <a:cubicBezTo>
                        <a:pt x="0" y="3"/>
                        <a:pt x="2" y="3"/>
                        <a:pt x="2" y="3"/>
                      </a:cubicBezTo>
                      <a:cubicBezTo>
                        <a:pt x="3" y="3"/>
                        <a:pt x="3" y="0"/>
                        <a:pt x="3" y="1"/>
                      </a:cubicBezTo>
                      <a:cubicBezTo>
                        <a:pt x="2" y="1"/>
                        <a:pt x="3" y="1"/>
                        <a:pt x="3"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20" name="Freeform 507">
                  <a:extLst>
                    <a:ext uri="{FF2B5EF4-FFF2-40B4-BE49-F238E27FC236}">
                      <a16:creationId xmlns:a16="http://schemas.microsoft.com/office/drawing/2014/main" id="{28FA42A3-1B7E-70F0-35BD-2F1945875678}"/>
                    </a:ext>
                  </a:extLst>
                </p:cNvPr>
                <p:cNvSpPr>
                  <a:spLocks/>
                </p:cNvSpPr>
                <p:nvPr/>
              </p:nvSpPr>
              <p:spPr bwMode="auto">
                <a:xfrm>
                  <a:off x="5669502" y="2528643"/>
                  <a:ext cx="8942" cy="5677"/>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21" name="Freeform 508">
                  <a:extLst>
                    <a:ext uri="{FF2B5EF4-FFF2-40B4-BE49-F238E27FC236}">
                      <a16:creationId xmlns:a16="http://schemas.microsoft.com/office/drawing/2014/main" id="{C0728C76-DD10-FA8B-835C-159B9E57E849}"/>
                    </a:ext>
                  </a:extLst>
                </p:cNvPr>
                <p:cNvSpPr>
                  <a:spLocks/>
                </p:cNvSpPr>
                <p:nvPr/>
              </p:nvSpPr>
              <p:spPr bwMode="auto">
                <a:xfrm>
                  <a:off x="5669502" y="2543781"/>
                  <a:ext cx="5364" cy="11355"/>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0"/>
                        <a:pt x="1"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22" name="Freeform 509">
                  <a:extLst>
                    <a:ext uri="{FF2B5EF4-FFF2-40B4-BE49-F238E27FC236}">
                      <a16:creationId xmlns:a16="http://schemas.microsoft.com/office/drawing/2014/main" id="{D904FF0C-AA68-5A45-5B1E-D54258335FDE}"/>
                    </a:ext>
                  </a:extLst>
                </p:cNvPr>
                <p:cNvSpPr>
                  <a:spLocks/>
                </p:cNvSpPr>
                <p:nvPr/>
              </p:nvSpPr>
              <p:spPr bwMode="auto">
                <a:xfrm>
                  <a:off x="5669502" y="2555134"/>
                  <a:ext cx="8942" cy="5677"/>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23" name="Freeform 510">
                  <a:extLst>
                    <a:ext uri="{FF2B5EF4-FFF2-40B4-BE49-F238E27FC236}">
                      <a16:creationId xmlns:a16="http://schemas.microsoft.com/office/drawing/2014/main" id="{5CDEF6BC-C814-322B-38ED-DEF6F3B5DBD6}"/>
                    </a:ext>
                  </a:extLst>
                </p:cNvPr>
                <p:cNvSpPr>
                  <a:spLocks/>
                </p:cNvSpPr>
                <p:nvPr/>
              </p:nvSpPr>
              <p:spPr bwMode="auto">
                <a:xfrm>
                  <a:off x="5710631" y="2638398"/>
                  <a:ext cx="5364" cy="11355"/>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0" y="2"/>
                        <a:pt x="1" y="0"/>
                        <a:pt x="0"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24" name="Rectangle 613">
                  <a:extLst>
                    <a:ext uri="{FF2B5EF4-FFF2-40B4-BE49-F238E27FC236}">
                      <a16:creationId xmlns:a16="http://schemas.microsoft.com/office/drawing/2014/main" id="{D59BF0BE-A56F-0BD3-A3A5-736E9C6E7238}"/>
                    </a:ext>
                  </a:extLst>
                </p:cNvPr>
                <p:cNvSpPr>
                  <a:spLocks noChangeArrowheads="1"/>
                </p:cNvSpPr>
                <p:nvPr/>
              </p:nvSpPr>
              <p:spPr bwMode="auto">
                <a:xfrm>
                  <a:off x="6250685" y="2038520"/>
                  <a:ext cx="1790" cy="1894"/>
                </a:xfrm>
                <a:prstGeom prst="rect">
                  <a:avLst/>
                </a:pr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25" name="Freeform 645">
                  <a:extLst>
                    <a:ext uri="{FF2B5EF4-FFF2-40B4-BE49-F238E27FC236}">
                      <a16:creationId xmlns:a16="http://schemas.microsoft.com/office/drawing/2014/main" id="{7270CE10-B476-E066-2E0E-5D61C08C3314}"/>
                    </a:ext>
                  </a:extLst>
                </p:cNvPr>
                <p:cNvSpPr>
                  <a:spLocks/>
                </p:cNvSpPr>
                <p:nvPr/>
              </p:nvSpPr>
              <p:spPr bwMode="auto">
                <a:xfrm>
                  <a:off x="6150543" y="2761402"/>
                  <a:ext cx="162732" cy="94619"/>
                </a:xfrm>
                <a:custGeom>
                  <a:avLst/>
                  <a:gdLst>
                    <a:gd name="T0" fmla="*/ 10 w 31"/>
                    <a:gd name="T1" fmla="*/ 17 h 17"/>
                    <a:gd name="T2" fmla="*/ 13 w 31"/>
                    <a:gd name="T3" fmla="*/ 14 h 17"/>
                    <a:gd name="T4" fmla="*/ 18 w 31"/>
                    <a:gd name="T5" fmla="*/ 16 h 17"/>
                    <a:gd name="T6" fmla="*/ 21 w 31"/>
                    <a:gd name="T7" fmla="*/ 16 h 17"/>
                    <a:gd name="T8" fmla="*/ 23 w 31"/>
                    <a:gd name="T9" fmla="*/ 15 h 17"/>
                    <a:gd name="T10" fmla="*/ 29 w 31"/>
                    <a:gd name="T11" fmla="*/ 11 h 17"/>
                    <a:gd name="T12" fmla="*/ 27 w 31"/>
                    <a:gd name="T13" fmla="*/ 7 h 17"/>
                    <a:gd name="T14" fmla="*/ 21 w 31"/>
                    <a:gd name="T15" fmla="*/ 5 h 17"/>
                    <a:gd name="T16" fmla="*/ 17 w 31"/>
                    <a:gd name="T17" fmla="*/ 3 h 17"/>
                    <a:gd name="T18" fmla="*/ 13 w 31"/>
                    <a:gd name="T19" fmla="*/ 0 h 17"/>
                    <a:gd name="T20" fmla="*/ 11 w 31"/>
                    <a:gd name="T21" fmla="*/ 2 h 17"/>
                    <a:gd name="T22" fmla="*/ 8 w 31"/>
                    <a:gd name="T23" fmla="*/ 2 h 17"/>
                    <a:gd name="T24" fmla="*/ 0 w 31"/>
                    <a:gd name="T25" fmla="*/ 6 h 17"/>
                    <a:gd name="T26" fmla="*/ 2 w 31"/>
                    <a:gd name="T27" fmla="*/ 10 h 17"/>
                    <a:gd name="T28" fmla="*/ 4 w 31"/>
                    <a:gd name="T29" fmla="*/ 13 h 17"/>
                    <a:gd name="T30" fmla="*/ 10 w 31"/>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7">
                      <a:moveTo>
                        <a:pt x="10" y="17"/>
                      </a:moveTo>
                      <a:cubicBezTo>
                        <a:pt x="12" y="17"/>
                        <a:pt x="11" y="14"/>
                        <a:pt x="13" y="14"/>
                      </a:cubicBezTo>
                      <a:cubicBezTo>
                        <a:pt x="15" y="14"/>
                        <a:pt x="16" y="16"/>
                        <a:pt x="18" y="16"/>
                      </a:cubicBezTo>
                      <a:cubicBezTo>
                        <a:pt x="19" y="16"/>
                        <a:pt x="20" y="16"/>
                        <a:pt x="21" y="16"/>
                      </a:cubicBezTo>
                      <a:cubicBezTo>
                        <a:pt x="22" y="16"/>
                        <a:pt x="23" y="15"/>
                        <a:pt x="23" y="15"/>
                      </a:cubicBezTo>
                      <a:cubicBezTo>
                        <a:pt x="26" y="14"/>
                        <a:pt x="27" y="13"/>
                        <a:pt x="29" y="11"/>
                      </a:cubicBezTo>
                      <a:cubicBezTo>
                        <a:pt x="31" y="9"/>
                        <a:pt x="29" y="8"/>
                        <a:pt x="27" y="7"/>
                      </a:cubicBezTo>
                      <a:cubicBezTo>
                        <a:pt x="25" y="6"/>
                        <a:pt x="22" y="3"/>
                        <a:pt x="21" y="5"/>
                      </a:cubicBezTo>
                      <a:cubicBezTo>
                        <a:pt x="19" y="8"/>
                        <a:pt x="18" y="4"/>
                        <a:pt x="17" y="3"/>
                      </a:cubicBezTo>
                      <a:cubicBezTo>
                        <a:pt x="16" y="2"/>
                        <a:pt x="13" y="3"/>
                        <a:pt x="13" y="0"/>
                      </a:cubicBezTo>
                      <a:cubicBezTo>
                        <a:pt x="13" y="1"/>
                        <a:pt x="12" y="3"/>
                        <a:pt x="11" y="2"/>
                      </a:cubicBezTo>
                      <a:cubicBezTo>
                        <a:pt x="9" y="0"/>
                        <a:pt x="9" y="0"/>
                        <a:pt x="8" y="2"/>
                      </a:cubicBezTo>
                      <a:cubicBezTo>
                        <a:pt x="7" y="3"/>
                        <a:pt x="0" y="5"/>
                        <a:pt x="0" y="6"/>
                      </a:cubicBezTo>
                      <a:cubicBezTo>
                        <a:pt x="0" y="6"/>
                        <a:pt x="1" y="9"/>
                        <a:pt x="2" y="10"/>
                      </a:cubicBezTo>
                      <a:cubicBezTo>
                        <a:pt x="2" y="11"/>
                        <a:pt x="3" y="12"/>
                        <a:pt x="4" y="13"/>
                      </a:cubicBezTo>
                      <a:cubicBezTo>
                        <a:pt x="6" y="14"/>
                        <a:pt x="8" y="17"/>
                        <a:pt x="10" y="17"/>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26" name="Freeform 646">
                  <a:extLst>
                    <a:ext uri="{FF2B5EF4-FFF2-40B4-BE49-F238E27FC236}">
                      <a16:creationId xmlns:a16="http://schemas.microsoft.com/office/drawing/2014/main" id="{0C43999F-3099-34BA-ECF3-E1CF3032FBCD}"/>
                    </a:ext>
                  </a:extLst>
                </p:cNvPr>
                <p:cNvSpPr>
                  <a:spLocks/>
                </p:cNvSpPr>
                <p:nvPr/>
              </p:nvSpPr>
              <p:spPr bwMode="auto">
                <a:xfrm>
                  <a:off x="6077224" y="2838989"/>
                  <a:ext cx="194918" cy="88941"/>
                </a:xfrm>
                <a:custGeom>
                  <a:avLst/>
                  <a:gdLst>
                    <a:gd name="T0" fmla="*/ 32 w 37"/>
                    <a:gd name="T1" fmla="*/ 2 h 16"/>
                    <a:gd name="T2" fmla="*/ 27 w 37"/>
                    <a:gd name="T3" fmla="*/ 0 h 16"/>
                    <a:gd name="T4" fmla="*/ 24 w 37"/>
                    <a:gd name="T5" fmla="*/ 3 h 16"/>
                    <a:gd name="T6" fmla="*/ 20 w 37"/>
                    <a:gd name="T7" fmla="*/ 3 h 16"/>
                    <a:gd name="T8" fmla="*/ 17 w 37"/>
                    <a:gd name="T9" fmla="*/ 7 h 16"/>
                    <a:gd name="T10" fmla="*/ 16 w 37"/>
                    <a:gd name="T11" fmla="*/ 9 h 16"/>
                    <a:gd name="T12" fmla="*/ 13 w 37"/>
                    <a:gd name="T13" fmla="*/ 9 h 16"/>
                    <a:gd name="T14" fmla="*/ 9 w 37"/>
                    <a:gd name="T15" fmla="*/ 10 h 16"/>
                    <a:gd name="T16" fmla="*/ 5 w 37"/>
                    <a:gd name="T17" fmla="*/ 11 h 16"/>
                    <a:gd name="T18" fmla="*/ 0 w 37"/>
                    <a:gd name="T19" fmla="*/ 9 h 16"/>
                    <a:gd name="T20" fmla="*/ 4 w 37"/>
                    <a:gd name="T21" fmla="*/ 13 h 16"/>
                    <a:gd name="T22" fmla="*/ 6 w 37"/>
                    <a:gd name="T23" fmla="*/ 13 h 16"/>
                    <a:gd name="T24" fmla="*/ 8 w 37"/>
                    <a:gd name="T25" fmla="*/ 14 h 16"/>
                    <a:gd name="T26" fmla="*/ 12 w 37"/>
                    <a:gd name="T27" fmla="*/ 13 h 16"/>
                    <a:gd name="T28" fmla="*/ 15 w 37"/>
                    <a:gd name="T29" fmla="*/ 15 h 16"/>
                    <a:gd name="T30" fmla="*/ 22 w 37"/>
                    <a:gd name="T31" fmla="*/ 16 h 16"/>
                    <a:gd name="T32" fmla="*/ 29 w 37"/>
                    <a:gd name="T33" fmla="*/ 14 h 16"/>
                    <a:gd name="T34" fmla="*/ 33 w 37"/>
                    <a:gd name="T35" fmla="*/ 12 h 16"/>
                    <a:gd name="T36" fmla="*/ 34 w 37"/>
                    <a:gd name="T37" fmla="*/ 9 h 16"/>
                    <a:gd name="T38" fmla="*/ 36 w 37"/>
                    <a:gd name="T39" fmla="*/ 8 h 16"/>
                    <a:gd name="T40" fmla="*/ 36 w 37"/>
                    <a:gd name="T41" fmla="*/ 2 h 16"/>
                    <a:gd name="T42" fmla="*/ 32 w 37"/>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2" y="2"/>
                      </a:moveTo>
                      <a:cubicBezTo>
                        <a:pt x="30" y="2"/>
                        <a:pt x="28" y="0"/>
                        <a:pt x="27" y="0"/>
                      </a:cubicBezTo>
                      <a:cubicBezTo>
                        <a:pt x="25" y="0"/>
                        <a:pt x="26" y="3"/>
                        <a:pt x="24" y="3"/>
                      </a:cubicBezTo>
                      <a:cubicBezTo>
                        <a:pt x="22" y="3"/>
                        <a:pt x="22" y="2"/>
                        <a:pt x="20" y="3"/>
                      </a:cubicBezTo>
                      <a:cubicBezTo>
                        <a:pt x="20" y="3"/>
                        <a:pt x="16" y="6"/>
                        <a:pt x="17" y="7"/>
                      </a:cubicBezTo>
                      <a:cubicBezTo>
                        <a:pt x="17" y="8"/>
                        <a:pt x="19" y="10"/>
                        <a:pt x="16" y="9"/>
                      </a:cubicBezTo>
                      <a:cubicBezTo>
                        <a:pt x="15" y="9"/>
                        <a:pt x="14" y="8"/>
                        <a:pt x="13" y="9"/>
                      </a:cubicBezTo>
                      <a:cubicBezTo>
                        <a:pt x="12" y="9"/>
                        <a:pt x="10" y="10"/>
                        <a:pt x="9" y="10"/>
                      </a:cubicBezTo>
                      <a:cubicBezTo>
                        <a:pt x="7" y="10"/>
                        <a:pt x="6" y="8"/>
                        <a:pt x="5" y="11"/>
                      </a:cubicBezTo>
                      <a:cubicBezTo>
                        <a:pt x="5" y="11"/>
                        <a:pt x="1" y="9"/>
                        <a:pt x="0" y="9"/>
                      </a:cubicBezTo>
                      <a:cubicBezTo>
                        <a:pt x="0" y="11"/>
                        <a:pt x="1" y="12"/>
                        <a:pt x="4" y="13"/>
                      </a:cubicBezTo>
                      <a:cubicBezTo>
                        <a:pt x="5" y="13"/>
                        <a:pt x="5" y="13"/>
                        <a:pt x="6" y="13"/>
                      </a:cubicBezTo>
                      <a:cubicBezTo>
                        <a:pt x="7" y="13"/>
                        <a:pt x="7" y="15"/>
                        <a:pt x="8" y="14"/>
                      </a:cubicBezTo>
                      <a:cubicBezTo>
                        <a:pt x="10" y="13"/>
                        <a:pt x="10" y="13"/>
                        <a:pt x="12" y="13"/>
                      </a:cubicBezTo>
                      <a:cubicBezTo>
                        <a:pt x="14" y="13"/>
                        <a:pt x="13" y="14"/>
                        <a:pt x="15" y="15"/>
                      </a:cubicBezTo>
                      <a:cubicBezTo>
                        <a:pt x="17" y="16"/>
                        <a:pt x="20" y="16"/>
                        <a:pt x="22" y="16"/>
                      </a:cubicBezTo>
                      <a:cubicBezTo>
                        <a:pt x="25" y="16"/>
                        <a:pt x="26" y="14"/>
                        <a:pt x="29" y="14"/>
                      </a:cubicBezTo>
                      <a:cubicBezTo>
                        <a:pt x="31" y="14"/>
                        <a:pt x="33" y="13"/>
                        <a:pt x="33" y="12"/>
                      </a:cubicBezTo>
                      <a:cubicBezTo>
                        <a:pt x="34" y="11"/>
                        <a:pt x="34" y="10"/>
                        <a:pt x="34" y="9"/>
                      </a:cubicBezTo>
                      <a:cubicBezTo>
                        <a:pt x="34" y="7"/>
                        <a:pt x="35" y="9"/>
                        <a:pt x="36" y="8"/>
                      </a:cubicBezTo>
                      <a:cubicBezTo>
                        <a:pt x="37" y="6"/>
                        <a:pt x="36" y="3"/>
                        <a:pt x="36" y="2"/>
                      </a:cubicBezTo>
                      <a:cubicBezTo>
                        <a:pt x="34" y="2"/>
                        <a:pt x="33" y="2"/>
                        <a:pt x="32"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27" name="Freeform 647">
                  <a:extLst>
                    <a:ext uri="{FF2B5EF4-FFF2-40B4-BE49-F238E27FC236}">
                      <a16:creationId xmlns:a16="http://schemas.microsoft.com/office/drawing/2014/main" id="{EAABA5D5-A7F5-8731-BBCB-1D61ECC964C9}"/>
                    </a:ext>
                  </a:extLst>
                </p:cNvPr>
                <p:cNvSpPr>
                  <a:spLocks/>
                </p:cNvSpPr>
                <p:nvPr/>
              </p:nvSpPr>
              <p:spPr bwMode="auto">
                <a:xfrm>
                  <a:off x="6009270" y="2905222"/>
                  <a:ext cx="298639" cy="306562"/>
                </a:xfrm>
                <a:custGeom>
                  <a:avLst/>
                  <a:gdLst>
                    <a:gd name="T0" fmla="*/ 37 w 57"/>
                    <a:gd name="T1" fmla="*/ 10 h 55"/>
                    <a:gd name="T2" fmla="*/ 41 w 57"/>
                    <a:gd name="T3" fmla="*/ 9 h 55"/>
                    <a:gd name="T4" fmla="*/ 43 w 57"/>
                    <a:gd name="T5" fmla="*/ 6 h 55"/>
                    <a:gd name="T6" fmla="*/ 45 w 57"/>
                    <a:gd name="T7" fmla="*/ 4 h 55"/>
                    <a:gd name="T8" fmla="*/ 45 w 57"/>
                    <a:gd name="T9" fmla="*/ 1 h 55"/>
                    <a:gd name="T10" fmla="*/ 41 w 57"/>
                    <a:gd name="T11" fmla="*/ 2 h 55"/>
                    <a:gd name="T12" fmla="*/ 36 w 57"/>
                    <a:gd name="T13" fmla="*/ 4 h 55"/>
                    <a:gd name="T14" fmla="*/ 27 w 57"/>
                    <a:gd name="T15" fmla="*/ 1 h 55"/>
                    <a:gd name="T16" fmla="*/ 22 w 57"/>
                    <a:gd name="T17" fmla="*/ 1 h 55"/>
                    <a:gd name="T18" fmla="*/ 19 w 57"/>
                    <a:gd name="T19" fmla="*/ 1 h 55"/>
                    <a:gd name="T20" fmla="*/ 18 w 57"/>
                    <a:gd name="T21" fmla="*/ 3 h 55"/>
                    <a:gd name="T22" fmla="*/ 17 w 57"/>
                    <a:gd name="T23" fmla="*/ 4 h 55"/>
                    <a:gd name="T24" fmla="*/ 15 w 57"/>
                    <a:gd name="T25" fmla="*/ 5 h 55"/>
                    <a:gd name="T26" fmla="*/ 13 w 57"/>
                    <a:gd name="T27" fmla="*/ 5 h 55"/>
                    <a:gd name="T28" fmla="*/ 12 w 57"/>
                    <a:gd name="T29" fmla="*/ 4 h 55"/>
                    <a:gd name="T30" fmla="*/ 11 w 57"/>
                    <a:gd name="T31" fmla="*/ 8 h 55"/>
                    <a:gd name="T32" fmla="*/ 9 w 57"/>
                    <a:gd name="T33" fmla="*/ 5 h 55"/>
                    <a:gd name="T34" fmla="*/ 5 w 57"/>
                    <a:gd name="T35" fmla="*/ 7 h 55"/>
                    <a:gd name="T36" fmla="*/ 0 w 57"/>
                    <a:gd name="T37" fmla="*/ 7 h 55"/>
                    <a:gd name="T38" fmla="*/ 1 w 57"/>
                    <a:gd name="T39" fmla="*/ 10 h 55"/>
                    <a:gd name="T40" fmla="*/ 0 w 57"/>
                    <a:gd name="T41" fmla="*/ 14 h 55"/>
                    <a:gd name="T42" fmla="*/ 2 w 57"/>
                    <a:gd name="T43" fmla="*/ 18 h 55"/>
                    <a:gd name="T44" fmla="*/ 4 w 57"/>
                    <a:gd name="T45" fmla="*/ 21 h 55"/>
                    <a:gd name="T46" fmla="*/ 12 w 57"/>
                    <a:gd name="T47" fmla="*/ 17 h 55"/>
                    <a:gd name="T48" fmla="*/ 15 w 57"/>
                    <a:gd name="T49" fmla="*/ 19 h 55"/>
                    <a:gd name="T50" fmla="*/ 17 w 57"/>
                    <a:gd name="T51" fmla="*/ 22 h 55"/>
                    <a:gd name="T52" fmla="*/ 18 w 57"/>
                    <a:gd name="T53" fmla="*/ 25 h 55"/>
                    <a:gd name="T54" fmla="*/ 21 w 57"/>
                    <a:gd name="T55" fmla="*/ 28 h 55"/>
                    <a:gd name="T56" fmla="*/ 28 w 57"/>
                    <a:gd name="T57" fmla="*/ 33 h 55"/>
                    <a:gd name="T58" fmla="*/ 33 w 57"/>
                    <a:gd name="T59" fmla="*/ 36 h 55"/>
                    <a:gd name="T60" fmla="*/ 42 w 57"/>
                    <a:gd name="T61" fmla="*/ 42 h 55"/>
                    <a:gd name="T62" fmla="*/ 45 w 57"/>
                    <a:gd name="T63" fmla="*/ 48 h 55"/>
                    <a:gd name="T64" fmla="*/ 43 w 57"/>
                    <a:gd name="T65" fmla="*/ 55 h 55"/>
                    <a:gd name="T66" fmla="*/ 49 w 57"/>
                    <a:gd name="T67" fmla="*/ 48 h 55"/>
                    <a:gd name="T68" fmla="*/ 47 w 57"/>
                    <a:gd name="T69" fmla="*/ 45 h 55"/>
                    <a:gd name="T70" fmla="*/ 50 w 57"/>
                    <a:gd name="T71" fmla="*/ 40 h 55"/>
                    <a:gd name="T72" fmla="*/ 53 w 57"/>
                    <a:gd name="T73" fmla="*/ 41 h 55"/>
                    <a:gd name="T74" fmla="*/ 55 w 57"/>
                    <a:gd name="T75" fmla="*/ 44 h 55"/>
                    <a:gd name="T76" fmla="*/ 53 w 57"/>
                    <a:gd name="T77" fmla="*/ 39 h 55"/>
                    <a:gd name="T78" fmla="*/ 44 w 57"/>
                    <a:gd name="T79" fmla="*/ 35 h 55"/>
                    <a:gd name="T80" fmla="*/ 44 w 57"/>
                    <a:gd name="T81" fmla="*/ 32 h 55"/>
                    <a:gd name="T82" fmla="*/ 39 w 57"/>
                    <a:gd name="T83" fmla="*/ 31 h 55"/>
                    <a:gd name="T84" fmla="*/ 35 w 57"/>
                    <a:gd name="T85" fmla="*/ 26 h 55"/>
                    <a:gd name="T86" fmla="*/ 32 w 57"/>
                    <a:gd name="T87" fmla="*/ 21 h 55"/>
                    <a:gd name="T88" fmla="*/ 27 w 57"/>
                    <a:gd name="T89" fmla="*/ 17 h 55"/>
                    <a:gd name="T90" fmla="*/ 27 w 57"/>
                    <a:gd name="T91" fmla="*/ 15 h 55"/>
                    <a:gd name="T92" fmla="*/ 28 w 57"/>
                    <a:gd name="T93" fmla="*/ 12 h 55"/>
                    <a:gd name="T94" fmla="*/ 30 w 57"/>
                    <a:gd name="T95" fmla="*/ 9 h 55"/>
                    <a:gd name="T96" fmla="*/ 32 w 57"/>
                    <a:gd name="T97" fmla="*/ 8 h 55"/>
                    <a:gd name="T98" fmla="*/ 34 w 57"/>
                    <a:gd name="T99" fmla="*/ 10 h 55"/>
                    <a:gd name="T100" fmla="*/ 37 w 57"/>
                    <a:gd name="T101" fmla="*/ 10 h 55"/>
                    <a:gd name="T102" fmla="*/ 37 w 57"/>
                    <a:gd name="T103"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55">
                      <a:moveTo>
                        <a:pt x="37" y="10"/>
                      </a:moveTo>
                      <a:cubicBezTo>
                        <a:pt x="38" y="9"/>
                        <a:pt x="40" y="10"/>
                        <a:pt x="41" y="9"/>
                      </a:cubicBezTo>
                      <a:cubicBezTo>
                        <a:pt x="43" y="8"/>
                        <a:pt x="42" y="7"/>
                        <a:pt x="43" y="6"/>
                      </a:cubicBezTo>
                      <a:cubicBezTo>
                        <a:pt x="43" y="5"/>
                        <a:pt x="44" y="4"/>
                        <a:pt x="45" y="4"/>
                      </a:cubicBezTo>
                      <a:cubicBezTo>
                        <a:pt x="46" y="3"/>
                        <a:pt x="45" y="3"/>
                        <a:pt x="45" y="1"/>
                      </a:cubicBezTo>
                      <a:cubicBezTo>
                        <a:pt x="44" y="2"/>
                        <a:pt x="43" y="2"/>
                        <a:pt x="41" y="2"/>
                      </a:cubicBezTo>
                      <a:cubicBezTo>
                        <a:pt x="39" y="2"/>
                        <a:pt x="37" y="5"/>
                        <a:pt x="36" y="4"/>
                      </a:cubicBezTo>
                      <a:cubicBezTo>
                        <a:pt x="33" y="3"/>
                        <a:pt x="28" y="4"/>
                        <a:pt x="27" y="1"/>
                      </a:cubicBezTo>
                      <a:cubicBezTo>
                        <a:pt x="26" y="0"/>
                        <a:pt x="23" y="1"/>
                        <a:pt x="22" y="1"/>
                      </a:cubicBezTo>
                      <a:cubicBezTo>
                        <a:pt x="20" y="3"/>
                        <a:pt x="20" y="1"/>
                        <a:pt x="19" y="1"/>
                      </a:cubicBezTo>
                      <a:cubicBezTo>
                        <a:pt x="18" y="1"/>
                        <a:pt x="18" y="3"/>
                        <a:pt x="18" y="3"/>
                      </a:cubicBezTo>
                      <a:cubicBezTo>
                        <a:pt x="18" y="3"/>
                        <a:pt x="17" y="4"/>
                        <a:pt x="17" y="4"/>
                      </a:cubicBezTo>
                      <a:cubicBezTo>
                        <a:pt x="17" y="5"/>
                        <a:pt x="16" y="5"/>
                        <a:pt x="15" y="5"/>
                      </a:cubicBezTo>
                      <a:cubicBezTo>
                        <a:pt x="15" y="5"/>
                        <a:pt x="14" y="5"/>
                        <a:pt x="13" y="5"/>
                      </a:cubicBezTo>
                      <a:cubicBezTo>
                        <a:pt x="13" y="5"/>
                        <a:pt x="13" y="5"/>
                        <a:pt x="12" y="4"/>
                      </a:cubicBezTo>
                      <a:cubicBezTo>
                        <a:pt x="12" y="4"/>
                        <a:pt x="11" y="7"/>
                        <a:pt x="11" y="8"/>
                      </a:cubicBezTo>
                      <a:cubicBezTo>
                        <a:pt x="11" y="9"/>
                        <a:pt x="9" y="6"/>
                        <a:pt x="9" y="5"/>
                      </a:cubicBezTo>
                      <a:cubicBezTo>
                        <a:pt x="7" y="4"/>
                        <a:pt x="6" y="7"/>
                        <a:pt x="5" y="7"/>
                      </a:cubicBezTo>
                      <a:cubicBezTo>
                        <a:pt x="3" y="7"/>
                        <a:pt x="1" y="7"/>
                        <a:pt x="0" y="7"/>
                      </a:cubicBezTo>
                      <a:cubicBezTo>
                        <a:pt x="0" y="8"/>
                        <a:pt x="1" y="9"/>
                        <a:pt x="1" y="10"/>
                      </a:cubicBezTo>
                      <a:cubicBezTo>
                        <a:pt x="1" y="12"/>
                        <a:pt x="0" y="12"/>
                        <a:pt x="0" y="14"/>
                      </a:cubicBezTo>
                      <a:cubicBezTo>
                        <a:pt x="0" y="15"/>
                        <a:pt x="0" y="18"/>
                        <a:pt x="2" y="18"/>
                      </a:cubicBezTo>
                      <a:cubicBezTo>
                        <a:pt x="3" y="19"/>
                        <a:pt x="4" y="18"/>
                        <a:pt x="4" y="21"/>
                      </a:cubicBezTo>
                      <a:cubicBezTo>
                        <a:pt x="6" y="20"/>
                        <a:pt x="10" y="16"/>
                        <a:pt x="12" y="17"/>
                      </a:cubicBezTo>
                      <a:cubicBezTo>
                        <a:pt x="13" y="18"/>
                        <a:pt x="14" y="19"/>
                        <a:pt x="15" y="19"/>
                      </a:cubicBezTo>
                      <a:cubicBezTo>
                        <a:pt x="16" y="19"/>
                        <a:pt x="17" y="21"/>
                        <a:pt x="17" y="22"/>
                      </a:cubicBezTo>
                      <a:cubicBezTo>
                        <a:pt x="18" y="23"/>
                        <a:pt x="18" y="24"/>
                        <a:pt x="18" y="25"/>
                      </a:cubicBezTo>
                      <a:cubicBezTo>
                        <a:pt x="19" y="26"/>
                        <a:pt x="20" y="27"/>
                        <a:pt x="21" y="28"/>
                      </a:cubicBezTo>
                      <a:cubicBezTo>
                        <a:pt x="23" y="29"/>
                        <a:pt x="25" y="31"/>
                        <a:pt x="28" y="33"/>
                      </a:cubicBezTo>
                      <a:cubicBezTo>
                        <a:pt x="30" y="35"/>
                        <a:pt x="31" y="35"/>
                        <a:pt x="33" y="36"/>
                      </a:cubicBezTo>
                      <a:cubicBezTo>
                        <a:pt x="36" y="38"/>
                        <a:pt x="38" y="41"/>
                        <a:pt x="42" y="42"/>
                      </a:cubicBezTo>
                      <a:cubicBezTo>
                        <a:pt x="44" y="43"/>
                        <a:pt x="44" y="46"/>
                        <a:pt x="45" y="48"/>
                      </a:cubicBezTo>
                      <a:cubicBezTo>
                        <a:pt x="45" y="50"/>
                        <a:pt x="42" y="52"/>
                        <a:pt x="43" y="55"/>
                      </a:cubicBezTo>
                      <a:cubicBezTo>
                        <a:pt x="43" y="54"/>
                        <a:pt x="49" y="49"/>
                        <a:pt x="49" y="48"/>
                      </a:cubicBezTo>
                      <a:cubicBezTo>
                        <a:pt x="50" y="47"/>
                        <a:pt x="47" y="45"/>
                        <a:pt x="47" y="45"/>
                      </a:cubicBezTo>
                      <a:cubicBezTo>
                        <a:pt x="45" y="43"/>
                        <a:pt x="49" y="39"/>
                        <a:pt x="50" y="40"/>
                      </a:cubicBezTo>
                      <a:cubicBezTo>
                        <a:pt x="51" y="41"/>
                        <a:pt x="52" y="41"/>
                        <a:pt x="53" y="41"/>
                      </a:cubicBezTo>
                      <a:cubicBezTo>
                        <a:pt x="54" y="42"/>
                        <a:pt x="54" y="43"/>
                        <a:pt x="55" y="44"/>
                      </a:cubicBezTo>
                      <a:cubicBezTo>
                        <a:pt x="57" y="44"/>
                        <a:pt x="54" y="40"/>
                        <a:pt x="53" y="39"/>
                      </a:cubicBezTo>
                      <a:cubicBezTo>
                        <a:pt x="51" y="37"/>
                        <a:pt x="47" y="37"/>
                        <a:pt x="44" y="35"/>
                      </a:cubicBezTo>
                      <a:cubicBezTo>
                        <a:pt x="43" y="34"/>
                        <a:pt x="46" y="32"/>
                        <a:pt x="44" y="32"/>
                      </a:cubicBezTo>
                      <a:cubicBezTo>
                        <a:pt x="43" y="31"/>
                        <a:pt x="41" y="32"/>
                        <a:pt x="39" y="31"/>
                      </a:cubicBezTo>
                      <a:cubicBezTo>
                        <a:pt x="37" y="30"/>
                        <a:pt x="36" y="28"/>
                        <a:pt x="35" y="26"/>
                      </a:cubicBezTo>
                      <a:cubicBezTo>
                        <a:pt x="34" y="24"/>
                        <a:pt x="34" y="22"/>
                        <a:pt x="32" y="21"/>
                      </a:cubicBezTo>
                      <a:cubicBezTo>
                        <a:pt x="31" y="20"/>
                        <a:pt x="27" y="19"/>
                        <a:pt x="27" y="17"/>
                      </a:cubicBezTo>
                      <a:cubicBezTo>
                        <a:pt x="27" y="16"/>
                        <a:pt x="27" y="15"/>
                        <a:pt x="27" y="15"/>
                      </a:cubicBezTo>
                      <a:cubicBezTo>
                        <a:pt x="28" y="13"/>
                        <a:pt x="28" y="13"/>
                        <a:pt x="28" y="12"/>
                      </a:cubicBezTo>
                      <a:cubicBezTo>
                        <a:pt x="27" y="9"/>
                        <a:pt x="30" y="10"/>
                        <a:pt x="30" y="9"/>
                      </a:cubicBezTo>
                      <a:cubicBezTo>
                        <a:pt x="31" y="8"/>
                        <a:pt x="32" y="8"/>
                        <a:pt x="32" y="8"/>
                      </a:cubicBezTo>
                      <a:cubicBezTo>
                        <a:pt x="34" y="8"/>
                        <a:pt x="34" y="9"/>
                        <a:pt x="34" y="10"/>
                      </a:cubicBezTo>
                      <a:cubicBezTo>
                        <a:pt x="35" y="10"/>
                        <a:pt x="36" y="10"/>
                        <a:pt x="37" y="10"/>
                      </a:cubicBezTo>
                      <a:cubicBezTo>
                        <a:pt x="37" y="9"/>
                        <a:pt x="36" y="10"/>
                        <a:pt x="37" y="1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28" name="Freeform 648">
                  <a:extLst>
                    <a:ext uri="{FF2B5EF4-FFF2-40B4-BE49-F238E27FC236}">
                      <a16:creationId xmlns:a16="http://schemas.microsoft.com/office/drawing/2014/main" id="{ED6AA8B4-E0E8-3D7F-E71D-356D63E4D81A}"/>
                    </a:ext>
                  </a:extLst>
                </p:cNvPr>
                <p:cNvSpPr>
                  <a:spLocks/>
                </p:cNvSpPr>
                <p:nvPr/>
              </p:nvSpPr>
              <p:spPr bwMode="auto">
                <a:xfrm>
                  <a:off x="6182730" y="2922253"/>
                  <a:ext cx="141272" cy="140035"/>
                </a:xfrm>
                <a:custGeom>
                  <a:avLst/>
                  <a:gdLst>
                    <a:gd name="T0" fmla="*/ 12 w 27"/>
                    <a:gd name="T1" fmla="*/ 10 h 25"/>
                    <a:gd name="T2" fmla="*/ 21 w 27"/>
                    <a:gd name="T3" fmla="*/ 9 h 25"/>
                    <a:gd name="T4" fmla="*/ 27 w 27"/>
                    <a:gd name="T5" fmla="*/ 11 h 25"/>
                    <a:gd name="T6" fmla="*/ 25 w 27"/>
                    <a:gd name="T7" fmla="*/ 4 h 25"/>
                    <a:gd name="T8" fmla="*/ 17 w 27"/>
                    <a:gd name="T9" fmla="*/ 3 h 25"/>
                    <a:gd name="T10" fmla="*/ 13 w 27"/>
                    <a:gd name="T11" fmla="*/ 0 h 25"/>
                    <a:gd name="T12" fmla="*/ 11 w 27"/>
                    <a:gd name="T13" fmla="*/ 2 h 25"/>
                    <a:gd name="T14" fmla="*/ 6 w 27"/>
                    <a:gd name="T15" fmla="*/ 7 h 25"/>
                    <a:gd name="T16" fmla="*/ 1 w 27"/>
                    <a:gd name="T17" fmla="*/ 7 h 25"/>
                    <a:gd name="T18" fmla="*/ 1 w 27"/>
                    <a:gd name="T19" fmla="*/ 11 h 25"/>
                    <a:gd name="T20" fmla="*/ 3 w 27"/>
                    <a:gd name="T21" fmla="*/ 10 h 25"/>
                    <a:gd name="T22" fmla="*/ 4 w 27"/>
                    <a:gd name="T23" fmla="*/ 13 h 25"/>
                    <a:gd name="T24" fmla="*/ 6 w 27"/>
                    <a:gd name="T25" fmla="*/ 10 h 25"/>
                    <a:gd name="T26" fmla="*/ 11 w 27"/>
                    <a:gd name="T27" fmla="*/ 17 h 25"/>
                    <a:gd name="T28" fmla="*/ 23 w 27"/>
                    <a:gd name="T29" fmla="*/ 25 h 25"/>
                    <a:gd name="T30" fmla="*/ 21 w 27"/>
                    <a:gd name="T31" fmla="*/ 22 h 25"/>
                    <a:gd name="T32" fmla="*/ 16 w 27"/>
                    <a:gd name="T33" fmla="*/ 19 h 25"/>
                    <a:gd name="T34" fmla="*/ 12 w 27"/>
                    <a:gd name="T3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5">
                      <a:moveTo>
                        <a:pt x="12" y="10"/>
                      </a:moveTo>
                      <a:cubicBezTo>
                        <a:pt x="15" y="10"/>
                        <a:pt x="18" y="8"/>
                        <a:pt x="21" y="9"/>
                      </a:cubicBezTo>
                      <a:cubicBezTo>
                        <a:pt x="23" y="9"/>
                        <a:pt x="25" y="10"/>
                        <a:pt x="27" y="11"/>
                      </a:cubicBezTo>
                      <a:cubicBezTo>
                        <a:pt x="26" y="9"/>
                        <a:pt x="26" y="7"/>
                        <a:pt x="25" y="4"/>
                      </a:cubicBezTo>
                      <a:cubicBezTo>
                        <a:pt x="22" y="6"/>
                        <a:pt x="19" y="4"/>
                        <a:pt x="17" y="3"/>
                      </a:cubicBezTo>
                      <a:cubicBezTo>
                        <a:pt x="15" y="2"/>
                        <a:pt x="14" y="2"/>
                        <a:pt x="13" y="0"/>
                      </a:cubicBezTo>
                      <a:cubicBezTo>
                        <a:pt x="13" y="0"/>
                        <a:pt x="11" y="1"/>
                        <a:pt x="11" y="2"/>
                      </a:cubicBezTo>
                      <a:cubicBezTo>
                        <a:pt x="9" y="3"/>
                        <a:pt x="10" y="8"/>
                        <a:pt x="6" y="7"/>
                      </a:cubicBezTo>
                      <a:cubicBezTo>
                        <a:pt x="4" y="6"/>
                        <a:pt x="2" y="7"/>
                        <a:pt x="1" y="7"/>
                      </a:cubicBezTo>
                      <a:cubicBezTo>
                        <a:pt x="0" y="8"/>
                        <a:pt x="1" y="11"/>
                        <a:pt x="1" y="11"/>
                      </a:cubicBezTo>
                      <a:cubicBezTo>
                        <a:pt x="1" y="11"/>
                        <a:pt x="3" y="10"/>
                        <a:pt x="3" y="10"/>
                      </a:cubicBezTo>
                      <a:cubicBezTo>
                        <a:pt x="4" y="10"/>
                        <a:pt x="4" y="12"/>
                        <a:pt x="4" y="13"/>
                      </a:cubicBezTo>
                      <a:cubicBezTo>
                        <a:pt x="4" y="11"/>
                        <a:pt x="5" y="8"/>
                        <a:pt x="6" y="10"/>
                      </a:cubicBezTo>
                      <a:cubicBezTo>
                        <a:pt x="7" y="13"/>
                        <a:pt x="9" y="15"/>
                        <a:pt x="11" y="17"/>
                      </a:cubicBezTo>
                      <a:cubicBezTo>
                        <a:pt x="14" y="20"/>
                        <a:pt x="19" y="22"/>
                        <a:pt x="23" y="25"/>
                      </a:cubicBezTo>
                      <a:cubicBezTo>
                        <a:pt x="23" y="23"/>
                        <a:pt x="23" y="23"/>
                        <a:pt x="21" y="22"/>
                      </a:cubicBezTo>
                      <a:cubicBezTo>
                        <a:pt x="19" y="21"/>
                        <a:pt x="17" y="20"/>
                        <a:pt x="16" y="19"/>
                      </a:cubicBezTo>
                      <a:cubicBezTo>
                        <a:pt x="14" y="17"/>
                        <a:pt x="9" y="10"/>
                        <a:pt x="12" y="1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29" name="Freeform 649">
                  <a:extLst>
                    <a:ext uri="{FF2B5EF4-FFF2-40B4-BE49-F238E27FC236}">
                      <a16:creationId xmlns:a16="http://schemas.microsoft.com/office/drawing/2014/main" id="{CEAC16D2-3762-9BDD-2E64-EC4EC782C31B}"/>
                    </a:ext>
                  </a:extLst>
                </p:cNvPr>
                <p:cNvSpPr>
                  <a:spLocks/>
                </p:cNvSpPr>
                <p:nvPr/>
              </p:nvSpPr>
              <p:spPr bwMode="auto">
                <a:xfrm>
                  <a:off x="5699901" y="2761402"/>
                  <a:ext cx="346921" cy="316025"/>
                </a:xfrm>
                <a:custGeom>
                  <a:avLst/>
                  <a:gdLst>
                    <a:gd name="T0" fmla="*/ 59 w 66"/>
                    <a:gd name="T1" fmla="*/ 31 h 57"/>
                    <a:gd name="T2" fmla="*/ 56 w 66"/>
                    <a:gd name="T3" fmla="*/ 30 h 57"/>
                    <a:gd name="T4" fmla="*/ 60 w 66"/>
                    <a:gd name="T5" fmla="*/ 24 h 57"/>
                    <a:gd name="T6" fmla="*/ 63 w 66"/>
                    <a:gd name="T7" fmla="*/ 23 h 57"/>
                    <a:gd name="T8" fmla="*/ 65 w 66"/>
                    <a:gd name="T9" fmla="*/ 15 h 57"/>
                    <a:gd name="T10" fmla="*/ 60 w 66"/>
                    <a:gd name="T11" fmla="*/ 13 h 57"/>
                    <a:gd name="T12" fmla="*/ 57 w 66"/>
                    <a:gd name="T13" fmla="*/ 11 h 57"/>
                    <a:gd name="T14" fmla="*/ 55 w 66"/>
                    <a:gd name="T15" fmla="*/ 11 h 57"/>
                    <a:gd name="T16" fmla="*/ 48 w 66"/>
                    <a:gd name="T17" fmla="*/ 7 h 57"/>
                    <a:gd name="T18" fmla="*/ 43 w 66"/>
                    <a:gd name="T19" fmla="*/ 5 h 57"/>
                    <a:gd name="T20" fmla="*/ 38 w 66"/>
                    <a:gd name="T21" fmla="*/ 1 h 57"/>
                    <a:gd name="T22" fmla="*/ 34 w 66"/>
                    <a:gd name="T23" fmla="*/ 1 h 57"/>
                    <a:gd name="T24" fmla="*/ 33 w 66"/>
                    <a:gd name="T25" fmla="*/ 5 h 57"/>
                    <a:gd name="T26" fmla="*/ 30 w 66"/>
                    <a:gd name="T27" fmla="*/ 8 h 57"/>
                    <a:gd name="T28" fmla="*/ 26 w 66"/>
                    <a:gd name="T29" fmla="*/ 10 h 57"/>
                    <a:gd name="T30" fmla="*/ 24 w 66"/>
                    <a:gd name="T31" fmla="*/ 12 h 57"/>
                    <a:gd name="T32" fmla="*/ 20 w 66"/>
                    <a:gd name="T33" fmla="*/ 11 h 57"/>
                    <a:gd name="T34" fmla="*/ 16 w 66"/>
                    <a:gd name="T35" fmla="*/ 10 h 57"/>
                    <a:gd name="T36" fmla="*/ 16 w 66"/>
                    <a:gd name="T37" fmla="*/ 16 h 57"/>
                    <a:gd name="T38" fmla="*/ 9 w 66"/>
                    <a:gd name="T39" fmla="*/ 15 h 57"/>
                    <a:gd name="T40" fmla="*/ 1 w 66"/>
                    <a:gd name="T41" fmla="*/ 17 h 57"/>
                    <a:gd name="T42" fmla="*/ 2 w 66"/>
                    <a:gd name="T43" fmla="*/ 19 h 57"/>
                    <a:gd name="T44" fmla="*/ 4 w 66"/>
                    <a:gd name="T45" fmla="*/ 21 h 57"/>
                    <a:gd name="T46" fmla="*/ 15 w 66"/>
                    <a:gd name="T47" fmla="*/ 25 h 57"/>
                    <a:gd name="T48" fmla="*/ 14 w 66"/>
                    <a:gd name="T49" fmla="*/ 28 h 57"/>
                    <a:gd name="T50" fmla="*/ 19 w 66"/>
                    <a:gd name="T51" fmla="*/ 31 h 57"/>
                    <a:gd name="T52" fmla="*/ 20 w 66"/>
                    <a:gd name="T53" fmla="*/ 35 h 57"/>
                    <a:gd name="T54" fmla="*/ 22 w 66"/>
                    <a:gd name="T55" fmla="*/ 38 h 57"/>
                    <a:gd name="T56" fmla="*/ 19 w 66"/>
                    <a:gd name="T57" fmla="*/ 36 h 57"/>
                    <a:gd name="T58" fmla="*/ 16 w 66"/>
                    <a:gd name="T59" fmla="*/ 49 h 57"/>
                    <a:gd name="T60" fmla="*/ 27 w 66"/>
                    <a:gd name="T61" fmla="*/ 53 h 57"/>
                    <a:gd name="T62" fmla="*/ 30 w 66"/>
                    <a:gd name="T63" fmla="*/ 53 h 57"/>
                    <a:gd name="T64" fmla="*/ 33 w 66"/>
                    <a:gd name="T65" fmla="*/ 55 h 57"/>
                    <a:gd name="T66" fmla="*/ 40 w 66"/>
                    <a:gd name="T67" fmla="*/ 54 h 57"/>
                    <a:gd name="T68" fmla="*/ 47 w 66"/>
                    <a:gd name="T69" fmla="*/ 48 h 57"/>
                    <a:gd name="T70" fmla="*/ 57 w 66"/>
                    <a:gd name="T71" fmla="*/ 50 h 57"/>
                    <a:gd name="T72" fmla="*/ 62 w 66"/>
                    <a:gd name="T73" fmla="*/ 47 h 57"/>
                    <a:gd name="T74" fmla="*/ 62 w 66"/>
                    <a:gd name="T75" fmla="*/ 45 h 57"/>
                    <a:gd name="T76" fmla="*/ 59 w 66"/>
                    <a:gd name="T77" fmla="*/ 38 h 57"/>
                    <a:gd name="T78" fmla="*/ 59 w 66"/>
                    <a:gd name="T79" fmla="*/ 34 h 57"/>
                    <a:gd name="T80" fmla="*/ 59 w 66"/>
                    <a:gd name="T81" fmla="*/ 31 h 57"/>
                    <a:gd name="T82" fmla="*/ 59 w 66"/>
                    <a:gd name="T8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7">
                      <a:moveTo>
                        <a:pt x="59" y="31"/>
                      </a:moveTo>
                      <a:cubicBezTo>
                        <a:pt x="58" y="29"/>
                        <a:pt x="55" y="33"/>
                        <a:pt x="56" y="30"/>
                      </a:cubicBezTo>
                      <a:cubicBezTo>
                        <a:pt x="56" y="29"/>
                        <a:pt x="59" y="24"/>
                        <a:pt x="60" y="24"/>
                      </a:cubicBezTo>
                      <a:cubicBezTo>
                        <a:pt x="61" y="23"/>
                        <a:pt x="62" y="25"/>
                        <a:pt x="63" y="23"/>
                      </a:cubicBezTo>
                      <a:cubicBezTo>
                        <a:pt x="64" y="20"/>
                        <a:pt x="63" y="18"/>
                        <a:pt x="65" y="15"/>
                      </a:cubicBezTo>
                      <a:cubicBezTo>
                        <a:pt x="66" y="13"/>
                        <a:pt x="61" y="13"/>
                        <a:pt x="60" y="13"/>
                      </a:cubicBezTo>
                      <a:cubicBezTo>
                        <a:pt x="58" y="13"/>
                        <a:pt x="57" y="12"/>
                        <a:pt x="57" y="11"/>
                      </a:cubicBezTo>
                      <a:cubicBezTo>
                        <a:pt x="56" y="11"/>
                        <a:pt x="55" y="11"/>
                        <a:pt x="55" y="11"/>
                      </a:cubicBezTo>
                      <a:cubicBezTo>
                        <a:pt x="53" y="11"/>
                        <a:pt x="48" y="9"/>
                        <a:pt x="48" y="7"/>
                      </a:cubicBezTo>
                      <a:cubicBezTo>
                        <a:pt x="47" y="10"/>
                        <a:pt x="44" y="5"/>
                        <a:pt x="43" y="5"/>
                      </a:cubicBezTo>
                      <a:cubicBezTo>
                        <a:pt x="41" y="4"/>
                        <a:pt x="39" y="3"/>
                        <a:pt x="38" y="1"/>
                      </a:cubicBezTo>
                      <a:cubicBezTo>
                        <a:pt x="37" y="0"/>
                        <a:pt x="35" y="0"/>
                        <a:pt x="34" y="1"/>
                      </a:cubicBezTo>
                      <a:cubicBezTo>
                        <a:pt x="33" y="2"/>
                        <a:pt x="32" y="4"/>
                        <a:pt x="33" y="5"/>
                      </a:cubicBezTo>
                      <a:cubicBezTo>
                        <a:pt x="33" y="6"/>
                        <a:pt x="31" y="7"/>
                        <a:pt x="30" y="8"/>
                      </a:cubicBezTo>
                      <a:cubicBezTo>
                        <a:pt x="29" y="8"/>
                        <a:pt x="27" y="8"/>
                        <a:pt x="26" y="10"/>
                      </a:cubicBezTo>
                      <a:cubicBezTo>
                        <a:pt x="26" y="11"/>
                        <a:pt x="25" y="12"/>
                        <a:pt x="24" y="12"/>
                      </a:cubicBezTo>
                      <a:cubicBezTo>
                        <a:pt x="22" y="12"/>
                        <a:pt x="21" y="12"/>
                        <a:pt x="20" y="11"/>
                      </a:cubicBezTo>
                      <a:cubicBezTo>
                        <a:pt x="18" y="11"/>
                        <a:pt x="18" y="10"/>
                        <a:pt x="16" y="10"/>
                      </a:cubicBezTo>
                      <a:cubicBezTo>
                        <a:pt x="14" y="9"/>
                        <a:pt x="20" y="16"/>
                        <a:pt x="16" y="16"/>
                      </a:cubicBezTo>
                      <a:cubicBezTo>
                        <a:pt x="13" y="16"/>
                        <a:pt x="11" y="17"/>
                        <a:pt x="9" y="15"/>
                      </a:cubicBezTo>
                      <a:cubicBezTo>
                        <a:pt x="8" y="14"/>
                        <a:pt x="1" y="16"/>
                        <a:pt x="1" y="17"/>
                      </a:cubicBezTo>
                      <a:cubicBezTo>
                        <a:pt x="1" y="18"/>
                        <a:pt x="4" y="18"/>
                        <a:pt x="2" y="19"/>
                      </a:cubicBezTo>
                      <a:cubicBezTo>
                        <a:pt x="0" y="20"/>
                        <a:pt x="3" y="21"/>
                        <a:pt x="4" y="21"/>
                      </a:cubicBezTo>
                      <a:cubicBezTo>
                        <a:pt x="6" y="22"/>
                        <a:pt x="15" y="23"/>
                        <a:pt x="15" y="25"/>
                      </a:cubicBezTo>
                      <a:cubicBezTo>
                        <a:pt x="15" y="26"/>
                        <a:pt x="13" y="26"/>
                        <a:pt x="14" y="28"/>
                      </a:cubicBezTo>
                      <a:cubicBezTo>
                        <a:pt x="16" y="30"/>
                        <a:pt x="17" y="30"/>
                        <a:pt x="19" y="31"/>
                      </a:cubicBezTo>
                      <a:cubicBezTo>
                        <a:pt x="21" y="32"/>
                        <a:pt x="18" y="34"/>
                        <a:pt x="20" y="35"/>
                      </a:cubicBezTo>
                      <a:cubicBezTo>
                        <a:pt x="20" y="35"/>
                        <a:pt x="22" y="38"/>
                        <a:pt x="22" y="38"/>
                      </a:cubicBezTo>
                      <a:cubicBezTo>
                        <a:pt x="21" y="39"/>
                        <a:pt x="20" y="36"/>
                        <a:pt x="19" y="36"/>
                      </a:cubicBezTo>
                      <a:cubicBezTo>
                        <a:pt x="18" y="36"/>
                        <a:pt x="19" y="48"/>
                        <a:pt x="16" y="49"/>
                      </a:cubicBezTo>
                      <a:cubicBezTo>
                        <a:pt x="19" y="51"/>
                        <a:pt x="23" y="54"/>
                        <a:pt x="27" y="53"/>
                      </a:cubicBezTo>
                      <a:cubicBezTo>
                        <a:pt x="28" y="53"/>
                        <a:pt x="29" y="52"/>
                        <a:pt x="30" y="53"/>
                      </a:cubicBezTo>
                      <a:cubicBezTo>
                        <a:pt x="31" y="53"/>
                        <a:pt x="32" y="54"/>
                        <a:pt x="33" y="55"/>
                      </a:cubicBezTo>
                      <a:cubicBezTo>
                        <a:pt x="35" y="56"/>
                        <a:pt x="41" y="57"/>
                        <a:pt x="40" y="54"/>
                      </a:cubicBezTo>
                      <a:cubicBezTo>
                        <a:pt x="39" y="49"/>
                        <a:pt x="44" y="47"/>
                        <a:pt x="47" y="48"/>
                      </a:cubicBezTo>
                      <a:cubicBezTo>
                        <a:pt x="51" y="49"/>
                        <a:pt x="53" y="52"/>
                        <a:pt x="57" y="50"/>
                      </a:cubicBezTo>
                      <a:cubicBezTo>
                        <a:pt x="59" y="49"/>
                        <a:pt x="60" y="48"/>
                        <a:pt x="62" y="47"/>
                      </a:cubicBezTo>
                      <a:cubicBezTo>
                        <a:pt x="62" y="47"/>
                        <a:pt x="64" y="45"/>
                        <a:pt x="62" y="45"/>
                      </a:cubicBezTo>
                      <a:cubicBezTo>
                        <a:pt x="60" y="44"/>
                        <a:pt x="58" y="40"/>
                        <a:pt x="59" y="38"/>
                      </a:cubicBezTo>
                      <a:cubicBezTo>
                        <a:pt x="61" y="36"/>
                        <a:pt x="60" y="36"/>
                        <a:pt x="59" y="34"/>
                      </a:cubicBezTo>
                      <a:cubicBezTo>
                        <a:pt x="59" y="33"/>
                        <a:pt x="59" y="32"/>
                        <a:pt x="59" y="31"/>
                      </a:cubicBezTo>
                      <a:cubicBezTo>
                        <a:pt x="58" y="30"/>
                        <a:pt x="59" y="32"/>
                        <a:pt x="59" y="3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30" name="Freeform 650">
                  <a:extLst>
                    <a:ext uri="{FF2B5EF4-FFF2-40B4-BE49-F238E27FC236}">
                      <a16:creationId xmlns:a16="http://schemas.microsoft.com/office/drawing/2014/main" id="{784C98F5-548C-B979-1314-AB8878D4AFAD}"/>
                    </a:ext>
                  </a:extLst>
                </p:cNvPr>
                <p:cNvSpPr>
                  <a:spLocks/>
                </p:cNvSpPr>
                <p:nvPr/>
              </p:nvSpPr>
              <p:spPr bwMode="auto">
                <a:xfrm>
                  <a:off x="5987810" y="2884407"/>
                  <a:ext cx="116236" cy="83263"/>
                </a:xfrm>
                <a:custGeom>
                  <a:avLst/>
                  <a:gdLst>
                    <a:gd name="T0" fmla="*/ 17 w 22"/>
                    <a:gd name="T1" fmla="*/ 1 h 15"/>
                    <a:gd name="T2" fmla="*/ 9 w 22"/>
                    <a:gd name="T3" fmla="*/ 1 h 15"/>
                    <a:gd name="T4" fmla="*/ 8 w 22"/>
                    <a:gd name="T5" fmla="*/ 2 h 15"/>
                    <a:gd name="T6" fmla="*/ 5 w 22"/>
                    <a:gd name="T7" fmla="*/ 2 h 15"/>
                    <a:gd name="T8" fmla="*/ 3 w 22"/>
                    <a:gd name="T9" fmla="*/ 5 h 15"/>
                    <a:gd name="T10" fmla="*/ 1 w 22"/>
                    <a:gd name="T11" fmla="*/ 9 h 15"/>
                    <a:gd name="T12" fmla="*/ 4 w 22"/>
                    <a:gd name="T13" fmla="*/ 10 h 15"/>
                    <a:gd name="T14" fmla="*/ 7 w 22"/>
                    <a:gd name="T15" fmla="*/ 11 h 15"/>
                    <a:gd name="T16" fmla="*/ 11 w 22"/>
                    <a:gd name="T17" fmla="*/ 10 h 15"/>
                    <a:gd name="T18" fmla="*/ 13 w 22"/>
                    <a:gd name="T19" fmla="*/ 10 h 15"/>
                    <a:gd name="T20" fmla="*/ 16 w 22"/>
                    <a:gd name="T21" fmla="*/ 8 h 15"/>
                    <a:gd name="T22" fmla="*/ 18 w 22"/>
                    <a:gd name="T23" fmla="*/ 9 h 15"/>
                    <a:gd name="T24" fmla="*/ 21 w 22"/>
                    <a:gd name="T25" fmla="*/ 8 h 15"/>
                    <a:gd name="T26" fmla="*/ 22 w 22"/>
                    <a:gd name="T27" fmla="*/ 5 h 15"/>
                    <a:gd name="T28" fmla="*/ 18 w 22"/>
                    <a:gd name="T29" fmla="*/ 4 h 15"/>
                    <a:gd name="T30" fmla="*/ 17 w 22"/>
                    <a:gd name="T3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17" y="1"/>
                      </a:moveTo>
                      <a:cubicBezTo>
                        <a:pt x="14" y="0"/>
                        <a:pt x="12" y="1"/>
                        <a:pt x="9" y="1"/>
                      </a:cubicBezTo>
                      <a:cubicBezTo>
                        <a:pt x="7" y="1"/>
                        <a:pt x="9" y="1"/>
                        <a:pt x="8" y="2"/>
                      </a:cubicBezTo>
                      <a:cubicBezTo>
                        <a:pt x="7" y="2"/>
                        <a:pt x="5" y="2"/>
                        <a:pt x="5" y="2"/>
                      </a:cubicBezTo>
                      <a:cubicBezTo>
                        <a:pt x="4" y="2"/>
                        <a:pt x="3" y="5"/>
                        <a:pt x="3" y="5"/>
                      </a:cubicBezTo>
                      <a:cubicBezTo>
                        <a:pt x="2" y="6"/>
                        <a:pt x="0" y="10"/>
                        <a:pt x="1" y="9"/>
                      </a:cubicBezTo>
                      <a:cubicBezTo>
                        <a:pt x="3" y="9"/>
                        <a:pt x="3" y="8"/>
                        <a:pt x="4" y="10"/>
                      </a:cubicBezTo>
                      <a:cubicBezTo>
                        <a:pt x="4" y="12"/>
                        <a:pt x="5" y="11"/>
                        <a:pt x="7" y="11"/>
                      </a:cubicBezTo>
                      <a:cubicBezTo>
                        <a:pt x="8" y="11"/>
                        <a:pt x="10" y="11"/>
                        <a:pt x="11" y="10"/>
                      </a:cubicBezTo>
                      <a:cubicBezTo>
                        <a:pt x="12" y="8"/>
                        <a:pt x="13" y="9"/>
                        <a:pt x="13" y="10"/>
                      </a:cubicBezTo>
                      <a:cubicBezTo>
                        <a:pt x="16" y="15"/>
                        <a:pt x="15" y="8"/>
                        <a:pt x="16" y="8"/>
                      </a:cubicBezTo>
                      <a:cubicBezTo>
                        <a:pt x="17" y="8"/>
                        <a:pt x="17" y="9"/>
                        <a:pt x="18" y="9"/>
                      </a:cubicBezTo>
                      <a:cubicBezTo>
                        <a:pt x="19" y="9"/>
                        <a:pt x="20" y="9"/>
                        <a:pt x="21" y="8"/>
                      </a:cubicBezTo>
                      <a:cubicBezTo>
                        <a:pt x="22" y="7"/>
                        <a:pt x="22" y="7"/>
                        <a:pt x="22" y="5"/>
                      </a:cubicBezTo>
                      <a:cubicBezTo>
                        <a:pt x="22" y="5"/>
                        <a:pt x="19" y="4"/>
                        <a:pt x="18" y="4"/>
                      </a:cubicBezTo>
                      <a:cubicBezTo>
                        <a:pt x="17" y="3"/>
                        <a:pt x="17" y="2"/>
                        <a:pt x="17"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31" name="Freeform 651">
                  <a:extLst>
                    <a:ext uri="{FF2B5EF4-FFF2-40B4-BE49-F238E27FC236}">
                      <a16:creationId xmlns:a16="http://schemas.microsoft.com/office/drawing/2014/main" id="{CDBCC1FE-838E-1A13-7629-E5D1BAA5A080}"/>
                    </a:ext>
                  </a:extLst>
                </p:cNvPr>
                <p:cNvSpPr>
                  <a:spLocks/>
                </p:cNvSpPr>
                <p:nvPr/>
              </p:nvSpPr>
              <p:spPr bwMode="auto">
                <a:xfrm>
                  <a:off x="5889457" y="2750048"/>
                  <a:ext cx="109084" cy="71909"/>
                </a:xfrm>
                <a:custGeom>
                  <a:avLst/>
                  <a:gdLst>
                    <a:gd name="T0" fmla="*/ 19 w 21"/>
                    <a:gd name="T1" fmla="*/ 9 h 13"/>
                    <a:gd name="T2" fmla="*/ 20 w 21"/>
                    <a:gd name="T3" fmla="*/ 6 h 13"/>
                    <a:gd name="T4" fmla="*/ 18 w 21"/>
                    <a:gd name="T5" fmla="*/ 3 h 13"/>
                    <a:gd name="T6" fmla="*/ 13 w 21"/>
                    <a:gd name="T7" fmla="*/ 0 h 13"/>
                    <a:gd name="T8" fmla="*/ 8 w 21"/>
                    <a:gd name="T9" fmla="*/ 1 h 13"/>
                    <a:gd name="T10" fmla="*/ 3 w 21"/>
                    <a:gd name="T11" fmla="*/ 1 h 13"/>
                    <a:gd name="T12" fmla="*/ 5 w 21"/>
                    <a:gd name="T13" fmla="*/ 6 h 13"/>
                    <a:gd name="T14" fmla="*/ 10 w 21"/>
                    <a:gd name="T15" fmla="*/ 9 h 13"/>
                    <a:gd name="T16" fmla="*/ 12 w 21"/>
                    <a:gd name="T17" fmla="*/ 9 h 13"/>
                    <a:gd name="T18" fmla="*/ 18 w 21"/>
                    <a:gd name="T19" fmla="*/ 13 h 13"/>
                    <a:gd name="T20" fmla="*/ 19 w 21"/>
                    <a:gd name="T21" fmla="*/ 9 h 13"/>
                    <a:gd name="T22" fmla="*/ 19 w 21"/>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9" y="9"/>
                      </a:moveTo>
                      <a:cubicBezTo>
                        <a:pt x="18" y="9"/>
                        <a:pt x="21" y="7"/>
                        <a:pt x="20" y="6"/>
                      </a:cubicBezTo>
                      <a:cubicBezTo>
                        <a:pt x="20" y="5"/>
                        <a:pt x="19" y="3"/>
                        <a:pt x="18" y="3"/>
                      </a:cubicBezTo>
                      <a:cubicBezTo>
                        <a:pt x="17" y="2"/>
                        <a:pt x="15" y="0"/>
                        <a:pt x="13" y="0"/>
                      </a:cubicBezTo>
                      <a:cubicBezTo>
                        <a:pt x="11" y="0"/>
                        <a:pt x="10" y="1"/>
                        <a:pt x="8" y="1"/>
                      </a:cubicBezTo>
                      <a:cubicBezTo>
                        <a:pt x="6" y="1"/>
                        <a:pt x="5" y="0"/>
                        <a:pt x="3" y="1"/>
                      </a:cubicBezTo>
                      <a:cubicBezTo>
                        <a:pt x="0" y="3"/>
                        <a:pt x="3" y="5"/>
                        <a:pt x="5" y="6"/>
                      </a:cubicBezTo>
                      <a:cubicBezTo>
                        <a:pt x="7" y="7"/>
                        <a:pt x="8" y="7"/>
                        <a:pt x="10" y="9"/>
                      </a:cubicBezTo>
                      <a:cubicBezTo>
                        <a:pt x="10" y="10"/>
                        <a:pt x="12" y="10"/>
                        <a:pt x="12" y="9"/>
                      </a:cubicBezTo>
                      <a:cubicBezTo>
                        <a:pt x="12" y="10"/>
                        <a:pt x="17" y="13"/>
                        <a:pt x="18" y="13"/>
                      </a:cubicBezTo>
                      <a:cubicBezTo>
                        <a:pt x="18" y="11"/>
                        <a:pt x="18" y="10"/>
                        <a:pt x="19" y="9"/>
                      </a:cubicBezTo>
                      <a:cubicBezTo>
                        <a:pt x="19" y="9"/>
                        <a:pt x="17" y="10"/>
                        <a:pt x="19" y="9"/>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32" name="Freeform 652">
                  <a:extLst>
                    <a:ext uri="{FF2B5EF4-FFF2-40B4-BE49-F238E27FC236}">
                      <a16:creationId xmlns:a16="http://schemas.microsoft.com/office/drawing/2014/main" id="{69D1CDF1-3368-AB92-0BC4-76B1CCFE3DAA}"/>
                    </a:ext>
                  </a:extLst>
                </p:cNvPr>
                <p:cNvSpPr>
                  <a:spLocks/>
                </p:cNvSpPr>
                <p:nvPr/>
              </p:nvSpPr>
              <p:spPr bwMode="auto">
                <a:xfrm>
                  <a:off x="5978870" y="2801142"/>
                  <a:ext cx="19671" cy="20817"/>
                </a:xfrm>
                <a:custGeom>
                  <a:avLst/>
                  <a:gdLst>
                    <a:gd name="T0" fmla="*/ 2 w 4"/>
                    <a:gd name="T1" fmla="*/ 0 h 4"/>
                    <a:gd name="T2" fmla="*/ 1 w 4"/>
                    <a:gd name="T3" fmla="*/ 3 h 4"/>
                    <a:gd name="T4" fmla="*/ 4 w 4"/>
                    <a:gd name="T5" fmla="*/ 4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1" y="2"/>
                        <a:pt x="1" y="3"/>
                      </a:cubicBezTo>
                      <a:cubicBezTo>
                        <a:pt x="1" y="4"/>
                        <a:pt x="3" y="4"/>
                        <a:pt x="4" y="4"/>
                      </a:cubicBezTo>
                      <a:cubicBezTo>
                        <a:pt x="4" y="2"/>
                        <a:pt x="4" y="1"/>
                        <a:pt x="2" y="0"/>
                      </a:cubicBezTo>
                      <a:cubicBezTo>
                        <a:pt x="0" y="1"/>
                        <a:pt x="3" y="1"/>
                        <a:pt x="2"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33" name="Freeform 653">
                  <a:extLst>
                    <a:ext uri="{FF2B5EF4-FFF2-40B4-BE49-F238E27FC236}">
                      <a16:creationId xmlns:a16="http://schemas.microsoft.com/office/drawing/2014/main" id="{5B22490E-1C0B-D18B-10A3-533B144D0F7F}"/>
                    </a:ext>
                  </a:extLst>
                </p:cNvPr>
                <p:cNvSpPr>
                  <a:spLocks/>
                </p:cNvSpPr>
                <p:nvPr/>
              </p:nvSpPr>
              <p:spPr bwMode="auto">
                <a:xfrm>
                  <a:off x="5914493" y="2672461"/>
                  <a:ext cx="105509" cy="100297"/>
                </a:xfrm>
                <a:custGeom>
                  <a:avLst/>
                  <a:gdLst>
                    <a:gd name="T0" fmla="*/ 5 w 20"/>
                    <a:gd name="T1" fmla="*/ 14 h 18"/>
                    <a:gd name="T2" fmla="*/ 14 w 20"/>
                    <a:gd name="T3" fmla="*/ 18 h 18"/>
                    <a:gd name="T4" fmla="*/ 14 w 20"/>
                    <a:gd name="T5" fmla="*/ 13 h 18"/>
                    <a:gd name="T6" fmla="*/ 17 w 20"/>
                    <a:gd name="T7" fmla="*/ 11 h 18"/>
                    <a:gd name="T8" fmla="*/ 18 w 20"/>
                    <a:gd name="T9" fmla="*/ 6 h 18"/>
                    <a:gd name="T10" fmla="*/ 20 w 20"/>
                    <a:gd name="T11" fmla="*/ 5 h 18"/>
                    <a:gd name="T12" fmla="*/ 19 w 20"/>
                    <a:gd name="T13" fmla="*/ 0 h 18"/>
                    <a:gd name="T14" fmla="*/ 15 w 20"/>
                    <a:gd name="T15" fmla="*/ 1 h 18"/>
                    <a:gd name="T16" fmla="*/ 10 w 20"/>
                    <a:gd name="T17" fmla="*/ 3 h 18"/>
                    <a:gd name="T18" fmla="*/ 12 w 20"/>
                    <a:gd name="T19" fmla="*/ 6 h 18"/>
                    <a:gd name="T20" fmla="*/ 10 w 20"/>
                    <a:gd name="T21" fmla="*/ 4 h 18"/>
                    <a:gd name="T22" fmla="*/ 7 w 20"/>
                    <a:gd name="T23" fmla="*/ 6 h 18"/>
                    <a:gd name="T24" fmla="*/ 5 w 20"/>
                    <a:gd name="T25" fmla="*/ 8 h 18"/>
                    <a:gd name="T26" fmla="*/ 5 w 20"/>
                    <a:gd name="T27" fmla="*/ 12 h 18"/>
                    <a:gd name="T28" fmla="*/ 3 w 20"/>
                    <a:gd name="T29" fmla="*/ 12 h 18"/>
                    <a:gd name="T30" fmla="*/ 4 w 20"/>
                    <a:gd name="T31" fmla="*/ 12 h 18"/>
                    <a:gd name="T32" fmla="*/ 3 w 20"/>
                    <a:gd name="T33" fmla="*/ 12 h 18"/>
                    <a:gd name="T34" fmla="*/ 4 w 20"/>
                    <a:gd name="T35" fmla="*/ 14 h 18"/>
                    <a:gd name="T36" fmla="*/ 2 w 20"/>
                    <a:gd name="T37" fmla="*/ 13 h 18"/>
                    <a:gd name="T38" fmla="*/ 3 w 20"/>
                    <a:gd name="T39" fmla="*/ 14 h 18"/>
                    <a:gd name="T40" fmla="*/ 1 w 20"/>
                    <a:gd name="T41" fmla="*/ 14 h 18"/>
                    <a:gd name="T42" fmla="*/ 2 w 20"/>
                    <a:gd name="T43" fmla="*/ 15 h 18"/>
                    <a:gd name="T44" fmla="*/ 0 w 20"/>
                    <a:gd name="T45" fmla="*/ 15 h 18"/>
                    <a:gd name="T46" fmla="*/ 5 w 20"/>
                    <a:gd name="T47" fmla="*/ 14 h 18"/>
                    <a:gd name="T48" fmla="*/ 5 w 20"/>
                    <a:gd name="T4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18">
                      <a:moveTo>
                        <a:pt x="5" y="14"/>
                      </a:moveTo>
                      <a:cubicBezTo>
                        <a:pt x="7" y="12"/>
                        <a:pt x="13" y="16"/>
                        <a:pt x="14" y="18"/>
                      </a:cubicBezTo>
                      <a:cubicBezTo>
                        <a:pt x="15" y="16"/>
                        <a:pt x="15" y="14"/>
                        <a:pt x="14" y="13"/>
                      </a:cubicBezTo>
                      <a:cubicBezTo>
                        <a:pt x="13" y="9"/>
                        <a:pt x="15" y="11"/>
                        <a:pt x="17" y="11"/>
                      </a:cubicBezTo>
                      <a:cubicBezTo>
                        <a:pt x="19" y="10"/>
                        <a:pt x="19" y="8"/>
                        <a:pt x="18" y="6"/>
                      </a:cubicBezTo>
                      <a:cubicBezTo>
                        <a:pt x="18" y="6"/>
                        <a:pt x="20" y="5"/>
                        <a:pt x="20" y="5"/>
                      </a:cubicBezTo>
                      <a:cubicBezTo>
                        <a:pt x="20" y="3"/>
                        <a:pt x="20" y="2"/>
                        <a:pt x="19" y="0"/>
                      </a:cubicBezTo>
                      <a:cubicBezTo>
                        <a:pt x="19" y="0"/>
                        <a:pt x="15" y="1"/>
                        <a:pt x="15" y="1"/>
                      </a:cubicBezTo>
                      <a:cubicBezTo>
                        <a:pt x="13" y="1"/>
                        <a:pt x="12" y="1"/>
                        <a:pt x="10" y="3"/>
                      </a:cubicBezTo>
                      <a:cubicBezTo>
                        <a:pt x="10" y="3"/>
                        <a:pt x="13" y="5"/>
                        <a:pt x="12" y="6"/>
                      </a:cubicBezTo>
                      <a:cubicBezTo>
                        <a:pt x="10" y="8"/>
                        <a:pt x="9" y="4"/>
                        <a:pt x="10" y="4"/>
                      </a:cubicBezTo>
                      <a:cubicBezTo>
                        <a:pt x="10" y="4"/>
                        <a:pt x="7" y="5"/>
                        <a:pt x="7" y="6"/>
                      </a:cubicBezTo>
                      <a:cubicBezTo>
                        <a:pt x="7" y="7"/>
                        <a:pt x="6" y="7"/>
                        <a:pt x="5" y="8"/>
                      </a:cubicBezTo>
                      <a:cubicBezTo>
                        <a:pt x="5" y="9"/>
                        <a:pt x="3" y="12"/>
                        <a:pt x="5" y="12"/>
                      </a:cubicBezTo>
                      <a:cubicBezTo>
                        <a:pt x="5" y="12"/>
                        <a:pt x="4" y="12"/>
                        <a:pt x="3" y="12"/>
                      </a:cubicBezTo>
                      <a:cubicBezTo>
                        <a:pt x="3" y="12"/>
                        <a:pt x="4" y="12"/>
                        <a:pt x="4" y="12"/>
                      </a:cubicBezTo>
                      <a:cubicBezTo>
                        <a:pt x="4" y="12"/>
                        <a:pt x="3" y="12"/>
                        <a:pt x="3" y="12"/>
                      </a:cubicBezTo>
                      <a:cubicBezTo>
                        <a:pt x="2" y="13"/>
                        <a:pt x="4" y="14"/>
                        <a:pt x="4" y="14"/>
                      </a:cubicBezTo>
                      <a:cubicBezTo>
                        <a:pt x="4" y="13"/>
                        <a:pt x="2" y="13"/>
                        <a:pt x="2" y="13"/>
                      </a:cubicBezTo>
                      <a:cubicBezTo>
                        <a:pt x="2" y="13"/>
                        <a:pt x="3" y="14"/>
                        <a:pt x="3" y="14"/>
                      </a:cubicBezTo>
                      <a:cubicBezTo>
                        <a:pt x="3" y="14"/>
                        <a:pt x="2" y="13"/>
                        <a:pt x="1" y="14"/>
                      </a:cubicBezTo>
                      <a:cubicBezTo>
                        <a:pt x="1" y="14"/>
                        <a:pt x="2" y="15"/>
                        <a:pt x="2" y="15"/>
                      </a:cubicBezTo>
                      <a:cubicBezTo>
                        <a:pt x="2" y="14"/>
                        <a:pt x="1" y="14"/>
                        <a:pt x="0" y="15"/>
                      </a:cubicBezTo>
                      <a:cubicBezTo>
                        <a:pt x="1" y="15"/>
                        <a:pt x="4" y="16"/>
                        <a:pt x="5" y="14"/>
                      </a:cubicBezTo>
                      <a:cubicBezTo>
                        <a:pt x="5" y="14"/>
                        <a:pt x="5" y="15"/>
                        <a:pt x="5" y="1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34" name="Freeform 654">
                  <a:extLst>
                    <a:ext uri="{FF2B5EF4-FFF2-40B4-BE49-F238E27FC236}">
                      <a16:creationId xmlns:a16="http://schemas.microsoft.com/office/drawing/2014/main" id="{CC76C730-074D-5C01-90FD-936180E69134}"/>
                    </a:ext>
                  </a:extLst>
                </p:cNvPr>
                <p:cNvSpPr>
                  <a:spLocks/>
                </p:cNvSpPr>
                <p:nvPr/>
              </p:nvSpPr>
              <p:spPr bwMode="auto">
                <a:xfrm>
                  <a:off x="6041457" y="2505932"/>
                  <a:ext cx="78683" cy="123003"/>
                </a:xfrm>
                <a:custGeom>
                  <a:avLst/>
                  <a:gdLst>
                    <a:gd name="T0" fmla="*/ 10 w 15"/>
                    <a:gd name="T1" fmla="*/ 21 h 22"/>
                    <a:gd name="T2" fmla="*/ 8 w 15"/>
                    <a:gd name="T3" fmla="*/ 17 h 22"/>
                    <a:gd name="T4" fmla="*/ 11 w 15"/>
                    <a:gd name="T5" fmla="*/ 12 h 22"/>
                    <a:gd name="T6" fmla="*/ 11 w 15"/>
                    <a:gd name="T7" fmla="*/ 13 h 22"/>
                    <a:gd name="T8" fmla="*/ 15 w 15"/>
                    <a:gd name="T9" fmla="*/ 10 h 22"/>
                    <a:gd name="T10" fmla="*/ 11 w 15"/>
                    <a:gd name="T11" fmla="*/ 7 h 22"/>
                    <a:gd name="T12" fmla="*/ 10 w 15"/>
                    <a:gd name="T13" fmla="*/ 5 h 22"/>
                    <a:gd name="T14" fmla="*/ 12 w 15"/>
                    <a:gd name="T15" fmla="*/ 4 h 22"/>
                    <a:gd name="T16" fmla="*/ 12 w 15"/>
                    <a:gd name="T17" fmla="*/ 1 h 22"/>
                    <a:gd name="T18" fmla="*/ 11 w 15"/>
                    <a:gd name="T19" fmla="*/ 1 h 22"/>
                    <a:gd name="T20" fmla="*/ 7 w 15"/>
                    <a:gd name="T21" fmla="*/ 4 h 22"/>
                    <a:gd name="T22" fmla="*/ 2 w 15"/>
                    <a:gd name="T23" fmla="*/ 5 h 22"/>
                    <a:gd name="T24" fmla="*/ 4 w 15"/>
                    <a:gd name="T25" fmla="*/ 6 h 22"/>
                    <a:gd name="T26" fmla="*/ 6 w 15"/>
                    <a:gd name="T27" fmla="*/ 8 h 22"/>
                    <a:gd name="T28" fmla="*/ 4 w 15"/>
                    <a:gd name="T29" fmla="*/ 8 h 22"/>
                    <a:gd name="T30" fmla="*/ 2 w 15"/>
                    <a:gd name="T31" fmla="*/ 8 h 22"/>
                    <a:gd name="T32" fmla="*/ 0 w 15"/>
                    <a:gd name="T33" fmla="*/ 9 h 22"/>
                    <a:gd name="T34" fmla="*/ 0 w 15"/>
                    <a:gd name="T35" fmla="*/ 14 h 22"/>
                    <a:gd name="T36" fmla="*/ 2 w 15"/>
                    <a:gd name="T37" fmla="*/ 16 h 22"/>
                    <a:gd name="T38" fmla="*/ 2 w 15"/>
                    <a:gd name="T39" fmla="*/ 20 h 22"/>
                    <a:gd name="T40" fmla="*/ 10 w 15"/>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2">
                      <a:moveTo>
                        <a:pt x="10" y="21"/>
                      </a:moveTo>
                      <a:cubicBezTo>
                        <a:pt x="10" y="20"/>
                        <a:pt x="6" y="18"/>
                        <a:pt x="8" y="17"/>
                      </a:cubicBezTo>
                      <a:cubicBezTo>
                        <a:pt x="9" y="16"/>
                        <a:pt x="9" y="13"/>
                        <a:pt x="11" y="12"/>
                      </a:cubicBezTo>
                      <a:cubicBezTo>
                        <a:pt x="11" y="12"/>
                        <a:pt x="11" y="13"/>
                        <a:pt x="11" y="13"/>
                      </a:cubicBezTo>
                      <a:cubicBezTo>
                        <a:pt x="12" y="13"/>
                        <a:pt x="15" y="11"/>
                        <a:pt x="15" y="10"/>
                      </a:cubicBezTo>
                      <a:cubicBezTo>
                        <a:pt x="15" y="9"/>
                        <a:pt x="11" y="9"/>
                        <a:pt x="11" y="7"/>
                      </a:cubicBezTo>
                      <a:cubicBezTo>
                        <a:pt x="11" y="6"/>
                        <a:pt x="10" y="6"/>
                        <a:pt x="10" y="5"/>
                      </a:cubicBezTo>
                      <a:cubicBezTo>
                        <a:pt x="10" y="4"/>
                        <a:pt x="12" y="5"/>
                        <a:pt x="12" y="4"/>
                      </a:cubicBezTo>
                      <a:cubicBezTo>
                        <a:pt x="12" y="3"/>
                        <a:pt x="12" y="2"/>
                        <a:pt x="12" y="1"/>
                      </a:cubicBezTo>
                      <a:cubicBezTo>
                        <a:pt x="12" y="0"/>
                        <a:pt x="12" y="1"/>
                        <a:pt x="11" y="1"/>
                      </a:cubicBezTo>
                      <a:cubicBezTo>
                        <a:pt x="8" y="1"/>
                        <a:pt x="9" y="2"/>
                        <a:pt x="7" y="4"/>
                      </a:cubicBezTo>
                      <a:cubicBezTo>
                        <a:pt x="6" y="5"/>
                        <a:pt x="3" y="3"/>
                        <a:pt x="2" y="5"/>
                      </a:cubicBezTo>
                      <a:cubicBezTo>
                        <a:pt x="0" y="7"/>
                        <a:pt x="3" y="7"/>
                        <a:pt x="4" y="6"/>
                      </a:cubicBezTo>
                      <a:cubicBezTo>
                        <a:pt x="5" y="5"/>
                        <a:pt x="7" y="6"/>
                        <a:pt x="6" y="8"/>
                      </a:cubicBezTo>
                      <a:cubicBezTo>
                        <a:pt x="6" y="7"/>
                        <a:pt x="4" y="6"/>
                        <a:pt x="4" y="8"/>
                      </a:cubicBezTo>
                      <a:cubicBezTo>
                        <a:pt x="3" y="8"/>
                        <a:pt x="2" y="9"/>
                        <a:pt x="2" y="8"/>
                      </a:cubicBezTo>
                      <a:cubicBezTo>
                        <a:pt x="2" y="9"/>
                        <a:pt x="0" y="7"/>
                        <a:pt x="0" y="9"/>
                      </a:cubicBezTo>
                      <a:cubicBezTo>
                        <a:pt x="0" y="11"/>
                        <a:pt x="0" y="12"/>
                        <a:pt x="0" y="14"/>
                      </a:cubicBezTo>
                      <a:cubicBezTo>
                        <a:pt x="1" y="15"/>
                        <a:pt x="2" y="15"/>
                        <a:pt x="2" y="16"/>
                      </a:cubicBezTo>
                      <a:cubicBezTo>
                        <a:pt x="3" y="18"/>
                        <a:pt x="1" y="19"/>
                        <a:pt x="2" y="20"/>
                      </a:cubicBezTo>
                      <a:cubicBezTo>
                        <a:pt x="4" y="22"/>
                        <a:pt x="8" y="21"/>
                        <a:pt x="10" y="2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35" name="Freeform 655">
                  <a:extLst>
                    <a:ext uri="{FF2B5EF4-FFF2-40B4-BE49-F238E27FC236}">
                      <a16:creationId xmlns:a16="http://schemas.microsoft.com/office/drawing/2014/main" id="{49CDF1F7-59AB-6604-474D-03B0FEEA17E8}"/>
                    </a:ext>
                  </a:extLst>
                </p:cNvPr>
                <p:cNvSpPr>
                  <a:spLocks/>
                </p:cNvSpPr>
                <p:nvPr/>
              </p:nvSpPr>
              <p:spPr bwMode="auto">
                <a:xfrm>
                  <a:off x="5984234" y="2617584"/>
                  <a:ext cx="234261" cy="287639"/>
                </a:xfrm>
                <a:custGeom>
                  <a:avLst/>
                  <a:gdLst>
                    <a:gd name="T0" fmla="*/ 44 w 45"/>
                    <a:gd name="T1" fmla="*/ 24 h 52"/>
                    <a:gd name="T2" fmla="*/ 43 w 45"/>
                    <a:gd name="T3" fmla="*/ 18 h 52"/>
                    <a:gd name="T4" fmla="*/ 42 w 45"/>
                    <a:gd name="T5" fmla="*/ 12 h 52"/>
                    <a:gd name="T6" fmla="*/ 41 w 45"/>
                    <a:gd name="T7" fmla="*/ 7 h 52"/>
                    <a:gd name="T8" fmla="*/ 38 w 45"/>
                    <a:gd name="T9" fmla="*/ 4 h 52"/>
                    <a:gd name="T10" fmla="*/ 38 w 45"/>
                    <a:gd name="T11" fmla="*/ 2 h 52"/>
                    <a:gd name="T12" fmla="*/ 37 w 45"/>
                    <a:gd name="T13" fmla="*/ 5 h 52"/>
                    <a:gd name="T14" fmla="*/ 33 w 45"/>
                    <a:gd name="T15" fmla="*/ 4 h 52"/>
                    <a:gd name="T16" fmla="*/ 25 w 45"/>
                    <a:gd name="T17" fmla="*/ 7 h 52"/>
                    <a:gd name="T18" fmla="*/ 26 w 45"/>
                    <a:gd name="T19" fmla="*/ 4 h 52"/>
                    <a:gd name="T20" fmla="*/ 21 w 45"/>
                    <a:gd name="T21" fmla="*/ 4 h 52"/>
                    <a:gd name="T22" fmla="*/ 20 w 45"/>
                    <a:gd name="T23" fmla="*/ 1 h 52"/>
                    <a:gd name="T24" fmla="*/ 13 w 45"/>
                    <a:gd name="T25" fmla="*/ 0 h 52"/>
                    <a:gd name="T26" fmla="*/ 15 w 45"/>
                    <a:gd name="T27" fmla="*/ 3 h 52"/>
                    <a:gd name="T28" fmla="*/ 15 w 45"/>
                    <a:gd name="T29" fmla="*/ 6 h 52"/>
                    <a:gd name="T30" fmla="*/ 17 w 45"/>
                    <a:gd name="T31" fmla="*/ 7 h 52"/>
                    <a:gd name="T32" fmla="*/ 20 w 45"/>
                    <a:gd name="T33" fmla="*/ 9 h 52"/>
                    <a:gd name="T34" fmla="*/ 15 w 45"/>
                    <a:gd name="T35" fmla="*/ 8 h 52"/>
                    <a:gd name="T36" fmla="*/ 14 w 45"/>
                    <a:gd name="T37" fmla="*/ 8 h 52"/>
                    <a:gd name="T38" fmla="*/ 13 w 45"/>
                    <a:gd name="T39" fmla="*/ 10 h 52"/>
                    <a:gd name="T40" fmla="*/ 6 w 45"/>
                    <a:gd name="T41" fmla="*/ 10 h 52"/>
                    <a:gd name="T42" fmla="*/ 6 w 45"/>
                    <a:gd name="T43" fmla="*/ 15 h 52"/>
                    <a:gd name="T44" fmla="*/ 6 w 45"/>
                    <a:gd name="T45" fmla="*/ 17 h 52"/>
                    <a:gd name="T46" fmla="*/ 1 w 45"/>
                    <a:gd name="T47" fmla="*/ 22 h 52"/>
                    <a:gd name="T48" fmla="*/ 2 w 45"/>
                    <a:gd name="T49" fmla="*/ 26 h 52"/>
                    <a:gd name="T50" fmla="*/ 2 w 45"/>
                    <a:gd name="T51" fmla="*/ 30 h 52"/>
                    <a:gd name="T52" fmla="*/ 1 w 45"/>
                    <a:gd name="T53" fmla="*/ 33 h 52"/>
                    <a:gd name="T54" fmla="*/ 3 w 45"/>
                    <a:gd name="T55" fmla="*/ 37 h 52"/>
                    <a:gd name="T56" fmla="*/ 11 w 45"/>
                    <a:gd name="T57" fmla="*/ 40 h 52"/>
                    <a:gd name="T58" fmla="*/ 9 w 45"/>
                    <a:gd name="T59" fmla="*/ 49 h 52"/>
                    <a:gd name="T60" fmla="*/ 19 w 45"/>
                    <a:gd name="T61" fmla="*/ 49 h 52"/>
                    <a:gd name="T62" fmla="*/ 23 w 45"/>
                    <a:gd name="T63" fmla="*/ 51 h 52"/>
                    <a:gd name="T64" fmla="*/ 26 w 45"/>
                    <a:gd name="T65" fmla="*/ 50 h 52"/>
                    <a:gd name="T66" fmla="*/ 33 w 45"/>
                    <a:gd name="T67" fmla="*/ 49 h 52"/>
                    <a:gd name="T68" fmla="*/ 36 w 45"/>
                    <a:gd name="T69" fmla="*/ 49 h 52"/>
                    <a:gd name="T70" fmla="*/ 36 w 45"/>
                    <a:gd name="T71" fmla="*/ 45 h 52"/>
                    <a:gd name="T72" fmla="*/ 40 w 45"/>
                    <a:gd name="T73" fmla="*/ 43 h 52"/>
                    <a:gd name="T74" fmla="*/ 35 w 45"/>
                    <a:gd name="T75" fmla="*/ 37 h 52"/>
                    <a:gd name="T76" fmla="*/ 32 w 45"/>
                    <a:gd name="T77" fmla="*/ 31 h 52"/>
                    <a:gd name="T78" fmla="*/ 41 w 45"/>
                    <a:gd name="T79" fmla="*/ 26 h 52"/>
                    <a:gd name="T80" fmla="*/ 44 w 45"/>
                    <a:gd name="T81" fmla="*/ 28 h 52"/>
                    <a:gd name="T82" fmla="*/ 44 w 45"/>
                    <a:gd name="T83" fmla="*/ 24 h 52"/>
                    <a:gd name="T84" fmla="*/ 44 w 45"/>
                    <a:gd name="T85"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52">
                      <a:moveTo>
                        <a:pt x="44" y="24"/>
                      </a:moveTo>
                      <a:cubicBezTo>
                        <a:pt x="43" y="22"/>
                        <a:pt x="43" y="20"/>
                        <a:pt x="43" y="18"/>
                      </a:cubicBezTo>
                      <a:cubicBezTo>
                        <a:pt x="42" y="16"/>
                        <a:pt x="41" y="15"/>
                        <a:pt x="42" y="12"/>
                      </a:cubicBezTo>
                      <a:cubicBezTo>
                        <a:pt x="43" y="10"/>
                        <a:pt x="42" y="8"/>
                        <a:pt x="41" y="7"/>
                      </a:cubicBezTo>
                      <a:cubicBezTo>
                        <a:pt x="40" y="6"/>
                        <a:pt x="38" y="5"/>
                        <a:pt x="38" y="4"/>
                      </a:cubicBezTo>
                      <a:cubicBezTo>
                        <a:pt x="38" y="4"/>
                        <a:pt x="39" y="3"/>
                        <a:pt x="38" y="2"/>
                      </a:cubicBezTo>
                      <a:cubicBezTo>
                        <a:pt x="37" y="2"/>
                        <a:pt x="37" y="5"/>
                        <a:pt x="37" y="5"/>
                      </a:cubicBezTo>
                      <a:cubicBezTo>
                        <a:pt x="35" y="5"/>
                        <a:pt x="35" y="4"/>
                        <a:pt x="33" y="4"/>
                      </a:cubicBezTo>
                      <a:cubicBezTo>
                        <a:pt x="31" y="5"/>
                        <a:pt x="28" y="7"/>
                        <a:pt x="25" y="7"/>
                      </a:cubicBezTo>
                      <a:cubicBezTo>
                        <a:pt x="24" y="6"/>
                        <a:pt x="26" y="5"/>
                        <a:pt x="26" y="4"/>
                      </a:cubicBezTo>
                      <a:cubicBezTo>
                        <a:pt x="24" y="4"/>
                        <a:pt x="23" y="5"/>
                        <a:pt x="21" y="4"/>
                      </a:cubicBezTo>
                      <a:cubicBezTo>
                        <a:pt x="20" y="3"/>
                        <a:pt x="23" y="1"/>
                        <a:pt x="20" y="1"/>
                      </a:cubicBezTo>
                      <a:cubicBezTo>
                        <a:pt x="18" y="1"/>
                        <a:pt x="16" y="1"/>
                        <a:pt x="13" y="0"/>
                      </a:cubicBezTo>
                      <a:cubicBezTo>
                        <a:pt x="14" y="1"/>
                        <a:pt x="15" y="1"/>
                        <a:pt x="15" y="3"/>
                      </a:cubicBezTo>
                      <a:cubicBezTo>
                        <a:pt x="14" y="4"/>
                        <a:pt x="14" y="4"/>
                        <a:pt x="15" y="6"/>
                      </a:cubicBezTo>
                      <a:cubicBezTo>
                        <a:pt x="15" y="8"/>
                        <a:pt x="15" y="7"/>
                        <a:pt x="17" y="7"/>
                      </a:cubicBezTo>
                      <a:cubicBezTo>
                        <a:pt x="18" y="7"/>
                        <a:pt x="19" y="8"/>
                        <a:pt x="20" y="9"/>
                      </a:cubicBezTo>
                      <a:cubicBezTo>
                        <a:pt x="19" y="8"/>
                        <a:pt x="16" y="8"/>
                        <a:pt x="15" y="8"/>
                      </a:cubicBezTo>
                      <a:cubicBezTo>
                        <a:pt x="15" y="8"/>
                        <a:pt x="14" y="8"/>
                        <a:pt x="14" y="8"/>
                      </a:cubicBezTo>
                      <a:cubicBezTo>
                        <a:pt x="13" y="9"/>
                        <a:pt x="14" y="10"/>
                        <a:pt x="13" y="10"/>
                      </a:cubicBezTo>
                      <a:cubicBezTo>
                        <a:pt x="11" y="11"/>
                        <a:pt x="7" y="6"/>
                        <a:pt x="6" y="10"/>
                      </a:cubicBezTo>
                      <a:cubicBezTo>
                        <a:pt x="7" y="12"/>
                        <a:pt x="8" y="14"/>
                        <a:pt x="6" y="15"/>
                      </a:cubicBezTo>
                      <a:cubicBezTo>
                        <a:pt x="5" y="17"/>
                        <a:pt x="5" y="15"/>
                        <a:pt x="6" y="17"/>
                      </a:cubicBezTo>
                      <a:cubicBezTo>
                        <a:pt x="6" y="22"/>
                        <a:pt x="0" y="20"/>
                        <a:pt x="1" y="22"/>
                      </a:cubicBezTo>
                      <a:cubicBezTo>
                        <a:pt x="1" y="23"/>
                        <a:pt x="2" y="24"/>
                        <a:pt x="2" y="26"/>
                      </a:cubicBezTo>
                      <a:cubicBezTo>
                        <a:pt x="2" y="28"/>
                        <a:pt x="1" y="28"/>
                        <a:pt x="2" y="30"/>
                      </a:cubicBezTo>
                      <a:cubicBezTo>
                        <a:pt x="3" y="31"/>
                        <a:pt x="0" y="33"/>
                        <a:pt x="1" y="33"/>
                      </a:cubicBezTo>
                      <a:cubicBezTo>
                        <a:pt x="3" y="34"/>
                        <a:pt x="2" y="36"/>
                        <a:pt x="3" y="37"/>
                      </a:cubicBezTo>
                      <a:cubicBezTo>
                        <a:pt x="4" y="40"/>
                        <a:pt x="8" y="39"/>
                        <a:pt x="11" y="40"/>
                      </a:cubicBezTo>
                      <a:cubicBezTo>
                        <a:pt x="11" y="40"/>
                        <a:pt x="9" y="48"/>
                        <a:pt x="9" y="49"/>
                      </a:cubicBezTo>
                      <a:cubicBezTo>
                        <a:pt x="13" y="49"/>
                        <a:pt x="15" y="48"/>
                        <a:pt x="19" y="49"/>
                      </a:cubicBezTo>
                      <a:cubicBezTo>
                        <a:pt x="19" y="49"/>
                        <a:pt x="23" y="52"/>
                        <a:pt x="23" y="51"/>
                      </a:cubicBezTo>
                      <a:cubicBezTo>
                        <a:pt x="24" y="49"/>
                        <a:pt x="25" y="49"/>
                        <a:pt x="26" y="50"/>
                      </a:cubicBezTo>
                      <a:cubicBezTo>
                        <a:pt x="27" y="51"/>
                        <a:pt x="32" y="48"/>
                        <a:pt x="33" y="49"/>
                      </a:cubicBezTo>
                      <a:cubicBezTo>
                        <a:pt x="33" y="49"/>
                        <a:pt x="37" y="50"/>
                        <a:pt x="36" y="49"/>
                      </a:cubicBezTo>
                      <a:cubicBezTo>
                        <a:pt x="35" y="46"/>
                        <a:pt x="34" y="46"/>
                        <a:pt x="36" y="45"/>
                      </a:cubicBezTo>
                      <a:cubicBezTo>
                        <a:pt x="38" y="43"/>
                        <a:pt x="38" y="43"/>
                        <a:pt x="40" y="43"/>
                      </a:cubicBezTo>
                      <a:cubicBezTo>
                        <a:pt x="41" y="42"/>
                        <a:pt x="36" y="38"/>
                        <a:pt x="35" y="37"/>
                      </a:cubicBezTo>
                      <a:cubicBezTo>
                        <a:pt x="34" y="37"/>
                        <a:pt x="31" y="32"/>
                        <a:pt x="32" y="31"/>
                      </a:cubicBezTo>
                      <a:cubicBezTo>
                        <a:pt x="36" y="30"/>
                        <a:pt x="38" y="29"/>
                        <a:pt x="41" y="26"/>
                      </a:cubicBezTo>
                      <a:cubicBezTo>
                        <a:pt x="42" y="25"/>
                        <a:pt x="43" y="29"/>
                        <a:pt x="44" y="28"/>
                      </a:cubicBezTo>
                      <a:cubicBezTo>
                        <a:pt x="45" y="27"/>
                        <a:pt x="45" y="25"/>
                        <a:pt x="44" y="24"/>
                      </a:cubicBezTo>
                      <a:cubicBezTo>
                        <a:pt x="44" y="23"/>
                        <a:pt x="44" y="24"/>
                        <a:pt x="44" y="2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36" name="Freeform 656">
                  <a:extLst>
                    <a:ext uri="{FF2B5EF4-FFF2-40B4-BE49-F238E27FC236}">
                      <a16:creationId xmlns:a16="http://schemas.microsoft.com/office/drawing/2014/main" id="{4DB33A45-0598-A1B0-2480-B3997793933E}"/>
                    </a:ext>
                  </a:extLst>
                </p:cNvPr>
                <p:cNvSpPr>
                  <a:spLocks/>
                </p:cNvSpPr>
                <p:nvPr/>
              </p:nvSpPr>
              <p:spPr bwMode="auto">
                <a:xfrm>
                  <a:off x="6397322" y="2706524"/>
                  <a:ext cx="466735" cy="293317"/>
                </a:xfrm>
                <a:custGeom>
                  <a:avLst/>
                  <a:gdLst>
                    <a:gd name="T0" fmla="*/ 0 w 89"/>
                    <a:gd name="T1" fmla="*/ 27 h 53"/>
                    <a:gd name="T2" fmla="*/ 9 w 89"/>
                    <a:gd name="T3" fmla="*/ 30 h 53"/>
                    <a:gd name="T4" fmla="*/ 16 w 89"/>
                    <a:gd name="T5" fmla="*/ 31 h 53"/>
                    <a:gd name="T6" fmla="*/ 22 w 89"/>
                    <a:gd name="T7" fmla="*/ 28 h 53"/>
                    <a:gd name="T8" fmla="*/ 33 w 89"/>
                    <a:gd name="T9" fmla="*/ 30 h 53"/>
                    <a:gd name="T10" fmla="*/ 40 w 89"/>
                    <a:gd name="T11" fmla="*/ 41 h 53"/>
                    <a:gd name="T12" fmla="*/ 44 w 89"/>
                    <a:gd name="T13" fmla="*/ 38 h 53"/>
                    <a:gd name="T14" fmla="*/ 47 w 89"/>
                    <a:gd name="T15" fmla="*/ 41 h 53"/>
                    <a:gd name="T16" fmla="*/ 57 w 89"/>
                    <a:gd name="T17" fmla="*/ 42 h 53"/>
                    <a:gd name="T18" fmla="*/ 51 w 89"/>
                    <a:gd name="T19" fmla="*/ 46 h 53"/>
                    <a:gd name="T20" fmla="*/ 55 w 89"/>
                    <a:gd name="T21" fmla="*/ 49 h 53"/>
                    <a:gd name="T22" fmla="*/ 59 w 89"/>
                    <a:gd name="T23" fmla="*/ 51 h 53"/>
                    <a:gd name="T24" fmla="*/ 67 w 89"/>
                    <a:gd name="T25" fmla="*/ 48 h 53"/>
                    <a:gd name="T26" fmla="*/ 72 w 89"/>
                    <a:gd name="T27" fmla="*/ 46 h 53"/>
                    <a:gd name="T28" fmla="*/ 68 w 89"/>
                    <a:gd name="T29" fmla="*/ 46 h 53"/>
                    <a:gd name="T30" fmla="*/ 63 w 89"/>
                    <a:gd name="T31" fmla="*/ 44 h 53"/>
                    <a:gd name="T32" fmla="*/ 72 w 89"/>
                    <a:gd name="T33" fmla="*/ 38 h 53"/>
                    <a:gd name="T34" fmla="*/ 78 w 89"/>
                    <a:gd name="T35" fmla="*/ 35 h 53"/>
                    <a:gd name="T36" fmla="*/ 84 w 89"/>
                    <a:gd name="T37" fmla="*/ 31 h 53"/>
                    <a:gd name="T38" fmla="*/ 87 w 89"/>
                    <a:gd name="T39" fmla="*/ 28 h 53"/>
                    <a:gd name="T40" fmla="*/ 86 w 89"/>
                    <a:gd name="T41" fmla="*/ 26 h 53"/>
                    <a:gd name="T42" fmla="*/ 88 w 89"/>
                    <a:gd name="T43" fmla="*/ 25 h 53"/>
                    <a:gd name="T44" fmla="*/ 86 w 89"/>
                    <a:gd name="T45" fmla="*/ 24 h 53"/>
                    <a:gd name="T46" fmla="*/ 88 w 89"/>
                    <a:gd name="T47" fmla="*/ 21 h 53"/>
                    <a:gd name="T48" fmla="*/ 85 w 89"/>
                    <a:gd name="T49" fmla="*/ 19 h 53"/>
                    <a:gd name="T50" fmla="*/ 82 w 89"/>
                    <a:gd name="T51" fmla="*/ 18 h 53"/>
                    <a:gd name="T52" fmla="*/ 78 w 89"/>
                    <a:gd name="T53" fmla="*/ 18 h 53"/>
                    <a:gd name="T54" fmla="*/ 75 w 89"/>
                    <a:gd name="T55" fmla="*/ 15 h 53"/>
                    <a:gd name="T56" fmla="*/ 72 w 89"/>
                    <a:gd name="T57" fmla="*/ 17 h 53"/>
                    <a:gd name="T58" fmla="*/ 69 w 89"/>
                    <a:gd name="T59" fmla="*/ 14 h 53"/>
                    <a:gd name="T60" fmla="*/ 65 w 89"/>
                    <a:gd name="T61" fmla="*/ 14 h 53"/>
                    <a:gd name="T62" fmla="*/ 64 w 89"/>
                    <a:gd name="T63" fmla="*/ 10 h 53"/>
                    <a:gd name="T64" fmla="*/ 60 w 89"/>
                    <a:gd name="T65" fmla="*/ 9 h 53"/>
                    <a:gd name="T66" fmla="*/ 60 w 89"/>
                    <a:gd name="T67" fmla="*/ 5 h 53"/>
                    <a:gd name="T68" fmla="*/ 58 w 89"/>
                    <a:gd name="T69" fmla="*/ 2 h 53"/>
                    <a:gd name="T70" fmla="*/ 53 w 89"/>
                    <a:gd name="T71" fmla="*/ 1 h 53"/>
                    <a:gd name="T72" fmla="*/ 47 w 89"/>
                    <a:gd name="T73" fmla="*/ 2 h 53"/>
                    <a:gd name="T74" fmla="*/ 43 w 89"/>
                    <a:gd name="T75" fmla="*/ 3 h 53"/>
                    <a:gd name="T76" fmla="*/ 41 w 89"/>
                    <a:gd name="T77" fmla="*/ 9 h 53"/>
                    <a:gd name="T78" fmla="*/ 38 w 89"/>
                    <a:gd name="T79" fmla="*/ 7 h 53"/>
                    <a:gd name="T80" fmla="*/ 36 w 89"/>
                    <a:gd name="T81" fmla="*/ 8 h 53"/>
                    <a:gd name="T82" fmla="*/ 34 w 89"/>
                    <a:gd name="T83" fmla="*/ 6 h 53"/>
                    <a:gd name="T84" fmla="*/ 31 w 89"/>
                    <a:gd name="T85" fmla="*/ 7 h 53"/>
                    <a:gd name="T86" fmla="*/ 29 w 89"/>
                    <a:gd name="T87" fmla="*/ 6 h 53"/>
                    <a:gd name="T88" fmla="*/ 28 w 89"/>
                    <a:gd name="T89" fmla="*/ 8 h 53"/>
                    <a:gd name="T90" fmla="*/ 21 w 89"/>
                    <a:gd name="T91" fmla="*/ 5 h 53"/>
                    <a:gd name="T92" fmla="*/ 12 w 89"/>
                    <a:gd name="T93" fmla="*/ 4 h 53"/>
                    <a:gd name="T94" fmla="*/ 6 w 89"/>
                    <a:gd name="T95" fmla="*/ 6 h 53"/>
                    <a:gd name="T96" fmla="*/ 9 w 89"/>
                    <a:gd name="T97" fmla="*/ 11 h 53"/>
                    <a:gd name="T98" fmla="*/ 10 w 89"/>
                    <a:gd name="T99" fmla="*/ 14 h 53"/>
                    <a:gd name="T100" fmla="*/ 5 w 89"/>
                    <a:gd name="T101" fmla="*/ 16 h 53"/>
                    <a:gd name="T102" fmla="*/ 2 w 89"/>
                    <a:gd name="T103" fmla="*/ 23 h 53"/>
                    <a:gd name="T104" fmla="*/ 0 w 89"/>
                    <a:gd name="T10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53">
                      <a:moveTo>
                        <a:pt x="0" y="27"/>
                      </a:moveTo>
                      <a:cubicBezTo>
                        <a:pt x="0" y="30"/>
                        <a:pt x="7" y="30"/>
                        <a:pt x="9" y="30"/>
                      </a:cubicBezTo>
                      <a:cubicBezTo>
                        <a:pt x="11" y="30"/>
                        <a:pt x="13" y="32"/>
                        <a:pt x="16" y="31"/>
                      </a:cubicBezTo>
                      <a:cubicBezTo>
                        <a:pt x="17" y="29"/>
                        <a:pt x="20" y="28"/>
                        <a:pt x="22" y="28"/>
                      </a:cubicBezTo>
                      <a:cubicBezTo>
                        <a:pt x="25" y="26"/>
                        <a:pt x="31" y="28"/>
                        <a:pt x="33" y="30"/>
                      </a:cubicBezTo>
                      <a:cubicBezTo>
                        <a:pt x="36" y="34"/>
                        <a:pt x="37" y="38"/>
                        <a:pt x="40" y="41"/>
                      </a:cubicBezTo>
                      <a:cubicBezTo>
                        <a:pt x="42" y="40"/>
                        <a:pt x="42" y="39"/>
                        <a:pt x="44" y="38"/>
                      </a:cubicBezTo>
                      <a:cubicBezTo>
                        <a:pt x="46" y="38"/>
                        <a:pt x="46" y="40"/>
                        <a:pt x="47" y="41"/>
                      </a:cubicBezTo>
                      <a:cubicBezTo>
                        <a:pt x="48" y="42"/>
                        <a:pt x="57" y="43"/>
                        <a:pt x="57" y="42"/>
                      </a:cubicBezTo>
                      <a:cubicBezTo>
                        <a:pt x="57" y="43"/>
                        <a:pt x="51" y="45"/>
                        <a:pt x="51" y="46"/>
                      </a:cubicBezTo>
                      <a:cubicBezTo>
                        <a:pt x="52" y="47"/>
                        <a:pt x="56" y="46"/>
                        <a:pt x="55" y="49"/>
                      </a:cubicBezTo>
                      <a:cubicBezTo>
                        <a:pt x="54" y="51"/>
                        <a:pt x="57" y="53"/>
                        <a:pt x="59" y="51"/>
                      </a:cubicBezTo>
                      <a:cubicBezTo>
                        <a:pt x="61" y="50"/>
                        <a:pt x="64" y="48"/>
                        <a:pt x="67" y="48"/>
                      </a:cubicBezTo>
                      <a:cubicBezTo>
                        <a:pt x="70" y="48"/>
                        <a:pt x="71" y="48"/>
                        <a:pt x="72" y="46"/>
                      </a:cubicBezTo>
                      <a:cubicBezTo>
                        <a:pt x="72" y="46"/>
                        <a:pt x="69" y="46"/>
                        <a:pt x="68" y="46"/>
                      </a:cubicBezTo>
                      <a:cubicBezTo>
                        <a:pt x="66" y="46"/>
                        <a:pt x="64" y="47"/>
                        <a:pt x="63" y="44"/>
                      </a:cubicBezTo>
                      <a:cubicBezTo>
                        <a:pt x="60" y="40"/>
                        <a:pt x="70" y="38"/>
                        <a:pt x="72" y="38"/>
                      </a:cubicBezTo>
                      <a:cubicBezTo>
                        <a:pt x="74" y="37"/>
                        <a:pt x="76" y="36"/>
                        <a:pt x="78" y="35"/>
                      </a:cubicBezTo>
                      <a:cubicBezTo>
                        <a:pt x="79" y="33"/>
                        <a:pt x="81" y="31"/>
                        <a:pt x="84" y="31"/>
                      </a:cubicBezTo>
                      <a:cubicBezTo>
                        <a:pt x="85" y="31"/>
                        <a:pt x="87" y="31"/>
                        <a:pt x="87" y="28"/>
                      </a:cubicBezTo>
                      <a:cubicBezTo>
                        <a:pt x="87" y="27"/>
                        <a:pt x="86" y="27"/>
                        <a:pt x="86" y="26"/>
                      </a:cubicBezTo>
                      <a:cubicBezTo>
                        <a:pt x="86" y="25"/>
                        <a:pt x="88" y="25"/>
                        <a:pt x="88" y="25"/>
                      </a:cubicBezTo>
                      <a:cubicBezTo>
                        <a:pt x="88" y="25"/>
                        <a:pt x="86" y="24"/>
                        <a:pt x="86" y="24"/>
                      </a:cubicBezTo>
                      <a:cubicBezTo>
                        <a:pt x="86" y="23"/>
                        <a:pt x="89" y="23"/>
                        <a:pt x="88" y="21"/>
                      </a:cubicBezTo>
                      <a:cubicBezTo>
                        <a:pt x="88" y="21"/>
                        <a:pt x="86" y="20"/>
                        <a:pt x="85" y="19"/>
                      </a:cubicBezTo>
                      <a:cubicBezTo>
                        <a:pt x="84" y="18"/>
                        <a:pt x="83" y="20"/>
                        <a:pt x="82" y="18"/>
                      </a:cubicBezTo>
                      <a:cubicBezTo>
                        <a:pt x="81" y="17"/>
                        <a:pt x="80" y="17"/>
                        <a:pt x="78" y="18"/>
                      </a:cubicBezTo>
                      <a:cubicBezTo>
                        <a:pt x="77" y="18"/>
                        <a:pt x="76" y="15"/>
                        <a:pt x="75" y="15"/>
                      </a:cubicBezTo>
                      <a:cubicBezTo>
                        <a:pt x="74" y="14"/>
                        <a:pt x="73" y="16"/>
                        <a:pt x="72" y="17"/>
                      </a:cubicBezTo>
                      <a:cubicBezTo>
                        <a:pt x="71" y="17"/>
                        <a:pt x="70" y="14"/>
                        <a:pt x="69" y="14"/>
                      </a:cubicBezTo>
                      <a:cubicBezTo>
                        <a:pt x="68" y="14"/>
                        <a:pt x="65" y="15"/>
                        <a:pt x="65" y="14"/>
                      </a:cubicBezTo>
                      <a:cubicBezTo>
                        <a:pt x="65" y="13"/>
                        <a:pt x="65" y="11"/>
                        <a:pt x="64" y="10"/>
                      </a:cubicBezTo>
                      <a:cubicBezTo>
                        <a:pt x="63" y="9"/>
                        <a:pt x="61" y="10"/>
                        <a:pt x="60" y="9"/>
                      </a:cubicBezTo>
                      <a:cubicBezTo>
                        <a:pt x="59" y="8"/>
                        <a:pt x="58" y="6"/>
                        <a:pt x="60" y="5"/>
                      </a:cubicBezTo>
                      <a:cubicBezTo>
                        <a:pt x="61" y="5"/>
                        <a:pt x="59" y="2"/>
                        <a:pt x="58" y="2"/>
                      </a:cubicBezTo>
                      <a:cubicBezTo>
                        <a:pt x="57" y="1"/>
                        <a:pt x="54" y="2"/>
                        <a:pt x="53" y="1"/>
                      </a:cubicBezTo>
                      <a:cubicBezTo>
                        <a:pt x="50" y="0"/>
                        <a:pt x="50" y="6"/>
                        <a:pt x="47" y="2"/>
                      </a:cubicBezTo>
                      <a:cubicBezTo>
                        <a:pt x="46" y="2"/>
                        <a:pt x="44" y="3"/>
                        <a:pt x="43" y="3"/>
                      </a:cubicBezTo>
                      <a:cubicBezTo>
                        <a:pt x="41" y="4"/>
                        <a:pt x="42" y="9"/>
                        <a:pt x="41" y="9"/>
                      </a:cubicBezTo>
                      <a:cubicBezTo>
                        <a:pt x="40" y="9"/>
                        <a:pt x="39" y="7"/>
                        <a:pt x="38" y="7"/>
                      </a:cubicBezTo>
                      <a:cubicBezTo>
                        <a:pt x="38" y="7"/>
                        <a:pt x="37" y="8"/>
                        <a:pt x="36" y="8"/>
                      </a:cubicBezTo>
                      <a:cubicBezTo>
                        <a:pt x="35" y="8"/>
                        <a:pt x="34" y="7"/>
                        <a:pt x="34" y="6"/>
                      </a:cubicBezTo>
                      <a:cubicBezTo>
                        <a:pt x="34" y="5"/>
                        <a:pt x="32" y="7"/>
                        <a:pt x="31" y="7"/>
                      </a:cubicBezTo>
                      <a:cubicBezTo>
                        <a:pt x="30" y="7"/>
                        <a:pt x="30" y="6"/>
                        <a:pt x="29" y="6"/>
                      </a:cubicBezTo>
                      <a:cubicBezTo>
                        <a:pt x="28" y="6"/>
                        <a:pt x="28" y="7"/>
                        <a:pt x="28" y="8"/>
                      </a:cubicBezTo>
                      <a:cubicBezTo>
                        <a:pt x="28" y="8"/>
                        <a:pt x="21" y="5"/>
                        <a:pt x="21" y="5"/>
                      </a:cubicBezTo>
                      <a:cubicBezTo>
                        <a:pt x="18" y="4"/>
                        <a:pt x="15" y="4"/>
                        <a:pt x="12" y="4"/>
                      </a:cubicBezTo>
                      <a:cubicBezTo>
                        <a:pt x="10" y="4"/>
                        <a:pt x="9" y="6"/>
                        <a:pt x="6" y="6"/>
                      </a:cubicBezTo>
                      <a:cubicBezTo>
                        <a:pt x="6" y="9"/>
                        <a:pt x="9" y="9"/>
                        <a:pt x="9" y="11"/>
                      </a:cubicBezTo>
                      <a:cubicBezTo>
                        <a:pt x="9" y="12"/>
                        <a:pt x="10" y="13"/>
                        <a:pt x="10" y="14"/>
                      </a:cubicBezTo>
                      <a:cubicBezTo>
                        <a:pt x="9" y="15"/>
                        <a:pt x="6" y="15"/>
                        <a:pt x="5" y="16"/>
                      </a:cubicBezTo>
                      <a:cubicBezTo>
                        <a:pt x="2" y="18"/>
                        <a:pt x="3" y="20"/>
                        <a:pt x="2" y="23"/>
                      </a:cubicBezTo>
                      <a:cubicBezTo>
                        <a:pt x="2" y="25"/>
                        <a:pt x="1" y="26"/>
                        <a:pt x="0" y="27"/>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37" name="Freeform 657">
                  <a:extLst>
                    <a:ext uri="{FF2B5EF4-FFF2-40B4-BE49-F238E27FC236}">
                      <a16:creationId xmlns:a16="http://schemas.microsoft.com/office/drawing/2014/main" id="{B4517DFE-FA4E-1E0C-16E9-CCAE608BF988}"/>
                    </a:ext>
                  </a:extLst>
                </p:cNvPr>
                <p:cNvSpPr>
                  <a:spLocks/>
                </p:cNvSpPr>
                <p:nvPr/>
              </p:nvSpPr>
              <p:spPr bwMode="auto">
                <a:xfrm>
                  <a:off x="6250685" y="2816280"/>
                  <a:ext cx="157367" cy="68125"/>
                </a:xfrm>
                <a:custGeom>
                  <a:avLst/>
                  <a:gdLst>
                    <a:gd name="T0" fmla="*/ 30 w 30"/>
                    <a:gd name="T1" fmla="*/ 4 h 12"/>
                    <a:gd name="T2" fmla="*/ 22 w 30"/>
                    <a:gd name="T3" fmla="*/ 0 h 12"/>
                    <a:gd name="T4" fmla="*/ 17 w 30"/>
                    <a:gd name="T5" fmla="*/ 0 h 12"/>
                    <a:gd name="T6" fmla="*/ 14 w 30"/>
                    <a:gd name="T7" fmla="*/ 1 h 12"/>
                    <a:gd name="T8" fmla="*/ 11 w 30"/>
                    <a:gd name="T9" fmla="*/ 0 h 12"/>
                    <a:gd name="T10" fmla="*/ 8 w 30"/>
                    <a:gd name="T11" fmla="*/ 3 h 12"/>
                    <a:gd name="T12" fmla="*/ 3 w 30"/>
                    <a:gd name="T13" fmla="*/ 9 h 12"/>
                    <a:gd name="T14" fmla="*/ 11 w 30"/>
                    <a:gd name="T15" fmla="*/ 11 h 12"/>
                    <a:gd name="T16" fmla="*/ 13 w 30"/>
                    <a:gd name="T17" fmla="*/ 9 h 12"/>
                    <a:gd name="T18" fmla="*/ 18 w 30"/>
                    <a:gd name="T19" fmla="*/ 9 h 12"/>
                    <a:gd name="T20" fmla="*/ 19 w 30"/>
                    <a:gd name="T21" fmla="*/ 6 h 12"/>
                    <a:gd name="T22" fmla="*/ 24 w 30"/>
                    <a:gd name="T23" fmla="*/ 7 h 12"/>
                    <a:gd name="T24" fmla="*/ 28 w 30"/>
                    <a:gd name="T25" fmla="*/ 7 h 12"/>
                    <a:gd name="T26" fmla="*/ 30 w 30"/>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
                      <a:moveTo>
                        <a:pt x="30" y="4"/>
                      </a:moveTo>
                      <a:cubicBezTo>
                        <a:pt x="27" y="2"/>
                        <a:pt x="26" y="0"/>
                        <a:pt x="22" y="0"/>
                      </a:cubicBezTo>
                      <a:cubicBezTo>
                        <a:pt x="20" y="0"/>
                        <a:pt x="19" y="0"/>
                        <a:pt x="17" y="0"/>
                      </a:cubicBezTo>
                      <a:cubicBezTo>
                        <a:pt x="15" y="0"/>
                        <a:pt x="15" y="1"/>
                        <a:pt x="14" y="1"/>
                      </a:cubicBezTo>
                      <a:cubicBezTo>
                        <a:pt x="13" y="1"/>
                        <a:pt x="12" y="0"/>
                        <a:pt x="11" y="0"/>
                      </a:cubicBezTo>
                      <a:cubicBezTo>
                        <a:pt x="10" y="1"/>
                        <a:pt x="9" y="2"/>
                        <a:pt x="8" y="3"/>
                      </a:cubicBezTo>
                      <a:cubicBezTo>
                        <a:pt x="6" y="5"/>
                        <a:pt x="0" y="4"/>
                        <a:pt x="3" y="9"/>
                      </a:cubicBezTo>
                      <a:cubicBezTo>
                        <a:pt x="4" y="11"/>
                        <a:pt x="8" y="12"/>
                        <a:pt x="11" y="11"/>
                      </a:cubicBezTo>
                      <a:cubicBezTo>
                        <a:pt x="12" y="11"/>
                        <a:pt x="12" y="9"/>
                        <a:pt x="13" y="9"/>
                      </a:cubicBezTo>
                      <a:cubicBezTo>
                        <a:pt x="15" y="9"/>
                        <a:pt x="17" y="9"/>
                        <a:pt x="18" y="9"/>
                      </a:cubicBezTo>
                      <a:cubicBezTo>
                        <a:pt x="19" y="9"/>
                        <a:pt x="19" y="7"/>
                        <a:pt x="19" y="6"/>
                      </a:cubicBezTo>
                      <a:cubicBezTo>
                        <a:pt x="20" y="5"/>
                        <a:pt x="23" y="7"/>
                        <a:pt x="24" y="7"/>
                      </a:cubicBezTo>
                      <a:cubicBezTo>
                        <a:pt x="25" y="7"/>
                        <a:pt x="27" y="7"/>
                        <a:pt x="28" y="7"/>
                      </a:cubicBezTo>
                      <a:cubicBezTo>
                        <a:pt x="29" y="7"/>
                        <a:pt x="29" y="5"/>
                        <a:pt x="30"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38" name="Freeform 658">
                  <a:extLst>
                    <a:ext uri="{FF2B5EF4-FFF2-40B4-BE49-F238E27FC236}">
                      <a16:creationId xmlns:a16="http://schemas.microsoft.com/office/drawing/2014/main" id="{17469845-11AD-130D-9682-C049EEF94296}"/>
                    </a:ext>
                  </a:extLst>
                </p:cNvPr>
                <p:cNvSpPr>
                  <a:spLocks/>
                </p:cNvSpPr>
                <p:nvPr/>
              </p:nvSpPr>
              <p:spPr bwMode="auto">
                <a:xfrm>
                  <a:off x="6424144" y="2566488"/>
                  <a:ext cx="246779" cy="194915"/>
                </a:xfrm>
                <a:custGeom>
                  <a:avLst/>
                  <a:gdLst>
                    <a:gd name="T0" fmla="*/ 11 w 47"/>
                    <a:gd name="T1" fmla="*/ 29 h 35"/>
                    <a:gd name="T2" fmla="*/ 18 w 47"/>
                    <a:gd name="T3" fmla="*/ 30 h 35"/>
                    <a:gd name="T4" fmla="*/ 23 w 47"/>
                    <a:gd name="T5" fmla="*/ 33 h 35"/>
                    <a:gd name="T6" fmla="*/ 25 w 47"/>
                    <a:gd name="T7" fmla="*/ 31 h 35"/>
                    <a:gd name="T8" fmla="*/ 29 w 47"/>
                    <a:gd name="T9" fmla="*/ 32 h 35"/>
                    <a:gd name="T10" fmla="*/ 33 w 47"/>
                    <a:gd name="T11" fmla="*/ 32 h 35"/>
                    <a:gd name="T12" fmla="*/ 36 w 47"/>
                    <a:gd name="T13" fmla="*/ 33 h 35"/>
                    <a:gd name="T14" fmla="*/ 38 w 47"/>
                    <a:gd name="T15" fmla="*/ 28 h 35"/>
                    <a:gd name="T16" fmla="*/ 42 w 47"/>
                    <a:gd name="T17" fmla="*/ 27 h 35"/>
                    <a:gd name="T18" fmla="*/ 40 w 47"/>
                    <a:gd name="T19" fmla="*/ 22 h 35"/>
                    <a:gd name="T20" fmla="*/ 44 w 47"/>
                    <a:gd name="T21" fmla="*/ 21 h 35"/>
                    <a:gd name="T22" fmla="*/ 45 w 47"/>
                    <a:gd name="T23" fmla="*/ 17 h 35"/>
                    <a:gd name="T24" fmla="*/ 42 w 47"/>
                    <a:gd name="T25" fmla="*/ 15 h 35"/>
                    <a:gd name="T26" fmla="*/ 39 w 47"/>
                    <a:gd name="T27" fmla="*/ 11 h 35"/>
                    <a:gd name="T28" fmla="*/ 38 w 47"/>
                    <a:gd name="T29" fmla="*/ 6 h 35"/>
                    <a:gd name="T30" fmla="*/ 35 w 47"/>
                    <a:gd name="T31" fmla="*/ 2 h 35"/>
                    <a:gd name="T32" fmla="*/ 33 w 47"/>
                    <a:gd name="T33" fmla="*/ 2 h 35"/>
                    <a:gd name="T34" fmla="*/ 30 w 47"/>
                    <a:gd name="T35" fmla="*/ 1 h 35"/>
                    <a:gd name="T36" fmla="*/ 28 w 47"/>
                    <a:gd name="T37" fmla="*/ 2 h 35"/>
                    <a:gd name="T38" fmla="*/ 25 w 47"/>
                    <a:gd name="T39" fmla="*/ 0 h 35"/>
                    <a:gd name="T40" fmla="*/ 22 w 47"/>
                    <a:gd name="T41" fmla="*/ 2 h 35"/>
                    <a:gd name="T42" fmla="*/ 17 w 47"/>
                    <a:gd name="T43" fmla="*/ 3 h 35"/>
                    <a:gd name="T44" fmla="*/ 17 w 47"/>
                    <a:gd name="T45" fmla="*/ 6 h 35"/>
                    <a:gd name="T46" fmla="*/ 13 w 47"/>
                    <a:gd name="T47" fmla="*/ 9 h 35"/>
                    <a:gd name="T48" fmla="*/ 12 w 47"/>
                    <a:gd name="T49" fmla="*/ 13 h 35"/>
                    <a:gd name="T50" fmla="*/ 8 w 47"/>
                    <a:gd name="T51" fmla="*/ 14 h 35"/>
                    <a:gd name="T52" fmla="*/ 1 w 47"/>
                    <a:gd name="T53" fmla="*/ 16 h 35"/>
                    <a:gd name="T54" fmla="*/ 2 w 47"/>
                    <a:gd name="T55" fmla="*/ 24 h 35"/>
                    <a:gd name="T56" fmla="*/ 1 w 47"/>
                    <a:gd name="T57" fmla="*/ 27 h 35"/>
                    <a:gd name="T58" fmla="*/ 1 w 47"/>
                    <a:gd name="T59" fmla="*/ 31 h 35"/>
                    <a:gd name="T60" fmla="*/ 5 w 47"/>
                    <a:gd name="T61" fmla="*/ 30 h 35"/>
                    <a:gd name="T62" fmla="*/ 11 w 47"/>
                    <a:gd name="T6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35">
                      <a:moveTo>
                        <a:pt x="11" y="29"/>
                      </a:moveTo>
                      <a:cubicBezTo>
                        <a:pt x="14" y="29"/>
                        <a:pt x="16" y="30"/>
                        <a:pt x="18" y="30"/>
                      </a:cubicBezTo>
                      <a:cubicBezTo>
                        <a:pt x="18" y="30"/>
                        <a:pt x="23" y="33"/>
                        <a:pt x="23" y="33"/>
                      </a:cubicBezTo>
                      <a:cubicBezTo>
                        <a:pt x="23" y="32"/>
                        <a:pt x="24" y="29"/>
                        <a:pt x="25" y="31"/>
                      </a:cubicBezTo>
                      <a:cubicBezTo>
                        <a:pt x="27" y="34"/>
                        <a:pt x="28" y="29"/>
                        <a:pt x="29" y="32"/>
                      </a:cubicBezTo>
                      <a:cubicBezTo>
                        <a:pt x="30" y="34"/>
                        <a:pt x="32" y="32"/>
                        <a:pt x="33" y="32"/>
                      </a:cubicBezTo>
                      <a:cubicBezTo>
                        <a:pt x="34" y="31"/>
                        <a:pt x="36" y="35"/>
                        <a:pt x="36" y="33"/>
                      </a:cubicBezTo>
                      <a:cubicBezTo>
                        <a:pt x="37" y="31"/>
                        <a:pt x="36" y="29"/>
                        <a:pt x="38" y="28"/>
                      </a:cubicBezTo>
                      <a:cubicBezTo>
                        <a:pt x="39" y="28"/>
                        <a:pt x="41" y="27"/>
                        <a:pt x="42" y="27"/>
                      </a:cubicBezTo>
                      <a:cubicBezTo>
                        <a:pt x="41" y="26"/>
                        <a:pt x="40" y="24"/>
                        <a:pt x="40" y="22"/>
                      </a:cubicBezTo>
                      <a:cubicBezTo>
                        <a:pt x="40" y="20"/>
                        <a:pt x="42" y="22"/>
                        <a:pt x="44" y="21"/>
                      </a:cubicBezTo>
                      <a:cubicBezTo>
                        <a:pt x="46" y="21"/>
                        <a:pt x="47" y="19"/>
                        <a:pt x="45" y="17"/>
                      </a:cubicBezTo>
                      <a:cubicBezTo>
                        <a:pt x="44" y="16"/>
                        <a:pt x="43" y="17"/>
                        <a:pt x="42" y="15"/>
                      </a:cubicBezTo>
                      <a:cubicBezTo>
                        <a:pt x="41" y="14"/>
                        <a:pt x="40" y="13"/>
                        <a:pt x="39" y="11"/>
                      </a:cubicBezTo>
                      <a:cubicBezTo>
                        <a:pt x="38" y="10"/>
                        <a:pt x="38" y="8"/>
                        <a:pt x="38" y="6"/>
                      </a:cubicBezTo>
                      <a:cubicBezTo>
                        <a:pt x="39" y="4"/>
                        <a:pt x="36" y="2"/>
                        <a:pt x="35" y="2"/>
                      </a:cubicBezTo>
                      <a:cubicBezTo>
                        <a:pt x="34" y="1"/>
                        <a:pt x="34" y="2"/>
                        <a:pt x="33" y="2"/>
                      </a:cubicBezTo>
                      <a:cubicBezTo>
                        <a:pt x="31" y="3"/>
                        <a:pt x="31" y="2"/>
                        <a:pt x="30" y="1"/>
                      </a:cubicBezTo>
                      <a:cubicBezTo>
                        <a:pt x="29" y="0"/>
                        <a:pt x="29" y="2"/>
                        <a:pt x="28" y="2"/>
                      </a:cubicBezTo>
                      <a:cubicBezTo>
                        <a:pt x="27" y="2"/>
                        <a:pt x="25" y="0"/>
                        <a:pt x="25" y="0"/>
                      </a:cubicBezTo>
                      <a:cubicBezTo>
                        <a:pt x="23" y="0"/>
                        <a:pt x="23" y="2"/>
                        <a:pt x="22" y="2"/>
                      </a:cubicBezTo>
                      <a:cubicBezTo>
                        <a:pt x="20" y="3"/>
                        <a:pt x="19" y="3"/>
                        <a:pt x="17" y="3"/>
                      </a:cubicBezTo>
                      <a:cubicBezTo>
                        <a:pt x="16" y="4"/>
                        <a:pt x="17" y="6"/>
                        <a:pt x="17" y="6"/>
                      </a:cubicBezTo>
                      <a:cubicBezTo>
                        <a:pt x="16" y="8"/>
                        <a:pt x="13" y="7"/>
                        <a:pt x="13" y="9"/>
                      </a:cubicBezTo>
                      <a:cubicBezTo>
                        <a:pt x="12" y="10"/>
                        <a:pt x="12" y="11"/>
                        <a:pt x="12" y="13"/>
                      </a:cubicBezTo>
                      <a:cubicBezTo>
                        <a:pt x="12" y="14"/>
                        <a:pt x="9" y="14"/>
                        <a:pt x="8" y="14"/>
                      </a:cubicBezTo>
                      <a:cubicBezTo>
                        <a:pt x="5" y="15"/>
                        <a:pt x="4" y="16"/>
                        <a:pt x="1" y="16"/>
                      </a:cubicBezTo>
                      <a:cubicBezTo>
                        <a:pt x="2" y="19"/>
                        <a:pt x="5" y="21"/>
                        <a:pt x="2" y="24"/>
                      </a:cubicBezTo>
                      <a:cubicBezTo>
                        <a:pt x="0" y="25"/>
                        <a:pt x="0" y="26"/>
                        <a:pt x="1" y="27"/>
                      </a:cubicBezTo>
                      <a:cubicBezTo>
                        <a:pt x="3" y="28"/>
                        <a:pt x="1" y="30"/>
                        <a:pt x="1" y="31"/>
                      </a:cubicBezTo>
                      <a:cubicBezTo>
                        <a:pt x="3" y="31"/>
                        <a:pt x="4" y="31"/>
                        <a:pt x="5" y="30"/>
                      </a:cubicBezTo>
                      <a:cubicBezTo>
                        <a:pt x="7" y="29"/>
                        <a:pt x="10" y="29"/>
                        <a:pt x="11" y="29"/>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39" name="Freeform 659">
                  <a:extLst>
                    <a:ext uri="{FF2B5EF4-FFF2-40B4-BE49-F238E27FC236}">
                      <a16:creationId xmlns:a16="http://schemas.microsoft.com/office/drawing/2014/main" id="{A3160857-6474-1697-A986-F191868A7D7C}"/>
                    </a:ext>
                  </a:extLst>
                </p:cNvPr>
                <p:cNvSpPr>
                  <a:spLocks/>
                </p:cNvSpPr>
                <p:nvPr/>
              </p:nvSpPr>
              <p:spPr bwMode="auto">
                <a:xfrm>
                  <a:off x="6366921" y="2555134"/>
                  <a:ext cx="152001" cy="105974"/>
                </a:xfrm>
                <a:custGeom>
                  <a:avLst/>
                  <a:gdLst>
                    <a:gd name="T0" fmla="*/ 16 w 29"/>
                    <a:gd name="T1" fmla="*/ 18 h 19"/>
                    <a:gd name="T2" fmla="*/ 23 w 29"/>
                    <a:gd name="T3" fmla="*/ 15 h 19"/>
                    <a:gd name="T4" fmla="*/ 23 w 29"/>
                    <a:gd name="T5" fmla="*/ 12 h 19"/>
                    <a:gd name="T6" fmla="*/ 27 w 29"/>
                    <a:gd name="T7" fmla="*/ 9 h 19"/>
                    <a:gd name="T8" fmla="*/ 26 w 29"/>
                    <a:gd name="T9" fmla="*/ 4 h 19"/>
                    <a:gd name="T10" fmla="*/ 19 w 29"/>
                    <a:gd name="T11" fmla="*/ 1 h 19"/>
                    <a:gd name="T12" fmla="*/ 10 w 29"/>
                    <a:gd name="T13" fmla="*/ 1 h 19"/>
                    <a:gd name="T14" fmla="*/ 0 w 29"/>
                    <a:gd name="T15" fmla="*/ 4 h 19"/>
                    <a:gd name="T16" fmla="*/ 1 w 29"/>
                    <a:gd name="T17" fmla="*/ 6 h 19"/>
                    <a:gd name="T18" fmla="*/ 2 w 29"/>
                    <a:gd name="T19" fmla="*/ 9 h 19"/>
                    <a:gd name="T20" fmla="*/ 5 w 29"/>
                    <a:gd name="T21" fmla="*/ 10 h 19"/>
                    <a:gd name="T22" fmla="*/ 9 w 29"/>
                    <a:gd name="T23" fmla="*/ 11 h 19"/>
                    <a:gd name="T24" fmla="*/ 8 w 29"/>
                    <a:gd name="T25" fmla="*/ 15 h 19"/>
                    <a:gd name="T26" fmla="*/ 12 w 29"/>
                    <a:gd name="T27" fmla="*/ 18 h 19"/>
                    <a:gd name="T28" fmla="*/ 16 w 29"/>
                    <a:gd name="T29" fmla="*/ 18 h 19"/>
                    <a:gd name="T30" fmla="*/ 16 w 29"/>
                    <a:gd name="T3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16" y="18"/>
                      </a:moveTo>
                      <a:cubicBezTo>
                        <a:pt x="18" y="16"/>
                        <a:pt x="21" y="16"/>
                        <a:pt x="23" y="15"/>
                      </a:cubicBezTo>
                      <a:cubicBezTo>
                        <a:pt x="23" y="14"/>
                        <a:pt x="23" y="13"/>
                        <a:pt x="23" y="12"/>
                      </a:cubicBezTo>
                      <a:cubicBezTo>
                        <a:pt x="24" y="10"/>
                        <a:pt x="25" y="10"/>
                        <a:pt x="27" y="9"/>
                      </a:cubicBezTo>
                      <a:cubicBezTo>
                        <a:pt x="29" y="8"/>
                        <a:pt x="28" y="5"/>
                        <a:pt x="26" y="4"/>
                      </a:cubicBezTo>
                      <a:cubicBezTo>
                        <a:pt x="24" y="3"/>
                        <a:pt x="22" y="2"/>
                        <a:pt x="19" y="1"/>
                      </a:cubicBezTo>
                      <a:cubicBezTo>
                        <a:pt x="17" y="0"/>
                        <a:pt x="13" y="1"/>
                        <a:pt x="10" y="1"/>
                      </a:cubicBezTo>
                      <a:cubicBezTo>
                        <a:pt x="8" y="1"/>
                        <a:pt x="0" y="0"/>
                        <a:pt x="0" y="4"/>
                      </a:cubicBezTo>
                      <a:cubicBezTo>
                        <a:pt x="0" y="4"/>
                        <a:pt x="1" y="5"/>
                        <a:pt x="1" y="6"/>
                      </a:cubicBezTo>
                      <a:cubicBezTo>
                        <a:pt x="2" y="7"/>
                        <a:pt x="1" y="8"/>
                        <a:pt x="2" y="9"/>
                      </a:cubicBezTo>
                      <a:cubicBezTo>
                        <a:pt x="3" y="9"/>
                        <a:pt x="4" y="11"/>
                        <a:pt x="5" y="10"/>
                      </a:cubicBezTo>
                      <a:cubicBezTo>
                        <a:pt x="7" y="10"/>
                        <a:pt x="9" y="9"/>
                        <a:pt x="9" y="11"/>
                      </a:cubicBezTo>
                      <a:cubicBezTo>
                        <a:pt x="9" y="12"/>
                        <a:pt x="9" y="14"/>
                        <a:pt x="8" y="15"/>
                      </a:cubicBezTo>
                      <a:cubicBezTo>
                        <a:pt x="11" y="15"/>
                        <a:pt x="11" y="15"/>
                        <a:pt x="12" y="18"/>
                      </a:cubicBezTo>
                      <a:cubicBezTo>
                        <a:pt x="13" y="18"/>
                        <a:pt x="16" y="18"/>
                        <a:pt x="16" y="18"/>
                      </a:cubicBezTo>
                      <a:cubicBezTo>
                        <a:pt x="17" y="17"/>
                        <a:pt x="15" y="19"/>
                        <a:pt x="16" y="18"/>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40" name="Freeform 660">
                  <a:extLst>
                    <a:ext uri="{FF2B5EF4-FFF2-40B4-BE49-F238E27FC236}">
                      <a16:creationId xmlns:a16="http://schemas.microsoft.com/office/drawing/2014/main" id="{FD23444A-3896-02D3-2130-7D525B52EF13}"/>
                    </a:ext>
                  </a:extLst>
                </p:cNvPr>
                <p:cNvSpPr>
                  <a:spLocks/>
                </p:cNvSpPr>
                <p:nvPr/>
              </p:nvSpPr>
              <p:spPr bwMode="auto">
                <a:xfrm>
                  <a:off x="6366921" y="2488902"/>
                  <a:ext cx="187768" cy="100297"/>
                </a:xfrm>
                <a:custGeom>
                  <a:avLst/>
                  <a:gdLst>
                    <a:gd name="T0" fmla="*/ 11 w 36"/>
                    <a:gd name="T1" fmla="*/ 13 h 18"/>
                    <a:gd name="T2" fmla="*/ 19 w 36"/>
                    <a:gd name="T3" fmla="*/ 12 h 18"/>
                    <a:gd name="T4" fmla="*/ 25 w 36"/>
                    <a:gd name="T5" fmla="*/ 15 h 18"/>
                    <a:gd name="T6" fmla="*/ 29 w 36"/>
                    <a:gd name="T7" fmla="*/ 17 h 18"/>
                    <a:gd name="T8" fmla="*/ 33 w 36"/>
                    <a:gd name="T9" fmla="*/ 16 h 18"/>
                    <a:gd name="T10" fmla="*/ 36 w 36"/>
                    <a:gd name="T11" fmla="*/ 14 h 18"/>
                    <a:gd name="T12" fmla="*/ 34 w 36"/>
                    <a:gd name="T13" fmla="*/ 8 h 18"/>
                    <a:gd name="T14" fmla="*/ 31 w 36"/>
                    <a:gd name="T15" fmla="*/ 4 h 18"/>
                    <a:gd name="T16" fmla="*/ 25 w 36"/>
                    <a:gd name="T17" fmla="*/ 3 h 18"/>
                    <a:gd name="T18" fmla="*/ 18 w 36"/>
                    <a:gd name="T19" fmla="*/ 1 h 18"/>
                    <a:gd name="T20" fmla="*/ 17 w 36"/>
                    <a:gd name="T21" fmla="*/ 5 h 18"/>
                    <a:gd name="T22" fmla="*/ 15 w 36"/>
                    <a:gd name="T23" fmla="*/ 7 h 18"/>
                    <a:gd name="T24" fmla="*/ 8 w 36"/>
                    <a:gd name="T25" fmla="*/ 4 h 18"/>
                    <a:gd name="T26" fmla="*/ 0 w 36"/>
                    <a:gd name="T27" fmla="*/ 15 h 18"/>
                    <a:gd name="T28" fmla="*/ 11 w 3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11" y="13"/>
                      </a:moveTo>
                      <a:cubicBezTo>
                        <a:pt x="14" y="13"/>
                        <a:pt x="16" y="12"/>
                        <a:pt x="19" y="12"/>
                      </a:cubicBezTo>
                      <a:cubicBezTo>
                        <a:pt x="20" y="12"/>
                        <a:pt x="24" y="14"/>
                        <a:pt x="25" y="15"/>
                      </a:cubicBezTo>
                      <a:cubicBezTo>
                        <a:pt x="26" y="16"/>
                        <a:pt x="27" y="18"/>
                        <a:pt x="29" y="17"/>
                      </a:cubicBezTo>
                      <a:cubicBezTo>
                        <a:pt x="30" y="17"/>
                        <a:pt x="31" y="16"/>
                        <a:pt x="33" y="16"/>
                      </a:cubicBezTo>
                      <a:cubicBezTo>
                        <a:pt x="34" y="16"/>
                        <a:pt x="34" y="14"/>
                        <a:pt x="36" y="14"/>
                      </a:cubicBezTo>
                      <a:cubicBezTo>
                        <a:pt x="35" y="12"/>
                        <a:pt x="33" y="9"/>
                        <a:pt x="34" y="8"/>
                      </a:cubicBezTo>
                      <a:cubicBezTo>
                        <a:pt x="35" y="6"/>
                        <a:pt x="32" y="4"/>
                        <a:pt x="31" y="4"/>
                      </a:cubicBezTo>
                      <a:cubicBezTo>
                        <a:pt x="29" y="3"/>
                        <a:pt x="27" y="5"/>
                        <a:pt x="25" y="3"/>
                      </a:cubicBezTo>
                      <a:cubicBezTo>
                        <a:pt x="22" y="1"/>
                        <a:pt x="21" y="0"/>
                        <a:pt x="18" y="1"/>
                      </a:cubicBezTo>
                      <a:cubicBezTo>
                        <a:pt x="16" y="2"/>
                        <a:pt x="17" y="3"/>
                        <a:pt x="17" y="5"/>
                      </a:cubicBezTo>
                      <a:cubicBezTo>
                        <a:pt x="16" y="6"/>
                        <a:pt x="16" y="7"/>
                        <a:pt x="15" y="7"/>
                      </a:cubicBezTo>
                      <a:cubicBezTo>
                        <a:pt x="12" y="9"/>
                        <a:pt x="10" y="5"/>
                        <a:pt x="8" y="4"/>
                      </a:cubicBezTo>
                      <a:cubicBezTo>
                        <a:pt x="3" y="0"/>
                        <a:pt x="0" y="11"/>
                        <a:pt x="0" y="15"/>
                      </a:cubicBezTo>
                      <a:cubicBezTo>
                        <a:pt x="4" y="13"/>
                        <a:pt x="7" y="13"/>
                        <a:pt x="11" y="1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41" name="Freeform 661">
                  <a:extLst>
                    <a:ext uri="{FF2B5EF4-FFF2-40B4-BE49-F238E27FC236}">
                      <a16:creationId xmlns:a16="http://schemas.microsoft.com/office/drawing/2014/main" id="{690CBDF7-18F9-A47B-27CB-08D416CB9E9B}"/>
                    </a:ext>
                  </a:extLst>
                </p:cNvPr>
                <p:cNvSpPr>
                  <a:spLocks/>
                </p:cNvSpPr>
                <p:nvPr/>
              </p:nvSpPr>
              <p:spPr bwMode="auto">
                <a:xfrm>
                  <a:off x="6424144" y="2428347"/>
                  <a:ext cx="125179" cy="83263"/>
                </a:xfrm>
                <a:custGeom>
                  <a:avLst/>
                  <a:gdLst>
                    <a:gd name="T0" fmla="*/ 16 w 24"/>
                    <a:gd name="T1" fmla="*/ 15 h 15"/>
                    <a:gd name="T2" fmla="*/ 20 w 24"/>
                    <a:gd name="T3" fmla="*/ 15 h 15"/>
                    <a:gd name="T4" fmla="*/ 22 w 24"/>
                    <a:gd name="T5" fmla="*/ 13 h 15"/>
                    <a:gd name="T6" fmla="*/ 22 w 24"/>
                    <a:gd name="T7" fmla="*/ 10 h 15"/>
                    <a:gd name="T8" fmla="*/ 21 w 24"/>
                    <a:gd name="T9" fmla="*/ 5 h 15"/>
                    <a:gd name="T10" fmla="*/ 24 w 24"/>
                    <a:gd name="T11" fmla="*/ 0 h 15"/>
                    <a:gd name="T12" fmla="*/ 12 w 24"/>
                    <a:gd name="T13" fmla="*/ 0 h 15"/>
                    <a:gd name="T14" fmla="*/ 6 w 24"/>
                    <a:gd name="T15" fmla="*/ 1 h 15"/>
                    <a:gd name="T16" fmla="*/ 0 w 24"/>
                    <a:gd name="T17" fmla="*/ 5 h 15"/>
                    <a:gd name="T18" fmla="*/ 2 w 24"/>
                    <a:gd name="T19" fmla="*/ 6 h 15"/>
                    <a:gd name="T20" fmla="*/ 2 w 24"/>
                    <a:gd name="T21" fmla="*/ 8 h 15"/>
                    <a:gd name="T22" fmla="*/ 7 w 24"/>
                    <a:gd name="T23" fmla="*/ 9 h 15"/>
                    <a:gd name="T24" fmla="*/ 6 w 24"/>
                    <a:gd name="T25" fmla="*/ 13 h 15"/>
                    <a:gd name="T26" fmla="*/ 11 w 24"/>
                    <a:gd name="T27" fmla="*/ 12 h 15"/>
                    <a:gd name="T28" fmla="*/ 16 w 24"/>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5">
                      <a:moveTo>
                        <a:pt x="16" y="15"/>
                      </a:moveTo>
                      <a:cubicBezTo>
                        <a:pt x="17" y="15"/>
                        <a:pt x="19" y="15"/>
                        <a:pt x="20" y="15"/>
                      </a:cubicBezTo>
                      <a:cubicBezTo>
                        <a:pt x="20" y="14"/>
                        <a:pt x="22" y="14"/>
                        <a:pt x="22" y="13"/>
                      </a:cubicBezTo>
                      <a:cubicBezTo>
                        <a:pt x="22" y="12"/>
                        <a:pt x="22" y="11"/>
                        <a:pt x="22" y="10"/>
                      </a:cubicBezTo>
                      <a:cubicBezTo>
                        <a:pt x="21" y="8"/>
                        <a:pt x="20" y="7"/>
                        <a:pt x="21" y="5"/>
                      </a:cubicBezTo>
                      <a:cubicBezTo>
                        <a:pt x="23" y="4"/>
                        <a:pt x="24" y="2"/>
                        <a:pt x="24" y="0"/>
                      </a:cubicBezTo>
                      <a:cubicBezTo>
                        <a:pt x="22" y="3"/>
                        <a:pt x="15" y="0"/>
                        <a:pt x="12" y="0"/>
                      </a:cubicBezTo>
                      <a:cubicBezTo>
                        <a:pt x="10" y="0"/>
                        <a:pt x="8" y="0"/>
                        <a:pt x="6" y="1"/>
                      </a:cubicBezTo>
                      <a:cubicBezTo>
                        <a:pt x="5" y="1"/>
                        <a:pt x="0" y="5"/>
                        <a:pt x="0" y="5"/>
                      </a:cubicBezTo>
                      <a:cubicBezTo>
                        <a:pt x="0" y="6"/>
                        <a:pt x="3" y="5"/>
                        <a:pt x="2" y="6"/>
                      </a:cubicBezTo>
                      <a:cubicBezTo>
                        <a:pt x="2" y="7"/>
                        <a:pt x="2" y="7"/>
                        <a:pt x="2" y="8"/>
                      </a:cubicBezTo>
                      <a:cubicBezTo>
                        <a:pt x="3" y="10"/>
                        <a:pt x="7" y="9"/>
                        <a:pt x="7" y="9"/>
                      </a:cubicBezTo>
                      <a:cubicBezTo>
                        <a:pt x="7" y="10"/>
                        <a:pt x="6" y="12"/>
                        <a:pt x="6" y="13"/>
                      </a:cubicBezTo>
                      <a:cubicBezTo>
                        <a:pt x="7" y="12"/>
                        <a:pt x="9" y="11"/>
                        <a:pt x="11" y="12"/>
                      </a:cubicBezTo>
                      <a:cubicBezTo>
                        <a:pt x="13" y="13"/>
                        <a:pt x="14" y="15"/>
                        <a:pt x="16" y="1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42" name="Freeform 662">
                  <a:extLst>
                    <a:ext uri="{FF2B5EF4-FFF2-40B4-BE49-F238E27FC236}">
                      <a16:creationId xmlns:a16="http://schemas.microsoft.com/office/drawing/2014/main" id="{69EC7DD0-0E60-1C4D-E296-4C8D10F9B64D}"/>
                    </a:ext>
                  </a:extLst>
                </p:cNvPr>
                <p:cNvSpPr>
                  <a:spLocks/>
                </p:cNvSpPr>
                <p:nvPr/>
              </p:nvSpPr>
              <p:spPr bwMode="auto">
                <a:xfrm>
                  <a:off x="6329369" y="2600552"/>
                  <a:ext cx="84048" cy="43525"/>
                </a:xfrm>
                <a:custGeom>
                  <a:avLst/>
                  <a:gdLst>
                    <a:gd name="T0" fmla="*/ 16 w 16"/>
                    <a:gd name="T1" fmla="*/ 4 h 8"/>
                    <a:gd name="T2" fmla="*/ 12 w 16"/>
                    <a:gd name="T3" fmla="*/ 2 h 8"/>
                    <a:gd name="T4" fmla="*/ 8 w 16"/>
                    <a:gd name="T5" fmla="*/ 0 h 8"/>
                    <a:gd name="T6" fmla="*/ 7 w 16"/>
                    <a:gd name="T7" fmla="*/ 3 h 8"/>
                    <a:gd name="T8" fmla="*/ 5 w 16"/>
                    <a:gd name="T9" fmla="*/ 2 h 8"/>
                    <a:gd name="T10" fmla="*/ 2 w 16"/>
                    <a:gd name="T11" fmla="*/ 3 h 8"/>
                    <a:gd name="T12" fmla="*/ 0 w 16"/>
                    <a:gd name="T13" fmla="*/ 5 h 8"/>
                    <a:gd name="T14" fmla="*/ 0 w 16"/>
                    <a:gd name="T15" fmla="*/ 6 h 8"/>
                    <a:gd name="T16" fmla="*/ 2 w 16"/>
                    <a:gd name="T17" fmla="*/ 6 h 8"/>
                    <a:gd name="T18" fmla="*/ 8 w 16"/>
                    <a:gd name="T19" fmla="*/ 7 h 8"/>
                    <a:gd name="T20" fmla="*/ 16 w 1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6" y="4"/>
                      </a:moveTo>
                      <a:cubicBezTo>
                        <a:pt x="16" y="1"/>
                        <a:pt x="14" y="2"/>
                        <a:pt x="12" y="2"/>
                      </a:cubicBezTo>
                      <a:cubicBezTo>
                        <a:pt x="11" y="3"/>
                        <a:pt x="10" y="1"/>
                        <a:pt x="8" y="0"/>
                      </a:cubicBezTo>
                      <a:cubicBezTo>
                        <a:pt x="8" y="1"/>
                        <a:pt x="8" y="2"/>
                        <a:pt x="7" y="3"/>
                      </a:cubicBezTo>
                      <a:cubicBezTo>
                        <a:pt x="6" y="3"/>
                        <a:pt x="7" y="1"/>
                        <a:pt x="5" y="2"/>
                      </a:cubicBezTo>
                      <a:cubicBezTo>
                        <a:pt x="4" y="2"/>
                        <a:pt x="2" y="2"/>
                        <a:pt x="2" y="3"/>
                      </a:cubicBezTo>
                      <a:cubicBezTo>
                        <a:pt x="1" y="5"/>
                        <a:pt x="2" y="6"/>
                        <a:pt x="0" y="5"/>
                      </a:cubicBezTo>
                      <a:cubicBezTo>
                        <a:pt x="0" y="5"/>
                        <a:pt x="0" y="5"/>
                        <a:pt x="0" y="6"/>
                      </a:cubicBezTo>
                      <a:cubicBezTo>
                        <a:pt x="0" y="6"/>
                        <a:pt x="1" y="6"/>
                        <a:pt x="2" y="6"/>
                      </a:cubicBezTo>
                      <a:cubicBezTo>
                        <a:pt x="4" y="7"/>
                        <a:pt x="6" y="7"/>
                        <a:pt x="8" y="7"/>
                      </a:cubicBezTo>
                      <a:cubicBezTo>
                        <a:pt x="10" y="7"/>
                        <a:pt x="16" y="8"/>
                        <a:pt x="16"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43" name="Freeform 663">
                  <a:extLst>
                    <a:ext uri="{FF2B5EF4-FFF2-40B4-BE49-F238E27FC236}">
                      <a16:creationId xmlns:a16="http://schemas.microsoft.com/office/drawing/2014/main" id="{B384CCF8-24DB-9286-AF55-6FA73C636F4A}"/>
                    </a:ext>
                  </a:extLst>
                </p:cNvPr>
                <p:cNvSpPr>
                  <a:spLocks/>
                </p:cNvSpPr>
                <p:nvPr/>
              </p:nvSpPr>
              <p:spPr bwMode="auto">
                <a:xfrm>
                  <a:off x="6198824" y="2611904"/>
                  <a:ext cx="250355" cy="232761"/>
                </a:xfrm>
                <a:custGeom>
                  <a:avLst/>
                  <a:gdLst>
                    <a:gd name="T0" fmla="*/ 1 w 48"/>
                    <a:gd name="T1" fmla="*/ 12 h 42"/>
                    <a:gd name="T2" fmla="*/ 0 w 48"/>
                    <a:gd name="T3" fmla="*/ 16 h 42"/>
                    <a:gd name="T4" fmla="*/ 2 w 48"/>
                    <a:gd name="T5" fmla="*/ 20 h 42"/>
                    <a:gd name="T6" fmla="*/ 4 w 48"/>
                    <a:gd name="T7" fmla="*/ 27 h 42"/>
                    <a:gd name="T8" fmla="*/ 9 w 48"/>
                    <a:gd name="T9" fmla="*/ 31 h 42"/>
                    <a:gd name="T10" fmla="*/ 10 w 48"/>
                    <a:gd name="T11" fmla="*/ 33 h 42"/>
                    <a:gd name="T12" fmla="*/ 13 w 48"/>
                    <a:gd name="T13" fmla="*/ 32 h 42"/>
                    <a:gd name="T14" fmla="*/ 21 w 48"/>
                    <a:gd name="T15" fmla="*/ 36 h 42"/>
                    <a:gd name="T16" fmla="*/ 25 w 48"/>
                    <a:gd name="T17" fmla="*/ 37 h 42"/>
                    <a:gd name="T18" fmla="*/ 33 w 48"/>
                    <a:gd name="T19" fmla="*/ 37 h 42"/>
                    <a:gd name="T20" fmla="*/ 39 w 48"/>
                    <a:gd name="T21" fmla="*/ 41 h 42"/>
                    <a:gd name="T22" fmla="*/ 41 w 48"/>
                    <a:gd name="T23" fmla="*/ 35 h 42"/>
                    <a:gd name="T24" fmla="*/ 44 w 48"/>
                    <a:gd name="T25" fmla="*/ 32 h 42"/>
                    <a:gd name="T26" fmla="*/ 48 w 48"/>
                    <a:gd name="T27" fmla="*/ 31 h 42"/>
                    <a:gd name="T28" fmla="*/ 45 w 48"/>
                    <a:gd name="T29" fmla="*/ 26 h 42"/>
                    <a:gd name="T30" fmla="*/ 44 w 48"/>
                    <a:gd name="T31" fmla="*/ 19 h 42"/>
                    <a:gd name="T32" fmla="*/ 46 w 48"/>
                    <a:gd name="T33" fmla="*/ 12 h 42"/>
                    <a:gd name="T34" fmla="*/ 44 w 48"/>
                    <a:gd name="T35" fmla="*/ 7 h 42"/>
                    <a:gd name="T36" fmla="*/ 42 w 48"/>
                    <a:gd name="T37" fmla="*/ 5 h 42"/>
                    <a:gd name="T38" fmla="*/ 25 w 48"/>
                    <a:gd name="T39" fmla="*/ 4 h 42"/>
                    <a:gd name="T40" fmla="*/ 20 w 48"/>
                    <a:gd name="T41" fmla="*/ 2 h 42"/>
                    <a:gd name="T42" fmla="*/ 13 w 48"/>
                    <a:gd name="T43" fmla="*/ 4 h 42"/>
                    <a:gd name="T44" fmla="*/ 6 w 48"/>
                    <a:gd name="T45" fmla="*/ 6 h 42"/>
                    <a:gd name="T46" fmla="*/ 2 w 48"/>
                    <a:gd name="T47" fmla="*/ 7 h 42"/>
                    <a:gd name="T48" fmla="*/ 1 w 48"/>
                    <a:gd name="T49" fmla="*/ 9 h 42"/>
                    <a:gd name="T50" fmla="*/ 1 w 48"/>
                    <a:gd name="T51" fmla="*/ 12 h 42"/>
                    <a:gd name="T52" fmla="*/ 1 w 48"/>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1" y="12"/>
                      </a:moveTo>
                      <a:cubicBezTo>
                        <a:pt x="1" y="13"/>
                        <a:pt x="0" y="15"/>
                        <a:pt x="0" y="16"/>
                      </a:cubicBezTo>
                      <a:cubicBezTo>
                        <a:pt x="1" y="17"/>
                        <a:pt x="2" y="19"/>
                        <a:pt x="2" y="20"/>
                      </a:cubicBezTo>
                      <a:cubicBezTo>
                        <a:pt x="2" y="22"/>
                        <a:pt x="3" y="25"/>
                        <a:pt x="4" y="27"/>
                      </a:cubicBezTo>
                      <a:cubicBezTo>
                        <a:pt x="5" y="30"/>
                        <a:pt x="8" y="29"/>
                        <a:pt x="9" y="31"/>
                      </a:cubicBezTo>
                      <a:cubicBezTo>
                        <a:pt x="9" y="31"/>
                        <a:pt x="9" y="33"/>
                        <a:pt x="10" y="33"/>
                      </a:cubicBezTo>
                      <a:cubicBezTo>
                        <a:pt x="11" y="34"/>
                        <a:pt x="12" y="32"/>
                        <a:pt x="13" y="32"/>
                      </a:cubicBezTo>
                      <a:cubicBezTo>
                        <a:pt x="15" y="31"/>
                        <a:pt x="19" y="35"/>
                        <a:pt x="21" y="36"/>
                      </a:cubicBezTo>
                      <a:cubicBezTo>
                        <a:pt x="22" y="37"/>
                        <a:pt x="23" y="39"/>
                        <a:pt x="25" y="37"/>
                      </a:cubicBezTo>
                      <a:cubicBezTo>
                        <a:pt x="26" y="36"/>
                        <a:pt x="31" y="37"/>
                        <a:pt x="33" y="37"/>
                      </a:cubicBezTo>
                      <a:cubicBezTo>
                        <a:pt x="36" y="37"/>
                        <a:pt x="37" y="39"/>
                        <a:pt x="39" y="41"/>
                      </a:cubicBezTo>
                      <a:cubicBezTo>
                        <a:pt x="40" y="42"/>
                        <a:pt x="40" y="36"/>
                        <a:pt x="41" y="35"/>
                      </a:cubicBezTo>
                      <a:cubicBezTo>
                        <a:pt x="42" y="34"/>
                        <a:pt x="43" y="33"/>
                        <a:pt x="44" y="32"/>
                      </a:cubicBezTo>
                      <a:cubicBezTo>
                        <a:pt x="45" y="32"/>
                        <a:pt x="48" y="32"/>
                        <a:pt x="48" y="31"/>
                      </a:cubicBezTo>
                      <a:cubicBezTo>
                        <a:pt x="47" y="28"/>
                        <a:pt x="47" y="27"/>
                        <a:pt x="45" y="26"/>
                      </a:cubicBezTo>
                      <a:cubicBezTo>
                        <a:pt x="43" y="24"/>
                        <a:pt x="46" y="21"/>
                        <a:pt x="44" y="19"/>
                      </a:cubicBezTo>
                      <a:cubicBezTo>
                        <a:pt x="42" y="18"/>
                        <a:pt x="47" y="14"/>
                        <a:pt x="46" y="12"/>
                      </a:cubicBezTo>
                      <a:cubicBezTo>
                        <a:pt x="45" y="10"/>
                        <a:pt x="44" y="9"/>
                        <a:pt x="44" y="7"/>
                      </a:cubicBezTo>
                      <a:cubicBezTo>
                        <a:pt x="44" y="6"/>
                        <a:pt x="44" y="5"/>
                        <a:pt x="42" y="5"/>
                      </a:cubicBezTo>
                      <a:cubicBezTo>
                        <a:pt x="37" y="3"/>
                        <a:pt x="30" y="6"/>
                        <a:pt x="25" y="4"/>
                      </a:cubicBezTo>
                      <a:cubicBezTo>
                        <a:pt x="25" y="7"/>
                        <a:pt x="21" y="2"/>
                        <a:pt x="20" y="2"/>
                      </a:cubicBezTo>
                      <a:cubicBezTo>
                        <a:pt x="17" y="0"/>
                        <a:pt x="15" y="2"/>
                        <a:pt x="13" y="4"/>
                      </a:cubicBezTo>
                      <a:cubicBezTo>
                        <a:pt x="10" y="5"/>
                        <a:pt x="8" y="6"/>
                        <a:pt x="6" y="6"/>
                      </a:cubicBezTo>
                      <a:cubicBezTo>
                        <a:pt x="5" y="7"/>
                        <a:pt x="3" y="7"/>
                        <a:pt x="2" y="7"/>
                      </a:cubicBezTo>
                      <a:cubicBezTo>
                        <a:pt x="1" y="8"/>
                        <a:pt x="3" y="9"/>
                        <a:pt x="1" y="9"/>
                      </a:cubicBezTo>
                      <a:cubicBezTo>
                        <a:pt x="1" y="10"/>
                        <a:pt x="1" y="11"/>
                        <a:pt x="1" y="12"/>
                      </a:cubicBezTo>
                      <a:cubicBezTo>
                        <a:pt x="1" y="14"/>
                        <a:pt x="1" y="12"/>
                        <a:pt x="1" y="1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44" name="Freeform 664">
                  <a:extLst>
                    <a:ext uri="{FF2B5EF4-FFF2-40B4-BE49-F238E27FC236}">
                      <a16:creationId xmlns:a16="http://schemas.microsoft.com/office/drawing/2014/main" id="{B7119D52-8ED3-A805-18CF-9DE80865C69D}"/>
                    </a:ext>
                  </a:extLst>
                </p:cNvPr>
                <p:cNvSpPr>
                  <a:spLocks/>
                </p:cNvSpPr>
                <p:nvPr/>
              </p:nvSpPr>
              <p:spPr bwMode="auto">
                <a:xfrm>
                  <a:off x="6350825" y="2856021"/>
                  <a:ext cx="241415" cy="166529"/>
                </a:xfrm>
                <a:custGeom>
                  <a:avLst/>
                  <a:gdLst>
                    <a:gd name="T0" fmla="*/ 38 w 46"/>
                    <a:gd name="T1" fmla="*/ 13 h 30"/>
                    <a:gd name="T2" fmla="*/ 35 w 46"/>
                    <a:gd name="T3" fmla="*/ 6 h 30"/>
                    <a:gd name="T4" fmla="*/ 32 w 46"/>
                    <a:gd name="T5" fmla="*/ 0 h 30"/>
                    <a:gd name="T6" fmla="*/ 22 w 46"/>
                    <a:gd name="T7" fmla="*/ 4 h 30"/>
                    <a:gd name="T8" fmla="*/ 18 w 46"/>
                    <a:gd name="T9" fmla="*/ 3 h 30"/>
                    <a:gd name="T10" fmla="*/ 12 w 46"/>
                    <a:gd name="T11" fmla="*/ 3 h 30"/>
                    <a:gd name="T12" fmla="*/ 8 w 46"/>
                    <a:gd name="T13" fmla="*/ 6 h 30"/>
                    <a:gd name="T14" fmla="*/ 4 w 46"/>
                    <a:gd name="T15" fmla="*/ 14 h 30"/>
                    <a:gd name="T16" fmla="*/ 0 w 46"/>
                    <a:gd name="T17" fmla="*/ 15 h 30"/>
                    <a:gd name="T18" fmla="*/ 3 w 46"/>
                    <a:gd name="T19" fmla="*/ 18 h 30"/>
                    <a:gd name="T20" fmla="*/ 5 w 46"/>
                    <a:gd name="T21" fmla="*/ 22 h 30"/>
                    <a:gd name="T22" fmla="*/ 8 w 46"/>
                    <a:gd name="T23" fmla="*/ 24 h 30"/>
                    <a:gd name="T24" fmla="*/ 11 w 46"/>
                    <a:gd name="T25" fmla="*/ 25 h 30"/>
                    <a:gd name="T26" fmla="*/ 11 w 46"/>
                    <a:gd name="T27" fmla="*/ 28 h 30"/>
                    <a:gd name="T28" fmla="*/ 21 w 46"/>
                    <a:gd name="T29" fmla="*/ 30 h 30"/>
                    <a:gd name="T30" fmla="*/ 28 w 46"/>
                    <a:gd name="T31" fmla="*/ 28 h 30"/>
                    <a:gd name="T32" fmla="*/ 40 w 46"/>
                    <a:gd name="T33" fmla="*/ 30 h 30"/>
                    <a:gd name="T34" fmla="*/ 41 w 46"/>
                    <a:gd name="T35" fmla="*/ 23 h 30"/>
                    <a:gd name="T36" fmla="*/ 46 w 46"/>
                    <a:gd name="T37" fmla="*/ 20 h 30"/>
                    <a:gd name="T38" fmla="*/ 39 w 46"/>
                    <a:gd name="T39" fmla="*/ 20 h 30"/>
                    <a:gd name="T40" fmla="*/ 38 w 46"/>
                    <a:gd name="T41" fmla="*/ 13 h 30"/>
                    <a:gd name="T42" fmla="*/ 38 w 46"/>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38" y="13"/>
                      </a:moveTo>
                      <a:cubicBezTo>
                        <a:pt x="39" y="10"/>
                        <a:pt x="36" y="8"/>
                        <a:pt x="35" y="6"/>
                      </a:cubicBezTo>
                      <a:cubicBezTo>
                        <a:pt x="33" y="5"/>
                        <a:pt x="32" y="2"/>
                        <a:pt x="32" y="0"/>
                      </a:cubicBezTo>
                      <a:cubicBezTo>
                        <a:pt x="29" y="1"/>
                        <a:pt x="26" y="4"/>
                        <a:pt x="22" y="4"/>
                      </a:cubicBezTo>
                      <a:cubicBezTo>
                        <a:pt x="21" y="4"/>
                        <a:pt x="19" y="3"/>
                        <a:pt x="18" y="3"/>
                      </a:cubicBezTo>
                      <a:cubicBezTo>
                        <a:pt x="16" y="3"/>
                        <a:pt x="14" y="3"/>
                        <a:pt x="12" y="3"/>
                      </a:cubicBezTo>
                      <a:cubicBezTo>
                        <a:pt x="12" y="3"/>
                        <a:pt x="9" y="6"/>
                        <a:pt x="8" y="6"/>
                      </a:cubicBezTo>
                      <a:cubicBezTo>
                        <a:pt x="7" y="9"/>
                        <a:pt x="5" y="11"/>
                        <a:pt x="4" y="14"/>
                      </a:cubicBezTo>
                      <a:cubicBezTo>
                        <a:pt x="3" y="14"/>
                        <a:pt x="1" y="14"/>
                        <a:pt x="0" y="15"/>
                      </a:cubicBezTo>
                      <a:cubicBezTo>
                        <a:pt x="0" y="16"/>
                        <a:pt x="3" y="17"/>
                        <a:pt x="3" y="18"/>
                      </a:cubicBezTo>
                      <a:cubicBezTo>
                        <a:pt x="3" y="20"/>
                        <a:pt x="4" y="20"/>
                        <a:pt x="5" y="22"/>
                      </a:cubicBezTo>
                      <a:cubicBezTo>
                        <a:pt x="5" y="24"/>
                        <a:pt x="6" y="24"/>
                        <a:pt x="8" y="24"/>
                      </a:cubicBezTo>
                      <a:cubicBezTo>
                        <a:pt x="9" y="24"/>
                        <a:pt x="11" y="24"/>
                        <a:pt x="11" y="25"/>
                      </a:cubicBezTo>
                      <a:cubicBezTo>
                        <a:pt x="11" y="26"/>
                        <a:pt x="11" y="27"/>
                        <a:pt x="11" y="28"/>
                      </a:cubicBezTo>
                      <a:cubicBezTo>
                        <a:pt x="13" y="30"/>
                        <a:pt x="18" y="30"/>
                        <a:pt x="21" y="30"/>
                      </a:cubicBezTo>
                      <a:cubicBezTo>
                        <a:pt x="24" y="30"/>
                        <a:pt x="26" y="30"/>
                        <a:pt x="28" y="28"/>
                      </a:cubicBezTo>
                      <a:cubicBezTo>
                        <a:pt x="32" y="26"/>
                        <a:pt x="36" y="28"/>
                        <a:pt x="40" y="30"/>
                      </a:cubicBezTo>
                      <a:cubicBezTo>
                        <a:pt x="40" y="28"/>
                        <a:pt x="40" y="25"/>
                        <a:pt x="41" y="23"/>
                      </a:cubicBezTo>
                      <a:cubicBezTo>
                        <a:pt x="42" y="22"/>
                        <a:pt x="45" y="24"/>
                        <a:pt x="46" y="20"/>
                      </a:cubicBezTo>
                      <a:cubicBezTo>
                        <a:pt x="43" y="18"/>
                        <a:pt x="42" y="20"/>
                        <a:pt x="39" y="20"/>
                      </a:cubicBezTo>
                      <a:cubicBezTo>
                        <a:pt x="37" y="19"/>
                        <a:pt x="37" y="14"/>
                        <a:pt x="38" y="13"/>
                      </a:cubicBezTo>
                      <a:cubicBezTo>
                        <a:pt x="39" y="11"/>
                        <a:pt x="37" y="15"/>
                        <a:pt x="38" y="1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45" name="Freeform 665">
                  <a:extLst>
                    <a:ext uri="{FF2B5EF4-FFF2-40B4-BE49-F238E27FC236}">
                      <a16:creationId xmlns:a16="http://schemas.microsoft.com/office/drawing/2014/main" id="{F0669A4E-8990-9F54-3634-E785246A6CD1}"/>
                    </a:ext>
                  </a:extLst>
                </p:cNvPr>
                <p:cNvSpPr>
                  <a:spLocks/>
                </p:cNvSpPr>
                <p:nvPr/>
              </p:nvSpPr>
              <p:spPr bwMode="auto">
                <a:xfrm>
                  <a:off x="6518922" y="2850344"/>
                  <a:ext cx="87624" cy="111652"/>
                </a:xfrm>
                <a:custGeom>
                  <a:avLst/>
                  <a:gdLst>
                    <a:gd name="T0" fmla="*/ 14 w 17"/>
                    <a:gd name="T1" fmla="*/ 10 h 20"/>
                    <a:gd name="T2" fmla="*/ 9 w 17"/>
                    <a:gd name="T3" fmla="*/ 3 h 20"/>
                    <a:gd name="T4" fmla="*/ 0 w 17"/>
                    <a:gd name="T5" fmla="*/ 1 h 20"/>
                    <a:gd name="T6" fmla="*/ 5 w 17"/>
                    <a:gd name="T7" fmla="*/ 10 h 20"/>
                    <a:gd name="T8" fmla="*/ 7 w 17"/>
                    <a:gd name="T9" fmla="*/ 20 h 20"/>
                    <a:gd name="T10" fmla="*/ 10 w 17"/>
                    <a:gd name="T11" fmla="*/ 14 h 20"/>
                    <a:gd name="T12" fmla="*/ 14 w 17"/>
                    <a:gd name="T13" fmla="*/ 14 h 20"/>
                    <a:gd name="T14" fmla="*/ 14 w 17"/>
                    <a:gd name="T15" fmla="*/ 10 h 20"/>
                    <a:gd name="T16" fmla="*/ 14 w 1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4" y="10"/>
                      </a:moveTo>
                      <a:cubicBezTo>
                        <a:pt x="12" y="8"/>
                        <a:pt x="11" y="4"/>
                        <a:pt x="9" y="3"/>
                      </a:cubicBezTo>
                      <a:cubicBezTo>
                        <a:pt x="8" y="3"/>
                        <a:pt x="0" y="0"/>
                        <a:pt x="0" y="1"/>
                      </a:cubicBezTo>
                      <a:cubicBezTo>
                        <a:pt x="1" y="5"/>
                        <a:pt x="3" y="7"/>
                        <a:pt x="5" y="10"/>
                      </a:cubicBezTo>
                      <a:cubicBezTo>
                        <a:pt x="7" y="13"/>
                        <a:pt x="4" y="17"/>
                        <a:pt x="7" y="20"/>
                      </a:cubicBezTo>
                      <a:cubicBezTo>
                        <a:pt x="8" y="19"/>
                        <a:pt x="9" y="16"/>
                        <a:pt x="10" y="14"/>
                      </a:cubicBezTo>
                      <a:cubicBezTo>
                        <a:pt x="12" y="13"/>
                        <a:pt x="13" y="14"/>
                        <a:pt x="14" y="14"/>
                      </a:cubicBezTo>
                      <a:cubicBezTo>
                        <a:pt x="17" y="14"/>
                        <a:pt x="14" y="10"/>
                        <a:pt x="14" y="10"/>
                      </a:cubicBezTo>
                      <a:cubicBezTo>
                        <a:pt x="13" y="9"/>
                        <a:pt x="14" y="10"/>
                        <a:pt x="14" y="1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46" name="Freeform 666">
                  <a:extLst>
                    <a:ext uri="{FF2B5EF4-FFF2-40B4-BE49-F238E27FC236}">
                      <a16:creationId xmlns:a16="http://schemas.microsoft.com/office/drawing/2014/main" id="{975D321F-EB42-E466-5E66-6E162D270AA8}"/>
                    </a:ext>
                  </a:extLst>
                </p:cNvPr>
                <p:cNvSpPr>
                  <a:spLocks/>
                </p:cNvSpPr>
                <p:nvPr/>
              </p:nvSpPr>
              <p:spPr bwMode="auto">
                <a:xfrm>
                  <a:off x="6554687" y="2910898"/>
                  <a:ext cx="51859" cy="56771"/>
                </a:xfrm>
                <a:custGeom>
                  <a:avLst/>
                  <a:gdLst>
                    <a:gd name="T0" fmla="*/ 7 w 10"/>
                    <a:gd name="T1" fmla="*/ 9 h 10"/>
                    <a:gd name="T2" fmla="*/ 7 w 10"/>
                    <a:gd name="T3" fmla="*/ 7 h 10"/>
                    <a:gd name="T4" fmla="*/ 10 w 10"/>
                    <a:gd name="T5" fmla="*/ 4 h 10"/>
                    <a:gd name="T6" fmla="*/ 8 w 10"/>
                    <a:gd name="T7" fmla="*/ 1 h 10"/>
                    <a:gd name="T8" fmla="*/ 3 w 10"/>
                    <a:gd name="T9" fmla="*/ 4 h 10"/>
                    <a:gd name="T10" fmla="*/ 0 w 10"/>
                    <a:gd name="T11" fmla="*/ 9 h 10"/>
                    <a:gd name="T12" fmla="*/ 3 w 10"/>
                    <a:gd name="T13" fmla="*/ 9 h 10"/>
                    <a:gd name="T14" fmla="*/ 7 w 10"/>
                    <a:gd name="T15" fmla="*/ 10 h 10"/>
                    <a:gd name="T16" fmla="*/ 7 w 10"/>
                    <a:gd name="T17" fmla="*/ 9 h 10"/>
                    <a:gd name="T18" fmla="*/ 7 w 10"/>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9"/>
                      </a:moveTo>
                      <a:cubicBezTo>
                        <a:pt x="6" y="8"/>
                        <a:pt x="6" y="8"/>
                        <a:pt x="7" y="7"/>
                      </a:cubicBezTo>
                      <a:cubicBezTo>
                        <a:pt x="8" y="6"/>
                        <a:pt x="9" y="5"/>
                        <a:pt x="10" y="4"/>
                      </a:cubicBezTo>
                      <a:cubicBezTo>
                        <a:pt x="10" y="4"/>
                        <a:pt x="8" y="2"/>
                        <a:pt x="8" y="1"/>
                      </a:cubicBezTo>
                      <a:cubicBezTo>
                        <a:pt x="8" y="5"/>
                        <a:pt x="3" y="0"/>
                        <a:pt x="3" y="4"/>
                      </a:cubicBezTo>
                      <a:cubicBezTo>
                        <a:pt x="3" y="6"/>
                        <a:pt x="1" y="8"/>
                        <a:pt x="0" y="9"/>
                      </a:cubicBezTo>
                      <a:cubicBezTo>
                        <a:pt x="0" y="10"/>
                        <a:pt x="2" y="9"/>
                        <a:pt x="3" y="9"/>
                      </a:cubicBezTo>
                      <a:cubicBezTo>
                        <a:pt x="5" y="9"/>
                        <a:pt x="6" y="9"/>
                        <a:pt x="7" y="10"/>
                      </a:cubicBezTo>
                      <a:cubicBezTo>
                        <a:pt x="7" y="10"/>
                        <a:pt x="7" y="9"/>
                        <a:pt x="7" y="9"/>
                      </a:cubicBezTo>
                      <a:cubicBezTo>
                        <a:pt x="6" y="8"/>
                        <a:pt x="7" y="9"/>
                        <a:pt x="7" y="9"/>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47" name="Freeform 667">
                  <a:extLst>
                    <a:ext uri="{FF2B5EF4-FFF2-40B4-BE49-F238E27FC236}">
                      <a16:creationId xmlns:a16="http://schemas.microsoft.com/office/drawing/2014/main" id="{15C5ED42-EFA7-8FBF-849D-FFB757CFBF64}"/>
                    </a:ext>
                  </a:extLst>
                </p:cNvPr>
                <p:cNvSpPr>
                  <a:spLocks/>
                </p:cNvSpPr>
                <p:nvPr/>
              </p:nvSpPr>
              <p:spPr bwMode="auto">
                <a:xfrm>
                  <a:off x="6397322" y="2999840"/>
                  <a:ext cx="168096" cy="105974"/>
                </a:xfrm>
                <a:custGeom>
                  <a:avLst/>
                  <a:gdLst>
                    <a:gd name="T0" fmla="*/ 17 w 32"/>
                    <a:gd name="T1" fmla="*/ 4 h 19"/>
                    <a:gd name="T2" fmla="*/ 2 w 32"/>
                    <a:gd name="T3" fmla="*/ 0 h 19"/>
                    <a:gd name="T4" fmla="*/ 2 w 32"/>
                    <a:gd name="T5" fmla="*/ 5 h 19"/>
                    <a:gd name="T6" fmla="*/ 3 w 32"/>
                    <a:gd name="T7" fmla="*/ 8 h 19"/>
                    <a:gd name="T8" fmla="*/ 1 w 32"/>
                    <a:gd name="T9" fmla="*/ 11 h 19"/>
                    <a:gd name="T10" fmla="*/ 3 w 32"/>
                    <a:gd name="T11" fmla="*/ 17 h 19"/>
                    <a:gd name="T12" fmla="*/ 9 w 32"/>
                    <a:gd name="T13" fmla="*/ 17 h 19"/>
                    <a:gd name="T14" fmla="*/ 16 w 32"/>
                    <a:gd name="T15" fmla="*/ 18 h 19"/>
                    <a:gd name="T16" fmla="*/ 21 w 32"/>
                    <a:gd name="T17" fmla="*/ 15 h 19"/>
                    <a:gd name="T18" fmla="*/ 28 w 32"/>
                    <a:gd name="T19" fmla="*/ 14 h 19"/>
                    <a:gd name="T20" fmla="*/ 28 w 32"/>
                    <a:gd name="T21" fmla="*/ 8 h 19"/>
                    <a:gd name="T22" fmla="*/ 29 w 32"/>
                    <a:gd name="T23" fmla="*/ 3 h 19"/>
                    <a:gd name="T24" fmla="*/ 21 w 32"/>
                    <a:gd name="T25" fmla="*/ 2 h 19"/>
                    <a:gd name="T26" fmla="*/ 17 w 32"/>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17" y="4"/>
                      </a:moveTo>
                      <a:cubicBezTo>
                        <a:pt x="13" y="4"/>
                        <a:pt x="3" y="6"/>
                        <a:pt x="2" y="0"/>
                      </a:cubicBezTo>
                      <a:cubicBezTo>
                        <a:pt x="1" y="2"/>
                        <a:pt x="0" y="4"/>
                        <a:pt x="2" y="5"/>
                      </a:cubicBezTo>
                      <a:cubicBezTo>
                        <a:pt x="3" y="6"/>
                        <a:pt x="4" y="7"/>
                        <a:pt x="3" y="8"/>
                      </a:cubicBezTo>
                      <a:cubicBezTo>
                        <a:pt x="2" y="9"/>
                        <a:pt x="1" y="9"/>
                        <a:pt x="1" y="11"/>
                      </a:cubicBezTo>
                      <a:cubicBezTo>
                        <a:pt x="2" y="13"/>
                        <a:pt x="3" y="14"/>
                        <a:pt x="3" y="17"/>
                      </a:cubicBezTo>
                      <a:cubicBezTo>
                        <a:pt x="5" y="17"/>
                        <a:pt x="7" y="17"/>
                        <a:pt x="9" y="17"/>
                      </a:cubicBezTo>
                      <a:cubicBezTo>
                        <a:pt x="11" y="17"/>
                        <a:pt x="14" y="19"/>
                        <a:pt x="16" y="18"/>
                      </a:cubicBezTo>
                      <a:cubicBezTo>
                        <a:pt x="18" y="18"/>
                        <a:pt x="20" y="16"/>
                        <a:pt x="21" y="15"/>
                      </a:cubicBezTo>
                      <a:cubicBezTo>
                        <a:pt x="23" y="13"/>
                        <a:pt x="25" y="14"/>
                        <a:pt x="28" y="14"/>
                      </a:cubicBezTo>
                      <a:cubicBezTo>
                        <a:pt x="27" y="12"/>
                        <a:pt x="27" y="11"/>
                        <a:pt x="28" y="8"/>
                      </a:cubicBezTo>
                      <a:cubicBezTo>
                        <a:pt x="29" y="6"/>
                        <a:pt x="32" y="4"/>
                        <a:pt x="29" y="3"/>
                      </a:cubicBezTo>
                      <a:cubicBezTo>
                        <a:pt x="27" y="2"/>
                        <a:pt x="24" y="1"/>
                        <a:pt x="21" y="2"/>
                      </a:cubicBezTo>
                      <a:cubicBezTo>
                        <a:pt x="19" y="2"/>
                        <a:pt x="18" y="4"/>
                        <a:pt x="17"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48" name="Freeform 668">
                  <a:extLst>
                    <a:ext uri="{FF2B5EF4-FFF2-40B4-BE49-F238E27FC236}">
                      <a16:creationId xmlns:a16="http://schemas.microsoft.com/office/drawing/2014/main" id="{4EBB3DC4-22D8-0F99-47FA-F9B55C071677}"/>
                    </a:ext>
                  </a:extLst>
                </p:cNvPr>
                <p:cNvSpPr>
                  <a:spLocks/>
                </p:cNvSpPr>
                <p:nvPr/>
              </p:nvSpPr>
              <p:spPr bwMode="auto">
                <a:xfrm>
                  <a:off x="6234590" y="2973347"/>
                  <a:ext cx="94778" cy="83263"/>
                </a:xfrm>
                <a:custGeom>
                  <a:avLst/>
                  <a:gdLst>
                    <a:gd name="T0" fmla="*/ 10 w 18"/>
                    <a:gd name="T1" fmla="*/ 0 h 15"/>
                    <a:gd name="T2" fmla="*/ 1 w 18"/>
                    <a:gd name="T3" fmla="*/ 2 h 15"/>
                    <a:gd name="T4" fmla="*/ 4 w 18"/>
                    <a:gd name="T5" fmla="*/ 8 h 15"/>
                    <a:gd name="T6" fmla="*/ 13 w 18"/>
                    <a:gd name="T7" fmla="*/ 15 h 15"/>
                    <a:gd name="T8" fmla="*/ 15 w 18"/>
                    <a:gd name="T9" fmla="*/ 10 h 15"/>
                    <a:gd name="T10" fmla="*/ 17 w 18"/>
                    <a:gd name="T11" fmla="*/ 6 h 15"/>
                    <a:gd name="T12" fmla="*/ 16 w 18"/>
                    <a:gd name="T13" fmla="*/ 2 h 15"/>
                    <a:gd name="T14" fmla="*/ 10 w 1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0" y="0"/>
                      </a:moveTo>
                      <a:cubicBezTo>
                        <a:pt x="8" y="0"/>
                        <a:pt x="0" y="0"/>
                        <a:pt x="1" y="2"/>
                      </a:cubicBezTo>
                      <a:cubicBezTo>
                        <a:pt x="1" y="3"/>
                        <a:pt x="3" y="7"/>
                        <a:pt x="4" y="8"/>
                      </a:cubicBezTo>
                      <a:cubicBezTo>
                        <a:pt x="6" y="11"/>
                        <a:pt x="10" y="13"/>
                        <a:pt x="13" y="15"/>
                      </a:cubicBezTo>
                      <a:cubicBezTo>
                        <a:pt x="13" y="13"/>
                        <a:pt x="13" y="11"/>
                        <a:pt x="15" y="10"/>
                      </a:cubicBezTo>
                      <a:cubicBezTo>
                        <a:pt x="17" y="9"/>
                        <a:pt x="18" y="8"/>
                        <a:pt x="17" y="6"/>
                      </a:cubicBezTo>
                      <a:cubicBezTo>
                        <a:pt x="17" y="4"/>
                        <a:pt x="17" y="3"/>
                        <a:pt x="16" y="2"/>
                      </a:cubicBezTo>
                      <a:cubicBezTo>
                        <a:pt x="14" y="1"/>
                        <a:pt x="12" y="0"/>
                        <a:pt x="10"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49" name="Freeform 669">
                  <a:extLst>
                    <a:ext uri="{FF2B5EF4-FFF2-40B4-BE49-F238E27FC236}">
                      <a16:creationId xmlns:a16="http://schemas.microsoft.com/office/drawing/2014/main" id="{B0931A5D-B8AE-9929-4CAC-5171679CFA40}"/>
                    </a:ext>
                  </a:extLst>
                </p:cNvPr>
                <p:cNvSpPr>
                  <a:spLocks/>
                </p:cNvSpPr>
                <p:nvPr/>
              </p:nvSpPr>
              <p:spPr bwMode="auto">
                <a:xfrm>
                  <a:off x="6302543" y="2933607"/>
                  <a:ext cx="116236" cy="149496"/>
                </a:xfrm>
                <a:custGeom>
                  <a:avLst/>
                  <a:gdLst>
                    <a:gd name="T0" fmla="*/ 21 w 22"/>
                    <a:gd name="T1" fmla="*/ 19 h 27"/>
                    <a:gd name="T2" fmla="*/ 20 w 22"/>
                    <a:gd name="T3" fmla="*/ 17 h 27"/>
                    <a:gd name="T4" fmla="*/ 19 w 22"/>
                    <a:gd name="T5" fmla="*/ 13 h 27"/>
                    <a:gd name="T6" fmla="*/ 15 w 22"/>
                    <a:gd name="T7" fmla="*/ 10 h 27"/>
                    <a:gd name="T8" fmla="*/ 14 w 22"/>
                    <a:gd name="T9" fmla="*/ 8 h 27"/>
                    <a:gd name="T10" fmla="*/ 12 w 22"/>
                    <a:gd name="T11" fmla="*/ 5 h 27"/>
                    <a:gd name="T12" fmla="*/ 5 w 22"/>
                    <a:gd name="T13" fmla="*/ 1 h 27"/>
                    <a:gd name="T14" fmla="*/ 2 w 22"/>
                    <a:gd name="T15" fmla="*/ 4 h 27"/>
                    <a:gd name="T16" fmla="*/ 4 w 22"/>
                    <a:gd name="T17" fmla="*/ 14 h 27"/>
                    <a:gd name="T18" fmla="*/ 1 w 22"/>
                    <a:gd name="T19" fmla="*/ 19 h 27"/>
                    <a:gd name="T20" fmla="*/ 0 w 22"/>
                    <a:gd name="T21" fmla="*/ 23 h 27"/>
                    <a:gd name="T22" fmla="*/ 4 w 22"/>
                    <a:gd name="T23" fmla="*/ 27 h 27"/>
                    <a:gd name="T24" fmla="*/ 6 w 22"/>
                    <a:gd name="T25" fmla="*/ 23 h 27"/>
                    <a:gd name="T26" fmla="*/ 10 w 22"/>
                    <a:gd name="T27" fmla="*/ 26 h 27"/>
                    <a:gd name="T28" fmla="*/ 20 w 22"/>
                    <a:gd name="T29" fmla="*/ 24 h 27"/>
                    <a:gd name="T30" fmla="*/ 21 w 22"/>
                    <a:gd name="T31" fmla="*/ 19 h 27"/>
                    <a:gd name="T32" fmla="*/ 21 w 22"/>
                    <a:gd name="T3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7">
                      <a:moveTo>
                        <a:pt x="21" y="19"/>
                      </a:moveTo>
                      <a:cubicBezTo>
                        <a:pt x="22" y="18"/>
                        <a:pt x="21" y="18"/>
                        <a:pt x="20" y="17"/>
                      </a:cubicBezTo>
                      <a:cubicBezTo>
                        <a:pt x="19" y="16"/>
                        <a:pt x="19" y="15"/>
                        <a:pt x="19" y="13"/>
                      </a:cubicBezTo>
                      <a:cubicBezTo>
                        <a:pt x="21" y="10"/>
                        <a:pt x="18" y="10"/>
                        <a:pt x="15" y="10"/>
                      </a:cubicBezTo>
                      <a:cubicBezTo>
                        <a:pt x="14" y="10"/>
                        <a:pt x="14" y="9"/>
                        <a:pt x="14" y="8"/>
                      </a:cubicBezTo>
                      <a:cubicBezTo>
                        <a:pt x="13" y="6"/>
                        <a:pt x="12" y="7"/>
                        <a:pt x="12" y="5"/>
                      </a:cubicBezTo>
                      <a:cubicBezTo>
                        <a:pt x="11" y="2"/>
                        <a:pt x="9" y="0"/>
                        <a:pt x="5" y="1"/>
                      </a:cubicBezTo>
                      <a:cubicBezTo>
                        <a:pt x="2" y="2"/>
                        <a:pt x="2" y="2"/>
                        <a:pt x="2" y="4"/>
                      </a:cubicBezTo>
                      <a:cubicBezTo>
                        <a:pt x="3" y="7"/>
                        <a:pt x="4" y="10"/>
                        <a:pt x="4" y="14"/>
                      </a:cubicBezTo>
                      <a:cubicBezTo>
                        <a:pt x="5" y="17"/>
                        <a:pt x="2" y="16"/>
                        <a:pt x="1" y="19"/>
                      </a:cubicBezTo>
                      <a:cubicBezTo>
                        <a:pt x="0" y="20"/>
                        <a:pt x="0" y="22"/>
                        <a:pt x="0" y="23"/>
                      </a:cubicBezTo>
                      <a:cubicBezTo>
                        <a:pt x="0" y="25"/>
                        <a:pt x="3" y="26"/>
                        <a:pt x="4" y="27"/>
                      </a:cubicBezTo>
                      <a:cubicBezTo>
                        <a:pt x="4" y="26"/>
                        <a:pt x="4" y="23"/>
                        <a:pt x="6" y="23"/>
                      </a:cubicBezTo>
                      <a:cubicBezTo>
                        <a:pt x="8" y="23"/>
                        <a:pt x="9" y="24"/>
                        <a:pt x="10" y="26"/>
                      </a:cubicBezTo>
                      <a:cubicBezTo>
                        <a:pt x="11" y="26"/>
                        <a:pt x="18" y="24"/>
                        <a:pt x="20" y="24"/>
                      </a:cubicBezTo>
                      <a:cubicBezTo>
                        <a:pt x="18" y="22"/>
                        <a:pt x="20" y="21"/>
                        <a:pt x="21" y="19"/>
                      </a:cubicBezTo>
                      <a:cubicBezTo>
                        <a:pt x="22" y="18"/>
                        <a:pt x="20" y="20"/>
                        <a:pt x="21" y="19"/>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50" name="Freeform 670">
                  <a:extLst>
                    <a:ext uri="{FF2B5EF4-FFF2-40B4-BE49-F238E27FC236}">
                      <a16:creationId xmlns:a16="http://schemas.microsoft.com/office/drawing/2014/main" id="{DDA9BF39-0E0E-EA9F-A1CE-2103D6AB5944}"/>
                    </a:ext>
                  </a:extLst>
                </p:cNvPr>
                <p:cNvSpPr>
                  <a:spLocks/>
                </p:cNvSpPr>
                <p:nvPr/>
              </p:nvSpPr>
              <p:spPr bwMode="auto">
                <a:xfrm>
                  <a:off x="6239955" y="2844667"/>
                  <a:ext cx="184192" cy="105974"/>
                </a:xfrm>
                <a:custGeom>
                  <a:avLst/>
                  <a:gdLst>
                    <a:gd name="T0" fmla="*/ 30 w 35"/>
                    <a:gd name="T1" fmla="*/ 3 h 19"/>
                    <a:gd name="T2" fmla="*/ 24 w 35"/>
                    <a:gd name="T3" fmla="*/ 1 h 19"/>
                    <a:gd name="T4" fmla="*/ 19 w 35"/>
                    <a:gd name="T5" fmla="*/ 4 h 19"/>
                    <a:gd name="T6" fmla="*/ 15 w 35"/>
                    <a:gd name="T7" fmla="*/ 4 h 19"/>
                    <a:gd name="T8" fmla="*/ 13 w 35"/>
                    <a:gd name="T9" fmla="*/ 6 h 19"/>
                    <a:gd name="T10" fmla="*/ 5 w 35"/>
                    <a:gd name="T11" fmla="*/ 4 h 19"/>
                    <a:gd name="T12" fmla="*/ 5 w 35"/>
                    <a:gd name="T13" fmla="*/ 7 h 19"/>
                    <a:gd name="T14" fmla="*/ 3 w 35"/>
                    <a:gd name="T15" fmla="*/ 8 h 19"/>
                    <a:gd name="T16" fmla="*/ 3 w 35"/>
                    <a:gd name="T17" fmla="*/ 15 h 19"/>
                    <a:gd name="T18" fmla="*/ 11 w 35"/>
                    <a:gd name="T19" fmla="*/ 19 h 19"/>
                    <a:gd name="T20" fmla="*/ 21 w 35"/>
                    <a:gd name="T21" fmla="*/ 17 h 19"/>
                    <a:gd name="T22" fmla="*/ 25 w 35"/>
                    <a:gd name="T23" fmla="*/ 15 h 19"/>
                    <a:gd name="T24" fmla="*/ 29 w 35"/>
                    <a:gd name="T25" fmla="*/ 9 h 19"/>
                    <a:gd name="T26" fmla="*/ 33 w 35"/>
                    <a:gd name="T27" fmla="*/ 6 h 19"/>
                    <a:gd name="T28" fmla="*/ 30 w 35"/>
                    <a:gd name="T29" fmla="*/ 3 h 19"/>
                    <a:gd name="T30" fmla="*/ 30 w 35"/>
                    <a:gd name="T3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9">
                      <a:moveTo>
                        <a:pt x="30" y="3"/>
                      </a:moveTo>
                      <a:cubicBezTo>
                        <a:pt x="30" y="2"/>
                        <a:pt x="25" y="2"/>
                        <a:pt x="24" y="1"/>
                      </a:cubicBezTo>
                      <a:cubicBezTo>
                        <a:pt x="20" y="0"/>
                        <a:pt x="22" y="4"/>
                        <a:pt x="19" y="4"/>
                      </a:cubicBezTo>
                      <a:cubicBezTo>
                        <a:pt x="18" y="3"/>
                        <a:pt x="17" y="4"/>
                        <a:pt x="15" y="4"/>
                      </a:cubicBezTo>
                      <a:cubicBezTo>
                        <a:pt x="14" y="4"/>
                        <a:pt x="14" y="6"/>
                        <a:pt x="13" y="6"/>
                      </a:cubicBezTo>
                      <a:cubicBezTo>
                        <a:pt x="9" y="8"/>
                        <a:pt x="7" y="6"/>
                        <a:pt x="5" y="4"/>
                      </a:cubicBezTo>
                      <a:cubicBezTo>
                        <a:pt x="5" y="5"/>
                        <a:pt x="5" y="6"/>
                        <a:pt x="5" y="7"/>
                      </a:cubicBezTo>
                      <a:cubicBezTo>
                        <a:pt x="4" y="8"/>
                        <a:pt x="3" y="6"/>
                        <a:pt x="3" y="8"/>
                      </a:cubicBezTo>
                      <a:cubicBezTo>
                        <a:pt x="3" y="11"/>
                        <a:pt x="0" y="13"/>
                        <a:pt x="3" y="15"/>
                      </a:cubicBezTo>
                      <a:cubicBezTo>
                        <a:pt x="5" y="17"/>
                        <a:pt x="8" y="19"/>
                        <a:pt x="11" y="19"/>
                      </a:cubicBezTo>
                      <a:cubicBezTo>
                        <a:pt x="15" y="19"/>
                        <a:pt x="17" y="16"/>
                        <a:pt x="21" y="17"/>
                      </a:cubicBezTo>
                      <a:cubicBezTo>
                        <a:pt x="21" y="16"/>
                        <a:pt x="24" y="16"/>
                        <a:pt x="25" y="15"/>
                      </a:cubicBezTo>
                      <a:cubicBezTo>
                        <a:pt x="26" y="13"/>
                        <a:pt x="27" y="11"/>
                        <a:pt x="29" y="9"/>
                      </a:cubicBezTo>
                      <a:cubicBezTo>
                        <a:pt x="30" y="7"/>
                        <a:pt x="31" y="7"/>
                        <a:pt x="33" y="6"/>
                      </a:cubicBezTo>
                      <a:cubicBezTo>
                        <a:pt x="35" y="4"/>
                        <a:pt x="30" y="4"/>
                        <a:pt x="30" y="3"/>
                      </a:cubicBezTo>
                      <a:cubicBezTo>
                        <a:pt x="30" y="3"/>
                        <a:pt x="30" y="4"/>
                        <a:pt x="30"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51" name="Freeform 671">
                  <a:extLst>
                    <a:ext uri="{FF2B5EF4-FFF2-40B4-BE49-F238E27FC236}">
                      <a16:creationId xmlns:a16="http://schemas.microsoft.com/office/drawing/2014/main" id="{9FC68D1D-7DF7-C91B-34A3-C3C1FA07E1A0}"/>
                    </a:ext>
                  </a:extLst>
                </p:cNvPr>
                <p:cNvSpPr>
                  <a:spLocks/>
                </p:cNvSpPr>
                <p:nvPr/>
              </p:nvSpPr>
              <p:spPr bwMode="auto">
                <a:xfrm>
                  <a:off x="6345460" y="3083105"/>
                  <a:ext cx="162732" cy="177883"/>
                </a:xfrm>
                <a:custGeom>
                  <a:avLst/>
                  <a:gdLst>
                    <a:gd name="T0" fmla="*/ 31 w 31"/>
                    <a:gd name="T1" fmla="*/ 0 h 32"/>
                    <a:gd name="T2" fmla="*/ 23 w 31"/>
                    <a:gd name="T3" fmla="*/ 3 h 32"/>
                    <a:gd name="T4" fmla="*/ 13 w 31"/>
                    <a:gd name="T5" fmla="*/ 2 h 32"/>
                    <a:gd name="T6" fmla="*/ 9 w 31"/>
                    <a:gd name="T7" fmla="*/ 4 h 32"/>
                    <a:gd name="T8" fmla="*/ 6 w 31"/>
                    <a:gd name="T9" fmla="*/ 5 h 32"/>
                    <a:gd name="T10" fmla="*/ 4 w 31"/>
                    <a:gd name="T11" fmla="*/ 8 h 32"/>
                    <a:gd name="T12" fmla="*/ 2 w 31"/>
                    <a:gd name="T13" fmla="*/ 11 h 32"/>
                    <a:gd name="T14" fmla="*/ 2 w 31"/>
                    <a:gd name="T15" fmla="*/ 15 h 32"/>
                    <a:gd name="T16" fmla="*/ 4 w 31"/>
                    <a:gd name="T17" fmla="*/ 17 h 32"/>
                    <a:gd name="T18" fmla="*/ 5 w 31"/>
                    <a:gd name="T19" fmla="*/ 22 h 32"/>
                    <a:gd name="T20" fmla="*/ 6 w 31"/>
                    <a:gd name="T21" fmla="*/ 25 h 32"/>
                    <a:gd name="T22" fmla="*/ 7 w 31"/>
                    <a:gd name="T23" fmla="*/ 28 h 32"/>
                    <a:gd name="T24" fmla="*/ 8 w 31"/>
                    <a:gd name="T25" fmla="*/ 29 h 32"/>
                    <a:gd name="T26" fmla="*/ 10 w 31"/>
                    <a:gd name="T27" fmla="*/ 31 h 32"/>
                    <a:gd name="T28" fmla="*/ 12 w 31"/>
                    <a:gd name="T29" fmla="*/ 30 h 32"/>
                    <a:gd name="T30" fmla="*/ 13 w 31"/>
                    <a:gd name="T31" fmla="*/ 31 h 32"/>
                    <a:gd name="T32" fmla="*/ 13 w 31"/>
                    <a:gd name="T33" fmla="*/ 26 h 32"/>
                    <a:gd name="T34" fmla="*/ 17 w 31"/>
                    <a:gd name="T35" fmla="*/ 26 h 32"/>
                    <a:gd name="T36" fmla="*/ 14 w 31"/>
                    <a:gd name="T37" fmla="*/ 23 h 32"/>
                    <a:gd name="T38" fmla="*/ 17 w 31"/>
                    <a:gd name="T39" fmla="*/ 24 h 32"/>
                    <a:gd name="T40" fmla="*/ 18 w 31"/>
                    <a:gd name="T41" fmla="*/ 22 h 32"/>
                    <a:gd name="T42" fmla="*/ 21 w 31"/>
                    <a:gd name="T43" fmla="*/ 23 h 32"/>
                    <a:gd name="T44" fmla="*/ 19 w 31"/>
                    <a:gd name="T45" fmla="*/ 19 h 32"/>
                    <a:gd name="T46" fmla="*/ 15 w 31"/>
                    <a:gd name="T47" fmla="*/ 17 h 32"/>
                    <a:gd name="T48" fmla="*/ 15 w 31"/>
                    <a:gd name="T49" fmla="*/ 16 h 32"/>
                    <a:gd name="T50" fmla="*/ 11 w 31"/>
                    <a:gd name="T51" fmla="*/ 10 h 32"/>
                    <a:gd name="T52" fmla="*/ 16 w 31"/>
                    <a:gd name="T53" fmla="*/ 11 h 32"/>
                    <a:gd name="T54" fmla="*/ 16 w 31"/>
                    <a:gd name="T55" fmla="*/ 10 h 32"/>
                    <a:gd name="T56" fmla="*/ 18 w 31"/>
                    <a:gd name="T57" fmla="*/ 11 h 32"/>
                    <a:gd name="T58" fmla="*/ 17 w 31"/>
                    <a:gd name="T59" fmla="*/ 9 h 32"/>
                    <a:gd name="T60" fmla="*/ 21 w 31"/>
                    <a:gd name="T61" fmla="*/ 10 h 32"/>
                    <a:gd name="T62" fmla="*/ 17 w 31"/>
                    <a:gd name="T63" fmla="*/ 7 h 32"/>
                    <a:gd name="T64" fmla="*/ 22 w 31"/>
                    <a:gd name="T65" fmla="*/ 5 h 32"/>
                    <a:gd name="T66" fmla="*/ 21 w 31"/>
                    <a:gd name="T67" fmla="*/ 7 h 32"/>
                    <a:gd name="T68" fmla="*/ 25 w 31"/>
                    <a:gd name="T69" fmla="*/ 5 h 32"/>
                    <a:gd name="T70" fmla="*/ 29 w 31"/>
                    <a:gd name="T71" fmla="*/ 7 h 32"/>
                    <a:gd name="T72" fmla="*/ 31 w 31"/>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31" y="0"/>
                      </a:moveTo>
                      <a:cubicBezTo>
                        <a:pt x="28" y="2"/>
                        <a:pt x="27" y="4"/>
                        <a:pt x="23" y="3"/>
                      </a:cubicBezTo>
                      <a:cubicBezTo>
                        <a:pt x="21" y="2"/>
                        <a:pt x="15" y="1"/>
                        <a:pt x="13" y="2"/>
                      </a:cubicBezTo>
                      <a:cubicBezTo>
                        <a:pt x="13" y="5"/>
                        <a:pt x="10" y="3"/>
                        <a:pt x="9" y="4"/>
                      </a:cubicBezTo>
                      <a:cubicBezTo>
                        <a:pt x="8" y="5"/>
                        <a:pt x="7" y="5"/>
                        <a:pt x="6" y="5"/>
                      </a:cubicBezTo>
                      <a:cubicBezTo>
                        <a:pt x="4" y="6"/>
                        <a:pt x="4" y="7"/>
                        <a:pt x="4" y="8"/>
                      </a:cubicBezTo>
                      <a:cubicBezTo>
                        <a:pt x="3" y="9"/>
                        <a:pt x="3" y="10"/>
                        <a:pt x="2" y="11"/>
                      </a:cubicBezTo>
                      <a:cubicBezTo>
                        <a:pt x="0" y="13"/>
                        <a:pt x="0" y="13"/>
                        <a:pt x="2" y="15"/>
                      </a:cubicBezTo>
                      <a:cubicBezTo>
                        <a:pt x="3" y="16"/>
                        <a:pt x="4" y="16"/>
                        <a:pt x="4" y="17"/>
                      </a:cubicBezTo>
                      <a:cubicBezTo>
                        <a:pt x="4" y="19"/>
                        <a:pt x="4" y="20"/>
                        <a:pt x="5" y="22"/>
                      </a:cubicBezTo>
                      <a:cubicBezTo>
                        <a:pt x="5" y="23"/>
                        <a:pt x="5" y="24"/>
                        <a:pt x="6" y="25"/>
                      </a:cubicBezTo>
                      <a:cubicBezTo>
                        <a:pt x="8" y="26"/>
                        <a:pt x="6" y="27"/>
                        <a:pt x="7" y="28"/>
                      </a:cubicBezTo>
                      <a:cubicBezTo>
                        <a:pt x="7" y="30"/>
                        <a:pt x="8" y="29"/>
                        <a:pt x="8" y="29"/>
                      </a:cubicBezTo>
                      <a:cubicBezTo>
                        <a:pt x="10" y="29"/>
                        <a:pt x="10" y="30"/>
                        <a:pt x="10" y="31"/>
                      </a:cubicBezTo>
                      <a:cubicBezTo>
                        <a:pt x="11" y="31"/>
                        <a:pt x="12" y="30"/>
                        <a:pt x="12" y="30"/>
                      </a:cubicBezTo>
                      <a:cubicBezTo>
                        <a:pt x="13" y="29"/>
                        <a:pt x="13" y="31"/>
                        <a:pt x="13" y="31"/>
                      </a:cubicBezTo>
                      <a:cubicBezTo>
                        <a:pt x="14" y="32"/>
                        <a:pt x="13" y="25"/>
                        <a:pt x="13" y="26"/>
                      </a:cubicBezTo>
                      <a:cubicBezTo>
                        <a:pt x="13" y="25"/>
                        <a:pt x="16" y="26"/>
                        <a:pt x="17" y="26"/>
                      </a:cubicBezTo>
                      <a:cubicBezTo>
                        <a:pt x="17" y="25"/>
                        <a:pt x="14" y="24"/>
                        <a:pt x="14" y="23"/>
                      </a:cubicBezTo>
                      <a:cubicBezTo>
                        <a:pt x="15" y="21"/>
                        <a:pt x="17" y="23"/>
                        <a:pt x="17" y="24"/>
                      </a:cubicBezTo>
                      <a:cubicBezTo>
                        <a:pt x="19" y="25"/>
                        <a:pt x="18" y="23"/>
                        <a:pt x="18" y="22"/>
                      </a:cubicBezTo>
                      <a:cubicBezTo>
                        <a:pt x="18" y="21"/>
                        <a:pt x="21" y="23"/>
                        <a:pt x="21" y="23"/>
                      </a:cubicBezTo>
                      <a:cubicBezTo>
                        <a:pt x="21" y="22"/>
                        <a:pt x="19" y="19"/>
                        <a:pt x="19" y="19"/>
                      </a:cubicBezTo>
                      <a:cubicBezTo>
                        <a:pt x="18" y="18"/>
                        <a:pt x="16" y="18"/>
                        <a:pt x="15" y="17"/>
                      </a:cubicBezTo>
                      <a:cubicBezTo>
                        <a:pt x="15" y="17"/>
                        <a:pt x="15" y="15"/>
                        <a:pt x="15" y="16"/>
                      </a:cubicBezTo>
                      <a:cubicBezTo>
                        <a:pt x="14" y="14"/>
                        <a:pt x="11" y="12"/>
                        <a:pt x="11" y="10"/>
                      </a:cubicBezTo>
                      <a:cubicBezTo>
                        <a:pt x="12" y="6"/>
                        <a:pt x="15" y="10"/>
                        <a:pt x="16" y="11"/>
                      </a:cubicBezTo>
                      <a:cubicBezTo>
                        <a:pt x="16" y="11"/>
                        <a:pt x="16" y="10"/>
                        <a:pt x="16" y="10"/>
                      </a:cubicBezTo>
                      <a:cubicBezTo>
                        <a:pt x="17" y="9"/>
                        <a:pt x="18" y="10"/>
                        <a:pt x="18" y="11"/>
                      </a:cubicBezTo>
                      <a:cubicBezTo>
                        <a:pt x="18" y="11"/>
                        <a:pt x="17" y="9"/>
                        <a:pt x="17" y="9"/>
                      </a:cubicBezTo>
                      <a:cubicBezTo>
                        <a:pt x="18" y="9"/>
                        <a:pt x="20" y="10"/>
                        <a:pt x="21" y="10"/>
                      </a:cubicBezTo>
                      <a:cubicBezTo>
                        <a:pt x="21" y="9"/>
                        <a:pt x="17" y="9"/>
                        <a:pt x="17" y="7"/>
                      </a:cubicBezTo>
                      <a:cubicBezTo>
                        <a:pt x="17" y="7"/>
                        <a:pt x="21" y="5"/>
                        <a:pt x="22" y="5"/>
                      </a:cubicBezTo>
                      <a:cubicBezTo>
                        <a:pt x="22" y="5"/>
                        <a:pt x="21" y="7"/>
                        <a:pt x="21" y="7"/>
                      </a:cubicBezTo>
                      <a:cubicBezTo>
                        <a:pt x="21" y="7"/>
                        <a:pt x="24" y="5"/>
                        <a:pt x="25" y="5"/>
                      </a:cubicBezTo>
                      <a:cubicBezTo>
                        <a:pt x="26" y="5"/>
                        <a:pt x="27" y="6"/>
                        <a:pt x="29" y="7"/>
                      </a:cubicBezTo>
                      <a:cubicBezTo>
                        <a:pt x="30" y="5"/>
                        <a:pt x="31" y="2"/>
                        <a:pt x="31"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52" name="Freeform 672">
                  <a:extLst>
                    <a:ext uri="{FF2B5EF4-FFF2-40B4-BE49-F238E27FC236}">
                      <a16:creationId xmlns:a16="http://schemas.microsoft.com/office/drawing/2014/main" id="{12638C17-70B5-DE3C-0E18-5DE8324EA406}"/>
                    </a:ext>
                  </a:extLst>
                </p:cNvPr>
                <p:cNvSpPr>
                  <a:spLocks/>
                </p:cNvSpPr>
                <p:nvPr/>
              </p:nvSpPr>
              <p:spPr bwMode="auto">
                <a:xfrm>
                  <a:off x="6492099" y="3073641"/>
                  <a:ext cx="78683" cy="54878"/>
                </a:xfrm>
                <a:custGeom>
                  <a:avLst/>
                  <a:gdLst>
                    <a:gd name="T0" fmla="*/ 15 w 15"/>
                    <a:gd name="T1" fmla="*/ 6 h 10"/>
                    <a:gd name="T2" fmla="*/ 10 w 15"/>
                    <a:gd name="T3" fmla="*/ 1 h 10"/>
                    <a:gd name="T4" fmla="*/ 2 w 15"/>
                    <a:gd name="T5" fmla="*/ 5 h 10"/>
                    <a:gd name="T6" fmla="*/ 1 w 15"/>
                    <a:gd name="T7" fmla="*/ 9 h 10"/>
                    <a:gd name="T8" fmla="*/ 6 w 15"/>
                    <a:gd name="T9" fmla="*/ 9 h 10"/>
                    <a:gd name="T10" fmla="*/ 11 w 15"/>
                    <a:gd name="T11" fmla="*/ 7 h 10"/>
                    <a:gd name="T12" fmla="*/ 15 w 15"/>
                    <a:gd name="T13" fmla="*/ 6 h 10"/>
                    <a:gd name="T14" fmla="*/ 15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5" y="6"/>
                      </a:moveTo>
                      <a:cubicBezTo>
                        <a:pt x="13" y="4"/>
                        <a:pt x="10" y="4"/>
                        <a:pt x="10" y="1"/>
                      </a:cubicBezTo>
                      <a:cubicBezTo>
                        <a:pt x="5" y="0"/>
                        <a:pt x="4" y="0"/>
                        <a:pt x="2" y="5"/>
                      </a:cubicBezTo>
                      <a:cubicBezTo>
                        <a:pt x="2" y="6"/>
                        <a:pt x="0" y="9"/>
                        <a:pt x="1" y="9"/>
                      </a:cubicBezTo>
                      <a:cubicBezTo>
                        <a:pt x="3" y="10"/>
                        <a:pt x="5" y="10"/>
                        <a:pt x="6" y="9"/>
                      </a:cubicBezTo>
                      <a:cubicBezTo>
                        <a:pt x="8" y="8"/>
                        <a:pt x="9" y="7"/>
                        <a:pt x="11" y="7"/>
                      </a:cubicBezTo>
                      <a:cubicBezTo>
                        <a:pt x="11" y="7"/>
                        <a:pt x="15" y="7"/>
                        <a:pt x="15" y="6"/>
                      </a:cubicBezTo>
                      <a:cubicBezTo>
                        <a:pt x="14" y="6"/>
                        <a:pt x="15" y="7"/>
                        <a:pt x="15" y="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53" name="Freeform 673">
                  <a:extLst>
                    <a:ext uri="{FF2B5EF4-FFF2-40B4-BE49-F238E27FC236}">
                      <a16:creationId xmlns:a16="http://schemas.microsoft.com/office/drawing/2014/main" id="{B605F3F4-975E-24E9-360C-E6F56D7A0ECF}"/>
                    </a:ext>
                  </a:extLst>
                </p:cNvPr>
                <p:cNvSpPr>
                  <a:spLocks/>
                </p:cNvSpPr>
                <p:nvPr/>
              </p:nvSpPr>
              <p:spPr bwMode="auto">
                <a:xfrm>
                  <a:off x="6324003" y="3056612"/>
                  <a:ext cx="46495" cy="100297"/>
                </a:xfrm>
                <a:custGeom>
                  <a:avLst/>
                  <a:gdLst>
                    <a:gd name="T0" fmla="*/ 6 w 9"/>
                    <a:gd name="T1" fmla="*/ 16 h 18"/>
                    <a:gd name="T2" fmla="*/ 7 w 9"/>
                    <a:gd name="T3" fmla="*/ 11 h 18"/>
                    <a:gd name="T4" fmla="*/ 6 w 9"/>
                    <a:gd name="T5" fmla="*/ 6 h 18"/>
                    <a:gd name="T6" fmla="*/ 7 w 9"/>
                    <a:gd name="T7" fmla="*/ 4 h 18"/>
                    <a:gd name="T8" fmla="*/ 3 w 9"/>
                    <a:gd name="T9" fmla="*/ 1 h 18"/>
                    <a:gd name="T10" fmla="*/ 0 w 9"/>
                    <a:gd name="T11" fmla="*/ 9 h 18"/>
                    <a:gd name="T12" fmla="*/ 4 w 9"/>
                    <a:gd name="T13" fmla="*/ 18 h 18"/>
                    <a:gd name="T14" fmla="*/ 6 w 9"/>
                    <a:gd name="T15" fmla="*/ 16 h 18"/>
                    <a:gd name="T16" fmla="*/ 6 w 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6" y="16"/>
                      </a:moveTo>
                      <a:cubicBezTo>
                        <a:pt x="7" y="14"/>
                        <a:pt x="9" y="12"/>
                        <a:pt x="7" y="11"/>
                      </a:cubicBezTo>
                      <a:cubicBezTo>
                        <a:pt x="6" y="10"/>
                        <a:pt x="5" y="8"/>
                        <a:pt x="6" y="6"/>
                      </a:cubicBezTo>
                      <a:cubicBezTo>
                        <a:pt x="6" y="6"/>
                        <a:pt x="7" y="4"/>
                        <a:pt x="7" y="4"/>
                      </a:cubicBezTo>
                      <a:cubicBezTo>
                        <a:pt x="6" y="3"/>
                        <a:pt x="4" y="1"/>
                        <a:pt x="3" y="1"/>
                      </a:cubicBezTo>
                      <a:cubicBezTo>
                        <a:pt x="0" y="0"/>
                        <a:pt x="0" y="7"/>
                        <a:pt x="0" y="9"/>
                      </a:cubicBezTo>
                      <a:cubicBezTo>
                        <a:pt x="0" y="13"/>
                        <a:pt x="2" y="15"/>
                        <a:pt x="4" y="18"/>
                      </a:cubicBezTo>
                      <a:cubicBezTo>
                        <a:pt x="5" y="17"/>
                        <a:pt x="6" y="16"/>
                        <a:pt x="6" y="16"/>
                      </a:cubicBezTo>
                      <a:cubicBezTo>
                        <a:pt x="7" y="14"/>
                        <a:pt x="6" y="16"/>
                        <a:pt x="6" y="1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54" name="Freeform 674">
                  <a:extLst>
                    <a:ext uri="{FF2B5EF4-FFF2-40B4-BE49-F238E27FC236}">
                      <a16:creationId xmlns:a16="http://schemas.microsoft.com/office/drawing/2014/main" id="{CDABF940-29B6-9768-1C96-9158F5C8658F}"/>
                    </a:ext>
                  </a:extLst>
                </p:cNvPr>
                <p:cNvSpPr>
                  <a:spLocks/>
                </p:cNvSpPr>
                <p:nvPr/>
              </p:nvSpPr>
              <p:spPr bwMode="auto">
                <a:xfrm>
                  <a:off x="6350825" y="3067966"/>
                  <a:ext cx="67953" cy="49203"/>
                </a:xfrm>
                <a:custGeom>
                  <a:avLst/>
                  <a:gdLst>
                    <a:gd name="T0" fmla="*/ 11 w 13"/>
                    <a:gd name="T1" fmla="*/ 0 h 9"/>
                    <a:gd name="T2" fmla="*/ 2 w 13"/>
                    <a:gd name="T3" fmla="*/ 2 h 9"/>
                    <a:gd name="T4" fmla="*/ 3 w 13"/>
                    <a:gd name="T5" fmla="*/ 9 h 9"/>
                    <a:gd name="T6" fmla="*/ 7 w 13"/>
                    <a:gd name="T7" fmla="*/ 8 h 9"/>
                    <a:gd name="T8" fmla="*/ 10 w 13"/>
                    <a:gd name="T9" fmla="*/ 7 h 9"/>
                    <a:gd name="T10" fmla="*/ 11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1" y="0"/>
                      </a:moveTo>
                      <a:cubicBezTo>
                        <a:pt x="9" y="0"/>
                        <a:pt x="2" y="0"/>
                        <a:pt x="2" y="2"/>
                      </a:cubicBezTo>
                      <a:cubicBezTo>
                        <a:pt x="0" y="4"/>
                        <a:pt x="0" y="8"/>
                        <a:pt x="3" y="9"/>
                      </a:cubicBezTo>
                      <a:cubicBezTo>
                        <a:pt x="4" y="8"/>
                        <a:pt x="6" y="9"/>
                        <a:pt x="7" y="8"/>
                      </a:cubicBezTo>
                      <a:cubicBezTo>
                        <a:pt x="8" y="8"/>
                        <a:pt x="9" y="6"/>
                        <a:pt x="10" y="7"/>
                      </a:cubicBezTo>
                      <a:cubicBezTo>
                        <a:pt x="13" y="9"/>
                        <a:pt x="11" y="1"/>
                        <a:pt x="11"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55" name="Freeform 675">
                  <a:extLst>
                    <a:ext uri="{FF2B5EF4-FFF2-40B4-BE49-F238E27FC236}">
                      <a16:creationId xmlns:a16="http://schemas.microsoft.com/office/drawing/2014/main" id="{CE8041AD-07F8-EBA7-BEFE-DC275CE180EE}"/>
                    </a:ext>
                  </a:extLst>
                </p:cNvPr>
                <p:cNvSpPr>
                  <a:spLocks/>
                </p:cNvSpPr>
                <p:nvPr/>
              </p:nvSpPr>
              <p:spPr bwMode="auto">
                <a:xfrm>
                  <a:off x="6926644" y="3100134"/>
                  <a:ext cx="100143" cy="88941"/>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56" name="Freeform 677">
                  <a:extLst>
                    <a:ext uri="{FF2B5EF4-FFF2-40B4-BE49-F238E27FC236}">
                      <a16:creationId xmlns:a16="http://schemas.microsoft.com/office/drawing/2014/main" id="{9D9B21B9-93CE-8AB8-20FC-5634304F566B}"/>
                    </a:ext>
                  </a:extLst>
                </p:cNvPr>
                <p:cNvSpPr>
                  <a:spLocks/>
                </p:cNvSpPr>
                <p:nvPr/>
              </p:nvSpPr>
              <p:spPr bwMode="auto">
                <a:xfrm>
                  <a:off x="6974927" y="3151230"/>
                  <a:ext cx="41131" cy="32171"/>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57" name="Freeform 678">
                  <a:extLst>
                    <a:ext uri="{FF2B5EF4-FFF2-40B4-BE49-F238E27FC236}">
                      <a16:creationId xmlns:a16="http://schemas.microsoft.com/office/drawing/2014/main" id="{3D4F6C61-91C5-B0E3-576D-2899B5F38B99}"/>
                    </a:ext>
                  </a:extLst>
                </p:cNvPr>
                <p:cNvSpPr>
                  <a:spLocks/>
                </p:cNvSpPr>
                <p:nvPr/>
              </p:nvSpPr>
              <p:spPr bwMode="auto">
                <a:xfrm>
                  <a:off x="6853324" y="3016870"/>
                  <a:ext cx="184192" cy="100297"/>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58" name="Freeform 679">
                  <a:extLst>
                    <a:ext uri="{FF2B5EF4-FFF2-40B4-BE49-F238E27FC236}">
                      <a16:creationId xmlns:a16="http://schemas.microsoft.com/office/drawing/2014/main" id="{832D59E7-E4F2-FE30-790F-D856B4A61199}"/>
                    </a:ext>
                  </a:extLst>
                </p:cNvPr>
                <p:cNvSpPr>
                  <a:spLocks/>
                </p:cNvSpPr>
                <p:nvPr/>
              </p:nvSpPr>
              <p:spPr bwMode="auto">
                <a:xfrm>
                  <a:off x="6980293" y="3083105"/>
                  <a:ext cx="141272" cy="117328"/>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59" name="Freeform 687">
                  <a:extLst>
                    <a:ext uri="{FF2B5EF4-FFF2-40B4-BE49-F238E27FC236}">
                      <a16:creationId xmlns:a16="http://schemas.microsoft.com/office/drawing/2014/main" id="{167BF291-AE65-E5CA-7ED5-D46F08351D7D}"/>
                    </a:ext>
                  </a:extLst>
                </p:cNvPr>
                <p:cNvSpPr>
                  <a:spLocks/>
                </p:cNvSpPr>
                <p:nvPr/>
              </p:nvSpPr>
              <p:spPr bwMode="auto">
                <a:xfrm>
                  <a:off x="6722783" y="3383991"/>
                  <a:ext cx="16095" cy="39739"/>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60" name="Freeform 717">
                  <a:extLst>
                    <a:ext uri="{FF2B5EF4-FFF2-40B4-BE49-F238E27FC236}">
                      <a16:creationId xmlns:a16="http://schemas.microsoft.com/office/drawing/2014/main" id="{8640E78B-0936-31F6-304E-A0FE3497D5A4}"/>
                    </a:ext>
                  </a:extLst>
                </p:cNvPr>
                <p:cNvSpPr>
                  <a:spLocks/>
                </p:cNvSpPr>
                <p:nvPr/>
              </p:nvSpPr>
              <p:spPr bwMode="auto">
                <a:xfrm>
                  <a:off x="6120141" y="2000672"/>
                  <a:ext cx="329038" cy="599881"/>
                </a:xfrm>
                <a:custGeom>
                  <a:avLst/>
                  <a:gdLst>
                    <a:gd name="T0" fmla="*/ 61 w 63"/>
                    <a:gd name="T1" fmla="*/ 25 h 108"/>
                    <a:gd name="T2" fmla="*/ 61 w 63"/>
                    <a:gd name="T3" fmla="*/ 20 h 108"/>
                    <a:gd name="T4" fmla="*/ 61 w 63"/>
                    <a:gd name="T5" fmla="*/ 16 h 108"/>
                    <a:gd name="T6" fmla="*/ 60 w 63"/>
                    <a:gd name="T7" fmla="*/ 13 h 108"/>
                    <a:gd name="T8" fmla="*/ 60 w 63"/>
                    <a:gd name="T9" fmla="*/ 11 h 108"/>
                    <a:gd name="T10" fmla="*/ 57 w 63"/>
                    <a:gd name="T11" fmla="*/ 7 h 108"/>
                    <a:gd name="T12" fmla="*/ 51 w 63"/>
                    <a:gd name="T13" fmla="*/ 5 h 108"/>
                    <a:gd name="T14" fmla="*/ 44 w 63"/>
                    <a:gd name="T15" fmla="*/ 1 h 108"/>
                    <a:gd name="T16" fmla="*/ 44 w 63"/>
                    <a:gd name="T17" fmla="*/ 5 h 108"/>
                    <a:gd name="T18" fmla="*/ 34 w 63"/>
                    <a:gd name="T19" fmla="*/ 5 h 108"/>
                    <a:gd name="T20" fmla="*/ 34 w 63"/>
                    <a:gd name="T21" fmla="*/ 10 h 108"/>
                    <a:gd name="T22" fmla="*/ 29 w 63"/>
                    <a:gd name="T23" fmla="*/ 10 h 108"/>
                    <a:gd name="T24" fmla="*/ 27 w 63"/>
                    <a:gd name="T25" fmla="*/ 12 h 108"/>
                    <a:gd name="T26" fmla="*/ 25 w 63"/>
                    <a:gd name="T27" fmla="*/ 15 h 108"/>
                    <a:gd name="T28" fmla="*/ 25 w 63"/>
                    <a:gd name="T29" fmla="*/ 18 h 108"/>
                    <a:gd name="T30" fmla="*/ 24 w 63"/>
                    <a:gd name="T31" fmla="*/ 20 h 108"/>
                    <a:gd name="T32" fmla="*/ 20 w 63"/>
                    <a:gd name="T33" fmla="*/ 25 h 108"/>
                    <a:gd name="T34" fmla="*/ 17 w 63"/>
                    <a:gd name="T35" fmla="*/ 27 h 108"/>
                    <a:gd name="T36" fmla="*/ 16 w 63"/>
                    <a:gd name="T37" fmla="*/ 33 h 108"/>
                    <a:gd name="T38" fmla="*/ 13 w 63"/>
                    <a:gd name="T39" fmla="*/ 38 h 108"/>
                    <a:gd name="T40" fmla="*/ 15 w 63"/>
                    <a:gd name="T41" fmla="*/ 42 h 108"/>
                    <a:gd name="T42" fmla="*/ 9 w 63"/>
                    <a:gd name="T43" fmla="*/ 44 h 108"/>
                    <a:gd name="T44" fmla="*/ 5 w 63"/>
                    <a:gd name="T45" fmla="*/ 51 h 108"/>
                    <a:gd name="T46" fmla="*/ 6 w 63"/>
                    <a:gd name="T47" fmla="*/ 57 h 108"/>
                    <a:gd name="T48" fmla="*/ 8 w 63"/>
                    <a:gd name="T49" fmla="*/ 63 h 108"/>
                    <a:gd name="T50" fmla="*/ 7 w 63"/>
                    <a:gd name="T51" fmla="*/ 67 h 108"/>
                    <a:gd name="T52" fmla="*/ 7 w 63"/>
                    <a:gd name="T53" fmla="*/ 74 h 108"/>
                    <a:gd name="T54" fmla="*/ 4 w 63"/>
                    <a:gd name="T55" fmla="*/ 78 h 108"/>
                    <a:gd name="T56" fmla="*/ 3 w 63"/>
                    <a:gd name="T57" fmla="*/ 83 h 108"/>
                    <a:gd name="T58" fmla="*/ 0 w 63"/>
                    <a:gd name="T59" fmla="*/ 82 h 108"/>
                    <a:gd name="T60" fmla="*/ 4 w 63"/>
                    <a:gd name="T61" fmla="*/ 90 h 108"/>
                    <a:gd name="T62" fmla="*/ 7 w 63"/>
                    <a:gd name="T63" fmla="*/ 97 h 108"/>
                    <a:gd name="T64" fmla="*/ 8 w 63"/>
                    <a:gd name="T65" fmla="*/ 102 h 108"/>
                    <a:gd name="T66" fmla="*/ 10 w 63"/>
                    <a:gd name="T67" fmla="*/ 107 h 108"/>
                    <a:gd name="T68" fmla="*/ 14 w 63"/>
                    <a:gd name="T69" fmla="*/ 108 h 108"/>
                    <a:gd name="T70" fmla="*/ 15 w 63"/>
                    <a:gd name="T71" fmla="*/ 105 h 108"/>
                    <a:gd name="T72" fmla="*/ 24 w 63"/>
                    <a:gd name="T73" fmla="*/ 101 h 108"/>
                    <a:gd name="T74" fmla="*/ 27 w 63"/>
                    <a:gd name="T75" fmla="*/ 92 h 108"/>
                    <a:gd name="T76" fmla="*/ 26 w 63"/>
                    <a:gd name="T77" fmla="*/ 87 h 108"/>
                    <a:gd name="T78" fmla="*/ 28 w 63"/>
                    <a:gd name="T79" fmla="*/ 84 h 108"/>
                    <a:gd name="T80" fmla="*/ 32 w 63"/>
                    <a:gd name="T81" fmla="*/ 82 h 108"/>
                    <a:gd name="T82" fmla="*/ 32 w 63"/>
                    <a:gd name="T83" fmla="*/ 81 h 108"/>
                    <a:gd name="T84" fmla="*/ 35 w 63"/>
                    <a:gd name="T85" fmla="*/ 80 h 108"/>
                    <a:gd name="T86" fmla="*/ 34 w 63"/>
                    <a:gd name="T87" fmla="*/ 78 h 108"/>
                    <a:gd name="T88" fmla="*/ 36 w 63"/>
                    <a:gd name="T89" fmla="*/ 77 h 108"/>
                    <a:gd name="T90" fmla="*/ 35 w 63"/>
                    <a:gd name="T91" fmla="*/ 73 h 108"/>
                    <a:gd name="T92" fmla="*/ 29 w 63"/>
                    <a:gd name="T93" fmla="*/ 66 h 108"/>
                    <a:gd name="T94" fmla="*/ 30 w 63"/>
                    <a:gd name="T95" fmla="*/ 60 h 108"/>
                    <a:gd name="T96" fmla="*/ 30 w 63"/>
                    <a:gd name="T97" fmla="*/ 56 h 108"/>
                    <a:gd name="T98" fmla="*/ 33 w 63"/>
                    <a:gd name="T99" fmla="*/ 53 h 108"/>
                    <a:gd name="T100" fmla="*/ 39 w 63"/>
                    <a:gd name="T101" fmla="*/ 48 h 108"/>
                    <a:gd name="T102" fmla="*/ 49 w 63"/>
                    <a:gd name="T103" fmla="*/ 41 h 108"/>
                    <a:gd name="T104" fmla="*/ 50 w 63"/>
                    <a:gd name="T105" fmla="*/ 35 h 108"/>
                    <a:gd name="T106" fmla="*/ 50 w 63"/>
                    <a:gd name="T107" fmla="*/ 32 h 108"/>
                    <a:gd name="T108" fmla="*/ 54 w 63"/>
                    <a:gd name="T109" fmla="*/ 30 h 108"/>
                    <a:gd name="T110" fmla="*/ 58 w 63"/>
                    <a:gd name="T111" fmla="*/ 29 h 108"/>
                    <a:gd name="T112" fmla="*/ 60 w 63"/>
                    <a:gd name="T113" fmla="*/ 28 h 108"/>
                    <a:gd name="T114" fmla="*/ 63 w 63"/>
                    <a:gd name="T115" fmla="*/ 28 h 108"/>
                    <a:gd name="T116" fmla="*/ 61 w 63"/>
                    <a:gd name="T117" fmla="*/ 25 h 108"/>
                    <a:gd name="T118" fmla="*/ 61 w 63"/>
                    <a:gd name="T119"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108">
                      <a:moveTo>
                        <a:pt x="61" y="25"/>
                      </a:moveTo>
                      <a:cubicBezTo>
                        <a:pt x="60" y="24"/>
                        <a:pt x="62" y="22"/>
                        <a:pt x="61" y="20"/>
                      </a:cubicBezTo>
                      <a:cubicBezTo>
                        <a:pt x="60" y="18"/>
                        <a:pt x="61" y="18"/>
                        <a:pt x="61" y="16"/>
                      </a:cubicBezTo>
                      <a:cubicBezTo>
                        <a:pt x="61" y="15"/>
                        <a:pt x="60" y="14"/>
                        <a:pt x="60" y="13"/>
                      </a:cubicBezTo>
                      <a:cubicBezTo>
                        <a:pt x="59" y="12"/>
                        <a:pt x="60" y="12"/>
                        <a:pt x="60" y="11"/>
                      </a:cubicBezTo>
                      <a:cubicBezTo>
                        <a:pt x="59" y="9"/>
                        <a:pt x="59" y="8"/>
                        <a:pt x="57" y="7"/>
                      </a:cubicBezTo>
                      <a:cubicBezTo>
                        <a:pt x="55" y="6"/>
                        <a:pt x="53" y="6"/>
                        <a:pt x="51" y="5"/>
                      </a:cubicBezTo>
                      <a:cubicBezTo>
                        <a:pt x="49" y="3"/>
                        <a:pt x="47" y="0"/>
                        <a:pt x="44" y="1"/>
                      </a:cubicBezTo>
                      <a:cubicBezTo>
                        <a:pt x="43" y="1"/>
                        <a:pt x="44" y="4"/>
                        <a:pt x="44" y="5"/>
                      </a:cubicBezTo>
                      <a:cubicBezTo>
                        <a:pt x="43" y="8"/>
                        <a:pt x="37" y="6"/>
                        <a:pt x="34" y="5"/>
                      </a:cubicBezTo>
                      <a:cubicBezTo>
                        <a:pt x="34" y="7"/>
                        <a:pt x="34" y="8"/>
                        <a:pt x="34" y="10"/>
                      </a:cubicBezTo>
                      <a:cubicBezTo>
                        <a:pt x="33" y="10"/>
                        <a:pt x="31" y="9"/>
                        <a:pt x="29" y="10"/>
                      </a:cubicBezTo>
                      <a:cubicBezTo>
                        <a:pt x="28" y="10"/>
                        <a:pt x="28" y="11"/>
                        <a:pt x="27" y="12"/>
                      </a:cubicBezTo>
                      <a:cubicBezTo>
                        <a:pt x="27" y="13"/>
                        <a:pt x="25" y="14"/>
                        <a:pt x="25" y="15"/>
                      </a:cubicBezTo>
                      <a:cubicBezTo>
                        <a:pt x="24" y="16"/>
                        <a:pt x="26" y="18"/>
                        <a:pt x="25" y="18"/>
                      </a:cubicBezTo>
                      <a:cubicBezTo>
                        <a:pt x="25" y="19"/>
                        <a:pt x="24" y="19"/>
                        <a:pt x="24" y="20"/>
                      </a:cubicBezTo>
                      <a:cubicBezTo>
                        <a:pt x="22" y="21"/>
                        <a:pt x="20" y="23"/>
                        <a:pt x="20" y="25"/>
                      </a:cubicBezTo>
                      <a:cubicBezTo>
                        <a:pt x="20" y="27"/>
                        <a:pt x="18" y="25"/>
                        <a:pt x="17" y="27"/>
                      </a:cubicBezTo>
                      <a:cubicBezTo>
                        <a:pt x="17" y="29"/>
                        <a:pt x="17" y="31"/>
                        <a:pt x="16" y="33"/>
                      </a:cubicBezTo>
                      <a:cubicBezTo>
                        <a:pt x="16" y="35"/>
                        <a:pt x="13" y="36"/>
                        <a:pt x="13" y="38"/>
                      </a:cubicBezTo>
                      <a:cubicBezTo>
                        <a:pt x="13" y="39"/>
                        <a:pt x="16" y="41"/>
                        <a:pt x="15" y="42"/>
                      </a:cubicBezTo>
                      <a:cubicBezTo>
                        <a:pt x="13" y="44"/>
                        <a:pt x="11" y="43"/>
                        <a:pt x="9" y="44"/>
                      </a:cubicBezTo>
                      <a:cubicBezTo>
                        <a:pt x="6" y="45"/>
                        <a:pt x="5" y="48"/>
                        <a:pt x="5" y="51"/>
                      </a:cubicBezTo>
                      <a:cubicBezTo>
                        <a:pt x="6" y="53"/>
                        <a:pt x="6" y="55"/>
                        <a:pt x="6" y="57"/>
                      </a:cubicBezTo>
                      <a:cubicBezTo>
                        <a:pt x="6" y="60"/>
                        <a:pt x="4" y="61"/>
                        <a:pt x="8" y="63"/>
                      </a:cubicBezTo>
                      <a:cubicBezTo>
                        <a:pt x="10" y="65"/>
                        <a:pt x="9" y="66"/>
                        <a:pt x="7" y="67"/>
                      </a:cubicBezTo>
                      <a:cubicBezTo>
                        <a:pt x="6" y="68"/>
                        <a:pt x="8" y="72"/>
                        <a:pt x="7" y="74"/>
                      </a:cubicBezTo>
                      <a:cubicBezTo>
                        <a:pt x="7" y="76"/>
                        <a:pt x="4" y="76"/>
                        <a:pt x="4" y="78"/>
                      </a:cubicBezTo>
                      <a:cubicBezTo>
                        <a:pt x="4" y="79"/>
                        <a:pt x="4" y="83"/>
                        <a:pt x="3" y="83"/>
                      </a:cubicBezTo>
                      <a:cubicBezTo>
                        <a:pt x="3" y="83"/>
                        <a:pt x="1" y="82"/>
                        <a:pt x="0" y="82"/>
                      </a:cubicBezTo>
                      <a:cubicBezTo>
                        <a:pt x="0" y="86"/>
                        <a:pt x="4" y="87"/>
                        <a:pt x="4" y="90"/>
                      </a:cubicBezTo>
                      <a:cubicBezTo>
                        <a:pt x="3" y="91"/>
                        <a:pt x="6" y="96"/>
                        <a:pt x="7" y="97"/>
                      </a:cubicBezTo>
                      <a:cubicBezTo>
                        <a:pt x="9" y="99"/>
                        <a:pt x="8" y="100"/>
                        <a:pt x="8" y="102"/>
                      </a:cubicBezTo>
                      <a:cubicBezTo>
                        <a:pt x="8" y="103"/>
                        <a:pt x="10" y="105"/>
                        <a:pt x="10" y="107"/>
                      </a:cubicBezTo>
                      <a:cubicBezTo>
                        <a:pt x="9" y="108"/>
                        <a:pt x="13" y="107"/>
                        <a:pt x="14" y="108"/>
                      </a:cubicBezTo>
                      <a:cubicBezTo>
                        <a:pt x="16" y="108"/>
                        <a:pt x="15" y="107"/>
                        <a:pt x="15" y="105"/>
                      </a:cubicBezTo>
                      <a:cubicBezTo>
                        <a:pt x="15" y="100"/>
                        <a:pt x="23" y="104"/>
                        <a:pt x="24" y="101"/>
                      </a:cubicBezTo>
                      <a:cubicBezTo>
                        <a:pt x="25" y="98"/>
                        <a:pt x="26" y="95"/>
                        <a:pt x="27" y="92"/>
                      </a:cubicBezTo>
                      <a:cubicBezTo>
                        <a:pt x="27" y="90"/>
                        <a:pt x="27" y="88"/>
                        <a:pt x="26" y="87"/>
                      </a:cubicBezTo>
                      <a:cubicBezTo>
                        <a:pt x="25" y="85"/>
                        <a:pt x="26" y="85"/>
                        <a:pt x="28" y="84"/>
                      </a:cubicBezTo>
                      <a:cubicBezTo>
                        <a:pt x="29" y="84"/>
                        <a:pt x="32" y="83"/>
                        <a:pt x="32" y="82"/>
                      </a:cubicBezTo>
                      <a:cubicBezTo>
                        <a:pt x="32" y="82"/>
                        <a:pt x="32" y="81"/>
                        <a:pt x="32" y="81"/>
                      </a:cubicBezTo>
                      <a:cubicBezTo>
                        <a:pt x="33" y="81"/>
                        <a:pt x="35" y="81"/>
                        <a:pt x="35" y="80"/>
                      </a:cubicBezTo>
                      <a:cubicBezTo>
                        <a:pt x="35" y="79"/>
                        <a:pt x="34" y="79"/>
                        <a:pt x="34" y="78"/>
                      </a:cubicBezTo>
                      <a:cubicBezTo>
                        <a:pt x="35" y="78"/>
                        <a:pt x="36" y="77"/>
                        <a:pt x="36" y="77"/>
                      </a:cubicBezTo>
                      <a:cubicBezTo>
                        <a:pt x="38" y="75"/>
                        <a:pt x="37" y="74"/>
                        <a:pt x="35" y="73"/>
                      </a:cubicBezTo>
                      <a:cubicBezTo>
                        <a:pt x="33" y="71"/>
                        <a:pt x="29" y="70"/>
                        <a:pt x="29" y="66"/>
                      </a:cubicBezTo>
                      <a:cubicBezTo>
                        <a:pt x="29" y="64"/>
                        <a:pt x="29" y="62"/>
                        <a:pt x="30" y="60"/>
                      </a:cubicBezTo>
                      <a:cubicBezTo>
                        <a:pt x="31" y="58"/>
                        <a:pt x="31" y="58"/>
                        <a:pt x="30" y="56"/>
                      </a:cubicBezTo>
                      <a:cubicBezTo>
                        <a:pt x="29" y="56"/>
                        <a:pt x="33" y="53"/>
                        <a:pt x="33" y="53"/>
                      </a:cubicBezTo>
                      <a:cubicBezTo>
                        <a:pt x="35" y="51"/>
                        <a:pt x="36" y="49"/>
                        <a:pt x="39" y="48"/>
                      </a:cubicBezTo>
                      <a:cubicBezTo>
                        <a:pt x="42" y="47"/>
                        <a:pt x="47" y="44"/>
                        <a:pt x="49" y="41"/>
                      </a:cubicBezTo>
                      <a:cubicBezTo>
                        <a:pt x="51" y="38"/>
                        <a:pt x="46" y="36"/>
                        <a:pt x="50" y="35"/>
                      </a:cubicBezTo>
                      <a:cubicBezTo>
                        <a:pt x="52" y="34"/>
                        <a:pt x="51" y="34"/>
                        <a:pt x="50" y="32"/>
                      </a:cubicBezTo>
                      <a:cubicBezTo>
                        <a:pt x="50" y="31"/>
                        <a:pt x="53" y="30"/>
                        <a:pt x="54" y="30"/>
                      </a:cubicBezTo>
                      <a:cubicBezTo>
                        <a:pt x="56" y="28"/>
                        <a:pt x="57" y="27"/>
                        <a:pt x="58" y="29"/>
                      </a:cubicBezTo>
                      <a:cubicBezTo>
                        <a:pt x="59" y="29"/>
                        <a:pt x="60" y="28"/>
                        <a:pt x="60" y="28"/>
                      </a:cubicBezTo>
                      <a:cubicBezTo>
                        <a:pt x="61" y="28"/>
                        <a:pt x="62" y="28"/>
                        <a:pt x="63" y="28"/>
                      </a:cubicBezTo>
                      <a:cubicBezTo>
                        <a:pt x="63" y="27"/>
                        <a:pt x="62" y="27"/>
                        <a:pt x="61" y="25"/>
                      </a:cubicBezTo>
                      <a:cubicBezTo>
                        <a:pt x="60" y="24"/>
                        <a:pt x="61" y="26"/>
                        <a:pt x="61" y="2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61" name="Freeform 718">
                  <a:extLst>
                    <a:ext uri="{FF2B5EF4-FFF2-40B4-BE49-F238E27FC236}">
                      <a16:creationId xmlns:a16="http://schemas.microsoft.com/office/drawing/2014/main" id="{12F45FB7-B59C-899F-2FA5-3AF57A60477A}"/>
                    </a:ext>
                  </a:extLst>
                </p:cNvPr>
                <p:cNvSpPr>
                  <a:spLocks/>
                </p:cNvSpPr>
                <p:nvPr/>
              </p:nvSpPr>
              <p:spPr bwMode="auto">
                <a:xfrm>
                  <a:off x="6361556" y="1955256"/>
                  <a:ext cx="282545" cy="467415"/>
                </a:xfrm>
                <a:custGeom>
                  <a:avLst/>
                  <a:gdLst>
                    <a:gd name="T0" fmla="*/ 53 w 54"/>
                    <a:gd name="T1" fmla="*/ 59 h 84"/>
                    <a:gd name="T2" fmla="*/ 47 w 54"/>
                    <a:gd name="T3" fmla="*/ 55 h 84"/>
                    <a:gd name="T4" fmla="*/ 49 w 54"/>
                    <a:gd name="T5" fmla="*/ 51 h 84"/>
                    <a:gd name="T6" fmla="*/ 44 w 54"/>
                    <a:gd name="T7" fmla="*/ 44 h 84"/>
                    <a:gd name="T8" fmla="*/ 46 w 54"/>
                    <a:gd name="T9" fmla="*/ 43 h 84"/>
                    <a:gd name="T10" fmla="*/ 44 w 54"/>
                    <a:gd name="T11" fmla="*/ 38 h 84"/>
                    <a:gd name="T12" fmla="*/ 45 w 54"/>
                    <a:gd name="T13" fmla="*/ 36 h 84"/>
                    <a:gd name="T14" fmla="*/ 44 w 54"/>
                    <a:gd name="T15" fmla="*/ 32 h 84"/>
                    <a:gd name="T16" fmla="*/ 42 w 54"/>
                    <a:gd name="T17" fmla="*/ 26 h 84"/>
                    <a:gd name="T18" fmla="*/ 45 w 54"/>
                    <a:gd name="T19" fmla="*/ 23 h 84"/>
                    <a:gd name="T20" fmla="*/ 44 w 54"/>
                    <a:gd name="T21" fmla="*/ 19 h 84"/>
                    <a:gd name="T22" fmla="*/ 38 w 54"/>
                    <a:gd name="T23" fmla="*/ 13 h 84"/>
                    <a:gd name="T24" fmla="*/ 40 w 54"/>
                    <a:gd name="T25" fmla="*/ 12 h 84"/>
                    <a:gd name="T26" fmla="*/ 39 w 54"/>
                    <a:gd name="T27" fmla="*/ 10 h 84"/>
                    <a:gd name="T28" fmla="*/ 41 w 54"/>
                    <a:gd name="T29" fmla="*/ 3 h 84"/>
                    <a:gd name="T30" fmla="*/ 37 w 54"/>
                    <a:gd name="T31" fmla="*/ 1 h 84"/>
                    <a:gd name="T32" fmla="*/ 34 w 54"/>
                    <a:gd name="T33" fmla="*/ 0 h 84"/>
                    <a:gd name="T34" fmla="*/ 29 w 54"/>
                    <a:gd name="T35" fmla="*/ 1 h 84"/>
                    <a:gd name="T36" fmla="*/ 25 w 54"/>
                    <a:gd name="T37" fmla="*/ 5 h 84"/>
                    <a:gd name="T38" fmla="*/ 24 w 54"/>
                    <a:gd name="T39" fmla="*/ 10 h 84"/>
                    <a:gd name="T40" fmla="*/ 21 w 54"/>
                    <a:gd name="T41" fmla="*/ 13 h 84"/>
                    <a:gd name="T42" fmla="*/ 17 w 54"/>
                    <a:gd name="T43" fmla="*/ 11 h 84"/>
                    <a:gd name="T44" fmla="*/ 14 w 54"/>
                    <a:gd name="T45" fmla="*/ 12 h 84"/>
                    <a:gd name="T46" fmla="*/ 7 w 54"/>
                    <a:gd name="T47" fmla="*/ 10 h 84"/>
                    <a:gd name="T48" fmla="*/ 4 w 54"/>
                    <a:gd name="T49" fmla="*/ 7 h 84"/>
                    <a:gd name="T50" fmla="*/ 0 w 54"/>
                    <a:gd name="T51" fmla="*/ 9 h 84"/>
                    <a:gd name="T52" fmla="*/ 8 w 54"/>
                    <a:gd name="T53" fmla="*/ 14 h 84"/>
                    <a:gd name="T54" fmla="*/ 12 w 54"/>
                    <a:gd name="T55" fmla="*/ 16 h 84"/>
                    <a:gd name="T56" fmla="*/ 14 w 54"/>
                    <a:gd name="T57" fmla="*/ 19 h 84"/>
                    <a:gd name="T58" fmla="*/ 14 w 54"/>
                    <a:gd name="T59" fmla="*/ 21 h 84"/>
                    <a:gd name="T60" fmla="*/ 15 w 54"/>
                    <a:gd name="T61" fmla="*/ 24 h 84"/>
                    <a:gd name="T62" fmla="*/ 15 w 54"/>
                    <a:gd name="T63" fmla="*/ 27 h 84"/>
                    <a:gd name="T64" fmla="*/ 16 w 54"/>
                    <a:gd name="T65" fmla="*/ 29 h 84"/>
                    <a:gd name="T66" fmla="*/ 15 w 54"/>
                    <a:gd name="T67" fmla="*/ 33 h 84"/>
                    <a:gd name="T68" fmla="*/ 17 w 54"/>
                    <a:gd name="T69" fmla="*/ 36 h 84"/>
                    <a:gd name="T70" fmla="*/ 21 w 54"/>
                    <a:gd name="T71" fmla="*/ 38 h 84"/>
                    <a:gd name="T72" fmla="*/ 22 w 54"/>
                    <a:gd name="T73" fmla="*/ 41 h 84"/>
                    <a:gd name="T74" fmla="*/ 23 w 54"/>
                    <a:gd name="T75" fmla="*/ 44 h 84"/>
                    <a:gd name="T76" fmla="*/ 20 w 54"/>
                    <a:gd name="T77" fmla="*/ 44 h 84"/>
                    <a:gd name="T78" fmla="*/ 16 w 54"/>
                    <a:gd name="T79" fmla="*/ 49 h 84"/>
                    <a:gd name="T80" fmla="*/ 13 w 54"/>
                    <a:gd name="T81" fmla="*/ 51 h 84"/>
                    <a:gd name="T82" fmla="*/ 10 w 54"/>
                    <a:gd name="T83" fmla="*/ 54 h 84"/>
                    <a:gd name="T84" fmla="*/ 4 w 54"/>
                    <a:gd name="T85" fmla="*/ 57 h 84"/>
                    <a:gd name="T86" fmla="*/ 2 w 54"/>
                    <a:gd name="T87" fmla="*/ 62 h 84"/>
                    <a:gd name="T88" fmla="*/ 4 w 54"/>
                    <a:gd name="T89" fmla="*/ 67 h 84"/>
                    <a:gd name="T90" fmla="*/ 4 w 54"/>
                    <a:gd name="T91" fmla="*/ 73 h 84"/>
                    <a:gd name="T92" fmla="*/ 4 w 54"/>
                    <a:gd name="T93" fmla="*/ 78 h 84"/>
                    <a:gd name="T94" fmla="*/ 7 w 54"/>
                    <a:gd name="T95" fmla="*/ 80 h 84"/>
                    <a:gd name="T96" fmla="*/ 5 w 54"/>
                    <a:gd name="T97" fmla="*/ 81 h 84"/>
                    <a:gd name="T98" fmla="*/ 8 w 54"/>
                    <a:gd name="T99" fmla="*/ 79 h 84"/>
                    <a:gd name="T100" fmla="*/ 8 w 54"/>
                    <a:gd name="T101" fmla="*/ 83 h 84"/>
                    <a:gd name="T102" fmla="*/ 11 w 54"/>
                    <a:gd name="T103" fmla="*/ 80 h 84"/>
                    <a:gd name="T104" fmla="*/ 11 w 54"/>
                    <a:gd name="T105" fmla="*/ 83 h 84"/>
                    <a:gd name="T106" fmla="*/ 23 w 54"/>
                    <a:gd name="T107" fmla="*/ 80 h 84"/>
                    <a:gd name="T108" fmla="*/ 36 w 54"/>
                    <a:gd name="T109" fmla="*/ 78 h 84"/>
                    <a:gd name="T110" fmla="*/ 46 w 54"/>
                    <a:gd name="T111" fmla="*/ 68 h 84"/>
                    <a:gd name="T112" fmla="*/ 53 w 54"/>
                    <a:gd name="T113" fmla="*/ 59 h 84"/>
                    <a:gd name="T114" fmla="*/ 53 w 54"/>
                    <a:gd name="T11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84">
                      <a:moveTo>
                        <a:pt x="53" y="59"/>
                      </a:moveTo>
                      <a:cubicBezTo>
                        <a:pt x="52" y="57"/>
                        <a:pt x="49" y="56"/>
                        <a:pt x="47" y="55"/>
                      </a:cubicBezTo>
                      <a:cubicBezTo>
                        <a:pt x="44" y="53"/>
                        <a:pt x="48" y="53"/>
                        <a:pt x="49" y="51"/>
                      </a:cubicBezTo>
                      <a:cubicBezTo>
                        <a:pt x="49" y="51"/>
                        <a:pt x="45" y="45"/>
                        <a:pt x="44" y="44"/>
                      </a:cubicBezTo>
                      <a:cubicBezTo>
                        <a:pt x="44" y="44"/>
                        <a:pt x="46" y="43"/>
                        <a:pt x="46" y="43"/>
                      </a:cubicBezTo>
                      <a:cubicBezTo>
                        <a:pt x="46" y="42"/>
                        <a:pt x="44" y="39"/>
                        <a:pt x="44" y="38"/>
                      </a:cubicBezTo>
                      <a:cubicBezTo>
                        <a:pt x="44" y="37"/>
                        <a:pt x="45" y="37"/>
                        <a:pt x="45" y="36"/>
                      </a:cubicBezTo>
                      <a:cubicBezTo>
                        <a:pt x="46" y="35"/>
                        <a:pt x="44" y="33"/>
                        <a:pt x="44" y="32"/>
                      </a:cubicBezTo>
                      <a:cubicBezTo>
                        <a:pt x="42" y="30"/>
                        <a:pt x="40" y="28"/>
                        <a:pt x="42" y="26"/>
                      </a:cubicBezTo>
                      <a:cubicBezTo>
                        <a:pt x="43" y="25"/>
                        <a:pt x="45" y="24"/>
                        <a:pt x="45" y="23"/>
                      </a:cubicBezTo>
                      <a:cubicBezTo>
                        <a:pt x="46" y="21"/>
                        <a:pt x="44" y="20"/>
                        <a:pt x="44" y="19"/>
                      </a:cubicBezTo>
                      <a:cubicBezTo>
                        <a:pt x="43" y="18"/>
                        <a:pt x="36" y="15"/>
                        <a:pt x="38" y="13"/>
                      </a:cubicBezTo>
                      <a:cubicBezTo>
                        <a:pt x="38" y="13"/>
                        <a:pt x="40" y="12"/>
                        <a:pt x="40" y="12"/>
                      </a:cubicBezTo>
                      <a:cubicBezTo>
                        <a:pt x="40" y="12"/>
                        <a:pt x="37" y="10"/>
                        <a:pt x="39" y="10"/>
                      </a:cubicBezTo>
                      <a:cubicBezTo>
                        <a:pt x="42" y="10"/>
                        <a:pt x="44" y="5"/>
                        <a:pt x="41" y="3"/>
                      </a:cubicBezTo>
                      <a:cubicBezTo>
                        <a:pt x="40" y="2"/>
                        <a:pt x="38" y="2"/>
                        <a:pt x="37" y="1"/>
                      </a:cubicBezTo>
                      <a:cubicBezTo>
                        <a:pt x="36" y="0"/>
                        <a:pt x="35" y="0"/>
                        <a:pt x="34" y="0"/>
                      </a:cubicBezTo>
                      <a:cubicBezTo>
                        <a:pt x="32" y="1"/>
                        <a:pt x="31" y="0"/>
                        <a:pt x="29" y="1"/>
                      </a:cubicBezTo>
                      <a:cubicBezTo>
                        <a:pt x="28" y="2"/>
                        <a:pt x="26" y="4"/>
                        <a:pt x="25" y="5"/>
                      </a:cubicBezTo>
                      <a:cubicBezTo>
                        <a:pt x="25" y="6"/>
                        <a:pt x="25" y="10"/>
                        <a:pt x="24" y="10"/>
                      </a:cubicBezTo>
                      <a:cubicBezTo>
                        <a:pt x="23" y="11"/>
                        <a:pt x="22" y="12"/>
                        <a:pt x="21" y="13"/>
                      </a:cubicBezTo>
                      <a:cubicBezTo>
                        <a:pt x="20" y="13"/>
                        <a:pt x="18" y="11"/>
                        <a:pt x="17" y="11"/>
                      </a:cubicBezTo>
                      <a:cubicBezTo>
                        <a:pt x="16" y="11"/>
                        <a:pt x="15" y="12"/>
                        <a:pt x="14" y="12"/>
                      </a:cubicBezTo>
                      <a:cubicBezTo>
                        <a:pt x="11" y="13"/>
                        <a:pt x="9" y="12"/>
                        <a:pt x="7" y="10"/>
                      </a:cubicBezTo>
                      <a:cubicBezTo>
                        <a:pt x="7" y="9"/>
                        <a:pt x="5" y="7"/>
                        <a:pt x="4" y="7"/>
                      </a:cubicBezTo>
                      <a:cubicBezTo>
                        <a:pt x="3" y="7"/>
                        <a:pt x="1" y="9"/>
                        <a:pt x="0" y="9"/>
                      </a:cubicBezTo>
                      <a:cubicBezTo>
                        <a:pt x="2" y="11"/>
                        <a:pt x="5" y="13"/>
                        <a:pt x="8" y="14"/>
                      </a:cubicBezTo>
                      <a:cubicBezTo>
                        <a:pt x="9" y="14"/>
                        <a:pt x="11" y="15"/>
                        <a:pt x="12" y="16"/>
                      </a:cubicBezTo>
                      <a:cubicBezTo>
                        <a:pt x="13" y="17"/>
                        <a:pt x="13" y="18"/>
                        <a:pt x="14" y="19"/>
                      </a:cubicBezTo>
                      <a:cubicBezTo>
                        <a:pt x="14" y="20"/>
                        <a:pt x="13" y="20"/>
                        <a:pt x="14" y="21"/>
                      </a:cubicBezTo>
                      <a:cubicBezTo>
                        <a:pt x="14" y="22"/>
                        <a:pt x="16" y="23"/>
                        <a:pt x="15" y="24"/>
                      </a:cubicBezTo>
                      <a:cubicBezTo>
                        <a:pt x="15" y="25"/>
                        <a:pt x="14" y="26"/>
                        <a:pt x="15" y="27"/>
                      </a:cubicBezTo>
                      <a:cubicBezTo>
                        <a:pt x="15" y="27"/>
                        <a:pt x="16" y="29"/>
                        <a:pt x="16" y="29"/>
                      </a:cubicBezTo>
                      <a:cubicBezTo>
                        <a:pt x="15" y="30"/>
                        <a:pt x="15" y="32"/>
                        <a:pt x="15" y="33"/>
                      </a:cubicBezTo>
                      <a:cubicBezTo>
                        <a:pt x="15" y="33"/>
                        <a:pt x="17" y="36"/>
                        <a:pt x="17" y="36"/>
                      </a:cubicBezTo>
                      <a:cubicBezTo>
                        <a:pt x="18" y="37"/>
                        <a:pt x="20" y="38"/>
                        <a:pt x="21" y="38"/>
                      </a:cubicBezTo>
                      <a:cubicBezTo>
                        <a:pt x="22" y="39"/>
                        <a:pt x="22" y="40"/>
                        <a:pt x="22" y="41"/>
                      </a:cubicBezTo>
                      <a:cubicBezTo>
                        <a:pt x="22" y="42"/>
                        <a:pt x="23" y="43"/>
                        <a:pt x="23" y="44"/>
                      </a:cubicBezTo>
                      <a:cubicBezTo>
                        <a:pt x="23" y="45"/>
                        <a:pt x="21" y="44"/>
                        <a:pt x="20" y="44"/>
                      </a:cubicBezTo>
                      <a:cubicBezTo>
                        <a:pt x="19" y="44"/>
                        <a:pt x="16" y="48"/>
                        <a:pt x="16" y="49"/>
                      </a:cubicBezTo>
                      <a:cubicBezTo>
                        <a:pt x="15" y="50"/>
                        <a:pt x="14" y="50"/>
                        <a:pt x="13" y="51"/>
                      </a:cubicBezTo>
                      <a:cubicBezTo>
                        <a:pt x="12" y="52"/>
                        <a:pt x="11" y="53"/>
                        <a:pt x="10" y="54"/>
                      </a:cubicBezTo>
                      <a:cubicBezTo>
                        <a:pt x="9" y="54"/>
                        <a:pt x="4" y="58"/>
                        <a:pt x="4" y="57"/>
                      </a:cubicBezTo>
                      <a:cubicBezTo>
                        <a:pt x="4" y="59"/>
                        <a:pt x="2" y="60"/>
                        <a:pt x="2" y="62"/>
                      </a:cubicBezTo>
                      <a:cubicBezTo>
                        <a:pt x="3" y="64"/>
                        <a:pt x="2" y="67"/>
                        <a:pt x="4" y="67"/>
                      </a:cubicBezTo>
                      <a:cubicBezTo>
                        <a:pt x="5" y="67"/>
                        <a:pt x="4" y="72"/>
                        <a:pt x="4" y="73"/>
                      </a:cubicBezTo>
                      <a:cubicBezTo>
                        <a:pt x="4" y="75"/>
                        <a:pt x="2" y="77"/>
                        <a:pt x="4" y="78"/>
                      </a:cubicBezTo>
                      <a:cubicBezTo>
                        <a:pt x="4" y="78"/>
                        <a:pt x="8" y="79"/>
                        <a:pt x="7" y="80"/>
                      </a:cubicBezTo>
                      <a:cubicBezTo>
                        <a:pt x="7" y="80"/>
                        <a:pt x="5" y="81"/>
                        <a:pt x="5" y="81"/>
                      </a:cubicBezTo>
                      <a:cubicBezTo>
                        <a:pt x="7" y="81"/>
                        <a:pt x="7" y="79"/>
                        <a:pt x="8" y="79"/>
                      </a:cubicBezTo>
                      <a:cubicBezTo>
                        <a:pt x="10" y="78"/>
                        <a:pt x="8" y="83"/>
                        <a:pt x="8" y="83"/>
                      </a:cubicBezTo>
                      <a:cubicBezTo>
                        <a:pt x="8" y="83"/>
                        <a:pt x="11" y="80"/>
                        <a:pt x="11" y="80"/>
                      </a:cubicBezTo>
                      <a:cubicBezTo>
                        <a:pt x="12" y="79"/>
                        <a:pt x="11" y="83"/>
                        <a:pt x="11" y="83"/>
                      </a:cubicBezTo>
                      <a:cubicBezTo>
                        <a:pt x="14" y="84"/>
                        <a:pt x="20" y="81"/>
                        <a:pt x="23" y="80"/>
                      </a:cubicBezTo>
                      <a:cubicBezTo>
                        <a:pt x="27" y="79"/>
                        <a:pt x="31" y="79"/>
                        <a:pt x="36" y="78"/>
                      </a:cubicBezTo>
                      <a:cubicBezTo>
                        <a:pt x="39" y="74"/>
                        <a:pt x="43" y="71"/>
                        <a:pt x="46" y="68"/>
                      </a:cubicBezTo>
                      <a:cubicBezTo>
                        <a:pt x="48" y="66"/>
                        <a:pt x="54" y="62"/>
                        <a:pt x="53" y="59"/>
                      </a:cubicBezTo>
                      <a:cubicBezTo>
                        <a:pt x="52" y="57"/>
                        <a:pt x="54" y="62"/>
                        <a:pt x="53" y="59"/>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62" name="Freeform 719">
                  <a:extLst>
                    <a:ext uri="{FF2B5EF4-FFF2-40B4-BE49-F238E27FC236}">
                      <a16:creationId xmlns:a16="http://schemas.microsoft.com/office/drawing/2014/main" id="{C602EA36-8F54-D515-0F01-3262AC173C3F}"/>
                    </a:ext>
                  </a:extLst>
                </p:cNvPr>
                <p:cNvSpPr>
                  <a:spLocks/>
                </p:cNvSpPr>
                <p:nvPr/>
              </p:nvSpPr>
              <p:spPr bwMode="auto">
                <a:xfrm>
                  <a:off x="5957410" y="1900376"/>
                  <a:ext cx="670595" cy="594203"/>
                </a:xfrm>
                <a:custGeom>
                  <a:avLst/>
                  <a:gdLst>
                    <a:gd name="T0" fmla="*/ 38 w 128"/>
                    <a:gd name="T1" fmla="*/ 87 h 107"/>
                    <a:gd name="T2" fmla="*/ 38 w 128"/>
                    <a:gd name="T3" fmla="*/ 63 h 107"/>
                    <a:gd name="T4" fmla="*/ 47 w 128"/>
                    <a:gd name="T5" fmla="*/ 52 h 107"/>
                    <a:gd name="T6" fmla="*/ 56 w 128"/>
                    <a:gd name="T7" fmla="*/ 34 h 107"/>
                    <a:gd name="T8" fmla="*/ 72 w 128"/>
                    <a:gd name="T9" fmla="*/ 25 h 107"/>
                    <a:gd name="T10" fmla="*/ 86 w 128"/>
                    <a:gd name="T11" fmla="*/ 22 h 107"/>
                    <a:gd name="T12" fmla="*/ 102 w 128"/>
                    <a:gd name="T13" fmla="*/ 20 h 107"/>
                    <a:gd name="T14" fmla="*/ 112 w 128"/>
                    <a:gd name="T15" fmla="*/ 10 h 107"/>
                    <a:gd name="T16" fmla="*/ 120 w 128"/>
                    <a:gd name="T17" fmla="*/ 13 h 107"/>
                    <a:gd name="T18" fmla="*/ 127 w 128"/>
                    <a:gd name="T19" fmla="*/ 6 h 107"/>
                    <a:gd name="T20" fmla="*/ 114 w 128"/>
                    <a:gd name="T21" fmla="*/ 5 h 107"/>
                    <a:gd name="T22" fmla="*/ 116 w 128"/>
                    <a:gd name="T23" fmla="*/ 2 h 107"/>
                    <a:gd name="T24" fmla="*/ 106 w 128"/>
                    <a:gd name="T25" fmla="*/ 3 h 107"/>
                    <a:gd name="T26" fmla="*/ 100 w 128"/>
                    <a:gd name="T27" fmla="*/ 1 h 107"/>
                    <a:gd name="T28" fmla="*/ 95 w 128"/>
                    <a:gd name="T29" fmla="*/ 3 h 107"/>
                    <a:gd name="T30" fmla="*/ 91 w 128"/>
                    <a:gd name="T31" fmla="*/ 6 h 107"/>
                    <a:gd name="T32" fmla="*/ 90 w 128"/>
                    <a:gd name="T33" fmla="*/ 11 h 107"/>
                    <a:gd name="T34" fmla="*/ 84 w 128"/>
                    <a:gd name="T35" fmla="*/ 10 h 107"/>
                    <a:gd name="T36" fmla="*/ 80 w 128"/>
                    <a:gd name="T37" fmla="*/ 13 h 107"/>
                    <a:gd name="T38" fmla="*/ 76 w 128"/>
                    <a:gd name="T39" fmla="*/ 15 h 107"/>
                    <a:gd name="T40" fmla="*/ 72 w 128"/>
                    <a:gd name="T41" fmla="*/ 16 h 107"/>
                    <a:gd name="T42" fmla="*/ 68 w 128"/>
                    <a:gd name="T43" fmla="*/ 10 h 107"/>
                    <a:gd name="T44" fmla="*/ 67 w 128"/>
                    <a:gd name="T45" fmla="*/ 14 h 107"/>
                    <a:gd name="T46" fmla="*/ 65 w 128"/>
                    <a:gd name="T47" fmla="*/ 14 h 107"/>
                    <a:gd name="T48" fmla="*/ 62 w 128"/>
                    <a:gd name="T49" fmla="*/ 18 h 107"/>
                    <a:gd name="T50" fmla="*/ 61 w 128"/>
                    <a:gd name="T51" fmla="*/ 21 h 107"/>
                    <a:gd name="T52" fmla="*/ 57 w 128"/>
                    <a:gd name="T53" fmla="*/ 20 h 107"/>
                    <a:gd name="T54" fmla="*/ 54 w 128"/>
                    <a:gd name="T55" fmla="*/ 20 h 107"/>
                    <a:gd name="T56" fmla="*/ 51 w 128"/>
                    <a:gd name="T57" fmla="*/ 22 h 107"/>
                    <a:gd name="T58" fmla="*/ 49 w 128"/>
                    <a:gd name="T59" fmla="*/ 23 h 107"/>
                    <a:gd name="T60" fmla="*/ 54 w 128"/>
                    <a:gd name="T61" fmla="*/ 25 h 107"/>
                    <a:gd name="T62" fmla="*/ 56 w 128"/>
                    <a:gd name="T63" fmla="*/ 25 h 107"/>
                    <a:gd name="T64" fmla="*/ 57 w 128"/>
                    <a:gd name="T65" fmla="*/ 28 h 107"/>
                    <a:gd name="T66" fmla="*/ 49 w 128"/>
                    <a:gd name="T67" fmla="*/ 31 h 107"/>
                    <a:gd name="T68" fmla="*/ 53 w 128"/>
                    <a:gd name="T69" fmla="*/ 33 h 107"/>
                    <a:gd name="T70" fmla="*/ 49 w 128"/>
                    <a:gd name="T71" fmla="*/ 35 h 107"/>
                    <a:gd name="T72" fmla="*/ 43 w 128"/>
                    <a:gd name="T73" fmla="*/ 40 h 107"/>
                    <a:gd name="T74" fmla="*/ 42 w 128"/>
                    <a:gd name="T75" fmla="*/ 43 h 107"/>
                    <a:gd name="T76" fmla="*/ 39 w 128"/>
                    <a:gd name="T77" fmla="*/ 45 h 107"/>
                    <a:gd name="T78" fmla="*/ 39 w 128"/>
                    <a:gd name="T79" fmla="*/ 49 h 107"/>
                    <a:gd name="T80" fmla="*/ 39 w 128"/>
                    <a:gd name="T81" fmla="*/ 52 h 107"/>
                    <a:gd name="T82" fmla="*/ 35 w 128"/>
                    <a:gd name="T83" fmla="*/ 56 h 107"/>
                    <a:gd name="T84" fmla="*/ 27 w 128"/>
                    <a:gd name="T85" fmla="*/ 62 h 107"/>
                    <a:gd name="T86" fmla="*/ 31 w 128"/>
                    <a:gd name="T87" fmla="*/ 64 h 107"/>
                    <a:gd name="T88" fmla="*/ 28 w 128"/>
                    <a:gd name="T89" fmla="*/ 66 h 107"/>
                    <a:gd name="T90" fmla="*/ 19 w 128"/>
                    <a:gd name="T91" fmla="*/ 68 h 107"/>
                    <a:gd name="T92" fmla="*/ 16 w 128"/>
                    <a:gd name="T93" fmla="*/ 72 h 107"/>
                    <a:gd name="T94" fmla="*/ 10 w 128"/>
                    <a:gd name="T95" fmla="*/ 73 h 107"/>
                    <a:gd name="T96" fmla="*/ 10 w 128"/>
                    <a:gd name="T97" fmla="*/ 74 h 107"/>
                    <a:gd name="T98" fmla="*/ 5 w 128"/>
                    <a:gd name="T99" fmla="*/ 75 h 107"/>
                    <a:gd name="T100" fmla="*/ 4 w 128"/>
                    <a:gd name="T101" fmla="*/ 81 h 107"/>
                    <a:gd name="T102" fmla="*/ 1 w 128"/>
                    <a:gd name="T103" fmla="*/ 86 h 107"/>
                    <a:gd name="T104" fmla="*/ 6 w 128"/>
                    <a:gd name="T105" fmla="*/ 92 h 107"/>
                    <a:gd name="T106" fmla="*/ 7 w 128"/>
                    <a:gd name="T107" fmla="*/ 94 h 107"/>
                    <a:gd name="T108" fmla="*/ 3 w 128"/>
                    <a:gd name="T109" fmla="*/ 93 h 107"/>
                    <a:gd name="T110" fmla="*/ 5 w 128"/>
                    <a:gd name="T111" fmla="*/ 97 h 107"/>
                    <a:gd name="T112" fmla="*/ 5 w 128"/>
                    <a:gd name="T113" fmla="*/ 103 h 107"/>
                    <a:gd name="T114" fmla="*/ 27 w 128"/>
                    <a:gd name="T115" fmla="*/ 99 h 107"/>
                    <a:gd name="T116" fmla="*/ 34 w 128"/>
                    <a:gd name="T1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07">
                      <a:moveTo>
                        <a:pt x="34" y="101"/>
                      </a:moveTo>
                      <a:cubicBezTo>
                        <a:pt x="34" y="101"/>
                        <a:pt x="35" y="98"/>
                        <a:pt x="35" y="97"/>
                      </a:cubicBezTo>
                      <a:cubicBezTo>
                        <a:pt x="35" y="95"/>
                        <a:pt x="36" y="94"/>
                        <a:pt x="38" y="93"/>
                      </a:cubicBezTo>
                      <a:cubicBezTo>
                        <a:pt x="40" y="91"/>
                        <a:pt x="38" y="88"/>
                        <a:pt x="38" y="87"/>
                      </a:cubicBezTo>
                      <a:cubicBezTo>
                        <a:pt x="38" y="84"/>
                        <a:pt x="42" y="84"/>
                        <a:pt x="39" y="82"/>
                      </a:cubicBezTo>
                      <a:cubicBezTo>
                        <a:pt x="37" y="80"/>
                        <a:pt x="36" y="80"/>
                        <a:pt x="37" y="77"/>
                      </a:cubicBezTo>
                      <a:cubicBezTo>
                        <a:pt x="38" y="75"/>
                        <a:pt x="37" y="73"/>
                        <a:pt x="37" y="71"/>
                      </a:cubicBezTo>
                      <a:cubicBezTo>
                        <a:pt x="36" y="68"/>
                        <a:pt x="35" y="65"/>
                        <a:pt x="38" y="63"/>
                      </a:cubicBezTo>
                      <a:cubicBezTo>
                        <a:pt x="39" y="62"/>
                        <a:pt x="41" y="62"/>
                        <a:pt x="42" y="61"/>
                      </a:cubicBezTo>
                      <a:cubicBezTo>
                        <a:pt x="43" y="61"/>
                        <a:pt x="44" y="62"/>
                        <a:pt x="45" y="61"/>
                      </a:cubicBezTo>
                      <a:cubicBezTo>
                        <a:pt x="46" y="59"/>
                        <a:pt x="45" y="58"/>
                        <a:pt x="44" y="57"/>
                      </a:cubicBezTo>
                      <a:cubicBezTo>
                        <a:pt x="44" y="55"/>
                        <a:pt x="46" y="54"/>
                        <a:pt x="47" y="52"/>
                      </a:cubicBezTo>
                      <a:cubicBezTo>
                        <a:pt x="47" y="51"/>
                        <a:pt x="48" y="48"/>
                        <a:pt x="48" y="46"/>
                      </a:cubicBezTo>
                      <a:cubicBezTo>
                        <a:pt x="48" y="44"/>
                        <a:pt x="52" y="44"/>
                        <a:pt x="51" y="43"/>
                      </a:cubicBezTo>
                      <a:cubicBezTo>
                        <a:pt x="51" y="41"/>
                        <a:pt x="53" y="40"/>
                        <a:pt x="54" y="38"/>
                      </a:cubicBezTo>
                      <a:cubicBezTo>
                        <a:pt x="56" y="36"/>
                        <a:pt x="56" y="37"/>
                        <a:pt x="56" y="34"/>
                      </a:cubicBezTo>
                      <a:cubicBezTo>
                        <a:pt x="55" y="33"/>
                        <a:pt x="59" y="28"/>
                        <a:pt x="60" y="28"/>
                      </a:cubicBezTo>
                      <a:cubicBezTo>
                        <a:pt x="61" y="27"/>
                        <a:pt x="64" y="28"/>
                        <a:pt x="65" y="28"/>
                      </a:cubicBezTo>
                      <a:cubicBezTo>
                        <a:pt x="65" y="26"/>
                        <a:pt x="65" y="25"/>
                        <a:pt x="65" y="23"/>
                      </a:cubicBezTo>
                      <a:cubicBezTo>
                        <a:pt x="68" y="24"/>
                        <a:pt x="70" y="24"/>
                        <a:pt x="72" y="25"/>
                      </a:cubicBezTo>
                      <a:cubicBezTo>
                        <a:pt x="76" y="25"/>
                        <a:pt x="74" y="21"/>
                        <a:pt x="75" y="19"/>
                      </a:cubicBezTo>
                      <a:cubicBezTo>
                        <a:pt x="75" y="19"/>
                        <a:pt x="77" y="19"/>
                        <a:pt x="78" y="19"/>
                      </a:cubicBezTo>
                      <a:cubicBezTo>
                        <a:pt x="79" y="18"/>
                        <a:pt x="81" y="16"/>
                        <a:pt x="82" y="18"/>
                      </a:cubicBezTo>
                      <a:cubicBezTo>
                        <a:pt x="84" y="19"/>
                        <a:pt x="84" y="21"/>
                        <a:pt x="86" y="22"/>
                      </a:cubicBezTo>
                      <a:cubicBezTo>
                        <a:pt x="87" y="22"/>
                        <a:pt x="89" y="22"/>
                        <a:pt x="90" y="22"/>
                      </a:cubicBezTo>
                      <a:cubicBezTo>
                        <a:pt x="91" y="22"/>
                        <a:pt x="92" y="21"/>
                        <a:pt x="94" y="21"/>
                      </a:cubicBezTo>
                      <a:cubicBezTo>
                        <a:pt x="95" y="21"/>
                        <a:pt x="96" y="23"/>
                        <a:pt x="98" y="23"/>
                      </a:cubicBezTo>
                      <a:cubicBezTo>
                        <a:pt x="98" y="22"/>
                        <a:pt x="102" y="20"/>
                        <a:pt x="102" y="20"/>
                      </a:cubicBezTo>
                      <a:cubicBezTo>
                        <a:pt x="102" y="17"/>
                        <a:pt x="102" y="16"/>
                        <a:pt x="103" y="14"/>
                      </a:cubicBezTo>
                      <a:cubicBezTo>
                        <a:pt x="104" y="13"/>
                        <a:pt x="106" y="11"/>
                        <a:pt x="107" y="11"/>
                      </a:cubicBezTo>
                      <a:cubicBezTo>
                        <a:pt x="108" y="11"/>
                        <a:pt x="109" y="11"/>
                        <a:pt x="110" y="11"/>
                      </a:cubicBezTo>
                      <a:cubicBezTo>
                        <a:pt x="111" y="11"/>
                        <a:pt x="111" y="10"/>
                        <a:pt x="112" y="10"/>
                      </a:cubicBezTo>
                      <a:cubicBezTo>
                        <a:pt x="113" y="10"/>
                        <a:pt x="115" y="12"/>
                        <a:pt x="116" y="12"/>
                      </a:cubicBezTo>
                      <a:cubicBezTo>
                        <a:pt x="118" y="13"/>
                        <a:pt x="119" y="14"/>
                        <a:pt x="119" y="17"/>
                      </a:cubicBezTo>
                      <a:cubicBezTo>
                        <a:pt x="121" y="17"/>
                        <a:pt x="126" y="14"/>
                        <a:pt x="124" y="12"/>
                      </a:cubicBezTo>
                      <a:cubicBezTo>
                        <a:pt x="126" y="13"/>
                        <a:pt x="121" y="13"/>
                        <a:pt x="120" y="13"/>
                      </a:cubicBezTo>
                      <a:cubicBezTo>
                        <a:pt x="125" y="12"/>
                        <a:pt x="118" y="9"/>
                        <a:pt x="117" y="10"/>
                      </a:cubicBezTo>
                      <a:cubicBezTo>
                        <a:pt x="118" y="9"/>
                        <a:pt x="119" y="10"/>
                        <a:pt x="119" y="10"/>
                      </a:cubicBezTo>
                      <a:cubicBezTo>
                        <a:pt x="121" y="10"/>
                        <a:pt x="123" y="10"/>
                        <a:pt x="124" y="9"/>
                      </a:cubicBezTo>
                      <a:cubicBezTo>
                        <a:pt x="125" y="9"/>
                        <a:pt x="128" y="7"/>
                        <a:pt x="127" y="6"/>
                      </a:cubicBezTo>
                      <a:cubicBezTo>
                        <a:pt x="125" y="5"/>
                        <a:pt x="122" y="4"/>
                        <a:pt x="119" y="3"/>
                      </a:cubicBezTo>
                      <a:cubicBezTo>
                        <a:pt x="118" y="2"/>
                        <a:pt x="117" y="4"/>
                        <a:pt x="116" y="5"/>
                      </a:cubicBezTo>
                      <a:cubicBezTo>
                        <a:pt x="116" y="5"/>
                        <a:pt x="114" y="8"/>
                        <a:pt x="114" y="7"/>
                      </a:cubicBezTo>
                      <a:cubicBezTo>
                        <a:pt x="114" y="7"/>
                        <a:pt x="114" y="6"/>
                        <a:pt x="114" y="5"/>
                      </a:cubicBezTo>
                      <a:cubicBezTo>
                        <a:pt x="114" y="5"/>
                        <a:pt x="112" y="5"/>
                        <a:pt x="112" y="5"/>
                      </a:cubicBezTo>
                      <a:cubicBezTo>
                        <a:pt x="113" y="4"/>
                        <a:pt x="115" y="5"/>
                        <a:pt x="115" y="4"/>
                      </a:cubicBezTo>
                      <a:cubicBezTo>
                        <a:pt x="115" y="4"/>
                        <a:pt x="112" y="4"/>
                        <a:pt x="112" y="4"/>
                      </a:cubicBezTo>
                      <a:cubicBezTo>
                        <a:pt x="112" y="3"/>
                        <a:pt x="116" y="3"/>
                        <a:pt x="116" y="2"/>
                      </a:cubicBezTo>
                      <a:cubicBezTo>
                        <a:pt x="115" y="1"/>
                        <a:pt x="109" y="0"/>
                        <a:pt x="110" y="2"/>
                      </a:cubicBezTo>
                      <a:cubicBezTo>
                        <a:pt x="111" y="3"/>
                        <a:pt x="111" y="3"/>
                        <a:pt x="110" y="4"/>
                      </a:cubicBezTo>
                      <a:cubicBezTo>
                        <a:pt x="109" y="5"/>
                        <a:pt x="107" y="7"/>
                        <a:pt x="106" y="7"/>
                      </a:cubicBezTo>
                      <a:cubicBezTo>
                        <a:pt x="105" y="7"/>
                        <a:pt x="106" y="3"/>
                        <a:pt x="106" y="3"/>
                      </a:cubicBezTo>
                      <a:cubicBezTo>
                        <a:pt x="106" y="2"/>
                        <a:pt x="101" y="9"/>
                        <a:pt x="100" y="9"/>
                      </a:cubicBezTo>
                      <a:cubicBezTo>
                        <a:pt x="97" y="9"/>
                        <a:pt x="100" y="5"/>
                        <a:pt x="101" y="4"/>
                      </a:cubicBezTo>
                      <a:cubicBezTo>
                        <a:pt x="102" y="4"/>
                        <a:pt x="103" y="2"/>
                        <a:pt x="103" y="2"/>
                      </a:cubicBezTo>
                      <a:cubicBezTo>
                        <a:pt x="102" y="1"/>
                        <a:pt x="100" y="0"/>
                        <a:pt x="100" y="1"/>
                      </a:cubicBezTo>
                      <a:cubicBezTo>
                        <a:pt x="100" y="1"/>
                        <a:pt x="101" y="2"/>
                        <a:pt x="101" y="2"/>
                      </a:cubicBezTo>
                      <a:cubicBezTo>
                        <a:pt x="101" y="2"/>
                        <a:pt x="99" y="2"/>
                        <a:pt x="98" y="2"/>
                      </a:cubicBezTo>
                      <a:cubicBezTo>
                        <a:pt x="97" y="3"/>
                        <a:pt x="98" y="2"/>
                        <a:pt x="97" y="1"/>
                      </a:cubicBezTo>
                      <a:cubicBezTo>
                        <a:pt x="97" y="1"/>
                        <a:pt x="95" y="3"/>
                        <a:pt x="95" y="3"/>
                      </a:cubicBezTo>
                      <a:cubicBezTo>
                        <a:pt x="95" y="4"/>
                        <a:pt x="97" y="5"/>
                        <a:pt x="96" y="5"/>
                      </a:cubicBezTo>
                      <a:cubicBezTo>
                        <a:pt x="95" y="5"/>
                        <a:pt x="95" y="5"/>
                        <a:pt x="95" y="5"/>
                      </a:cubicBezTo>
                      <a:cubicBezTo>
                        <a:pt x="94" y="5"/>
                        <a:pt x="94" y="6"/>
                        <a:pt x="94" y="7"/>
                      </a:cubicBezTo>
                      <a:cubicBezTo>
                        <a:pt x="95" y="5"/>
                        <a:pt x="91" y="6"/>
                        <a:pt x="91" y="6"/>
                      </a:cubicBezTo>
                      <a:cubicBezTo>
                        <a:pt x="91" y="6"/>
                        <a:pt x="93" y="5"/>
                        <a:pt x="93" y="4"/>
                      </a:cubicBezTo>
                      <a:cubicBezTo>
                        <a:pt x="93" y="5"/>
                        <a:pt x="89" y="6"/>
                        <a:pt x="88" y="6"/>
                      </a:cubicBezTo>
                      <a:cubicBezTo>
                        <a:pt x="87" y="6"/>
                        <a:pt x="91" y="9"/>
                        <a:pt x="91" y="9"/>
                      </a:cubicBezTo>
                      <a:cubicBezTo>
                        <a:pt x="91" y="9"/>
                        <a:pt x="90" y="11"/>
                        <a:pt x="90" y="11"/>
                      </a:cubicBezTo>
                      <a:cubicBezTo>
                        <a:pt x="90" y="11"/>
                        <a:pt x="87" y="8"/>
                        <a:pt x="87" y="8"/>
                      </a:cubicBezTo>
                      <a:cubicBezTo>
                        <a:pt x="87" y="8"/>
                        <a:pt x="85" y="11"/>
                        <a:pt x="85" y="8"/>
                      </a:cubicBezTo>
                      <a:cubicBezTo>
                        <a:pt x="84" y="7"/>
                        <a:pt x="81" y="9"/>
                        <a:pt x="80" y="8"/>
                      </a:cubicBezTo>
                      <a:cubicBezTo>
                        <a:pt x="81" y="9"/>
                        <a:pt x="84" y="9"/>
                        <a:pt x="84" y="10"/>
                      </a:cubicBezTo>
                      <a:cubicBezTo>
                        <a:pt x="84" y="10"/>
                        <a:pt x="83" y="10"/>
                        <a:pt x="83" y="11"/>
                      </a:cubicBezTo>
                      <a:cubicBezTo>
                        <a:pt x="83" y="12"/>
                        <a:pt x="84" y="12"/>
                        <a:pt x="84" y="13"/>
                      </a:cubicBezTo>
                      <a:cubicBezTo>
                        <a:pt x="84" y="13"/>
                        <a:pt x="81" y="12"/>
                        <a:pt x="81" y="11"/>
                      </a:cubicBezTo>
                      <a:cubicBezTo>
                        <a:pt x="80" y="11"/>
                        <a:pt x="80" y="12"/>
                        <a:pt x="80" y="13"/>
                      </a:cubicBezTo>
                      <a:cubicBezTo>
                        <a:pt x="79" y="13"/>
                        <a:pt x="79" y="12"/>
                        <a:pt x="79" y="11"/>
                      </a:cubicBezTo>
                      <a:cubicBezTo>
                        <a:pt x="79" y="11"/>
                        <a:pt x="77" y="13"/>
                        <a:pt x="77" y="13"/>
                      </a:cubicBezTo>
                      <a:cubicBezTo>
                        <a:pt x="76" y="14"/>
                        <a:pt x="78" y="14"/>
                        <a:pt x="78" y="15"/>
                      </a:cubicBezTo>
                      <a:cubicBezTo>
                        <a:pt x="78" y="15"/>
                        <a:pt x="76" y="15"/>
                        <a:pt x="76" y="15"/>
                      </a:cubicBezTo>
                      <a:cubicBezTo>
                        <a:pt x="75" y="14"/>
                        <a:pt x="76" y="13"/>
                        <a:pt x="76" y="12"/>
                      </a:cubicBezTo>
                      <a:cubicBezTo>
                        <a:pt x="76" y="12"/>
                        <a:pt x="73" y="14"/>
                        <a:pt x="73" y="14"/>
                      </a:cubicBezTo>
                      <a:cubicBezTo>
                        <a:pt x="73" y="14"/>
                        <a:pt x="73" y="14"/>
                        <a:pt x="74" y="14"/>
                      </a:cubicBezTo>
                      <a:cubicBezTo>
                        <a:pt x="73" y="14"/>
                        <a:pt x="72" y="16"/>
                        <a:pt x="72" y="16"/>
                      </a:cubicBezTo>
                      <a:cubicBezTo>
                        <a:pt x="71" y="15"/>
                        <a:pt x="73" y="14"/>
                        <a:pt x="72" y="14"/>
                      </a:cubicBezTo>
                      <a:cubicBezTo>
                        <a:pt x="71" y="13"/>
                        <a:pt x="70" y="13"/>
                        <a:pt x="70" y="12"/>
                      </a:cubicBezTo>
                      <a:cubicBezTo>
                        <a:pt x="70" y="12"/>
                        <a:pt x="72" y="12"/>
                        <a:pt x="72" y="12"/>
                      </a:cubicBezTo>
                      <a:cubicBezTo>
                        <a:pt x="72" y="11"/>
                        <a:pt x="69" y="10"/>
                        <a:pt x="68" y="10"/>
                      </a:cubicBezTo>
                      <a:cubicBezTo>
                        <a:pt x="68" y="11"/>
                        <a:pt x="69" y="13"/>
                        <a:pt x="69" y="13"/>
                      </a:cubicBezTo>
                      <a:cubicBezTo>
                        <a:pt x="69" y="13"/>
                        <a:pt x="65" y="14"/>
                        <a:pt x="66" y="14"/>
                      </a:cubicBezTo>
                      <a:cubicBezTo>
                        <a:pt x="66" y="14"/>
                        <a:pt x="68" y="14"/>
                        <a:pt x="68" y="14"/>
                      </a:cubicBezTo>
                      <a:cubicBezTo>
                        <a:pt x="68" y="14"/>
                        <a:pt x="67" y="14"/>
                        <a:pt x="67" y="14"/>
                      </a:cubicBezTo>
                      <a:cubicBezTo>
                        <a:pt x="68" y="16"/>
                        <a:pt x="70" y="14"/>
                        <a:pt x="69" y="14"/>
                      </a:cubicBezTo>
                      <a:cubicBezTo>
                        <a:pt x="70" y="15"/>
                        <a:pt x="69" y="16"/>
                        <a:pt x="69" y="16"/>
                      </a:cubicBezTo>
                      <a:cubicBezTo>
                        <a:pt x="69" y="17"/>
                        <a:pt x="67" y="15"/>
                        <a:pt x="67" y="15"/>
                      </a:cubicBezTo>
                      <a:cubicBezTo>
                        <a:pt x="66" y="15"/>
                        <a:pt x="66" y="14"/>
                        <a:pt x="65" y="14"/>
                      </a:cubicBezTo>
                      <a:cubicBezTo>
                        <a:pt x="65" y="14"/>
                        <a:pt x="64" y="16"/>
                        <a:pt x="63" y="15"/>
                      </a:cubicBezTo>
                      <a:cubicBezTo>
                        <a:pt x="63" y="14"/>
                        <a:pt x="60" y="16"/>
                        <a:pt x="60" y="16"/>
                      </a:cubicBezTo>
                      <a:cubicBezTo>
                        <a:pt x="60" y="16"/>
                        <a:pt x="60" y="19"/>
                        <a:pt x="60" y="19"/>
                      </a:cubicBezTo>
                      <a:cubicBezTo>
                        <a:pt x="60" y="20"/>
                        <a:pt x="61" y="17"/>
                        <a:pt x="62" y="18"/>
                      </a:cubicBezTo>
                      <a:cubicBezTo>
                        <a:pt x="62" y="18"/>
                        <a:pt x="64" y="19"/>
                        <a:pt x="64" y="18"/>
                      </a:cubicBezTo>
                      <a:cubicBezTo>
                        <a:pt x="64" y="19"/>
                        <a:pt x="63" y="19"/>
                        <a:pt x="63" y="20"/>
                      </a:cubicBezTo>
                      <a:cubicBezTo>
                        <a:pt x="62" y="20"/>
                        <a:pt x="63" y="22"/>
                        <a:pt x="62" y="22"/>
                      </a:cubicBezTo>
                      <a:cubicBezTo>
                        <a:pt x="62" y="23"/>
                        <a:pt x="61" y="21"/>
                        <a:pt x="61" y="21"/>
                      </a:cubicBezTo>
                      <a:cubicBezTo>
                        <a:pt x="60" y="21"/>
                        <a:pt x="60" y="23"/>
                        <a:pt x="59" y="23"/>
                      </a:cubicBezTo>
                      <a:cubicBezTo>
                        <a:pt x="59" y="23"/>
                        <a:pt x="59" y="21"/>
                        <a:pt x="59" y="21"/>
                      </a:cubicBezTo>
                      <a:cubicBezTo>
                        <a:pt x="58" y="21"/>
                        <a:pt x="58" y="22"/>
                        <a:pt x="57" y="22"/>
                      </a:cubicBezTo>
                      <a:cubicBezTo>
                        <a:pt x="57" y="22"/>
                        <a:pt x="57" y="20"/>
                        <a:pt x="57" y="20"/>
                      </a:cubicBezTo>
                      <a:cubicBezTo>
                        <a:pt x="57" y="19"/>
                        <a:pt x="56" y="22"/>
                        <a:pt x="55" y="22"/>
                      </a:cubicBezTo>
                      <a:cubicBezTo>
                        <a:pt x="53" y="23"/>
                        <a:pt x="56" y="17"/>
                        <a:pt x="56" y="17"/>
                      </a:cubicBezTo>
                      <a:cubicBezTo>
                        <a:pt x="55" y="17"/>
                        <a:pt x="53" y="18"/>
                        <a:pt x="53" y="18"/>
                      </a:cubicBezTo>
                      <a:cubicBezTo>
                        <a:pt x="52" y="19"/>
                        <a:pt x="54" y="20"/>
                        <a:pt x="54" y="20"/>
                      </a:cubicBezTo>
                      <a:cubicBezTo>
                        <a:pt x="53" y="20"/>
                        <a:pt x="53" y="20"/>
                        <a:pt x="52" y="20"/>
                      </a:cubicBezTo>
                      <a:cubicBezTo>
                        <a:pt x="52" y="20"/>
                        <a:pt x="52" y="21"/>
                        <a:pt x="51" y="22"/>
                      </a:cubicBezTo>
                      <a:cubicBezTo>
                        <a:pt x="52" y="21"/>
                        <a:pt x="47" y="21"/>
                        <a:pt x="49" y="22"/>
                      </a:cubicBezTo>
                      <a:cubicBezTo>
                        <a:pt x="49" y="23"/>
                        <a:pt x="51" y="22"/>
                        <a:pt x="51" y="22"/>
                      </a:cubicBezTo>
                      <a:cubicBezTo>
                        <a:pt x="51" y="22"/>
                        <a:pt x="50" y="23"/>
                        <a:pt x="51" y="23"/>
                      </a:cubicBezTo>
                      <a:cubicBezTo>
                        <a:pt x="51" y="23"/>
                        <a:pt x="52" y="23"/>
                        <a:pt x="52" y="22"/>
                      </a:cubicBezTo>
                      <a:cubicBezTo>
                        <a:pt x="52" y="22"/>
                        <a:pt x="52" y="24"/>
                        <a:pt x="51" y="24"/>
                      </a:cubicBezTo>
                      <a:cubicBezTo>
                        <a:pt x="50" y="24"/>
                        <a:pt x="50" y="23"/>
                        <a:pt x="49" y="23"/>
                      </a:cubicBezTo>
                      <a:cubicBezTo>
                        <a:pt x="48" y="24"/>
                        <a:pt x="48" y="26"/>
                        <a:pt x="47" y="26"/>
                      </a:cubicBezTo>
                      <a:cubicBezTo>
                        <a:pt x="47" y="26"/>
                        <a:pt x="44" y="26"/>
                        <a:pt x="44" y="26"/>
                      </a:cubicBezTo>
                      <a:cubicBezTo>
                        <a:pt x="44" y="29"/>
                        <a:pt x="51" y="25"/>
                        <a:pt x="51" y="25"/>
                      </a:cubicBezTo>
                      <a:cubicBezTo>
                        <a:pt x="52" y="25"/>
                        <a:pt x="53" y="24"/>
                        <a:pt x="54" y="25"/>
                      </a:cubicBezTo>
                      <a:cubicBezTo>
                        <a:pt x="56" y="25"/>
                        <a:pt x="55" y="23"/>
                        <a:pt x="54" y="23"/>
                      </a:cubicBezTo>
                      <a:cubicBezTo>
                        <a:pt x="55" y="23"/>
                        <a:pt x="55" y="23"/>
                        <a:pt x="55" y="23"/>
                      </a:cubicBezTo>
                      <a:cubicBezTo>
                        <a:pt x="56" y="25"/>
                        <a:pt x="57" y="23"/>
                        <a:pt x="58" y="23"/>
                      </a:cubicBezTo>
                      <a:cubicBezTo>
                        <a:pt x="57" y="23"/>
                        <a:pt x="57" y="25"/>
                        <a:pt x="56" y="25"/>
                      </a:cubicBezTo>
                      <a:cubicBezTo>
                        <a:pt x="57" y="25"/>
                        <a:pt x="58" y="25"/>
                        <a:pt x="58" y="25"/>
                      </a:cubicBezTo>
                      <a:cubicBezTo>
                        <a:pt x="58" y="25"/>
                        <a:pt x="56" y="26"/>
                        <a:pt x="56" y="27"/>
                      </a:cubicBezTo>
                      <a:cubicBezTo>
                        <a:pt x="56" y="27"/>
                        <a:pt x="61" y="25"/>
                        <a:pt x="61" y="26"/>
                      </a:cubicBezTo>
                      <a:cubicBezTo>
                        <a:pt x="60" y="27"/>
                        <a:pt x="57" y="26"/>
                        <a:pt x="57" y="28"/>
                      </a:cubicBezTo>
                      <a:cubicBezTo>
                        <a:pt x="56" y="31"/>
                        <a:pt x="54" y="27"/>
                        <a:pt x="54" y="27"/>
                      </a:cubicBezTo>
                      <a:cubicBezTo>
                        <a:pt x="54" y="26"/>
                        <a:pt x="54" y="29"/>
                        <a:pt x="54" y="29"/>
                      </a:cubicBezTo>
                      <a:cubicBezTo>
                        <a:pt x="54" y="29"/>
                        <a:pt x="53" y="27"/>
                        <a:pt x="52" y="27"/>
                      </a:cubicBezTo>
                      <a:cubicBezTo>
                        <a:pt x="51" y="28"/>
                        <a:pt x="49" y="30"/>
                        <a:pt x="49" y="31"/>
                      </a:cubicBezTo>
                      <a:cubicBezTo>
                        <a:pt x="49" y="31"/>
                        <a:pt x="51" y="30"/>
                        <a:pt x="51" y="30"/>
                      </a:cubicBezTo>
                      <a:cubicBezTo>
                        <a:pt x="51" y="31"/>
                        <a:pt x="53" y="30"/>
                        <a:pt x="53" y="31"/>
                      </a:cubicBezTo>
                      <a:cubicBezTo>
                        <a:pt x="53" y="30"/>
                        <a:pt x="50" y="31"/>
                        <a:pt x="50" y="32"/>
                      </a:cubicBezTo>
                      <a:cubicBezTo>
                        <a:pt x="51" y="33"/>
                        <a:pt x="54" y="31"/>
                        <a:pt x="53" y="33"/>
                      </a:cubicBezTo>
                      <a:cubicBezTo>
                        <a:pt x="54" y="31"/>
                        <a:pt x="47" y="34"/>
                        <a:pt x="47" y="34"/>
                      </a:cubicBezTo>
                      <a:cubicBezTo>
                        <a:pt x="47" y="33"/>
                        <a:pt x="53" y="35"/>
                        <a:pt x="52" y="35"/>
                      </a:cubicBezTo>
                      <a:cubicBezTo>
                        <a:pt x="51" y="36"/>
                        <a:pt x="50" y="34"/>
                        <a:pt x="49" y="35"/>
                      </a:cubicBezTo>
                      <a:cubicBezTo>
                        <a:pt x="49" y="35"/>
                        <a:pt x="49" y="35"/>
                        <a:pt x="49" y="35"/>
                      </a:cubicBezTo>
                      <a:cubicBezTo>
                        <a:pt x="49" y="36"/>
                        <a:pt x="46" y="34"/>
                        <a:pt x="45" y="36"/>
                      </a:cubicBezTo>
                      <a:cubicBezTo>
                        <a:pt x="45" y="36"/>
                        <a:pt x="48" y="36"/>
                        <a:pt x="48" y="36"/>
                      </a:cubicBezTo>
                      <a:cubicBezTo>
                        <a:pt x="46" y="38"/>
                        <a:pt x="44" y="36"/>
                        <a:pt x="45" y="39"/>
                      </a:cubicBezTo>
                      <a:cubicBezTo>
                        <a:pt x="45" y="39"/>
                        <a:pt x="43" y="40"/>
                        <a:pt x="43" y="40"/>
                      </a:cubicBezTo>
                      <a:cubicBezTo>
                        <a:pt x="42" y="41"/>
                        <a:pt x="42" y="41"/>
                        <a:pt x="42" y="41"/>
                      </a:cubicBezTo>
                      <a:cubicBezTo>
                        <a:pt x="42" y="42"/>
                        <a:pt x="41" y="42"/>
                        <a:pt x="41" y="42"/>
                      </a:cubicBezTo>
                      <a:cubicBezTo>
                        <a:pt x="41" y="43"/>
                        <a:pt x="42" y="42"/>
                        <a:pt x="42" y="42"/>
                      </a:cubicBezTo>
                      <a:cubicBezTo>
                        <a:pt x="43" y="42"/>
                        <a:pt x="42" y="43"/>
                        <a:pt x="42" y="43"/>
                      </a:cubicBezTo>
                      <a:cubicBezTo>
                        <a:pt x="43" y="43"/>
                        <a:pt x="45" y="44"/>
                        <a:pt x="46" y="43"/>
                      </a:cubicBezTo>
                      <a:cubicBezTo>
                        <a:pt x="44" y="44"/>
                        <a:pt x="44" y="44"/>
                        <a:pt x="42" y="44"/>
                      </a:cubicBezTo>
                      <a:cubicBezTo>
                        <a:pt x="41" y="44"/>
                        <a:pt x="38" y="44"/>
                        <a:pt x="38" y="45"/>
                      </a:cubicBezTo>
                      <a:cubicBezTo>
                        <a:pt x="38" y="45"/>
                        <a:pt x="39" y="45"/>
                        <a:pt x="39" y="45"/>
                      </a:cubicBezTo>
                      <a:cubicBezTo>
                        <a:pt x="39" y="45"/>
                        <a:pt x="38" y="46"/>
                        <a:pt x="38" y="46"/>
                      </a:cubicBezTo>
                      <a:cubicBezTo>
                        <a:pt x="38" y="46"/>
                        <a:pt x="40" y="45"/>
                        <a:pt x="40" y="46"/>
                      </a:cubicBezTo>
                      <a:cubicBezTo>
                        <a:pt x="40" y="46"/>
                        <a:pt x="38" y="48"/>
                        <a:pt x="38" y="48"/>
                      </a:cubicBezTo>
                      <a:cubicBezTo>
                        <a:pt x="38" y="48"/>
                        <a:pt x="39" y="48"/>
                        <a:pt x="39" y="49"/>
                      </a:cubicBezTo>
                      <a:cubicBezTo>
                        <a:pt x="39" y="49"/>
                        <a:pt x="37" y="49"/>
                        <a:pt x="37" y="49"/>
                      </a:cubicBezTo>
                      <a:cubicBezTo>
                        <a:pt x="37" y="49"/>
                        <a:pt x="39" y="50"/>
                        <a:pt x="39" y="50"/>
                      </a:cubicBezTo>
                      <a:cubicBezTo>
                        <a:pt x="38" y="50"/>
                        <a:pt x="37" y="50"/>
                        <a:pt x="37" y="50"/>
                      </a:cubicBezTo>
                      <a:cubicBezTo>
                        <a:pt x="37" y="51"/>
                        <a:pt x="38" y="52"/>
                        <a:pt x="39" y="52"/>
                      </a:cubicBezTo>
                      <a:cubicBezTo>
                        <a:pt x="37" y="52"/>
                        <a:pt x="35" y="52"/>
                        <a:pt x="34" y="54"/>
                      </a:cubicBezTo>
                      <a:cubicBezTo>
                        <a:pt x="34" y="55"/>
                        <a:pt x="30" y="54"/>
                        <a:pt x="30" y="54"/>
                      </a:cubicBezTo>
                      <a:cubicBezTo>
                        <a:pt x="30" y="57"/>
                        <a:pt x="36" y="54"/>
                        <a:pt x="37" y="54"/>
                      </a:cubicBezTo>
                      <a:cubicBezTo>
                        <a:pt x="36" y="54"/>
                        <a:pt x="35" y="56"/>
                        <a:pt x="35" y="56"/>
                      </a:cubicBezTo>
                      <a:cubicBezTo>
                        <a:pt x="32" y="56"/>
                        <a:pt x="34" y="57"/>
                        <a:pt x="33" y="58"/>
                      </a:cubicBezTo>
                      <a:cubicBezTo>
                        <a:pt x="32" y="59"/>
                        <a:pt x="30" y="57"/>
                        <a:pt x="29" y="58"/>
                      </a:cubicBezTo>
                      <a:cubicBezTo>
                        <a:pt x="29" y="59"/>
                        <a:pt x="26" y="61"/>
                        <a:pt x="26" y="61"/>
                      </a:cubicBezTo>
                      <a:cubicBezTo>
                        <a:pt x="26" y="62"/>
                        <a:pt x="27" y="62"/>
                        <a:pt x="27" y="62"/>
                      </a:cubicBezTo>
                      <a:cubicBezTo>
                        <a:pt x="27" y="63"/>
                        <a:pt x="24" y="63"/>
                        <a:pt x="24" y="63"/>
                      </a:cubicBezTo>
                      <a:cubicBezTo>
                        <a:pt x="24" y="63"/>
                        <a:pt x="25" y="64"/>
                        <a:pt x="25" y="65"/>
                      </a:cubicBezTo>
                      <a:cubicBezTo>
                        <a:pt x="25" y="66"/>
                        <a:pt x="27" y="65"/>
                        <a:pt x="28" y="65"/>
                      </a:cubicBezTo>
                      <a:cubicBezTo>
                        <a:pt x="29" y="64"/>
                        <a:pt x="30" y="65"/>
                        <a:pt x="31" y="64"/>
                      </a:cubicBezTo>
                      <a:cubicBezTo>
                        <a:pt x="31" y="64"/>
                        <a:pt x="30" y="63"/>
                        <a:pt x="30" y="62"/>
                      </a:cubicBezTo>
                      <a:cubicBezTo>
                        <a:pt x="30" y="62"/>
                        <a:pt x="32" y="63"/>
                        <a:pt x="33" y="64"/>
                      </a:cubicBezTo>
                      <a:cubicBezTo>
                        <a:pt x="33" y="64"/>
                        <a:pt x="30" y="66"/>
                        <a:pt x="30" y="66"/>
                      </a:cubicBezTo>
                      <a:cubicBezTo>
                        <a:pt x="29" y="66"/>
                        <a:pt x="28" y="67"/>
                        <a:pt x="28" y="66"/>
                      </a:cubicBezTo>
                      <a:cubicBezTo>
                        <a:pt x="27" y="65"/>
                        <a:pt x="26" y="67"/>
                        <a:pt x="25" y="67"/>
                      </a:cubicBezTo>
                      <a:cubicBezTo>
                        <a:pt x="24" y="66"/>
                        <a:pt x="24" y="63"/>
                        <a:pt x="23" y="66"/>
                      </a:cubicBezTo>
                      <a:cubicBezTo>
                        <a:pt x="21" y="70"/>
                        <a:pt x="20" y="65"/>
                        <a:pt x="21" y="65"/>
                      </a:cubicBezTo>
                      <a:cubicBezTo>
                        <a:pt x="19" y="65"/>
                        <a:pt x="21" y="69"/>
                        <a:pt x="19" y="68"/>
                      </a:cubicBezTo>
                      <a:cubicBezTo>
                        <a:pt x="15" y="68"/>
                        <a:pt x="18" y="70"/>
                        <a:pt x="17" y="71"/>
                      </a:cubicBezTo>
                      <a:cubicBezTo>
                        <a:pt x="16" y="71"/>
                        <a:pt x="16" y="69"/>
                        <a:pt x="16" y="69"/>
                      </a:cubicBezTo>
                      <a:cubicBezTo>
                        <a:pt x="14" y="69"/>
                        <a:pt x="12" y="70"/>
                        <a:pt x="11" y="71"/>
                      </a:cubicBezTo>
                      <a:cubicBezTo>
                        <a:pt x="11" y="72"/>
                        <a:pt x="15" y="72"/>
                        <a:pt x="16" y="72"/>
                      </a:cubicBezTo>
                      <a:cubicBezTo>
                        <a:pt x="16" y="72"/>
                        <a:pt x="19" y="71"/>
                        <a:pt x="19" y="71"/>
                      </a:cubicBezTo>
                      <a:cubicBezTo>
                        <a:pt x="20" y="72"/>
                        <a:pt x="15" y="72"/>
                        <a:pt x="15" y="72"/>
                      </a:cubicBezTo>
                      <a:cubicBezTo>
                        <a:pt x="14" y="72"/>
                        <a:pt x="14" y="73"/>
                        <a:pt x="13" y="73"/>
                      </a:cubicBezTo>
                      <a:cubicBezTo>
                        <a:pt x="12" y="73"/>
                        <a:pt x="11" y="73"/>
                        <a:pt x="10" y="73"/>
                      </a:cubicBezTo>
                      <a:cubicBezTo>
                        <a:pt x="8" y="72"/>
                        <a:pt x="7" y="73"/>
                        <a:pt x="9" y="74"/>
                      </a:cubicBezTo>
                      <a:cubicBezTo>
                        <a:pt x="10" y="74"/>
                        <a:pt x="12" y="74"/>
                        <a:pt x="12" y="76"/>
                      </a:cubicBezTo>
                      <a:cubicBezTo>
                        <a:pt x="12" y="76"/>
                        <a:pt x="11" y="78"/>
                        <a:pt x="11" y="77"/>
                      </a:cubicBezTo>
                      <a:cubicBezTo>
                        <a:pt x="10" y="77"/>
                        <a:pt x="12" y="75"/>
                        <a:pt x="10" y="74"/>
                      </a:cubicBezTo>
                      <a:cubicBezTo>
                        <a:pt x="7" y="74"/>
                        <a:pt x="9" y="75"/>
                        <a:pt x="8" y="76"/>
                      </a:cubicBezTo>
                      <a:cubicBezTo>
                        <a:pt x="8" y="76"/>
                        <a:pt x="8" y="73"/>
                        <a:pt x="7" y="73"/>
                      </a:cubicBezTo>
                      <a:cubicBezTo>
                        <a:pt x="7" y="72"/>
                        <a:pt x="5" y="78"/>
                        <a:pt x="6" y="77"/>
                      </a:cubicBezTo>
                      <a:cubicBezTo>
                        <a:pt x="5" y="77"/>
                        <a:pt x="5" y="75"/>
                        <a:pt x="5" y="75"/>
                      </a:cubicBezTo>
                      <a:cubicBezTo>
                        <a:pt x="4" y="75"/>
                        <a:pt x="4" y="77"/>
                        <a:pt x="4" y="77"/>
                      </a:cubicBezTo>
                      <a:cubicBezTo>
                        <a:pt x="3" y="78"/>
                        <a:pt x="1" y="77"/>
                        <a:pt x="1" y="78"/>
                      </a:cubicBezTo>
                      <a:cubicBezTo>
                        <a:pt x="1" y="79"/>
                        <a:pt x="0" y="80"/>
                        <a:pt x="1" y="80"/>
                      </a:cubicBezTo>
                      <a:cubicBezTo>
                        <a:pt x="2" y="80"/>
                        <a:pt x="3" y="80"/>
                        <a:pt x="4" y="81"/>
                      </a:cubicBezTo>
                      <a:cubicBezTo>
                        <a:pt x="4" y="81"/>
                        <a:pt x="0" y="82"/>
                        <a:pt x="1" y="83"/>
                      </a:cubicBezTo>
                      <a:cubicBezTo>
                        <a:pt x="1" y="84"/>
                        <a:pt x="3" y="84"/>
                        <a:pt x="3" y="84"/>
                      </a:cubicBezTo>
                      <a:cubicBezTo>
                        <a:pt x="3" y="84"/>
                        <a:pt x="6" y="83"/>
                        <a:pt x="6" y="84"/>
                      </a:cubicBezTo>
                      <a:cubicBezTo>
                        <a:pt x="5" y="85"/>
                        <a:pt x="2" y="84"/>
                        <a:pt x="1" y="86"/>
                      </a:cubicBezTo>
                      <a:cubicBezTo>
                        <a:pt x="0" y="87"/>
                        <a:pt x="6" y="87"/>
                        <a:pt x="4" y="89"/>
                      </a:cubicBezTo>
                      <a:cubicBezTo>
                        <a:pt x="4" y="89"/>
                        <a:pt x="3" y="87"/>
                        <a:pt x="2" y="88"/>
                      </a:cubicBezTo>
                      <a:cubicBezTo>
                        <a:pt x="1" y="89"/>
                        <a:pt x="1" y="90"/>
                        <a:pt x="2" y="91"/>
                      </a:cubicBezTo>
                      <a:cubicBezTo>
                        <a:pt x="3" y="91"/>
                        <a:pt x="5" y="92"/>
                        <a:pt x="6" y="92"/>
                      </a:cubicBezTo>
                      <a:cubicBezTo>
                        <a:pt x="7" y="91"/>
                        <a:pt x="8" y="89"/>
                        <a:pt x="9" y="90"/>
                      </a:cubicBezTo>
                      <a:cubicBezTo>
                        <a:pt x="8" y="90"/>
                        <a:pt x="7" y="91"/>
                        <a:pt x="7" y="91"/>
                      </a:cubicBezTo>
                      <a:cubicBezTo>
                        <a:pt x="7" y="92"/>
                        <a:pt x="6" y="92"/>
                        <a:pt x="5" y="92"/>
                      </a:cubicBezTo>
                      <a:cubicBezTo>
                        <a:pt x="5" y="92"/>
                        <a:pt x="7" y="93"/>
                        <a:pt x="7" y="94"/>
                      </a:cubicBezTo>
                      <a:cubicBezTo>
                        <a:pt x="7" y="94"/>
                        <a:pt x="4" y="92"/>
                        <a:pt x="5" y="94"/>
                      </a:cubicBezTo>
                      <a:cubicBezTo>
                        <a:pt x="5" y="95"/>
                        <a:pt x="8" y="96"/>
                        <a:pt x="8" y="96"/>
                      </a:cubicBezTo>
                      <a:cubicBezTo>
                        <a:pt x="8" y="97"/>
                        <a:pt x="5" y="95"/>
                        <a:pt x="4" y="96"/>
                      </a:cubicBezTo>
                      <a:cubicBezTo>
                        <a:pt x="2" y="96"/>
                        <a:pt x="4" y="93"/>
                        <a:pt x="3" y="93"/>
                      </a:cubicBezTo>
                      <a:cubicBezTo>
                        <a:pt x="3" y="93"/>
                        <a:pt x="1" y="95"/>
                        <a:pt x="2" y="96"/>
                      </a:cubicBezTo>
                      <a:cubicBezTo>
                        <a:pt x="3" y="96"/>
                        <a:pt x="2" y="98"/>
                        <a:pt x="2" y="98"/>
                      </a:cubicBezTo>
                      <a:cubicBezTo>
                        <a:pt x="3" y="99"/>
                        <a:pt x="4" y="97"/>
                        <a:pt x="5" y="96"/>
                      </a:cubicBezTo>
                      <a:cubicBezTo>
                        <a:pt x="5" y="96"/>
                        <a:pt x="5" y="97"/>
                        <a:pt x="5" y="97"/>
                      </a:cubicBezTo>
                      <a:cubicBezTo>
                        <a:pt x="6" y="97"/>
                        <a:pt x="6" y="96"/>
                        <a:pt x="7" y="96"/>
                      </a:cubicBezTo>
                      <a:cubicBezTo>
                        <a:pt x="7" y="96"/>
                        <a:pt x="7" y="98"/>
                        <a:pt x="6" y="98"/>
                      </a:cubicBezTo>
                      <a:cubicBezTo>
                        <a:pt x="4" y="99"/>
                        <a:pt x="8" y="101"/>
                        <a:pt x="8" y="100"/>
                      </a:cubicBezTo>
                      <a:cubicBezTo>
                        <a:pt x="8" y="102"/>
                        <a:pt x="1" y="100"/>
                        <a:pt x="5" y="103"/>
                      </a:cubicBezTo>
                      <a:cubicBezTo>
                        <a:pt x="7" y="104"/>
                        <a:pt x="8" y="105"/>
                        <a:pt x="10" y="105"/>
                      </a:cubicBezTo>
                      <a:cubicBezTo>
                        <a:pt x="10" y="105"/>
                        <a:pt x="13" y="107"/>
                        <a:pt x="14" y="107"/>
                      </a:cubicBezTo>
                      <a:cubicBezTo>
                        <a:pt x="17" y="107"/>
                        <a:pt x="21" y="104"/>
                        <a:pt x="23" y="102"/>
                      </a:cubicBezTo>
                      <a:cubicBezTo>
                        <a:pt x="24" y="100"/>
                        <a:pt x="25" y="100"/>
                        <a:pt x="27" y="99"/>
                      </a:cubicBezTo>
                      <a:cubicBezTo>
                        <a:pt x="28" y="98"/>
                        <a:pt x="28" y="95"/>
                        <a:pt x="29" y="95"/>
                      </a:cubicBezTo>
                      <a:cubicBezTo>
                        <a:pt x="29" y="95"/>
                        <a:pt x="29" y="98"/>
                        <a:pt x="30" y="98"/>
                      </a:cubicBezTo>
                      <a:cubicBezTo>
                        <a:pt x="32" y="99"/>
                        <a:pt x="31" y="99"/>
                        <a:pt x="31" y="100"/>
                      </a:cubicBezTo>
                      <a:cubicBezTo>
                        <a:pt x="32" y="100"/>
                        <a:pt x="33" y="100"/>
                        <a:pt x="34" y="101"/>
                      </a:cubicBezTo>
                      <a:cubicBezTo>
                        <a:pt x="34" y="102"/>
                        <a:pt x="33" y="100"/>
                        <a:pt x="34" y="10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63" name="Freeform 725">
                  <a:extLst>
                    <a:ext uri="{FF2B5EF4-FFF2-40B4-BE49-F238E27FC236}">
                      <a16:creationId xmlns:a16="http://schemas.microsoft.com/office/drawing/2014/main" id="{B79724CD-CADD-E483-F26A-485AA60BADBB}"/>
                    </a:ext>
                  </a:extLst>
                </p:cNvPr>
                <p:cNvSpPr>
                  <a:spLocks/>
                </p:cNvSpPr>
                <p:nvPr/>
              </p:nvSpPr>
              <p:spPr bwMode="auto">
                <a:xfrm>
                  <a:off x="5553266" y="2611904"/>
                  <a:ext cx="125179" cy="138141"/>
                </a:xfrm>
                <a:custGeom>
                  <a:avLst/>
                  <a:gdLst>
                    <a:gd name="T0" fmla="*/ 21 w 24"/>
                    <a:gd name="T1" fmla="*/ 8 h 25"/>
                    <a:gd name="T2" fmla="*/ 18 w 24"/>
                    <a:gd name="T3" fmla="*/ 5 h 25"/>
                    <a:gd name="T4" fmla="*/ 15 w 24"/>
                    <a:gd name="T5" fmla="*/ 6 h 25"/>
                    <a:gd name="T6" fmla="*/ 16 w 24"/>
                    <a:gd name="T7" fmla="*/ 1 h 25"/>
                    <a:gd name="T8" fmla="*/ 10 w 24"/>
                    <a:gd name="T9" fmla="*/ 1 h 25"/>
                    <a:gd name="T10" fmla="*/ 10 w 24"/>
                    <a:gd name="T11" fmla="*/ 2 h 25"/>
                    <a:gd name="T12" fmla="*/ 9 w 24"/>
                    <a:gd name="T13" fmla="*/ 3 h 25"/>
                    <a:gd name="T14" fmla="*/ 11 w 24"/>
                    <a:gd name="T15" fmla="*/ 4 h 25"/>
                    <a:gd name="T16" fmla="*/ 9 w 24"/>
                    <a:gd name="T17" fmla="*/ 5 h 25"/>
                    <a:gd name="T18" fmla="*/ 2 w 24"/>
                    <a:gd name="T19" fmla="*/ 6 h 25"/>
                    <a:gd name="T20" fmla="*/ 3 w 24"/>
                    <a:gd name="T21" fmla="*/ 7 h 25"/>
                    <a:gd name="T22" fmla="*/ 2 w 24"/>
                    <a:gd name="T23" fmla="*/ 8 h 25"/>
                    <a:gd name="T24" fmla="*/ 2 w 24"/>
                    <a:gd name="T25" fmla="*/ 8 h 25"/>
                    <a:gd name="T26" fmla="*/ 1 w 24"/>
                    <a:gd name="T27" fmla="*/ 8 h 25"/>
                    <a:gd name="T28" fmla="*/ 3 w 24"/>
                    <a:gd name="T29" fmla="*/ 10 h 25"/>
                    <a:gd name="T30" fmla="*/ 6 w 24"/>
                    <a:gd name="T31" fmla="*/ 13 h 25"/>
                    <a:gd name="T32" fmla="*/ 5 w 24"/>
                    <a:gd name="T33" fmla="*/ 17 h 25"/>
                    <a:gd name="T34" fmla="*/ 1 w 24"/>
                    <a:gd name="T35" fmla="*/ 20 h 25"/>
                    <a:gd name="T36" fmla="*/ 3 w 24"/>
                    <a:gd name="T37" fmla="*/ 20 h 25"/>
                    <a:gd name="T38" fmla="*/ 0 w 24"/>
                    <a:gd name="T39" fmla="*/ 22 h 25"/>
                    <a:gd name="T40" fmla="*/ 3 w 24"/>
                    <a:gd name="T41" fmla="*/ 21 h 25"/>
                    <a:gd name="T42" fmla="*/ 2 w 24"/>
                    <a:gd name="T43" fmla="*/ 24 h 25"/>
                    <a:gd name="T44" fmla="*/ 4 w 24"/>
                    <a:gd name="T45" fmla="*/ 23 h 25"/>
                    <a:gd name="T46" fmla="*/ 4 w 24"/>
                    <a:gd name="T47" fmla="*/ 25 h 25"/>
                    <a:gd name="T48" fmla="*/ 8 w 24"/>
                    <a:gd name="T49" fmla="*/ 24 h 25"/>
                    <a:gd name="T50" fmla="*/ 17 w 24"/>
                    <a:gd name="T51" fmla="*/ 20 h 25"/>
                    <a:gd name="T52" fmla="*/ 22 w 24"/>
                    <a:gd name="T53" fmla="*/ 16 h 25"/>
                    <a:gd name="T54" fmla="*/ 21 w 24"/>
                    <a:gd name="T55" fmla="*/ 8 h 25"/>
                    <a:gd name="T56" fmla="*/ 21 w 24"/>
                    <a:gd name="T5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5">
                      <a:moveTo>
                        <a:pt x="21" y="8"/>
                      </a:moveTo>
                      <a:cubicBezTo>
                        <a:pt x="20" y="8"/>
                        <a:pt x="19" y="5"/>
                        <a:pt x="18" y="5"/>
                      </a:cubicBezTo>
                      <a:cubicBezTo>
                        <a:pt x="16" y="6"/>
                        <a:pt x="17" y="7"/>
                        <a:pt x="15" y="6"/>
                      </a:cubicBezTo>
                      <a:cubicBezTo>
                        <a:pt x="11" y="5"/>
                        <a:pt x="15" y="3"/>
                        <a:pt x="16" y="1"/>
                      </a:cubicBezTo>
                      <a:cubicBezTo>
                        <a:pt x="14" y="1"/>
                        <a:pt x="11" y="0"/>
                        <a:pt x="10" y="1"/>
                      </a:cubicBezTo>
                      <a:cubicBezTo>
                        <a:pt x="10" y="1"/>
                        <a:pt x="12" y="1"/>
                        <a:pt x="10" y="2"/>
                      </a:cubicBezTo>
                      <a:cubicBezTo>
                        <a:pt x="10" y="2"/>
                        <a:pt x="8" y="3"/>
                        <a:pt x="9" y="3"/>
                      </a:cubicBezTo>
                      <a:cubicBezTo>
                        <a:pt x="9" y="4"/>
                        <a:pt x="11" y="3"/>
                        <a:pt x="11" y="4"/>
                      </a:cubicBezTo>
                      <a:cubicBezTo>
                        <a:pt x="12" y="5"/>
                        <a:pt x="9" y="5"/>
                        <a:pt x="9" y="5"/>
                      </a:cubicBezTo>
                      <a:cubicBezTo>
                        <a:pt x="7" y="6"/>
                        <a:pt x="3" y="5"/>
                        <a:pt x="2" y="6"/>
                      </a:cubicBezTo>
                      <a:cubicBezTo>
                        <a:pt x="2" y="6"/>
                        <a:pt x="3" y="6"/>
                        <a:pt x="3" y="7"/>
                      </a:cubicBezTo>
                      <a:cubicBezTo>
                        <a:pt x="3" y="7"/>
                        <a:pt x="1" y="7"/>
                        <a:pt x="2" y="8"/>
                      </a:cubicBezTo>
                      <a:cubicBezTo>
                        <a:pt x="2" y="8"/>
                        <a:pt x="2" y="8"/>
                        <a:pt x="2" y="8"/>
                      </a:cubicBezTo>
                      <a:cubicBezTo>
                        <a:pt x="3" y="8"/>
                        <a:pt x="1" y="8"/>
                        <a:pt x="1" y="8"/>
                      </a:cubicBezTo>
                      <a:cubicBezTo>
                        <a:pt x="1" y="9"/>
                        <a:pt x="5" y="9"/>
                        <a:pt x="3" y="10"/>
                      </a:cubicBezTo>
                      <a:cubicBezTo>
                        <a:pt x="0" y="12"/>
                        <a:pt x="4" y="13"/>
                        <a:pt x="6" y="13"/>
                      </a:cubicBezTo>
                      <a:cubicBezTo>
                        <a:pt x="7" y="13"/>
                        <a:pt x="5" y="16"/>
                        <a:pt x="5" y="17"/>
                      </a:cubicBezTo>
                      <a:cubicBezTo>
                        <a:pt x="4" y="17"/>
                        <a:pt x="2" y="21"/>
                        <a:pt x="1" y="20"/>
                      </a:cubicBezTo>
                      <a:cubicBezTo>
                        <a:pt x="1" y="20"/>
                        <a:pt x="3" y="20"/>
                        <a:pt x="3" y="20"/>
                      </a:cubicBezTo>
                      <a:cubicBezTo>
                        <a:pt x="2" y="21"/>
                        <a:pt x="1" y="20"/>
                        <a:pt x="0" y="22"/>
                      </a:cubicBezTo>
                      <a:cubicBezTo>
                        <a:pt x="0" y="22"/>
                        <a:pt x="3" y="21"/>
                        <a:pt x="3" y="21"/>
                      </a:cubicBezTo>
                      <a:cubicBezTo>
                        <a:pt x="3" y="21"/>
                        <a:pt x="2" y="23"/>
                        <a:pt x="2" y="24"/>
                      </a:cubicBezTo>
                      <a:cubicBezTo>
                        <a:pt x="2" y="24"/>
                        <a:pt x="4" y="23"/>
                        <a:pt x="4" y="23"/>
                      </a:cubicBezTo>
                      <a:cubicBezTo>
                        <a:pt x="4" y="23"/>
                        <a:pt x="4" y="24"/>
                        <a:pt x="4" y="25"/>
                      </a:cubicBezTo>
                      <a:cubicBezTo>
                        <a:pt x="5" y="25"/>
                        <a:pt x="7" y="24"/>
                        <a:pt x="8" y="24"/>
                      </a:cubicBezTo>
                      <a:cubicBezTo>
                        <a:pt x="11" y="23"/>
                        <a:pt x="14" y="20"/>
                        <a:pt x="17" y="20"/>
                      </a:cubicBezTo>
                      <a:cubicBezTo>
                        <a:pt x="21" y="20"/>
                        <a:pt x="20" y="19"/>
                        <a:pt x="22" y="16"/>
                      </a:cubicBezTo>
                      <a:cubicBezTo>
                        <a:pt x="24" y="13"/>
                        <a:pt x="21" y="11"/>
                        <a:pt x="21" y="8"/>
                      </a:cubicBezTo>
                      <a:cubicBezTo>
                        <a:pt x="20" y="8"/>
                        <a:pt x="21" y="9"/>
                        <a:pt x="21" y="8"/>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64" name="Freeform 726">
                  <a:extLst>
                    <a:ext uri="{FF2B5EF4-FFF2-40B4-BE49-F238E27FC236}">
                      <a16:creationId xmlns:a16="http://schemas.microsoft.com/office/drawing/2014/main" id="{A77FB1CE-8BDD-85AB-E63F-F392E437501B}"/>
                    </a:ext>
                  </a:extLst>
                </p:cNvPr>
                <p:cNvSpPr>
                  <a:spLocks/>
                </p:cNvSpPr>
                <p:nvPr/>
              </p:nvSpPr>
              <p:spPr bwMode="auto">
                <a:xfrm>
                  <a:off x="5615853" y="2606229"/>
                  <a:ext cx="84048" cy="54878"/>
                </a:xfrm>
                <a:custGeom>
                  <a:avLst/>
                  <a:gdLst>
                    <a:gd name="T0" fmla="*/ 1 w 16"/>
                    <a:gd name="T1" fmla="*/ 6 h 10"/>
                    <a:gd name="T2" fmla="*/ 4 w 16"/>
                    <a:gd name="T3" fmla="*/ 8 h 10"/>
                    <a:gd name="T4" fmla="*/ 5 w 16"/>
                    <a:gd name="T5" fmla="*/ 7 h 10"/>
                    <a:gd name="T6" fmla="*/ 8 w 16"/>
                    <a:gd name="T7" fmla="*/ 8 h 10"/>
                    <a:gd name="T8" fmla="*/ 11 w 16"/>
                    <a:gd name="T9" fmla="*/ 4 h 10"/>
                    <a:gd name="T10" fmla="*/ 11 w 16"/>
                    <a:gd name="T11" fmla="*/ 2 h 10"/>
                    <a:gd name="T12" fmla="*/ 7 w 16"/>
                    <a:gd name="T13" fmla="*/ 1 h 10"/>
                    <a:gd name="T14" fmla="*/ 4 w 16"/>
                    <a:gd name="T15" fmla="*/ 2 h 10"/>
                    <a:gd name="T16" fmla="*/ 1 w 16"/>
                    <a:gd name="T17" fmla="*/ 6 h 10"/>
                    <a:gd name="T18" fmla="*/ 1 w 1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1" y="6"/>
                      </a:moveTo>
                      <a:cubicBezTo>
                        <a:pt x="0" y="7"/>
                        <a:pt x="3" y="8"/>
                        <a:pt x="4" y="8"/>
                      </a:cubicBezTo>
                      <a:cubicBezTo>
                        <a:pt x="4" y="8"/>
                        <a:pt x="5" y="7"/>
                        <a:pt x="5" y="7"/>
                      </a:cubicBezTo>
                      <a:cubicBezTo>
                        <a:pt x="6" y="6"/>
                        <a:pt x="7" y="7"/>
                        <a:pt x="8" y="8"/>
                      </a:cubicBezTo>
                      <a:cubicBezTo>
                        <a:pt x="10" y="10"/>
                        <a:pt x="16" y="5"/>
                        <a:pt x="11" y="4"/>
                      </a:cubicBezTo>
                      <a:cubicBezTo>
                        <a:pt x="12" y="4"/>
                        <a:pt x="11" y="2"/>
                        <a:pt x="11" y="2"/>
                      </a:cubicBezTo>
                      <a:cubicBezTo>
                        <a:pt x="10" y="0"/>
                        <a:pt x="9" y="0"/>
                        <a:pt x="7" y="1"/>
                      </a:cubicBezTo>
                      <a:cubicBezTo>
                        <a:pt x="6" y="1"/>
                        <a:pt x="4" y="1"/>
                        <a:pt x="4" y="2"/>
                      </a:cubicBezTo>
                      <a:cubicBezTo>
                        <a:pt x="3" y="3"/>
                        <a:pt x="1" y="4"/>
                        <a:pt x="1" y="6"/>
                      </a:cubicBezTo>
                      <a:cubicBezTo>
                        <a:pt x="1" y="6"/>
                        <a:pt x="1" y="5"/>
                        <a:pt x="1" y="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65" name="Freeform 727">
                  <a:extLst>
                    <a:ext uri="{FF2B5EF4-FFF2-40B4-BE49-F238E27FC236}">
                      <a16:creationId xmlns:a16="http://schemas.microsoft.com/office/drawing/2014/main" id="{0846E1F7-DABF-E593-D0AE-B3A3C2F2923C}"/>
                    </a:ext>
                  </a:extLst>
                </p:cNvPr>
                <p:cNvSpPr>
                  <a:spLocks/>
                </p:cNvSpPr>
                <p:nvPr/>
              </p:nvSpPr>
              <p:spPr bwMode="auto">
                <a:xfrm>
                  <a:off x="5585454" y="3022548"/>
                  <a:ext cx="329038" cy="255470"/>
                </a:xfrm>
                <a:custGeom>
                  <a:avLst/>
                  <a:gdLst>
                    <a:gd name="T0" fmla="*/ 58 w 63"/>
                    <a:gd name="T1" fmla="*/ 8 h 46"/>
                    <a:gd name="T2" fmla="*/ 52 w 63"/>
                    <a:gd name="T3" fmla="*/ 6 h 46"/>
                    <a:gd name="T4" fmla="*/ 49 w 63"/>
                    <a:gd name="T5" fmla="*/ 6 h 46"/>
                    <a:gd name="T6" fmla="*/ 45 w 63"/>
                    <a:gd name="T7" fmla="*/ 6 h 46"/>
                    <a:gd name="T8" fmla="*/ 40 w 63"/>
                    <a:gd name="T9" fmla="*/ 4 h 46"/>
                    <a:gd name="T10" fmla="*/ 38 w 63"/>
                    <a:gd name="T11" fmla="*/ 2 h 46"/>
                    <a:gd name="T12" fmla="*/ 35 w 63"/>
                    <a:gd name="T13" fmla="*/ 2 h 46"/>
                    <a:gd name="T14" fmla="*/ 31 w 63"/>
                    <a:gd name="T15" fmla="*/ 2 h 46"/>
                    <a:gd name="T16" fmla="*/ 27 w 63"/>
                    <a:gd name="T17" fmla="*/ 2 h 46"/>
                    <a:gd name="T18" fmla="*/ 17 w 63"/>
                    <a:gd name="T19" fmla="*/ 1 h 46"/>
                    <a:gd name="T20" fmla="*/ 8 w 63"/>
                    <a:gd name="T21" fmla="*/ 0 h 46"/>
                    <a:gd name="T22" fmla="*/ 2 w 63"/>
                    <a:gd name="T23" fmla="*/ 3 h 46"/>
                    <a:gd name="T24" fmla="*/ 2 w 63"/>
                    <a:gd name="T25" fmla="*/ 6 h 46"/>
                    <a:gd name="T26" fmla="*/ 2 w 63"/>
                    <a:gd name="T27" fmla="*/ 11 h 46"/>
                    <a:gd name="T28" fmla="*/ 5 w 63"/>
                    <a:gd name="T29" fmla="*/ 10 h 46"/>
                    <a:gd name="T30" fmla="*/ 7 w 63"/>
                    <a:gd name="T31" fmla="*/ 12 h 46"/>
                    <a:gd name="T32" fmla="*/ 12 w 63"/>
                    <a:gd name="T33" fmla="*/ 11 h 46"/>
                    <a:gd name="T34" fmla="*/ 14 w 63"/>
                    <a:gd name="T35" fmla="*/ 14 h 46"/>
                    <a:gd name="T36" fmla="*/ 13 w 63"/>
                    <a:gd name="T37" fmla="*/ 20 h 46"/>
                    <a:gd name="T38" fmla="*/ 12 w 63"/>
                    <a:gd name="T39" fmla="*/ 25 h 46"/>
                    <a:gd name="T40" fmla="*/ 12 w 63"/>
                    <a:gd name="T41" fmla="*/ 28 h 46"/>
                    <a:gd name="T42" fmla="*/ 10 w 63"/>
                    <a:gd name="T43" fmla="*/ 33 h 46"/>
                    <a:gd name="T44" fmla="*/ 10 w 63"/>
                    <a:gd name="T45" fmla="*/ 38 h 46"/>
                    <a:gd name="T46" fmla="*/ 17 w 63"/>
                    <a:gd name="T47" fmla="*/ 44 h 46"/>
                    <a:gd name="T48" fmla="*/ 20 w 63"/>
                    <a:gd name="T49" fmla="*/ 45 h 46"/>
                    <a:gd name="T50" fmla="*/ 21 w 63"/>
                    <a:gd name="T51" fmla="*/ 43 h 46"/>
                    <a:gd name="T52" fmla="*/ 24 w 63"/>
                    <a:gd name="T53" fmla="*/ 42 h 46"/>
                    <a:gd name="T54" fmla="*/ 36 w 63"/>
                    <a:gd name="T55" fmla="*/ 41 h 46"/>
                    <a:gd name="T56" fmla="*/ 39 w 63"/>
                    <a:gd name="T57" fmla="*/ 38 h 46"/>
                    <a:gd name="T58" fmla="*/ 43 w 63"/>
                    <a:gd name="T59" fmla="*/ 35 h 46"/>
                    <a:gd name="T60" fmla="*/ 47 w 63"/>
                    <a:gd name="T61" fmla="*/ 30 h 46"/>
                    <a:gd name="T62" fmla="*/ 45 w 63"/>
                    <a:gd name="T63" fmla="*/ 26 h 46"/>
                    <a:gd name="T64" fmla="*/ 48 w 63"/>
                    <a:gd name="T65" fmla="*/ 21 h 46"/>
                    <a:gd name="T66" fmla="*/ 50 w 63"/>
                    <a:gd name="T67" fmla="*/ 19 h 46"/>
                    <a:gd name="T68" fmla="*/ 51 w 63"/>
                    <a:gd name="T69" fmla="*/ 17 h 46"/>
                    <a:gd name="T70" fmla="*/ 60 w 63"/>
                    <a:gd name="T71" fmla="*/ 13 h 46"/>
                    <a:gd name="T72" fmla="*/ 63 w 63"/>
                    <a:gd name="T73" fmla="*/ 9 h 46"/>
                    <a:gd name="T74" fmla="*/ 58 w 63"/>
                    <a:gd name="T75" fmla="*/ 8 h 46"/>
                    <a:gd name="T76" fmla="*/ 58 w 63"/>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46">
                      <a:moveTo>
                        <a:pt x="58" y="8"/>
                      </a:moveTo>
                      <a:cubicBezTo>
                        <a:pt x="55" y="8"/>
                        <a:pt x="54" y="7"/>
                        <a:pt x="52" y="6"/>
                      </a:cubicBezTo>
                      <a:cubicBezTo>
                        <a:pt x="51" y="5"/>
                        <a:pt x="50" y="6"/>
                        <a:pt x="49" y="6"/>
                      </a:cubicBezTo>
                      <a:cubicBezTo>
                        <a:pt x="48" y="6"/>
                        <a:pt x="46" y="6"/>
                        <a:pt x="45" y="6"/>
                      </a:cubicBezTo>
                      <a:cubicBezTo>
                        <a:pt x="43" y="5"/>
                        <a:pt x="41" y="4"/>
                        <a:pt x="40" y="4"/>
                      </a:cubicBezTo>
                      <a:cubicBezTo>
                        <a:pt x="39" y="3"/>
                        <a:pt x="39" y="3"/>
                        <a:pt x="38" y="2"/>
                      </a:cubicBezTo>
                      <a:cubicBezTo>
                        <a:pt x="37" y="3"/>
                        <a:pt x="36" y="2"/>
                        <a:pt x="35" y="2"/>
                      </a:cubicBezTo>
                      <a:cubicBezTo>
                        <a:pt x="33" y="1"/>
                        <a:pt x="32" y="2"/>
                        <a:pt x="31" y="2"/>
                      </a:cubicBezTo>
                      <a:cubicBezTo>
                        <a:pt x="29" y="2"/>
                        <a:pt x="28" y="2"/>
                        <a:pt x="27" y="2"/>
                      </a:cubicBezTo>
                      <a:cubicBezTo>
                        <a:pt x="24" y="2"/>
                        <a:pt x="21" y="1"/>
                        <a:pt x="17" y="1"/>
                      </a:cubicBezTo>
                      <a:cubicBezTo>
                        <a:pt x="15" y="1"/>
                        <a:pt x="11" y="0"/>
                        <a:pt x="8" y="0"/>
                      </a:cubicBezTo>
                      <a:cubicBezTo>
                        <a:pt x="7" y="1"/>
                        <a:pt x="4" y="2"/>
                        <a:pt x="2" y="3"/>
                      </a:cubicBezTo>
                      <a:cubicBezTo>
                        <a:pt x="0" y="4"/>
                        <a:pt x="1" y="5"/>
                        <a:pt x="2" y="6"/>
                      </a:cubicBezTo>
                      <a:cubicBezTo>
                        <a:pt x="2" y="8"/>
                        <a:pt x="2" y="9"/>
                        <a:pt x="2" y="11"/>
                      </a:cubicBezTo>
                      <a:cubicBezTo>
                        <a:pt x="3" y="11"/>
                        <a:pt x="5" y="10"/>
                        <a:pt x="5" y="10"/>
                      </a:cubicBezTo>
                      <a:cubicBezTo>
                        <a:pt x="6" y="10"/>
                        <a:pt x="5" y="12"/>
                        <a:pt x="7" y="12"/>
                      </a:cubicBezTo>
                      <a:cubicBezTo>
                        <a:pt x="9" y="12"/>
                        <a:pt x="10" y="11"/>
                        <a:pt x="12" y="11"/>
                      </a:cubicBezTo>
                      <a:cubicBezTo>
                        <a:pt x="14" y="10"/>
                        <a:pt x="16" y="13"/>
                        <a:pt x="14" y="14"/>
                      </a:cubicBezTo>
                      <a:cubicBezTo>
                        <a:pt x="12" y="16"/>
                        <a:pt x="13" y="17"/>
                        <a:pt x="13" y="20"/>
                      </a:cubicBezTo>
                      <a:cubicBezTo>
                        <a:pt x="12" y="21"/>
                        <a:pt x="13" y="24"/>
                        <a:pt x="12" y="25"/>
                      </a:cubicBezTo>
                      <a:cubicBezTo>
                        <a:pt x="9" y="25"/>
                        <a:pt x="10" y="26"/>
                        <a:pt x="12" y="28"/>
                      </a:cubicBezTo>
                      <a:cubicBezTo>
                        <a:pt x="13" y="29"/>
                        <a:pt x="10" y="31"/>
                        <a:pt x="10" y="33"/>
                      </a:cubicBezTo>
                      <a:cubicBezTo>
                        <a:pt x="12" y="35"/>
                        <a:pt x="10" y="36"/>
                        <a:pt x="10" y="38"/>
                      </a:cubicBezTo>
                      <a:cubicBezTo>
                        <a:pt x="13" y="37"/>
                        <a:pt x="15" y="42"/>
                        <a:pt x="17" y="44"/>
                      </a:cubicBezTo>
                      <a:cubicBezTo>
                        <a:pt x="17" y="45"/>
                        <a:pt x="19" y="46"/>
                        <a:pt x="20" y="45"/>
                      </a:cubicBezTo>
                      <a:cubicBezTo>
                        <a:pt x="20" y="45"/>
                        <a:pt x="21" y="44"/>
                        <a:pt x="21" y="43"/>
                      </a:cubicBezTo>
                      <a:cubicBezTo>
                        <a:pt x="22" y="43"/>
                        <a:pt x="24" y="42"/>
                        <a:pt x="24" y="42"/>
                      </a:cubicBezTo>
                      <a:cubicBezTo>
                        <a:pt x="28" y="41"/>
                        <a:pt x="32" y="42"/>
                        <a:pt x="36" y="41"/>
                      </a:cubicBezTo>
                      <a:cubicBezTo>
                        <a:pt x="37" y="40"/>
                        <a:pt x="37" y="39"/>
                        <a:pt x="39" y="38"/>
                      </a:cubicBezTo>
                      <a:cubicBezTo>
                        <a:pt x="41" y="37"/>
                        <a:pt x="42" y="36"/>
                        <a:pt x="43" y="35"/>
                      </a:cubicBezTo>
                      <a:cubicBezTo>
                        <a:pt x="44" y="32"/>
                        <a:pt x="45" y="31"/>
                        <a:pt x="47" y="30"/>
                      </a:cubicBezTo>
                      <a:cubicBezTo>
                        <a:pt x="48" y="29"/>
                        <a:pt x="46" y="27"/>
                        <a:pt x="45" y="26"/>
                      </a:cubicBezTo>
                      <a:cubicBezTo>
                        <a:pt x="45" y="25"/>
                        <a:pt x="47" y="22"/>
                        <a:pt x="48" y="21"/>
                      </a:cubicBezTo>
                      <a:cubicBezTo>
                        <a:pt x="48" y="21"/>
                        <a:pt x="49" y="20"/>
                        <a:pt x="50" y="19"/>
                      </a:cubicBezTo>
                      <a:cubicBezTo>
                        <a:pt x="50" y="19"/>
                        <a:pt x="50" y="17"/>
                        <a:pt x="51" y="17"/>
                      </a:cubicBezTo>
                      <a:cubicBezTo>
                        <a:pt x="54" y="15"/>
                        <a:pt x="57" y="14"/>
                        <a:pt x="60" y="13"/>
                      </a:cubicBezTo>
                      <a:cubicBezTo>
                        <a:pt x="61" y="12"/>
                        <a:pt x="63" y="11"/>
                        <a:pt x="63" y="9"/>
                      </a:cubicBezTo>
                      <a:cubicBezTo>
                        <a:pt x="62" y="7"/>
                        <a:pt x="60" y="9"/>
                        <a:pt x="58" y="8"/>
                      </a:cubicBezTo>
                      <a:cubicBezTo>
                        <a:pt x="55" y="8"/>
                        <a:pt x="60" y="9"/>
                        <a:pt x="58" y="8"/>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66" name="Freeform 728">
                  <a:extLst>
                    <a:ext uri="{FF2B5EF4-FFF2-40B4-BE49-F238E27FC236}">
                      <a16:creationId xmlns:a16="http://schemas.microsoft.com/office/drawing/2014/main" id="{E8821BFB-279C-E8FB-54EE-5550EBCA074F}"/>
                    </a:ext>
                  </a:extLst>
                </p:cNvPr>
                <p:cNvSpPr>
                  <a:spLocks/>
                </p:cNvSpPr>
                <p:nvPr/>
              </p:nvSpPr>
              <p:spPr bwMode="auto">
                <a:xfrm>
                  <a:off x="5585454" y="3077428"/>
                  <a:ext cx="84048" cy="168422"/>
                </a:xfrm>
                <a:custGeom>
                  <a:avLst/>
                  <a:gdLst>
                    <a:gd name="T0" fmla="*/ 11 w 16"/>
                    <a:gd name="T1" fmla="*/ 25 h 30"/>
                    <a:gd name="T2" fmla="*/ 11 w 16"/>
                    <a:gd name="T3" fmla="*/ 21 h 30"/>
                    <a:gd name="T4" fmla="*/ 10 w 16"/>
                    <a:gd name="T5" fmla="*/ 16 h 30"/>
                    <a:gd name="T6" fmla="*/ 12 w 16"/>
                    <a:gd name="T7" fmla="*/ 14 h 30"/>
                    <a:gd name="T8" fmla="*/ 13 w 16"/>
                    <a:gd name="T9" fmla="*/ 9 h 30"/>
                    <a:gd name="T10" fmla="*/ 14 w 16"/>
                    <a:gd name="T11" fmla="*/ 4 h 30"/>
                    <a:gd name="T12" fmla="*/ 12 w 16"/>
                    <a:gd name="T13" fmla="*/ 1 h 30"/>
                    <a:gd name="T14" fmla="*/ 7 w 16"/>
                    <a:gd name="T15" fmla="*/ 2 h 30"/>
                    <a:gd name="T16" fmla="*/ 5 w 16"/>
                    <a:gd name="T17" fmla="*/ 0 h 30"/>
                    <a:gd name="T18" fmla="*/ 4 w 16"/>
                    <a:gd name="T19" fmla="*/ 0 h 30"/>
                    <a:gd name="T20" fmla="*/ 3 w 16"/>
                    <a:gd name="T21" fmla="*/ 4 h 30"/>
                    <a:gd name="T22" fmla="*/ 3 w 16"/>
                    <a:gd name="T23" fmla="*/ 8 h 30"/>
                    <a:gd name="T24" fmla="*/ 2 w 16"/>
                    <a:gd name="T25" fmla="*/ 13 h 30"/>
                    <a:gd name="T26" fmla="*/ 0 w 16"/>
                    <a:gd name="T27" fmla="*/ 20 h 30"/>
                    <a:gd name="T28" fmla="*/ 2 w 16"/>
                    <a:gd name="T29" fmla="*/ 22 h 30"/>
                    <a:gd name="T30" fmla="*/ 2 w 16"/>
                    <a:gd name="T31" fmla="*/ 28 h 30"/>
                    <a:gd name="T32" fmla="*/ 6 w 16"/>
                    <a:gd name="T33" fmla="*/ 30 h 30"/>
                    <a:gd name="T34" fmla="*/ 11 w 16"/>
                    <a:gd name="T35" fmla="*/ 25 h 30"/>
                    <a:gd name="T36" fmla="*/ 11 w 16"/>
                    <a:gd name="T3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0">
                      <a:moveTo>
                        <a:pt x="11" y="25"/>
                      </a:moveTo>
                      <a:cubicBezTo>
                        <a:pt x="12" y="23"/>
                        <a:pt x="10" y="22"/>
                        <a:pt x="11" y="21"/>
                      </a:cubicBezTo>
                      <a:cubicBezTo>
                        <a:pt x="12" y="18"/>
                        <a:pt x="12" y="18"/>
                        <a:pt x="10" y="16"/>
                      </a:cubicBezTo>
                      <a:cubicBezTo>
                        <a:pt x="9" y="14"/>
                        <a:pt x="11" y="15"/>
                        <a:pt x="12" y="14"/>
                      </a:cubicBezTo>
                      <a:cubicBezTo>
                        <a:pt x="13" y="13"/>
                        <a:pt x="13" y="10"/>
                        <a:pt x="13" y="9"/>
                      </a:cubicBezTo>
                      <a:cubicBezTo>
                        <a:pt x="13" y="6"/>
                        <a:pt x="12" y="6"/>
                        <a:pt x="14" y="4"/>
                      </a:cubicBezTo>
                      <a:cubicBezTo>
                        <a:pt x="16" y="3"/>
                        <a:pt x="14" y="0"/>
                        <a:pt x="12" y="1"/>
                      </a:cubicBezTo>
                      <a:cubicBezTo>
                        <a:pt x="10" y="1"/>
                        <a:pt x="9" y="2"/>
                        <a:pt x="7" y="2"/>
                      </a:cubicBezTo>
                      <a:cubicBezTo>
                        <a:pt x="5" y="2"/>
                        <a:pt x="6" y="0"/>
                        <a:pt x="5" y="0"/>
                      </a:cubicBezTo>
                      <a:cubicBezTo>
                        <a:pt x="6" y="0"/>
                        <a:pt x="3" y="0"/>
                        <a:pt x="4" y="0"/>
                      </a:cubicBezTo>
                      <a:cubicBezTo>
                        <a:pt x="2" y="1"/>
                        <a:pt x="3" y="2"/>
                        <a:pt x="3" y="4"/>
                      </a:cubicBezTo>
                      <a:cubicBezTo>
                        <a:pt x="3" y="5"/>
                        <a:pt x="3" y="7"/>
                        <a:pt x="3" y="8"/>
                      </a:cubicBezTo>
                      <a:cubicBezTo>
                        <a:pt x="2" y="10"/>
                        <a:pt x="2" y="12"/>
                        <a:pt x="2" y="13"/>
                      </a:cubicBezTo>
                      <a:cubicBezTo>
                        <a:pt x="1" y="16"/>
                        <a:pt x="0" y="17"/>
                        <a:pt x="0" y="20"/>
                      </a:cubicBezTo>
                      <a:cubicBezTo>
                        <a:pt x="1" y="21"/>
                        <a:pt x="2" y="20"/>
                        <a:pt x="2" y="22"/>
                      </a:cubicBezTo>
                      <a:cubicBezTo>
                        <a:pt x="3" y="23"/>
                        <a:pt x="2" y="26"/>
                        <a:pt x="2" y="28"/>
                      </a:cubicBezTo>
                      <a:cubicBezTo>
                        <a:pt x="2" y="30"/>
                        <a:pt x="4" y="30"/>
                        <a:pt x="6" y="30"/>
                      </a:cubicBezTo>
                      <a:cubicBezTo>
                        <a:pt x="10" y="30"/>
                        <a:pt x="9" y="27"/>
                        <a:pt x="11" y="25"/>
                      </a:cubicBezTo>
                      <a:cubicBezTo>
                        <a:pt x="12" y="23"/>
                        <a:pt x="10" y="26"/>
                        <a:pt x="11" y="2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grpSp>
          <p:sp>
            <p:nvSpPr>
              <p:cNvPr id="15" name="Freeform 677">
                <a:extLst>
                  <a:ext uri="{FF2B5EF4-FFF2-40B4-BE49-F238E27FC236}">
                    <a16:creationId xmlns:a16="http://schemas.microsoft.com/office/drawing/2014/main" id="{F8CE5E55-38DD-E4A3-210C-118F5A0D801D}"/>
                  </a:ext>
                </a:extLst>
              </p:cNvPr>
              <p:cNvSpPr>
                <a:spLocks/>
              </p:cNvSpPr>
              <p:nvPr/>
            </p:nvSpPr>
            <p:spPr bwMode="auto">
              <a:xfrm>
                <a:off x="6974927" y="3151230"/>
                <a:ext cx="41131" cy="32171"/>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grpSp>
            <p:nvGrpSpPr>
              <p:cNvPr id="16" name="Group 15">
                <a:extLst>
                  <a:ext uri="{FF2B5EF4-FFF2-40B4-BE49-F238E27FC236}">
                    <a16:creationId xmlns:a16="http://schemas.microsoft.com/office/drawing/2014/main" id="{00DD4EDE-27BF-965D-8F73-7548CD14C2FE}"/>
                  </a:ext>
                </a:extLst>
              </p:cNvPr>
              <p:cNvGrpSpPr/>
              <p:nvPr/>
            </p:nvGrpSpPr>
            <p:grpSpPr>
              <a:xfrm>
                <a:off x="5379804" y="3234493"/>
                <a:ext cx="1766795" cy="2094846"/>
                <a:chOff x="5379804" y="3234493"/>
                <a:chExt cx="1766795" cy="2094846"/>
              </a:xfrm>
              <a:grpFill/>
            </p:grpSpPr>
            <p:sp>
              <p:nvSpPr>
                <p:cNvPr id="153" name="Freeform 486">
                  <a:extLst>
                    <a:ext uri="{FF2B5EF4-FFF2-40B4-BE49-F238E27FC236}">
                      <a16:creationId xmlns:a16="http://schemas.microsoft.com/office/drawing/2014/main" id="{B79319F8-8AEE-0878-9EF5-1B45B4113978}"/>
                    </a:ext>
                  </a:extLst>
                </p:cNvPr>
                <p:cNvSpPr>
                  <a:spLocks/>
                </p:cNvSpPr>
                <p:nvPr/>
              </p:nvSpPr>
              <p:spPr bwMode="auto">
                <a:xfrm>
                  <a:off x="6932009" y="4657553"/>
                  <a:ext cx="189554" cy="387933"/>
                </a:xfrm>
                <a:custGeom>
                  <a:avLst/>
                  <a:gdLst>
                    <a:gd name="T0" fmla="*/ 31 w 36"/>
                    <a:gd name="T1" fmla="*/ 2 h 70"/>
                    <a:gd name="T2" fmla="*/ 29 w 36"/>
                    <a:gd name="T3" fmla="*/ 0 h 70"/>
                    <a:gd name="T4" fmla="*/ 28 w 36"/>
                    <a:gd name="T5" fmla="*/ 3 h 70"/>
                    <a:gd name="T6" fmla="*/ 26 w 36"/>
                    <a:gd name="T7" fmla="*/ 8 h 70"/>
                    <a:gd name="T8" fmla="*/ 23 w 36"/>
                    <a:gd name="T9" fmla="*/ 8 h 70"/>
                    <a:gd name="T10" fmla="*/ 23 w 36"/>
                    <a:gd name="T11" fmla="*/ 10 h 70"/>
                    <a:gd name="T12" fmla="*/ 22 w 36"/>
                    <a:gd name="T13" fmla="*/ 12 h 70"/>
                    <a:gd name="T14" fmla="*/ 23 w 36"/>
                    <a:gd name="T15" fmla="*/ 13 h 70"/>
                    <a:gd name="T16" fmla="*/ 21 w 36"/>
                    <a:gd name="T17" fmla="*/ 14 h 70"/>
                    <a:gd name="T18" fmla="*/ 19 w 36"/>
                    <a:gd name="T19" fmla="*/ 16 h 70"/>
                    <a:gd name="T20" fmla="*/ 15 w 36"/>
                    <a:gd name="T21" fmla="*/ 18 h 70"/>
                    <a:gd name="T22" fmla="*/ 15 w 36"/>
                    <a:gd name="T23" fmla="*/ 19 h 70"/>
                    <a:gd name="T24" fmla="*/ 13 w 36"/>
                    <a:gd name="T25" fmla="*/ 19 h 70"/>
                    <a:gd name="T26" fmla="*/ 8 w 36"/>
                    <a:gd name="T27" fmla="*/ 21 h 70"/>
                    <a:gd name="T28" fmla="*/ 6 w 36"/>
                    <a:gd name="T29" fmla="*/ 21 h 70"/>
                    <a:gd name="T30" fmla="*/ 4 w 36"/>
                    <a:gd name="T31" fmla="*/ 27 h 70"/>
                    <a:gd name="T32" fmla="*/ 4 w 36"/>
                    <a:gd name="T33" fmla="*/ 44 h 70"/>
                    <a:gd name="T34" fmla="*/ 0 w 36"/>
                    <a:gd name="T35" fmla="*/ 51 h 70"/>
                    <a:gd name="T36" fmla="*/ 0 w 36"/>
                    <a:gd name="T37" fmla="*/ 55 h 70"/>
                    <a:gd name="T38" fmla="*/ 2 w 36"/>
                    <a:gd name="T39" fmla="*/ 59 h 70"/>
                    <a:gd name="T40" fmla="*/ 5 w 36"/>
                    <a:gd name="T41" fmla="*/ 68 h 70"/>
                    <a:gd name="T42" fmla="*/ 16 w 36"/>
                    <a:gd name="T43" fmla="*/ 68 h 70"/>
                    <a:gd name="T44" fmla="*/ 24 w 36"/>
                    <a:gd name="T45" fmla="*/ 50 h 70"/>
                    <a:gd name="T46" fmla="*/ 31 w 36"/>
                    <a:gd name="T47" fmla="*/ 30 h 70"/>
                    <a:gd name="T48" fmla="*/ 32 w 36"/>
                    <a:gd name="T49" fmla="*/ 23 h 70"/>
                    <a:gd name="T50" fmla="*/ 34 w 36"/>
                    <a:gd name="T51" fmla="*/ 19 h 70"/>
                    <a:gd name="T52" fmla="*/ 36 w 36"/>
                    <a:gd name="T53" fmla="*/ 17 h 70"/>
                    <a:gd name="T54" fmla="*/ 35 w 36"/>
                    <a:gd name="T55" fmla="*/ 11 h 70"/>
                    <a:gd name="T56" fmla="*/ 31 w 36"/>
                    <a:gd name="T57" fmla="*/ 2 h 70"/>
                    <a:gd name="T58" fmla="*/ 31 w 36"/>
                    <a:gd name="T5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0">
                      <a:moveTo>
                        <a:pt x="31" y="2"/>
                      </a:moveTo>
                      <a:cubicBezTo>
                        <a:pt x="31" y="2"/>
                        <a:pt x="30" y="0"/>
                        <a:pt x="29" y="0"/>
                      </a:cubicBezTo>
                      <a:cubicBezTo>
                        <a:pt x="29" y="1"/>
                        <a:pt x="28" y="2"/>
                        <a:pt x="28" y="3"/>
                      </a:cubicBezTo>
                      <a:cubicBezTo>
                        <a:pt x="27" y="5"/>
                        <a:pt x="27" y="6"/>
                        <a:pt x="26" y="8"/>
                      </a:cubicBezTo>
                      <a:cubicBezTo>
                        <a:pt x="25" y="9"/>
                        <a:pt x="24" y="8"/>
                        <a:pt x="23" y="8"/>
                      </a:cubicBezTo>
                      <a:cubicBezTo>
                        <a:pt x="23" y="8"/>
                        <a:pt x="24" y="9"/>
                        <a:pt x="23" y="10"/>
                      </a:cubicBezTo>
                      <a:cubicBezTo>
                        <a:pt x="23" y="11"/>
                        <a:pt x="22" y="11"/>
                        <a:pt x="22" y="12"/>
                      </a:cubicBezTo>
                      <a:cubicBezTo>
                        <a:pt x="22" y="12"/>
                        <a:pt x="23" y="13"/>
                        <a:pt x="23" y="13"/>
                      </a:cubicBezTo>
                      <a:cubicBezTo>
                        <a:pt x="23" y="14"/>
                        <a:pt x="22" y="13"/>
                        <a:pt x="21" y="14"/>
                      </a:cubicBezTo>
                      <a:cubicBezTo>
                        <a:pt x="20" y="14"/>
                        <a:pt x="20" y="15"/>
                        <a:pt x="19" y="16"/>
                      </a:cubicBezTo>
                      <a:cubicBezTo>
                        <a:pt x="18" y="17"/>
                        <a:pt x="17" y="17"/>
                        <a:pt x="15" y="18"/>
                      </a:cubicBezTo>
                      <a:cubicBezTo>
                        <a:pt x="14" y="18"/>
                        <a:pt x="16" y="19"/>
                        <a:pt x="15" y="19"/>
                      </a:cubicBezTo>
                      <a:cubicBezTo>
                        <a:pt x="15" y="20"/>
                        <a:pt x="13" y="18"/>
                        <a:pt x="13" y="19"/>
                      </a:cubicBezTo>
                      <a:cubicBezTo>
                        <a:pt x="11" y="20"/>
                        <a:pt x="10" y="20"/>
                        <a:pt x="8" y="21"/>
                      </a:cubicBezTo>
                      <a:cubicBezTo>
                        <a:pt x="7" y="21"/>
                        <a:pt x="6" y="20"/>
                        <a:pt x="6" y="21"/>
                      </a:cubicBezTo>
                      <a:cubicBezTo>
                        <a:pt x="5" y="23"/>
                        <a:pt x="5" y="25"/>
                        <a:pt x="4" y="27"/>
                      </a:cubicBezTo>
                      <a:cubicBezTo>
                        <a:pt x="3" y="32"/>
                        <a:pt x="8" y="39"/>
                        <a:pt x="4" y="44"/>
                      </a:cubicBezTo>
                      <a:cubicBezTo>
                        <a:pt x="3" y="46"/>
                        <a:pt x="1" y="48"/>
                        <a:pt x="0" y="51"/>
                      </a:cubicBezTo>
                      <a:cubicBezTo>
                        <a:pt x="0" y="52"/>
                        <a:pt x="0" y="54"/>
                        <a:pt x="0" y="55"/>
                      </a:cubicBezTo>
                      <a:cubicBezTo>
                        <a:pt x="1" y="56"/>
                        <a:pt x="3" y="57"/>
                        <a:pt x="2" y="59"/>
                      </a:cubicBezTo>
                      <a:cubicBezTo>
                        <a:pt x="1" y="62"/>
                        <a:pt x="2" y="66"/>
                        <a:pt x="5" y="68"/>
                      </a:cubicBezTo>
                      <a:cubicBezTo>
                        <a:pt x="8" y="70"/>
                        <a:pt x="11" y="70"/>
                        <a:pt x="16" y="68"/>
                      </a:cubicBezTo>
                      <a:cubicBezTo>
                        <a:pt x="21" y="66"/>
                        <a:pt x="22" y="55"/>
                        <a:pt x="24" y="50"/>
                      </a:cubicBezTo>
                      <a:cubicBezTo>
                        <a:pt x="26" y="43"/>
                        <a:pt x="29" y="37"/>
                        <a:pt x="31" y="30"/>
                      </a:cubicBezTo>
                      <a:cubicBezTo>
                        <a:pt x="31" y="28"/>
                        <a:pt x="31" y="25"/>
                        <a:pt x="32" y="23"/>
                      </a:cubicBezTo>
                      <a:cubicBezTo>
                        <a:pt x="33" y="22"/>
                        <a:pt x="31" y="14"/>
                        <a:pt x="34" y="19"/>
                      </a:cubicBezTo>
                      <a:cubicBezTo>
                        <a:pt x="35" y="20"/>
                        <a:pt x="35" y="18"/>
                        <a:pt x="36" y="17"/>
                      </a:cubicBezTo>
                      <a:cubicBezTo>
                        <a:pt x="36" y="15"/>
                        <a:pt x="35" y="13"/>
                        <a:pt x="35" y="11"/>
                      </a:cubicBezTo>
                      <a:cubicBezTo>
                        <a:pt x="34" y="9"/>
                        <a:pt x="33" y="4"/>
                        <a:pt x="31" y="2"/>
                      </a:cubicBezTo>
                      <a:cubicBezTo>
                        <a:pt x="30" y="1"/>
                        <a:pt x="32" y="2"/>
                        <a:pt x="31"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54" name="Freeform 729">
                  <a:extLst>
                    <a:ext uri="{FF2B5EF4-FFF2-40B4-BE49-F238E27FC236}">
                      <a16:creationId xmlns:a16="http://schemas.microsoft.com/office/drawing/2014/main" id="{CBE26290-588B-4A00-BA43-C1C390AFC64E}"/>
                    </a:ext>
                  </a:extLst>
                </p:cNvPr>
                <p:cNvSpPr>
                  <a:spLocks/>
                </p:cNvSpPr>
                <p:nvPr/>
              </p:nvSpPr>
              <p:spPr bwMode="auto">
                <a:xfrm>
                  <a:off x="6597605" y="4600779"/>
                  <a:ext cx="277180" cy="490123"/>
                </a:xfrm>
                <a:custGeom>
                  <a:avLst/>
                  <a:gdLst>
                    <a:gd name="T0" fmla="*/ 52 w 53"/>
                    <a:gd name="T1" fmla="*/ 23 h 88"/>
                    <a:gd name="T2" fmla="*/ 50 w 53"/>
                    <a:gd name="T3" fmla="*/ 3 h 88"/>
                    <a:gd name="T4" fmla="*/ 46 w 53"/>
                    <a:gd name="T5" fmla="*/ 3 h 88"/>
                    <a:gd name="T6" fmla="*/ 41 w 53"/>
                    <a:gd name="T7" fmla="*/ 6 h 88"/>
                    <a:gd name="T8" fmla="*/ 38 w 53"/>
                    <a:gd name="T9" fmla="*/ 7 h 88"/>
                    <a:gd name="T10" fmla="*/ 32 w 53"/>
                    <a:gd name="T11" fmla="*/ 7 h 88"/>
                    <a:gd name="T12" fmla="*/ 28 w 53"/>
                    <a:gd name="T13" fmla="*/ 7 h 88"/>
                    <a:gd name="T14" fmla="*/ 23 w 53"/>
                    <a:gd name="T15" fmla="*/ 7 h 88"/>
                    <a:gd name="T16" fmla="*/ 24 w 53"/>
                    <a:gd name="T17" fmla="*/ 18 h 88"/>
                    <a:gd name="T18" fmla="*/ 25 w 53"/>
                    <a:gd name="T19" fmla="*/ 20 h 88"/>
                    <a:gd name="T20" fmla="*/ 27 w 53"/>
                    <a:gd name="T21" fmla="*/ 22 h 88"/>
                    <a:gd name="T22" fmla="*/ 27 w 53"/>
                    <a:gd name="T23" fmla="*/ 28 h 88"/>
                    <a:gd name="T24" fmla="*/ 25 w 53"/>
                    <a:gd name="T25" fmla="*/ 31 h 88"/>
                    <a:gd name="T26" fmla="*/ 24 w 53"/>
                    <a:gd name="T27" fmla="*/ 35 h 88"/>
                    <a:gd name="T28" fmla="*/ 20 w 53"/>
                    <a:gd name="T29" fmla="*/ 31 h 88"/>
                    <a:gd name="T30" fmla="*/ 21 w 53"/>
                    <a:gd name="T31" fmla="*/ 25 h 88"/>
                    <a:gd name="T32" fmla="*/ 16 w 53"/>
                    <a:gd name="T33" fmla="*/ 22 h 88"/>
                    <a:gd name="T34" fmla="*/ 13 w 53"/>
                    <a:gd name="T35" fmla="*/ 20 h 88"/>
                    <a:gd name="T36" fmla="*/ 2 w 53"/>
                    <a:gd name="T37" fmla="*/ 24 h 88"/>
                    <a:gd name="T38" fmla="*/ 0 w 53"/>
                    <a:gd name="T39" fmla="*/ 26 h 88"/>
                    <a:gd name="T40" fmla="*/ 1 w 53"/>
                    <a:gd name="T41" fmla="*/ 30 h 88"/>
                    <a:gd name="T42" fmla="*/ 12 w 53"/>
                    <a:gd name="T43" fmla="*/ 35 h 88"/>
                    <a:gd name="T44" fmla="*/ 13 w 53"/>
                    <a:gd name="T45" fmla="*/ 44 h 88"/>
                    <a:gd name="T46" fmla="*/ 12 w 53"/>
                    <a:gd name="T47" fmla="*/ 52 h 88"/>
                    <a:gd name="T48" fmla="*/ 6 w 53"/>
                    <a:gd name="T49" fmla="*/ 62 h 88"/>
                    <a:gd name="T50" fmla="*/ 6 w 53"/>
                    <a:gd name="T51" fmla="*/ 69 h 88"/>
                    <a:gd name="T52" fmla="*/ 8 w 53"/>
                    <a:gd name="T53" fmla="*/ 78 h 88"/>
                    <a:gd name="T54" fmla="*/ 9 w 53"/>
                    <a:gd name="T55" fmla="*/ 87 h 88"/>
                    <a:gd name="T56" fmla="*/ 12 w 53"/>
                    <a:gd name="T57" fmla="*/ 86 h 88"/>
                    <a:gd name="T58" fmla="*/ 13 w 53"/>
                    <a:gd name="T59" fmla="*/ 83 h 88"/>
                    <a:gd name="T60" fmla="*/ 11 w 53"/>
                    <a:gd name="T61" fmla="*/ 83 h 88"/>
                    <a:gd name="T62" fmla="*/ 16 w 53"/>
                    <a:gd name="T63" fmla="*/ 77 h 88"/>
                    <a:gd name="T64" fmla="*/ 25 w 53"/>
                    <a:gd name="T65" fmla="*/ 72 h 88"/>
                    <a:gd name="T66" fmla="*/ 25 w 53"/>
                    <a:gd name="T67" fmla="*/ 64 h 88"/>
                    <a:gd name="T68" fmla="*/ 21 w 53"/>
                    <a:gd name="T69" fmla="*/ 48 h 88"/>
                    <a:gd name="T70" fmla="*/ 24 w 53"/>
                    <a:gd name="T71" fmla="*/ 48 h 88"/>
                    <a:gd name="T72" fmla="*/ 29 w 53"/>
                    <a:gd name="T73" fmla="*/ 44 h 88"/>
                    <a:gd name="T74" fmla="*/ 35 w 53"/>
                    <a:gd name="T75" fmla="*/ 38 h 88"/>
                    <a:gd name="T76" fmla="*/ 40 w 53"/>
                    <a:gd name="T77" fmla="*/ 36 h 88"/>
                    <a:gd name="T78" fmla="*/ 46 w 53"/>
                    <a:gd name="T79" fmla="*/ 32 h 88"/>
                    <a:gd name="T80" fmla="*/ 52 w 53"/>
                    <a:gd name="T81" fmla="*/ 23 h 88"/>
                    <a:gd name="T82" fmla="*/ 52 w 53"/>
                    <a:gd name="T8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88">
                      <a:moveTo>
                        <a:pt x="52" y="23"/>
                      </a:moveTo>
                      <a:cubicBezTo>
                        <a:pt x="49" y="17"/>
                        <a:pt x="50" y="9"/>
                        <a:pt x="50" y="3"/>
                      </a:cubicBezTo>
                      <a:cubicBezTo>
                        <a:pt x="50" y="0"/>
                        <a:pt x="48" y="2"/>
                        <a:pt x="46" y="3"/>
                      </a:cubicBezTo>
                      <a:cubicBezTo>
                        <a:pt x="45" y="4"/>
                        <a:pt x="43" y="6"/>
                        <a:pt x="41" y="6"/>
                      </a:cubicBezTo>
                      <a:cubicBezTo>
                        <a:pt x="40" y="6"/>
                        <a:pt x="38" y="5"/>
                        <a:pt x="38" y="7"/>
                      </a:cubicBezTo>
                      <a:cubicBezTo>
                        <a:pt x="36" y="10"/>
                        <a:pt x="34" y="7"/>
                        <a:pt x="32" y="7"/>
                      </a:cubicBezTo>
                      <a:cubicBezTo>
                        <a:pt x="30" y="7"/>
                        <a:pt x="30" y="9"/>
                        <a:pt x="28" y="7"/>
                      </a:cubicBezTo>
                      <a:cubicBezTo>
                        <a:pt x="27" y="7"/>
                        <a:pt x="24" y="7"/>
                        <a:pt x="23" y="7"/>
                      </a:cubicBezTo>
                      <a:cubicBezTo>
                        <a:pt x="20" y="7"/>
                        <a:pt x="21" y="16"/>
                        <a:pt x="24" y="18"/>
                      </a:cubicBezTo>
                      <a:cubicBezTo>
                        <a:pt x="24" y="18"/>
                        <a:pt x="24" y="20"/>
                        <a:pt x="25" y="20"/>
                      </a:cubicBezTo>
                      <a:cubicBezTo>
                        <a:pt x="25" y="21"/>
                        <a:pt x="26" y="21"/>
                        <a:pt x="27" y="22"/>
                      </a:cubicBezTo>
                      <a:cubicBezTo>
                        <a:pt x="27" y="24"/>
                        <a:pt x="27" y="27"/>
                        <a:pt x="27" y="28"/>
                      </a:cubicBezTo>
                      <a:cubicBezTo>
                        <a:pt x="27" y="30"/>
                        <a:pt x="28" y="31"/>
                        <a:pt x="25" y="31"/>
                      </a:cubicBezTo>
                      <a:cubicBezTo>
                        <a:pt x="24" y="31"/>
                        <a:pt x="24" y="34"/>
                        <a:pt x="24" y="35"/>
                      </a:cubicBezTo>
                      <a:cubicBezTo>
                        <a:pt x="23" y="34"/>
                        <a:pt x="21" y="32"/>
                        <a:pt x="20" y="31"/>
                      </a:cubicBezTo>
                      <a:cubicBezTo>
                        <a:pt x="19" y="29"/>
                        <a:pt x="21" y="27"/>
                        <a:pt x="21" y="25"/>
                      </a:cubicBezTo>
                      <a:cubicBezTo>
                        <a:pt x="22" y="20"/>
                        <a:pt x="19" y="24"/>
                        <a:pt x="16" y="22"/>
                      </a:cubicBezTo>
                      <a:cubicBezTo>
                        <a:pt x="15" y="21"/>
                        <a:pt x="15" y="19"/>
                        <a:pt x="13" y="20"/>
                      </a:cubicBezTo>
                      <a:cubicBezTo>
                        <a:pt x="9" y="22"/>
                        <a:pt x="6" y="23"/>
                        <a:pt x="2" y="24"/>
                      </a:cubicBezTo>
                      <a:cubicBezTo>
                        <a:pt x="1" y="25"/>
                        <a:pt x="0" y="25"/>
                        <a:pt x="0" y="26"/>
                      </a:cubicBezTo>
                      <a:cubicBezTo>
                        <a:pt x="0" y="27"/>
                        <a:pt x="1" y="29"/>
                        <a:pt x="1" y="30"/>
                      </a:cubicBezTo>
                      <a:cubicBezTo>
                        <a:pt x="4" y="30"/>
                        <a:pt x="12" y="32"/>
                        <a:pt x="12" y="35"/>
                      </a:cubicBezTo>
                      <a:cubicBezTo>
                        <a:pt x="13" y="38"/>
                        <a:pt x="13" y="41"/>
                        <a:pt x="13" y="44"/>
                      </a:cubicBezTo>
                      <a:cubicBezTo>
                        <a:pt x="12" y="46"/>
                        <a:pt x="14" y="49"/>
                        <a:pt x="12" y="52"/>
                      </a:cubicBezTo>
                      <a:cubicBezTo>
                        <a:pt x="10" y="55"/>
                        <a:pt x="8" y="59"/>
                        <a:pt x="6" y="62"/>
                      </a:cubicBezTo>
                      <a:cubicBezTo>
                        <a:pt x="4" y="64"/>
                        <a:pt x="6" y="68"/>
                        <a:pt x="6" y="69"/>
                      </a:cubicBezTo>
                      <a:cubicBezTo>
                        <a:pt x="8" y="73"/>
                        <a:pt x="8" y="75"/>
                        <a:pt x="8" y="78"/>
                      </a:cubicBezTo>
                      <a:cubicBezTo>
                        <a:pt x="8" y="81"/>
                        <a:pt x="8" y="84"/>
                        <a:pt x="9" y="87"/>
                      </a:cubicBezTo>
                      <a:cubicBezTo>
                        <a:pt x="9" y="88"/>
                        <a:pt x="12" y="87"/>
                        <a:pt x="12" y="86"/>
                      </a:cubicBezTo>
                      <a:cubicBezTo>
                        <a:pt x="13" y="85"/>
                        <a:pt x="13" y="83"/>
                        <a:pt x="13" y="83"/>
                      </a:cubicBezTo>
                      <a:cubicBezTo>
                        <a:pt x="12" y="83"/>
                        <a:pt x="11" y="83"/>
                        <a:pt x="11" y="83"/>
                      </a:cubicBezTo>
                      <a:cubicBezTo>
                        <a:pt x="11" y="80"/>
                        <a:pt x="14" y="78"/>
                        <a:pt x="16" y="77"/>
                      </a:cubicBezTo>
                      <a:cubicBezTo>
                        <a:pt x="19" y="76"/>
                        <a:pt x="23" y="75"/>
                        <a:pt x="25" y="72"/>
                      </a:cubicBezTo>
                      <a:cubicBezTo>
                        <a:pt x="25" y="71"/>
                        <a:pt x="25" y="66"/>
                        <a:pt x="25" y="64"/>
                      </a:cubicBezTo>
                      <a:cubicBezTo>
                        <a:pt x="25" y="62"/>
                        <a:pt x="21" y="48"/>
                        <a:pt x="21" y="48"/>
                      </a:cubicBezTo>
                      <a:cubicBezTo>
                        <a:pt x="22" y="47"/>
                        <a:pt x="22" y="50"/>
                        <a:pt x="24" y="48"/>
                      </a:cubicBezTo>
                      <a:cubicBezTo>
                        <a:pt x="26" y="46"/>
                        <a:pt x="27" y="45"/>
                        <a:pt x="29" y="44"/>
                      </a:cubicBezTo>
                      <a:cubicBezTo>
                        <a:pt x="31" y="43"/>
                        <a:pt x="32" y="37"/>
                        <a:pt x="35" y="38"/>
                      </a:cubicBezTo>
                      <a:cubicBezTo>
                        <a:pt x="36" y="38"/>
                        <a:pt x="38" y="36"/>
                        <a:pt x="40" y="36"/>
                      </a:cubicBezTo>
                      <a:cubicBezTo>
                        <a:pt x="42" y="35"/>
                        <a:pt x="44" y="34"/>
                        <a:pt x="46" y="32"/>
                      </a:cubicBezTo>
                      <a:cubicBezTo>
                        <a:pt x="47" y="31"/>
                        <a:pt x="53" y="25"/>
                        <a:pt x="52" y="23"/>
                      </a:cubicBezTo>
                      <a:cubicBezTo>
                        <a:pt x="51" y="22"/>
                        <a:pt x="52" y="24"/>
                        <a:pt x="52" y="2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55" name="Freeform 730">
                  <a:extLst>
                    <a:ext uri="{FF2B5EF4-FFF2-40B4-BE49-F238E27FC236}">
                      <a16:creationId xmlns:a16="http://schemas.microsoft.com/office/drawing/2014/main" id="{88B634AB-4ACC-BFAD-A751-66C24985AF7A}"/>
                    </a:ext>
                  </a:extLst>
                </p:cNvPr>
                <p:cNvSpPr>
                  <a:spLocks/>
                </p:cNvSpPr>
                <p:nvPr/>
              </p:nvSpPr>
              <p:spPr bwMode="auto">
                <a:xfrm>
                  <a:off x="6660194" y="4585640"/>
                  <a:ext cx="84048" cy="210054"/>
                </a:xfrm>
                <a:custGeom>
                  <a:avLst/>
                  <a:gdLst>
                    <a:gd name="T0" fmla="*/ 4 w 16"/>
                    <a:gd name="T1" fmla="*/ 25 h 38"/>
                    <a:gd name="T2" fmla="*/ 9 w 16"/>
                    <a:gd name="T3" fmla="*/ 26 h 38"/>
                    <a:gd name="T4" fmla="*/ 8 w 16"/>
                    <a:gd name="T5" fmla="*/ 31 h 38"/>
                    <a:gd name="T6" fmla="*/ 12 w 16"/>
                    <a:gd name="T7" fmla="*/ 38 h 38"/>
                    <a:gd name="T8" fmla="*/ 12 w 16"/>
                    <a:gd name="T9" fmla="*/ 34 h 38"/>
                    <a:gd name="T10" fmla="*/ 15 w 16"/>
                    <a:gd name="T11" fmla="*/ 33 h 38"/>
                    <a:gd name="T12" fmla="*/ 15 w 16"/>
                    <a:gd name="T13" fmla="*/ 27 h 38"/>
                    <a:gd name="T14" fmla="*/ 12 w 16"/>
                    <a:gd name="T15" fmla="*/ 22 h 38"/>
                    <a:gd name="T16" fmla="*/ 8 w 16"/>
                    <a:gd name="T17" fmla="*/ 20 h 38"/>
                    <a:gd name="T18" fmla="*/ 8 w 16"/>
                    <a:gd name="T19" fmla="*/ 16 h 38"/>
                    <a:gd name="T20" fmla="*/ 7 w 16"/>
                    <a:gd name="T21" fmla="*/ 14 h 38"/>
                    <a:gd name="T22" fmla="*/ 8 w 16"/>
                    <a:gd name="T23" fmla="*/ 8 h 38"/>
                    <a:gd name="T24" fmla="*/ 7 w 16"/>
                    <a:gd name="T25" fmla="*/ 3 h 38"/>
                    <a:gd name="T26" fmla="*/ 7 w 16"/>
                    <a:gd name="T27" fmla="*/ 1 h 38"/>
                    <a:gd name="T28" fmla="*/ 2 w 16"/>
                    <a:gd name="T29" fmla="*/ 0 h 38"/>
                    <a:gd name="T30" fmla="*/ 4 w 16"/>
                    <a:gd name="T31" fmla="*/ 6 h 38"/>
                    <a:gd name="T32" fmla="*/ 4 w 16"/>
                    <a:gd name="T33" fmla="*/ 14 h 38"/>
                    <a:gd name="T34" fmla="*/ 2 w 16"/>
                    <a:gd name="T35" fmla="*/ 16 h 38"/>
                    <a:gd name="T36" fmla="*/ 1 w 16"/>
                    <a:gd name="T37" fmla="*/ 20 h 38"/>
                    <a:gd name="T38" fmla="*/ 4 w 16"/>
                    <a:gd name="T39" fmla="*/ 25 h 38"/>
                    <a:gd name="T40" fmla="*/ 4 w 16"/>
                    <a:gd name="T4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8">
                      <a:moveTo>
                        <a:pt x="4" y="25"/>
                      </a:moveTo>
                      <a:cubicBezTo>
                        <a:pt x="6" y="26"/>
                        <a:pt x="9" y="24"/>
                        <a:pt x="9" y="26"/>
                      </a:cubicBezTo>
                      <a:cubicBezTo>
                        <a:pt x="10" y="28"/>
                        <a:pt x="9" y="29"/>
                        <a:pt x="8" y="31"/>
                      </a:cubicBezTo>
                      <a:cubicBezTo>
                        <a:pt x="6" y="33"/>
                        <a:pt x="10" y="36"/>
                        <a:pt x="12" y="38"/>
                      </a:cubicBezTo>
                      <a:cubicBezTo>
                        <a:pt x="13" y="37"/>
                        <a:pt x="12" y="35"/>
                        <a:pt x="12" y="34"/>
                      </a:cubicBezTo>
                      <a:cubicBezTo>
                        <a:pt x="13" y="33"/>
                        <a:pt x="16" y="35"/>
                        <a:pt x="15" y="33"/>
                      </a:cubicBezTo>
                      <a:cubicBezTo>
                        <a:pt x="15" y="31"/>
                        <a:pt x="15" y="29"/>
                        <a:pt x="15" y="27"/>
                      </a:cubicBezTo>
                      <a:cubicBezTo>
                        <a:pt x="14" y="25"/>
                        <a:pt x="13" y="24"/>
                        <a:pt x="12" y="22"/>
                      </a:cubicBezTo>
                      <a:cubicBezTo>
                        <a:pt x="11" y="25"/>
                        <a:pt x="8" y="21"/>
                        <a:pt x="8" y="20"/>
                      </a:cubicBezTo>
                      <a:cubicBezTo>
                        <a:pt x="8" y="18"/>
                        <a:pt x="8" y="17"/>
                        <a:pt x="8" y="16"/>
                      </a:cubicBezTo>
                      <a:cubicBezTo>
                        <a:pt x="8" y="14"/>
                        <a:pt x="8" y="15"/>
                        <a:pt x="7" y="14"/>
                      </a:cubicBezTo>
                      <a:cubicBezTo>
                        <a:pt x="6" y="14"/>
                        <a:pt x="8" y="8"/>
                        <a:pt x="8" y="8"/>
                      </a:cubicBezTo>
                      <a:cubicBezTo>
                        <a:pt x="8" y="6"/>
                        <a:pt x="7" y="5"/>
                        <a:pt x="7" y="3"/>
                      </a:cubicBezTo>
                      <a:cubicBezTo>
                        <a:pt x="6" y="2"/>
                        <a:pt x="5" y="0"/>
                        <a:pt x="7" y="1"/>
                      </a:cubicBezTo>
                      <a:cubicBezTo>
                        <a:pt x="6" y="0"/>
                        <a:pt x="3" y="0"/>
                        <a:pt x="2" y="0"/>
                      </a:cubicBezTo>
                      <a:cubicBezTo>
                        <a:pt x="2" y="1"/>
                        <a:pt x="6" y="5"/>
                        <a:pt x="4" y="6"/>
                      </a:cubicBezTo>
                      <a:cubicBezTo>
                        <a:pt x="1" y="7"/>
                        <a:pt x="2" y="12"/>
                        <a:pt x="4" y="14"/>
                      </a:cubicBezTo>
                      <a:cubicBezTo>
                        <a:pt x="4" y="15"/>
                        <a:pt x="2" y="15"/>
                        <a:pt x="2" y="16"/>
                      </a:cubicBezTo>
                      <a:cubicBezTo>
                        <a:pt x="1" y="16"/>
                        <a:pt x="1" y="19"/>
                        <a:pt x="1" y="20"/>
                      </a:cubicBezTo>
                      <a:cubicBezTo>
                        <a:pt x="0" y="22"/>
                        <a:pt x="3" y="24"/>
                        <a:pt x="4" y="25"/>
                      </a:cubicBezTo>
                      <a:cubicBezTo>
                        <a:pt x="5" y="26"/>
                        <a:pt x="4" y="24"/>
                        <a:pt x="4" y="2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56" name="Freeform 731">
                  <a:extLst>
                    <a:ext uri="{FF2B5EF4-FFF2-40B4-BE49-F238E27FC236}">
                      <a16:creationId xmlns:a16="http://schemas.microsoft.com/office/drawing/2014/main" id="{864940C0-D3D2-8595-CDBA-838F28DBEB85}"/>
                    </a:ext>
                  </a:extLst>
                </p:cNvPr>
                <p:cNvSpPr>
                  <a:spLocks/>
                </p:cNvSpPr>
                <p:nvPr/>
              </p:nvSpPr>
              <p:spPr bwMode="auto">
                <a:xfrm>
                  <a:off x="6375861" y="4545901"/>
                  <a:ext cx="314732" cy="278179"/>
                </a:xfrm>
                <a:custGeom>
                  <a:avLst/>
                  <a:gdLst>
                    <a:gd name="T0" fmla="*/ 56 w 60"/>
                    <a:gd name="T1" fmla="*/ 30 h 50"/>
                    <a:gd name="T2" fmla="*/ 55 w 60"/>
                    <a:gd name="T3" fmla="*/ 24 h 50"/>
                    <a:gd name="T4" fmla="*/ 57 w 60"/>
                    <a:gd name="T5" fmla="*/ 22 h 50"/>
                    <a:gd name="T6" fmla="*/ 57 w 60"/>
                    <a:gd name="T7" fmla="*/ 19 h 50"/>
                    <a:gd name="T8" fmla="*/ 58 w 60"/>
                    <a:gd name="T9" fmla="*/ 13 h 50"/>
                    <a:gd name="T10" fmla="*/ 56 w 60"/>
                    <a:gd name="T11" fmla="*/ 8 h 50"/>
                    <a:gd name="T12" fmla="*/ 51 w 60"/>
                    <a:gd name="T13" fmla="*/ 5 h 50"/>
                    <a:gd name="T14" fmla="*/ 48 w 60"/>
                    <a:gd name="T15" fmla="*/ 3 h 50"/>
                    <a:gd name="T16" fmla="*/ 45 w 60"/>
                    <a:gd name="T17" fmla="*/ 0 h 50"/>
                    <a:gd name="T18" fmla="*/ 38 w 60"/>
                    <a:gd name="T19" fmla="*/ 1 h 50"/>
                    <a:gd name="T20" fmla="*/ 34 w 60"/>
                    <a:gd name="T21" fmla="*/ 4 h 50"/>
                    <a:gd name="T22" fmla="*/ 35 w 60"/>
                    <a:gd name="T23" fmla="*/ 10 h 50"/>
                    <a:gd name="T24" fmla="*/ 33 w 60"/>
                    <a:gd name="T25" fmla="*/ 17 h 50"/>
                    <a:gd name="T26" fmla="*/ 37 w 60"/>
                    <a:gd name="T27" fmla="*/ 21 h 50"/>
                    <a:gd name="T28" fmla="*/ 40 w 60"/>
                    <a:gd name="T29" fmla="*/ 23 h 50"/>
                    <a:gd name="T30" fmla="*/ 39 w 60"/>
                    <a:gd name="T31" fmla="*/ 26 h 50"/>
                    <a:gd name="T32" fmla="*/ 35 w 60"/>
                    <a:gd name="T33" fmla="*/ 26 h 50"/>
                    <a:gd name="T34" fmla="*/ 31 w 60"/>
                    <a:gd name="T35" fmla="*/ 22 h 50"/>
                    <a:gd name="T36" fmla="*/ 27 w 60"/>
                    <a:gd name="T37" fmla="*/ 17 h 50"/>
                    <a:gd name="T38" fmla="*/ 20 w 60"/>
                    <a:gd name="T39" fmla="*/ 18 h 50"/>
                    <a:gd name="T40" fmla="*/ 16 w 60"/>
                    <a:gd name="T41" fmla="*/ 16 h 50"/>
                    <a:gd name="T42" fmla="*/ 14 w 60"/>
                    <a:gd name="T43" fmla="*/ 16 h 50"/>
                    <a:gd name="T44" fmla="*/ 11 w 60"/>
                    <a:gd name="T45" fmla="*/ 14 h 50"/>
                    <a:gd name="T46" fmla="*/ 11 w 60"/>
                    <a:gd name="T47" fmla="*/ 20 h 50"/>
                    <a:gd name="T48" fmla="*/ 10 w 60"/>
                    <a:gd name="T49" fmla="*/ 24 h 50"/>
                    <a:gd name="T50" fmla="*/ 2 w 60"/>
                    <a:gd name="T51" fmla="*/ 24 h 50"/>
                    <a:gd name="T52" fmla="*/ 1 w 60"/>
                    <a:gd name="T53" fmla="*/ 29 h 50"/>
                    <a:gd name="T54" fmla="*/ 3 w 60"/>
                    <a:gd name="T55" fmla="*/ 43 h 50"/>
                    <a:gd name="T56" fmla="*/ 8 w 60"/>
                    <a:gd name="T57" fmla="*/ 48 h 50"/>
                    <a:gd name="T58" fmla="*/ 16 w 60"/>
                    <a:gd name="T59" fmla="*/ 50 h 50"/>
                    <a:gd name="T60" fmla="*/ 18 w 60"/>
                    <a:gd name="T61" fmla="*/ 50 h 50"/>
                    <a:gd name="T62" fmla="*/ 22 w 60"/>
                    <a:gd name="T63" fmla="*/ 50 h 50"/>
                    <a:gd name="T64" fmla="*/ 28 w 60"/>
                    <a:gd name="T65" fmla="*/ 47 h 50"/>
                    <a:gd name="T66" fmla="*/ 31 w 60"/>
                    <a:gd name="T67" fmla="*/ 44 h 50"/>
                    <a:gd name="T68" fmla="*/ 35 w 60"/>
                    <a:gd name="T69" fmla="*/ 41 h 50"/>
                    <a:gd name="T70" fmla="*/ 37 w 60"/>
                    <a:gd name="T71" fmla="*/ 38 h 50"/>
                    <a:gd name="T72" fmla="*/ 43 w 60"/>
                    <a:gd name="T73" fmla="*/ 38 h 50"/>
                    <a:gd name="T74" fmla="*/ 42 w 60"/>
                    <a:gd name="T75" fmla="*/ 35 h 50"/>
                    <a:gd name="T76" fmla="*/ 46 w 60"/>
                    <a:gd name="T77" fmla="*/ 33 h 50"/>
                    <a:gd name="T78" fmla="*/ 56 w 60"/>
                    <a:gd name="T79" fmla="*/ 30 h 50"/>
                    <a:gd name="T80" fmla="*/ 56 w 60"/>
                    <a:gd name="T8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50">
                      <a:moveTo>
                        <a:pt x="56" y="30"/>
                      </a:moveTo>
                      <a:cubicBezTo>
                        <a:pt x="54" y="27"/>
                        <a:pt x="56" y="27"/>
                        <a:pt x="55" y="24"/>
                      </a:cubicBezTo>
                      <a:cubicBezTo>
                        <a:pt x="55" y="23"/>
                        <a:pt x="56" y="23"/>
                        <a:pt x="57" y="22"/>
                      </a:cubicBezTo>
                      <a:cubicBezTo>
                        <a:pt x="58" y="21"/>
                        <a:pt x="57" y="20"/>
                        <a:pt x="57" y="19"/>
                      </a:cubicBezTo>
                      <a:cubicBezTo>
                        <a:pt x="56" y="17"/>
                        <a:pt x="56" y="14"/>
                        <a:pt x="58" y="13"/>
                      </a:cubicBezTo>
                      <a:cubicBezTo>
                        <a:pt x="60" y="12"/>
                        <a:pt x="57" y="9"/>
                        <a:pt x="56" y="8"/>
                      </a:cubicBezTo>
                      <a:cubicBezTo>
                        <a:pt x="55" y="6"/>
                        <a:pt x="53" y="5"/>
                        <a:pt x="51" y="5"/>
                      </a:cubicBezTo>
                      <a:cubicBezTo>
                        <a:pt x="50" y="4"/>
                        <a:pt x="49" y="3"/>
                        <a:pt x="48" y="3"/>
                      </a:cubicBezTo>
                      <a:cubicBezTo>
                        <a:pt x="47" y="2"/>
                        <a:pt x="46" y="1"/>
                        <a:pt x="45" y="0"/>
                      </a:cubicBezTo>
                      <a:cubicBezTo>
                        <a:pt x="45" y="0"/>
                        <a:pt x="39" y="1"/>
                        <a:pt x="38" y="1"/>
                      </a:cubicBezTo>
                      <a:cubicBezTo>
                        <a:pt x="36" y="1"/>
                        <a:pt x="36" y="3"/>
                        <a:pt x="34" y="4"/>
                      </a:cubicBezTo>
                      <a:cubicBezTo>
                        <a:pt x="33" y="6"/>
                        <a:pt x="34" y="9"/>
                        <a:pt x="35" y="10"/>
                      </a:cubicBezTo>
                      <a:cubicBezTo>
                        <a:pt x="35" y="13"/>
                        <a:pt x="33" y="14"/>
                        <a:pt x="33" y="17"/>
                      </a:cubicBezTo>
                      <a:cubicBezTo>
                        <a:pt x="33" y="18"/>
                        <a:pt x="35" y="21"/>
                        <a:pt x="37" y="21"/>
                      </a:cubicBezTo>
                      <a:cubicBezTo>
                        <a:pt x="39" y="21"/>
                        <a:pt x="40" y="20"/>
                        <a:pt x="40" y="23"/>
                      </a:cubicBezTo>
                      <a:cubicBezTo>
                        <a:pt x="40" y="25"/>
                        <a:pt x="40" y="26"/>
                        <a:pt x="39" y="26"/>
                      </a:cubicBezTo>
                      <a:cubicBezTo>
                        <a:pt x="37" y="27"/>
                        <a:pt x="36" y="28"/>
                        <a:pt x="35" y="26"/>
                      </a:cubicBezTo>
                      <a:cubicBezTo>
                        <a:pt x="34" y="24"/>
                        <a:pt x="33" y="22"/>
                        <a:pt x="31" y="22"/>
                      </a:cubicBezTo>
                      <a:cubicBezTo>
                        <a:pt x="29" y="21"/>
                        <a:pt x="28" y="19"/>
                        <a:pt x="27" y="17"/>
                      </a:cubicBezTo>
                      <a:cubicBezTo>
                        <a:pt x="25" y="21"/>
                        <a:pt x="23" y="19"/>
                        <a:pt x="20" y="18"/>
                      </a:cubicBezTo>
                      <a:cubicBezTo>
                        <a:pt x="18" y="18"/>
                        <a:pt x="18" y="16"/>
                        <a:pt x="16" y="16"/>
                      </a:cubicBezTo>
                      <a:cubicBezTo>
                        <a:pt x="16" y="16"/>
                        <a:pt x="15" y="17"/>
                        <a:pt x="14" y="16"/>
                      </a:cubicBezTo>
                      <a:cubicBezTo>
                        <a:pt x="13" y="16"/>
                        <a:pt x="13" y="14"/>
                        <a:pt x="11" y="14"/>
                      </a:cubicBezTo>
                      <a:cubicBezTo>
                        <a:pt x="11" y="16"/>
                        <a:pt x="11" y="18"/>
                        <a:pt x="11" y="20"/>
                      </a:cubicBezTo>
                      <a:cubicBezTo>
                        <a:pt x="11" y="22"/>
                        <a:pt x="12" y="24"/>
                        <a:pt x="10" y="24"/>
                      </a:cubicBezTo>
                      <a:cubicBezTo>
                        <a:pt x="7" y="24"/>
                        <a:pt x="4" y="24"/>
                        <a:pt x="2" y="24"/>
                      </a:cubicBezTo>
                      <a:cubicBezTo>
                        <a:pt x="1" y="24"/>
                        <a:pt x="1" y="28"/>
                        <a:pt x="1" y="29"/>
                      </a:cubicBezTo>
                      <a:cubicBezTo>
                        <a:pt x="1" y="33"/>
                        <a:pt x="0" y="40"/>
                        <a:pt x="3" y="43"/>
                      </a:cubicBezTo>
                      <a:cubicBezTo>
                        <a:pt x="4" y="44"/>
                        <a:pt x="7" y="48"/>
                        <a:pt x="8" y="48"/>
                      </a:cubicBezTo>
                      <a:cubicBezTo>
                        <a:pt x="10" y="47"/>
                        <a:pt x="19" y="47"/>
                        <a:pt x="16" y="50"/>
                      </a:cubicBezTo>
                      <a:cubicBezTo>
                        <a:pt x="18" y="50"/>
                        <a:pt x="17" y="50"/>
                        <a:pt x="18" y="50"/>
                      </a:cubicBezTo>
                      <a:cubicBezTo>
                        <a:pt x="20" y="49"/>
                        <a:pt x="21" y="50"/>
                        <a:pt x="22" y="50"/>
                      </a:cubicBezTo>
                      <a:cubicBezTo>
                        <a:pt x="25" y="50"/>
                        <a:pt x="27" y="50"/>
                        <a:pt x="28" y="47"/>
                      </a:cubicBezTo>
                      <a:cubicBezTo>
                        <a:pt x="29" y="46"/>
                        <a:pt x="30" y="45"/>
                        <a:pt x="31" y="44"/>
                      </a:cubicBezTo>
                      <a:cubicBezTo>
                        <a:pt x="32" y="43"/>
                        <a:pt x="34" y="43"/>
                        <a:pt x="35" y="41"/>
                      </a:cubicBezTo>
                      <a:cubicBezTo>
                        <a:pt x="36" y="40"/>
                        <a:pt x="36" y="39"/>
                        <a:pt x="37" y="38"/>
                      </a:cubicBezTo>
                      <a:cubicBezTo>
                        <a:pt x="39" y="38"/>
                        <a:pt x="41" y="38"/>
                        <a:pt x="43" y="38"/>
                      </a:cubicBezTo>
                      <a:cubicBezTo>
                        <a:pt x="42" y="37"/>
                        <a:pt x="42" y="35"/>
                        <a:pt x="42" y="35"/>
                      </a:cubicBezTo>
                      <a:cubicBezTo>
                        <a:pt x="44" y="34"/>
                        <a:pt x="45" y="34"/>
                        <a:pt x="46" y="33"/>
                      </a:cubicBezTo>
                      <a:cubicBezTo>
                        <a:pt x="49" y="32"/>
                        <a:pt x="53" y="31"/>
                        <a:pt x="56" y="30"/>
                      </a:cubicBezTo>
                      <a:cubicBezTo>
                        <a:pt x="55" y="29"/>
                        <a:pt x="55" y="30"/>
                        <a:pt x="56" y="3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57" name="Freeform 732">
                  <a:extLst>
                    <a:ext uri="{FF2B5EF4-FFF2-40B4-BE49-F238E27FC236}">
                      <a16:creationId xmlns:a16="http://schemas.microsoft.com/office/drawing/2014/main" id="{80FBF87A-C8ED-FD7F-42DA-91B5AB2DF34D}"/>
                    </a:ext>
                  </a:extLst>
                </p:cNvPr>
                <p:cNvSpPr>
                  <a:spLocks/>
                </p:cNvSpPr>
                <p:nvPr/>
              </p:nvSpPr>
              <p:spPr bwMode="auto">
                <a:xfrm>
                  <a:off x="6136236" y="4795693"/>
                  <a:ext cx="334403" cy="350089"/>
                </a:xfrm>
                <a:custGeom>
                  <a:avLst/>
                  <a:gdLst>
                    <a:gd name="T0" fmla="*/ 33 w 64"/>
                    <a:gd name="T1" fmla="*/ 5 h 63"/>
                    <a:gd name="T2" fmla="*/ 31 w 64"/>
                    <a:gd name="T3" fmla="*/ 2 h 63"/>
                    <a:gd name="T4" fmla="*/ 28 w 64"/>
                    <a:gd name="T5" fmla="*/ 2 h 63"/>
                    <a:gd name="T6" fmla="*/ 18 w 64"/>
                    <a:gd name="T7" fmla="*/ 2 h 63"/>
                    <a:gd name="T8" fmla="*/ 10 w 64"/>
                    <a:gd name="T9" fmla="*/ 2 h 63"/>
                    <a:gd name="T10" fmla="*/ 7 w 64"/>
                    <a:gd name="T11" fmla="*/ 0 h 63"/>
                    <a:gd name="T12" fmla="*/ 4 w 64"/>
                    <a:gd name="T13" fmla="*/ 2 h 63"/>
                    <a:gd name="T14" fmla="*/ 1 w 64"/>
                    <a:gd name="T15" fmla="*/ 2 h 63"/>
                    <a:gd name="T16" fmla="*/ 6 w 64"/>
                    <a:gd name="T17" fmla="*/ 14 h 63"/>
                    <a:gd name="T18" fmla="*/ 9 w 64"/>
                    <a:gd name="T19" fmla="*/ 21 h 63"/>
                    <a:gd name="T20" fmla="*/ 13 w 64"/>
                    <a:gd name="T21" fmla="*/ 29 h 63"/>
                    <a:gd name="T22" fmla="*/ 13 w 64"/>
                    <a:gd name="T23" fmla="*/ 34 h 63"/>
                    <a:gd name="T24" fmla="*/ 14 w 64"/>
                    <a:gd name="T25" fmla="*/ 42 h 63"/>
                    <a:gd name="T26" fmla="*/ 16 w 64"/>
                    <a:gd name="T27" fmla="*/ 51 h 63"/>
                    <a:gd name="T28" fmla="*/ 22 w 64"/>
                    <a:gd name="T29" fmla="*/ 61 h 63"/>
                    <a:gd name="T30" fmla="*/ 28 w 64"/>
                    <a:gd name="T31" fmla="*/ 62 h 63"/>
                    <a:gd name="T32" fmla="*/ 33 w 64"/>
                    <a:gd name="T33" fmla="*/ 62 h 63"/>
                    <a:gd name="T34" fmla="*/ 38 w 64"/>
                    <a:gd name="T35" fmla="*/ 58 h 63"/>
                    <a:gd name="T36" fmla="*/ 38 w 64"/>
                    <a:gd name="T37" fmla="*/ 40 h 63"/>
                    <a:gd name="T38" fmla="*/ 38 w 64"/>
                    <a:gd name="T39" fmla="*/ 28 h 63"/>
                    <a:gd name="T40" fmla="*/ 39 w 64"/>
                    <a:gd name="T41" fmla="*/ 26 h 63"/>
                    <a:gd name="T42" fmla="*/ 43 w 64"/>
                    <a:gd name="T43" fmla="*/ 26 h 63"/>
                    <a:gd name="T44" fmla="*/ 43 w 64"/>
                    <a:gd name="T45" fmla="*/ 7 h 63"/>
                    <a:gd name="T46" fmla="*/ 51 w 64"/>
                    <a:gd name="T47" fmla="*/ 6 h 63"/>
                    <a:gd name="T48" fmla="*/ 53 w 64"/>
                    <a:gd name="T49" fmla="*/ 5 h 63"/>
                    <a:gd name="T50" fmla="*/ 56 w 64"/>
                    <a:gd name="T51" fmla="*/ 8 h 63"/>
                    <a:gd name="T52" fmla="*/ 58 w 64"/>
                    <a:gd name="T53" fmla="*/ 6 h 63"/>
                    <a:gd name="T54" fmla="*/ 62 w 64"/>
                    <a:gd name="T55" fmla="*/ 5 h 63"/>
                    <a:gd name="T56" fmla="*/ 59 w 64"/>
                    <a:gd name="T57" fmla="*/ 2 h 63"/>
                    <a:gd name="T58" fmla="*/ 45 w 64"/>
                    <a:gd name="T59" fmla="*/ 5 h 63"/>
                    <a:gd name="T60" fmla="*/ 33 w 64"/>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3">
                      <a:moveTo>
                        <a:pt x="33" y="5"/>
                      </a:moveTo>
                      <a:cubicBezTo>
                        <a:pt x="32" y="5"/>
                        <a:pt x="31" y="2"/>
                        <a:pt x="31" y="2"/>
                      </a:cubicBezTo>
                      <a:cubicBezTo>
                        <a:pt x="30" y="2"/>
                        <a:pt x="29" y="2"/>
                        <a:pt x="28" y="2"/>
                      </a:cubicBezTo>
                      <a:cubicBezTo>
                        <a:pt x="25" y="2"/>
                        <a:pt x="21" y="2"/>
                        <a:pt x="18" y="2"/>
                      </a:cubicBezTo>
                      <a:cubicBezTo>
                        <a:pt x="15" y="2"/>
                        <a:pt x="13" y="2"/>
                        <a:pt x="10" y="2"/>
                      </a:cubicBezTo>
                      <a:cubicBezTo>
                        <a:pt x="9" y="2"/>
                        <a:pt x="9" y="0"/>
                        <a:pt x="7" y="0"/>
                      </a:cubicBezTo>
                      <a:cubicBezTo>
                        <a:pt x="6" y="0"/>
                        <a:pt x="5" y="2"/>
                        <a:pt x="4" y="2"/>
                      </a:cubicBezTo>
                      <a:cubicBezTo>
                        <a:pt x="3" y="2"/>
                        <a:pt x="2" y="2"/>
                        <a:pt x="1" y="2"/>
                      </a:cubicBezTo>
                      <a:cubicBezTo>
                        <a:pt x="0" y="7"/>
                        <a:pt x="4" y="9"/>
                        <a:pt x="6" y="14"/>
                      </a:cubicBezTo>
                      <a:cubicBezTo>
                        <a:pt x="7" y="16"/>
                        <a:pt x="8" y="19"/>
                        <a:pt x="9" y="21"/>
                      </a:cubicBezTo>
                      <a:cubicBezTo>
                        <a:pt x="10" y="24"/>
                        <a:pt x="12" y="26"/>
                        <a:pt x="13" y="29"/>
                      </a:cubicBezTo>
                      <a:cubicBezTo>
                        <a:pt x="13" y="30"/>
                        <a:pt x="13" y="33"/>
                        <a:pt x="13" y="34"/>
                      </a:cubicBezTo>
                      <a:cubicBezTo>
                        <a:pt x="13" y="37"/>
                        <a:pt x="14" y="39"/>
                        <a:pt x="14" y="42"/>
                      </a:cubicBezTo>
                      <a:cubicBezTo>
                        <a:pt x="15" y="45"/>
                        <a:pt x="15" y="48"/>
                        <a:pt x="16" y="51"/>
                      </a:cubicBezTo>
                      <a:cubicBezTo>
                        <a:pt x="17" y="55"/>
                        <a:pt x="20" y="58"/>
                        <a:pt x="22" y="61"/>
                      </a:cubicBezTo>
                      <a:cubicBezTo>
                        <a:pt x="25" y="58"/>
                        <a:pt x="25" y="60"/>
                        <a:pt x="28" y="62"/>
                      </a:cubicBezTo>
                      <a:cubicBezTo>
                        <a:pt x="29" y="63"/>
                        <a:pt x="32" y="63"/>
                        <a:pt x="33" y="62"/>
                      </a:cubicBezTo>
                      <a:cubicBezTo>
                        <a:pt x="36" y="62"/>
                        <a:pt x="38" y="61"/>
                        <a:pt x="38" y="58"/>
                      </a:cubicBezTo>
                      <a:cubicBezTo>
                        <a:pt x="38" y="52"/>
                        <a:pt x="38" y="46"/>
                        <a:pt x="38" y="40"/>
                      </a:cubicBezTo>
                      <a:cubicBezTo>
                        <a:pt x="38" y="36"/>
                        <a:pt x="38" y="32"/>
                        <a:pt x="38" y="28"/>
                      </a:cubicBezTo>
                      <a:cubicBezTo>
                        <a:pt x="38" y="27"/>
                        <a:pt x="38" y="26"/>
                        <a:pt x="39" y="26"/>
                      </a:cubicBezTo>
                      <a:cubicBezTo>
                        <a:pt x="39" y="26"/>
                        <a:pt x="43" y="26"/>
                        <a:pt x="43" y="26"/>
                      </a:cubicBezTo>
                      <a:cubicBezTo>
                        <a:pt x="43" y="20"/>
                        <a:pt x="43" y="13"/>
                        <a:pt x="43" y="7"/>
                      </a:cubicBezTo>
                      <a:cubicBezTo>
                        <a:pt x="46" y="8"/>
                        <a:pt x="48" y="6"/>
                        <a:pt x="51" y="6"/>
                      </a:cubicBezTo>
                      <a:cubicBezTo>
                        <a:pt x="51" y="5"/>
                        <a:pt x="52" y="5"/>
                        <a:pt x="53" y="5"/>
                      </a:cubicBezTo>
                      <a:cubicBezTo>
                        <a:pt x="53" y="5"/>
                        <a:pt x="55" y="8"/>
                        <a:pt x="56" y="8"/>
                      </a:cubicBezTo>
                      <a:cubicBezTo>
                        <a:pt x="57" y="7"/>
                        <a:pt x="56" y="6"/>
                        <a:pt x="58" y="6"/>
                      </a:cubicBezTo>
                      <a:cubicBezTo>
                        <a:pt x="59" y="6"/>
                        <a:pt x="60" y="5"/>
                        <a:pt x="62" y="5"/>
                      </a:cubicBezTo>
                      <a:cubicBezTo>
                        <a:pt x="64" y="4"/>
                        <a:pt x="60" y="2"/>
                        <a:pt x="59" y="2"/>
                      </a:cubicBezTo>
                      <a:cubicBezTo>
                        <a:pt x="54" y="2"/>
                        <a:pt x="50" y="5"/>
                        <a:pt x="45" y="5"/>
                      </a:cubicBezTo>
                      <a:cubicBezTo>
                        <a:pt x="41" y="5"/>
                        <a:pt x="37" y="5"/>
                        <a:pt x="33" y="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58" name="Freeform 733">
                  <a:extLst>
                    <a:ext uri="{FF2B5EF4-FFF2-40B4-BE49-F238E27FC236}">
                      <a16:creationId xmlns:a16="http://schemas.microsoft.com/office/drawing/2014/main" id="{D6BBAA5C-67A9-153A-2F1C-D5698AA209ED}"/>
                    </a:ext>
                  </a:extLst>
                </p:cNvPr>
                <p:cNvSpPr>
                  <a:spLocks/>
                </p:cNvSpPr>
                <p:nvPr/>
              </p:nvSpPr>
              <p:spPr bwMode="auto">
                <a:xfrm>
                  <a:off x="6145177" y="4167429"/>
                  <a:ext cx="477465" cy="527971"/>
                </a:xfrm>
                <a:custGeom>
                  <a:avLst/>
                  <a:gdLst>
                    <a:gd name="T0" fmla="*/ 89 w 91"/>
                    <a:gd name="T1" fmla="*/ 10 h 95"/>
                    <a:gd name="T2" fmla="*/ 83 w 91"/>
                    <a:gd name="T3" fmla="*/ 4 h 95"/>
                    <a:gd name="T4" fmla="*/ 77 w 91"/>
                    <a:gd name="T5" fmla="*/ 6 h 95"/>
                    <a:gd name="T6" fmla="*/ 72 w 91"/>
                    <a:gd name="T7" fmla="*/ 1 h 95"/>
                    <a:gd name="T8" fmla="*/ 65 w 91"/>
                    <a:gd name="T9" fmla="*/ 1 h 95"/>
                    <a:gd name="T10" fmla="*/ 57 w 91"/>
                    <a:gd name="T11" fmla="*/ 2 h 95"/>
                    <a:gd name="T12" fmla="*/ 48 w 91"/>
                    <a:gd name="T13" fmla="*/ 6 h 95"/>
                    <a:gd name="T14" fmla="*/ 35 w 91"/>
                    <a:gd name="T15" fmla="*/ 2 h 95"/>
                    <a:gd name="T16" fmla="*/ 30 w 91"/>
                    <a:gd name="T17" fmla="*/ 12 h 95"/>
                    <a:gd name="T18" fmla="*/ 19 w 91"/>
                    <a:gd name="T19" fmla="*/ 35 h 95"/>
                    <a:gd name="T20" fmla="*/ 17 w 91"/>
                    <a:gd name="T21" fmla="*/ 48 h 95"/>
                    <a:gd name="T22" fmla="*/ 10 w 91"/>
                    <a:gd name="T23" fmla="*/ 49 h 95"/>
                    <a:gd name="T24" fmla="*/ 2 w 91"/>
                    <a:gd name="T25" fmla="*/ 55 h 95"/>
                    <a:gd name="T26" fmla="*/ 1 w 91"/>
                    <a:gd name="T27" fmla="*/ 59 h 95"/>
                    <a:gd name="T28" fmla="*/ 18 w 91"/>
                    <a:gd name="T29" fmla="*/ 57 h 95"/>
                    <a:gd name="T30" fmla="*/ 26 w 91"/>
                    <a:gd name="T31" fmla="*/ 68 h 95"/>
                    <a:gd name="T32" fmla="*/ 35 w 91"/>
                    <a:gd name="T33" fmla="*/ 63 h 95"/>
                    <a:gd name="T34" fmla="*/ 41 w 91"/>
                    <a:gd name="T35" fmla="*/ 64 h 95"/>
                    <a:gd name="T36" fmla="*/ 46 w 91"/>
                    <a:gd name="T37" fmla="*/ 70 h 95"/>
                    <a:gd name="T38" fmla="*/ 47 w 91"/>
                    <a:gd name="T39" fmla="*/ 78 h 95"/>
                    <a:gd name="T40" fmla="*/ 53 w 91"/>
                    <a:gd name="T41" fmla="*/ 82 h 95"/>
                    <a:gd name="T42" fmla="*/ 60 w 91"/>
                    <a:gd name="T43" fmla="*/ 84 h 95"/>
                    <a:gd name="T44" fmla="*/ 66 w 91"/>
                    <a:gd name="T45" fmla="*/ 87 h 95"/>
                    <a:gd name="T46" fmla="*/ 76 w 91"/>
                    <a:gd name="T47" fmla="*/ 90 h 95"/>
                    <a:gd name="T48" fmla="*/ 84 w 91"/>
                    <a:gd name="T49" fmla="*/ 94 h 95"/>
                    <a:gd name="T50" fmla="*/ 77 w 91"/>
                    <a:gd name="T51" fmla="*/ 85 h 95"/>
                    <a:gd name="T52" fmla="*/ 78 w 91"/>
                    <a:gd name="T53" fmla="*/ 73 h 95"/>
                    <a:gd name="T54" fmla="*/ 80 w 91"/>
                    <a:gd name="T55" fmla="*/ 70 h 95"/>
                    <a:gd name="T56" fmla="*/ 84 w 91"/>
                    <a:gd name="T57" fmla="*/ 63 h 95"/>
                    <a:gd name="T58" fmla="*/ 81 w 91"/>
                    <a:gd name="T59" fmla="*/ 55 h 95"/>
                    <a:gd name="T60" fmla="*/ 81 w 91"/>
                    <a:gd name="T61" fmla="*/ 45 h 95"/>
                    <a:gd name="T62" fmla="*/ 83 w 91"/>
                    <a:gd name="T63" fmla="*/ 28 h 95"/>
                    <a:gd name="T64" fmla="*/ 90 w 91"/>
                    <a:gd name="T65" fmla="*/ 18 h 95"/>
                    <a:gd name="T66" fmla="*/ 90 w 91"/>
                    <a:gd name="T6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5">
                      <a:moveTo>
                        <a:pt x="90" y="15"/>
                      </a:moveTo>
                      <a:cubicBezTo>
                        <a:pt x="89" y="14"/>
                        <a:pt x="89" y="12"/>
                        <a:pt x="89" y="10"/>
                      </a:cubicBezTo>
                      <a:cubicBezTo>
                        <a:pt x="89" y="9"/>
                        <a:pt x="87" y="8"/>
                        <a:pt x="86" y="7"/>
                      </a:cubicBezTo>
                      <a:cubicBezTo>
                        <a:pt x="86" y="6"/>
                        <a:pt x="84" y="4"/>
                        <a:pt x="83" y="4"/>
                      </a:cubicBezTo>
                      <a:cubicBezTo>
                        <a:pt x="82" y="4"/>
                        <a:pt x="82" y="6"/>
                        <a:pt x="80" y="5"/>
                      </a:cubicBezTo>
                      <a:cubicBezTo>
                        <a:pt x="78" y="4"/>
                        <a:pt x="79" y="5"/>
                        <a:pt x="77" y="6"/>
                      </a:cubicBezTo>
                      <a:cubicBezTo>
                        <a:pt x="77" y="6"/>
                        <a:pt x="75" y="5"/>
                        <a:pt x="75" y="4"/>
                      </a:cubicBezTo>
                      <a:cubicBezTo>
                        <a:pt x="74" y="3"/>
                        <a:pt x="73" y="2"/>
                        <a:pt x="72" y="1"/>
                      </a:cubicBezTo>
                      <a:cubicBezTo>
                        <a:pt x="71" y="0"/>
                        <a:pt x="70" y="2"/>
                        <a:pt x="69" y="2"/>
                      </a:cubicBezTo>
                      <a:cubicBezTo>
                        <a:pt x="68" y="3"/>
                        <a:pt x="66" y="2"/>
                        <a:pt x="65" y="1"/>
                      </a:cubicBezTo>
                      <a:cubicBezTo>
                        <a:pt x="63" y="0"/>
                        <a:pt x="63" y="1"/>
                        <a:pt x="61" y="2"/>
                      </a:cubicBezTo>
                      <a:cubicBezTo>
                        <a:pt x="60" y="3"/>
                        <a:pt x="58" y="2"/>
                        <a:pt x="57" y="2"/>
                      </a:cubicBezTo>
                      <a:cubicBezTo>
                        <a:pt x="56" y="3"/>
                        <a:pt x="53" y="3"/>
                        <a:pt x="52" y="3"/>
                      </a:cubicBezTo>
                      <a:cubicBezTo>
                        <a:pt x="49" y="1"/>
                        <a:pt x="51" y="6"/>
                        <a:pt x="48" y="6"/>
                      </a:cubicBezTo>
                      <a:cubicBezTo>
                        <a:pt x="46" y="7"/>
                        <a:pt x="42" y="6"/>
                        <a:pt x="40" y="5"/>
                      </a:cubicBezTo>
                      <a:cubicBezTo>
                        <a:pt x="38" y="4"/>
                        <a:pt x="37" y="2"/>
                        <a:pt x="35" y="2"/>
                      </a:cubicBezTo>
                      <a:cubicBezTo>
                        <a:pt x="34" y="1"/>
                        <a:pt x="32" y="3"/>
                        <a:pt x="31" y="4"/>
                      </a:cubicBezTo>
                      <a:cubicBezTo>
                        <a:pt x="29" y="6"/>
                        <a:pt x="31" y="9"/>
                        <a:pt x="30" y="12"/>
                      </a:cubicBezTo>
                      <a:cubicBezTo>
                        <a:pt x="27" y="17"/>
                        <a:pt x="27" y="23"/>
                        <a:pt x="24" y="27"/>
                      </a:cubicBezTo>
                      <a:cubicBezTo>
                        <a:pt x="22" y="30"/>
                        <a:pt x="21" y="32"/>
                        <a:pt x="19" y="35"/>
                      </a:cubicBezTo>
                      <a:cubicBezTo>
                        <a:pt x="18" y="37"/>
                        <a:pt x="18" y="39"/>
                        <a:pt x="18" y="41"/>
                      </a:cubicBezTo>
                      <a:cubicBezTo>
                        <a:pt x="18" y="44"/>
                        <a:pt x="19" y="46"/>
                        <a:pt x="17" y="48"/>
                      </a:cubicBezTo>
                      <a:cubicBezTo>
                        <a:pt x="16" y="48"/>
                        <a:pt x="11" y="51"/>
                        <a:pt x="11" y="51"/>
                      </a:cubicBezTo>
                      <a:cubicBezTo>
                        <a:pt x="10" y="51"/>
                        <a:pt x="12" y="48"/>
                        <a:pt x="10" y="49"/>
                      </a:cubicBezTo>
                      <a:cubicBezTo>
                        <a:pt x="7" y="51"/>
                        <a:pt x="7" y="53"/>
                        <a:pt x="5" y="50"/>
                      </a:cubicBezTo>
                      <a:cubicBezTo>
                        <a:pt x="4" y="51"/>
                        <a:pt x="2" y="53"/>
                        <a:pt x="2" y="55"/>
                      </a:cubicBezTo>
                      <a:cubicBezTo>
                        <a:pt x="2" y="55"/>
                        <a:pt x="2" y="56"/>
                        <a:pt x="1" y="56"/>
                      </a:cubicBezTo>
                      <a:cubicBezTo>
                        <a:pt x="0" y="57"/>
                        <a:pt x="1" y="58"/>
                        <a:pt x="1" y="59"/>
                      </a:cubicBezTo>
                      <a:cubicBezTo>
                        <a:pt x="5" y="56"/>
                        <a:pt x="8" y="57"/>
                        <a:pt x="13" y="57"/>
                      </a:cubicBezTo>
                      <a:cubicBezTo>
                        <a:pt x="15" y="57"/>
                        <a:pt x="16" y="57"/>
                        <a:pt x="18" y="57"/>
                      </a:cubicBezTo>
                      <a:cubicBezTo>
                        <a:pt x="20" y="57"/>
                        <a:pt x="21" y="60"/>
                        <a:pt x="22" y="62"/>
                      </a:cubicBezTo>
                      <a:cubicBezTo>
                        <a:pt x="23" y="64"/>
                        <a:pt x="24" y="67"/>
                        <a:pt x="26" y="68"/>
                      </a:cubicBezTo>
                      <a:cubicBezTo>
                        <a:pt x="27" y="69"/>
                        <a:pt x="31" y="68"/>
                        <a:pt x="33" y="67"/>
                      </a:cubicBezTo>
                      <a:cubicBezTo>
                        <a:pt x="34" y="67"/>
                        <a:pt x="34" y="64"/>
                        <a:pt x="35" y="63"/>
                      </a:cubicBezTo>
                      <a:cubicBezTo>
                        <a:pt x="35" y="61"/>
                        <a:pt x="38" y="62"/>
                        <a:pt x="39" y="62"/>
                      </a:cubicBezTo>
                      <a:cubicBezTo>
                        <a:pt x="39" y="64"/>
                        <a:pt x="39" y="64"/>
                        <a:pt x="41" y="64"/>
                      </a:cubicBezTo>
                      <a:cubicBezTo>
                        <a:pt x="42" y="64"/>
                        <a:pt x="45" y="63"/>
                        <a:pt x="45" y="65"/>
                      </a:cubicBezTo>
                      <a:cubicBezTo>
                        <a:pt x="45" y="67"/>
                        <a:pt x="46" y="68"/>
                        <a:pt x="46" y="70"/>
                      </a:cubicBezTo>
                      <a:cubicBezTo>
                        <a:pt x="46" y="71"/>
                        <a:pt x="46" y="72"/>
                        <a:pt x="45" y="74"/>
                      </a:cubicBezTo>
                      <a:cubicBezTo>
                        <a:pt x="45" y="75"/>
                        <a:pt x="46" y="77"/>
                        <a:pt x="47" y="78"/>
                      </a:cubicBezTo>
                      <a:cubicBezTo>
                        <a:pt x="48" y="79"/>
                        <a:pt x="47" y="81"/>
                        <a:pt x="47" y="82"/>
                      </a:cubicBezTo>
                      <a:cubicBezTo>
                        <a:pt x="47" y="85"/>
                        <a:pt x="52" y="82"/>
                        <a:pt x="53" y="82"/>
                      </a:cubicBezTo>
                      <a:cubicBezTo>
                        <a:pt x="55" y="82"/>
                        <a:pt x="56" y="82"/>
                        <a:pt x="57" y="83"/>
                      </a:cubicBezTo>
                      <a:cubicBezTo>
                        <a:pt x="59" y="85"/>
                        <a:pt x="58" y="84"/>
                        <a:pt x="60" y="84"/>
                      </a:cubicBezTo>
                      <a:cubicBezTo>
                        <a:pt x="62" y="84"/>
                        <a:pt x="62" y="85"/>
                        <a:pt x="63" y="86"/>
                      </a:cubicBezTo>
                      <a:cubicBezTo>
                        <a:pt x="64" y="86"/>
                        <a:pt x="65" y="87"/>
                        <a:pt x="66" y="87"/>
                      </a:cubicBezTo>
                      <a:cubicBezTo>
                        <a:pt x="69" y="88"/>
                        <a:pt x="70" y="88"/>
                        <a:pt x="71" y="85"/>
                      </a:cubicBezTo>
                      <a:cubicBezTo>
                        <a:pt x="72" y="88"/>
                        <a:pt x="73" y="89"/>
                        <a:pt x="76" y="90"/>
                      </a:cubicBezTo>
                      <a:cubicBezTo>
                        <a:pt x="78" y="91"/>
                        <a:pt x="78" y="94"/>
                        <a:pt x="80" y="95"/>
                      </a:cubicBezTo>
                      <a:cubicBezTo>
                        <a:pt x="80" y="95"/>
                        <a:pt x="84" y="94"/>
                        <a:pt x="84" y="94"/>
                      </a:cubicBezTo>
                      <a:cubicBezTo>
                        <a:pt x="84" y="92"/>
                        <a:pt x="85" y="88"/>
                        <a:pt x="83" y="89"/>
                      </a:cubicBezTo>
                      <a:cubicBezTo>
                        <a:pt x="80" y="90"/>
                        <a:pt x="78" y="88"/>
                        <a:pt x="77" y="85"/>
                      </a:cubicBezTo>
                      <a:cubicBezTo>
                        <a:pt x="77" y="83"/>
                        <a:pt x="79" y="80"/>
                        <a:pt x="78" y="77"/>
                      </a:cubicBezTo>
                      <a:cubicBezTo>
                        <a:pt x="78" y="76"/>
                        <a:pt x="77" y="74"/>
                        <a:pt x="78" y="73"/>
                      </a:cubicBezTo>
                      <a:cubicBezTo>
                        <a:pt x="78" y="73"/>
                        <a:pt x="78" y="72"/>
                        <a:pt x="79" y="72"/>
                      </a:cubicBezTo>
                      <a:cubicBezTo>
                        <a:pt x="80" y="72"/>
                        <a:pt x="79" y="70"/>
                        <a:pt x="80" y="70"/>
                      </a:cubicBezTo>
                      <a:cubicBezTo>
                        <a:pt x="81" y="68"/>
                        <a:pt x="86" y="68"/>
                        <a:pt x="87" y="68"/>
                      </a:cubicBezTo>
                      <a:cubicBezTo>
                        <a:pt x="85" y="67"/>
                        <a:pt x="86" y="64"/>
                        <a:pt x="84" y="63"/>
                      </a:cubicBezTo>
                      <a:cubicBezTo>
                        <a:pt x="83" y="62"/>
                        <a:pt x="82" y="61"/>
                        <a:pt x="82" y="60"/>
                      </a:cubicBezTo>
                      <a:cubicBezTo>
                        <a:pt x="82" y="58"/>
                        <a:pt x="82" y="56"/>
                        <a:pt x="81" y="55"/>
                      </a:cubicBezTo>
                      <a:cubicBezTo>
                        <a:pt x="81" y="53"/>
                        <a:pt x="80" y="52"/>
                        <a:pt x="80" y="50"/>
                      </a:cubicBezTo>
                      <a:cubicBezTo>
                        <a:pt x="80" y="49"/>
                        <a:pt x="80" y="44"/>
                        <a:pt x="81" y="45"/>
                      </a:cubicBezTo>
                      <a:cubicBezTo>
                        <a:pt x="80" y="41"/>
                        <a:pt x="80" y="39"/>
                        <a:pt x="82" y="35"/>
                      </a:cubicBezTo>
                      <a:cubicBezTo>
                        <a:pt x="83" y="32"/>
                        <a:pt x="83" y="31"/>
                        <a:pt x="83" y="28"/>
                      </a:cubicBezTo>
                      <a:cubicBezTo>
                        <a:pt x="83" y="25"/>
                        <a:pt x="85" y="23"/>
                        <a:pt x="87" y="21"/>
                      </a:cubicBezTo>
                      <a:cubicBezTo>
                        <a:pt x="88" y="20"/>
                        <a:pt x="89" y="19"/>
                        <a:pt x="90" y="18"/>
                      </a:cubicBezTo>
                      <a:cubicBezTo>
                        <a:pt x="91" y="17"/>
                        <a:pt x="91" y="17"/>
                        <a:pt x="90" y="15"/>
                      </a:cubicBezTo>
                      <a:cubicBezTo>
                        <a:pt x="89" y="15"/>
                        <a:pt x="91" y="16"/>
                        <a:pt x="90" y="1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59" name="Freeform 734">
                  <a:extLst>
                    <a:ext uri="{FF2B5EF4-FFF2-40B4-BE49-F238E27FC236}">
                      <a16:creationId xmlns:a16="http://schemas.microsoft.com/office/drawing/2014/main" id="{FD5EE4F0-22DF-3435-5949-0E15159A1718}"/>
                    </a:ext>
                  </a:extLst>
                </p:cNvPr>
                <p:cNvSpPr>
                  <a:spLocks/>
                </p:cNvSpPr>
                <p:nvPr/>
              </p:nvSpPr>
              <p:spPr bwMode="auto">
                <a:xfrm>
                  <a:off x="6139812" y="4479669"/>
                  <a:ext cx="295062" cy="350089"/>
                </a:xfrm>
                <a:custGeom>
                  <a:avLst/>
                  <a:gdLst>
                    <a:gd name="T0" fmla="*/ 51 w 56"/>
                    <a:gd name="T1" fmla="*/ 27 h 63"/>
                    <a:gd name="T2" fmla="*/ 48 w 56"/>
                    <a:gd name="T3" fmla="*/ 26 h 63"/>
                    <a:gd name="T4" fmla="*/ 47 w 56"/>
                    <a:gd name="T5" fmla="*/ 21 h 63"/>
                    <a:gd name="T6" fmla="*/ 46 w 56"/>
                    <a:gd name="T7" fmla="*/ 12 h 63"/>
                    <a:gd name="T8" fmla="*/ 46 w 56"/>
                    <a:gd name="T9" fmla="*/ 8 h 63"/>
                    <a:gd name="T10" fmla="*/ 43 w 56"/>
                    <a:gd name="T11" fmla="*/ 8 h 63"/>
                    <a:gd name="T12" fmla="*/ 40 w 56"/>
                    <a:gd name="T13" fmla="*/ 6 h 63"/>
                    <a:gd name="T14" fmla="*/ 35 w 56"/>
                    <a:gd name="T15" fmla="*/ 8 h 63"/>
                    <a:gd name="T16" fmla="*/ 34 w 56"/>
                    <a:gd name="T17" fmla="*/ 11 h 63"/>
                    <a:gd name="T18" fmla="*/ 29 w 56"/>
                    <a:gd name="T19" fmla="*/ 12 h 63"/>
                    <a:gd name="T20" fmla="*/ 18 w 56"/>
                    <a:gd name="T21" fmla="*/ 1 h 63"/>
                    <a:gd name="T22" fmla="*/ 3 w 56"/>
                    <a:gd name="T23" fmla="*/ 2 h 63"/>
                    <a:gd name="T24" fmla="*/ 6 w 56"/>
                    <a:gd name="T25" fmla="*/ 12 h 63"/>
                    <a:gd name="T26" fmla="*/ 6 w 56"/>
                    <a:gd name="T27" fmla="*/ 16 h 63"/>
                    <a:gd name="T28" fmla="*/ 6 w 56"/>
                    <a:gd name="T29" fmla="*/ 20 h 63"/>
                    <a:gd name="T30" fmla="*/ 8 w 56"/>
                    <a:gd name="T31" fmla="*/ 33 h 63"/>
                    <a:gd name="T32" fmla="*/ 3 w 56"/>
                    <a:gd name="T33" fmla="*/ 41 h 63"/>
                    <a:gd name="T34" fmla="*/ 0 w 56"/>
                    <a:gd name="T35" fmla="*/ 50 h 63"/>
                    <a:gd name="T36" fmla="*/ 0 w 56"/>
                    <a:gd name="T37" fmla="*/ 55 h 63"/>
                    <a:gd name="T38" fmla="*/ 0 w 56"/>
                    <a:gd name="T39" fmla="*/ 59 h 63"/>
                    <a:gd name="T40" fmla="*/ 3 w 56"/>
                    <a:gd name="T41" fmla="*/ 59 h 63"/>
                    <a:gd name="T42" fmla="*/ 8 w 56"/>
                    <a:gd name="T43" fmla="*/ 58 h 63"/>
                    <a:gd name="T44" fmla="*/ 9 w 56"/>
                    <a:gd name="T45" fmla="*/ 59 h 63"/>
                    <a:gd name="T46" fmla="*/ 16 w 56"/>
                    <a:gd name="T47" fmla="*/ 59 h 63"/>
                    <a:gd name="T48" fmla="*/ 25 w 56"/>
                    <a:gd name="T49" fmla="*/ 59 h 63"/>
                    <a:gd name="T50" fmla="*/ 30 w 56"/>
                    <a:gd name="T51" fmla="*/ 59 h 63"/>
                    <a:gd name="T52" fmla="*/ 39 w 56"/>
                    <a:gd name="T53" fmla="*/ 62 h 63"/>
                    <a:gd name="T54" fmla="*/ 53 w 56"/>
                    <a:gd name="T55" fmla="*/ 60 h 63"/>
                    <a:gd name="T56" fmla="*/ 46 w 56"/>
                    <a:gd name="T57" fmla="*/ 51 h 63"/>
                    <a:gd name="T58" fmla="*/ 46 w 56"/>
                    <a:gd name="T59" fmla="*/ 37 h 63"/>
                    <a:gd name="T60" fmla="*/ 56 w 56"/>
                    <a:gd name="T61" fmla="*/ 35 h 63"/>
                    <a:gd name="T62" fmla="*/ 56 w 56"/>
                    <a:gd name="T63" fmla="*/ 27 h 63"/>
                    <a:gd name="T64" fmla="*/ 51 w 56"/>
                    <a:gd name="T6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3">
                      <a:moveTo>
                        <a:pt x="51" y="27"/>
                      </a:moveTo>
                      <a:cubicBezTo>
                        <a:pt x="49" y="27"/>
                        <a:pt x="48" y="28"/>
                        <a:pt x="48" y="26"/>
                      </a:cubicBezTo>
                      <a:cubicBezTo>
                        <a:pt x="48" y="24"/>
                        <a:pt x="48" y="23"/>
                        <a:pt x="47" y="21"/>
                      </a:cubicBezTo>
                      <a:cubicBezTo>
                        <a:pt x="45" y="18"/>
                        <a:pt x="48" y="15"/>
                        <a:pt x="46" y="12"/>
                      </a:cubicBezTo>
                      <a:cubicBezTo>
                        <a:pt x="46" y="11"/>
                        <a:pt x="46" y="8"/>
                        <a:pt x="46" y="8"/>
                      </a:cubicBezTo>
                      <a:cubicBezTo>
                        <a:pt x="46" y="8"/>
                        <a:pt x="43" y="8"/>
                        <a:pt x="43" y="8"/>
                      </a:cubicBezTo>
                      <a:cubicBezTo>
                        <a:pt x="40" y="8"/>
                        <a:pt x="40" y="9"/>
                        <a:pt x="40" y="6"/>
                      </a:cubicBezTo>
                      <a:cubicBezTo>
                        <a:pt x="37" y="6"/>
                        <a:pt x="36" y="5"/>
                        <a:pt x="35" y="8"/>
                      </a:cubicBezTo>
                      <a:cubicBezTo>
                        <a:pt x="35" y="8"/>
                        <a:pt x="35" y="11"/>
                        <a:pt x="34" y="11"/>
                      </a:cubicBezTo>
                      <a:cubicBezTo>
                        <a:pt x="33" y="12"/>
                        <a:pt x="31" y="12"/>
                        <a:pt x="29" y="12"/>
                      </a:cubicBezTo>
                      <a:cubicBezTo>
                        <a:pt x="22" y="13"/>
                        <a:pt x="24" y="1"/>
                        <a:pt x="18" y="1"/>
                      </a:cubicBezTo>
                      <a:cubicBezTo>
                        <a:pt x="13" y="1"/>
                        <a:pt x="7" y="0"/>
                        <a:pt x="3" y="2"/>
                      </a:cubicBezTo>
                      <a:cubicBezTo>
                        <a:pt x="1" y="4"/>
                        <a:pt x="6" y="10"/>
                        <a:pt x="6" y="12"/>
                      </a:cubicBezTo>
                      <a:cubicBezTo>
                        <a:pt x="7" y="13"/>
                        <a:pt x="7" y="15"/>
                        <a:pt x="6" y="16"/>
                      </a:cubicBezTo>
                      <a:cubicBezTo>
                        <a:pt x="4" y="17"/>
                        <a:pt x="6" y="19"/>
                        <a:pt x="6" y="20"/>
                      </a:cubicBezTo>
                      <a:cubicBezTo>
                        <a:pt x="9" y="24"/>
                        <a:pt x="11" y="29"/>
                        <a:pt x="8" y="33"/>
                      </a:cubicBezTo>
                      <a:cubicBezTo>
                        <a:pt x="6" y="36"/>
                        <a:pt x="4" y="38"/>
                        <a:pt x="3" y="41"/>
                      </a:cubicBezTo>
                      <a:cubicBezTo>
                        <a:pt x="2" y="44"/>
                        <a:pt x="1" y="47"/>
                        <a:pt x="0" y="50"/>
                      </a:cubicBezTo>
                      <a:cubicBezTo>
                        <a:pt x="0" y="52"/>
                        <a:pt x="0" y="54"/>
                        <a:pt x="0" y="55"/>
                      </a:cubicBezTo>
                      <a:cubicBezTo>
                        <a:pt x="0" y="56"/>
                        <a:pt x="0" y="58"/>
                        <a:pt x="0" y="59"/>
                      </a:cubicBezTo>
                      <a:cubicBezTo>
                        <a:pt x="1" y="59"/>
                        <a:pt x="2" y="59"/>
                        <a:pt x="3" y="59"/>
                      </a:cubicBezTo>
                      <a:cubicBezTo>
                        <a:pt x="5" y="59"/>
                        <a:pt x="5" y="56"/>
                        <a:pt x="8" y="58"/>
                      </a:cubicBezTo>
                      <a:cubicBezTo>
                        <a:pt x="8" y="58"/>
                        <a:pt x="9" y="59"/>
                        <a:pt x="9" y="59"/>
                      </a:cubicBezTo>
                      <a:cubicBezTo>
                        <a:pt x="12" y="59"/>
                        <a:pt x="14" y="59"/>
                        <a:pt x="16" y="59"/>
                      </a:cubicBezTo>
                      <a:cubicBezTo>
                        <a:pt x="19" y="59"/>
                        <a:pt x="22" y="59"/>
                        <a:pt x="25" y="59"/>
                      </a:cubicBezTo>
                      <a:cubicBezTo>
                        <a:pt x="26" y="59"/>
                        <a:pt x="29" y="59"/>
                        <a:pt x="30" y="59"/>
                      </a:cubicBezTo>
                      <a:cubicBezTo>
                        <a:pt x="32" y="63"/>
                        <a:pt x="36" y="62"/>
                        <a:pt x="39" y="62"/>
                      </a:cubicBezTo>
                      <a:cubicBezTo>
                        <a:pt x="44" y="62"/>
                        <a:pt x="48" y="61"/>
                        <a:pt x="53" y="60"/>
                      </a:cubicBezTo>
                      <a:cubicBezTo>
                        <a:pt x="50" y="57"/>
                        <a:pt x="46" y="55"/>
                        <a:pt x="46" y="51"/>
                      </a:cubicBezTo>
                      <a:cubicBezTo>
                        <a:pt x="46" y="46"/>
                        <a:pt x="46" y="41"/>
                        <a:pt x="46" y="37"/>
                      </a:cubicBezTo>
                      <a:cubicBezTo>
                        <a:pt x="46" y="36"/>
                        <a:pt x="56" y="38"/>
                        <a:pt x="56" y="35"/>
                      </a:cubicBezTo>
                      <a:cubicBezTo>
                        <a:pt x="56" y="33"/>
                        <a:pt x="56" y="30"/>
                        <a:pt x="56" y="27"/>
                      </a:cubicBezTo>
                      <a:cubicBezTo>
                        <a:pt x="56" y="24"/>
                        <a:pt x="53" y="27"/>
                        <a:pt x="51" y="27"/>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60" name="Freeform 735">
                  <a:extLst>
                    <a:ext uri="{FF2B5EF4-FFF2-40B4-BE49-F238E27FC236}">
                      <a16:creationId xmlns:a16="http://schemas.microsoft.com/office/drawing/2014/main" id="{DD3858C3-A5EA-7200-ED6D-061EE9B9EE3F}"/>
                    </a:ext>
                  </a:extLst>
                </p:cNvPr>
                <p:cNvSpPr>
                  <a:spLocks/>
                </p:cNvSpPr>
                <p:nvPr/>
              </p:nvSpPr>
              <p:spPr bwMode="auto">
                <a:xfrm>
                  <a:off x="6329368" y="4812725"/>
                  <a:ext cx="241415" cy="266824"/>
                </a:xfrm>
                <a:custGeom>
                  <a:avLst/>
                  <a:gdLst>
                    <a:gd name="T0" fmla="*/ 25 w 46"/>
                    <a:gd name="T1" fmla="*/ 2 h 48"/>
                    <a:gd name="T2" fmla="*/ 21 w 46"/>
                    <a:gd name="T3" fmla="*/ 3 h 48"/>
                    <a:gd name="T4" fmla="*/ 18 w 46"/>
                    <a:gd name="T5" fmla="*/ 4 h 48"/>
                    <a:gd name="T6" fmla="*/ 6 w 46"/>
                    <a:gd name="T7" fmla="*/ 4 h 48"/>
                    <a:gd name="T8" fmla="*/ 6 w 46"/>
                    <a:gd name="T9" fmla="*/ 18 h 48"/>
                    <a:gd name="T10" fmla="*/ 6 w 46"/>
                    <a:gd name="T11" fmla="*/ 23 h 48"/>
                    <a:gd name="T12" fmla="*/ 1 w 46"/>
                    <a:gd name="T13" fmla="*/ 24 h 48"/>
                    <a:gd name="T14" fmla="*/ 1 w 46"/>
                    <a:gd name="T15" fmla="*/ 31 h 48"/>
                    <a:gd name="T16" fmla="*/ 1 w 46"/>
                    <a:gd name="T17" fmla="*/ 38 h 48"/>
                    <a:gd name="T18" fmla="*/ 4 w 46"/>
                    <a:gd name="T19" fmla="*/ 47 h 48"/>
                    <a:gd name="T20" fmla="*/ 8 w 46"/>
                    <a:gd name="T21" fmla="*/ 48 h 48"/>
                    <a:gd name="T22" fmla="*/ 13 w 46"/>
                    <a:gd name="T23" fmla="*/ 44 h 48"/>
                    <a:gd name="T24" fmla="*/ 19 w 46"/>
                    <a:gd name="T25" fmla="*/ 41 h 48"/>
                    <a:gd name="T26" fmla="*/ 29 w 46"/>
                    <a:gd name="T27" fmla="*/ 39 h 48"/>
                    <a:gd name="T28" fmla="*/ 31 w 46"/>
                    <a:gd name="T29" fmla="*/ 37 h 48"/>
                    <a:gd name="T30" fmla="*/ 34 w 46"/>
                    <a:gd name="T31" fmla="*/ 34 h 48"/>
                    <a:gd name="T32" fmla="*/ 43 w 46"/>
                    <a:gd name="T33" fmla="*/ 26 h 48"/>
                    <a:gd name="T34" fmla="*/ 44 w 46"/>
                    <a:gd name="T35" fmla="*/ 22 h 48"/>
                    <a:gd name="T36" fmla="*/ 40 w 46"/>
                    <a:gd name="T37" fmla="*/ 21 h 48"/>
                    <a:gd name="T38" fmla="*/ 38 w 46"/>
                    <a:gd name="T39" fmla="*/ 17 h 48"/>
                    <a:gd name="T40" fmla="*/ 39 w 46"/>
                    <a:gd name="T41" fmla="*/ 15 h 48"/>
                    <a:gd name="T42" fmla="*/ 36 w 46"/>
                    <a:gd name="T43" fmla="*/ 14 h 48"/>
                    <a:gd name="T44" fmla="*/ 36 w 46"/>
                    <a:gd name="T45" fmla="*/ 13 h 48"/>
                    <a:gd name="T46" fmla="*/ 34 w 46"/>
                    <a:gd name="T47" fmla="*/ 12 h 48"/>
                    <a:gd name="T48" fmla="*/ 30 w 46"/>
                    <a:gd name="T49" fmla="*/ 7 h 48"/>
                    <a:gd name="T50" fmla="*/ 25 w 46"/>
                    <a:gd name="T51" fmla="*/ 2 h 48"/>
                    <a:gd name="T52" fmla="*/ 25 w 46"/>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8">
                      <a:moveTo>
                        <a:pt x="25" y="2"/>
                      </a:moveTo>
                      <a:cubicBezTo>
                        <a:pt x="24" y="3"/>
                        <a:pt x="22" y="3"/>
                        <a:pt x="21" y="3"/>
                      </a:cubicBezTo>
                      <a:cubicBezTo>
                        <a:pt x="19" y="3"/>
                        <a:pt x="20" y="6"/>
                        <a:pt x="18" y="4"/>
                      </a:cubicBezTo>
                      <a:cubicBezTo>
                        <a:pt x="15" y="0"/>
                        <a:pt x="10" y="5"/>
                        <a:pt x="6" y="4"/>
                      </a:cubicBezTo>
                      <a:cubicBezTo>
                        <a:pt x="6" y="9"/>
                        <a:pt x="6" y="14"/>
                        <a:pt x="6" y="18"/>
                      </a:cubicBezTo>
                      <a:cubicBezTo>
                        <a:pt x="6" y="19"/>
                        <a:pt x="7" y="23"/>
                        <a:pt x="6" y="23"/>
                      </a:cubicBezTo>
                      <a:cubicBezTo>
                        <a:pt x="5" y="24"/>
                        <a:pt x="1" y="22"/>
                        <a:pt x="1" y="24"/>
                      </a:cubicBezTo>
                      <a:cubicBezTo>
                        <a:pt x="1" y="26"/>
                        <a:pt x="1" y="29"/>
                        <a:pt x="1" y="31"/>
                      </a:cubicBezTo>
                      <a:cubicBezTo>
                        <a:pt x="1" y="33"/>
                        <a:pt x="0" y="36"/>
                        <a:pt x="1" y="38"/>
                      </a:cubicBezTo>
                      <a:cubicBezTo>
                        <a:pt x="5" y="39"/>
                        <a:pt x="6" y="44"/>
                        <a:pt x="4" y="47"/>
                      </a:cubicBezTo>
                      <a:cubicBezTo>
                        <a:pt x="4" y="48"/>
                        <a:pt x="8" y="48"/>
                        <a:pt x="8" y="48"/>
                      </a:cubicBezTo>
                      <a:cubicBezTo>
                        <a:pt x="10" y="48"/>
                        <a:pt x="11" y="46"/>
                        <a:pt x="13" y="44"/>
                      </a:cubicBezTo>
                      <a:cubicBezTo>
                        <a:pt x="15" y="42"/>
                        <a:pt x="15" y="39"/>
                        <a:pt x="19" y="41"/>
                      </a:cubicBezTo>
                      <a:cubicBezTo>
                        <a:pt x="23" y="43"/>
                        <a:pt x="27" y="44"/>
                        <a:pt x="29" y="39"/>
                      </a:cubicBezTo>
                      <a:cubicBezTo>
                        <a:pt x="29" y="38"/>
                        <a:pt x="29" y="37"/>
                        <a:pt x="31" y="37"/>
                      </a:cubicBezTo>
                      <a:cubicBezTo>
                        <a:pt x="33" y="37"/>
                        <a:pt x="34" y="35"/>
                        <a:pt x="34" y="34"/>
                      </a:cubicBezTo>
                      <a:cubicBezTo>
                        <a:pt x="36" y="31"/>
                        <a:pt x="40" y="28"/>
                        <a:pt x="43" y="26"/>
                      </a:cubicBezTo>
                      <a:cubicBezTo>
                        <a:pt x="45" y="25"/>
                        <a:pt x="46" y="24"/>
                        <a:pt x="44" y="22"/>
                      </a:cubicBezTo>
                      <a:cubicBezTo>
                        <a:pt x="43" y="21"/>
                        <a:pt x="40" y="22"/>
                        <a:pt x="40" y="21"/>
                      </a:cubicBezTo>
                      <a:cubicBezTo>
                        <a:pt x="39" y="20"/>
                        <a:pt x="38" y="19"/>
                        <a:pt x="38" y="17"/>
                      </a:cubicBezTo>
                      <a:cubicBezTo>
                        <a:pt x="38" y="17"/>
                        <a:pt x="39" y="16"/>
                        <a:pt x="39" y="15"/>
                      </a:cubicBezTo>
                      <a:cubicBezTo>
                        <a:pt x="38" y="15"/>
                        <a:pt x="37" y="15"/>
                        <a:pt x="36" y="14"/>
                      </a:cubicBezTo>
                      <a:cubicBezTo>
                        <a:pt x="36" y="14"/>
                        <a:pt x="37" y="13"/>
                        <a:pt x="36" y="13"/>
                      </a:cubicBezTo>
                      <a:cubicBezTo>
                        <a:pt x="35" y="13"/>
                        <a:pt x="35" y="12"/>
                        <a:pt x="34" y="12"/>
                      </a:cubicBezTo>
                      <a:cubicBezTo>
                        <a:pt x="32" y="11"/>
                        <a:pt x="31" y="10"/>
                        <a:pt x="30" y="7"/>
                      </a:cubicBezTo>
                      <a:cubicBezTo>
                        <a:pt x="30" y="6"/>
                        <a:pt x="27" y="2"/>
                        <a:pt x="25" y="2"/>
                      </a:cubicBezTo>
                      <a:cubicBezTo>
                        <a:pt x="25" y="2"/>
                        <a:pt x="26" y="2"/>
                        <a:pt x="25"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61" name="Freeform 736">
                  <a:extLst>
                    <a:ext uri="{FF2B5EF4-FFF2-40B4-BE49-F238E27FC236}">
                      <a16:creationId xmlns:a16="http://schemas.microsoft.com/office/drawing/2014/main" id="{4918AC90-D8A8-FAB5-D103-7068E8A782C4}"/>
                    </a:ext>
                  </a:extLst>
                </p:cNvPr>
                <p:cNvSpPr>
                  <a:spLocks/>
                </p:cNvSpPr>
                <p:nvPr/>
              </p:nvSpPr>
              <p:spPr bwMode="auto">
                <a:xfrm>
                  <a:off x="6459909" y="4757845"/>
                  <a:ext cx="205650" cy="193021"/>
                </a:xfrm>
                <a:custGeom>
                  <a:avLst/>
                  <a:gdLst>
                    <a:gd name="T0" fmla="*/ 39 w 39"/>
                    <a:gd name="T1" fmla="*/ 22 h 35"/>
                    <a:gd name="T2" fmla="*/ 38 w 39"/>
                    <a:gd name="T3" fmla="*/ 18 h 35"/>
                    <a:gd name="T4" fmla="*/ 39 w 39"/>
                    <a:gd name="T5" fmla="*/ 14 h 35"/>
                    <a:gd name="T6" fmla="*/ 38 w 39"/>
                    <a:gd name="T7" fmla="*/ 7 h 35"/>
                    <a:gd name="T8" fmla="*/ 27 w 39"/>
                    <a:gd name="T9" fmla="*/ 2 h 35"/>
                    <a:gd name="T10" fmla="*/ 24 w 39"/>
                    <a:gd name="T11" fmla="*/ 0 h 35"/>
                    <a:gd name="T12" fmla="*/ 19 w 39"/>
                    <a:gd name="T13" fmla="*/ 3 h 35"/>
                    <a:gd name="T14" fmla="*/ 13 w 39"/>
                    <a:gd name="T15" fmla="*/ 7 h 35"/>
                    <a:gd name="T16" fmla="*/ 9 w 39"/>
                    <a:gd name="T17" fmla="*/ 12 h 35"/>
                    <a:gd name="T18" fmla="*/ 2 w 39"/>
                    <a:gd name="T19" fmla="*/ 12 h 35"/>
                    <a:gd name="T20" fmla="*/ 5 w 39"/>
                    <a:gd name="T21" fmla="*/ 16 h 35"/>
                    <a:gd name="T22" fmla="*/ 8 w 39"/>
                    <a:gd name="T23" fmla="*/ 21 h 35"/>
                    <a:gd name="T24" fmla="*/ 11 w 39"/>
                    <a:gd name="T25" fmla="*/ 23 h 35"/>
                    <a:gd name="T26" fmla="*/ 11 w 39"/>
                    <a:gd name="T27" fmla="*/ 24 h 35"/>
                    <a:gd name="T28" fmla="*/ 14 w 39"/>
                    <a:gd name="T29" fmla="*/ 25 h 35"/>
                    <a:gd name="T30" fmla="*/ 13 w 39"/>
                    <a:gd name="T31" fmla="*/ 28 h 35"/>
                    <a:gd name="T32" fmla="*/ 15 w 39"/>
                    <a:gd name="T33" fmla="*/ 31 h 35"/>
                    <a:gd name="T34" fmla="*/ 20 w 39"/>
                    <a:gd name="T35" fmla="*/ 34 h 35"/>
                    <a:gd name="T36" fmla="*/ 25 w 39"/>
                    <a:gd name="T37" fmla="*/ 35 h 35"/>
                    <a:gd name="T38" fmla="*/ 27 w 39"/>
                    <a:gd name="T39" fmla="*/ 35 h 35"/>
                    <a:gd name="T40" fmla="*/ 34 w 39"/>
                    <a:gd name="T41" fmla="*/ 31 h 35"/>
                    <a:gd name="T42" fmla="*/ 36 w 39"/>
                    <a:gd name="T43" fmla="*/ 27 h 35"/>
                    <a:gd name="T44" fmla="*/ 39 w 39"/>
                    <a:gd name="T4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5">
                      <a:moveTo>
                        <a:pt x="39" y="22"/>
                      </a:moveTo>
                      <a:cubicBezTo>
                        <a:pt x="39" y="21"/>
                        <a:pt x="38" y="19"/>
                        <a:pt x="38" y="18"/>
                      </a:cubicBezTo>
                      <a:cubicBezTo>
                        <a:pt x="38" y="16"/>
                        <a:pt x="39" y="15"/>
                        <a:pt x="39" y="14"/>
                      </a:cubicBezTo>
                      <a:cubicBezTo>
                        <a:pt x="39" y="11"/>
                        <a:pt x="39" y="9"/>
                        <a:pt x="38" y="7"/>
                      </a:cubicBezTo>
                      <a:cubicBezTo>
                        <a:pt x="38" y="4"/>
                        <a:pt x="29" y="2"/>
                        <a:pt x="27" y="2"/>
                      </a:cubicBezTo>
                      <a:cubicBezTo>
                        <a:pt x="27" y="0"/>
                        <a:pt x="27" y="0"/>
                        <a:pt x="24" y="0"/>
                      </a:cubicBezTo>
                      <a:cubicBezTo>
                        <a:pt x="21" y="0"/>
                        <a:pt x="21" y="1"/>
                        <a:pt x="19" y="3"/>
                      </a:cubicBezTo>
                      <a:cubicBezTo>
                        <a:pt x="18" y="5"/>
                        <a:pt x="15" y="6"/>
                        <a:pt x="13" y="7"/>
                      </a:cubicBezTo>
                      <a:cubicBezTo>
                        <a:pt x="12" y="9"/>
                        <a:pt x="11" y="12"/>
                        <a:pt x="9" y="12"/>
                      </a:cubicBezTo>
                      <a:cubicBezTo>
                        <a:pt x="7" y="12"/>
                        <a:pt x="5" y="11"/>
                        <a:pt x="2" y="12"/>
                      </a:cubicBezTo>
                      <a:cubicBezTo>
                        <a:pt x="0" y="13"/>
                        <a:pt x="4" y="15"/>
                        <a:pt x="5" y="16"/>
                      </a:cubicBezTo>
                      <a:cubicBezTo>
                        <a:pt x="6" y="18"/>
                        <a:pt x="6" y="20"/>
                        <a:pt x="8" y="21"/>
                      </a:cubicBezTo>
                      <a:cubicBezTo>
                        <a:pt x="9" y="22"/>
                        <a:pt x="10" y="23"/>
                        <a:pt x="11" y="23"/>
                      </a:cubicBezTo>
                      <a:cubicBezTo>
                        <a:pt x="12" y="23"/>
                        <a:pt x="11" y="24"/>
                        <a:pt x="11" y="24"/>
                      </a:cubicBezTo>
                      <a:cubicBezTo>
                        <a:pt x="12" y="24"/>
                        <a:pt x="13" y="25"/>
                        <a:pt x="14" y="25"/>
                      </a:cubicBezTo>
                      <a:cubicBezTo>
                        <a:pt x="14" y="26"/>
                        <a:pt x="13" y="27"/>
                        <a:pt x="13" y="28"/>
                      </a:cubicBezTo>
                      <a:cubicBezTo>
                        <a:pt x="13" y="29"/>
                        <a:pt x="14" y="31"/>
                        <a:pt x="15" y="31"/>
                      </a:cubicBezTo>
                      <a:cubicBezTo>
                        <a:pt x="18" y="31"/>
                        <a:pt x="19" y="31"/>
                        <a:pt x="20" y="34"/>
                      </a:cubicBezTo>
                      <a:cubicBezTo>
                        <a:pt x="21" y="35"/>
                        <a:pt x="23" y="34"/>
                        <a:pt x="25" y="35"/>
                      </a:cubicBezTo>
                      <a:cubicBezTo>
                        <a:pt x="26" y="35"/>
                        <a:pt x="26" y="35"/>
                        <a:pt x="27" y="35"/>
                      </a:cubicBezTo>
                      <a:cubicBezTo>
                        <a:pt x="31" y="35"/>
                        <a:pt x="32" y="34"/>
                        <a:pt x="34" y="31"/>
                      </a:cubicBezTo>
                      <a:cubicBezTo>
                        <a:pt x="35" y="30"/>
                        <a:pt x="36" y="28"/>
                        <a:pt x="36" y="27"/>
                      </a:cubicBezTo>
                      <a:cubicBezTo>
                        <a:pt x="37" y="25"/>
                        <a:pt x="39" y="24"/>
                        <a:pt x="39" y="2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62" name="Freeform 737">
                  <a:extLst>
                    <a:ext uri="{FF2B5EF4-FFF2-40B4-BE49-F238E27FC236}">
                      <a16:creationId xmlns:a16="http://schemas.microsoft.com/office/drawing/2014/main" id="{F3622AC6-9ABD-351F-20BA-3DDC25791AA2}"/>
                    </a:ext>
                  </a:extLst>
                </p:cNvPr>
                <p:cNvSpPr>
                  <a:spLocks/>
                </p:cNvSpPr>
                <p:nvPr/>
              </p:nvSpPr>
              <p:spPr bwMode="auto">
                <a:xfrm>
                  <a:off x="6597605" y="5045484"/>
                  <a:ext cx="51859" cy="62449"/>
                </a:xfrm>
                <a:custGeom>
                  <a:avLst/>
                  <a:gdLst>
                    <a:gd name="T0" fmla="*/ 5 w 10"/>
                    <a:gd name="T1" fmla="*/ 1 h 11"/>
                    <a:gd name="T2" fmla="*/ 7 w 10"/>
                    <a:gd name="T3" fmla="*/ 9 h 11"/>
                    <a:gd name="T4" fmla="*/ 5 w 10"/>
                    <a:gd name="T5" fmla="*/ 1 h 11"/>
                    <a:gd name="T6" fmla="*/ 5 w 10"/>
                    <a:gd name="T7" fmla="*/ 1 h 11"/>
                  </a:gdLst>
                  <a:ahLst/>
                  <a:cxnLst>
                    <a:cxn ang="0">
                      <a:pos x="T0" y="T1"/>
                    </a:cxn>
                    <a:cxn ang="0">
                      <a:pos x="T2" y="T3"/>
                    </a:cxn>
                    <a:cxn ang="0">
                      <a:pos x="T4" y="T5"/>
                    </a:cxn>
                    <a:cxn ang="0">
                      <a:pos x="T6" y="T7"/>
                    </a:cxn>
                  </a:cxnLst>
                  <a:rect l="0" t="0" r="r" b="b"/>
                  <a:pathLst>
                    <a:path w="10" h="11">
                      <a:moveTo>
                        <a:pt x="5" y="1"/>
                      </a:moveTo>
                      <a:cubicBezTo>
                        <a:pt x="0" y="2"/>
                        <a:pt x="3" y="11"/>
                        <a:pt x="7" y="9"/>
                      </a:cubicBezTo>
                      <a:cubicBezTo>
                        <a:pt x="10" y="8"/>
                        <a:pt x="9" y="0"/>
                        <a:pt x="5" y="1"/>
                      </a:cubicBezTo>
                      <a:cubicBezTo>
                        <a:pt x="3" y="1"/>
                        <a:pt x="6" y="1"/>
                        <a:pt x="5"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63" name="Freeform 738">
                  <a:extLst>
                    <a:ext uri="{FF2B5EF4-FFF2-40B4-BE49-F238E27FC236}">
                      <a16:creationId xmlns:a16="http://schemas.microsoft.com/office/drawing/2014/main" id="{179436D0-FDBF-709B-8EE6-E32F568DED39}"/>
                    </a:ext>
                  </a:extLst>
                </p:cNvPr>
                <p:cNvSpPr>
                  <a:spLocks noEditPoints="1"/>
                </p:cNvSpPr>
                <p:nvPr/>
              </p:nvSpPr>
              <p:spPr bwMode="auto">
                <a:xfrm>
                  <a:off x="6245319" y="4945190"/>
                  <a:ext cx="414874" cy="384149"/>
                </a:xfrm>
                <a:custGeom>
                  <a:avLst/>
                  <a:gdLst>
                    <a:gd name="T0" fmla="*/ 74 w 79"/>
                    <a:gd name="T1" fmla="*/ 27 h 69"/>
                    <a:gd name="T2" fmla="*/ 69 w 79"/>
                    <a:gd name="T3" fmla="*/ 22 h 69"/>
                    <a:gd name="T4" fmla="*/ 72 w 79"/>
                    <a:gd name="T5" fmla="*/ 19 h 69"/>
                    <a:gd name="T6" fmla="*/ 75 w 79"/>
                    <a:gd name="T7" fmla="*/ 20 h 69"/>
                    <a:gd name="T8" fmla="*/ 75 w 79"/>
                    <a:gd name="T9" fmla="*/ 11 h 69"/>
                    <a:gd name="T10" fmla="*/ 73 w 79"/>
                    <a:gd name="T11" fmla="*/ 7 h 69"/>
                    <a:gd name="T12" fmla="*/ 72 w 79"/>
                    <a:gd name="T13" fmla="*/ 1 h 69"/>
                    <a:gd name="T14" fmla="*/ 66 w 79"/>
                    <a:gd name="T15" fmla="*/ 1 h 69"/>
                    <a:gd name="T16" fmla="*/ 60 w 79"/>
                    <a:gd name="T17" fmla="*/ 2 h 69"/>
                    <a:gd name="T18" fmla="*/ 55 w 79"/>
                    <a:gd name="T19" fmla="*/ 5 h 69"/>
                    <a:gd name="T20" fmla="*/ 51 w 79"/>
                    <a:gd name="T21" fmla="*/ 8 h 69"/>
                    <a:gd name="T22" fmla="*/ 49 w 79"/>
                    <a:gd name="T23" fmla="*/ 12 h 69"/>
                    <a:gd name="T24" fmla="*/ 45 w 79"/>
                    <a:gd name="T25" fmla="*/ 14 h 69"/>
                    <a:gd name="T26" fmla="*/ 44 w 79"/>
                    <a:gd name="T27" fmla="*/ 17 h 69"/>
                    <a:gd name="T28" fmla="*/ 34 w 79"/>
                    <a:gd name="T29" fmla="*/ 17 h 69"/>
                    <a:gd name="T30" fmla="*/ 28 w 79"/>
                    <a:gd name="T31" fmla="*/ 21 h 69"/>
                    <a:gd name="T32" fmla="*/ 24 w 79"/>
                    <a:gd name="T33" fmla="*/ 24 h 69"/>
                    <a:gd name="T34" fmla="*/ 20 w 79"/>
                    <a:gd name="T35" fmla="*/ 23 h 69"/>
                    <a:gd name="T36" fmla="*/ 17 w 79"/>
                    <a:gd name="T37" fmla="*/ 14 h 69"/>
                    <a:gd name="T38" fmla="*/ 17 w 79"/>
                    <a:gd name="T39" fmla="*/ 29 h 69"/>
                    <a:gd name="T40" fmla="*/ 17 w 79"/>
                    <a:gd name="T41" fmla="*/ 33 h 69"/>
                    <a:gd name="T42" fmla="*/ 9 w 79"/>
                    <a:gd name="T43" fmla="*/ 35 h 69"/>
                    <a:gd name="T44" fmla="*/ 6 w 79"/>
                    <a:gd name="T45" fmla="*/ 34 h 69"/>
                    <a:gd name="T46" fmla="*/ 2 w 79"/>
                    <a:gd name="T47" fmla="*/ 33 h 69"/>
                    <a:gd name="T48" fmla="*/ 3 w 79"/>
                    <a:gd name="T49" fmla="*/ 40 h 69"/>
                    <a:gd name="T50" fmla="*/ 5 w 79"/>
                    <a:gd name="T51" fmla="*/ 45 h 69"/>
                    <a:gd name="T52" fmla="*/ 9 w 79"/>
                    <a:gd name="T53" fmla="*/ 56 h 69"/>
                    <a:gd name="T54" fmla="*/ 8 w 79"/>
                    <a:gd name="T55" fmla="*/ 60 h 69"/>
                    <a:gd name="T56" fmla="*/ 9 w 79"/>
                    <a:gd name="T57" fmla="*/ 62 h 69"/>
                    <a:gd name="T58" fmla="*/ 10 w 79"/>
                    <a:gd name="T59" fmla="*/ 66 h 69"/>
                    <a:gd name="T60" fmla="*/ 11 w 79"/>
                    <a:gd name="T61" fmla="*/ 64 h 69"/>
                    <a:gd name="T62" fmla="*/ 15 w 79"/>
                    <a:gd name="T63" fmla="*/ 68 h 69"/>
                    <a:gd name="T64" fmla="*/ 21 w 79"/>
                    <a:gd name="T65" fmla="*/ 66 h 69"/>
                    <a:gd name="T66" fmla="*/ 26 w 79"/>
                    <a:gd name="T67" fmla="*/ 65 h 69"/>
                    <a:gd name="T68" fmla="*/ 31 w 79"/>
                    <a:gd name="T69" fmla="*/ 64 h 69"/>
                    <a:gd name="T70" fmla="*/ 38 w 79"/>
                    <a:gd name="T71" fmla="*/ 64 h 69"/>
                    <a:gd name="T72" fmla="*/ 39 w 79"/>
                    <a:gd name="T73" fmla="*/ 64 h 69"/>
                    <a:gd name="T74" fmla="*/ 41 w 79"/>
                    <a:gd name="T75" fmla="*/ 63 h 69"/>
                    <a:gd name="T76" fmla="*/ 42 w 79"/>
                    <a:gd name="T77" fmla="*/ 62 h 69"/>
                    <a:gd name="T78" fmla="*/ 44 w 79"/>
                    <a:gd name="T79" fmla="*/ 65 h 69"/>
                    <a:gd name="T80" fmla="*/ 46 w 79"/>
                    <a:gd name="T81" fmla="*/ 62 h 69"/>
                    <a:gd name="T82" fmla="*/ 57 w 79"/>
                    <a:gd name="T83" fmla="*/ 56 h 69"/>
                    <a:gd name="T84" fmla="*/ 65 w 79"/>
                    <a:gd name="T85" fmla="*/ 48 h 69"/>
                    <a:gd name="T86" fmla="*/ 72 w 79"/>
                    <a:gd name="T87" fmla="*/ 37 h 69"/>
                    <a:gd name="T88" fmla="*/ 77 w 79"/>
                    <a:gd name="T89" fmla="*/ 33 h 69"/>
                    <a:gd name="T90" fmla="*/ 79 w 79"/>
                    <a:gd name="T91" fmla="*/ 25 h 69"/>
                    <a:gd name="T92" fmla="*/ 76 w 79"/>
                    <a:gd name="T93" fmla="*/ 25 h 69"/>
                    <a:gd name="T94" fmla="*/ 74 w 79"/>
                    <a:gd name="T95" fmla="*/ 27 h 69"/>
                    <a:gd name="T96" fmla="*/ 62 w 79"/>
                    <a:gd name="T97" fmla="*/ 39 h 69"/>
                    <a:gd name="T98" fmla="*/ 61 w 79"/>
                    <a:gd name="T99" fmla="*/ 41 h 69"/>
                    <a:gd name="T100" fmla="*/ 57 w 79"/>
                    <a:gd name="T101" fmla="*/ 43 h 69"/>
                    <a:gd name="T102" fmla="*/ 55 w 79"/>
                    <a:gd name="T103" fmla="*/ 44 h 69"/>
                    <a:gd name="T104" fmla="*/ 52 w 79"/>
                    <a:gd name="T105" fmla="*/ 41 h 69"/>
                    <a:gd name="T106" fmla="*/ 56 w 79"/>
                    <a:gd name="T107" fmla="*/ 35 h 69"/>
                    <a:gd name="T108" fmla="*/ 60 w 79"/>
                    <a:gd name="T109" fmla="*/ 35 h 69"/>
                    <a:gd name="T110" fmla="*/ 62 w 79"/>
                    <a:gd name="T111" fmla="*/ 39 h 69"/>
                    <a:gd name="T112" fmla="*/ 62 w 79"/>
                    <a:gd name="T11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69">
                      <a:moveTo>
                        <a:pt x="74" y="27"/>
                      </a:moveTo>
                      <a:cubicBezTo>
                        <a:pt x="71" y="27"/>
                        <a:pt x="68" y="24"/>
                        <a:pt x="69" y="22"/>
                      </a:cubicBezTo>
                      <a:cubicBezTo>
                        <a:pt x="69" y="20"/>
                        <a:pt x="71" y="19"/>
                        <a:pt x="72" y="19"/>
                      </a:cubicBezTo>
                      <a:cubicBezTo>
                        <a:pt x="73" y="19"/>
                        <a:pt x="74" y="20"/>
                        <a:pt x="75" y="20"/>
                      </a:cubicBezTo>
                      <a:cubicBezTo>
                        <a:pt x="75" y="17"/>
                        <a:pt x="76" y="14"/>
                        <a:pt x="75" y="11"/>
                      </a:cubicBezTo>
                      <a:cubicBezTo>
                        <a:pt x="74" y="10"/>
                        <a:pt x="73" y="8"/>
                        <a:pt x="73" y="7"/>
                      </a:cubicBezTo>
                      <a:cubicBezTo>
                        <a:pt x="72" y="5"/>
                        <a:pt x="72" y="3"/>
                        <a:pt x="72" y="1"/>
                      </a:cubicBezTo>
                      <a:cubicBezTo>
                        <a:pt x="70" y="2"/>
                        <a:pt x="67" y="1"/>
                        <a:pt x="66" y="1"/>
                      </a:cubicBezTo>
                      <a:cubicBezTo>
                        <a:pt x="63" y="0"/>
                        <a:pt x="61" y="0"/>
                        <a:pt x="60" y="2"/>
                      </a:cubicBezTo>
                      <a:cubicBezTo>
                        <a:pt x="58" y="3"/>
                        <a:pt x="56" y="3"/>
                        <a:pt x="55" y="5"/>
                      </a:cubicBezTo>
                      <a:cubicBezTo>
                        <a:pt x="54" y="6"/>
                        <a:pt x="52" y="7"/>
                        <a:pt x="51" y="8"/>
                      </a:cubicBezTo>
                      <a:cubicBezTo>
                        <a:pt x="50" y="9"/>
                        <a:pt x="50" y="11"/>
                        <a:pt x="49" y="12"/>
                      </a:cubicBezTo>
                      <a:cubicBezTo>
                        <a:pt x="48" y="14"/>
                        <a:pt x="46" y="12"/>
                        <a:pt x="45" y="14"/>
                      </a:cubicBezTo>
                      <a:cubicBezTo>
                        <a:pt x="44" y="15"/>
                        <a:pt x="45" y="16"/>
                        <a:pt x="44" y="17"/>
                      </a:cubicBezTo>
                      <a:cubicBezTo>
                        <a:pt x="42" y="21"/>
                        <a:pt x="37" y="18"/>
                        <a:pt x="34" y="17"/>
                      </a:cubicBezTo>
                      <a:cubicBezTo>
                        <a:pt x="31" y="15"/>
                        <a:pt x="30" y="19"/>
                        <a:pt x="28" y="21"/>
                      </a:cubicBezTo>
                      <a:cubicBezTo>
                        <a:pt x="27" y="22"/>
                        <a:pt x="26" y="24"/>
                        <a:pt x="24" y="24"/>
                      </a:cubicBezTo>
                      <a:cubicBezTo>
                        <a:pt x="24" y="24"/>
                        <a:pt x="20" y="24"/>
                        <a:pt x="20" y="23"/>
                      </a:cubicBezTo>
                      <a:cubicBezTo>
                        <a:pt x="22" y="20"/>
                        <a:pt x="21" y="15"/>
                        <a:pt x="17" y="14"/>
                      </a:cubicBezTo>
                      <a:cubicBezTo>
                        <a:pt x="17" y="19"/>
                        <a:pt x="17" y="24"/>
                        <a:pt x="17" y="29"/>
                      </a:cubicBezTo>
                      <a:cubicBezTo>
                        <a:pt x="17" y="29"/>
                        <a:pt x="18" y="32"/>
                        <a:pt x="17" y="33"/>
                      </a:cubicBezTo>
                      <a:cubicBezTo>
                        <a:pt x="14" y="35"/>
                        <a:pt x="13" y="36"/>
                        <a:pt x="9" y="35"/>
                      </a:cubicBezTo>
                      <a:cubicBezTo>
                        <a:pt x="8" y="35"/>
                        <a:pt x="7" y="35"/>
                        <a:pt x="6" y="34"/>
                      </a:cubicBezTo>
                      <a:cubicBezTo>
                        <a:pt x="5" y="32"/>
                        <a:pt x="4" y="31"/>
                        <a:pt x="2" y="33"/>
                      </a:cubicBezTo>
                      <a:cubicBezTo>
                        <a:pt x="0" y="35"/>
                        <a:pt x="2" y="38"/>
                        <a:pt x="3" y="40"/>
                      </a:cubicBezTo>
                      <a:cubicBezTo>
                        <a:pt x="4" y="41"/>
                        <a:pt x="5" y="43"/>
                        <a:pt x="5" y="45"/>
                      </a:cubicBezTo>
                      <a:cubicBezTo>
                        <a:pt x="7" y="49"/>
                        <a:pt x="11" y="51"/>
                        <a:pt x="9" y="56"/>
                      </a:cubicBezTo>
                      <a:cubicBezTo>
                        <a:pt x="8" y="58"/>
                        <a:pt x="7" y="58"/>
                        <a:pt x="8" y="60"/>
                      </a:cubicBezTo>
                      <a:cubicBezTo>
                        <a:pt x="9" y="61"/>
                        <a:pt x="9" y="62"/>
                        <a:pt x="9" y="62"/>
                      </a:cubicBezTo>
                      <a:cubicBezTo>
                        <a:pt x="10" y="63"/>
                        <a:pt x="9" y="65"/>
                        <a:pt x="10" y="66"/>
                      </a:cubicBezTo>
                      <a:cubicBezTo>
                        <a:pt x="10" y="66"/>
                        <a:pt x="10" y="64"/>
                        <a:pt x="11" y="64"/>
                      </a:cubicBezTo>
                      <a:cubicBezTo>
                        <a:pt x="11" y="64"/>
                        <a:pt x="14" y="67"/>
                        <a:pt x="15" y="68"/>
                      </a:cubicBezTo>
                      <a:cubicBezTo>
                        <a:pt x="17" y="69"/>
                        <a:pt x="19" y="66"/>
                        <a:pt x="21" y="66"/>
                      </a:cubicBezTo>
                      <a:cubicBezTo>
                        <a:pt x="23" y="65"/>
                        <a:pt x="25" y="67"/>
                        <a:pt x="26" y="65"/>
                      </a:cubicBezTo>
                      <a:cubicBezTo>
                        <a:pt x="28" y="64"/>
                        <a:pt x="29" y="64"/>
                        <a:pt x="31" y="64"/>
                      </a:cubicBezTo>
                      <a:cubicBezTo>
                        <a:pt x="33" y="64"/>
                        <a:pt x="35" y="64"/>
                        <a:pt x="38" y="64"/>
                      </a:cubicBezTo>
                      <a:cubicBezTo>
                        <a:pt x="38" y="64"/>
                        <a:pt x="39" y="64"/>
                        <a:pt x="39" y="64"/>
                      </a:cubicBezTo>
                      <a:cubicBezTo>
                        <a:pt x="40" y="64"/>
                        <a:pt x="40" y="63"/>
                        <a:pt x="41" y="63"/>
                      </a:cubicBezTo>
                      <a:cubicBezTo>
                        <a:pt x="41" y="63"/>
                        <a:pt x="41" y="62"/>
                        <a:pt x="42" y="62"/>
                      </a:cubicBezTo>
                      <a:cubicBezTo>
                        <a:pt x="42" y="63"/>
                        <a:pt x="42" y="65"/>
                        <a:pt x="44" y="65"/>
                      </a:cubicBezTo>
                      <a:cubicBezTo>
                        <a:pt x="44" y="65"/>
                        <a:pt x="43" y="61"/>
                        <a:pt x="46" y="62"/>
                      </a:cubicBezTo>
                      <a:cubicBezTo>
                        <a:pt x="50" y="63"/>
                        <a:pt x="54" y="59"/>
                        <a:pt x="57" y="56"/>
                      </a:cubicBezTo>
                      <a:cubicBezTo>
                        <a:pt x="60" y="54"/>
                        <a:pt x="62" y="51"/>
                        <a:pt x="65" y="48"/>
                      </a:cubicBezTo>
                      <a:cubicBezTo>
                        <a:pt x="68" y="45"/>
                        <a:pt x="69" y="41"/>
                        <a:pt x="72" y="37"/>
                      </a:cubicBezTo>
                      <a:cubicBezTo>
                        <a:pt x="73" y="36"/>
                        <a:pt x="76" y="35"/>
                        <a:pt x="77" y="33"/>
                      </a:cubicBezTo>
                      <a:cubicBezTo>
                        <a:pt x="78" y="31"/>
                        <a:pt x="79" y="27"/>
                        <a:pt x="79" y="25"/>
                      </a:cubicBezTo>
                      <a:cubicBezTo>
                        <a:pt x="78" y="25"/>
                        <a:pt x="77" y="25"/>
                        <a:pt x="76" y="25"/>
                      </a:cubicBezTo>
                      <a:cubicBezTo>
                        <a:pt x="75" y="25"/>
                        <a:pt x="75" y="27"/>
                        <a:pt x="74" y="27"/>
                      </a:cubicBezTo>
                      <a:close/>
                      <a:moveTo>
                        <a:pt x="62" y="39"/>
                      </a:moveTo>
                      <a:cubicBezTo>
                        <a:pt x="61" y="39"/>
                        <a:pt x="61" y="41"/>
                        <a:pt x="61" y="41"/>
                      </a:cubicBezTo>
                      <a:cubicBezTo>
                        <a:pt x="60" y="43"/>
                        <a:pt x="58" y="42"/>
                        <a:pt x="57" y="43"/>
                      </a:cubicBezTo>
                      <a:cubicBezTo>
                        <a:pt x="56" y="43"/>
                        <a:pt x="56" y="44"/>
                        <a:pt x="55" y="44"/>
                      </a:cubicBezTo>
                      <a:cubicBezTo>
                        <a:pt x="53" y="44"/>
                        <a:pt x="52" y="42"/>
                        <a:pt x="52" y="41"/>
                      </a:cubicBezTo>
                      <a:cubicBezTo>
                        <a:pt x="51" y="39"/>
                        <a:pt x="54" y="36"/>
                        <a:pt x="56" y="35"/>
                      </a:cubicBezTo>
                      <a:cubicBezTo>
                        <a:pt x="57" y="34"/>
                        <a:pt x="59" y="34"/>
                        <a:pt x="60" y="35"/>
                      </a:cubicBezTo>
                      <a:cubicBezTo>
                        <a:pt x="61" y="36"/>
                        <a:pt x="64" y="38"/>
                        <a:pt x="62" y="39"/>
                      </a:cubicBezTo>
                      <a:cubicBezTo>
                        <a:pt x="61" y="39"/>
                        <a:pt x="63" y="38"/>
                        <a:pt x="62" y="39"/>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64" name="Freeform 739">
                  <a:extLst>
                    <a:ext uri="{FF2B5EF4-FFF2-40B4-BE49-F238E27FC236}">
                      <a16:creationId xmlns:a16="http://schemas.microsoft.com/office/drawing/2014/main" id="{35D7FA4B-B647-65F0-ABC7-AB117EC7686E}"/>
                    </a:ext>
                  </a:extLst>
                </p:cNvPr>
                <p:cNvSpPr>
                  <a:spLocks/>
                </p:cNvSpPr>
                <p:nvPr/>
              </p:nvSpPr>
              <p:spPr bwMode="auto">
                <a:xfrm>
                  <a:off x="6513556" y="5128749"/>
                  <a:ext cx="67953" cy="73803"/>
                </a:xfrm>
                <a:custGeom>
                  <a:avLst/>
                  <a:gdLst>
                    <a:gd name="T0" fmla="*/ 11 w 13"/>
                    <a:gd name="T1" fmla="*/ 4 h 13"/>
                    <a:gd name="T2" fmla="*/ 3 w 13"/>
                    <a:gd name="T3" fmla="*/ 3 h 13"/>
                    <a:gd name="T4" fmla="*/ 2 w 13"/>
                    <a:gd name="T5" fmla="*/ 9 h 13"/>
                    <a:gd name="T6" fmla="*/ 7 w 13"/>
                    <a:gd name="T7" fmla="*/ 9 h 13"/>
                    <a:gd name="T8" fmla="*/ 11 w 13"/>
                    <a:gd name="T9" fmla="*/ 4 h 13"/>
                    <a:gd name="T10" fmla="*/ 11 w 13"/>
                    <a:gd name="T11" fmla="*/ 4 h 13"/>
                  </a:gdLst>
                  <a:ahLst/>
                  <a:cxnLst>
                    <a:cxn ang="0">
                      <a:pos x="T0" y="T1"/>
                    </a:cxn>
                    <a:cxn ang="0">
                      <a:pos x="T2" y="T3"/>
                    </a:cxn>
                    <a:cxn ang="0">
                      <a:pos x="T4" y="T5"/>
                    </a:cxn>
                    <a:cxn ang="0">
                      <a:pos x="T6" y="T7"/>
                    </a:cxn>
                    <a:cxn ang="0">
                      <a:pos x="T8" y="T9"/>
                    </a:cxn>
                    <a:cxn ang="0">
                      <a:pos x="T10" y="T11"/>
                    </a:cxn>
                  </a:cxnLst>
                  <a:rect l="0" t="0" r="r" b="b"/>
                  <a:pathLst>
                    <a:path w="13" h="13">
                      <a:moveTo>
                        <a:pt x="11" y="4"/>
                      </a:moveTo>
                      <a:cubicBezTo>
                        <a:pt x="9" y="2"/>
                        <a:pt x="5" y="0"/>
                        <a:pt x="3" y="3"/>
                      </a:cubicBezTo>
                      <a:cubicBezTo>
                        <a:pt x="1" y="5"/>
                        <a:pt x="0" y="7"/>
                        <a:pt x="2" y="9"/>
                      </a:cubicBezTo>
                      <a:cubicBezTo>
                        <a:pt x="4" y="13"/>
                        <a:pt x="5" y="9"/>
                        <a:pt x="7" y="9"/>
                      </a:cubicBezTo>
                      <a:cubicBezTo>
                        <a:pt x="10" y="9"/>
                        <a:pt x="13" y="5"/>
                        <a:pt x="11" y="4"/>
                      </a:cubicBezTo>
                      <a:cubicBezTo>
                        <a:pt x="10" y="3"/>
                        <a:pt x="12" y="4"/>
                        <a:pt x="11"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65" name="Freeform 740">
                  <a:extLst>
                    <a:ext uri="{FF2B5EF4-FFF2-40B4-BE49-F238E27FC236}">
                      <a16:creationId xmlns:a16="http://schemas.microsoft.com/office/drawing/2014/main" id="{DC32C54A-2014-C81F-3B39-F8A3659410CD}"/>
                    </a:ext>
                  </a:extLst>
                </p:cNvPr>
                <p:cNvSpPr>
                  <a:spLocks/>
                </p:cNvSpPr>
                <p:nvPr/>
              </p:nvSpPr>
              <p:spPr bwMode="auto">
                <a:xfrm>
                  <a:off x="6145177" y="4439927"/>
                  <a:ext cx="26823" cy="45416"/>
                </a:xfrm>
                <a:custGeom>
                  <a:avLst/>
                  <a:gdLst>
                    <a:gd name="T0" fmla="*/ 2 w 5"/>
                    <a:gd name="T1" fmla="*/ 5 h 8"/>
                    <a:gd name="T2" fmla="*/ 5 w 5"/>
                    <a:gd name="T3" fmla="*/ 1 h 8"/>
                    <a:gd name="T4" fmla="*/ 1 w 5"/>
                    <a:gd name="T5" fmla="*/ 3 h 8"/>
                    <a:gd name="T6" fmla="*/ 0 w 5"/>
                    <a:gd name="T7" fmla="*/ 8 h 8"/>
                    <a:gd name="T8" fmla="*/ 2 w 5"/>
                    <a:gd name="T9" fmla="*/ 5 h 8"/>
                  </a:gdLst>
                  <a:ahLst/>
                  <a:cxnLst>
                    <a:cxn ang="0">
                      <a:pos x="T0" y="T1"/>
                    </a:cxn>
                    <a:cxn ang="0">
                      <a:pos x="T2" y="T3"/>
                    </a:cxn>
                    <a:cxn ang="0">
                      <a:pos x="T4" y="T5"/>
                    </a:cxn>
                    <a:cxn ang="0">
                      <a:pos x="T6" y="T7"/>
                    </a:cxn>
                    <a:cxn ang="0">
                      <a:pos x="T8" y="T9"/>
                    </a:cxn>
                  </a:cxnLst>
                  <a:rect l="0" t="0" r="r" b="b"/>
                  <a:pathLst>
                    <a:path w="5" h="8">
                      <a:moveTo>
                        <a:pt x="2" y="5"/>
                      </a:moveTo>
                      <a:cubicBezTo>
                        <a:pt x="2" y="4"/>
                        <a:pt x="4" y="2"/>
                        <a:pt x="5" y="1"/>
                      </a:cubicBezTo>
                      <a:cubicBezTo>
                        <a:pt x="4" y="0"/>
                        <a:pt x="2" y="2"/>
                        <a:pt x="1" y="3"/>
                      </a:cubicBezTo>
                      <a:cubicBezTo>
                        <a:pt x="0" y="4"/>
                        <a:pt x="0" y="6"/>
                        <a:pt x="0" y="8"/>
                      </a:cubicBezTo>
                      <a:cubicBezTo>
                        <a:pt x="2" y="7"/>
                        <a:pt x="2" y="6"/>
                        <a:pt x="2" y="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66" name="Freeform 741">
                  <a:extLst>
                    <a:ext uri="{FF2B5EF4-FFF2-40B4-BE49-F238E27FC236}">
                      <a16:creationId xmlns:a16="http://schemas.microsoft.com/office/drawing/2014/main" id="{8D3FF343-C019-9FF2-8181-932C31FD28B2}"/>
                    </a:ext>
                  </a:extLst>
                </p:cNvPr>
                <p:cNvSpPr>
                  <a:spLocks/>
                </p:cNvSpPr>
                <p:nvPr/>
              </p:nvSpPr>
              <p:spPr bwMode="auto">
                <a:xfrm>
                  <a:off x="6120140" y="4212845"/>
                  <a:ext cx="182402" cy="249792"/>
                </a:xfrm>
                <a:custGeom>
                  <a:avLst/>
                  <a:gdLst>
                    <a:gd name="T0" fmla="*/ 11 w 35"/>
                    <a:gd name="T1" fmla="*/ 44 h 45"/>
                    <a:gd name="T2" fmla="*/ 15 w 35"/>
                    <a:gd name="T3" fmla="*/ 41 h 45"/>
                    <a:gd name="T4" fmla="*/ 16 w 35"/>
                    <a:gd name="T5" fmla="*/ 43 h 45"/>
                    <a:gd name="T6" fmla="*/ 23 w 35"/>
                    <a:gd name="T7" fmla="*/ 37 h 45"/>
                    <a:gd name="T8" fmla="*/ 25 w 35"/>
                    <a:gd name="T9" fmla="*/ 26 h 45"/>
                    <a:gd name="T10" fmla="*/ 31 w 35"/>
                    <a:gd name="T11" fmla="*/ 16 h 45"/>
                    <a:gd name="T12" fmla="*/ 33 w 35"/>
                    <a:gd name="T13" fmla="*/ 8 h 45"/>
                    <a:gd name="T14" fmla="*/ 35 w 35"/>
                    <a:gd name="T15" fmla="*/ 2 h 45"/>
                    <a:gd name="T16" fmla="*/ 29 w 35"/>
                    <a:gd name="T17" fmla="*/ 1 h 45"/>
                    <a:gd name="T18" fmla="*/ 26 w 35"/>
                    <a:gd name="T19" fmla="*/ 2 h 45"/>
                    <a:gd name="T20" fmla="*/ 25 w 35"/>
                    <a:gd name="T21" fmla="*/ 6 h 45"/>
                    <a:gd name="T22" fmla="*/ 20 w 35"/>
                    <a:gd name="T23" fmla="*/ 10 h 45"/>
                    <a:gd name="T24" fmla="*/ 10 w 35"/>
                    <a:gd name="T25" fmla="*/ 8 h 45"/>
                    <a:gd name="T26" fmla="*/ 13 w 35"/>
                    <a:gd name="T27" fmla="*/ 13 h 45"/>
                    <a:gd name="T28" fmla="*/ 14 w 35"/>
                    <a:gd name="T29" fmla="*/ 19 h 45"/>
                    <a:gd name="T30" fmla="*/ 15 w 35"/>
                    <a:gd name="T31" fmla="*/ 22 h 45"/>
                    <a:gd name="T32" fmla="*/ 16 w 35"/>
                    <a:gd name="T33" fmla="*/ 25 h 45"/>
                    <a:gd name="T34" fmla="*/ 15 w 35"/>
                    <a:gd name="T35" fmla="*/ 32 h 45"/>
                    <a:gd name="T36" fmla="*/ 13 w 35"/>
                    <a:gd name="T37" fmla="*/ 31 h 45"/>
                    <a:gd name="T38" fmla="*/ 10 w 35"/>
                    <a:gd name="T39" fmla="*/ 32 h 45"/>
                    <a:gd name="T40" fmla="*/ 8 w 35"/>
                    <a:gd name="T41" fmla="*/ 29 h 45"/>
                    <a:gd name="T42" fmla="*/ 6 w 35"/>
                    <a:gd name="T43" fmla="*/ 32 h 45"/>
                    <a:gd name="T44" fmla="*/ 4 w 35"/>
                    <a:gd name="T45" fmla="*/ 32 h 45"/>
                    <a:gd name="T46" fmla="*/ 3 w 35"/>
                    <a:gd name="T47" fmla="*/ 35 h 45"/>
                    <a:gd name="T48" fmla="*/ 0 w 35"/>
                    <a:gd name="T49" fmla="*/ 39 h 45"/>
                    <a:gd name="T50" fmla="*/ 5 w 35"/>
                    <a:gd name="T51" fmla="*/ 45 h 45"/>
                    <a:gd name="T52" fmla="*/ 8 w 35"/>
                    <a:gd name="T53" fmla="*/ 42 h 45"/>
                    <a:gd name="T54" fmla="*/ 11 w 35"/>
                    <a:gd name="T55" fmla="*/ 44 h 45"/>
                    <a:gd name="T56" fmla="*/ 11 w 35"/>
                    <a:gd name="T5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5">
                      <a:moveTo>
                        <a:pt x="11" y="44"/>
                      </a:moveTo>
                      <a:cubicBezTo>
                        <a:pt x="12" y="44"/>
                        <a:pt x="14" y="42"/>
                        <a:pt x="15" y="41"/>
                      </a:cubicBezTo>
                      <a:cubicBezTo>
                        <a:pt x="17" y="40"/>
                        <a:pt x="15" y="43"/>
                        <a:pt x="16" y="43"/>
                      </a:cubicBezTo>
                      <a:cubicBezTo>
                        <a:pt x="16" y="43"/>
                        <a:pt x="23" y="39"/>
                        <a:pt x="23" y="37"/>
                      </a:cubicBezTo>
                      <a:cubicBezTo>
                        <a:pt x="23" y="33"/>
                        <a:pt x="23" y="29"/>
                        <a:pt x="25" y="26"/>
                      </a:cubicBezTo>
                      <a:cubicBezTo>
                        <a:pt x="27" y="22"/>
                        <a:pt x="30" y="19"/>
                        <a:pt x="31" y="16"/>
                      </a:cubicBezTo>
                      <a:cubicBezTo>
                        <a:pt x="32" y="13"/>
                        <a:pt x="32" y="11"/>
                        <a:pt x="33" y="8"/>
                      </a:cubicBezTo>
                      <a:cubicBezTo>
                        <a:pt x="33" y="6"/>
                        <a:pt x="35" y="4"/>
                        <a:pt x="35" y="2"/>
                      </a:cubicBezTo>
                      <a:cubicBezTo>
                        <a:pt x="33" y="2"/>
                        <a:pt x="31" y="0"/>
                        <a:pt x="29" y="1"/>
                      </a:cubicBezTo>
                      <a:cubicBezTo>
                        <a:pt x="28" y="1"/>
                        <a:pt x="26" y="1"/>
                        <a:pt x="26" y="2"/>
                      </a:cubicBezTo>
                      <a:cubicBezTo>
                        <a:pt x="25" y="4"/>
                        <a:pt x="25" y="5"/>
                        <a:pt x="25" y="6"/>
                      </a:cubicBezTo>
                      <a:cubicBezTo>
                        <a:pt x="24" y="9"/>
                        <a:pt x="23" y="10"/>
                        <a:pt x="20" y="10"/>
                      </a:cubicBezTo>
                      <a:cubicBezTo>
                        <a:pt x="17" y="9"/>
                        <a:pt x="13" y="8"/>
                        <a:pt x="10" y="8"/>
                      </a:cubicBezTo>
                      <a:cubicBezTo>
                        <a:pt x="10" y="10"/>
                        <a:pt x="9" y="14"/>
                        <a:pt x="13" y="13"/>
                      </a:cubicBezTo>
                      <a:cubicBezTo>
                        <a:pt x="17" y="11"/>
                        <a:pt x="14" y="17"/>
                        <a:pt x="14" y="19"/>
                      </a:cubicBezTo>
                      <a:cubicBezTo>
                        <a:pt x="14" y="20"/>
                        <a:pt x="14" y="21"/>
                        <a:pt x="15" y="22"/>
                      </a:cubicBezTo>
                      <a:cubicBezTo>
                        <a:pt x="16" y="23"/>
                        <a:pt x="16" y="24"/>
                        <a:pt x="16" y="25"/>
                      </a:cubicBezTo>
                      <a:cubicBezTo>
                        <a:pt x="16" y="27"/>
                        <a:pt x="16" y="30"/>
                        <a:pt x="15" y="32"/>
                      </a:cubicBezTo>
                      <a:cubicBezTo>
                        <a:pt x="15" y="33"/>
                        <a:pt x="13" y="31"/>
                        <a:pt x="13" y="31"/>
                      </a:cubicBezTo>
                      <a:cubicBezTo>
                        <a:pt x="11" y="31"/>
                        <a:pt x="11" y="33"/>
                        <a:pt x="10" y="32"/>
                      </a:cubicBezTo>
                      <a:cubicBezTo>
                        <a:pt x="10" y="31"/>
                        <a:pt x="9" y="30"/>
                        <a:pt x="8" y="29"/>
                      </a:cubicBezTo>
                      <a:cubicBezTo>
                        <a:pt x="7" y="29"/>
                        <a:pt x="7" y="31"/>
                        <a:pt x="6" y="32"/>
                      </a:cubicBezTo>
                      <a:cubicBezTo>
                        <a:pt x="6" y="32"/>
                        <a:pt x="4" y="32"/>
                        <a:pt x="4" y="32"/>
                      </a:cubicBezTo>
                      <a:cubicBezTo>
                        <a:pt x="2" y="32"/>
                        <a:pt x="3" y="34"/>
                        <a:pt x="3" y="35"/>
                      </a:cubicBezTo>
                      <a:cubicBezTo>
                        <a:pt x="4" y="38"/>
                        <a:pt x="3" y="37"/>
                        <a:pt x="0" y="39"/>
                      </a:cubicBezTo>
                      <a:cubicBezTo>
                        <a:pt x="2" y="41"/>
                        <a:pt x="4" y="42"/>
                        <a:pt x="5" y="45"/>
                      </a:cubicBezTo>
                      <a:cubicBezTo>
                        <a:pt x="6" y="44"/>
                        <a:pt x="7" y="43"/>
                        <a:pt x="8" y="42"/>
                      </a:cubicBezTo>
                      <a:cubicBezTo>
                        <a:pt x="10" y="41"/>
                        <a:pt x="10" y="43"/>
                        <a:pt x="11" y="44"/>
                      </a:cubicBezTo>
                      <a:cubicBezTo>
                        <a:pt x="12" y="44"/>
                        <a:pt x="10" y="43"/>
                        <a:pt x="11" y="4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67" name="Freeform 742">
                  <a:extLst>
                    <a:ext uri="{FF2B5EF4-FFF2-40B4-BE49-F238E27FC236}">
                      <a16:creationId xmlns:a16="http://schemas.microsoft.com/office/drawing/2014/main" id="{4BC0C707-2FD2-6455-0968-54DA19B9CD5F}"/>
                    </a:ext>
                  </a:extLst>
                </p:cNvPr>
                <p:cNvSpPr>
                  <a:spLocks/>
                </p:cNvSpPr>
                <p:nvPr/>
              </p:nvSpPr>
              <p:spPr bwMode="auto">
                <a:xfrm>
                  <a:off x="6198824" y="4012254"/>
                  <a:ext cx="334403" cy="249792"/>
                </a:xfrm>
                <a:custGeom>
                  <a:avLst/>
                  <a:gdLst>
                    <a:gd name="T0" fmla="*/ 12 w 64"/>
                    <a:gd name="T1" fmla="*/ 37 h 45"/>
                    <a:gd name="T2" fmla="*/ 17 w 64"/>
                    <a:gd name="T3" fmla="*/ 37 h 45"/>
                    <a:gd name="T4" fmla="*/ 20 w 64"/>
                    <a:gd name="T5" fmla="*/ 38 h 45"/>
                    <a:gd name="T6" fmla="*/ 21 w 64"/>
                    <a:gd name="T7" fmla="*/ 33 h 45"/>
                    <a:gd name="T8" fmla="*/ 25 w 64"/>
                    <a:gd name="T9" fmla="*/ 30 h 45"/>
                    <a:gd name="T10" fmla="*/ 30 w 64"/>
                    <a:gd name="T11" fmla="*/ 33 h 45"/>
                    <a:gd name="T12" fmla="*/ 36 w 64"/>
                    <a:gd name="T13" fmla="*/ 34 h 45"/>
                    <a:gd name="T14" fmla="*/ 39 w 64"/>
                    <a:gd name="T15" fmla="*/ 34 h 45"/>
                    <a:gd name="T16" fmla="*/ 41 w 64"/>
                    <a:gd name="T17" fmla="*/ 30 h 45"/>
                    <a:gd name="T18" fmla="*/ 45 w 64"/>
                    <a:gd name="T19" fmla="*/ 31 h 45"/>
                    <a:gd name="T20" fmla="*/ 50 w 64"/>
                    <a:gd name="T21" fmla="*/ 31 h 45"/>
                    <a:gd name="T22" fmla="*/ 55 w 64"/>
                    <a:gd name="T23" fmla="*/ 29 h 45"/>
                    <a:gd name="T24" fmla="*/ 60 w 64"/>
                    <a:gd name="T25" fmla="*/ 30 h 45"/>
                    <a:gd name="T26" fmla="*/ 58 w 64"/>
                    <a:gd name="T27" fmla="*/ 24 h 45"/>
                    <a:gd name="T28" fmla="*/ 55 w 64"/>
                    <a:gd name="T29" fmla="*/ 20 h 45"/>
                    <a:gd name="T30" fmla="*/ 51 w 64"/>
                    <a:gd name="T31" fmla="*/ 16 h 45"/>
                    <a:gd name="T32" fmla="*/ 47 w 64"/>
                    <a:gd name="T33" fmla="*/ 13 h 45"/>
                    <a:gd name="T34" fmla="*/ 46 w 64"/>
                    <a:gd name="T35" fmla="*/ 12 h 45"/>
                    <a:gd name="T36" fmla="*/ 44 w 64"/>
                    <a:gd name="T37" fmla="*/ 12 h 45"/>
                    <a:gd name="T38" fmla="*/ 44 w 64"/>
                    <a:gd name="T39" fmla="*/ 6 h 45"/>
                    <a:gd name="T40" fmla="*/ 41 w 64"/>
                    <a:gd name="T41" fmla="*/ 1 h 45"/>
                    <a:gd name="T42" fmla="*/ 41 w 64"/>
                    <a:gd name="T43" fmla="*/ 0 h 45"/>
                    <a:gd name="T44" fmla="*/ 38 w 64"/>
                    <a:gd name="T45" fmla="*/ 0 h 45"/>
                    <a:gd name="T46" fmla="*/ 35 w 64"/>
                    <a:gd name="T47" fmla="*/ 3 h 45"/>
                    <a:gd name="T48" fmla="*/ 26 w 64"/>
                    <a:gd name="T49" fmla="*/ 10 h 45"/>
                    <a:gd name="T50" fmla="*/ 22 w 64"/>
                    <a:gd name="T51" fmla="*/ 11 h 45"/>
                    <a:gd name="T52" fmla="*/ 19 w 64"/>
                    <a:gd name="T53" fmla="*/ 15 h 45"/>
                    <a:gd name="T54" fmla="*/ 13 w 64"/>
                    <a:gd name="T55" fmla="*/ 17 h 45"/>
                    <a:gd name="T56" fmla="*/ 9 w 64"/>
                    <a:gd name="T57" fmla="*/ 17 h 45"/>
                    <a:gd name="T58" fmla="*/ 6 w 64"/>
                    <a:gd name="T59" fmla="*/ 18 h 45"/>
                    <a:gd name="T60" fmla="*/ 3 w 64"/>
                    <a:gd name="T61" fmla="*/ 23 h 45"/>
                    <a:gd name="T62" fmla="*/ 4 w 64"/>
                    <a:gd name="T63" fmla="*/ 34 h 45"/>
                    <a:gd name="T64" fmla="*/ 6 w 64"/>
                    <a:gd name="T65" fmla="*/ 39 h 45"/>
                    <a:gd name="T66" fmla="*/ 9 w 64"/>
                    <a:gd name="T67" fmla="*/ 45 h 45"/>
                    <a:gd name="T68" fmla="*/ 12 w 64"/>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5">
                      <a:moveTo>
                        <a:pt x="12" y="37"/>
                      </a:moveTo>
                      <a:cubicBezTo>
                        <a:pt x="13" y="37"/>
                        <a:pt x="16" y="36"/>
                        <a:pt x="17" y="37"/>
                      </a:cubicBezTo>
                      <a:cubicBezTo>
                        <a:pt x="17" y="38"/>
                        <a:pt x="20" y="38"/>
                        <a:pt x="20" y="38"/>
                      </a:cubicBezTo>
                      <a:cubicBezTo>
                        <a:pt x="21" y="36"/>
                        <a:pt x="20" y="34"/>
                        <a:pt x="21" y="33"/>
                      </a:cubicBezTo>
                      <a:cubicBezTo>
                        <a:pt x="21" y="32"/>
                        <a:pt x="23" y="29"/>
                        <a:pt x="25" y="30"/>
                      </a:cubicBezTo>
                      <a:cubicBezTo>
                        <a:pt x="27" y="30"/>
                        <a:pt x="28" y="32"/>
                        <a:pt x="30" y="33"/>
                      </a:cubicBezTo>
                      <a:cubicBezTo>
                        <a:pt x="32" y="34"/>
                        <a:pt x="34" y="34"/>
                        <a:pt x="36" y="34"/>
                      </a:cubicBezTo>
                      <a:cubicBezTo>
                        <a:pt x="37" y="34"/>
                        <a:pt x="39" y="35"/>
                        <a:pt x="39" y="34"/>
                      </a:cubicBezTo>
                      <a:cubicBezTo>
                        <a:pt x="40" y="33"/>
                        <a:pt x="40" y="29"/>
                        <a:pt x="41" y="30"/>
                      </a:cubicBezTo>
                      <a:cubicBezTo>
                        <a:pt x="43" y="31"/>
                        <a:pt x="43" y="31"/>
                        <a:pt x="45" y="31"/>
                      </a:cubicBezTo>
                      <a:cubicBezTo>
                        <a:pt x="47" y="30"/>
                        <a:pt x="48" y="31"/>
                        <a:pt x="50" y="31"/>
                      </a:cubicBezTo>
                      <a:cubicBezTo>
                        <a:pt x="52" y="31"/>
                        <a:pt x="53" y="28"/>
                        <a:pt x="55" y="29"/>
                      </a:cubicBezTo>
                      <a:cubicBezTo>
                        <a:pt x="56" y="29"/>
                        <a:pt x="58" y="31"/>
                        <a:pt x="60" y="30"/>
                      </a:cubicBezTo>
                      <a:cubicBezTo>
                        <a:pt x="64" y="28"/>
                        <a:pt x="59" y="26"/>
                        <a:pt x="58" y="24"/>
                      </a:cubicBezTo>
                      <a:cubicBezTo>
                        <a:pt x="57" y="22"/>
                        <a:pt x="57" y="21"/>
                        <a:pt x="55" y="20"/>
                      </a:cubicBezTo>
                      <a:cubicBezTo>
                        <a:pt x="53" y="19"/>
                        <a:pt x="52" y="18"/>
                        <a:pt x="51" y="16"/>
                      </a:cubicBezTo>
                      <a:cubicBezTo>
                        <a:pt x="51" y="14"/>
                        <a:pt x="49" y="14"/>
                        <a:pt x="47" y="13"/>
                      </a:cubicBezTo>
                      <a:cubicBezTo>
                        <a:pt x="47" y="13"/>
                        <a:pt x="47" y="12"/>
                        <a:pt x="46" y="12"/>
                      </a:cubicBezTo>
                      <a:cubicBezTo>
                        <a:pt x="46" y="12"/>
                        <a:pt x="44" y="12"/>
                        <a:pt x="44" y="12"/>
                      </a:cubicBezTo>
                      <a:cubicBezTo>
                        <a:pt x="43" y="11"/>
                        <a:pt x="44" y="7"/>
                        <a:pt x="44" y="6"/>
                      </a:cubicBezTo>
                      <a:cubicBezTo>
                        <a:pt x="44" y="4"/>
                        <a:pt x="42" y="3"/>
                        <a:pt x="41" y="1"/>
                      </a:cubicBezTo>
                      <a:cubicBezTo>
                        <a:pt x="41" y="1"/>
                        <a:pt x="41" y="0"/>
                        <a:pt x="41" y="0"/>
                      </a:cubicBezTo>
                      <a:cubicBezTo>
                        <a:pt x="40" y="0"/>
                        <a:pt x="39" y="0"/>
                        <a:pt x="38" y="0"/>
                      </a:cubicBezTo>
                      <a:cubicBezTo>
                        <a:pt x="36" y="1"/>
                        <a:pt x="36" y="1"/>
                        <a:pt x="35" y="3"/>
                      </a:cubicBezTo>
                      <a:cubicBezTo>
                        <a:pt x="35" y="6"/>
                        <a:pt x="28" y="10"/>
                        <a:pt x="26" y="10"/>
                      </a:cubicBezTo>
                      <a:cubicBezTo>
                        <a:pt x="25" y="10"/>
                        <a:pt x="21" y="10"/>
                        <a:pt x="22" y="11"/>
                      </a:cubicBezTo>
                      <a:cubicBezTo>
                        <a:pt x="23" y="13"/>
                        <a:pt x="20" y="15"/>
                        <a:pt x="19" y="15"/>
                      </a:cubicBezTo>
                      <a:cubicBezTo>
                        <a:pt x="17" y="16"/>
                        <a:pt x="15" y="17"/>
                        <a:pt x="13" y="17"/>
                      </a:cubicBezTo>
                      <a:cubicBezTo>
                        <a:pt x="11" y="18"/>
                        <a:pt x="11" y="16"/>
                        <a:pt x="9" y="17"/>
                      </a:cubicBezTo>
                      <a:cubicBezTo>
                        <a:pt x="7" y="18"/>
                        <a:pt x="6" y="17"/>
                        <a:pt x="6" y="18"/>
                      </a:cubicBezTo>
                      <a:cubicBezTo>
                        <a:pt x="5" y="20"/>
                        <a:pt x="4" y="22"/>
                        <a:pt x="3" y="23"/>
                      </a:cubicBezTo>
                      <a:cubicBezTo>
                        <a:pt x="0" y="27"/>
                        <a:pt x="2" y="30"/>
                        <a:pt x="4" y="34"/>
                      </a:cubicBezTo>
                      <a:cubicBezTo>
                        <a:pt x="5" y="36"/>
                        <a:pt x="5" y="37"/>
                        <a:pt x="6" y="39"/>
                      </a:cubicBezTo>
                      <a:cubicBezTo>
                        <a:pt x="8" y="41"/>
                        <a:pt x="9" y="42"/>
                        <a:pt x="9" y="45"/>
                      </a:cubicBezTo>
                      <a:cubicBezTo>
                        <a:pt x="9" y="44"/>
                        <a:pt x="10" y="37"/>
                        <a:pt x="12" y="37"/>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68" name="Freeform 743">
                  <a:extLst>
                    <a:ext uri="{FF2B5EF4-FFF2-40B4-BE49-F238E27FC236}">
                      <a16:creationId xmlns:a16="http://schemas.microsoft.com/office/drawing/2014/main" id="{4DA3DB43-6762-B4A7-DA9A-CAFD0C9E66A5}"/>
                    </a:ext>
                  </a:extLst>
                </p:cNvPr>
                <p:cNvSpPr>
                  <a:spLocks/>
                </p:cNvSpPr>
                <p:nvPr/>
              </p:nvSpPr>
              <p:spPr bwMode="auto">
                <a:xfrm>
                  <a:off x="5826867" y="3656490"/>
                  <a:ext cx="613372" cy="456060"/>
                </a:xfrm>
                <a:custGeom>
                  <a:avLst/>
                  <a:gdLst>
                    <a:gd name="T0" fmla="*/ 83 w 117"/>
                    <a:gd name="T1" fmla="*/ 82 h 82"/>
                    <a:gd name="T2" fmla="*/ 93 w 117"/>
                    <a:gd name="T3" fmla="*/ 76 h 82"/>
                    <a:gd name="T4" fmla="*/ 105 w 117"/>
                    <a:gd name="T5" fmla="*/ 68 h 82"/>
                    <a:gd name="T6" fmla="*/ 112 w 117"/>
                    <a:gd name="T7" fmla="*/ 64 h 82"/>
                    <a:gd name="T8" fmla="*/ 107 w 117"/>
                    <a:gd name="T9" fmla="*/ 55 h 82"/>
                    <a:gd name="T10" fmla="*/ 110 w 117"/>
                    <a:gd name="T11" fmla="*/ 46 h 82"/>
                    <a:gd name="T12" fmla="*/ 114 w 117"/>
                    <a:gd name="T13" fmla="*/ 40 h 82"/>
                    <a:gd name="T14" fmla="*/ 117 w 117"/>
                    <a:gd name="T15" fmla="*/ 21 h 82"/>
                    <a:gd name="T16" fmla="*/ 81 w 117"/>
                    <a:gd name="T17" fmla="*/ 1 h 82"/>
                    <a:gd name="T18" fmla="*/ 75 w 117"/>
                    <a:gd name="T19" fmla="*/ 2 h 82"/>
                    <a:gd name="T20" fmla="*/ 67 w 117"/>
                    <a:gd name="T21" fmla="*/ 2 h 82"/>
                    <a:gd name="T22" fmla="*/ 59 w 117"/>
                    <a:gd name="T23" fmla="*/ 1 h 82"/>
                    <a:gd name="T24" fmla="*/ 29 w 117"/>
                    <a:gd name="T25" fmla="*/ 21 h 82"/>
                    <a:gd name="T26" fmla="*/ 22 w 117"/>
                    <a:gd name="T27" fmla="*/ 25 h 82"/>
                    <a:gd name="T28" fmla="*/ 19 w 117"/>
                    <a:gd name="T29" fmla="*/ 42 h 82"/>
                    <a:gd name="T30" fmla="*/ 8 w 117"/>
                    <a:gd name="T31" fmla="*/ 43 h 82"/>
                    <a:gd name="T32" fmla="*/ 5 w 117"/>
                    <a:gd name="T33" fmla="*/ 51 h 82"/>
                    <a:gd name="T34" fmla="*/ 11 w 117"/>
                    <a:gd name="T35" fmla="*/ 56 h 82"/>
                    <a:gd name="T36" fmla="*/ 19 w 117"/>
                    <a:gd name="T37" fmla="*/ 62 h 82"/>
                    <a:gd name="T38" fmla="*/ 21 w 117"/>
                    <a:gd name="T39" fmla="*/ 55 h 82"/>
                    <a:gd name="T40" fmla="*/ 28 w 117"/>
                    <a:gd name="T41" fmla="*/ 50 h 82"/>
                    <a:gd name="T42" fmla="*/ 35 w 117"/>
                    <a:gd name="T43" fmla="*/ 53 h 82"/>
                    <a:gd name="T44" fmla="*/ 46 w 117"/>
                    <a:gd name="T45" fmla="*/ 55 h 82"/>
                    <a:gd name="T46" fmla="*/ 64 w 117"/>
                    <a:gd name="T47" fmla="*/ 53 h 82"/>
                    <a:gd name="T48" fmla="*/ 68 w 117"/>
                    <a:gd name="T49" fmla="*/ 47 h 82"/>
                    <a:gd name="T50" fmla="*/ 77 w 117"/>
                    <a:gd name="T51" fmla="*/ 31 h 82"/>
                    <a:gd name="T52" fmla="*/ 79 w 117"/>
                    <a:gd name="T53" fmla="*/ 16 h 82"/>
                    <a:gd name="T54" fmla="*/ 75 w 117"/>
                    <a:gd name="T55" fmla="*/ 2 h 82"/>
                    <a:gd name="T56" fmla="*/ 78 w 117"/>
                    <a:gd name="T57" fmla="*/ 16 h 82"/>
                    <a:gd name="T58" fmla="*/ 77 w 117"/>
                    <a:gd name="T59" fmla="*/ 35 h 82"/>
                    <a:gd name="T60" fmla="*/ 68 w 117"/>
                    <a:gd name="T61" fmla="*/ 46 h 82"/>
                    <a:gd name="T62" fmla="*/ 72 w 117"/>
                    <a:gd name="T63" fmla="*/ 55 h 82"/>
                    <a:gd name="T64" fmla="*/ 75 w 117"/>
                    <a:gd name="T65" fmla="*/ 65 h 82"/>
                    <a:gd name="T66" fmla="*/ 72 w 117"/>
                    <a:gd name="T67" fmla="*/ 74 h 82"/>
                    <a:gd name="T68" fmla="*/ 77 w 117"/>
                    <a:gd name="T69" fmla="*/ 81 h 82"/>
                    <a:gd name="T70" fmla="*/ 80 w 117"/>
                    <a:gd name="T7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82">
                      <a:moveTo>
                        <a:pt x="80" y="81"/>
                      </a:moveTo>
                      <a:cubicBezTo>
                        <a:pt x="81" y="80"/>
                        <a:pt x="82" y="82"/>
                        <a:pt x="83" y="82"/>
                      </a:cubicBezTo>
                      <a:cubicBezTo>
                        <a:pt x="85" y="81"/>
                        <a:pt x="87" y="80"/>
                        <a:pt x="89" y="79"/>
                      </a:cubicBezTo>
                      <a:cubicBezTo>
                        <a:pt x="90" y="79"/>
                        <a:pt x="93" y="78"/>
                        <a:pt x="93" y="76"/>
                      </a:cubicBezTo>
                      <a:cubicBezTo>
                        <a:pt x="93" y="74"/>
                        <a:pt x="94" y="75"/>
                        <a:pt x="96" y="74"/>
                      </a:cubicBezTo>
                      <a:cubicBezTo>
                        <a:pt x="99" y="74"/>
                        <a:pt x="103" y="71"/>
                        <a:pt x="105" y="68"/>
                      </a:cubicBezTo>
                      <a:cubicBezTo>
                        <a:pt x="106" y="67"/>
                        <a:pt x="106" y="66"/>
                        <a:pt x="107" y="65"/>
                      </a:cubicBezTo>
                      <a:cubicBezTo>
                        <a:pt x="108" y="64"/>
                        <a:pt x="110" y="64"/>
                        <a:pt x="112" y="64"/>
                      </a:cubicBezTo>
                      <a:cubicBezTo>
                        <a:pt x="112" y="62"/>
                        <a:pt x="110" y="61"/>
                        <a:pt x="109" y="59"/>
                      </a:cubicBezTo>
                      <a:cubicBezTo>
                        <a:pt x="109" y="58"/>
                        <a:pt x="110" y="55"/>
                        <a:pt x="107" y="55"/>
                      </a:cubicBezTo>
                      <a:cubicBezTo>
                        <a:pt x="106" y="55"/>
                        <a:pt x="109" y="53"/>
                        <a:pt x="108" y="52"/>
                      </a:cubicBezTo>
                      <a:cubicBezTo>
                        <a:pt x="108" y="49"/>
                        <a:pt x="109" y="48"/>
                        <a:pt x="110" y="46"/>
                      </a:cubicBezTo>
                      <a:cubicBezTo>
                        <a:pt x="110" y="44"/>
                        <a:pt x="112" y="44"/>
                        <a:pt x="112" y="42"/>
                      </a:cubicBezTo>
                      <a:cubicBezTo>
                        <a:pt x="112" y="41"/>
                        <a:pt x="113" y="40"/>
                        <a:pt x="114" y="40"/>
                      </a:cubicBezTo>
                      <a:cubicBezTo>
                        <a:pt x="117" y="40"/>
                        <a:pt x="117" y="40"/>
                        <a:pt x="117" y="38"/>
                      </a:cubicBezTo>
                      <a:cubicBezTo>
                        <a:pt x="117" y="32"/>
                        <a:pt x="117" y="27"/>
                        <a:pt x="117" y="21"/>
                      </a:cubicBezTo>
                      <a:cubicBezTo>
                        <a:pt x="117" y="19"/>
                        <a:pt x="113" y="18"/>
                        <a:pt x="111" y="17"/>
                      </a:cubicBezTo>
                      <a:cubicBezTo>
                        <a:pt x="101" y="12"/>
                        <a:pt x="91" y="6"/>
                        <a:pt x="81" y="1"/>
                      </a:cubicBezTo>
                      <a:cubicBezTo>
                        <a:pt x="80" y="1"/>
                        <a:pt x="80" y="0"/>
                        <a:pt x="79" y="0"/>
                      </a:cubicBezTo>
                      <a:cubicBezTo>
                        <a:pt x="78" y="1"/>
                        <a:pt x="76" y="2"/>
                        <a:pt x="75" y="2"/>
                      </a:cubicBezTo>
                      <a:cubicBezTo>
                        <a:pt x="74" y="3"/>
                        <a:pt x="72" y="5"/>
                        <a:pt x="71" y="5"/>
                      </a:cubicBezTo>
                      <a:cubicBezTo>
                        <a:pt x="70" y="5"/>
                        <a:pt x="69" y="3"/>
                        <a:pt x="67" y="2"/>
                      </a:cubicBezTo>
                      <a:cubicBezTo>
                        <a:pt x="66" y="1"/>
                        <a:pt x="65" y="1"/>
                        <a:pt x="64" y="1"/>
                      </a:cubicBezTo>
                      <a:cubicBezTo>
                        <a:pt x="62" y="0"/>
                        <a:pt x="61" y="0"/>
                        <a:pt x="59" y="1"/>
                      </a:cubicBezTo>
                      <a:cubicBezTo>
                        <a:pt x="52" y="5"/>
                        <a:pt x="45" y="10"/>
                        <a:pt x="38" y="14"/>
                      </a:cubicBezTo>
                      <a:cubicBezTo>
                        <a:pt x="35" y="16"/>
                        <a:pt x="32" y="18"/>
                        <a:pt x="29" y="21"/>
                      </a:cubicBezTo>
                      <a:cubicBezTo>
                        <a:pt x="28" y="22"/>
                        <a:pt x="27" y="22"/>
                        <a:pt x="26" y="22"/>
                      </a:cubicBezTo>
                      <a:cubicBezTo>
                        <a:pt x="23" y="22"/>
                        <a:pt x="22" y="22"/>
                        <a:pt x="22" y="25"/>
                      </a:cubicBezTo>
                      <a:cubicBezTo>
                        <a:pt x="22" y="28"/>
                        <a:pt x="22" y="31"/>
                        <a:pt x="22" y="34"/>
                      </a:cubicBezTo>
                      <a:cubicBezTo>
                        <a:pt x="22" y="37"/>
                        <a:pt x="21" y="40"/>
                        <a:pt x="19" y="42"/>
                      </a:cubicBezTo>
                      <a:cubicBezTo>
                        <a:pt x="18" y="43"/>
                        <a:pt x="15" y="43"/>
                        <a:pt x="14" y="43"/>
                      </a:cubicBezTo>
                      <a:cubicBezTo>
                        <a:pt x="12" y="43"/>
                        <a:pt x="10" y="43"/>
                        <a:pt x="8" y="43"/>
                      </a:cubicBezTo>
                      <a:cubicBezTo>
                        <a:pt x="6" y="43"/>
                        <a:pt x="4" y="44"/>
                        <a:pt x="2" y="44"/>
                      </a:cubicBezTo>
                      <a:cubicBezTo>
                        <a:pt x="0" y="44"/>
                        <a:pt x="5" y="51"/>
                        <a:pt x="5" y="51"/>
                      </a:cubicBezTo>
                      <a:cubicBezTo>
                        <a:pt x="6" y="54"/>
                        <a:pt x="7" y="56"/>
                        <a:pt x="10" y="57"/>
                      </a:cubicBezTo>
                      <a:cubicBezTo>
                        <a:pt x="10" y="57"/>
                        <a:pt x="11" y="56"/>
                        <a:pt x="11" y="56"/>
                      </a:cubicBezTo>
                      <a:cubicBezTo>
                        <a:pt x="12" y="57"/>
                        <a:pt x="12" y="60"/>
                        <a:pt x="14" y="58"/>
                      </a:cubicBezTo>
                      <a:cubicBezTo>
                        <a:pt x="16" y="56"/>
                        <a:pt x="18" y="61"/>
                        <a:pt x="19" y="62"/>
                      </a:cubicBezTo>
                      <a:cubicBezTo>
                        <a:pt x="19" y="61"/>
                        <a:pt x="20" y="59"/>
                        <a:pt x="20" y="58"/>
                      </a:cubicBezTo>
                      <a:cubicBezTo>
                        <a:pt x="20" y="57"/>
                        <a:pt x="21" y="56"/>
                        <a:pt x="21" y="55"/>
                      </a:cubicBezTo>
                      <a:cubicBezTo>
                        <a:pt x="22" y="52"/>
                        <a:pt x="22" y="52"/>
                        <a:pt x="25" y="51"/>
                      </a:cubicBezTo>
                      <a:cubicBezTo>
                        <a:pt x="26" y="50"/>
                        <a:pt x="27" y="50"/>
                        <a:pt x="28" y="50"/>
                      </a:cubicBezTo>
                      <a:cubicBezTo>
                        <a:pt x="29" y="49"/>
                        <a:pt x="30" y="51"/>
                        <a:pt x="31" y="51"/>
                      </a:cubicBezTo>
                      <a:cubicBezTo>
                        <a:pt x="33" y="51"/>
                        <a:pt x="34" y="52"/>
                        <a:pt x="35" y="53"/>
                      </a:cubicBezTo>
                      <a:cubicBezTo>
                        <a:pt x="36" y="54"/>
                        <a:pt x="37" y="54"/>
                        <a:pt x="39" y="54"/>
                      </a:cubicBezTo>
                      <a:cubicBezTo>
                        <a:pt x="42" y="52"/>
                        <a:pt x="43" y="55"/>
                        <a:pt x="46" y="55"/>
                      </a:cubicBezTo>
                      <a:cubicBezTo>
                        <a:pt x="49" y="55"/>
                        <a:pt x="52" y="53"/>
                        <a:pt x="55" y="53"/>
                      </a:cubicBezTo>
                      <a:cubicBezTo>
                        <a:pt x="57" y="53"/>
                        <a:pt x="61" y="54"/>
                        <a:pt x="64" y="53"/>
                      </a:cubicBezTo>
                      <a:cubicBezTo>
                        <a:pt x="65" y="53"/>
                        <a:pt x="66" y="52"/>
                        <a:pt x="67" y="51"/>
                      </a:cubicBezTo>
                      <a:cubicBezTo>
                        <a:pt x="69" y="50"/>
                        <a:pt x="68" y="49"/>
                        <a:pt x="68" y="47"/>
                      </a:cubicBezTo>
                      <a:cubicBezTo>
                        <a:pt x="68" y="42"/>
                        <a:pt x="73" y="39"/>
                        <a:pt x="77" y="35"/>
                      </a:cubicBezTo>
                      <a:cubicBezTo>
                        <a:pt x="78" y="34"/>
                        <a:pt x="77" y="32"/>
                        <a:pt x="77" y="31"/>
                      </a:cubicBezTo>
                      <a:cubicBezTo>
                        <a:pt x="77" y="28"/>
                        <a:pt x="77" y="26"/>
                        <a:pt x="77" y="23"/>
                      </a:cubicBezTo>
                      <a:cubicBezTo>
                        <a:pt x="78" y="21"/>
                        <a:pt x="79" y="18"/>
                        <a:pt x="79" y="16"/>
                      </a:cubicBezTo>
                      <a:cubicBezTo>
                        <a:pt x="78" y="14"/>
                        <a:pt x="77" y="12"/>
                        <a:pt x="76" y="11"/>
                      </a:cubicBezTo>
                      <a:cubicBezTo>
                        <a:pt x="74" y="8"/>
                        <a:pt x="75" y="5"/>
                        <a:pt x="75" y="2"/>
                      </a:cubicBezTo>
                      <a:cubicBezTo>
                        <a:pt x="75" y="5"/>
                        <a:pt x="75" y="7"/>
                        <a:pt x="75" y="9"/>
                      </a:cubicBezTo>
                      <a:cubicBezTo>
                        <a:pt x="75" y="11"/>
                        <a:pt x="78" y="14"/>
                        <a:pt x="78" y="16"/>
                      </a:cubicBezTo>
                      <a:cubicBezTo>
                        <a:pt x="79" y="19"/>
                        <a:pt x="77" y="23"/>
                        <a:pt x="77" y="26"/>
                      </a:cubicBezTo>
                      <a:cubicBezTo>
                        <a:pt x="77" y="28"/>
                        <a:pt x="78" y="32"/>
                        <a:pt x="77" y="35"/>
                      </a:cubicBezTo>
                      <a:cubicBezTo>
                        <a:pt x="76" y="37"/>
                        <a:pt x="72" y="39"/>
                        <a:pt x="71" y="41"/>
                      </a:cubicBezTo>
                      <a:cubicBezTo>
                        <a:pt x="69" y="42"/>
                        <a:pt x="68" y="44"/>
                        <a:pt x="68" y="46"/>
                      </a:cubicBezTo>
                      <a:cubicBezTo>
                        <a:pt x="67" y="49"/>
                        <a:pt x="69" y="50"/>
                        <a:pt x="70" y="53"/>
                      </a:cubicBezTo>
                      <a:cubicBezTo>
                        <a:pt x="70" y="54"/>
                        <a:pt x="71" y="54"/>
                        <a:pt x="72" y="55"/>
                      </a:cubicBezTo>
                      <a:cubicBezTo>
                        <a:pt x="74" y="56"/>
                        <a:pt x="75" y="57"/>
                        <a:pt x="75" y="59"/>
                      </a:cubicBezTo>
                      <a:cubicBezTo>
                        <a:pt x="75" y="61"/>
                        <a:pt x="75" y="63"/>
                        <a:pt x="75" y="65"/>
                      </a:cubicBezTo>
                      <a:cubicBezTo>
                        <a:pt x="75" y="66"/>
                        <a:pt x="76" y="68"/>
                        <a:pt x="77" y="70"/>
                      </a:cubicBezTo>
                      <a:cubicBezTo>
                        <a:pt x="74" y="70"/>
                        <a:pt x="67" y="70"/>
                        <a:pt x="72" y="74"/>
                      </a:cubicBezTo>
                      <a:cubicBezTo>
                        <a:pt x="74" y="75"/>
                        <a:pt x="75" y="76"/>
                        <a:pt x="76" y="78"/>
                      </a:cubicBezTo>
                      <a:cubicBezTo>
                        <a:pt x="76" y="79"/>
                        <a:pt x="77" y="80"/>
                        <a:pt x="77" y="81"/>
                      </a:cubicBezTo>
                      <a:cubicBezTo>
                        <a:pt x="77" y="82"/>
                        <a:pt x="80" y="81"/>
                        <a:pt x="80" y="81"/>
                      </a:cubicBezTo>
                      <a:cubicBezTo>
                        <a:pt x="82" y="80"/>
                        <a:pt x="80" y="81"/>
                        <a:pt x="80" y="8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69" name="Freeform 744">
                  <a:extLst>
                    <a:ext uri="{FF2B5EF4-FFF2-40B4-BE49-F238E27FC236}">
                      <a16:creationId xmlns:a16="http://schemas.microsoft.com/office/drawing/2014/main" id="{6796CD86-BB79-C5DA-AEE5-A7B42F532236}"/>
                    </a:ext>
                  </a:extLst>
                </p:cNvPr>
                <p:cNvSpPr>
                  <a:spLocks/>
                </p:cNvSpPr>
                <p:nvPr/>
              </p:nvSpPr>
              <p:spPr bwMode="auto">
                <a:xfrm>
                  <a:off x="6381225" y="3667844"/>
                  <a:ext cx="430969" cy="562032"/>
                </a:xfrm>
                <a:custGeom>
                  <a:avLst/>
                  <a:gdLst>
                    <a:gd name="T0" fmla="*/ 6 w 82"/>
                    <a:gd name="T1" fmla="*/ 39 h 101"/>
                    <a:gd name="T2" fmla="*/ 6 w 82"/>
                    <a:gd name="T3" fmla="*/ 41 h 101"/>
                    <a:gd name="T4" fmla="*/ 4 w 82"/>
                    <a:gd name="T5" fmla="*/ 43 h 101"/>
                    <a:gd name="T6" fmla="*/ 2 w 82"/>
                    <a:gd name="T7" fmla="*/ 49 h 101"/>
                    <a:gd name="T8" fmla="*/ 2 w 82"/>
                    <a:gd name="T9" fmla="*/ 51 h 101"/>
                    <a:gd name="T10" fmla="*/ 1 w 82"/>
                    <a:gd name="T11" fmla="*/ 53 h 101"/>
                    <a:gd name="T12" fmla="*/ 4 w 82"/>
                    <a:gd name="T13" fmla="*/ 58 h 101"/>
                    <a:gd name="T14" fmla="*/ 6 w 82"/>
                    <a:gd name="T15" fmla="*/ 60 h 101"/>
                    <a:gd name="T16" fmla="*/ 6 w 82"/>
                    <a:gd name="T17" fmla="*/ 63 h 101"/>
                    <a:gd name="T18" fmla="*/ 9 w 82"/>
                    <a:gd name="T19" fmla="*/ 68 h 101"/>
                    <a:gd name="T20" fmla="*/ 9 w 82"/>
                    <a:gd name="T21" fmla="*/ 74 h 101"/>
                    <a:gd name="T22" fmla="*/ 15 w 82"/>
                    <a:gd name="T23" fmla="*/ 76 h 101"/>
                    <a:gd name="T24" fmla="*/ 18 w 82"/>
                    <a:gd name="T25" fmla="*/ 81 h 101"/>
                    <a:gd name="T26" fmla="*/ 22 w 82"/>
                    <a:gd name="T27" fmla="*/ 84 h 101"/>
                    <a:gd name="T28" fmla="*/ 26 w 82"/>
                    <a:gd name="T29" fmla="*/ 88 h 101"/>
                    <a:gd name="T30" fmla="*/ 26 w 82"/>
                    <a:gd name="T31" fmla="*/ 91 h 101"/>
                    <a:gd name="T32" fmla="*/ 28 w 82"/>
                    <a:gd name="T33" fmla="*/ 92 h 101"/>
                    <a:gd name="T34" fmla="*/ 32 w 82"/>
                    <a:gd name="T35" fmla="*/ 96 h 101"/>
                    <a:gd name="T36" fmla="*/ 35 w 82"/>
                    <a:gd name="T37" fmla="*/ 95 h 101"/>
                    <a:gd name="T38" fmla="*/ 39 w 82"/>
                    <a:gd name="T39" fmla="*/ 94 h 101"/>
                    <a:gd name="T40" fmla="*/ 44 w 82"/>
                    <a:gd name="T41" fmla="*/ 100 h 101"/>
                    <a:gd name="T42" fmla="*/ 51 w 82"/>
                    <a:gd name="T43" fmla="*/ 100 h 101"/>
                    <a:gd name="T44" fmla="*/ 55 w 82"/>
                    <a:gd name="T45" fmla="*/ 98 h 101"/>
                    <a:gd name="T46" fmla="*/ 59 w 82"/>
                    <a:gd name="T47" fmla="*/ 97 h 101"/>
                    <a:gd name="T48" fmla="*/ 69 w 82"/>
                    <a:gd name="T49" fmla="*/ 94 h 101"/>
                    <a:gd name="T50" fmla="*/ 69 w 82"/>
                    <a:gd name="T51" fmla="*/ 91 h 101"/>
                    <a:gd name="T52" fmla="*/ 66 w 82"/>
                    <a:gd name="T53" fmla="*/ 90 h 101"/>
                    <a:gd name="T54" fmla="*/ 61 w 82"/>
                    <a:gd name="T55" fmla="*/ 83 h 101"/>
                    <a:gd name="T56" fmla="*/ 59 w 82"/>
                    <a:gd name="T57" fmla="*/ 80 h 101"/>
                    <a:gd name="T58" fmla="*/ 56 w 82"/>
                    <a:gd name="T59" fmla="*/ 78 h 101"/>
                    <a:gd name="T60" fmla="*/ 59 w 82"/>
                    <a:gd name="T61" fmla="*/ 75 h 101"/>
                    <a:gd name="T62" fmla="*/ 61 w 82"/>
                    <a:gd name="T63" fmla="*/ 67 h 101"/>
                    <a:gd name="T64" fmla="*/ 62 w 82"/>
                    <a:gd name="T65" fmla="*/ 64 h 101"/>
                    <a:gd name="T66" fmla="*/ 65 w 82"/>
                    <a:gd name="T67" fmla="*/ 62 h 101"/>
                    <a:gd name="T68" fmla="*/ 65 w 82"/>
                    <a:gd name="T69" fmla="*/ 58 h 101"/>
                    <a:gd name="T70" fmla="*/ 67 w 82"/>
                    <a:gd name="T71" fmla="*/ 55 h 101"/>
                    <a:gd name="T72" fmla="*/ 71 w 82"/>
                    <a:gd name="T73" fmla="*/ 52 h 101"/>
                    <a:gd name="T74" fmla="*/ 72 w 82"/>
                    <a:gd name="T75" fmla="*/ 45 h 101"/>
                    <a:gd name="T76" fmla="*/ 72 w 82"/>
                    <a:gd name="T77" fmla="*/ 42 h 101"/>
                    <a:gd name="T78" fmla="*/ 74 w 82"/>
                    <a:gd name="T79" fmla="*/ 37 h 101"/>
                    <a:gd name="T80" fmla="*/ 79 w 82"/>
                    <a:gd name="T81" fmla="*/ 29 h 101"/>
                    <a:gd name="T82" fmla="*/ 82 w 82"/>
                    <a:gd name="T83" fmla="*/ 27 h 101"/>
                    <a:gd name="T84" fmla="*/ 79 w 82"/>
                    <a:gd name="T85" fmla="*/ 23 h 101"/>
                    <a:gd name="T86" fmla="*/ 76 w 82"/>
                    <a:gd name="T87" fmla="*/ 17 h 101"/>
                    <a:gd name="T88" fmla="*/ 76 w 82"/>
                    <a:gd name="T89" fmla="*/ 11 h 101"/>
                    <a:gd name="T90" fmla="*/ 75 w 82"/>
                    <a:gd name="T91" fmla="*/ 9 h 101"/>
                    <a:gd name="T92" fmla="*/ 74 w 82"/>
                    <a:gd name="T93" fmla="*/ 5 h 101"/>
                    <a:gd name="T94" fmla="*/ 68 w 82"/>
                    <a:gd name="T95" fmla="*/ 0 h 101"/>
                    <a:gd name="T96" fmla="*/ 64 w 82"/>
                    <a:gd name="T97" fmla="*/ 2 h 101"/>
                    <a:gd name="T98" fmla="*/ 60 w 82"/>
                    <a:gd name="T99" fmla="*/ 5 h 101"/>
                    <a:gd name="T100" fmla="*/ 56 w 82"/>
                    <a:gd name="T101" fmla="*/ 5 h 101"/>
                    <a:gd name="T102" fmla="*/ 46 w 82"/>
                    <a:gd name="T103" fmla="*/ 5 h 101"/>
                    <a:gd name="T104" fmla="*/ 17 w 82"/>
                    <a:gd name="T105" fmla="*/ 5 h 101"/>
                    <a:gd name="T106" fmla="*/ 16 w 82"/>
                    <a:gd name="T107" fmla="*/ 14 h 101"/>
                    <a:gd name="T108" fmla="*/ 13 w 82"/>
                    <a:gd name="T109" fmla="*/ 16 h 101"/>
                    <a:gd name="T110" fmla="*/ 11 w 82"/>
                    <a:gd name="T111" fmla="*/ 18 h 101"/>
                    <a:gd name="T112" fmla="*/ 11 w 82"/>
                    <a:gd name="T113" fmla="*/ 32 h 101"/>
                    <a:gd name="T114" fmla="*/ 11 w 82"/>
                    <a:gd name="T115" fmla="*/ 37 h 101"/>
                    <a:gd name="T116" fmla="*/ 6 w 82"/>
                    <a:gd name="T11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01">
                      <a:moveTo>
                        <a:pt x="6" y="39"/>
                      </a:moveTo>
                      <a:cubicBezTo>
                        <a:pt x="6" y="39"/>
                        <a:pt x="6" y="40"/>
                        <a:pt x="6" y="41"/>
                      </a:cubicBezTo>
                      <a:cubicBezTo>
                        <a:pt x="5" y="42"/>
                        <a:pt x="4" y="42"/>
                        <a:pt x="4" y="43"/>
                      </a:cubicBezTo>
                      <a:cubicBezTo>
                        <a:pt x="4" y="45"/>
                        <a:pt x="2" y="47"/>
                        <a:pt x="2" y="49"/>
                      </a:cubicBezTo>
                      <a:cubicBezTo>
                        <a:pt x="2" y="50"/>
                        <a:pt x="3" y="51"/>
                        <a:pt x="2" y="51"/>
                      </a:cubicBezTo>
                      <a:cubicBezTo>
                        <a:pt x="2" y="52"/>
                        <a:pt x="0" y="53"/>
                        <a:pt x="1" y="53"/>
                      </a:cubicBezTo>
                      <a:cubicBezTo>
                        <a:pt x="4" y="53"/>
                        <a:pt x="3" y="57"/>
                        <a:pt x="4" y="58"/>
                      </a:cubicBezTo>
                      <a:cubicBezTo>
                        <a:pt x="4" y="59"/>
                        <a:pt x="5" y="59"/>
                        <a:pt x="6" y="60"/>
                      </a:cubicBezTo>
                      <a:cubicBezTo>
                        <a:pt x="6" y="61"/>
                        <a:pt x="6" y="62"/>
                        <a:pt x="6" y="63"/>
                      </a:cubicBezTo>
                      <a:cubicBezTo>
                        <a:pt x="7" y="65"/>
                        <a:pt x="9" y="66"/>
                        <a:pt x="9" y="68"/>
                      </a:cubicBezTo>
                      <a:cubicBezTo>
                        <a:pt x="9" y="69"/>
                        <a:pt x="8" y="74"/>
                        <a:pt x="9" y="74"/>
                      </a:cubicBezTo>
                      <a:cubicBezTo>
                        <a:pt x="12" y="74"/>
                        <a:pt x="13" y="75"/>
                        <a:pt x="15" y="76"/>
                      </a:cubicBezTo>
                      <a:cubicBezTo>
                        <a:pt x="17" y="77"/>
                        <a:pt x="16" y="80"/>
                        <a:pt x="18" y="81"/>
                      </a:cubicBezTo>
                      <a:cubicBezTo>
                        <a:pt x="19" y="82"/>
                        <a:pt x="22" y="82"/>
                        <a:pt x="22" y="84"/>
                      </a:cubicBezTo>
                      <a:cubicBezTo>
                        <a:pt x="22" y="86"/>
                        <a:pt x="25" y="87"/>
                        <a:pt x="26" y="88"/>
                      </a:cubicBezTo>
                      <a:cubicBezTo>
                        <a:pt x="26" y="89"/>
                        <a:pt x="26" y="90"/>
                        <a:pt x="26" y="91"/>
                      </a:cubicBezTo>
                      <a:cubicBezTo>
                        <a:pt x="27" y="91"/>
                        <a:pt x="28" y="92"/>
                        <a:pt x="28" y="92"/>
                      </a:cubicBezTo>
                      <a:cubicBezTo>
                        <a:pt x="29" y="93"/>
                        <a:pt x="30" y="95"/>
                        <a:pt x="32" y="96"/>
                      </a:cubicBezTo>
                      <a:cubicBezTo>
                        <a:pt x="33" y="97"/>
                        <a:pt x="33" y="93"/>
                        <a:pt x="35" y="95"/>
                      </a:cubicBezTo>
                      <a:cubicBezTo>
                        <a:pt x="37" y="96"/>
                        <a:pt x="37" y="94"/>
                        <a:pt x="39" y="94"/>
                      </a:cubicBezTo>
                      <a:cubicBezTo>
                        <a:pt x="41" y="95"/>
                        <a:pt x="42" y="98"/>
                        <a:pt x="44" y="100"/>
                      </a:cubicBezTo>
                      <a:cubicBezTo>
                        <a:pt x="46" y="95"/>
                        <a:pt x="49" y="101"/>
                        <a:pt x="51" y="100"/>
                      </a:cubicBezTo>
                      <a:cubicBezTo>
                        <a:pt x="52" y="99"/>
                        <a:pt x="53" y="98"/>
                        <a:pt x="55" y="98"/>
                      </a:cubicBezTo>
                      <a:cubicBezTo>
                        <a:pt x="56" y="98"/>
                        <a:pt x="58" y="98"/>
                        <a:pt x="59" y="97"/>
                      </a:cubicBezTo>
                      <a:cubicBezTo>
                        <a:pt x="61" y="93"/>
                        <a:pt x="65" y="91"/>
                        <a:pt x="69" y="94"/>
                      </a:cubicBezTo>
                      <a:cubicBezTo>
                        <a:pt x="69" y="93"/>
                        <a:pt x="69" y="92"/>
                        <a:pt x="69" y="91"/>
                      </a:cubicBezTo>
                      <a:cubicBezTo>
                        <a:pt x="69" y="90"/>
                        <a:pt x="66" y="90"/>
                        <a:pt x="66" y="90"/>
                      </a:cubicBezTo>
                      <a:cubicBezTo>
                        <a:pt x="64" y="88"/>
                        <a:pt x="63" y="85"/>
                        <a:pt x="61" y="83"/>
                      </a:cubicBezTo>
                      <a:cubicBezTo>
                        <a:pt x="60" y="82"/>
                        <a:pt x="60" y="81"/>
                        <a:pt x="59" y="80"/>
                      </a:cubicBezTo>
                      <a:cubicBezTo>
                        <a:pt x="58" y="79"/>
                        <a:pt x="57" y="79"/>
                        <a:pt x="56" y="78"/>
                      </a:cubicBezTo>
                      <a:cubicBezTo>
                        <a:pt x="53" y="75"/>
                        <a:pt x="59" y="75"/>
                        <a:pt x="59" y="75"/>
                      </a:cubicBezTo>
                      <a:cubicBezTo>
                        <a:pt x="61" y="74"/>
                        <a:pt x="60" y="69"/>
                        <a:pt x="61" y="67"/>
                      </a:cubicBezTo>
                      <a:cubicBezTo>
                        <a:pt x="61" y="66"/>
                        <a:pt x="61" y="64"/>
                        <a:pt x="62" y="64"/>
                      </a:cubicBezTo>
                      <a:cubicBezTo>
                        <a:pt x="63" y="63"/>
                        <a:pt x="65" y="63"/>
                        <a:pt x="65" y="62"/>
                      </a:cubicBezTo>
                      <a:cubicBezTo>
                        <a:pt x="65" y="61"/>
                        <a:pt x="65" y="60"/>
                        <a:pt x="65" y="58"/>
                      </a:cubicBezTo>
                      <a:cubicBezTo>
                        <a:pt x="65" y="57"/>
                        <a:pt x="66" y="56"/>
                        <a:pt x="67" y="55"/>
                      </a:cubicBezTo>
                      <a:cubicBezTo>
                        <a:pt x="68" y="53"/>
                        <a:pt x="70" y="54"/>
                        <a:pt x="71" y="52"/>
                      </a:cubicBezTo>
                      <a:cubicBezTo>
                        <a:pt x="71" y="50"/>
                        <a:pt x="72" y="48"/>
                        <a:pt x="72" y="45"/>
                      </a:cubicBezTo>
                      <a:cubicBezTo>
                        <a:pt x="72" y="44"/>
                        <a:pt x="72" y="43"/>
                        <a:pt x="72" y="42"/>
                      </a:cubicBezTo>
                      <a:cubicBezTo>
                        <a:pt x="72" y="40"/>
                        <a:pt x="74" y="38"/>
                        <a:pt x="74" y="37"/>
                      </a:cubicBezTo>
                      <a:cubicBezTo>
                        <a:pt x="74" y="33"/>
                        <a:pt x="75" y="30"/>
                        <a:pt x="79" y="29"/>
                      </a:cubicBezTo>
                      <a:cubicBezTo>
                        <a:pt x="80" y="29"/>
                        <a:pt x="81" y="29"/>
                        <a:pt x="82" y="27"/>
                      </a:cubicBezTo>
                      <a:cubicBezTo>
                        <a:pt x="82" y="26"/>
                        <a:pt x="80" y="24"/>
                        <a:pt x="79" y="23"/>
                      </a:cubicBezTo>
                      <a:cubicBezTo>
                        <a:pt x="77" y="21"/>
                        <a:pt x="76" y="19"/>
                        <a:pt x="76" y="17"/>
                      </a:cubicBezTo>
                      <a:cubicBezTo>
                        <a:pt x="76" y="16"/>
                        <a:pt x="75" y="11"/>
                        <a:pt x="76" y="11"/>
                      </a:cubicBezTo>
                      <a:cubicBezTo>
                        <a:pt x="77" y="10"/>
                        <a:pt x="76" y="10"/>
                        <a:pt x="75" y="9"/>
                      </a:cubicBezTo>
                      <a:cubicBezTo>
                        <a:pt x="74" y="8"/>
                        <a:pt x="74" y="7"/>
                        <a:pt x="74" y="5"/>
                      </a:cubicBezTo>
                      <a:cubicBezTo>
                        <a:pt x="72" y="3"/>
                        <a:pt x="69" y="2"/>
                        <a:pt x="68" y="0"/>
                      </a:cubicBezTo>
                      <a:cubicBezTo>
                        <a:pt x="67" y="0"/>
                        <a:pt x="65" y="1"/>
                        <a:pt x="64" y="2"/>
                      </a:cubicBezTo>
                      <a:cubicBezTo>
                        <a:pt x="63" y="5"/>
                        <a:pt x="61" y="3"/>
                        <a:pt x="60" y="5"/>
                      </a:cubicBezTo>
                      <a:cubicBezTo>
                        <a:pt x="59" y="9"/>
                        <a:pt x="58" y="5"/>
                        <a:pt x="56" y="5"/>
                      </a:cubicBezTo>
                      <a:cubicBezTo>
                        <a:pt x="52" y="5"/>
                        <a:pt x="49" y="5"/>
                        <a:pt x="46" y="5"/>
                      </a:cubicBezTo>
                      <a:cubicBezTo>
                        <a:pt x="37" y="5"/>
                        <a:pt x="27" y="5"/>
                        <a:pt x="17" y="5"/>
                      </a:cubicBezTo>
                      <a:cubicBezTo>
                        <a:pt x="15" y="5"/>
                        <a:pt x="16" y="12"/>
                        <a:pt x="16" y="14"/>
                      </a:cubicBezTo>
                      <a:cubicBezTo>
                        <a:pt x="16" y="16"/>
                        <a:pt x="15" y="16"/>
                        <a:pt x="13" y="16"/>
                      </a:cubicBezTo>
                      <a:cubicBezTo>
                        <a:pt x="10" y="16"/>
                        <a:pt x="11" y="16"/>
                        <a:pt x="11" y="18"/>
                      </a:cubicBezTo>
                      <a:cubicBezTo>
                        <a:pt x="11" y="23"/>
                        <a:pt x="11" y="27"/>
                        <a:pt x="11" y="32"/>
                      </a:cubicBezTo>
                      <a:cubicBezTo>
                        <a:pt x="11" y="34"/>
                        <a:pt x="11" y="36"/>
                        <a:pt x="11" y="37"/>
                      </a:cubicBezTo>
                      <a:cubicBezTo>
                        <a:pt x="11" y="39"/>
                        <a:pt x="7" y="38"/>
                        <a:pt x="6" y="39"/>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70" name="Freeform 745">
                  <a:extLst>
                    <a:ext uri="{FF2B5EF4-FFF2-40B4-BE49-F238E27FC236}">
                      <a16:creationId xmlns:a16="http://schemas.microsoft.com/office/drawing/2014/main" id="{FB781B2C-3C0A-F2F2-3376-A7457C5B509F}"/>
                    </a:ext>
                  </a:extLst>
                </p:cNvPr>
                <p:cNvSpPr>
                  <a:spLocks/>
                </p:cNvSpPr>
                <p:nvPr/>
              </p:nvSpPr>
              <p:spPr bwMode="auto">
                <a:xfrm>
                  <a:off x="6758549" y="3811664"/>
                  <a:ext cx="168096" cy="160852"/>
                </a:xfrm>
                <a:custGeom>
                  <a:avLst/>
                  <a:gdLst>
                    <a:gd name="T0" fmla="*/ 3 w 32"/>
                    <a:gd name="T1" fmla="*/ 19 h 29"/>
                    <a:gd name="T2" fmla="*/ 7 w 32"/>
                    <a:gd name="T3" fmla="*/ 20 h 29"/>
                    <a:gd name="T4" fmla="*/ 7 w 32"/>
                    <a:gd name="T5" fmla="*/ 17 h 29"/>
                    <a:gd name="T6" fmla="*/ 10 w 32"/>
                    <a:gd name="T7" fmla="*/ 19 h 29"/>
                    <a:gd name="T8" fmla="*/ 12 w 32"/>
                    <a:gd name="T9" fmla="*/ 18 h 29"/>
                    <a:gd name="T10" fmla="*/ 14 w 32"/>
                    <a:gd name="T11" fmla="*/ 18 h 29"/>
                    <a:gd name="T12" fmla="*/ 29 w 32"/>
                    <a:gd name="T13" fmla="*/ 29 h 29"/>
                    <a:gd name="T14" fmla="*/ 32 w 32"/>
                    <a:gd name="T15" fmla="*/ 27 h 29"/>
                    <a:gd name="T16" fmla="*/ 24 w 32"/>
                    <a:gd name="T17" fmla="*/ 19 h 29"/>
                    <a:gd name="T18" fmla="*/ 19 w 32"/>
                    <a:gd name="T19" fmla="*/ 16 h 29"/>
                    <a:gd name="T20" fmla="*/ 17 w 32"/>
                    <a:gd name="T21" fmla="*/ 14 h 29"/>
                    <a:gd name="T22" fmla="*/ 17 w 32"/>
                    <a:gd name="T23" fmla="*/ 16 h 29"/>
                    <a:gd name="T24" fmla="*/ 16 w 32"/>
                    <a:gd name="T25" fmla="*/ 14 h 29"/>
                    <a:gd name="T26" fmla="*/ 14 w 32"/>
                    <a:gd name="T27" fmla="*/ 9 h 29"/>
                    <a:gd name="T28" fmla="*/ 10 w 32"/>
                    <a:gd name="T29" fmla="*/ 0 h 29"/>
                    <a:gd name="T30" fmla="*/ 2 w 32"/>
                    <a:gd name="T31" fmla="*/ 7 h 29"/>
                    <a:gd name="T32" fmla="*/ 1 w 32"/>
                    <a:gd name="T33" fmla="*/ 13 h 29"/>
                    <a:gd name="T34" fmla="*/ 0 w 32"/>
                    <a:gd name="T35" fmla="*/ 20 h 29"/>
                    <a:gd name="T36" fmla="*/ 3 w 32"/>
                    <a:gd name="T3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9">
                      <a:moveTo>
                        <a:pt x="3" y="19"/>
                      </a:moveTo>
                      <a:cubicBezTo>
                        <a:pt x="4" y="19"/>
                        <a:pt x="6" y="21"/>
                        <a:pt x="7" y="20"/>
                      </a:cubicBezTo>
                      <a:cubicBezTo>
                        <a:pt x="7" y="19"/>
                        <a:pt x="6" y="17"/>
                        <a:pt x="7" y="17"/>
                      </a:cubicBezTo>
                      <a:cubicBezTo>
                        <a:pt x="9" y="17"/>
                        <a:pt x="9" y="19"/>
                        <a:pt x="10" y="19"/>
                      </a:cubicBezTo>
                      <a:cubicBezTo>
                        <a:pt x="11" y="19"/>
                        <a:pt x="12" y="18"/>
                        <a:pt x="12" y="18"/>
                      </a:cubicBezTo>
                      <a:cubicBezTo>
                        <a:pt x="13" y="17"/>
                        <a:pt x="14" y="18"/>
                        <a:pt x="14" y="18"/>
                      </a:cubicBezTo>
                      <a:cubicBezTo>
                        <a:pt x="22" y="18"/>
                        <a:pt x="25" y="24"/>
                        <a:pt x="29" y="29"/>
                      </a:cubicBezTo>
                      <a:cubicBezTo>
                        <a:pt x="30" y="29"/>
                        <a:pt x="31" y="28"/>
                        <a:pt x="32" y="27"/>
                      </a:cubicBezTo>
                      <a:cubicBezTo>
                        <a:pt x="29" y="25"/>
                        <a:pt x="26" y="22"/>
                        <a:pt x="24" y="19"/>
                      </a:cubicBezTo>
                      <a:cubicBezTo>
                        <a:pt x="23" y="17"/>
                        <a:pt x="21" y="17"/>
                        <a:pt x="19" y="16"/>
                      </a:cubicBezTo>
                      <a:cubicBezTo>
                        <a:pt x="18" y="16"/>
                        <a:pt x="18" y="14"/>
                        <a:pt x="17" y="14"/>
                      </a:cubicBezTo>
                      <a:cubicBezTo>
                        <a:pt x="16" y="14"/>
                        <a:pt x="17" y="15"/>
                        <a:pt x="17" y="16"/>
                      </a:cubicBezTo>
                      <a:cubicBezTo>
                        <a:pt x="17" y="16"/>
                        <a:pt x="16" y="14"/>
                        <a:pt x="16" y="14"/>
                      </a:cubicBezTo>
                      <a:cubicBezTo>
                        <a:pt x="15" y="12"/>
                        <a:pt x="14" y="11"/>
                        <a:pt x="14" y="9"/>
                      </a:cubicBezTo>
                      <a:cubicBezTo>
                        <a:pt x="13" y="6"/>
                        <a:pt x="13" y="3"/>
                        <a:pt x="10" y="0"/>
                      </a:cubicBezTo>
                      <a:cubicBezTo>
                        <a:pt x="9" y="4"/>
                        <a:pt x="4" y="4"/>
                        <a:pt x="2" y="7"/>
                      </a:cubicBezTo>
                      <a:cubicBezTo>
                        <a:pt x="1" y="9"/>
                        <a:pt x="2" y="11"/>
                        <a:pt x="1" y="13"/>
                      </a:cubicBezTo>
                      <a:cubicBezTo>
                        <a:pt x="0" y="15"/>
                        <a:pt x="0" y="17"/>
                        <a:pt x="0" y="20"/>
                      </a:cubicBezTo>
                      <a:cubicBezTo>
                        <a:pt x="1" y="19"/>
                        <a:pt x="2" y="19"/>
                        <a:pt x="3" y="19"/>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71" name="Freeform 746">
                  <a:extLst>
                    <a:ext uri="{FF2B5EF4-FFF2-40B4-BE49-F238E27FC236}">
                      <a16:creationId xmlns:a16="http://schemas.microsoft.com/office/drawing/2014/main" id="{2F1294A4-4E36-2CEC-2183-41DB3874E3DD}"/>
                    </a:ext>
                  </a:extLst>
                </p:cNvPr>
                <p:cNvSpPr>
                  <a:spLocks/>
                </p:cNvSpPr>
                <p:nvPr/>
              </p:nvSpPr>
              <p:spPr bwMode="auto">
                <a:xfrm>
                  <a:off x="6670923" y="3889252"/>
                  <a:ext cx="388051" cy="340625"/>
                </a:xfrm>
                <a:custGeom>
                  <a:avLst/>
                  <a:gdLst>
                    <a:gd name="T0" fmla="*/ 70 w 74"/>
                    <a:gd name="T1" fmla="*/ 38 h 61"/>
                    <a:gd name="T2" fmla="*/ 57 w 74"/>
                    <a:gd name="T3" fmla="*/ 33 h 61"/>
                    <a:gd name="T4" fmla="*/ 51 w 74"/>
                    <a:gd name="T5" fmla="*/ 29 h 61"/>
                    <a:gd name="T6" fmla="*/ 48 w 74"/>
                    <a:gd name="T7" fmla="*/ 24 h 61"/>
                    <a:gd name="T8" fmla="*/ 51 w 74"/>
                    <a:gd name="T9" fmla="*/ 20 h 61"/>
                    <a:gd name="T10" fmla="*/ 45 w 74"/>
                    <a:gd name="T11" fmla="*/ 23 h 61"/>
                    <a:gd name="T12" fmla="*/ 44 w 74"/>
                    <a:gd name="T13" fmla="*/ 18 h 61"/>
                    <a:gd name="T14" fmla="*/ 44 w 74"/>
                    <a:gd name="T15" fmla="*/ 12 h 61"/>
                    <a:gd name="T16" fmla="*/ 37 w 74"/>
                    <a:gd name="T17" fmla="*/ 5 h 61"/>
                    <a:gd name="T18" fmla="*/ 28 w 74"/>
                    <a:gd name="T19" fmla="*/ 4 h 61"/>
                    <a:gd name="T20" fmla="*/ 24 w 74"/>
                    <a:gd name="T21" fmla="*/ 5 h 61"/>
                    <a:gd name="T22" fmla="*/ 21 w 74"/>
                    <a:gd name="T23" fmla="*/ 5 h 61"/>
                    <a:gd name="T24" fmla="*/ 18 w 74"/>
                    <a:gd name="T25" fmla="*/ 5 h 61"/>
                    <a:gd name="T26" fmla="*/ 17 w 74"/>
                    <a:gd name="T27" fmla="*/ 8 h 61"/>
                    <a:gd name="T28" fmla="*/ 15 w 74"/>
                    <a:gd name="T29" fmla="*/ 13 h 61"/>
                    <a:gd name="T30" fmla="*/ 12 w 74"/>
                    <a:gd name="T31" fmla="*/ 14 h 61"/>
                    <a:gd name="T32" fmla="*/ 10 w 74"/>
                    <a:gd name="T33" fmla="*/ 18 h 61"/>
                    <a:gd name="T34" fmla="*/ 10 w 74"/>
                    <a:gd name="T35" fmla="*/ 23 h 61"/>
                    <a:gd name="T36" fmla="*/ 5 w 74"/>
                    <a:gd name="T37" fmla="*/ 34 h 61"/>
                    <a:gd name="T38" fmla="*/ 1 w 74"/>
                    <a:gd name="T39" fmla="*/ 35 h 61"/>
                    <a:gd name="T40" fmla="*/ 2 w 74"/>
                    <a:gd name="T41" fmla="*/ 38 h 61"/>
                    <a:gd name="T42" fmla="*/ 9 w 74"/>
                    <a:gd name="T43" fmla="*/ 47 h 61"/>
                    <a:gd name="T44" fmla="*/ 13 w 74"/>
                    <a:gd name="T45" fmla="*/ 50 h 61"/>
                    <a:gd name="T46" fmla="*/ 14 w 74"/>
                    <a:gd name="T47" fmla="*/ 54 h 61"/>
                    <a:gd name="T48" fmla="*/ 20 w 74"/>
                    <a:gd name="T49" fmla="*/ 55 h 61"/>
                    <a:gd name="T50" fmla="*/ 25 w 74"/>
                    <a:gd name="T51" fmla="*/ 59 h 61"/>
                    <a:gd name="T52" fmla="*/ 33 w 74"/>
                    <a:gd name="T53" fmla="*/ 60 h 61"/>
                    <a:gd name="T54" fmla="*/ 39 w 74"/>
                    <a:gd name="T55" fmla="*/ 57 h 61"/>
                    <a:gd name="T56" fmla="*/ 47 w 74"/>
                    <a:gd name="T57" fmla="*/ 56 h 61"/>
                    <a:gd name="T58" fmla="*/ 54 w 74"/>
                    <a:gd name="T59" fmla="*/ 53 h 61"/>
                    <a:gd name="T60" fmla="*/ 59 w 74"/>
                    <a:gd name="T61" fmla="*/ 53 h 61"/>
                    <a:gd name="T62" fmla="*/ 74 w 74"/>
                    <a:gd name="T63" fmla="*/ 38 h 61"/>
                    <a:gd name="T64" fmla="*/ 70 w 74"/>
                    <a:gd name="T6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1">
                      <a:moveTo>
                        <a:pt x="70" y="38"/>
                      </a:moveTo>
                      <a:cubicBezTo>
                        <a:pt x="65" y="36"/>
                        <a:pt x="61" y="35"/>
                        <a:pt x="57" y="33"/>
                      </a:cubicBezTo>
                      <a:cubicBezTo>
                        <a:pt x="54" y="32"/>
                        <a:pt x="53" y="31"/>
                        <a:pt x="51" y="29"/>
                      </a:cubicBezTo>
                      <a:cubicBezTo>
                        <a:pt x="50" y="28"/>
                        <a:pt x="49" y="26"/>
                        <a:pt x="48" y="24"/>
                      </a:cubicBezTo>
                      <a:cubicBezTo>
                        <a:pt x="48" y="23"/>
                        <a:pt x="51" y="21"/>
                        <a:pt x="51" y="20"/>
                      </a:cubicBezTo>
                      <a:cubicBezTo>
                        <a:pt x="49" y="21"/>
                        <a:pt x="47" y="22"/>
                        <a:pt x="45" y="23"/>
                      </a:cubicBezTo>
                      <a:cubicBezTo>
                        <a:pt x="43" y="23"/>
                        <a:pt x="43" y="19"/>
                        <a:pt x="44" y="18"/>
                      </a:cubicBezTo>
                      <a:cubicBezTo>
                        <a:pt x="47" y="15"/>
                        <a:pt x="46" y="15"/>
                        <a:pt x="44" y="12"/>
                      </a:cubicBezTo>
                      <a:cubicBezTo>
                        <a:pt x="42" y="10"/>
                        <a:pt x="40" y="6"/>
                        <a:pt x="37" y="5"/>
                      </a:cubicBezTo>
                      <a:cubicBezTo>
                        <a:pt x="35" y="5"/>
                        <a:pt x="30" y="3"/>
                        <a:pt x="28" y="4"/>
                      </a:cubicBezTo>
                      <a:cubicBezTo>
                        <a:pt x="26" y="7"/>
                        <a:pt x="24" y="0"/>
                        <a:pt x="24" y="5"/>
                      </a:cubicBezTo>
                      <a:cubicBezTo>
                        <a:pt x="24" y="7"/>
                        <a:pt x="22" y="6"/>
                        <a:pt x="21" y="5"/>
                      </a:cubicBezTo>
                      <a:cubicBezTo>
                        <a:pt x="20" y="5"/>
                        <a:pt x="19" y="5"/>
                        <a:pt x="18" y="5"/>
                      </a:cubicBezTo>
                      <a:cubicBezTo>
                        <a:pt x="16" y="6"/>
                        <a:pt x="17" y="6"/>
                        <a:pt x="17" y="8"/>
                      </a:cubicBezTo>
                      <a:cubicBezTo>
                        <a:pt x="17" y="9"/>
                        <a:pt x="16" y="12"/>
                        <a:pt x="15" y="13"/>
                      </a:cubicBezTo>
                      <a:cubicBezTo>
                        <a:pt x="15" y="14"/>
                        <a:pt x="12" y="13"/>
                        <a:pt x="12" y="14"/>
                      </a:cubicBezTo>
                      <a:cubicBezTo>
                        <a:pt x="12" y="16"/>
                        <a:pt x="10" y="17"/>
                        <a:pt x="10" y="18"/>
                      </a:cubicBezTo>
                      <a:cubicBezTo>
                        <a:pt x="10" y="19"/>
                        <a:pt x="11" y="22"/>
                        <a:pt x="10" y="23"/>
                      </a:cubicBezTo>
                      <a:cubicBezTo>
                        <a:pt x="4" y="24"/>
                        <a:pt x="6" y="30"/>
                        <a:pt x="5" y="34"/>
                      </a:cubicBezTo>
                      <a:cubicBezTo>
                        <a:pt x="4" y="35"/>
                        <a:pt x="3" y="35"/>
                        <a:pt x="1" y="35"/>
                      </a:cubicBezTo>
                      <a:cubicBezTo>
                        <a:pt x="0" y="36"/>
                        <a:pt x="0" y="38"/>
                        <a:pt x="2" y="38"/>
                      </a:cubicBezTo>
                      <a:cubicBezTo>
                        <a:pt x="5" y="39"/>
                        <a:pt x="8" y="45"/>
                        <a:pt x="9" y="47"/>
                      </a:cubicBezTo>
                      <a:cubicBezTo>
                        <a:pt x="10" y="49"/>
                        <a:pt x="11" y="49"/>
                        <a:pt x="13" y="50"/>
                      </a:cubicBezTo>
                      <a:cubicBezTo>
                        <a:pt x="14" y="51"/>
                        <a:pt x="13" y="53"/>
                        <a:pt x="14" y="54"/>
                      </a:cubicBezTo>
                      <a:cubicBezTo>
                        <a:pt x="16" y="56"/>
                        <a:pt x="18" y="54"/>
                        <a:pt x="20" y="55"/>
                      </a:cubicBezTo>
                      <a:cubicBezTo>
                        <a:pt x="21" y="56"/>
                        <a:pt x="23" y="58"/>
                        <a:pt x="25" y="59"/>
                      </a:cubicBezTo>
                      <a:cubicBezTo>
                        <a:pt x="27" y="59"/>
                        <a:pt x="31" y="61"/>
                        <a:pt x="33" y="60"/>
                      </a:cubicBezTo>
                      <a:cubicBezTo>
                        <a:pt x="35" y="58"/>
                        <a:pt x="36" y="56"/>
                        <a:pt x="39" y="57"/>
                      </a:cubicBezTo>
                      <a:cubicBezTo>
                        <a:pt x="42" y="58"/>
                        <a:pt x="45" y="57"/>
                        <a:pt x="47" y="56"/>
                      </a:cubicBezTo>
                      <a:cubicBezTo>
                        <a:pt x="49" y="54"/>
                        <a:pt x="51" y="53"/>
                        <a:pt x="54" y="53"/>
                      </a:cubicBezTo>
                      <a:cubicBezTo>
                        <a:pt x="55" y="53"/>
                        <a:pt x="59" y="53"/>
                        <a:pt x="59" y="53"/>
                      </a:cubicBezTo>
                      <a:cubicBezTo>
                        <a:pt x="64" y="48"/>
                        <a:pt x="69" y="43"/>
                        <a:pt x="74" y="38"/>
                      </a:cubicBezTo>
                      <a:cubicBezTo>
                        <a:pt x="73" y="38"/>
                        <a:pt x="71" y="38"/>
                        <a:pt x="70" y="38"/>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72" name="Freeform 747">
                  <a:extLst>
                    <a:ext uri="{FF2B5EF4-FFF2-40B4-BE49-F238E27FC236}">
                      <a16:creationId xmlns:a16="http://schemas.microsoft.com/office/drawing/2014/main" id="{9479EE4F-91C9-91D1-388F-35B027EE15BD}"/>
                    </a:ext>
                  </a:extLst>
                </p:cNvPr>
                <p:cNvSpPr>
                  <a:spLocks/>
                </p:cNvSpPr>
                <p:nvPr/>
              </p:nvSpPr>
              <p:spPr bwMode="auto">
                <a:xfrm>
                  <a:off x="6690594" y="3989547"/>
                  <a:ext cx="456005" cy="461736"/>
                </a:xfrm>
                <a:custGeom>
                  <a:avLst/>
                  <a:gdLst>
                    <a:gd name="T0" fmla="*/ 86 w 87"/>
                    <a:gd name="T1" fmla="*/ 1 h 83"/>
                    <a:gd name="T2" fmla="*/ 83 w 87"/>
                    <a:gd name="T3" fmla="*/ 0 h 83"/>
                    <a:gd name="T4" fmla="*/ 79 w 87"/>
                    <a:gd name="T5" fmla="*/ 3 h 83"/>
                    <a:gd name="T6" fmla="*/ 71 w 87"/>
                    <a:gd name="T7" fmla="*/ 3 h 83"/>
                    <a:gd name="T8" fmla="*/ 69 w 87"/>
                    <a:gd name="T9" fmla="*/ 4 h 83"/>
                    <a:gd name="T10" fmla="*/ 68 w 87"/>
                    <a:gd name="T11" fmla="*/ 3 h 83"/>
                    <a:gd name="T12" fmla="*/ 63 w 87"/>
                    <a:gd name="T13" fmla="*/ 6 h 83"/>
                    <a:gd name="T14" fmla="*/ 58 w 87"/>
                    <a:gd name="T15" fmla="*/ 5 h 83"/>
                    <a:gd name="T16" fmla="*/ 53 w 87"/>
                    <a:gd name="T17" fmla="*/ 7 h 83"/>
                    <a:gd name="T18" fmla="*/ 47 w 87"/>
                    <a:gd name="T19" fmla="*/ 2 h 83"/>
                    <a:gd name="T20" fmla="*/ 44 w 87"/>
                    <a:gd name="T21" fmla="*/ 6 h 83"/>
                    <a:gd name="T22" fmla="*/ 48 w 87"/>
                    <a:gd name="T23" fmla="*/ 12 h 83"/>
                    <a:gd name="T24" fmla="*/ 56 w 87"/>
                    <a:gd name="T25" fmla="*/ 16 h 83"/>
                    <a:gd name="T26" fmla="*/ 70 w 87"/>
                    <a:gd name="T27" fmla="*/ 20 h 83"/>
                    <a:gd name="T28" fmla="*/ 63 w 87"/>
                    <a:gd name="T29" fmla="*/ 27 h 83"/>
                    <a:gd name="T30" fmla="*/ 58 w 87"/>
                    <a:gd name="T31" fmla="*/ 33 h 83"/>
                    <a:gd name="T32" fmla="*/ 55 w 87"/>
                    <a:gd name="T33" fmla="*/ 35 h 83"/>
                    <a:gd name="T34" fmla="*/ 48 w 87"/>
                    <a:gd name="T35" fmla="*/ 35 h 83"/>
                    <a:gd name="T36" fmla="*/ 42 w 87"/>
                    <a:gd name="T37" fmla="*/ 38 h 83"/>
                    <a:gd name="T38" fmla="*/ 36 w 87"/>
                    <a:gd name="T39" fmla="*/ 39 h 83"/>
                    <a:gd name="T40" fmla="*/ 32 w 87"/>
                    <a:gd name="T41" fmla="*/ 39 h 83"/>
                    <a:gd name="T42" fmla="*/ 26 w 87"/>
                    <a:gd name="T43" fmla="*/ 42 h 83"/>
                    <a:gd name="T44" fmla="*/ 21 w 87"/>
                    <a:gd name="T45" fmla="*/ 41 h 83"/>
                    <a:gd name="T46" fmla="*/ 16 w 87"/>
                    <a:gd name="T47" fmla="*/ 37 h 83"/>
                    <a:gd name="T48" fmla="*/ 11 w 87"/>
                    <a:gd name="T49" fmla="*/ 37 h 83"/>
                    <a:gd name="T50" fmla="*/ 7 w 87"/>
                    <a:gd name="T51" fmla="*/ 34 h 83"/>
                    <a:gd name="T52" fmla="*/ 0 w 87"/>
                    <a:gd name="T53" fmla="*/ 39 h 83"/>
                    <a:gd name="T54" fmla="*/ 3 w 87"/>
                    <a:gd name="T55" fmla="*/ 41 h 83"/>
                    <a:gd name="T56" fmla="*/ 4 w 87"/>
                    <a:gd name="T57" fmla="*/ 45 h 83"/>
                    <a:gd name="T58" fmla="*/ 3 w 87"/>
                    <a:gd name="T59" fmla="*/ 54 h 83"/>
                    <a:gd name="T60" fmla="*/ 0 w 87"/>
                    <a:gd name="T61" fmla="*/ 58 h 83"/>
                    <a:gd name="T62" fmla="*/ 3 w 87"/>
                    <a:gd name="T63" fmla="*/ 60 h 83"/>
                    <a:gd name="T64" fmla="*/ 1 w 87"/>
                    <a:gd name="T65" fmla="*/ 65 h 83"/>
                    <a:gd name="T66" fmla="*/ 4 w 87"/>
                    <a:gd name="T67" fmla="*/ 66 h 83"/>
                    <a:gd name="T68" fmla="*/ 15 w 87"/>
                    <a:gd name="T69" fmla="*/ 73 h 83"/>
                    <a:gd name="T70" fmla="*/ 19 w 87"/>
                    <a:gd name="T71" fmla="*/ 77 h 83"/>
                    <a:gd name="T72" fmla="*/ 26 w 87"/>
                    <a:gd name="T73" fmla="*/ 83 h 83"/>
                    <a:gd name="T74" fmla="*/ 30 w 87"/>
                    <a:gd name="T75" fmla="*/ 76 h 83"/>
                    <a:gd name="T76" fmla="*/ 33 w 87"/>
                    <a:gd name="T77" fmla="*/ 72 h 83"/>
                    <a:gd name="T78" fmla="*/ 35 w 87"/>
                    <a:gd name="T79" fmla="*/ 69 h 83"/>
                    <a:gd name="T80" fmla="*/ 40 w 87"/>
                    <a:gd name="T81" fmla="*/ 65 h 83"/>
                    <a:gd name="T82" fmla="*/ 59 w 87"/>
                    <a:gd name="T83" fmla="*/ 48 h 83"/>
                    <a:gd name="T84" fmla="*/ 77 w 87"/>
                    <a:gd name="T85" fmla="*/ 24 h 83"/>
                    <a:gd name="T86" fmla="*/ 84 w 87"/>
                    <a:gd name="T87" fmla="*/ 14 h 83"/>
                    <a:gd name="T88" fmla="*/ 86 w 87"/>
                    <a:gd name="T89" fmla="*/ 7 h 83"/>
                    <a:gd name="T90" fmla="*/ 86 w 87"/>
                    <a:gd name="T91" fmla="*/ 1 h 83"/>
                    <a:gd name="T92" fmla="*/ 86 w 87"/>
                    <a:gd name="T93"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83">
                      <a:moveTo>
                        <a:pt x="86" y="1"/>
                      </a:moveTo>
                      <a:cubicBezTo>
                        <a:pt x="87" y="0"/>
                        <a:pt x="84" y="0"/>
                        <a:pt x="83" y="0"/>
                      </a:cubicBezTo>
                      <a:cubicBezTo>
                        <a:pt x="82" y="1"/>
                        <a:pt x="81" y="2"/>
                        <a:pt x="79" y="3"/>
                      </a:cubicBezTo>
                      <a:cubicBezTo>
                        <a:pt x="77" y="3"/>
                        <a:pt x="74" y="3"/>
                        <a:pt x="71" y="3"/>
                      </a:cubicBezTo>
                      <a:cubicBezTo>
                        <a:pt x="71" y="4"/>
                        <a:pt x="70" y="4"/>
                        <a:pt x="69" y="4"/>
                      </a:cubicBezTo>
                      <a:cubicBezTo>
                        <a:pt x="68" y="4"/>
                        <a:pt x="68" y="3"/>
                        <a:pt x="68" y="3"/>
                      </a:cubicBezTo>
                      <a:cubicBezTo>
                        <a:pt x="66" y="4"/>
                        <a:pt x="65" y="6"/>
                        <a:pt x="63" y="6"/>
                      </a:cubicBezTo>
                      <a:cubicBezTo>
                        <a:pt x="61" y="6"/>
                        <a:pt x="61" y="5"/>
                        <a:pt x="58" y="5"/>
                      </a:cubicBezTo>
                      <a:cubicBezTo>
                        <a:pt x="57" y="6"/>
                        <a:pt x="55" y="8"/>
                        <a:pt x="53" y="7"/>
                      </a:cubicBezTo>
                      <a:cubicBezTo>
                        <a:pt x="50" y="6"/>
                        <a:pt x="49" y="5"/>
                        <a:pt x="47" y="2"/>
                      </a:cubicBezTo>
                      <a:cubicBezTo>
                        <a:pt x="47" y="3"/>
                        <a:pt x="44" y="5"/>
                        <a:pt x="44" y="6"/>
                      </a:cubicBezTo>
                      <a:cubicBezTo>
                        <a:pt x="45" y="8"/>
                        <a:pt x="46" y="10"/>
                        <a:pt x="48" y="12"/>
                      </a:cubicBezTo>
                      <a:cubicBezTo>
                        <a:pt x="50" y="14"/>
                        <a:pt x="53" y="15"/>
                        <a:pt x="56" y="16"/>
                      </a:cubicBezTo>
                      <a:cubicBezTo>
                        <a:pt x="61" y="18"/>
                        <a:pt x="65" y="20"/>
                        <a:pt x="70" y="20"/>
                      </a:cubicBezTo>
                      <a:cubicBezTo>
                        <a:pt x="68" y="22"/>
                        <a:pt x="65" y="25"/>
                        <a:pt x="63" y="27"/>
                      </a:cubicBezTo>
                      <a:cubicBezTo>
                        <a:pt x="61" y="29"/>
                        <a:pt x="59" y="31"/>
                        <a:pt x="58" y="33"/>
                      </a:cubicBezTo>
                      <a:cubicBezTo>
                        <a:pt x="57" y="33"/>
                        <a:pt x="56" y="35"/>
                        <a:pt x="55" y="35"/>
                      </a:cubicBezTo>
                      <a:cubicBezTo>
                        <a:pt x="53" y="36"/>
                        <a:pt x="50" y="34"/>
                        <a:pt x="48" y="35"/>
                      </a:cubicBezTo>
                      <a:cubicBezTo>
                        <a:pt x="46" y="35"/>
                        <a:pt x="44" y="37"/>
                        <a:pt x="42" y="38"/>
                      </a:cubicBezTo>
                      <a:cubicBezTo>
                        <a:pt x="40" y="39"/>
                        <a:pt x="38" y="40"/>
                        <a:pt x="36" y="39"/>
                      </a:cubicBezTo>
                      <a:cubicBezTo>
                        <a:pt x="35" y="39"/>
                        <a:pt x="33" y="38"/>
                        <a:pt x="32" y="39"/>
                      </a:cubicBezTo>
                      <a:cubicBezTo>
                        <a:pt x="29" y="41"/>
                        <a:pt x="29" y="43"/>
                        <a:pt x="26" y="42"/>
                      </a:cubicBezTo>
                      <a:cubicBezTo>
                        <a:pt x="24" y="41"/>
                        <a:pt x="22" y="41"/>
                        <a:pt x="21" y="41"/>
                      </a:cubicBezTo>
                      <a:cubicBezTo>
                        <a:pt x="19" y="40"/>
                        <a:pt x="17" y="38"/>
                        <a:pt x="16" y="37"/>
                      </a:cubicBezTo>
                      <a:cubicBezTo>
                        <a:pt x="15" y="37"/>
                        <a:pt x="12" y="38"/>
                        <a:pt x="11" y="37"/>
                      </a:cubicBezTo>
                      <a:cubicBezTo>
                        <a:pt x="10" y="36"/>
                        <a:pt x="8" y="34"/>
                        <a:pt x="7" y="34"/>
                      </a:cubicBezTo>
                      <a:cubicBezTo>
                        <a:pt x="3" y="35"/>
                        <a:pt x="2" y="36"/>
                        <a:pt x="0" y="39"/>
                      </a:cubicBezTo>
                      <a:cubicBezTo>
                        <a:pt x="0" y="40"/>
                        <a:pt x="3" y="40"/>
                        <a:pt x="3" y="41"/>
                      </a:cubicBezTo>
                      <a:cubicBezTo>
                        <a:pt x="3" y="43"/>
                        <a:pt x="3" y="44"/>
                        <a:pt x="4" y="45"/>
                      </a:cubicBezTo>
                      <a:cubicBezTo>
                        <a:pt x="6" y="47"/>
                        <a:pt x="5" y="52"/>
                        <a:pt x="3" y="54"/>
                      </a:cubicBezTo>
                      <a:cubicBezTo>
                        <a:pt x="2" y="55"/>
                        <a:pt x="1" y="56"/>
                        <a:pt x="0" y="58"/>
                      </a:cubicBezTo>
                      <a:cubicBezTo>
                        <a:pt x="0" y="61"/>
                        <a:pt x="2" y="59"/>
                        <a:pt x="3" y="60"/>
                      </a:cubicBezTo>
                      <a:cubicBezTo>
                        <a:pt x="3" y="60"/>
                        <a:pt x="0" y="64"/>
                        <a:pt x="1" y="65"/>
                      </a:cubicBezTo>
                      <a:cubicBezTo>
                        <a:pt x="2" y="65"/>
                        <a:pt x="3" y="66"/>
                        <a:pt x="4" y="66"/>
                      </a:cubicBezTo>
                      <a:cubicBezTo>
                        <a:pt x="8" y="69"/>
                        <a:pt x="12" y="71"/>
                        <a:pt x="15" y="73"/>
                      </a:cubicBezTo>
                      <a:cubicBezTo>
                        <a:pt x="18" y="74"/>
                        <a:pt x="19" y="74"/>
                        <a:pt x="19" y="77"/>
                      </a:cubicBezTo>
                      <a:cubicBezTo>
                        <a:pt x="19" y="79"/>
                        <a:pt x="25" y="82"/>
                        <a:pt x="26" y="83"/>
                      </a:cubicBezTo>
                      <a:cubicBezTo>
                        <a:pt x="28" y="80"/>
                        <a:pt x="29" y="78"/>
                        <a:pt x="30" y="76"/>
                      </a:cubicBezTo>
                      <a:cubicBezTo>
                        <a:pt x="30" y="74"/>
                        <a:pt x="31" y="72"/>
                        <a:pt x="33" y="72"/>
                      </a:cubicBezTo>
                      <a:cubicBezTo>
                        <a:pt x="34" y="71"/>
                        <a:pt x="34" y="70"/>
                        <a:pt x="35" y="69"/>
                      </a:cubicBezTo>
                      <a:cubicBezTo>
                        <a:pt x="37" y="68"/>
                        <a:pt x="38" y="67"/>
                        <a:pt x="40" y="65"/>
                      </a:cubicBezTo>
                      <a:cubicBezTo>
                        <a:pt x="45" y="57"/>
                        <a:pt x="52" y="53"/>
                        <a:pt x="59" y="48"/>
                      </a:cubicBezTo>
                      <a:cubicBezTo>
                        <a:pt x="68" y="42"/>
                        <a:pt x="73" y="33"/>
                        <a:pt x="77" y="24"/>
                      </a:cubicBezTo>
                      <a:cubicBezTo>
                        <a:pt x="79" y="20"/>
                        <a:pt x="82" y="18"/>
                        <a:pt x="84" y="14"/>
                      </a:cubicBezTo>
                      <a:cubicBezTo>
                        <a:pt x="85" y="12"/>
                        <a:pt x="85" y="9"/>
                        <a:pt x="86" y="7"/>
                      </a:cubicBezTo>
                      <a:cubicBezTo>
                        <a:pt x="86" y="6"/>
                        <a:pt x="85" y="2"/>
                        <a:pt x="86" y="1"/>
                      </a:cubicBezTo>
                      <a:cubicBezTo>
                        <a:pt x="86" y="1"/>
                        <a:pt x="86" y="1"/>
                        <a:pt x="86"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73" name="Freeform 748">
                  <a:extLst>
                    <a:ext uri="{FF2B5EF4-FFF2-40B4-BE49-F238E27FC236}">
                      <a16:creationId xmlns:a16="http://schemas.microsoft.com/office/drawing/2014/main" id="{7CBF7449-1F0F-BE27-A2A7-6507E613AD15}"/>
                    </a:ext>
                  </a:extLst>
                </p:cNvPr>
                <p:cNvSpPr>
                  <a:spLocks/>
                </p:cNvSpPr>
                <p:nvPr/>
              </p:nvSpPr>
              <p:spPr bwMode="auto">
                <a:xfrm>
                  <a:off x="6896245" y="3963053"/>
                  <a:ext cx="46495" cy="60555"/>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74" name="Freeform 749">
                  <a:extLst>
                    <a:ext uri="{FF2B5EF4-FFF2-40B4-BE49-F238E27FC236}">
                      <a16:creationId xmlns:a16="http://schemas.microsoft.com/office/drawing/2014/main" id="{0D7BDEAB-CD1A-2092-07DB-C7EFDE660C43}"/>
                    </a:ext>
                  </a:extLst>
                </p:cNvPr>
                <p:cNvSpPr>
                  <a:spLocks/>
                </p:cNvSpPr>
                <p:nvPr/>
              </p:nvSpPr>
              <p:spPr bwMode="auto">
                <a:xfrm>
                  <a:off x="6581512" y="4207169"/>
                  <a:ext cx="135906" cy="155174"/>
                </a:xfrm>
                <a:custGeom>
                  <a:avLst/>
                  <a:gdLst>
                    <a:gd name="T0" fmla="*/ 22 w 26"/>
                    <a:gd name="T1" fmla="*/ 18 h 28"/>
                    <a:gd name="T2" fmla="*/ 25 w 26"/>
                    <a:gd name="T3" fmla="*/ 14 h 28"/>
                    <a:gd name="T4" fmla="*/ 26 w 26"/>
                    <a:gd name="T5" fmla="*/ 8 h 28"/>
                    <a:gd name="T6" fmla="*/ 24 w 26"/>
                    <a:gd name="T7" fmla="*/ 3 h 28"/>
                    <a:gd name="T8" fmla="*/ 21 w 26"/>
                    <a:gd name="T9" fmla="*/ 0 h 28"/>
                    <a:gd name="T10" fmla="*/ 16 w 26"/>
                    <a:gd name="T11" fmla="*/ 1 h 28"/>
                    <a:gd name="T12" fmla="*/ 12 w 26"/>
                    <a:gd name="T13" fmla="*/ 3 h 28"/>
                    <a:gd name="T14" fmla="*/ 6 w 26"/>
                    <a:gd name="T15" fmla="*/ 2 h 28"/>
                    <a:gd name="T16" fmla="*/ 7 w 26"/>
                    <a:gd name="T17" fmla="*/ 8 h 28"/>
                    <a:gd name="T18" fmla="*/ 6 w 26"/>
                    <a:gd name="T19" fmla="*/ 12 h 28"/>
                    <a:gd name="T20" fmla="*/ 2 w 26"/>
                    <a:gd name="T21" fmla="*/ 16 h 28"/>
                    <a:gd name="T22" fmla="*/ 0 w 26"/>
                    <a:gd name="T23" fmla="*/ 22 h 28"/>
                    <a:gd name="T24" fmla="*/ 0 w 26"/>
                    <a:gd name="T25" fmla="*/ 27 h 28"/>
                    <a:gd name="T26" fmla="*/ 4 w 26"/>
                    <a:gd name="T27" fmla="*/ 26 h 28"/>
                    <a:gd name="T28" fmla="*/ 11 w 26"/>
                    <a:gd name="T29" fmla="*/ 25 h 28"/>
                    <a:gd name="T30" fmla="*/ 14 w 26"/>
                    <a:gd name="T31" fmla="*/ 20 h 28"/>
                    <a:gd name="T32" fmla="*/ 21 w 26"/>
                    <a:gd name="T33" fmla="*/ 20 h 28"/>
                    <a:gd name="T34" fmla="*/ 22 w 26"/>
                    <a:gd name="T35" fmla="*/ 18 h 28"/>
                    <a:gd name="T36" fmla="*/ 22 w 26"/>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22" y="18"/>
                      </a:moveTo>
                      <a:cubicBezTo>
                        <a:pt x="22" y="16"/>
                        <a:pt x="24" y="15"/>
                        <a:pt x="25" y="14"/>
                      </a:cubicBezTo>
                      <a:cubicBezTo>
                        <a:pt x="26" y="13"/>
                        <a:pt x="26" y="10"/>
                        <a:pt x="26" y="8"/>
                      </a:cubicBezTo>
                      <a:cubicBezTo>
                        <a:pt x="26" y="6"/>
                        <a:pt x="24" y="5"/>
                        <a:pt x="24" y="3"/>
                      </a:cubicBezTo>
                      <a:cubicBezTo>
                        <a:pt x="24" y="1"/>
                        <a:pt x="22" y="1"/>
                        <a:pt x="21" y="0"/>
                      </a:cubicBezTo>
                      <a:cubicBezTo>
                        <a:pt x="20" y="1"/>
                        <a:pt x="18" y="0"/>
                        <a:pt x="16" y="1"/>
                      </a:cubicBezTo>
                      <a:cubicBezTo>
                        <a:pt x="15" y="2"/>
                        <a:pt x="13" y="4"/>
                        <a:pt x="12" y="3"/>
                      </a:cubicBezTo>
                      <a:cubicBezTo>
                        <a:pt x="10" y="1"/>
                        <a:pt x="7" y="0"/>
                        <a:pt x="6" y="2"/>
                      </a:cubicBezTo>
                      <a:cubicBezTo>
                        <a:pt x="5" y="4"/>
                        <a:pt x="6" y="7"/>
                        <a:pt x="7" y="8"/>
                      </a:cubicBezTo>
                      <a:cubicBezTo>
                        <a:pt x="8" y="10"/>
                        <a:pt x="7" y="10"/>
                        <a:pt x="6" y="12"/>
                      </a:cubicBezTo>
                      <a:cubicBezTo>
                        <a:pt x="5" y="14"/>
                        <a:pt x="3" y="15"/>
                        <a:pt x="2" y="16"/>
                      </a:cubicBezTo>
                      <a:cubicBezTo>
                        <a:pt x="1" y="18"/>
                        <a:pt x="0" y="19"/>
                        <a:pt x="0" y="22"/>
                      </a:cubicBezTo>
                      <a:cubicBezTo>
                        <a:pt x="0" y="23"/>
                        <a:pt x="1" y="25"/>
                        <a:pt x="0" y="27"/>
                      </a:cubicBezTo>
                      <a:cubicBezTo>
                        <a:pt x="2" y="28"/>
                        <a:pt x="2" y="27"/>
                        <a:pt x="4" y="26"/>
                      </a:cubicBezTo>
                      <a:cubicBezTo>
                        <a:pt x="6" y="25"/>
                        <a:pt x="9" y="25"/>
                        <a:pt x="11" y="25"/>
                      </a:cubicBezTo>
                      <a:cubicBezTo>
                        <a:pt x="10" y="22"/>
                        <a:pt x="12" y="21"/>
                        <a:pt x="14" y="20"/>
                      </a:cubicBezTo>
                      <a:cubicBezTo>
                        <a:pt x="16" y="19"/>
                        <a:pt x="20" y="17"/>
                        <a:pt x="21" y="20"/>
                      </a:cubicBezTo>
                      <a:cubicBezTo>
                        <a:pt x="21" y="19"/>
                        <a:pt x="21" y="18"/>
                        <a:pt x="22" y="18"/>
                      </a:cubicBezTo>
                      <a:cubicBezTo>
                        <a:pt x="22" y="16"/>
                        <a:pt x="21" y="18"/>
                        <a:pt x="22" y="18"/>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75" name="Freeform 750">
                  <a:extLst>
                    <a:ext uri="{FF2B5EF4-FFF2-40B4-BE49-F238E27FC236}">
                      <a16:creationId xmlns:a16="http://schemas.microsoft.com/office/drawing/2014/main" id="{2F66CE4E-FD01-B89C-8E0B-C036F169ADD0}"/>
                    </a:ext>
                  </a:extLst>
                </p:cNvPr>
                <p:cNvSpPr>
                  <a:spLocks/>
                </p:cNvSpPr>
                <p:nvPr/>
              </p:nvSpPr>
              <p:spPr bwMode="auto">
                <a:xfrm>
                  <a:off x="6565417" y="4385050"/>
                  <a:ext cx="51859" cy="54878"/>
                </a:xfrm>
                <a:custGeom>
                  <a:avLst/>
                  <a:gdLst>
                    <a:gd name="T0" fmla="*/ 1 w 10"/>
                    <a:gd name="T1" fmla="*/ 6 h 10"/>
                    <a:gd name="T2" fmla="*/ 3 w 10"/>
                    <a:gd name="T3" fmla="*/ 10 h 10"/>
                    <a:gd name="T4" fmla="*/ 9 w 10"/>
                    <a:gd name="T5" fmla="*/ 5 h 10"/>
                    <a:gd name="T6" fmla="*/ 8 w 10"/>
                    <a:gd name="T7" fmla="*/ 0 h 10"/>
                    <a:gd name="T8" fmla="*/ 4 w 10"/>
                    <a:gd name="T9" fmla="*/ 1 h 10"/>
                    <a:gd name="T10" fmla="*/ 0 w 10"/>
                    <a:gd name="T11" fmla="*/ 1 h 10"/>
                    <a:gd name="T12" fmla="*/ 1 w 10"/>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 y="6"/>
                      </a:moveTo>
                      <a:cubicBezTo>
                        <a:pt x="2" y="7"/>
                        <a:pt x="2" y="9"/>
                        <a:pt x="3" y="10"/>
                      </a:cubicBezTo>
                      <a:cubicBezTo>
                        <a:pt x="5" y="9"/>
                        <a:pt x="7" y="7"/>
                        <a:pt x="9" y="5"/>
                      </a:cubicBezTo>
                      <a:cubicBezTo>
                        <a:pt x="10" y="3"/>
                        <a:pt x="5" y="4"/>
                        <a:pt x="8" y="0"/>
                      </a:cubicBezTo>
                      <a:cubicBezTo>
                        <a:pt x="7" y="0"/>
                        <a:pt x="3" y="0"/>
                        <a:pt x="4" y="1"/>
                      </a:cubicBezTo>
                      <a:cubicBezTo>
                        <a:pt x="5" y="3"/>
                        <a:pt x="1" y="2"/>
                        <a:pt x="0" y="1"/>
                      </a:cubicBezTo>
                      <a:cubicBezTo>
                        <a:pt x="0" y="3"/>
                        <a:pt x="1" y="4"/>
                        <a:pt x="1" y="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76" name="Freeform 751">
                  <a:extLst>
                    <a:ext uri="{FF2B5EF4-FFF2-40B4-BE49-F238E27FC236}">
                      <a16:creationId xmlns:a16="http://schemas.microsoft.com/office/drawing/2014/main" id="{11FDE3AE-E9F5-101A-F8CE-5ABC62279451}"/>
                    </a:ext>
                  </a:extLst>
                </p:cNvPr>
                <p:cNvSpPr>
                  <a:spLocks/>
                </p:cNvSpPr>
                <p:nvPr/>
              </p:nvSpPr>
              <p:spPr bwMode="auto">
                <a:xfrm>
                  <a:off x="6565417" y="4350989"/>
                  <a:ext cx="57223" cy="51094"/>
                </a:xfrm>
                <a:custGeom>
                  <a:avLst/>
                  <a:gdLst>
                    <a:gd name="T0" fmla="*/ 3 w 11"/>
                    <a:gd name="T1" fmla="*/ 1 h 9"/>
                    <a:gd name="T2" fmla="*/ 0 w 11"/>
                    <a:gd name="T3" fmla="*/ 7 h 9"/>
                    <a:gd name="T4" fmla="*/ 4 w 11"/>
                    <a:gd name="T5" fmla="*/ 7 h 9"/>
                    <a:gd name="T6" fmla="*/ 8 w 11"/>
                    <a:gd name="T7" fmla="*/ 6 h 9"/>
                    <a:gd name="T8" fmla="*/ 7 w 11"/>
                    <a:gd name="T9" fmla="*/ 0 h 9"/>
                    <a:gd name="T10" fmla="*/ 3 w 11"/>
                    <a:gd name="T11" fmla="*/ 1 h 9"/>
                    <a:gd name="T12" fmla="*/ 3 w 1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1"/>
                      </a:moveTo>
                      <a:cubicBezTo>
                        <a:pt x="1" y="2"/>
                        <a:pt x="0" y="5"/>
                        <a:pt x="0" y="7"/>
                      </a:cubicBezTo>
                      <a:cubicBezTo>
                        <a:pt x="1" y="8"/>
                        <a:pt x="5" y="9"/>
                        <a:pt x="4" y="7"/>
                      </a:cubicBezTo>
                      <a:cubicBezTo>
                        <a:pt x="3" y="6"/>
                        <a:pt x="7" y="6"/>
                        <a:pt x="8" y="6"/>
                      </a:cubicBezTo>
                      <a:cubicBezTo>
                        <a:pt x="11" y="5"/>
                        <a:pt x="8" y="1"/>
                        <a:pt x="7" y="0"/>
                      </a:cubicBezTo>
                      <a:cubicBezTo>
                        <a:pt x="5" y="1"/>
                        <a:pt x="5" y="2"/>
                        <a:pt x="3" y="1"/>
                      </a:cubicBezTo>
                      <a:cubicBezTo>
                        <a:pt x="2" y="1"/>
                        <a:pt x="4" y="1"/>
                        <a:pt x="3"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77" name="Freeform 752">
                  <a:extLst>
                    <a:ext uri="{FF2B5EF4-FFF2-40B4-BE49-F238E27FC236}">
                      <a16:creationId xmlns:a16="http://schemas.microsoft.com/office/drawing/2014/main" id="{895A25B0-2E6B-5058-3B99-1C3224D467B5}"/>
                    </a:ext>
                  </a:extLst>
                </p:cNvPr>
                <p:cNvSpPr>
                  <a:spLocks/>
                </p:cNvSpPr>
                <p:nvPr/>
              </p:nvSpPr>
              <p:spPr bwMode="auto">
                <a:xfrm>
                  <a:off x="6576147" y="4333956"/>
                  <a:ext cx="282545" cy="323595"/>
                </a:xfrm>
                <a:custGeom>
                  <a:avLst/>
                  <a:gdLst>
                    <a:gd name="T0" fmla="*/ 41 w 54"/>
                    <a:gd name="T1" fmla="*/ 13 h 58"/>
                    <a:gd name="T2" fmla="*/ 23 w 54"/>
                    <a:gd name="T3" fmla="*/ 3 h 58"/>
                    <a:gd name="T4" fmla="*/ 17 w 54"/>
                    <a:gd name="T5" fmla="*/ 7 h 58"/>
                    <a:gd name="T6" fmla="*/ 21 w 54"/>
                    <a:gd name="T7" fmla="*/ 9 h 58"/>
                    <a:gd name="T8" fmla="*/ 17 w 54"/>
                    <a:gd name="T9" fmla="*/ 9 h 58"/>
                    <a:gd name="T10" fmla="*/ 13 w 54"/>
                    <a:gd name="T11" fmla="*/ 10 h 58"/>
                    <a:gd name="T12" fmla="*/ 11 w 54"/>
                    <a:gd name="T13" fmla="*/ 8 h 58"/>
                    <a:gd name="T14" fmla="*/ 12 w 54"/>
                    <a:gd name="T15" fmla="*/ 4 h 58"/>
                    <a:gd name="T16" fmla="*/ 5 w 54"/>
                    <a:gd name="T17" fmla="*/ 3 h 58"/>
                    <a:gd name="T18" fmla="*/ 7 w 54"/>
                    <a:gd name="T19" fmla="*/ 8 h 58"/>
                    <a:gd name="T20" fmla="*/ 5 w 54"/>
                    <a:gd name="T21" fmla="*/ 12 h 58"/>
                    <a:gd name="T22" fmla="*/ 6 w 54"/>
                    <a:gd name="T23" fmla="*/ 16 h 58"/>
                    <a:gd name="T24" fmla="*/ 2 w 54"/>
                    <a:gd name="T25" fmla="*/ 18 h 58"/>
                    <a:gd name="T26" fmla="*/ 1 w 54"/>
                    <a:gd name="T27" fmla="*/ 21 h 58"/>
                    <a:gd name="T28" fmla="*/ 5 w 54"/>
                    <a:gd name="T29" fmla="*/ 33 h 58"/>
                    <a:gd name="T30" fmla="*/ 12 w 54"/>
                    <a:gd name="T31" fmla="*/ 42 h 58"/>
                    <a:gd name="T32" fmla="*/ 15 w 54"/>
                    <a:gd name="T33" fmla="*/ 43 h 58"/>
                    <a:gd name="T34" fmla="*/ 17 w 54"/>
                    <a:gd name="T35" fmla="*/ 45 h 58"/>
                    <a:gd name="T36" fmla="*/ 24 w 54"/>
                    <a:gd name="T37" fmla="*/ 47 h 58"/>
                    <a:gd name="T38" fmla="*/ 25 w 54"/>
                    <a:gd name="T39" fmla="*/ 53 h 58"/>
                    <a:gd name="T40" fmla="*/ 27 w 54"/>
                    <a:gd name="T41" fmla="*/ 55 h 58"/>
                    <a:gd name="T42" fmla="*/ 30 w 54"/>
                    <a:gd name="T43" fmla="*/ 55 h 58"/>
                    <a:gd name="T44" fmla="*/ 33 w 54"/>
                    <a:gd name="T45" fmla="*/ 56 h 58"/>
                    <a:gd name="T46" fmla="*/ 36 w 54"/>
                    <a:gd name="T47" fmla="*/ 55 h 58"/>
                    <a:gd name="T48" fmla="*/ 42 w 54"/>
                    <a:gd name="T49" fmla="*/ 55 h 58"/>
                    <a:gd name="T50" fmla="*/ 46 w 54"/>
                    <a:gd name="T51" fmla="*/ 54 h 58"/>
                    <a:gd name="T52" fmla="*/ 54 w 54"/>
                    <a:gd name="T53" fmla="*/ 49 h 58"/>
                    <a:gd name="T54" fmla="*/ 49 w 54"/>
                    <a:gd name="T55" fmla="*/ 36 h 58"/>
                    <a:gd name="T56" fmla="*/ 49 w 54"/>
                    <a:gd name="T57" fmla="*/ 32 h 58"/>
                    <a:gd name="T58" fmla="*/ 46 w 54"/>
                    <a:gd name="T59" fmla="*/ 28 h 58"/>
                    <a:gd name="T60" fmla="*/ 48 w 54"/>
                    <a:gd name="T61" fmla="*/ 20 h 58"/>
                    <a:gd name="T62" fmla="*/ 45 w 54"/>
                    <a:gd name="T63" fmla="*/ 18 h 58"/>
                    <a:gd name="T64" fmla="*/ 41 w 54"/>
                    <a:gd name="T65" fmla="*/ 16 h 58"/>
                    <a:gd name="T66" fmla="*/ 41 w 54"/>
                    <a:gd name="T6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8">
                      <a:moveTo>
                        <a:pt x="41" y="13"/>
                      </a:moveTo>
                      <a:cubicBezTo>
                        <a:pt x="35" y="9"/>
                        <a:pt x="29" y="6"/>
                        <a:pt x="23" y="3"/>
                      </a:cubicBezTo>
                      <a:cubicBezTo>
                        <a:pt x="22" y="5"/>
                        <a:pt x="19" y="7"/>
                        <a:pt x="17" y="7"/>
                      </a:cubicBezTo>
                      <a:cubicBezTo>
                        <a:pt x="17" y="7"/>
                        <a:pt x="21" y="8"/>
                        <a:pt x="21" y="9"/>
                      </a:cubicBezTo>
                      <a:cubicBezTo>
                        <a:pt x="20" y="10"/>
                        <a:pt x="18" y="9"/>
                        <a:pt x="17" y="9"/>
                      </a:cubicBezTo>
                      <a:cubicBezTo>
                        <a:pt x="15" y="8"/>
                        <a:pt x="15" y="9"/>
                        <a:pt x="13" y="10"/>
                      </a:cubicBezTo>
                      <a:cubicBezTo>
                        <a:pt x="13" y="10"/>
                        <a:pt x="11" y="9"/>
                        <a:pt x="11" y="8"/>
                      </a:cubicBezTo>
                      <a:cubicBezTo>
                        <a:pt x="10" y="7"/>
                        <a:pt x="11" y="5"/>
                        <a:pt x="12" y="4"/>
                      </a:cubicBezTo>
                      <a:cubicBezTo>
                        <a:pt x="13" y="0"/>
                        <a:pt x="7" y="2"/>
                        <a:pt x="5" y="3"/>
                      </a:cubicBezTo>
                      <a:cubicBezTo>
                        <a:pt x="6" y="4"/>
                        <a:pt x="8" y="7"/>
                        <a:pt x="7" y="8"/>
                      </a:cubicBezTo>
                      <a:cubicBezTo>
                        <a:pt x="7" y="9"/>
                        <a:pt x="3" y="12"/>
                        <a:pt x="5" y="12"/>
                      </a:cubicBezTo>
                      <a:cubicBezTo>
                        <a:pt x="8" y="13"/>
                        <a:pt x="7" y="14"/>
                        <a:pt x="6" y="16"/>
                      </a:cubicBezTo>
                      <a:cubicBezTo>
                        <a:pt x="5" y="16"/>
                        <a:pt x="3" y="17"/>
                        <a:pt x="2" y="18"/>
                      </a:cubicBezTo>
                      <a:cubicBezTo>
                        <a:pt x="0" y="19"/>
                        <a:pt x="1" y="19"/>
                        <a:pt x="1" y="21"/>
                      </a:cubicBezTo>
                      <a:cubicBezTo>
                        <a:pt x="2" y="26"/>
                        <a:pt x="4" y="29"/>
                        <a:pt x="5" y="33"/>
                      </a:cubicBezTo>
                      <a:cubicBezTo>
                        <a:pt x="5" y="38"/>
                        <a:pt x="9" y="40"/>
                        <a:pt x="12" y="42"/>
                      </a:cubicBezTo>
                      <a:cubicBezTo>
                        <a:pt x="13" y="43"/>
                        <a:pt x="14" y="43"/>
                        <a:pt x="15" y="43"/>
                      </a:cubicBezTo>
                      <a:cubicBezTo>
                        <a:pt x="16" y="43"/>
                        <a:pt x="16" y="44"/>
                        <a:pt x="17" y="45"/>
                      </a:cubicBezTo>
                      <a:cubicBezTo>
                        <a:pt x="19" y="45"/>
                        <a:pt x="22" y="45"/>
                        <a:pt x="24" y="47"/>
                      </a:cubicBezTo>
                      <a:cubicBezTo>
                        <a:pt x="25" y="48"/>
                        <a:pt x="25" y="51"/>
                        <a:pt x="25" y="53"/>
                      </a:cubicBezTo>
                      <a:cubicBezTo>
                        <a:pt x="26" y="54"/>
                        <a:pt x="25" y="55"/>
                        <a:pt x="27" y="55"/>
                      </a:cubicBezTo>
                      <a:cubicBezTo>
                        <a:pt x="28" y="55"/>
                        <a:pt x="29" y="55"/>
                        <a:pt x="30" y="55"/>
                      </a:cubicBezTo>
                      <a:cubicBezTo>
                        <a:pt x="31" y="55"/>
                        <a:pt x="32" y="55"/>
                        <a:pt x="33" y="56"/>
                      </a:cubicBezTo>
                      <a:cubicBezTo>
                        <a:pt x="34" y="57"/>
                        <a:pt x="35" y="56"/>
                        <a:pt x="36" y="55"/>
                      </a:cubicBezTo>
                      <a:cubicBezTo>
                        <a:pt x="38" y="54"/>
                        <a:pt x="40" y="58"/>
                        <a:pt x="42" y="55"/>
                      </a:cubicBezTo>
                      <a:cubicBezTo>
                        <a:pt x="42" y="53"/>
                        <a:pt x="45" y="54"/>
                        <a:pt x="46" y="54"/>
                      </a:cubicBezTo>
                      <a:cubicBezTo>
                        <a:pt x="49" y="53"/>
                        <a:pt x="51" y="51"/>
                        <a:pt x="54" y="49"/>
                      </a:cubicBezTo>
                      <a:cubicBezTo>
                        <a:pt x="49" y="46"/>
                        <a:pt x="49" y="42"/>
                        <a:pt x="49" y="36"/>
                      </a:cubicBezTo>
                      <a:cubicBezTo>
                        <a:pt x="48" y="35"/>
                        <a:pt x="50" y="33"/>
                        <a:pt x="49" y="32"/>
                      </a:cubicBezTo>
                      <a:cubicBezTo>
                        <a:pt x="48" y="31"/>
                        <a:pt x="46" y="30"/>
                        <a:pt x="46" y="28"/>
                      </a:cubicBezTo>
                      <a:cubicBezTo>
                        <a:pt x="46" y="27"/>
                        <a:pt x="48" y="20"/>
                        <a:pt x="48" y="20"/>
                      </a:cubicBezTo>
                      <a:cubicBezTo>
                        <a:pt x="47" y="20"/>
                        <a:pt x="46" y="19"/>
                        <a:pt x="45" y="18"/>
                      </a:cubicBezTo>
                      <a:cubicBezTo>
                        <a:pt x="44" y="17"/>
                        <a:pt x="43" y="17"/>
                        <a:pt x="41" y="16"/>
                      </a:cubicBezTo>
                      <a:cubicBezTo>
                        <a:pt x="41" y="15"/>
                        <a:pt x="41" y="14"/>
                        <a:pt x="41" y="1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78" name="Freeform 753">
                  <a:extLst>
                    <a:ext uri="{FF2B5EF4-FFF2-40B4-BE49-F238E27FC236}">
                      <a16:creationId xmlns:a16="http://schemas.microsoft.com/office/drawing/2014/main" id="{1CE6A68C-E70B-0B2F-9648-CCE348DB0B4E}"/>
                    </a:ext>
                  </a:extLst>
                </p:cNvPr>
                <p:cNvSpPr>
                  <a:spLocks/>
                </p:cNvSpPr>
                <p:nvPr/>
              </p:nvSpPr>
              <p:spPr bwMode="auto">
                <a:xfrm>
                  <a:off x="6062918" y="4256369"/>
                  <a:ext cx="141272" cy="172206"/>
                </a:xfrm>
                <a:custGeom>
                  <a:avLst/>
                  <a:gdLst>
                    <a:gd name="T0" fmla="*/ 15 w 27"/>
                    <a:gd name="T1" fmla="*/ 29 h 31"/>
                    <a:gd name="T2" fmla="*/ 15 w 27"/>
                    <a:gd name="T3" fmla="*/ 24 h 31"/>
                    <a:gd name="T4" fmla="*/ 17 w 27"/>
                    <a:gd name="T5" fmla="*/ 24 h 31"/>
                    <a:gd name="T6" fmla="*/ 19 w 27"/>
                    <a:gd name="T7" fmla="*/ 21 h 31"/>
                    <a:gd name="T8" fmla="*/ 21 w 27"/>
                    <a:gd name="T9" fmla="*/ 24 h 31"/>
                    <a:gd name="T10" fmla="*/ 24 w 27"/>
                    <a:gd name="T11" fmla="*/ 23 h 31"/>
                    <a:gd name="T12" fmla="*/ 26 w 27"/>
                    <a:gd name="T13" fmla="*/ 24 h 31"/>
                    <a:gd name="T14" fmla="*/ 26 w 27"/>
                    <a:gd name="T15" fmla="*/ 21 h 31"/>
                    <a:gd name="T16" fmla="*/ 26 w 27"/>
                    <a:gd name="T17" fmla="*/ 14 h 31"/>
                    <a:gd name="T18" fmla="*/ 25 w 27"/>
                    <a:gd name="T19" fmla="*/ 11 h 31"/>
                    <a:gd name="T20" fmla="*/ 26 w 27"/>
                    <a:gd name="T21" fmla="*/ 6 h 31"/>
                    <a:gd name="T22" fmla="*/ 21 w 27"/>
                    <a:gd name="T23" fmla="*/ 4 h 31"/>
                    <a:gd name="T24" fmla="*/ 19 w 27"/>
                    <a:gd name="T25" fmla="*/ 0 h 31"/>
                    <a:gd name="T26" fmla="*/ 14 w 27"/>
                    <a:gd name="T27" fmla="*/ 0 h 31"/>
                    <a:gd name="T28" fmla="*/ 11 w 27"/>
                    <a:gd name="T29" fmla="*/ 7 h 31"/>
                    <a:gd name="T30" fmla="*/ 5 w 27"/>
                    <a:gd name="T31" fmla="*/ 7 h 31"/>
                    <a:gd name="T32" fmla="*/ 4 w 27"/>
                    <a:gd name="T33" fmla="*/ 7 h 31"/>
                    <a:gd name="T34" fmla="*/ 4 w 27"/>
                    <a:gd name="T35" fmla="*/ 10 h 31"/>
                    <a:gd name="T36" fmla="*/ 0 w 27"/>
                    <a:gd name="T37" fmla="*/ 16 h 31"/>
                    <a:gd name="T38" fmla="*/ 4 w 27"/>
                    <a:gd name="T39" fmla="*/ 23 h 31"/>
                    <a:gd name="T40" fmla="*/ 9 w 27"/>
                    <a:gd name="T41" fmla="*/ 28 h 31"/>
                    <a:gd name="T42" fmla="*/ 11 w 27"/>
                    <a:gd name="T43" fmla="*/ 31 h 31"/>
                    <a:gd name="T44" fmla="*/ 15 w 27"/>
                    <a:gd name="T45" fmla="*/ 29 h 31"/>
                    <a:gd name="T46" fmla="*/ 15 w 27"/>
                    <a:gd name="T4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1">
                      <a:moveTo>
                        <a:pt x="15" y="29"/>
                      </a:moveTo>
                      <a:cubicBezTo>
                        <a:pt x="15" y="28"/>
                        <a:pt x="13" y="24"/>
                        <a:pt x="15" y="24"/>
                      </a:cubicBezTo>
                      <a:cubicBezTo>
                        <a:pt x="15" y="24"/>
                        <a:pt x="17" y="24"/>
                        <a:pt x="17" y="24"/>
                      </a:cubicBezTo>
                      <a:cubicBezTo>
                        <a:pt x="18" y="23"/>
                        <a:pt x="18" y="21"/>
                        <a:pt x="19" y="21"/>
                      </a:cubicBezTo>
                      <a:cubicBezTo>
                        <a:pt x="20" y="22"/>
                        <a:pt x="21" y="23"/>
                        <a:pt x="21" y="24"/>
                      </a:cubicBezTo>
                      <a:cubicBezTo>
                        <a:pt x="22" y="25"/>
                        <a:pt x="22" y="23"/>
                        <a:pt x="24" y="23"/>
                      </a:cubicBezTo>
                      <a:cubicBezTo>
                        <a:pt x="24" y="23"/>
                        <a:pt x="26" y="25"/>
                        <a:pt x="26" y="24"/>
                      </a:cubicBezTo>
                      <a:cubicBezTo>
                        <a:pt x="26" y="23"/>
                        <a:pt x="26" y="22"/>
                        <a:pt x="26" y="21"/>
                      </a:cubicBezTo>
                      <a:cubicBezTo>
                        <a:pt x="27" y="19"/>
                        <a:pt x="27" y="16"/>
                        <a:pt x="26" y="14"/>
                      </a:cubicBezTo>
                      <a:cubicBezTo>
                        <a:pt x="25" y="13"/>
                        <a:pt x="25" y="12"/>
                        <a:pt x="25" y="11"/>
                      </a:cubicBezTo>
                      <a:cubicBezTo>
                        <a:pt x="25" y="9"/>
                        <a:pt x="27" y="8"/>
                        <a:pt x="26" y="6"/>
                      </a:cubicBezTo>
                      <a:cubicBezTo>
                        <a:pt x="25" y="3"/>
                        <a:pt x="21" y="7"/>
                        <a:pt x="21" y="4"/>
                      </a:cubicBezTo>
                      <a:cubicBezTo>
                        <a:pt x="21" y="2"/>
                        <a:pt x="22" y="0"/>
                        <a:pt x="19" y="0"/>
                      </a:cubicBezTo>
                      <a:cubicBezTo>
                        <a:pt x="18" y="0"/>
                        <a:pt x="16" y="0"/>
                        <a:pt x="14" y="0"/>
                      </a:cubicBezTo>
                      <a:cubicBezTo>
                        <a:pt x="10" y="0"/>
                        <a:pt x="15" y="7"/>
                        <a:pt x="11" y="7"/>
                      </a:cubicBezTo>
                      <a:cubicBezTo>
                        <a:pt x="9" y="7"/>
                        <a:pt x="7" y="7"/>
                        <a:pt x="5" y="7"/>
                      </a:cubicBezTo>
                      <a:cubicBezTo>
                        <a:pt x="4" y="7"/>
                        <a:pt x="4" y="7"/>
                        <a:pt x="4" y="7"/>
                      </a:cubicBezTo>
                      <a:cubicBezTo>
                        <a:pt x="2" y="9"/>
                        <a:pt x="4" y="9"/>
                        <a:pt x="4" y="10"/>
                      </a:cubicBezTo>
                      <a:cubicBezTo>
                        <a:pt x="4" y="12"/>
                        <a:pt x="0" y="14"/>
                        <a:pt x="0" y="16"/>
                      </a:cubicBezTo>
                      <a:cubicBezTo>
                        <a:pt x="1" y="18"/>
                        <a:pt x="3" y="21"/>
                        <a:pt x="4" y="23"/>
                      </a:cubicBezTo>
                      <a:cubicBezTo>
                        <a:pt x="6" y="24"/>
                        <a:pt x="7" y="26"/>
                        <a:pt x="9" y="28"/>
                      </a:cubicBezTo>
                      <a:cubicBezTo>
                        <a:pt x="10" y="29"/>
                        <a:pt x="11" y="30"/>
                        <a:pt x="11" y="31"/>
                      </a:cubicBezTo>
                      <a:cubicBezTo>
                        <a:pt x="12" y="30"/>
                        <a:pt x="14" y="30"/>
                        <a:pt x="15" y="29"/>
                      </a:cubicBezTo>
                      <a:cubicBezTo>
                        <a:pt x="15" y="29"/>
                        <a:pt x="14" y="30"/>
                        <a:pt x="15" y="29"/>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79" name="Freeform 754">
                  <a:extLst>
                    <a:ext uri="{FF2B5EF4-FFF2-40B4-BE49-F238E27FC236}">
                      <a16:creationId xmlns:a16="http://schemas.microsoft.com/office/drawing/2014/main" id="{EBE1DD8F-0FF6-1BBD-F8A3-37B48582ED82}"/>
                    </a:ext>
                  </a:extLst>
                </p:cNvPr>
                <p:cNvSpPr>
                  <a:spLocks/>
                </p:cNvSpPr>
                <p:nvPr/>
              </p:nvSpPr>
              <p:spPr bwMode="auto">
                <a:xfrm>
                  <a:off x="6071859" y="4256369"/>
                  <a:ext cx="59013" cy="39739"/>
                </a:xfrm>
                <a:custGeom>
                  <a:avLst/>
                  <a:gdLst>
                    <a:gd name="T0" fmla="*/ 11 w 11"/>
                    <a:gd name="T1" fmla="*/ 7 h 7"/>
                    <a:gd name="T2" fmla="*/ 11 w 11"/>
                    <a:gd name="T3" fmla="*/ 0 h 7"/>
                    <a:gd name="T4" fmla="*/ 3 w 11"/>
                    <a:gd name="T5" fmla="*/ 1 h 7"/>
                    <a:gd name="T6" fmla="*/ 0 w 11"/>
                    <a:gd name="T7" fmla="*/ 4 h 7"/>
                    <a:gd name="T8" fmla="*/ 2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cubicBezTo>
                        <a:pt x="11" y="5"/>
                        <a:pt x="11" y="2"/>
                        <a:pt x="11" y="0"/>
                      </a:cubicBezTo>
                      <a:cubicBezTo>
                        <a:pt x="8" y="0"/>
                        <a:pt x="6" y="1"/>
                        <a:pt x="3" y="1"/>
                      </a:cubicBezTo>
                      <a:cubicBezTo>
                        <a:pt x="4" y="2"/>
                        <a:pt x="1" y="3"/>
                        <a:pt x="0" y="4"/>
                      </a:cubicBezTo>
                      <a:cubicBezTo>
                        <a:pt x="0" y="5"/>
                        <a:pt x="2" y="6"/>
                        <a:pt x="2" y="7"/>
                      </a:cubicBezTo>
                      <a:lnTo>
                        <a:pt x="11" y="7"/>
                      </a:ln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80" name="Freeform 755">
                  <a:extLst>
                    <a:ext uri="{FF2B5EF4-FFF2-40B4-BE49-F238E27FC236}">
                      <a16:creationId xmlns:a16="http://schemas.microsoft.com/office/drawing/2014/main" id="{0913AD96-4F68-8AE9-BD9C-6E7C972E1149}"/>
                    </a:ext>
                  </a:extLst>
                </p:cNvPr>
                <p:cNvSpPr>
                  <a:spLocks/>
                </p:cNvSpPr>
                <p:nvPr/>
              </p:nvSpPr>
              <p:spPr bwMode="auto">
                <a:xfrm>
                  <a:off x="6052187" y="3957377"/>
                  <a:ext cx="193132" cy="316025"/>
                </a:xfrm>
                <a:custGeom>
                  <a:avLst/>
                  <a:gdLst>
                    <a:gd name="T0" fmla="*/ 29 w 37"/>
                    <a:gd name="T1" fmla="*/ 55 h 57"/>
                    <a:gd name="T2" fmla="*/ 37 w 37"/>
                    <a:gd name="T3" fmla="*/ 55 h 57"/>
                    <a:gd name="T4" fmla="*/ 33 w 37"/>
                    <a:gd name="T5" fmla="*/ 48 h 57"/>
                    <a:gd name="T6" fmla="*/ 32 w 37"/>
                    <a:gd name="T7" fmla="*/ 44 h 57"/>
                    <a:gd name="T8" fmla="*/ 30 w 37"/>
                    <a:gd name="T9" fmla="*/ 40 h 57"/>
                    <a:gd name="T10" fmla="*/ 32 w 37"/>
                    <a:gd name="T11" fmla="*/ 32 h 57"/>
                    <a:gd name="T12" fmla="*/ 34 w 37"/>
                    <a:gd name="T13" fmla="*/ 27 h 57"/>
                    <a:gd name="T14" fmla="*/ 31 w 37"/>
                    <a:gd name="T15" fmla="*/ 21 h 57"/>
                    <a:gd name="T16" fmla="*/ 28 w 37"/>
                    <a:gd name="T17" fmla="*/ 16 h 57"/>
                    <a:gd name="T18" fmla="*/ 34 w 37"/>
                    <a:gd name="T19" fmla="*/ 16 h 57"/>
                    <a:gd name="T20" fmla="*/ 32 w 37"/>
                    <a:gd name="T21" fmla="*/ 6 h 57"/>
                    <a:gd name="T22" fmla="*/ 30 w 37"/>
                    <a:gd name="T23" fmla="*/ 2 h 57"/>
                    <a:gd name="T24" fmla="*/ 27 w 37"/>
                    <a:gd name="T25" fmla="*/ 0 h 57"/>
                    <a:gd name="T26" fmla="*/ 28 w 37"/>
                    <a:gd name="T27" fmla="*/ 9 h 57"/>
                    <a:gd name="T28" fmla="*/ 23 w 37"/>
                    <a:gd name="T29" fmla="*/ 18 h 57"/>
                    <a:gd name="T30" fmla="*/ 21 w 37"/>
                    <a:gd name="T31" fmla="*/ 22 h 57"/>
                    <a:gd name="T32" fmla="*/ 18 w 37"/>
                    <a:gd name="T33" fmla="*/ 27 h 57"/>
                    <a:gd name="T34" fmla="*/ 15 w 37"/>
                    <a:gd name="T35" fmla="*/ 33 h 57"/>
                    <a:gd name="T36" fmla="*/ 11 w 37"/>
                    <a:gd name="T37" fmla="*/ 31 h 57"/>
                    <a:gd name="T38" fmla="*/ 2 w 37"/>
                    <a:gd name="T39" fmla="*/ 39 h 57"/>
                    <a:gd name="T40" fmla="*/ 1 w 37"/>
                    <a:gd name="T41" fmla="*/ 42 h 57"/>
                    <a:gd name="T42" fmla="*/ 4 w 37"/>
                    <a:gd name="T43" fmla="*/ 45 h 57"/>
                    <a:gd name="T44" fmla="*/ 5 w 37"/>
                    <a:gd name="T45" fmla="*/ 45 h 57"/>
                    <a:gd name="T46" fmla="*/ 7 w 37"/>
                    <a:gd name="T47" fmla="*/ 48 h 57"/>
                    <a:gd name="T48" fmla="*/ 7 w 37"/>
                    <a:gd name="T49" fmla="*/ 55 h 57"/>
                    <a:gd name="T50" fmla="*/ 16 w 37"/>
                    <a:gd name="T51" fmla="*/ 54 h 57"/>
                    <a:gd name="T52" fmla="*/ 29 w 37"/>
                    <a:gd name="T53"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7">
                      <a:moveTo>
                        <a:pt x="29" y="55"/>
                      </a:moveTo>
                      <a:cubicBezTo>
                        <a:pt x="32" y="55"/>
                        <a:pt x="35" y="57"/>
                        <a:pt x="37" y="55"/>
                      </a:cubicBezTo>
                      <a:cubicBezTo>
                        <a:pt x="37" y="51"/>
                        <a:pt x="35" y="50"/>
                        <a:pt x="33" y="48"/>
                      </a:cubicBezTo>
                      <a:cubicBezTo>
                        <a:pt x="32" y="47"/>
                        <a:pt x="32" y="46"/>
                        <a:pt x="32" y="44"/>
                      </a:cubicBezTo>
                      <a:cubicBezTo>
                        <a:pt x="31" y="43"/>
                        <a:pt x="30" y="42"/>
                        <a:pt x="30" y="40"/>
                      </a:cubicBezTo>
                      <a:cubicBezTo>
                        <a:pt x="29" y="36"/>
                        <a:pt x="31" y="35"/>
                        <a:pt x="32" y="32"/>
                      </a:cubicBezTo>
                      <a:cubicBezTo>
                        <a:pt x="33" y="30"/>
                        <a:pt x="34" y="29"/>
                        <a:pt x="34" y="27"/>
                      </a:cubicBezTo>
                      <a:cubicBezTo>
                        <a:pt x="33" y="25"/>
                        <a:pt x="33" y="23"/>
                        <a:pt x="31" y="21"/>
                      </a:cubicBezTo>
                      <a:cubicBezTo>
                        <a:pt x="31" y="21"/>
                        <a:pt x="26" y="18"/>
                        <a:pt x="28" y="16"/>
                      </a:cubicBezTo>
                      <a:cubicBezTo>
                        <a:pt x="29" y="15"/>
                        <a:pt x="32" y="16"/>
                        <a:pt x="34" y="16"/>
                      </a:cubicBezTo>
                      <a:cubicBezTo>
                        <a:pt x="32" y="12"/>
                        <a:pt x="32" y="10"/>
                        <a:pt x="32" y="6"/>
                      </a:cubicBezTo>
                      <a:cubicBezTo>
                        <a:pt x="32" y="5"/>
                        <a:pt x="32" y="3"/>
                        <a:pt x="30" y="2"/>
                      </a:cubicBezTo>
                      <a:cubicBezTo>
                        <a:pt x="30" y="1"/>
                        <a:pt x="27" y="0"/>
                        <a:pt x="27" y="0"/>
                      </a:cubicBezTo>
                      <a:cubicBezTo>
                        <a:pt x="27" y="2"/>
                        <a:pt x="33" y="7"/>
                        <a:pt x="28" y="9"/>
                      </a:cubicBezTo>
                      <a:cubicBezTo>
                        <a:pt x="25" y="11"/>
                        <a:pt x="24" y="14"/>
                        <a:pt x="23" y="18"/>
                      </a:cubicBezTo>
                      <a:cubicBezTo>
                        <a:pt x="22" y="19"/>
                        <a:pt x="22" y="22"/>
                        <a:pt x="21" y="22"/>
                      </a:cubicBezTo>
                      <a:cubicBezTo>
                        <a:pt x="19" y="23"/>
                        <a:pt x="19" y="25"/>
                        <a:pt x="18" y="27"/>
                      </a:cubicBezTo>
                      <a:cubicBezTo>
                        <a:pt x="17" y="29"/>
                        <a:pt x="16" y="31"/>
                        <a:pt x="15" y="33"/>
                      </a:cubicBezTo>
                      <a:cubicBezTo>
                        <a:pt x="13" y="35"/>
                        <a:pt x="12" y="31"/>
                        <a:pt x="11" y="31"/>
                      </a:cubicBezTo>
                      <a:cubicBezTo>
                        <a:pt x="6" y="31"/>
                        <a:pt x="3" y="35"/>
                        <a:pt x="2" y="39"/>
                      </a:cubicBezTo>
                      <a:cubicBezTo>
                        <a:pt x="2" y="40"/>
                        <a:pt x="0" y="41"/>
                        <a:pt x="1" y="42"/>
                      </a:cubicBezTo>
                      <a:cubicBezTo>
                        <a:pt x="2" y="43"/>
                        <a:pt x="3" y="44"/>
                        <a:pt x="4" y="45"/>
                      </a:cubicBezTo>
                      <a:cubicBezTo>
                        <a:pt x="4" y="46"/>
                        <a:pt x="5" y="44"/>
                        <a:pt x="5" y="45"/>
                      </a:cubicBezTo>
                      <a:cubicBezTo>
                        <a:pt x="6" y="46"/>
                        <a:pt x="7" y="47"/>
                        <a:pt x="7" y="48"/>
                      </a:cubicBezTo>
                      <a:cubicBezTo>
                        <a:pt x="8" y="50"/>
                        <a:pt x="7" y="53"/>
                        <a:pt x="7" y="55"/>
                      </a:cubicBezTo>
                      <a:cubicBezTo>
                        <a:pt x="10" y="54"/>
                        <a:pt x="13" y="54"/>
                        <a:pt x="16" y="54"/>
                      </a:cubicBezTo>
                      <a:cubicBezTo>
                        <a:pt x="20" y="54"/>
                        <a:pt x="25" y="55"/>
                        <a:pt x="29" y="5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81" name="Freeform 756">
                  <a:extLst>
                    <a:ext uri="{FF2B5EF4-FFF2-40B4-BE49-F238E27FC236}">
                      <a16:creationId xmlns:a16="http://schemas.microsoft.com/office/drawing/2014/main" id="{133A2385-EFCE-2F4D-BA15-30433E5C4E57}"/>
                    </a:ext>
                  </a:extLst>
                </p:cNvPr>
                <p:cNvSpPr>
                  <a:spLocks/>
                </p:cNvSpPr>
                <p:nvPr/>
              </p:nvSpPr>
              <p:spPr bwMode="auto">
                <a:xfrm>
                  <a:off x="5846540" y="3972515"/>
                  <a:ext cx="78683" cy="172206"/>
                </a:xfrm>
                <a:custGeom>
                  <a:avLst/>
                  <a:gdLst>
                    <a:gd name="T0" fmla="*/ 11 w 15"/>
                    <a:gd name="T1" fmla="*/ 0 h 31"/>
                    <a:gd name="T2" fmla="*/ 9 w 15"/>
                    <a:gd name="T3" fmla="*/ 4 h 31"/>
                    <a:gd name="T4" fmla="*/ 4 w 15"/>
                    <a:gd name="T5" fmla="*/ 5 h 31"/>
                    <a:gd name="T6" fmla="*/ 1 w 15"/>
                    <a:gd name="T7" fmla="*/ 8 h 31"/>
                    <a:gd name="T8" fmla="*/ 3 w 15"/>
                    <a:gd name="T9" fmla="*/ 13 h 31"/>
                    <a:gd name="T10" fmla="*/ 6 w 15"/>
                    <a:gd name="T11" fmla="*/ 31 h 31"/>
                    <a:gd name="T12" fmla="*/ 11 w 15"/>
                    <a:gd name="T13" fmla="*/ 30 h 31"/>
                    <a:gd name="T14" fmla="*/ 11 w 15"/>
                    <a:gd name="T15" fmla="*/ 27 h 31"/>
                    <a:gd name="T16" fmla="*/ 11 w 15"/>
                    <a:gd name="T17" fmla="*/ 18 h 31"/>
                    <a:gd name="T18" fmla="*/ 15 w 15"/>
                    <a:gd name="T19" fmla="*/ 9 h 31"/>
                    <a:gd name="T20" fmla="*/ 14 w 15"/>
                    <a:gd name="T21" fmla="*/ 3 h 31"/>
                    <a:gd name="T22" fmla="*/ 11 w 15"/>
                    <a:gd name="T23" fmla="*/ 0 h 31"/>
                    <a:gd name="T24" fmla="*/ 11 w 15"/>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1" y="0"/>
                      </a:moveTo>
                      <a:cubicBezTo>
                        <a:pt x="9" y="2"/>
                        <a:pt x="10" y="2"/>
                        <a:pt x="9" y="4"/>
                      </a:cubicBezTo>
                      <a:cubicBezTo>
                        <a:pt x="8" y="6"/>
                        <a:pt x="6" y="5"/>
                        <a:pt x="4" y="5"/>
                      </a:cubicBezTo>
                      <a:cubicBezTo>
                        <a:pt x="4" y="5"/>
                        <a:pt x="2" y="7"/>
                        <a:pt x="1" y="8"/>
                      </a:cubicBezTo>
                      <a:cubicBezTo>
                        <a:pt x="0" y="9"/>
                        <a:pt x="2" y="11"/>
                        <a:pt x="3" y="13"/>
                      </a:cubicBezTo>
                      <a:cubicBezTo>
                        <a:pt x="7" y="18"/>
                        <a:pt x="4" y="25"/>
                        <a:pt x="6" y="31"/>
                      </a:cubicBezTo>
                      <a:cubicBezTo>
                        <a:pt x="7" y="31"/>
                        <a:pt x="9" y="31"/>
                        <a:pt x="11" y="30"/>
                      </a:cubicBezTo>
                      <a:cubicBezTo>
                        <a:pt x="12" y="30"/>
                        <a:pt x="12" y="29"/>
                        <a:pt x="11" y="27"/>
                      </a:cubicBezTo>
                      <a:cubicBezTo>
                        <a:pt x="11" y="24"/>
                        <a:pt x="11" y="21"/>
                        <a:pt x="11" y="18"/>
                      </a:cubicBezTo>
                      <a:cubicBezTo>
                        <a:pt x="11" y="14"/>
                        <a:pt x="14" y="12"/>
                        <a:pt x="15" y="9"/>
                      </a:cubicBezTo>
                      <a:cubicBezTo>
                        <a:pt x="15" y="6"/>
                        <a:pt x="15" y="5"/>
                        <a:pt x="14" y="3"/>
                      </a:cubicBezTo>
                      <a:cubicBezTo>
                        <a:pt x="14" y="3"/>
                        <a:pt x="11" y="0"/>
                        <a:pt x="11" y="0"/>
                      </a:cubicBezTo>
                      <a:cubicBezTo>
                        <a:pt x="10" y="1"/>
                        <a:pt x="11" y="0"/>
                        <a:pt x="11"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82" name="Freeform 757">
                  <a:extLst>
                    <a:ext uri="{FF2B5EF4-FFF2-40B4-BE49-F238E27FC236}">
                      <a16:creationId xmlns:a16="http://schemas.microsoft.com/office/drawing/2014/main" id="{32D3B954-1751-D373-8963-15C0DDE9131D}"/>
                    </a:ext>
                  </a:extLst>
                </p:cNvPr>
                <p:cNvSpPr>
                  <a:spLocks/>
                </p:cNvSpPr>
                <p:nvPr/>
              </p:nvSpPr>
              <p:spPr bwMode="auto">
                <a:xfrm>
                  <a:off x="5900187" y="3928989"/>
                  <a:ext cx="309368" cy="283855"/>
                </a:xfrm>
                <a:custGeom>
                  <a:avLst/>
                  <a:gdLst>
                    <a:gd name="T0" fmla="*/ 31 w 59"/>
                    <a:gd name="T1" fmla="*/ 42 h 51"/>
                    <a:gd name="T2" fmla="*/ 37 w 59"/>
                    <a:gd name="T3" fmla="*/ 37 h 51"/>
                    <a:gd name="T4" fmla="*/ 40 w 59"/>
                    <a:gd name="T5" fmla="*/ 36 h 51"/>
                    <a:gd name="T6" fmla="*/ 43 w 59"/>
                    <a:gd name="T7" fmla="*/ 38 h 51"/>
                    <a:gd name="T8" fmla="*/ 47 w 59"/>
                    <a:gd name="T9" fmla="*/ 32 h 51"/>
                    <a:gd name="T10" fmla="*/ 48 w 59"/>
                    <a:gd name="T11" fmla="*/ 28 h 51"/>
                    <a:gd name="T12" fmla="*/ 51 w 59"/>
                    <a:gd name="T13" fmla="*/ 27 h 51"/>
                    <a:gd name="T14" fmla="*/ 56 w 59"/>
                    <a:gd name="T15" fmla="*/ 14 h 51"/>
                    <a:gd name="T16" fmla="*/ 59 w 59"/>
                    <a:gd name="T17" fmla="*/ 11 h 51"/>
                    <a:gd name="T18" fmla="*/ 57 w 59"/>
                    <a:gd name="T19" fmla="*/ 8 h 51"/>
                    <a:gd name="T20" fmla="*/ 56 w 59"/>
                    <a:gd name="T21" fmla="*/ 6 h 51"/>
                    <a:gd name="T22" fmla="*/ 54 w 59"/>
                    <a:gd name="T23" fmla="*/ 1 h 51"/>
                    <a:gd name="T24" fmla="*/ 48 w 59"/>
                    <a:gd name="T25" fmla="*/ 5 h 51"/>
                    <a:gd name="T26" fmla="*/ 40 w 59"/>
                    <a:gd name="T27" fmla="*/ 4 h 51"/>
                    <a:gd name="T28" fmla="*/ 32 w 59"/>
                    <a:gd name="T29" fmla="*/ 6 h 51"/>
                    <a:gd name="T30" fmla="*/ 26 w 59"/>
                    <a:gd name="T31" fmla="*/ 4 h 51"/>
                    <a:gd name="T32" fmla="*/ 19 w 59"/>
                    <a:gd name="T33" fmla="*/ 3 h 51"/>
                    <a:gd name="T34" fmla="*/ 13 w 59"/>
                    <a:gd name="T35" fmla="*/ 1 h 51"/>
                    <a:gd name="T36" fmla="*/ 8 w 59"/>
                    <a:gd name="T37" fmla="*/ 3 h 51"/>
                    <a:gd name="T38" fmla="*/ 7 w 59"/>
                    <a:gd name="T39" fmla="*/ 6 h 51"/>
                    <a:gd name="T40" fmla="*/ 6 w 59"/>
                    <a:gd name="T41" fmla="*/ 10 h 51"/>
                    <a:gd name="T42" fmla="*/ 5 w 59"/>
                    <a:gd name="T43" fmla="*/ 16 h 51"/>
                    <a:gd name="T44" fmla="*/ 1 w 59"/>
                    <a:gd name="T45" fmla="*/ 24 h 51"/>
                    <a:gd name="T46" fmla="*/ 2 w 59"/>
                    <a:gd name="T47" fmla="*/ 38 h 51"/>
                    <a:gd name="T48" fmla="*/ 5 w 59"/>
                    <a:gd name="T49" fmla="*/ 38 h 51"/>
                    <a:gd name="T50" fmla="*/ 9 w 59"/>
                    <a:gd name="T51" fmla="*/ 39 h 51"/>
                    <a:gd name="T52" fmla="*/ 14 w 59"/>
                    <a:gd name="T53" fmla="*/ 43 h 51"/>
                    <a:gd name="T54" fmla="*/ 14 w 59"/>
                    <a:gd name="T55" fmla="*/ 45 h 51"/>
                    <a:gd name="T56" fmla="*/ 16 w 59"/>
                    <a:gd name="T57" fmla="*/ 48 h 51"/>
                    <a:gd name="T58" fmla="*/ 23 w 59"/>
                    <a:gd name="T59" fmla="*/ 47 h 51"/>
                    <a:gd name="T60" fmla="*/ 22 w 59"/>
                    <a:gd name="T61" fmla="*/ 48 h 51"/>
                    <a:gd name="T62" fmla="*/ 27 w 59"/>
                    <a:gd name="T63" fmla="*/ 47 h 51"/>
                    <a:gd name="T64" fmla="*/ 30 w 59"/>
                    <a:gd name="T65" fmla="*/ 47 h 51"/>
                    <a:gd name="T66" fmla="*/ 31 w 59"/>
                    <a:gd name="T67" fmla="*/ 42 h 51"/>
                    <a:gd name="T68" fmla="*/ 31 w 59"/>
                    <a:gd name="T6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1">
                      <a:moveTo>
                        <a:pt x="31" y="42"/>
                      </a:moveTo>
                      <a:cubicBezTo>
                        <a:pt x="32" y="40"/>
                        <a:pt x="35" y="37"/>
                        <a:pt x="37" y="37"/>
                      </a:cubicBezTo>
                      <a:cubicBezTo>
                        <a:pt x="38" y="36"/>
                        <a:pt x="40" y="36"/>
                        <a:pt x="40" y="36"/>
                      </a:cubicBezTo>
                      <a:cubicBezTo>
                        <a:pt x="41" y="37"/>
                        <a:pt x="42" y="39"/>
                        <a:pt x="43" y="38"/>
                      </a:cubicBezTo>
                      <a:cubicBezTo>
                        <a:pt x="45" y="37"/>
                        <a:pt x="46" y="34"/>
                        <a:pt x="47" y="32"/>
                      </a:cubicBezTo>
                      <a:cubicBezTo>
                        <a:pt x="47" y="31"/>
                        <a:pt x="48" y="29"/>
                        <a:pt x="48" y="28"/>
                      </a:cubicBezTo>
                      <a:cubicBezTo>
                        <a:pt x="49" y="27"/>
                        <a:pt x="50" y="28"/>
                        <a:pt x="51" y="27"/>
                      </a:cubicBezTo>
                      <a:cubicBezTo>
                        <a:pt x="51" y="25"/>
                        <a:pt x="53" y="14"/>
                        <a:pt x="56" y="14"/>
                      </a:cubicBezTo>
                      <a:cubicBezTo>
                        <a:pt x="58" y="14"/>
                        <a:pt x="59" y="12"/>
                        <a:pt x="59" y="11"/>
                      </a:cubicBezTo>
                      <a:cubicBezTo>
                        <a:pt x="59" y="9"/>
                        <a:pt x="57" y="9"/>
                        <a:pt x="57" y="8"/>
                      </a:cubicBezTo>
                      <a:cubicBezTo>
                        <a:pt x="57" y="7"/>
                        <a:pt x="56" y="7"/>
                        <a:pt x="56" y="6"/>
                      </a:cubicBezTo>
                      <a:cubicBezTo>
                        <a:pt x="55" y="4"/>
                        <a:pt x="55" y="3"/>
                        <a:pt x="54" y="1"/>
                      </a:cubicBezTo>
                      <a:cubicBezTo>
                        <a:pt x="53" y="2"/>
                        <a:pt x="50" y="5"/>
                        <a:pt x="48" y="5"/>
                      </a:cubicBezTo>
                      <a:cubicBezTo>
                        <a:pt x="45" y="4"/>
                        <a:pt x="43" y="4"/>
                        <a:pt x="40" y="4"/>
                      </a:cubicBezTo>
                      <a:cubicBezTo>
                        <a:pt x="37" y="4"/>
                        <a:pt x="35" y="6"/>
                        <a:pt x="32" y="6"/>
                      </a:cubicBezTo>
                      <a:cubicBezTo>
                        <a:pt x="30" y="6"/>
                        <a:pt x="28" y="3"/>
                        <a:pt x="26" y="4"/>
                      </a:cubicBezTo>
                      <a:cubicBezTo>
                        <a:pt x="22" y="6"/>
                        <a:pt x="21" y="5"/>
                        <a:pt x="19" y="3"/>
                      </a:cubicBezTo>
                      <a:cubicBezTo>
                        <a:pt x="18" y="2"/>
                        <a:pt x="15" y="0"/>
                        <a:pt x="13" y="1"/>
                      </a:cubicBezTo>
                      <a:cubicBezTo>
                        <a:pt x="12" y="1"/>
                        <a:pt x="9" y="2"/>
                        <a:pt x="8" y="3"/>
                      </a:cubicBezTo>
                      <a:cubicBezTo>
                        <a:pt x="7" y="4"/>
                        <a:pt x="8" y="5"/>
                        <a:pt x="7" y="6"/>
                      </a:cubicBezTo>
                      <a:cubicBezTo>
                        <a:pt x="7" y="7"/>
                        <a:pt x="6" y="9"/>
                        <a:pt x="6" y="10"/>
                      </a:cubicBezTo>
                      <a:cubicBezTo>
                        <a:pt x="5" y="12"/>
                        <a:pt x="5" y="14"/>
                        <a:pt x="5" y="16"/>
                      </a:cubicBezTo>
                      <a:cubicBezTo>
                        <a:pt x="5" y="19"/>
                        <a:pt x="2" y="21"/>
                        <a:pt x="1" y="24"/>
                      </a:cubicBezTo>
                      <a:cubicBezTo>
                        <a:pt x="0" y="27"/>
                        <a:pt x="1" y="34"/>
                        <a:pt x="2" y="38"/>
                      </a:cubicBezTo>
                      <a:cubicBezTo>
                        <a:pt x="2" y="39"/>
                        <a:pt x="4" y="38"/>
                        <a:pt x="5" y="38"/>
                      </a:cubicBezTo>
                      <a:cubicBezTo>
                        <a:pt x="6" y="38"/>
                        <a:pt x="8" y="39"/>
                        <a:pt x="9" y="39"/>
                      </a:cubicBezTo>
                      <a:cubicBezTo>
                        <a:pt x="10" y="40"/>
                        <a:pt x="14" y="42"/>
                        <a:pt x="14" y="43"/>
                      </a:cubicBezTo>
                      <a:cubicBezTo>
                        <a:pt x="14" y="44"/>
                        <a:pt x="14" y="44"/>
                        <a:pt x="14" y="45"/>
                      </a:cubicBezTo>
                      <a:cubicBezTo>
                        <a:pt x="14" y="46"/>
                        <a:pt x="15" y="47"/>
                        <a:pt x="16" y="48"/>
                      </a:cubicBezTo>
                      <a:cubicBezTo>
                        <a:pt x="18" y="51"/>
                        <a:pt x="21" y="46"/>
                        <a:pt x="23" y="47"/>
                      </a:cubicBezTo>
                      <a:cubicBezTo>
                        <a:pt x="23" y="47"/>
                        <a:pt x="22" y="48"/>
                        <a:pt x="22" y="48"/>
                      </a:cubicBezTo>
                      <a:cubicBezTo>
                        <a:pt x="22" y="47"/>
                        <a:pt x="27" y="47"/>
                        <a:pt x="27" y="47"/>
                      </a:cubicBezTo>
                      <a:cubicBezTo>
                        <a:pt x="29" y="47"/>
                        <a:pt x="29" y="45"/>
                        <a:pt x="30" y="47"/>
                      </a:cubicBezTo>
                      <a:cubicBezTo>
                        <a:pt x="31" y="45"/>
                        <a:pt x="31" y="44"/>
                        <a:pt x="31" y="42"/>
                      </a:cubicBezTo>
                      <a:cubicBezTo>
                        <a:pt x="32" y="41"/>
                        <a:pt x="31" y="43"/>
                        <a:pt x="31" y="4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83" name="Freeform 758">
                  <a:extLst>
                    <a:ext uri="{FF2B5EF4-FFF2-40B4-BE49-F238E27FC236}">
                      <a16:creationId xmlns:a16="http://schemas.microsoft.com/office/drawing/2014/main" id="{A080EC97-6958-F93C-EF42-1C412C860B6A}"/>
                    </a:ext>
                  </a:extLst>
                </p:cNvPr>
                <p:cNvSpPr>
                  <a:spLocks/>
                </p:cNvSpPr>
                <p:nvPr/>
              </p:nvSpPr>
              <p:spPr bwMode="auto">
                <a:xfrm>
                  <a:off x="5678444" y="3894926"/>
                  <a:ext cx="221744" cy="166529"/>
                </a:xfrm>
                <a:custGeom>
                  <a:avLst/>
                  <a:gdLst>
                    <a:gd name="T0" fmla="*/ 35 w 42"/>
                    <a:gd name="T1" fmla="*/ 20 h 30"/>
                    <a:gd name="T2" fmla="*/ 41 w 42"/>
                    <a:gd name="T3" fmla="*/ 17 h 30"/>
                    <a:gd name="T4" fmla="*/ 38 w 42"/>
                    <a:gd name="T5" fmla="*/ 13 h 30"/>
                    <a:gd name="T6" fmla="*/ 33 w 42"/>
                    <a:gd name="T7" fmla="*/ 10 h 30"/>
                    <a:gd name="T8" fmla="*/ 32 w 42"/>
                    <a:gd name="T9" fmla="*/ 7 h 30"/>
                    <a:gd name="T10" fmla="*/ 30 w 42"/>
                    <a:gd name="T11" fmla="*/ 1 h 30"/>
                    <a:gd name="T12" fmla="*/ 26 w 42"/>
                    <a:gd name="T13" fmla="*/ 0 h 30"/>
                    <a:gd name="T14" fmla="*/ 22 w 42"/>
                    <a:gd name="T15" fmla="*/ 2 h 30"/>
                    <a:gd name="T16" fmla="*/ 19 w 42"/>
                    <a:gd name="T17" fmla="*/ 4 h 30"/>
                    <a:gd name="T18" fmla="*/ 17 w 42"/>
                    <a:gd name="T19" fmla="*/ 5 h 30"/>
                    <a:gd name="T20" fmla="*/ 11 w 42"/>
                    <a:gd name="T21" fmla="*/ 10 h 30"/>
                    <a:gd name="T22" fmla="*/ 9 w 42"/>
                    <a:gd name="T23" fmla="*/ 10 h 30"/>
                    <a:gd name="T24" fmla="*/ 7 w 42"/>
                    <a:gd name="T25" fmla="*/ 14 h 30"/>
                    <a:gd name="T26" fmla="*/ 5 w 42"/>
                    <a:gd name="T27" fmla="*/ 16 h 30"/>
                    <a:gd name="T28" fmla="*/ 2 w 42"/>
                    <a:gd name="T29" fmla="*/ 18 h 30"/>
                    <a:gd name="T30" fmla="*/ 1 w 42"/>
                    <a:gd name="T31" fmla="*/ 24 h 30"/>
                    <a:gd name="T32" fmla="*/ 8 w 42"/>
                    <a:gd name="T33" fmla="*/ 28 h 30"/>
                    <a:gd name="T34" fmla="*/ 16 w 42"/>
                    <a:gd name="T35" fmla="*/ 30 h 30"/>
                    <a:gd name="T36" fmla="*/ 15 w 42"/>
                    <a:gd name="T37" fmla="*/ 22 h 30"/>
                    <a:gd name="T38" fmla="*/ 26 w 42"/>
                    <a:gd name="T39" fmla="*/ 22 h 30"/>
                    <a:gd name="T40" fmla="*/ 35 w 42"/>
                    <a:gd name="T41" fmla="*/ 20 h 30"/>
                    <a:gd name="T42" fmla="*/ 35 w 42"/>
                    <a:gd name="T4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0">
                      <a:moveTo>
                        <a:pt x="35" y="20"/>
                      </a:moveTo>
                      <a:cubicBezTo>
                        <a:pt x="37" y="17"/>
                        <a:pt x="40" y="20"/>
                        <a:pt x="41" y="17"/>
                      </a:cubicBezTo>
                      <a:cubicBezTo>
                        <a:pt x="42" y="16"/>
                        <a:pt x="39" y="13"/>
                        <a:pt x="38" y="13"/>
                      </a:cubicBezTo>
                      <a:cubicBezTo>
                        <a:pt x="37" y="15"/>
                        <a:pt x="34" y="11"/>
                        <a:pt x="33" y="10"/>
                      </a:cubicBezTo>
                      <a:cubicBezTo>
                        <a:pt x="33" y="9"/>
                        <a:pt x="33" y="8"/>
                        <a:pt x="32" y="7"/>
                      </a:cubicBezTo>
                      <a:cubicBezTo>
                        <a:pt x="30" y="5"/>
                        <a:pt x="30" y="4"/>
                        <a:pt x="30" y="1"/>
                      </a:cubicBezTo>
                      <a:cubicBezTo>
                        <a:pt x="29" y="1"/>
                        <a:pt x="27" y="0"/>
                        <a:pt x="26" y="0"/>
                      </a:cubicBezTo>
                      <a:cubicBezTo>
                        <a:pt x="24" y="1"/>
                        <a:pt x="23" y="2"/>
                        <a:pt x="22" y="2"/>
                      </a:cubicBezTo>
                      <a:cubicBezTo>
                        <a:pt x="21" y="3"/>
                        <a:pt x="20" y="4"/>
                        <a:pt x="19" y="4"/>
                      </a:cubicBezTo>
                      <a:cubicBezTo>
                        <a:pt x="18" y="6"/>
                        <a:pt x="18" y="4"/>
                        <a:pt x="17" y="5"/>
                      </a:cubicBezTo>
                      <a:cubicBezTo>
                        <a:pt x="15" y="6"/>
                        <a:pt x="13" y="11"/>
                        <a:pt x="11" y="10"/>
                      </a:cubicBezTo>
                      <a:cubicBezTo>
                        <a:pt x="10" y="10"/>
                        <a:pt x="9" y="8"/>
                        <a:pt x="9" y="10"/>
                      </a:cubicBezTo>
                      <a:cubicBezTo>
                        <a:pt x="8" y="11"/>
                        <a:pt x="8" y="13"/>
                        <a:pt x="7" y="14"/>
                      </a:cubicBezTo>
                      <a:cubicBezTo>
                        <a:pt x="7" y="15"/>
                        <a:pt x="7" y="16"/>
                        <a:pt x="5" y="16"/>
                      </a:cubicBezTo>
                      <a:cubicBezTo>
                        <a:pt x="5" y="16"/>
                        <a:pt x="1" y="17"/>
                        <a:pt x="2" y="18"/>
                      </a:cubicBezTo>
                      <a:cubicBezTo>
                        <a:pt x="5" y="20"/>
                        <a:pt x="0" y="23"/>
                        <a:pt x="1" y="24"/>
                      </a:cubicBezTo>
                      <a:cubicBezTo>
                        <a:pt x="3" y="25"/>
                        <a:pt x="5" y="30"/>
                        <a:pt x="8" y="28"/>
                      </a:cubicBezTo>
                      <a:cubicBezTo>
                        <a:pt x="11" y="26"/>
                        <a:pt x="13" y="27"/>
                        <a:pt x="16" y="30"/>
                      </a:cubicBezTo>
                      <a:cubicBezTo>
                        <a:pt x="15" y="27"/>
                        <a:pt x="15" y="24"/>
                        <a:pt x="15" y="22"/>
                      </a:cubicBezTo>
                      <a:cubicBezTo>
                        <a:pt x="19" y="22"/>
                        <a:pt x="22" y="22"/>
                        <a:pt x="26" y="22"/>
                      </a:cubicBezTo>
                      <a:cubicBezTo>
                        <a:pt x="29" y="22"/>
                        <a:pt x="34" y="23"/>
                        <a:pt x="35" y="20"/>
                      </a:cubicBezTo>
                      <a:cubicBezTo>
                        <a:pt x="36" y="18"/>
                        <a:pt x="35" y="20"/>
                        <a:pt x="35" y="2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84" name="Freeform 759">
                  <a:extLst>
                    <a:ext uri="{FF2B5EF4-FFF2-40B4-BE49-F238E27FC236}">
                      <a16:creationId xmlns:a16="http://schemas.microsoft.com/office/drawing/2014/main" id="{644A8BFC-F10B-B4F0-EA88-856BEC0B6BC2}"/>
                    </a:ext>
                  </a:extLst>
                </p:cNvPr>
                <p:cNvSpPr>
                  <a:spLocks/>
                </p:cNvSpPr>
                <p:nvPr/>
              </p:nvSpPr>
              <p:spPr bwMode="auto">
                <a:xfrm>
                  <a:off x="5826869" y="4017930"/>
                  <a:ext cx="51859" cy="132467"/>
                </a:xfrm>
                <a:custGeom>
                  <a:avLst/>
                  <a:gdLst>
                    <a:gd name="T0" fmla="*/ 9 w 10"/>
                    <a:gd name="T1" fmla="*/ 10 h 24"/>
                    <a:gd name="T2" fmla="*/ 8 w 10"/>
                    <a:gd name="T3" fmla="*/ 6 h 24"/>
                    <a:gd name="T4" fmla="*/ 5 w 10"/>
                    <a:gd name="T5" fmla="*/ 0 h 24"/>
                    <a:gd name="T6" fmla="*/ 2 w 10"/>
                    <a:gd name="T7" fmla="*/ 0 h 24"/>
                    <a:gd name="T8" fmla="*/ 2 w 10"/>
                    <a:gd name="T9" fmla="*/ 3 h 24"/>
                    <a:gd name="T10" fmla="*/ 2 w 10"/>
                    <a:gd name="T11" fmla="*/ 9 h 24"/>
                    <a:gd name="T12" fmla="*/ 4 w 10"/>
                    <a:gd name="T13" fmla="*/ 15 h 24"/>
                    <a:gd name="T14" fmla="*/ 4 w 10"/>
                    <a:gd name="T15" fmla="*/ 21 h 24"/>
                    <a:gd name="T16" fmla="*/ 6 w 10"/>
                    <a:gd name="T17" fmla="*/ 23 h 24"/>
                    <a:gd name="T18" fmla="*/ 9 w 10"/>
                    <a:gd name="T19" fmla="*/ 23 h 24"/>
                    <a:gd name="T20" fmla="*/ 9 w 10"/>
                    <a:gd name="T21" fmla="*/ 10 h 24"/>
                    <a:gd name="T22" fmla="*/ 9 w 10"/>
                    <a:gd name="T2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9" y="10"/>
                      </a:moveTo>
                      <a:cubicBezTo>
                        <a:pt x="9" y="9"/>
                        <a:pt x="9" y="7"/>
                        <a:pt x="8" y="6"/>
                      </a:cubicBezTo>
                      <a:cubicBezTo>
                        <a:pt x="7" y="5"/>
                        <a:pt x="4" y="1"/>
                        <a:pt x="5" y="0"/>
                      </a:cubicBezTo>
                      <a:cubicBezTo>
                        <a:pt x="4" y="0"/>
                        <a:pt x="3" y="0"/>
                        <a:pt x="2" y="0"/>
                      </a:cubicBezTo>
                      <a:cubicBezTo>
                        <a:pt x="0" y="0"/>
                        <a:pt x="2" y="2"/>
                        <a:pt x="2" y="3"/>
                      </a:cubicBezTo>
                      <a:cubicBezTo>
                        <a:pt x="3" y="5"/>
                        <a:pt x="2" y="7"/>
                        <a:pt x="2" y="9"/>
                      </a:cubicBezTo>
                      <a:cubicBezTo>
                        <a:pt x="1" y="12"/>
                        <a:pt x="3" y="12"/>
                        <a:pt x="4" y="15"/>
                      </a:cubicBezTo>
                      <a:cubicBezTo>
                        <a:pt x="4" y="17"/>
                        <a:pt x="3" y="19"/>
                        <a:pt x="4" y="21"/>
                      </a:cubicBezTo>
                      <a:cubicBezTo>
                        <a:pt x="4" y="22"/>
                        <a:pt x="5" y="23"/>
                        <a:pt x="6" y="23"/>
                      </a:cubicBezTo>
                      <a:cubicBezTo>
                        <a:pt x="7" y="24"/>
                        <a:pt x="10" y="24"/>
                        <a:pt x="9" y="23"/>
                      </a:cubicBezTo>
                      <a:cubicBezTo>
                        <a:pt x="9" y="19"/>
                        <a:pt x="9" y="15"/>
                        <a:pt x="9" y="10"/>
                      </a:cubicBezTo>
                      <a:cubicBezTo>
                        <a:pt x="9" y="7"/>
                        <a:pt x="9" y="13"/>
                        <a:pt x="9" y="1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85" name="Freeform 760">
                  <a:extLst>
                    <a:ext uri="{FF2B5EF4-FFF2-40B4-BE49-F238E27FC236}">
                      <a16:creationId xmlns:a16="http://schemas.microsoft.com/office/drawing/2014/main" id="{C1078C72-C078-0D70-4265-0BFF031B6CE3}"/>
                    </a:ext>
                  </a:extLst>
                </p:cNvPr>
                <p:cNvSpPr>
                  <a:spLocks/>
                </p:cNvSpPr>
                <p:nvPr/>
              </p:nvSpPr>
              <p:spPr bwMode="auto">
                <a:xfrm>
                  <a:off x="5601548" y="4023608"/>
                  <a:ext cx="166307" cy="172206"/>
                </a:xfrm>
                <a:custGeom>
                  <a:avLst/>
                  <a:gdLst>
                    <a:gd name="T0" fmla="*/ 26 w 32"/>
                    <a:gd name="T1" fmla="*/ 4 h 31"/>
                    <a:gd name="T2" fmla="*/ 21 w 32"/>
                    <a:gd name="T3" fmla="*/ 5 h 31"/>
                    <a:gd name="T4" fmla="*/ 15 w 32"/>
                    <a:gd name="T5" fmla="*/ 1 h 31"/>
                    <a:gd name="T6" fmla="*/ 13 w 32"/>
                    <a:gd name="T7" fmla="*/ 1 h 31"/>
                    <a:gd name="T8" fmla="*/ 10 w 32"/>
                    <a:gd name="T9" fmla="*/ 2 h 31"/>
                    <a:gd name="T10" fmla="*/ 6 w 32"/>
                    <a:gd name="T11" fmla="*/ 2 h 31"/>
                    <a:gd name="T12" fmla="*/ 4 w 32"/>
                    <a:gd name="T13" fmla="*/ 3 h 31"/>
                    <a:gd name="T14" fmla="*/ 3 w 32"/>
                    <a:gd name="T15" fmla="*/ 6 h 31"/>
                    <a:gd name="T16" fmla="*/ 5 w 32"/>
                    <a:gd name="T17" fmla="*/ 7 h 31"/>
                    <a:gd name="T18" fmla="*/ 3 w 32"/>
                    <a:gd name="T19" fmla="*/ 9 h 31"/>
                    <a:gd name="T20" fmla="*/ 5 w 32"/>
                    <a:gd name="T21" fmla="*/ 12 h 31"/>
                    <a:gd name="T22" fmla="*/ 3 w 32"/>
                    <a:gd name="T23" fmla="*/ 13 h 31"/>
                    <a:gd name="T24" fmla="*/ 2 w 32"/>
                    <a:gd name="T25" fmla="*/ 16 h 31"/>
                    <a:gd name="T26" fmla="*/ 2 w 32"/>
                    <a:gd name="T27" fmla="*/ 19 h 31"/>
                    <a:gd name="T28" fmla="*/ 3 w 32"/>
                    <a:gd name="T29" fmla="*/ 23 h 31"/>
                    <a:gd name="T30" fmla="*/ 7 w 32"/>
                    <a:gd name="T31" fmla="*/ 26 h 31"/>
                    <a:gd name="T32" fmla="*/ 7 w 32"/>
                    <a:gd name="T33" fmla="*/ 31 h 31"/>
                    <a:gd name="T34" fmla="*/ 19 w 32"/>
                    <a:gd name="T35" fmla="*/ 28 h 31"/>
                    <a:gd name="T36" fmla="*/ 26 w 32"/>
                    <a:gd name="T37" fmla="*/ 28 h 31"/>
                    <a:gd name="T38" fmla="*/ 30 w 32"/>
                    <a:gd name="T39" fmla="*/ 26 h 31"/>
                    <a:gd name="T40" fmla="*/ 28 w 32"/>
                    <a:gd name="T41" fmla="*/ 21 h 31"/>
                    <a:gd name="T42" fmla="*/ 30 w 32"/>
                    <a:gd name="T43" fmla="*/ 15 h 31"/>
                    <a:gd name="T44" fmla="*/ 26 w 32"/>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1">
                      <a:moveTo>
                        <a:pt x="26" y="4"/>
                      </a:moveTo>
                      <a:cubicBezTo>
                        <a:pt x="24" y="4"/>
                        <a:pt x="23" y="6"/>
                        <a:pt x="21" y="5"/>
                      </a:cubicBezTo>
                      <a:cubicBezTo>
                        <a:pt x="19" y="5"/>
                        <a:pt x="17" y="0"/>
                        <a:pt x="15" y="1"/>
                      </a:cubicBezTo>
                      <a:cubicBezTo>
                        <a:pt x="14" y="2"/>
                        <a:pt x="13" y="2"/>
                        <a:pt x="13" y="1"/>
                      </a:cubicBezTo>
                      <a:cubicBezTo>
                        <a:pt x="12" y="0"/>
                        <a:pt x="11" y="2"/>
                        <a:pt x="10" y="2"/>
                      </a:cubicBezTo>
                      <a:cubicBezTo>
                        <a:pt x="8" y="3"/>
                        <a:pt x="7" y="2"/>
                        <a:pt x="6" y="2"/>
                      </a:cubicBezTo>
                      <a:cubicBezTo>
                        <a:pt x="5" y="1"/>
                        <a:pt x="5" y="3"/>
                        <a:pt x="4" y="3"/>
                      </a:cubicBezTo>
                      <a:cubicBezTo>
                        <a:pt x="3" y="3"/>
                        <a:pt x="2" y="5"/>
                        <a:pt x="3" y="6"/>
                      </a:cubicBezTo>
                      <a:cubicBezTo>
                        <a:pt x="3" y="7"/>
                        <a:pt x="5" y="7"/>
                        <a:pt x="5" y="7"/>
                      </a:cubicBezTo>
                      <a:cubicBezTo>
                        <a:pt x="5" y="8"/>
                        <a:pt x="3" y="9"/>
                        <a:pt x="3" y="9"/>
                      </a:cubicBezTo>
                      <a:cubicBezTo>
                        <a:pt x="3" y="10"/>
                        <a:pt x="5" y="11"/>
                        <a:pt x="5" y="12"/>
                      </a:cubicBezTo>
                      <a:cubicBezTo>
                        <a:pt x="5" y="12"/>
                        <a:pt x="3" y="11"/>
                        <a:pt x="3" y="13"/>
                      </a:cubicBezTo>
                      <a:cubicBezTo>
                        <a:pt x="3" y="14"/>
                        <a:pt x="4" y="16"/>
                        <a:pt x="2" y="16"/>
                      </a:cubicBezTo>
                      <a:cubicBezTo>
                        <a:pt x="3" y="17"/>
                        <a:pt x="3" y="18"/>
                        <a:pt x="2" y="19"/>
                      </a:cubicBezTo>
                      <a:cubicBezTo>
                        <a:pt x="2" y="21"/>
                        <a:pt x="0" y="21"/>
                        <a:pt x="3" y="23"/>
                      </a:cubicBezTo>
                      <a:cubicBezTo>
                        <a:pt x="4" y="23"/>
                        <a:pt x="6" y="24"/>
                        <a:pt x="7" y="26"/>
                      </a:cubicBezTo>
                      <a:cubicBezTo>
                        <a:pt x="8" y="27"/>
                        <a:pt x="7" y="29"/>
                        <a:pt x="7" y="31"/>
                      </a:cubicBezTo>
                      <a:cubicBezTo>
                        <a:pt x="11" y="30"/>
                        <a:pt x="14" y="28"/>
                        <a:pt x="19" y="28"/>
                      </a:cubicBezTo>
                      <a:cubicBezTo>
                        <a:pt x="21" y="27"/>
                        <a:pt x="24" y="28"/>
                        <a:pt x="26" y="28"/>
                      </a:cubicBezTo>
                      <a:cubicBezTo>
                        <a:pt x="28" y="28"/>
                        <a:pt x="31" y="29"/>
                        <a:pt x="30" y="26"/>
                      </a:cubicBezTo>
                      <a:cubicBezTo>
                        <a:pt x="30" y="24"/>
                        <a:pt x="29" y="23"/>
                        <a:pt x="28" y="21"/>
                      </a:cubicBezTo>
                      <a:cubicBezTo>
                        <a:pt x="28" y="19"/>
                        <a:pt x="29" y="17"/>
                        <a:pt x="30" y="15"/>
                      </a:cubicBezTo>
                      <a:cubicBezTo>
                        <a:pt x="31" y="11"/>
                        <a:pt x="32" y="4"/>
                        <a:pt x="26"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86" name="Freeform 761">
                  <a:extLst>
                    <a:ext uri="{FF2B5EF4-FFF2-40B4-BE49-F238E27FC236}">
                      <a16:creationId xmlns:a16="http://schemas.microsoft.com/office/drawing/2014/main" id="{B2FC1AF2-161F-93B2-164B-C853BCB0A3A9}"/>
                    </a:ext>
                  </a:extLst>
                </p:cNvPr>
                <p:cNvSpPr>
                  <a:spLocks/>
                </p:cNvSpPr>
                <p:nvPr/>
              </p:nvSpPr>
              <p:spPr bwMode="auto">
                <a:xfrm>
                  <a:off x="5742820" y="4017930"/>
                  <a:ext cx="119815" cy="166529"/>
                </a:xfrm>
                <a:custGeom>
                  <a:avLst/>
                  <a:gdLst>
                    <a:gd name="T0" fmla="*/ 19 w 23"/>
                    <a:gd name="T1" fmla="*/ 13 h 30"/>
                    <a:gd name="T2" fmla="*/ 18 w 23"/>
                    <a:gd name="T3" fmla="*/ 6 h 30"/>
                    <a:gd name="T4" fmla="*/ 17 w 23"/>
                    <a:gd name="T5" fmla="*/ 0 h 30"/>
                    <a:gd name="T6" fmla="*/ 3 w 23"/>
                    <a:gd name="T7" fmla="*/ 0 h 30"/>
                    <a:gd name="T8" fmla="*/ 4 w 23"/>
                    <a:gd name="T9" fmla="*/ 11 h 30"/>
                    <a:gd name="T10" fmla="*/ 1 w 23"/>
                    <a:gd name="T11" fmla="*/ 22 h 30"/>
                    <a:gd name="T12" fmla="*/ 3 w 23"/>
                    <a:gd name="T13" fmla="*/ 30 h 30"/>
                    <a:gd name="T14" fmla="*/ 10 w 23"/>
                    <a:gd name="T15" fmla="*/ 29 h 30"/>
                    <a:gd name="T16" fmla="*/ 23 w 23"/>
                    <a:gd name="T17" fmla="*/ 24 h 30"/>
                    <a:gd name="T18" fmla="*/ 20 w 23"/>
                    <a:gd name="T19" fmla="*/ 19 h 30"/>
                    <a:gd name="T20" fmla="*/ 19 w 23"/>
                    <a:gd name="T21" fmla="*/ 13 h 30"/>
                    <a:gd name="T22" fmla="*/ 19 w 23"/>
                    <a:gd name="T2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9" y="13"/>
                      </a:moveTo>
                      <a:cubicBezTo>
                        <a:pt x="17" y="11"/>
                        <a:pt x="18" y="8"/>
                        <a:pt x="18" y="6"/>
                      </a:cubicBezTo>
                      <a:cubicBezTo>
                        <a:pt x="19" y="4"/>
                        <a:pt x="16" y="2"/>
                        <a:pt x="17" y="0"/>
                      </a:cubicBezTo>
                      <a:cubicBezTo>
                        <a:pt x="12" y="0"/>
                        <a:pt x="8" y="0"/>
                        <a:pt x="3" y="0"/>
                      </a:cubicBezTo>
                      <a:cubicBezTo>
                        <a:pt x="3" y="3"/>
                        <a:pt x="4" y="7"/>
                        <a:pt x="4" y="11"/>
                      </a:cubicBezTo>
                      <a:cubicBezTo>
                        <a:pt x="4" y="15"/>
                        <a:pt x="0" y="18"/>
                        <a:pt x="1" y="22"/>
                      </a:cubicBezTo>
                      <a:cubicBezTo>
                        <a:pt x="2" y="25"/>
                        <a:pt x="4" y="26"/>
                        <a:pt x="3" y="30"/>
                      </a:cubicBezTo>
                      <a:cubicBezTo>
                        <a:pt x="6" y="30"/>
                        <a:pt x="7" y="30"/>
                        <a:pt x="10" y="29"/>
                      </a:cubicBezTo>
                      <a:cubicBezTo>
                        <a:pt x="15" y="28"/>
                        <a:pt x="19" y="26"/>
                        <a:pt x="23" y="24"/>
                      </a:cubicBezTo>
                      <a:cubicBezTo>
                        <a:pt x="21" y="23"/>
                        <a:pt x="20" y="21"/>
                        <a:pt x="20" y="19"/>
                      </a:cubicBezTo>
                      <a:cubicBezTo>
                        <a:pt x="20" y="17"/>
                        <a:pt x="20" y="15"/>
                        <a:pt x="19" y="13"/>
                      </a:cubicBezTo>
                      <a:cubicBezTo>
                        <a:pt x="17" y="11"/>
                        <a:pt x="20" y="15"/>
                        <a:pt x="19" y="1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87" name="Freeform 762">
                  <a:extLst>
                    <a:ext uri="{FF2B5EF4-FFF2-40B4-BE49-F238E27FC236}">
                      <a16:creationId xmlns:a16="http://schemas.microsoft.com/office/drawing/2014/main" id="{15A216BF-F0CC-D143-9EFA-7B38553064E3}"/>
                    </a:ext>
                  </a:extLst>
                </p:cNvPr>
                <p:cNvSpPr>
                  <a:spLocks/>
                </p:cNvSpPr>
                <p:nvPr/>
              </p:nvSpPr>
              <p:spPr bwMode="auto">
                <a:xfrm>
                  <a:off x="5479947" y="4034961"/>
                  <a:ext cx="78683" cy="100296"/>
                </a:xfrm>
                <a:custGeom>
                  <a:avLst/>
                  <a:gdLst>
                    <a:gd name="T0" fmla="*/ 12 w 15"/>
                    <a:gd name="T1" fmla="*/ 14 h 18"/>
                    <a:gd name="T2" fmla="*/ 14 w 15"/>
                    <a:gd name="T3" fmla="*/ 6 h 18"/>
                    <a:gd name="T4" fmla="*/ 5 w 15"/>
                    <a:gd name="T5" fmla="*/ 3 h 18"/>
                    <a:gd name="T6" fmla="*/ 1 w 15"/>
                    <a:gd name="T7" fmla="*/ 8 h 18"/>
                    <a:gd name="T8" fmla="*/ 4 w 15"/>
                    <a:gd name="T9" fmla="*/ 12 h 18"/>
                    <a:gd name="T10" fmla="*/ 7 w 15"/>
                    <a:gd name="T11" fmla="*/ 16 h 18"/>
                    <a:gd name="T12" fmla="*/ 10 w 15"/>
                    <a:gd name="T13" fmla="*/ 16 h 18"/>
                    <a:gd name="T14" fmla="*/ 12 w 15"/>
                    <a:gd name="T15" fmla="*/ 14 h 18"/>
                    <a:gd name="T16" fmla="*/ 12 w 15"/>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2" y="14"/>
                      </a:moveTo>
                      <a:cubicBezTo>
                        <a:pt x="15" y="13"/>
                        <a:pt x="15" y="8"/>
                        <a:pt x="14" y="6"/>
                      </a:cubicBezTo>
                      <a:cubicBezTo>
                        <a:pt x="12" y="2"/>
                        <a:pt x="8" y="0"/>
                        <a:pt x="5" y="3"/>
                      </a:cubicBezTo>
                      <a:cubicBezTo>
                        <a:pt x="3" y="4"/>
                        <a:pt x="0" y="6"/>
                        <a:pt x="1" y="8"/>
                      </a:cubicBezTo>
                      <a:cubicBezTo>
                        <a:pt x="2" y="10"/>
                        <a:pt x="2" y="11"/>
                        <a:pt x="4" y="12"/>
                      </a:cubicBezTo>
                      <a:cubicBezTo>
                        <a:pt x="5" y="14"/>
                        <a:pt x="5" y="15"/>
                        <a:pt x="7" y="16"/>
                      </a:cubicBezTo>
                      <a:cubicBezTo>
                        <a:pt x="8" y="17"/>
                        <a:pt x="9" y="18"/>
                        <a:pt x="10" y="16"/>
                      </a:cubicBezTo>
                      <a:cubicBezTo>
                        <a:pt x="10" y="15"/>
                        <a:pt x="11" y="15"/>
                        <a:pt x="12" y="14"/>
                      </a:cubicBezTo>
                      <a:cubicBezTo>
                        <a:pt x="14" y="13"/>
                        <a:pt x="11" y="15"/>
                        <a:pt x="12" y="1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88" name="Freeform 763">
                  <a:extLst>
                    <a:ext uri="{FF2B5EF4-FFF2-40B4-BE49-F238E27FC236}">
                      <a16:creationId xmlns:a16="http://schemas.microsoft.com/office/drawing/2014/main" id="{4F6318BB-F231-7D8F-72A3-506A1090767B}"/>
                    </a:ext>
                  </a:extLst>
                </p:cNvPr>
                <p:cNvSpPr>
                  <a:spLocks/>
                </p:cNvSpPr>
                <p:nvPr/>
              </p:nvSpPr>
              <p:spPr bwMode="auto">
                <a:xfrm>
                  <a:off x="5526441" y="4078486"/>
                  <a:ext cx="116236" cy="117328"/>
                </a:xfrm>
                <a:custGeom>
                  <a:avLst/>
                  <a:gdLst>
                    <a:gd name="T0" fmla="*/ 21 w 22"/>
                    <a:gd name="T1" fmla="*/ 17 h 21"/>
                    <a:gd name="T2" fmla="*/ 19 w 22"/>
                    <a:gd name="T3" fmla="*/ 13 h 21"/>
                    <a:gd name="T4" fmla="*/ 16 w 22"/>
                    <a:gd name="T5" fmla="*/ 11 h 21"/>
                    <a:gd name="T6" fmla="*/ 16 w 22"/>
                    <a:gd name="T7" fmla="*/ 6 h 21"/>
                    <a:gd name="T8" fmla="*/ 13 w 22"/>
                    <a:gd name="T9" fmla="*/ 8 h 21"/>
                    <a:gd name="T10" fmla="*/ 9 w 22"/>
                    <a:gd name="T11" fmla="*/ 1 h 21"/>
                    <a:gd name="T12" fmla="*/ 5 w 22"/>
                    <a:gd name="T13" fmla="*/ 4 h 21"/>
                    <a:gd name="T14" fmla="*/ 0 w 22"/>
                    <a:gd name="T15" fmla="*/ 9 h 21"/>
                    <a:gd name="T16" fmla="*/ 12 w 22"/>
                    <a:gd name="T17" fmla="*/ 18 h 21"/>
                    <a:gd name="T18" fmla="*/ 19 w 22"/>
                    <a:gd name="T19" fmla="*/ 21 h 21"/>
                    <a:gd name="T20" fmla="*/ 21 w 22"/>
                    <a:gd name="T21" fmla="*/ 17 h 21"/>
                    <a:gd name="T22" fmla="*/ 21 w 22"/>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21" y="17"/>
                      </a:moveTo>
                      <a:cubicBezTo>
                        <a:pt x="22" y="15"/>
                        <a:pt x="20" y="14"/>
                        <a:pt x="19" y="13"/>
                      </a:cubicBezTo>
                      <a:cubicBezTo>
                        <a:pt x="18" y="13"/>
                        <a:pt x="14" y="12"/>
                        <a:pt x="16" y="11"/>
                      </a:cubicBezTo>
                      <a:cubicBezTo>
                        <a:pt x="17" y="10"/>
                        <a:pt x="17" y="7"/>
                        <a:pt x="16" y="6"/>
                      </a:cubicBezTo>
                      <a:cubicBezTo>
                        <a:pt x="15" y="4"/>
                        <a:pt x="14" y="8"/>
                        <a:pt x="13" y="8"/>
                      </a:cubicBezTo>
                      <a:cubicBezTo>
                        <a:pt x="10" y="8"/>
                        <a:pt x="11" y="0"/>
                        <a:pt x="9" y="1"/>
                      </a:cubicBezTo>
                      <a:cubicBezTo>
                        <a:pt x="8" y="2"/>
                        <a:pt x="6" y="3"/>
                        <a:pt x="5" y="4"/>
                      </a:cubicBezTo>
                      <a:cubicBezTo>
                        <a:pt x="4" y="6"/>
                        <a:pt x="2" y="7"/>
                        <a:pt x="0" y="9"/>
                      </a:cubicBezTo>
                      <a:cubicBezTo>
                        <a:pt x="5" y="12"/>
                        <a:pt x="8" y="15"/>
                        <a:pt x="12" y="18"/>
                      </a:cubicBezTo>
                      <a:cubicBezTo>
                        <a:pt x="14" y="20"/>
                        <a:pt x="16" y="21"/>
                        <a:pt x="19" y="21"/>
                      </a:cubicBezTo>
                      <a:cubicBezTo>
                        <a:pt x="22" y="21"/>
                        <a:pt x="20" y="19"/>
                        <a:pt x="21" y="17"/>
                      </a:cubicBezTo>
                      <a:cubicBezTo>
                        <a:pt x="22" y="15"/>
                        <a:pt x="21" y="19"/>
                        <a:pt x="21" y="17"/>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89" name="Freeform 764">
                  <a:extLst>
                    <a:ext uri="{FF2B5EF4-FFF2-40B4-BE49-F238E27FC236}">
                      <a16:creationId xmlns:a16="http://schemas.microsoft.com/office/drawing/2014/main" id="{D8319F75-8CEA-5E4B-8277-30A53CA55E4F}"/>
                    </a:ext>
                  </a:extLst>
                </p:cNvPr>
                <p:cNvSpPr>
                  <a:spLocks/>
                </p:cNvSpPr>
                <p:nvPr/>
              </p:nvSpPr>
              <p:spPr bwMode="auto">
                <a:xfrm>
                  <a:off x="5444181" y="3966838"/>
                  <a:ext cx="182402" cy="162744"/>
                </a:xfrm>
                <a:custGeom>
                  <a:avLst/>
                  <a:gdLst>
                    <a:gd name="T0" fmla="*/ 10 w 35"/>
                    <a:gd name="T1" fmla="*/ 16 h 29"/>
                    <a:gd name="T2" fmla="*/ 20 w 35"/>
                    <a:gd name="T3" fmla="*/ 17 h 29"/>
                    <a:gd name="T4" fmla="*/ 21 w 35"/>
                    <a:gd name="T5" fmla="*/ 23 h 29"/>
                    <a:gd name="T6" fmla="*/ 25 w 35"/>
                    <a:gd name="T7" fmla="*/ 21 h 29"/>
                    <a:gd name="T8" fmla="*/ 29 w 35"/>
                    <a:gd name="T9" fmla="*/ 27 h 29"/>
                    <a:gd name="T10" fmla="*/ 31 w 35"/>
                    <a:gd name="T11" fmla="*/ 26 h 29"/>
                    <a:gd name="T12" fmla="*/ 33 w 35"/>
                    <a:gd name="T13" fmla="*/ 25 h 29"/>
                    <a:gd name="T14" fmla="*/ 33 w 35"/>
                    <a:gd name="T15" fmla="*/ 23 h 29"/>
                    <a:gd name="T16" fmla="*/ 35 w 35"/>
                    <a:gd name="T17" fmla="*/ 22 h 29"/>
                    <a:gd name="T18" fmla="*/ 34 w 35"/>
                    <a:gd name="T19" fmla="*/ 19 h 29"/>
                    <a:gd name="T20" fmla="*/ 33 w 35"/>
                    <a:gd name="T21" fmla="*/ 16 h 29"/>
                    <a:gd name="T22" fmla="*/ 33 w 35"/>
                    <a:gd name="T23" fmla="*/ 12 h 29"/>
                    <a:gd name="T24" fmla="*/ 32 w 35"/>
                    <a:gd name="T25" fmla="*/ 8 h 29"/>
                    <a:gd name="T26" fmla="*/ 26 w 35"/>
                    <a:gd name="T27" fmla="*/ 2 h 29"/>
                    <a:gd name="T28" fmla="*/ 24 w 35"/>
                    <a:gd name="T29" fmla="*/ 3 h 29"/>
                    <a:gd name="T30" fmla="*/ 22 w 35"/>
                    <a:gd name="T31" fmla="*/ 3 h 29"/>
                    <a:gd name="T32" fmla="*/ 19 w 35"/>
                    <a:gd name="T33" fmla="*/ 3 h 29"/>
                    <a:gd name="T34" fmla="*/ 18 w 35"/>
                    <a:gd name="T35" fmla="*/ 3 h 29"/>
                    <a:gd name="T36" fmla="*/ 15 w 35"/>
                    <a:gd name="T37" fmla="*/ 2 h 29"/>
                    <a:gd name="T38" fmla="*/ 10 w 35"/>
                    <a:gd name="T39" fmla="*/ 1 h 29"/>
                    <a:gd name="T40" fmla="*/ 5 w 35"/>
                    <a:gd name="T41" fmla="*/ 1 h 29"/>
                    <a:gd name="T42" fmla="*/ 5 w 35"/>
                    <a:gd name="T43" fmla="*/ 4 h 29"/>
                    <a:gd name="T44" fmla="*/ 3 w 35"/>
                    <a:gd name="T45" fmla="*/ 6 h 29"/>
                    <a:gd name="T46" fmla="*/ 0 w 35"/>
                    <a:gd name="T47" fmla="*/ 8 h 29"/>
                    <a:gd name="T48" fmla="*/ 3 w 35"/>
                    <a:gd name="T49" fmla="*/ 13 h 29"/>
                    <a:gd name="T50" fmla="*/ 8 w 35"/>
                    <a:gd name="T51" fmla="*/ 19 h 29"/>
                    <a:gd name="T52" fmla="*/ 10 w 35"/>
                    <a:gd name="T53" fmla="*/ 16 h 29"/>
                    <a:gd name="T54" fmla="*/ 10 w 35"/>
                    <a:gd name="T5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29">
                      <a:moveTo>
                        <a:pt x="10" y="16"/>
                      </a:moveTo>
                      <a:cubicBezTo>
                        <a:pt x="14" y="14"/>
                        <a:pt x="18" y="12"/>
                        <a:pt x="20" y="17"/>
                      </a:cubicBezTo>
                      <a:cubicBezTo>
                        <a:pt x="22" y="19"/>
                        <a:pt x="21" y="20"/>
                        <a:pt x="21" y="23"/>
                      </a:cubicBezTo>
                      <a:cubicBezTo>
                        <a:pt x="22" y="24"/>
                        <a:pt x="24" y="21"/>
                        <a:pt x="25" y="21"/>
                      </a:cubicBezTo>
                      <a:cubicBezTo>
                        <a:pt x="27" y="20"/>
                        <a:pt x="27" y="29"/>
                        <a:pt x="29" y="27"/>
                      </a:cubicBezTo>
                      <a:cubicBezTo>
                        <a:pt x="30" y="27"/>
                        <a:pt x="30" y="26"/>
                        <a:pt x="31" y="26"/>
                      </a:cubicBezTo>
                      <a:cubicBezTo>
                        <a:pt x="31" y="25"/>
                        <a:pt x="33" y="26"/>
                        <a:pt x="33" y="25"/>
                      </a:cubicBezTo>
                      <a:cubicBezTo>
                        <a:pt x="34" y="24"/>
                        <a:pt x="33" y="23"/>
                        <a:pt x="33" y="23"/>
                      </a:cubicBezTo>
                      <a:cubicBezTo>
                        <a:pt x="33" y="21"/>
                        <a:pt x="35" y="22"/>
                        <a:pt x="35" y="22"/>
                      </a:cubicBezTo>
                      <a:cubicBezTo>
                        <a:pt x="35" y="21"/>
                        <a:pt x="32" y="20"/>
                        <a:pt x="34" y="19"/>
                      </a:cubicBezTo>
                      <a:cubicBezTo>
                        <a:pt x="35" y="18"/>
                        <a:pt x="35" y="17"/>
                        <a:pt x="33" y="16"/>
                      </a:cubicBezTo>
                      <a:cubicBezTo>
                        <a:pt x="32" y="15"/>
                        <a:pt x="34" y="13"/>
                        <a:pt x="33" y="12"/>
                      </a:cubicBezTo>
                      <a:cubicBezTo>
                        <a:pt x="32" y="11"/>
                        <a:pt x="33" y="10"/>
                        <a:pt x="32" y="8"/>
                      </a:cubicBezTo>
                      <a:cubicBezTo>
                        <a:pt x="31" y="7"/>
                        <a:pt x="29" y="0"/>
                        <a:pt x="26" y="2"/>
                      </a:cubicBezTo>
                      <a:cubicBezTo>
                        <a:pt x="26" y="2"/>
                        <a:pt x="25" y="3"/>
                        <a:pt x="24" y="3"/>
                      </a:cubicBezTo>
                      <a:cubicBezTo>
                        <a:pt x="23" y="3"/>
                        <a:pt x="23" y="3"/>
                        <a:pt x="22" y="3"/>
                      </a:cubicBezTo>
                      <a:cubicBezTo>
                        <a:pt x="21" y="4"/>
                        <a:pt x="20" y="3"/>
                        <a:pt x="19" y="3"/>
                      </a:cubicBezTo>
                      <a:cubicBezTo>
                        <a:pt x="18" y="3"/>
                        <a:pt x="18" y="4"/>
                        <a:pt x="18" y="3"/>
                      </a:cubicBezTo>
                      <a:cubicBezTo>
                        <a:pt x="16" y="2"/>
                        <a:pt x="17" y="2"/>
                        <a:pt x="15" y="2"/>
                      </a:cubicBezTo>
                      <a:cubicBezTo>
                        <a:pt x="12" y="3"/>
                        <a:pt x="12" y="1"/>
                        <a:pt x="10" y="1"/>
                      </a:cubicBezTo>
                      <a:cubicBezTo>
                        <a:pt x="8" y="0"/>
                        <a:pt x="6" y="0"/>
                        <a:pt x="5" y="1"/>
                      </a:cubicBezTo>
                      <a:cubicBezTo>
                        <a:pt x="5" y="2"/>
                        <a:pt x="3" y="3"/>
                        <a:pt x="5" y="4"/>
                      </a:cubicBezTo>
                      <a:cubicBezTo>
                        <a:pt x="6" y="5"/>
                        <a:pt x="5" y="6"/>
                        <a:pt x="3" y="6"/>
                      </a:cubicBezTo>
                      <a:cubicBezTo>
                        <a:pt x="1" y="6"/>
                        <a:pt x="0" y="6"/>
                        <a:pt x="0" y="8"/>
                      </a:cubicBezTo>
                      <a:cubicBezTo>
                        <a:pt x="1" y="10"/>
                        <a:pt x="2" y="11"/>
                        <a:pt x="3" y="13"/>
                      </a:cubicBezTo>
                      <a:cubicBezTo>
                        <a:pt x="5" y="15"/>
                        <a:pt x="6" y="16"/>
                        <a:pt x="8" y="19"/>
                      </a:cubicBezTo>
                      <a:cubicBezTo>
                        <a:pt x="9" y="18"/>
                        <a:pt x="9" y="17"/>
                        <a:pt x="10" y="16"/>
                      </a:cubicBezTo>
                      <a:cubicBezTo>
                        <a:pt x="11" y="16"/>
                        <a:pt x="10" y="17"/>
                        <a:pt x="10" y="1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90" name="Freeform 765">
                  <a:extLst>
                    <a:ext uri="{FF2B5EF4-FFF2-40B4-BE49-F238E27FC236}">
                      <a16:creationId xmlns:a16="http://schemas.microsoft.com/office/drawing/2014/main" id="{EB6699F3-010D-CBFA-BC17-2B11ECEA2970}"/>
                    </a:ext>
                  </a:extLst>
                </p:cNvPr>
                <p:cNvSpPr>
                  <a:spLocks/>
                </p:cNvSpPr>
                <p:nvPr/>
              </p:nvSpPr>
              <p:spPr bwMode="auto">
                <a:xfrm>
                  <a:off x="5395899" y="3972515"/>
                  <a:ext cx="84048" cy="39739"/>
                </a:xfrm>
                <a:custGeom>
                  <a:avLst/>
                  <a:gdLst>
                    <a:gd name="T0" fmla="*/ 10 w 16"/>
                    <a:gd name="T1" fmla="*/ 5 h 7"/>
                    <a:gd name="T2" fmla="*/ 14 w 16"/>
                    <a:gd name="T3" fmla="*/ 3 h 7"/>
                    <a:gd name="T4" fmla="*/ 14 w 16"/>
                    <a:gd name="T5" fmla="*/ 0 h 7"/>
                    <a:gd name="T6" fmla="*/ 7 w 16"/>
                    <a:gd name="T7" fmla="*/ 0 h 7"/>
                    <a:gd name="T8" fmla="*/ 4 w 16"/>
                    <a:gd name="T9" fmla="*/ 0 h 7"/>
                    <a:gd name="T10" fmla="*/ 0 w 16"/>
                    <a:gd name="T11" fmla="*/ 1 h 7"/>
                    <a:gd name="T12" fmla="*/ 3 w 16"/>
                    <a:gd name="T13" fmla="*/ 3 h 7"/>
                    <a:gd name="T14" fmla="*/ 7 w 16"/>
                    <a:gd name="T15" fmla="*/ 3 h 7"/>
                    <a:gd name="T16" fmla="*/ 9 w 16"/>
                    <a:gd name="T17" fmla="*/ 7 h 7"/>
                    <a:gd name="T18" fmla="*/ 10 w 1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10" y="5"/>
                      </a:moveTo>
                      <a:cubicBezTo>
                        <a:pt x="11" y="5"/>
                        <a:pt x="16" y="5"/>
                        <a:pt x="14" y="3"/>
                      </a:cubicBezTo>
                      <a:cubicBezTo>
                        <a:pt x="12" y="2"/>
                        <a:pt x="14" y="1"/>
                        <a:pt x="14" y="0"/>
                      </a:cubicBezTo>
                      <a:cubicBezTo>
                        <a:pt x="12" y="0"/>
                        <a:pt x="9" y="0"/>
                        <a:pt x="7" y="0"/>
                      </a:cubicBezTo>
                      <a:cubicBezTo>
                        <a:pt x="5" y="0"/>
                        <a:pt x="5" y="1"/>
                        <a:pt x="4" y="0"/>
                      </a:cubicBezTo>
                      <a:cubicBezTo>
                        <a:pt x="2" y="0"/>
                        <a:pt x="2" y="0"/>
                        <a:pt x="0" y="1"/>
                      </a:cubicBezTo>
                      <a:cubicBezTo>
                        <a:pt x="1" y="2"/>
                        <a:pt x="1" y="3"/>
                        <a:pt x="3" y="3"/>
                      </a:cubicBezTo>
                      <a:cubicBezTo>
                        <a:pt x="4" y="3"/>
                        <a:pt x="7" y="3"/>
                        <a:pt x="7" y="3"/>
                      </a:cubicBezTo>
                      <a:cubicBezTo>
                        <a:pt x="5" y="5"/>
                        <a:pt x="7" y="6"/>
                        <a:pt x="9" y="7"/>
                      </a:cubicBezTo>
                      <a:cubicBezTo>
                        <a:pt x="9" y="7"/>
                        <a:pt x="9" y="5"/>
                        <a:pt x="10" y="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91" name="Freeform 766">
                  <a:extLst>
                    <a:ext uri="{FF2B5EF4-FFF2-40B4-BE49-F238E27FC236}">
                      <a16:creationId xmlns:a16="http://schemas.microsoft.com/office/drawing/2014/main" id="{31B39A81-5C0E-00C1-4253-4AFC53B0CAC2}"/>
                    </a:ext>
                  </a:extLst>
                </p:cNvPr>
                <p:cNvSpPr>
                  <a:spLocks/>
                </p:cNvSpPr>
                <p:nvPr/>
              </p:nvSpPr>
              <p:spPr bwMode="auto">
                <a:xfrm>
                  <a:off x="5390533" y="3934667"/>
                  <a:ext cx="78683" cy="22709"/>
                </a:xfrm>
                <a:custGeom>
                  <a:avLst/>
                  <a:gdLst>
                    <a:gd name="T0" fmla="*/ 4 w 15"/>
                    <a:gd name="T1" fmla="*/ 4 h 4"/>
                    <a:gd name="T2" fmla="*/ 9 w 15"/>
                    <a:gd name="T3" fmla="*/ 3 h 4"/>
                    <a:gd name="T4" fmla="*/ 15 w 15"/>
                    <a:gd name="T5" fmla="*/ 2 h 4"/>
                    <a:gd name="T6" fmla="*/ 8 w 15"/>
                    <a:gd name="T7" fmla="*/ 1 h 4"/>
                    <a:gd name="T8" fmla="*/ 0 w 15"/>
                    <a:gd name="T9" fmla="*/ 4 h 4"/>
                    <a:gd name="T10" fmla="*/ 4 w 15"/>
                    <a:gd name="T11" fmla="*/ 4 h 4"/>
                    <a:gd name="T12" fmla="*/ 4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4" y="4"/>
                      </a:moveTo>
                      <a:cubicBezTo>
                        <a:pt x="6" y="3"/>
                        <a:pt x="7" y="2"/>
                        <a:pt x="9" y="3"/>
                      </a:cubicBezTo>
                      <a:cubicBezTo>
                        <a:pt x="10" y="3"/>
                        <a:pt x="14" y="4"/>
                        <a:pt x="15" y="2"/>
                      </a:cubicBezTo>
                      <a:cubicBezTo>
                        <a:pt x="15" y="3"/>
                        <a:pt x="9" y="0"/>
                        <a:pt x="8" y="1"/>
                      </a:cubicBezTo>
                      <a:cubicBezTo>
                        <a:pt x="5" y="2"/>
                        <a:pt x="1" y="0"/>
                        <a:pt x="0" y="4"/>
                      </a:cubicBezTo>
                      <a:cubicBezTo>
                        <a:pt x="2" y="4"/>
                        <a:pt x="3" y="4"/>
                        <a:pt x="4" y="4"/>
                      </a:cubicBezTo>
                      <a:cubicBezTo>
                        <a:pt x="5" y="4"/>
                        <a:pt x="4" y="4"/>
                        <a:pt x="4"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92" name="Freeform 767">
                  <a:extLst>
                    <a:ext uri="{FF2B5EF4-FFF2-40B4-BE49-F238E27FC236}">
                      <a16:creationId xmlns:a16="http://schemas.microsoft.com/office/drawing/2014/main" id="{079941DD-1CF3-7916-F85A-220733444F8A}"/>
                    </a:ext>
                  </a:extLst>
                </p:cNvPr>
                <p:cNvSpPr>
                  <a:spLocks/>
                </p:cNvSpPr>
                <p:nvPr/>
              </p:nvSpPr>
              <p:spPr bwMode="auto">
                <a:xfrm>
                  <a:off x="5379804" y="3544841"/>
                  <a:ext cx="314732" cy="378471"/>
                </a:xfrm>
                <a:custGeom>
                  <a:avLst/>
                  <a:gdLst>
                    <a:gd name="T0" fmla="*/ 5 w 60"/>
                    <a:gd name="T1" fmla="*/ 57 h 68"/>
                    <a:gd name="T2" fmla="*/ 15 w 60"/>
                    <a:gd name="T3" fmla="*/ 57 h 68"/>
                    <a:gd name="T4" fmla="*/ 18 w 60"/>
                    <a:gd name="T5" fmla="*/ 59 h 68"/>
                    <a:gd name="T6" fmla="*/ 21 w 60"/>
                    <a:gd name="T7" fmla="*/ 63 h 68"/>
                    <a:gd name="T8" fmla="*/ 27 w 60"/>
                    <a:gd name="T9" fmla="*/ 64 h 68"/>
                    <a:gd name="T10" fmla="*/ 32 w 60"/>
                    <a:gd name="T11" fmla="*/ 64 h 68"/>
                    <a:gd name="T12" fmla="*/ 35 w 60"/>
                    <a:gd name="T13" fmla="*/ 62 h 68"/>
                    <a:gd name="T14" fmla="*/ 39 w 60"/>
                    <a:gd name="T15" fmla="*/ 62 h 68"/>
                    <a:gd name="T16" fmla="*/ 44 w 60"/>
                    <a:gd name="T17" fmla="*/ 61 h 68"/>
                    <a:gd name="T18" fmla="*/ 53 w 60"/>
                    <a:gd name="T19" fmla="*/ 61 h 68"/>
                    <a:gd name="T20" fmla="*/ 58 w 60"/>
                    <a:gd name="T21" fmla="*/ 61 h 68"/>
                    <a:gd name="T22" fmla="*/ 58 w 60"/>
                    <a:gd name="T23" fmla="*/ 54 h 68"/>
                    <a:gd name="T24" fmla="*/ 56 w 60"/>
                    <a:gd name="T25" fmla="*/ 38 h 68"/>
                    <a:gd name="T26" fmla="*/ 52 w 60"/>
                    <a:gd name="T27" fmla="*/ 12 h 68"/>
                    <a:gd name="T28" fmla="*/ 60 w 60"/>
                    <a:gd name="T29" fmla="*/ 12 h 68"/>
                    <a:gd name="T30" fmla="*/ 43 w 60"/>
                    <a:gd name="T31" fmla="*/ 0 h 68"/>
                    <a:gd name="T32" fmla="*/ 42 w 60"/>
                    <a:gd name="T33" fmla="*/ 7 h 68"/>
                    <a:gd name="T34" fmla="*/ 37 w 60"/>
                    <a:gd name="T35" fmla="*/ 7 h 68"/>
                    <a:gd name="T36" fmla="*/ 29 w 60"/>
                    <a:gd name="T37" fmla="*/ 7 h 68"/>
                    <a:gd name="T38" fmla="*/ 26 w 60"/>
                    <a:gd name="T39" fmla="*/ 7 h 68"/>
                    <a:gd name="T40" fmla="*/ 26 w 60"/>
                    <a:gd name="T41" fmla="*/ 12 h 68"/>
                    <a:gd name="T42" fmla="*/ 26 w 60"/>
                    <a:gd name="T43" fmla="*/ 19 h 68"/>
                    <a:gd name="T44" fmla="*/ 20 w 60"/>
                    <a:gd name="T45" fmla="*/ 25 h 68"/>
                    <a:gd name="T46" fmla="*/ 20 w 60"/>
                    <a:gd name="T47" fmla="*/ 32 h 68"/>
                    <a:gd name="T48" fmla="*/ 16 w 60"/>
                    <a:gd name="T49" fmla="*/ 32 h 68"/>
                    <a:gd name="T50" fmla="*/ 3 w 60"/>
                    <a:gd name="T51" fmla="*/ 32 h 68"/>
                    <a:gd name="T52" fmla="*/ 1 w 60"/>
                    <a:gd name="T53" fmla="*/ 33 h 68"/>
                    <a:gd name="T54" fmla="*/ 4 w 60"/>
                    <a:gd name="T55" fmla="*/ 36 h 68"/>
                    <a:gd name="T56" fmla="*/ 3 w 60"/>
                    <a:gd name="T57" fmla="*/ 41 h 68"/>
                    <a:gd name="T58" fmla="*/ 6 w 60"/>
                    <a:gd name="T59" fmla="*/ 48 h 68"/>
                    <a:gd name="T60" fmla="*/ 3 w 60"/>
                    <a:gd name="T61" fmla="*/ 58 h 68"/>
                    <a:gd name="T62" fmla="*/ 5 w 60"/>
                    <a:gd name="T6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8">
                      <a:moveTo>
                        <a:pt x="5" y="57"/>
                      </a:moveTo>
                      <a:cubicBezTo>
                        <a:pt x="7" y="57"/>
                        <a:pt x="13" y="55"/>
                        <a:pt x="15" y="57"/>
                      </a:cubicBezTo>
                      <a:cubicBezTo>
                        <a:pt x="16" y="58"/>
                        <a:pt x="17" y="58"/>
                        <a:pt x="18" y="59"/>
                      </a:cubicBezTo>
                      <a:cubicBezTo>
                        <a:pt x="19" y="61"/>
                        <a:pt x="20" y="62"/>
                        <a:pt x="21" y="63"/>
                      </a:cubicBezTo>
                      <a:cubicBezTo>
                        <a:pt x="22" y="64"/>
                        <a:pt x="26" y="68"/>
                        <a:pt x="27" y="64"/>
                      </a:cubicBezTo>
                      <a:cubicBezTo>
                        <a:pt x="28" y="58"/>
                        <a:pt x="30" y="65"/>
                        <a:pt x="32" y="64"/>
                      </a:cubicBezTo>
                      <a:cubicBezTo>
                        <a:pt x="33" y="62"/>
                        <a:pt x="33" y="62"/>
                        <a:pt x="35" y="62"/>
                      </a:cubicBezTo>
                      <a:cubicBezTo>
                        <a:pt x="37" y="62"/>
                        <a:pt x="38" y="62"/>
                        <a:pt x="39" y="62"/>
                      </a:cubicBezTo>
                      <a:cubicBezTo>
                        <a:pt x="41" y="61"/>
                        <a:pt x="43" y="61"/>
                        <a:pt x="44" y="61"/>
                      </a:cubicBezTo>
                      <a:cubicBezTo>
                        <a:pt x="47" y="61"/>
                        <a:pt x="50" y="61"/>
                        <a:pt x="53" y="61"/>
                      </a:cubicBezTo>
                      <a:cubicBezTo>
                        <a:pt x="54" y="61"/>
                        <a:pt x="57" y="62"/>
                        <a:pt x="58" y="61"/>
                      </a:cubicBezTo>
                      <a:cubicBezTo>
                        <a:pt x="59" y="61"/>
                        <a:pt x="58" y="55"/>
                        <a:pt x="58" y="54"/>
                      </a:cubicBezTo>
                      <a:cubicBezTo>
                        <a:pt x="57" y="48"/>
                        <a:pt x="56" y="43"/>
                        <a:pt x="56" y="38"/>
                      </a:cubicBezTo>
                      <a:cubicBezTo>
                        <a:pt x="55" y="29"/>
                        <a:pt x="53" y="21"/>
                        <a:pt x="52" y="12"/>
                      </a:cubicBezTo>
                      <a:cubicBezTo>
                        <a:pt x="55" y="12"/>
                        <a:pt x="58" y="12"/>
                        <a:pt x="60" y="12"/>
                      </a:cubicBezTo>
                      <a:cubicBezTo>
                        <a:pt x="54" y="8"/>
                        <a:pt x="48" y="4"/>
                        <a:pt x="43" y="0"/>
                      </a:cubicBezTo>
                      <a:cubicBezTo>
                        <a:pt x="43" y="1"/>
                        <a:pt x="43" y="7"/>
                        <a:pt x="42" y="7"/>
                      </a:cubicBezTo>
                      <a:cubicBezTo>
                        <a:pt x="41" y="7"/>
                        <a:pt x="39" y="7"/>
                        <a:pt x="37" y="7"/>
                      </a:cubicBezTo>
                      <a:cubicBezTo>
                        <a:pt x="35" y="7"/>
                        <a:pt x="32" y="7"/>
                        <a:pt x="29" y="7"/>
                      </a:cubicBezTo>
                      <a:cubicBezTo>
                        <a:pt x="29" y="7"/>
                        <a:pt x="26" y="7"/>
                        <a:pt x="26" y="7"/>
                      </a:cubicBezTo>
                      <a:cubicBezTo>
                        <a:pt x="25" y="8"/>
                        <a:pt x="26" y="11"/>
                        <a:pt x="26" y="12"/>
                      </a:cubicBezTo>
                      <a:cubicBezTo>
                        <a:pt x="26" y="14"/>
                        <a:pt x="26" y="17"/>
                        <a:pt x="26" y="19"/>
                      </a:cubicBezTo>
                      <a:cubicBezTo>
                        <a:pt x="26" y="22"/>
                        <a:pt x="20" y="21"/>
                        <a:pt x="20" y="25"/>
                      </a:cubicBezTo>
                      <a:cubicBezTo>
                        <a:pt x="20" y="26"/>
                        <a:pt x="21" y="31"/>
                        <a:pt x="20" y="32"/>
                      </a:cubicBezTo>
                      <a:cubicBezTo>
                        <a:pt x="20" y="32"/>
                        <a:pt x="17" y="32"/>
                        <a:pt x="16" y="32"/>
                      </a:cubicBezTo>
                      <a:cubicBezTo>
                        <a:pt x="12" y="32"/>
                        <a:pt x="7" y="32"/>
                        <a:pt x="3" y="32"/>
                      </a:cubicBezTo>
                      <a:cubicBezTo>
                        <a:pt x="2" y="32"/>
                        <a:pt x="0" y="31"/>
                        <a:pt x="1" y="33"/>
                      </a:cubicBezTo>
                      <a:cubicBezTo>
                        <a:pt x="2" y="34"/>
                        <a:pt x="3" y="35"/>
                        <a:pt x="4" y="36"/>
                      </a:cubicBezTo>
                      <a:cubicBezTo>
                        <a:pt x="5" y="38"/>
                        <a:pt x="4" y="40"/>
                        <a:pt x="3" y="41"/>
                      </a:cubicBezTo>
                      <a:cubicBezTo>
                        <a:pt x="3" y="44"/>
                        <a:pt x="6" y="45"/>
                        <a:pt x="6" y="48"/>
                      </a:cubicBezTo>
                      <a:cubicBezTo>
                        <a:pt x="7" y="51"/>
                        <a:pt x="4" y="55"/>
                        <a:pt x="3" y="58"/>
                      </a:cubicBezTo>
                      <a:cubicBezTo>
                        <a:pt x="4" y="58"/>
                        <a:pt x="4" y="57"/>
                        <a:pt x="5" y="57"/>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93" name="Freeform 768">
                  <a:extLst>
                    <a:ext uri="{FF2B5EF4-FFF2-40B4-BE49-F238E27FC236}">
                      <a16:creationId xmlns:a16="http://schemas.microsoft.com/office/drawing/2014/main" id="{9AC3AF6D-2DEE-8DAC-073E-F6DA98065C9D}"/>
                    </a:ext>
                  </a:extLst>
                </p:cNvPr>
                <p:cNvSpPr>
                  <a:spLocks/>
                </p:cNvSpPr>
                <p:nvPr/>
              </p:nvSpPr>
              <p:spPr bwMode="auto">
                <a:xfrm>
                  <a:off x="5379804" y="3857080"/>
                  <a:ext cx="152001" cy="126790"/>
                </a:xfrm>
                <a:custGeom>
                  <a:avLst/>
                  <a:gdLst>
                    <a:gd name="T0" fmla="*/ 8 w 29"/>
                    <a:gd name="T1" fmla="*/ 22 h 23"/>
                    <a:gd name="T2" fmla="*/ 10 w 29"/>
                    <a:gd name="T3" fmla="*/ 21 h 23"/>
                    <a:gd name="T4" fmla="*/ 15 w 29"/>
                    <a:gd name="T5" fmla="*/ 21 h 23"/>
                    <a:gd name="T6" fmla="*/ 23 w 29"/>
                    <a:gd name="T7" fmla="*/ 21 h 23"/>
                    <a:gd name="T8" fmla="*/ 27 w 29"/>
                    <a:gd name="T9" fmla="*/ 22 h 23"/>
                    <a:gd name="T10" fmla="*/ 29 w 29"/>
                    <a:gd name="T11" fmla="*/ 19 h 23"/>
                    <a:gd name="T12" fmla="*/ 25 w 29"/>
                    <a:gd name="T13" fmla="*/ 14 h 23"/>
                    <a:gd name="T14" fmla="*/ 25 w 29"/>
                    <a:gd name="T15" fmla="*/ 10 h 23"/>
                    <a:gd name="T16" fmla="*/ 19 w 29"/>
                    <a:gd name="T17" fmla="*/ 4 h 23"/>
                    <a:gd name="T18" fmla="*/ 9 w 29"/>
                    <a:gd name="T19" fmla="*/ 1 h 23"/>
                    <a:gd name="T20" fmla="*/ 5 w 29"/>
                    <a:gd name="T21" fmla="*/ 1 h 23"/>
                    <a:gd name="T22" fmla="*/ 2 w 29"/>
                    <a:gd name="T23" fmla="*/ 6 h 23"/>
                    <a:gd name="T24" fmla="*/ 1 w 29"/>
                    <a:gd name="T25" fmla="*/ 10 h 23"/>
                    <a:gd name="T26" fmla="*/ 2 w 29"/>
                    <a:gd name="T27" fmla="*/ 12 h 23"/>
                    <a:gd name="T28" fmla="*/ 2 w 29"/>
                    <a:gd name="T29" fmla="*/ 14 h 23"/>
                    <a:gd name="T30" fmla="*/ 4 w 29"/>
                    <a:gd name="T31" fmla="*/ 15 h 23"/>
                    <a:gd name="T32" fmla="*/ 9 w 29"/>
                    <a:gd name="T33" fmla="*/ 15 h 23"/>
                    <a:gd name="T34" fmla="*/ 10 w 29"/>
                    <a:gd name="T35" fmla="*/ 14 h 23"/>
                    <a:gd name="T36" fmla="*/ 17 w 29"/>
                    <a:gd name="T37" fmla="*/ 16 h 23"/>
                    <a:gd name="T38" fmla="*/ 11 w 29"/>
                    <a:gd name="T39" fmla="*/ 17 h 23"/>
                    <a:gd name="T40" fmla="*/ 6 w 29"/>
                    <a:gd name="T41" fmla="*/ 18 h 23"/>
                    <a:gd name="T42" fmla="*/ 3 w 29"/>
                    <a:gd name="T43" fmla="*/ 21 h 23"/>
                    <a:gd name="T44" fmla="*/ 5 w 29"/>
                    <a:gd name="T45" fmla="*/ 21 h 23"/>
                    <a:gd name="T46" fmla="*/ 8 w 29"/>
                    <a:gd name="T4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3">
                      <a:moveTo>
                        <a:pt x="8" y="22"/>
                      </a:moveTo>
                      <a:cubicBezTo>
                        <a:pt x="9" y="22"/>
                        <a:pt x="9" y="21"/>
                        <a:pt x="10" y="21"/>
                      </a:cubicBezTo>
                      <a:cubicBezTo>
                        <a:pt x="12" y="21"/>
                        <a:pt x="13" y="21"/>
                        <a:pt x="15" y="21"/>
                      </a:cubicBezTo>
                      <a:cubicBezTo>
                        <a:pt x="17" y="21"/>
                        <a:pt x="20" y="20"/>
                        <a:pt x="23" y="21"/>
                      </a:cubicBezTo>
                      <a:cubicBezTo>
                        <a:pt x="24" y="22"/>
                        <a:pt x="25" y="23"/>
                        <a:pt x="27" y="22"/>
                      </a:cubicBezTo>
                      <a:cubicBezTo>
                        <a:pt x="29" y="22"/>
                        <a:pt x="29" y="21"/>
                        <a:pt x="29" y="19"/>
                      </a:cubicBezTo>
                      <a:cubicBezTo>
                        <a:pt x="29" y="17"/>
                        <a:pt x="25" y="16"/>
                        <a:pt x="25" y="14"/>
                      </a:cubicBezTo>
                      <a:cubicBezTo>
                        <a:pt x="25" y="14"/>
                        <a:pt x="25" y="10"/>
                        <a:pt x="25" y="10"/>
                      </a:cubicBezTo>
                      <a:cubicBezTo>
                        <a:pt x="24" y="10"/>
                        <a:pt x="20" y="5"/>
                        <a:pt x="19" y="4"/>
                      </a:cubicBezTo>
                      <a:cubicBezTo>
                        <a:pt x="16" y="1"/>
                        <a:pt x="13" y="0"/>
                        <a:pt x="9" y="1"/>
                      </a:cubicBezTo>
                      <a:cubicBezTo>
                        <a:pt x="8" y="1"/>
                        <a:pt x="5" y="0"/>
                        <a:pt x="5" y="1"/>
                      </a:cubicBezTo>
                      <a:cubicBezTo>
                        <a:pt x="4" y="2"/>
                        <a:pt x="2" y="4"/>
                        <a:pt x="2" y="6"/>
                      </a:cubicBezTo>
                      <a:cubicBezTo>
                        <a:pt x="3" y="8"/>
                        <a:pt x="3" y="9"/>
                        <a:pt x="1" y="10"/>
                      </a:cubicBezTo>
                      <a:cubicBezTo>
                        <a:pt x="0" y="10"/>
                        <a:pt x="3" y="12"/>
                        <a:pt x="2" y="12"/>
                      </a:cubicBezTo>
                      <a:cubicBezTo>
                        <a:pt x="4" y="13"/>
                        <a:pt x="2" y="13"/>
                        <a:pt x="2" y="14"/>
                      </a:cubicBezTo>
                      <a:cubicBezTo>
                        <a:pt x="2" y="14"/>
                        <a:pt x="3" y="15"/>
                        <a:pt x="4" y="15"/>
                      </a:cubicBezTo>
                      <a:cubicBezTo>
                        <a:pt x="4" y="16"/>
                        <a:pt x="8" y="15"/>
                        <a:pt x="9" y="15"/>
                      </a:cubicBezTo>
                      <a:cubicBezTo>
                        <a:pt x="10" y="15"/>
                        <a:pt x="10" y="14"/>
                        <a:pt x="10" y="14"/>
                      </a:cubicBezTo>
                      <a:cubicBezTo>
                        <a:pt x="11" y="14"/>
                        <a:pt x="17" y="17"/>
                        <a:pt x="17" y="16"/>
                      </a:cubicBezTo>
                      <a:cubicBezTo>
                        <a:pt x="16" y="18"/>
                        <a:pt x="12" y="17"/>
                        <a:pt x="11" y="17"/>
                      </a:cubicBezTo>
                      <a:cubicBezTo>
                        <a:pt x="9" y="16"/>
                        <a:pt x="8" y="18"/>
                        <a:pt x="6" y="18"/>
                      </a:cubicBezTo>
                      <a:cubicBezTo>
                        <a:pt x="3" y="18"/>
                        <a:pt x="1" y="18"/>
                        <a:pt x="3" y="21"/>
                      </a:cubicBezTo>
                      <a:cubicBezTo>
                        <a:pt x="3" y="22"/>
                        <a:pt x="4" y="21"/>
                        <a:pt x="5" y="21"/>
                      </a:cubicBezTo>
                      <a:cubicBezTo>
                        <a:pt x="6" y="21"/>
                        <a:pt x="7" y="22"/>
                        <a:pt x="8" y="2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94" name="Freeform 769">
                  <a:extLst>
                    <a:ext uri="{FF2B5EF4-FFF2-40B4-BE49-F238E27FC236}">
                      <a16:creationId xmlns:a16="http://schemas.microsoft.com/office/drawing/2014/main" id="{56B1B6A5-B749-F040-732B-88A19EFA53D3}"/>
                    </a:ext>
                  </a:extLst>
                </p:cNvPr>
                <p:cNvSpPr>
                  <a:spLocks/>
                </p:cNvSpPr>
                <p:nvPr/>
              </p:nvSpPr>
              <p:spPr bwMode="auto">
                <a:xfrm>
                  <a:off x="5512135" y="3607288"/>
                  <a:ext cx="439910" cy="433352"/>
                </a:xfrm>
                <a:custGeom>
                  <a:avLst/>
                  <a:gdLst>
                    <a:gd name="T0" fmla="*/ 27 w 84"/>
                    <a:gd name="T1" fmla="*/ 1 h 78"/>
                    <a:gd name="T2" fmla="*/ 33 w 84"/>
                    <a:gd name="T3" fmla="*/ 45 h 78"/>
                    <a:gd name="T4" fmla="*/ 32 w 84"/>
                    <a:gd name="T5" fmla="*/ 50 h 78"/>
                    <a:gd name="T6" fmla="*/ 19 w 84"/>
                    <a:gd name="T7" fmla="*/ 50 h 78"/>
                    <a:gd name="T8" fmla="*/ 15 w 84"/>
                    <a:gd name="T9" fmla="*/ 50 h 78"/>
                    <a:gd name="T10" fmla="*/ 12 w 84"/>
                    <a:gd name="T11" fmla="*/ 51 h 78"/>
                    <a:gd name="T12" fmla="*/ 8 w 84"/>
                    <a:gd name="T13" fmla="*/ 51 h 78"/>
                    <a:gd name="T14" fmla="*/ 6 w 84"/>
                    <a:gd name="T15" fmla="*/ 52 h 78"/>
                    <a:gd name="T16" fmla="*/ 3 w 84"/>
                    <a:gd name="T17" fmla="*/ 50 h 78"/>
                    <a:gd name="T18" fmla="*/ 0 w 84"/>
                    <a:gd name="T19" fmla="*/ 55 h 78"/>
                    <a:gd name="T20" fmla="*/ 0 w 84"/>
                    <a:gd name="T21" fmla="*/ 59 h 78"/>
                    <a:gd name="T22" fmla="*/ 3 w 84"/>
                    <a:gd name="T23" fmla="*/ 63 h 78"/>
                    <a:gd name="T24" fmla="*/ 4 w 84"/>
                    <a:gd name="T25" fmla="*/ 67 h 78"/>
                    <a:gd name="T26" fmla="*/ 7 w 84"/>
                    <a:gd name="T27" fmla="*/ 68 h 78"/>
                    <a:gd name="T28" fmla="*/ 11 w 84"/>
                    <a:gd name="T29" fmla="*/ 68 h 78"/>
                    <a:gd name="T30" fmla="*/ 15 w 84"/>
                    <a:gd name="T31" fmla="*/ 66 h 78"/>
                    <a:gd name="T32" fmla="*/ 20 w 84"/>
                    <a:gd name="T33" fmla="*/ 75 h 78"/>
                    <a:gd name="T34" fmla="*/ 20 w 84"/>
                    <a:gd name="T35" fmla="*/ 77 h 78"/>
                    <a:gd name="T36" fmla="*/ 23 w 84"/>
                    <a:gd name="T37" fmla="*/ 77 h 78"/>
                    <a:gd name="T38" fmla="*/ 27 w 84"/>
                    <a:gd name="T39" fmla="*/ 77 h 78"/>
                    <a:gd name="T40" fmla="*/ 30 w 84"/>
                    <a:gd name="T41" fmla="*/ 77 h 78"/>
                    <a:gd name="T42" fmla="*/ 35 w 84"/>
                    <a:gd name="T43" fmla="*/ 71 h 78"/>
                    <a:gd name="T44" fmla="*/ 35 w 84"/>
                    <a:gd name="T45" fmla="*/ 69 h 78"/>
                    <a:gd name="T46" fmla="*/ 39 w 84"/>
                    <a:gd name="T47" fmla="*/ 67 h 78"/>
                    <a:gd name="T48" fmla="*/ 40 w 84"/>
                    <a:gd name="T49" fmla="*/ 63 h 78"/>
                    <a:gd name="T50" fmla="*/ 42 w 84"/>
                    <a:gd name="T51" fmla="*/ 62 h 78"/>
                    <a:gd name="T52" fmla="*/ 49 w 84"/>
                    <a:gd name="T53" fmla="*/ 57 h 78"/>
                    <a:gd name="T54" fmla="*/ 51 w 84"/>
                    <a:gd name="T55" fmla="*/ 57 h 78"/>
                    <a:gd name="T56" fmla="*/ 52 w 84"/>
                    <a:gd name="T57" fmla="*/ 56 h 78"/>
                    <a:gd name="T58" fmla="*/ 55 w 84"/>
                    <a:gd name="T59" fmla="*/ 54 h 78"/>
                    <a:gd name="T60" fmla="*/ 65 w 84"/>
                    <a:gd name="T61" fmla="*/ 53 h 78"/>
                    <a:gd name="T62" fmla="*/ 70 w 84"/>
                    <a:gd name="T63" fmla="*/ 52 h 78"/>
                    <a:gd name="T64" fmla="*/ 78 w 84"/>
                    <a:gd name="T65" fmla="*/ 51 h 78"/>
                    <a:gd name="T66" fmla="*/ 82 w 84"/>
                    <a:gd name="T67" fmla="*/ 31 h 78"/>
                    <a:gd name="T68" fmla="*/ 77 w 84"/>
                    <a:gd name="T69" fmla="*/ 32 h 78"/>
                    <a:gd name="T70" fmla="*/ 77 w 84"/>
                    <a:gd name="T71" fmla="*/ 28 h 78"/>
                    <a:gd name="T72" fmla="*/ 70 w 84"/>
                    <a:gd name="T73" fmla="*/ 26 h 78"/>
                    <a:gd name="T74" fmla="*/ 66 w 84"/>
                    <a:gd name="T75" fmla="*/ 22 h 78"/>
                    <a:gd name="T76" fmla="*/ 63 w 84"/>
                    <a:gd name="T77" fmla="*/ 20 h 78"/>
                    <a:gd name="T78" fmla="*/ 56 w 84"/>
                    <a:gd name="T79" fmla="*/ 14 h 78"/>
                    <a:gd name="T80" fmla="*/ 39 w 84"/>
                    <a:gd name="T81" fmla="*/ 3 h 78"/>
                    <a:gd name="T82" fmla="*/ 35 w 84"/>
                    <a:gd name="T83" fmla="*/ 1 h 78"/>
                    <a:gd name="T84" fmla="*/ 27 w 84"/>
                    <a:gd name="T8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78">
                      <a:moveTo>
                        <a:pt x="27" y="1"/>
                      </a:moveTo>
                      <a:cubicBezTo>
                        <a:pt x="29" y="16"/>
                        <a:pt x="31" y="31"/>
                        <a:pt x="33" y="45"/>
                      </a:cubicBezTo>
                      <a:cubicBezTo>
                        <a:pt x="33" y="47"/>
                        <a:pt x="35" y="50"/>
                        <a:pt x="32" y="50"/>
                      </a:cubicBezTo>
                      <a:cubicBezTo>
                        <a:pt x="28" y="50"/>
                        <a:pt x="23" y="50"/>
                        <a:pt x="19" y="50"/>
                      </a:cubicBezTo>
                      <a:cubicBezTo>
                        <a:pt x="17" y="50"/>
                        <a:pt x="16" y="50"/>
                        <a:pt x="15" y="50"/>
                      </a:cubicBezTo>
                      <a:cubicBezTo>
                        <a:pt x="14" y="50"/>
                        <a:pt x="13" y="51"/>
                        <a:pt x="12" y="51"/>
                      </a:cubicBezTo>
                      <a:cubicBezTo>
                        <a:pt x="11" y="52"/>
                        <a:pt x="10" y="51"/>
                        <a:pt x="8" y="51"/>
                      </a:cubicBezTo>
                      <a:cubicBezTo>
                        <a:pt x="7" y="51"/>
                        <a:pt x="7" y="53"/>
                        <a:pt x="6" y="52"/>
                      </a:cubicBezTo>
                      <a:cubicBezTo>
                        <a:pt x="5" y="52"/>
                        <a:pt x="4" y="50"/>
                        <a:pt x="3" y="50"/>
                      </a:cubicBezTo>
                      <a:cubicBezTo>
                        <a:pt x="2" y="50"/>
                        <a:pt x="2" y="56"/>
                        <a:pt x="0" y="55"/>
                      </a:cubicBezTo>
                      <a:cubicBezTo>
                        <a:pt x="0" y="56"/>
                        <a:pt x="0" y="58"/>
                        <a:pt x="0" y="59"/>
                      </a:cubicBezTo>
                      <a:cubicBezTo>
                        <a:pt x="0" y="61"/>
                        <a:pt x="2" y="61"/>
                        <a:pt x="3" y="63"/>
                      </a:cubicBezTo>
                      <a:cubicBezTo>
                        <a:pt x="4" y="64"/>
                        <a:pt x="3" y="66"/>
                        <a:pt x="4" y="67"/>
                      </a:cubicBezTo>
                      <a:cubicBezTo>
                        <a:pt x="5" y="69"/>
                        <a:pt x="6" y="67"/>
                        <a:pt x="7" y="68"/>
                      </a:cubicBezTo>
                      <a:cubicBezTo>
                        <a:pt x="7" y="69"/>
                        <a:pt x="10" y="68"/>
                        <a:pt x="11" y="68"/>
                      </a:cubicBezTo>
                      <a:cubicBezTo>
                        <a:pt x="12" y="68"/>
                        <a:pt x="14" y="66"/>
                        <a:pt x="15" y="66"/>
                      </a:cubicBezTo>
                      <a:cubicBezTo>
                        <a:pt x="17" y="68"/>
                        <a:pt x="18" y="73"/>
                        <a:pt x="20" y="75"/>
                      </a:cubicBezTo>
                      <a:cubicBezTo>
                        <a:pt x="20" y="75"/>
                        <a:pt x="19" y="77"/>
                        <a:pt x="20" y="77"/>
                      </a:cubicBezTo>
                      <a:cubicBezTo>
                        <a:pt x="21" y="78"/>
                        <a:pt x="22" y="76"/>
                        <a:pt x="23" y="77"/>
                      </a:cubicBezTo>
                      <a:cubicBezTo>
                        <a:pt x="24" y="78"/>
                        <a:pt x="26" y="78"/>
                        <a:pt x="27" y="77"/>
                      </a:cubicBezTo>
                      <a:cubicBezTo>
                        <a:pt x="29" y="75"/>
                        <a:pt x="29" y="77"/>
                        <a:pt x="30" y="77"/>
                      </a:cubicBezTo>
                      <a:cubicBezTo>
                        <a:pt x="33" y="77"/>
                        <a:pt x="35" y="73"/>
                        <a:pt x="35" y="71"/>
                      </a:cubicBezTo>
                      <a:cubicBezTo>
                        <a:pt x="35" y="70"/>
                        <a:pt x="33" y="70"/>
                        <a:pt x="35" y="69"/>
                      </a:cubicBezTo>
                      <a:cubicBezTo>
                        <a:pt x="36" y="68"/>
                        <a:pt x="38" y="69"/>
                        <a:pt x="39" y="67"/>
                      </a:cubicBezTo>
                      <a:cubicBezTo>
                        <a:pt x="39" y="66"/>
                        <a:pt x="40" y="64"/>
                        <a:pt x="40" y="63"/>
                      </a:cubicBezTo>
                      <a:cubicBezTo>
                        <a:pt x="41" y="61"/>
                        <a:pt x="41" y="60"/>
                        <a:pt x="42" y="62"/>
                      </a:cubicBezTo>
                      <a:cubicBezTo>
                        <a:pt x="45" y="64"/>
                        <a:pt x="47" y="56"/>
                        <a:pt x="49" y="57"/>
                      </a:cubicBezTo>
                      <a:cubicBezTo>
                        <a:pt x="50" y="57"/>
                        <a:pt x="50" y="57"/>
                        <a:pt x="51" y="57"/>
                      </a:cubicBezTo>
                      <a:cubicBezTo>
                        <a:pt x="51" y="57"/>
                        <a:pt x="52" y="56"/>
                        <a:pt x="52" y="56"/>
                      </a:cubicBezTo>
                      <a:cubicBezTo>
                        <a:pt x="53" y="55"/>
                        <a:pt x="54" y="55"/>
                        <a:pt x="55" y="54"/>
                      </a:cubicBezTo>
                      <a:cubicBezTo>
                        <a:pt x="58" y="51"/>
                        <a:pt x="61" y="54"/>
                        <a:pt x="65" y="53"/>
                      </a:cubicBezTo>
                      <a:cubicBezTo>
                        <a:pt x="67" y="53"/>
                        <a:pt x="68" y="52"/>
                        <a:pt x="70" y="52"/>
                      </a:cubicBezTo>
                      <a:cubicBezTo>
                        <a:pt x="73" y="52"/>
                        <a:pt x="76" y="52"/>
                        <a:pt x="78" y="51"/>
                      </a:cubicBezTo>
                      <a:cubicBezTo>
                        <a:pt x="84" y="49"/>
                        <a:pt x="82" y="36"/>
                        <a:pt x="82" y="31"/>
                      </a:cubicBezTo>
                      <a:cubicBezTo>
                        <a:pt x="81" y="32"/>
                        <a:pt x="78" y="34"/>
                        <a:pt x="77" y="32"/>
                      </a:cubicBezTo>
                      <a:cubicBezTo>
                        <a:pt x="76" y="31"/>
                        <a:pt x="78" y="29"/>
                        <a:pt x="77" y="28"/>
                      </a:cubicBezTo>
                      <a:cubicBezTo>
                        <a:pt x="76" y="26"/>
                        <a:pt x="72" y="27"/>
                        <a:pt x="70" y="26"/>
                      </a:cubicBezTo>
                      <a:cubicBezTo>
                        <a:pt x="68" y="26"/>
                        <a:pt x="67" y="23"/>
                        <a:pt x="66" y="22"/>
                      </a:cubicBezTo>
                      <a:cubicBezTo>
                        <a:pt x="66" y="21"/>
                        <a:pt x="65" y="20"/>
                        <a:pt x="63" y="20"/>
                      </a:cubicBezTo>
                      <a:cubicBezTo>
                        <a:pt x="61" y="18"/>
                        <a:pt x="58" y="16"/>
                        <a:pt x="56" y="14"/>
                      </a:cubicBezTo>
                      <a:cubicBezTo>
                        <a:pt x="50" y="11"/>
                        <a:pt x="44" y="7"/>
                        <a:pt x="39" y="3"/>
                      </a:cubicBezTo>
                      <a:cubicBezTo>
                        <a:pt x="38" y="3"/>
                        <a:pt x="36" y="1"/>
                        <a:pt x="35" y="1"/>
                      </a:cubicBezTo>
                      <a:cubicBezTo>
                        <a:pt x="33" y="0"/>
                        <a:pt x="30" y="1"/>
                        <a:pt x="27"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95" name="Freeform 770">
                  <a:extLst>
                    <a:ext uri="{FF2B5EF4-FFF2-40B4-BE49-F238E27FC236}">
                      <a16:creationId xmlns:a16="http://schemas.microsoft.com/office/drawing/2014/main" id="{769F65FE-4A56-EBC3-FF1E-C113B76682A2}"/>
                    </a:ext>
                  </a:extLst>
                </p:cNvPr>
                <p:cNvSpPr>
                  <a:spLocks/>
                </p:cNvSpPr>
                <p:nvPr/>
              </p:nvSpPr>
              <p:spPr bwMode="auto">
                <a:xfrm>
                  <a:off x="6454545" y="3406696"/>
                  <a:ext cx="289696" cy="298994"/>
                </a:xfrm>
                <a:custGeom>
                  <a:avLst/>
                  <a:gdLst>
                    <a:gd name="T0" fmla="*/ 45 w 55"/>
                    <a:gd name="T1" fmla="*/ 54 h 54"/>
                    <a:gd name="T2" fmla="*/ 48 w 55"/>
                    <a:gd name="T3" fmla="*/ 51 h 54"/>
                    <a:gd name="T4" fmla="*/ 51 w 55"/>
                    <a:gd name="T5" fmla="*/ 48 h 54"/>
                    <a:gd name="T6" fmla="*/ 54 w 55"/>
                    <a:gd name="T7" fmla="*/ 44 h 54"/>
                    <a:gd name="T8" fmla="*/ 55 w 55"/>
                    <a:gd name="T9" fmla="*/ 42 h 54"/>
                    <a:gd name="T10" fmla="*/ 50 w 55"/>
                    <a:gd name="T11" fmla="*/ 36 h 54"/>
                    <a:gd name="T12" fmla="*/ 45 w 55"/>
                    <a:gd name="T13" fmla="*/ 25 h 54"/>
                    <a:gd name="T14" fmla="*/ 40 w 55"/>
                    <a:gd name="T15" fmla="*/ 16 h 54"/>
                    <a:gd name="T16" fmla="*/ 38 w 55"/>
                    <a:gd name="T17" fmla="*/ 8 h 54"/>
                    <a:gd name="T18" fmla="*/ 47 w 55"/>
                    <a:gd name="T19" fmla="*/ 22 h 54"/>
                    <a:gd name="T20" fmla="*/ 49 w 55"/>
                    <a:gd name="T21" fmla="*/ 19 h 54"/>
                    <a:gd name="T22" fmla="*/ 48 w 55"/>
                    <a:gd name="T23" fmla="*/ 14 h 54"/>
                    <a:gd name="T24" fmla="*/ 47 w 55"/>
                    <a:gd name="T25" fmla="*/ 2 h 54"/>
                    <a:gd name="T26" fmla="*/ 38 w 55"/>
                    <a:gd name="T27" fmla="*/ 2 h 54"/>
                    <a:gd name="T28" fmla="*/ 25 w 55"/>
                    <a:gd name="T29" fmla="*/ 3 h 54"/>
                    <a:gd name="T30" fmla="*/ 16 w 55"/>
                    <a:gd name="T31" fmla="*/ 3 h 54"/>
                    <a:gd name="T32" fmla="*/ 4 w 55"/>
                    <a:gd name="T33" fmla="*/ 1 h 54"/>
                    <a:gd name="T34" fmla="*/ 3 w 55"/>
                    <a:gd name="T35" fmla="*/ 0 h 54"/>
                    <a:gd name="T36" fmla="*/ 1 w 55"/>
                    <a:gd name="T37" fmla="*/ 3 h 54"/>
                    <a:gd name="T38" fmla="*/ 2 w 55"/>
                    <a:gd name="T39" fmla="*/ 7 h 54"/>
                    <a:gd name="T40" fmla="*/ 1 w 55"/>
                    <a:gd name="T41" fmla="*/ 11 h 54"/>
                    <a:gd name="T42" fmla="*/ 2 w 55"/>
                    <a:gd name="T43" fmla="*/ 13 h 54"/>
                    <a:gd name="T44" fmla="*/ 2 w 55"/>
                    <a:gd name="T45" fmla="*/ 25 h 54"/>
                    <a:gd name="T46" fmla="*/ 2 w 55"/>
                    <a:gd name="T47" fmla="*/ 52 h 54"/>
                    <a:gd name="T48" fmla="*/ 34 w 55"/>
                    <a:gd name="T49" fmla="*/ 52 h 54"/>
                    <a:gd name="T50" fmla="*/ 40 w 55"/>
                    <a:gd name="T51" fmla="*/ 52 h 54"/>
                    <a:gd name="T52" fmla="*/ 45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45" y="54"/>
                      </a:moveTo>
                      <a:cubicBezTo>
                        <a:pt x="46" y="54"/>
                        <a:pt x="46" y="51"/>
                        <a:pt x="48" y="51"/>
                      </a:cubicBezTo>
                      <a:cubicBezTo>
                        <a:pt x="51" y="51"/>
                        <a:pt x="49" y="49"/>
                        <a:pt x="51" y="48"/>
                      </a:cubicBezTo>
                      <a:cubicBezTo>
                        <a:pt x="54" y="47"/>
                        <a:pt x="54" y="47"/>
                        <a:pt x="54" y="44"/>
                      </a:cubicBezTo>
                      <a:cubicBezTo>
                        <a:pt x="53" y="42"/>
                        <a:pt x="53" y="42"/>
                        <a:pt x="55" y="42"/>
                      </a:cubicBezTo>
                      <a:cubicBezTo>
                        <a:pt x="54" y="42"/>
                        <a:pt x="51" y="37"/>
                        <a:pt x="50" y="36"/>
                      </a:cubicBezTo>
                      <a:cubicBezTo>
                        <a:pt x="49" y="32"/>
                        <a:pt x="47" y="28"/>
                        <a:pt x="45" y="25"/>
                      </a:cubicBezTo>
                      <a:cubicBezTo>
                        <a:pt x="43" y="22"/>
                        <a:pt x="42" y="18"/>
                        <a:pt x="40" y="16"/>
                      </a:cubicBezTo>
                      <a:cubicBezTo>
                        <a:pt x="39" y="15"/>
                        <a:pt x="37" y="9"/>
                        <a:pt x="38" y="8"/>
                      </a:cubicBezTo>
                      <a:cubicBezTo>
                        <a:pt x="38" y="8"/>
                        <a:pt x="46" y="22"/>
                        <a:pt x="47" y="22"/>
                      </a:cubicBezTo>
                      <a:cubicBezTo>
                        <a:pt x="48" y="22"/>
                        <a:pt x="49" y="19"/>
                        <a:pt x="49" y="19"/>
                      </a:cubicBezTo>
                      <a:cubicBezTo>
                        <a:pt x="49" y="17"/>
                        <a:pt x="49" y="15"/>
                        <a:pt x="48" y="14"/>
                      </a:cubicBezTo>
                      <a:cubicBezTo>
                        <a:pt x="48" y="10"/>
                        <a:pt x="47" y="6"/>
                        <a:pt x="47" y="2"/>
                      </a:cubicBezTo>
                      <a:cubicBezTo>
                        <a:pt x="45" y="4"/>
                        <a:pt x="40" y="4"/>
                        <a:pt x="38" y="2"/>
                      </a:cubicBezTo>
                      <a:cubicBezTo>
                        <a:pt x="34" y="0"/>
                        <a:pt x="29" y="1"/>
                        <a:pt x="25" y="3"/>
                      </a:cubicBezTo>
                      <a:cubicBezTo>
                        <a:pt x="22" y="5"/>
                        <a:pt x="19" y="4"/>
                        <a:pt x="16" y="3"/>
                      </a:cubicBezTo>
                      <a:cubicBezTo>
                        <a:pt x="12" y="2"/>
                        <a:pt x="8" y="2"/>
                        <a:pt x="4" y="1"/>
                      </a:cubicBezTo>
                      <a:cubicBezTo>
                        <a:pt x="4" y="1"/>
                        <a:pt x="3" y="0"/>
                        <a:pt x="3" y="0"/>
                      </a:cubicBezTo>
                      <a:cubicBezTo>
                        <a:pt x="2" y="1"/>
                        <a:pt x="2" y="2"/>
                        <a:pt x="1" y="3"/>
                      </a:cubicBezTo>
                      <a:cubicBezTo>
                        <a:pt x="0" y="4"/>
                        <a:pt x="3" y="5"/>
                        <a:pt x="2" y="7"/>
                      </a:cubicBezTo>
                      <a:cubicBezTo>
                        <a:pt x="1" y="8"/>
                        <a:pt x="1" y="9"/>
                        <a:pt x="1" y="11"/>
                      </a:cubicBezTo>
                      <a:cubicBezTo>
                        <a:pt x="2" y="11"/>
                        <a:pt x="2" y="12"/>
                        <a:pt x="2" y="13"/>
                      </a:cubicBezTo>
                      <a:cubicBezTo>
                        <a:pt x="2" y="17"/>
                        <a:pt x="2" y="21"/>
                        <a:pt x="2" y="25"/>
                      </a:cubicBezTo>
                      <a:cubicBezTo>
                        <a:pt x="2" y="28"/>
                        <a:pt x="2" y="52"/>
                        <a:pt x="2" y="52"/>
                      </a:cubicBezTo>
                      <a:cubicBezTo>
                        <a:pt x="13" y="52"/>
                        <a:pt x="23" y="52"/>
                        <a:pt x="34" y="52"/>
                      </a:cubicBezTo>
                      <a:cubicBezTo>
                        <a:pt x="36" y="52"/>
                        <a:pt x="38" y="52"/>
                        <a:pt x="40" y="52"/>
                      </a:cubicBezTo>
                      <a:cubicBezTo>
                        <a:pt x="42" y="52"/>
                        <a:pt x="43" y="54"/>
                        <a:pt x="45" y="5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96" name="Freeform 771">
                  <a:extLst>
                    <a:ext uri="{FF2B5EF4-FFF2-40B4-BE49-F238E27FC236}">
                      <a16:creationId xmlns:a16="http://schemas.microsoft.com/office/drawing/2014/main" id="{1DC2F5C1-B66F-1245-07D6-5C9C70E5E222}"/>
                    </a:ext>
                  </a:extLst>
                </p:cNvPr>
                <p:cNvSpPr>
                  <a:spLocks/>
                </p:cNvSpPr>
                <p:nvPr/>
              </p:nvSpPr>
              <p:spPr bwMode="auto">
                <a:xfrm>
                  <a:off x="6025363" y="3234493"/>
                  <a:ext cx="105509" cy="215730"/>
                </a:xfrm>
                <a:custGeom>
                  <a:avLst/>
                  <a:gdLst>
                    <a:gd name="T0" fmla="*/ 14 w 20"/>
                    <a:gd name="T1" fmla="*/ 34 h 39"/>
                    <a:gd name="T2" fmla="*/ 17 w 20"/>
                    <a:gd name="T3" fmla="*/ 30 h 39"/>
                    <a:gd name="T4" fmla="*/ 20 w 20"/>
                    <a:gd name="T5" fmla="*/ 27 h 39"/>
                    <a:gd name="T6" fmla="*/ 20 w 20"/>
                    <a:gd name="T7" fmla="*/ 24 h 39"/>
                    <a:gd name="T8" fmla="*/ 19 w 20"/>
                    <a:gd name="T9" fmla="*/ 23 h 39"/>
                    <a:gd name="T10" fmla="*/ 17 w 20"/>
                    <a:gd name="T11" fmla="*/ 20 h 39"/>
                    <a:gd name="T12" fmla="*/ 14 w 20"/>
                    <a:gd name="T13" fmla="*/ 20 h 39"/>
                    <a:gd name="T14" fmla="*/ 16 w 20"/>
                    <a:gd name="T15" fmla="*/ 16 h 39"/>
                    <a:gd name="T16" fmla="*/ 17 w 20"/>
                    <a:gd name="T17" fmla="*/ 10 h 39"/>
                    <a:gd name="T18" fmla="*/ 15 w 20"/>
                    <a:gd name="T19" fmla="*/ 6 h 39"/>
                    <a:gd name="T20" fmla="*/ 18 w 20"/>
                    <a:gd name="T21" fmla="*/ 4 h 39"/>
                    <a:gd name="T22" fmla="*/ 18 w 20"/>
                    <a:gd name="T23" fmla="*/ 1 h 39"/>
                    <a:gd name="T24" fmla="*/ 15 w 20"/>
                    <a:gd name="T25" fmla="*/ 3 h 39"/>
                    <a:gd name="T26" fmla="*/ 14 w 20"/>
                    <a:gd name="T27" fmla="*/ 2 h 39"/>
                    <a:gd name="T28" fmla="*/ 11 w 20"/>
                    <a:gd name="T29" fmla="*/ 0 h 39"/>
                    <a:gd name="T30" fmla="*/ 5 w 20"/>
                    <a:gd name="T31" fmla="*/ 4 h 39"/>
                    <a:gd name="T32" fmla="*/ 2 w 20"/>
                    <a:gd name="T33" fmla="*/ 17 h 39"/>
                    <a:gd name="T34" fmla="*/ 1 w 20"/>
                    <a:gd name="T35" fmla="*/ 21 h 39"/>
                    <a:gd name="T36" fmla="*/ 4 w 20"/>
                    <a:gd name="T37" fmla="*/ 26 h 39"/>
                    <a:gd name="T38" fmla="*/ 8 w 20"/>
                    <a:gd name="T39" fmla="*/ 30 h 39"/>
                    <a:gd name="T40" fmla="*/ 10 w 20"/>
                    <a:gd name="T41" fmla="*/ 39 h 39"/>
                    <a:gd name="T42" fmla="*/ 14 w 20"/>
                    <a:gd name="T43" fmla="*/ 34 h 39"/>
                    <a:gd name="T44" fmla="*/ 14 w 20"/>
                    <a:gd name="T4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9">
                      <a:moveTo>
                        <a:pt x="14" y="34"/>
                      </a:moveTo>
                      <a:cubicBezTo>
                        <a:pt x="12" y="32"/>
                        <a:pt x="16" y="30"/>
                        <a:pt x="17" y="30"/>
                      </a:cubicBezTo>
                      <a:cubicBezTo>
                        <a:pt x="19" y="29"/>
                        <a:pt x="20" y="28"/>
                        <a:pt x="20" y="27"/>
                      </a:cubicBezTo>
                      <a:cubicBezTo>
                        <a:pt x="20" y="26"/>
                        <a:pt x="20" y="25"/>
                        <a:pt x="20" y="24"/>
                      </a:cubicBezTo>
                      <a:cubicBezTo>
                        <a:pt x="20" y="23"/>
                        <a:pt x="19" y="23"/>
                        <a:pt x="19" y="23"/>
                      </a:cubicBezTo>
                      <a:cubicBezTo>
                        <a:pt x="18" y="22"/>
                        <a:pt x="18" y="21"/>
                        <a:pt x="17" y="20"/>
                      </a:cubicBezTo>
                      <a:cubicBezTo>
                        <a:pt x="16" y="20"/>
                        <a:pt x="15" y="21"/>
                        <a:pt x="14" y="20"/>
                      </a:cubicBezTo>
                      <a:cubicBezTo>
                        <a:pt x="11" y="18"/>
                        <a:pt x="14" y="17"/>
                        <a:pt x="16" y="16"/>
                      </a:cubicBezTo>
                      <a:cubicBezTo>
                        <a:pt x="18" y="15"/>
                        <a:pt x="19" y="12"/>
                        <a:pt x="17" y="10"/>
                      </a:cubicBezTo>
                      <a:cubicBezTo>
                        <a:pt x="17" y="9"/>
                        <a:pt x="14" y="7"/>
                        <a:pt x="15" y="6"/>
                      </a:cubicBezTo>
                      <a:cubicBezTo>
                        <a:pt x="16" y="5"/>
                        <a:pt x="17" y="5"/>
                        <a:pt x="18" y="4"/>
                      </a:cubicBezTo>
                      <a:cubicBezTo>
                        <a:pt x="18" y="4"/>
                        <a:pt x="18" y="1"/>
                        <a:pt x="18" y="1"/>
                      </a:cubicBezTo>
                      <a:cubicBezTo>
                        <a:pt x="17" y="1"/>
                        <a:pt x="16" y="4"/>
                        <a:pt x="15" y="3"/>
                      </a:cubicBezTo>
                      <a:cubicBezTo>
                        <a:pt x="15" y="3"/>
                        <a:pt x="14" y="2"/>
                        <a:pt x="14" y="2"/>
                      </a:cubicBezTo>
                      <a:cubicBezTo>
                        <a:pt x="13" y="1"/>
                        <a:pt x="12" y="0"/>
                        <a:pt x="11" y="0"/>
                      </a:cubicBezTo>
                      <a:cubicBezTo>
                        <a:pt x="9" y="1"/>
                        <a:pt x="6" y="2"/>
                        <a:pt x="5" y="4"/>
                      </a:cubicBezTo>
                      <a:cubicBezTo>
                        <a:pt x="3" y="8"/>
                        <a:pt x="5" y="14"/>
                        <a:pt x="2" y="17"/>
                      </a:cubicBezTo>
                      <a:cubicBezTo>
                        <a:pt x="0" y="19"/>
                        <a:pt x="0" y="19"/>
                        <a:pt x="1" y="21"/>
                      </a:cubicBezTo>
                      <a:cubicBezTo>
                        <a:pt x="1" y="23"/>
                        <a:pt x="4" y="24"/>
                        <a:pt x="4" y="26"/>
                      </a:cubicBezTo>
                      <a:cubicBezTo>
                        <a:pt x="5" y="28"/>
                        <a:pt x="8" y="29"/>
                        <a:pt x="8" y="30"/>
                      </a:cubicBezTo>
                      <a:cubicBezTo>
                        <a:pt x="9" y="33"/>
                        <a:pt x="10" y="37"/>
                        <a:pt x="10" y="39"/>
                      </a:cubicBezTo>
                      <a:cubicBezTo>
                        <a:pt x="12" y="39"/>
                        <a:pt x="16" y="37"/>
                        <a:pt x="14" y="34"/>
                      </a:cubicBezTo>
                      <a:cubicBezTo>
                        <a:pt x="13" y="33"/>
                        <a:pt x="15" y="35"/>
                        <a:pt x="14" y="3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97" name="Freeform 772">
                  <a:extLst>
                    <a:ext uri="{FF2B5EF4-FFF2-40B4-BE49-F238E27FC236}">
                      <a16:creationId xmlns:a16="http://schemas.microsoft.com/office/drawing/2014/main" id="{E0F5331B-3BEB-2EAD-9FF1-C371723D8666}"/>
                    </a:ext>
                  </a:extLst>
                </p:cNvPr>
                <p:cNvSpPr>
                  <a:spLocks/>
                </p:cNvSpPr>
                <p:nvPr/>
              </p:nvSpPr>
              <p:spPr bwMode="auto">
                <a:xfrm>
                  <a:off x="6071860" y="3361280"/>
                  <a:ext cx="398782" cy="406860"/>
                </a:xfrm>
                <a:custGeom>
                  <a:avLst/>
                  <a:gdLst>
                    <a:gd name="T0" fmla="*/ 21 w 76"/>
                    <a:gd name="T1" fmla="*/ 55 h 73"/>
                    <a:gd name="T2" fmla="*/ 25 w 76"/>
                    <a:gd name="T3" fmla="*/ 57 h 73"/>
                    <a:gd name="T4" fmla="*/ 28 w 76"/>
                    <a:gd name="T5" fmla="*/ 55 h 73"/>
                    <a:gd name="T6" fmla="*/ 33 w 76"/>
                    <a:gd name="T7" fmla="*/ 53 h 73"/>
                    <a:gd name="T8" fmla="*/ 44 w 76"/>
                    <a:gd name="T9" fmla="*/ 59 h 73"/>
                    <a:gd name="T10" fmla="*/ 70 w 76"/>
                    <a:gd name="T11" fmla="*/ 73 h 73"/>
                    <a:gd name="T12" fmla="*/ 71 w 76"/>
                    <a:gd name="T13" fmla="*/ 71 h 73"/>
                    <a:gd name="T14" fmla="*/ 75 w 76"/>
                    <a:gd name="T15" fmla="*/ 71 h 73"/>
                    <a:gd name="T16" fmla="*/ 75 w 76"/>
                    <a:gd name="T17" fmla="*/ 66 h 73"/>
                    <a:gd name="T18" fmla="*/ 75 w 76"/>
                    <a:gd name="T19" fmla="*/ 44 h 73"/>
                    <a:gd name="T20" fmla="*/ 75 w 76"/>
                    <a:gd name="T21" fmla="*/ 24 h 73"/>
                    <a:gd name="T22" fmla="*/ 75 w 76"/>
                    <a:gd name="T23" fmla="*/ 20 h 73"/>
                    <a:gd name="T24" fmla="*/ 74 w 76"/>
                    <a:gd name="T25" fmla="*/ 17 h 73"/>
                    <a:gd name="T26" fmla="*/ 76 w 76"/>
                    <a:gd name="T27" fmla="*/ 14 h 73"/>
                    <a:gd name="T28" fmla="*/ 74 w 76"/>
                    <a:gd name="T29" fmla="*/ 11 h 73"/>
                    <a:gd name="T30" fmla="*/ 76 w 76"/>
                    <a:gd name="T31" fmla="*/ 8 h 73"/>
                    <a:gd name="T32" fmla="*/ 67 w 76"/>
                    <a:gd name="T33" fmla="*/ 5 h 73"/>
                    <a:gd name="T34" fmla="*/ 61 w 76"/>
                    <a:gd name="T35" fmla="*/ 2 h 73"/>
                    <a:gd name="T36" fmla="*/ 51 w 76"/>
                    <a:gd name="T37" fmla="*/ 6 h 73"/>
                    <a:gd name="T38" fmla="*/ 51 w 76"/>
                    <a:gd name="T39" fmla="*/ 9 h 73"/>
                    <a:gd name="T40" fmla="*/ 50 w 76"/>
                    <a:gd name="T41" fmla="*/ 14 h 73"/>
                    <a:gd name="T42" fmla="*/ 41 w 76"/>
                    <a:gd name="T43" fmla="*/ 13 h 73"/>
                    <a:gd name="T44" fmla="*/ 36 w 76"/>
                    <a:gd name="T45" fmla="*/ 12 h 73"/>
                    <a:gd name="T46" fmla="*/ 31 w 76"/>
                    <a:gd name="T47" fmla="*/ 10 h 73"/>
                    <a:gd name="T48" fmla="*/ 29 w 76"/>
                    <a:gd name="T49" fmla="*/ 6 h 73"/>
                    <a:gd name="T50" fmla="*/ 23 w 76"/>
                    <a:gd name="T51" fmla="*/ 3 h 73"/>
                    <a:gd name="T52" fmla="*/ 17 w 76"/>
                    <a:gd name="T53" fmla="*/ 2 h 73"/>
                    <a:gd name="T54" fmla="*/ 11 w 76"/>
                    <a:gd name="T55" fmla="*/ 0 h 73"/>
                    <a:gd name="T56" fmla="*/ 11 w 76"/>
                    <a:gd name="T57" fmla="*/ 4 h 73"/>
                    <a:gd name="T58" fmla="*/ 9 w 76"/>
                    <a:gd name="T59" fmla="*/ 6 h 73"/>
                    <a:gd name="T60" fmla="*/ 5 w 76"/>
                    <a:gd name="T61" fmla="*/ 8 h 73"/>
                    <a:gd name="T62" fmla="*/ 5 w 76"/>
                    <a:gd name="T63" fmla="*/ 14 h 73"/>
                    <a:gd name="T64" fmla="*/ 1 w 76"/>
                    <a:gd name="T65" fmla="*/ 17 h 73"/>
                    <a:gd name="T66" fmla="*/ 3 w 76"/>
                    <a:gd name="T67" fmla="*/ 21 h 73"/>
                    <a:gd name="T68" fmla="*/ 3 w 76"/>
                    <a:gd name="T69" fmla="*/ 26 h 73"/>
                    <a:gd name="T70" fmla="*/ 3 w 76"/>
                    <a:gd name="T71" fmla="*/ 31 h 73"/>
                    <a:gd name="T72" fmla="*/ 3 w 76"/>
                    <a:gd name="T73" fmla="*/ 34 h 73"/>
                    <a:gd name="T74" fmla="*/ 3 w 76"/>
                    <a:gd name="T75" fmla="*/ 37 h 73"/>
                    <a:gd name="T76" fmla="*/ 1 w 76"/>
                    <a:gd name="T77" fmla="*/ 40 h 73"/>
                    <a:gd name="T78" fmla="*/ 4 w 76"/>
                    <a:gd name="T79" fmla="*/ 46 h 73"/>
                    <a:gd name="T80" fmla="*/ 7 w 76"/>
                    <a:gd name="T81" fmla="*/ 48 h 73"/>
                    <a:gd name="T82" fmla="*/ 11 w 76"/>
                    <a:gd name="T83" fmla="*/ 49 h 73"/>
                    <a:gd name="T84" fmla="*/ 14 w 76"/>
                    <a:gd name="T85" fmla="*/ 53 h 73"/>
                    <a:gd name="T86" fmla="*/ 21 w 76"/>
                    <a:gd name="T87" fmla="*/ 55 h 73"/>
                    <a:gd name="T88" fmla="*/ 21 w 76"/>
                    <a:gd name="T8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73">
                      <a:moveTo>
                        <a:pt x="21" y="55"/>
                      </a:moveTo>
                      <a:cubicBezTo>
                        <a:pt x="21" y="56"/>
                        <a:pt x="24" y="58"/>
                        <a:pt x="25" y="57"/>
                      </a:cubicBezTo>
                      <a:cubicBezTo>
                        <a:pt x="26" y="56"/>
                        <a:pt x="27" y="56"/>
                        <a:pt x="28" y="55"/>
                      </a:cubicBezTo>
                      <a:cubicBezTo>
                        <a:pt x="29" y="55"/>
                        <a:pt x="32" y="53"/>
                        <a:pt x="33" y="53"/>
                      </a:cubicBezTo>
                      <a:cubicBezTo>
                        <a:pt x="37" y="55"/>
                        <a:pt x="40" y="57"/>
                        <a:pt x="44" y="59"/>
                      </a:cubicBezTo>
                      <a:cubicBezTo>
                        <a:pt x="53" y="64"/>
                        <a:pt x="61" y="69"/>
                        <a:pt x="70" y="73"/>
                      </a:cubicBezTo>
                      <a:cubicBezTo>
                        <a:pt x="70" y="71"/>
                        <a:pt x="69" y="71"/>
                        <a:pt x="71" y="71"/>
                      </a:cubicBezTo>
                      <a:cubicBezTo>
                        <a:pt x="71" y="71"/>
                        <a:pt x="75" y="71"/>
                        <a:pt x="75" y="71"/>
                      </a:cubicBezTo>
                      <a:cubicBezTo>
                        <a:pt x="75" y="69"/>
                        <a:pt x="75" y="68"/>
                        <a:pt x="75" y="66"/>
                      </a:cubicBezTo>
                      <a:cubicBezTo>
                        <a:pt x="75" y="59"/>
                        <a:pt x="75" y="52"/>
                        <a:pt x="75" y="44"/>
                      </a:cubicBezTo>
                      <a:cubicBezTo>
                        <a:pt x="75" y="37"/>
                        <a:pt x="75" y="30"/>
                        <a:pt x="75" y="24"/>
                      </a:cubicBezTo>
                      <a:cubicBezTo>
                        <a:pt x="75" y="22"/>
                        <a:pt x="75" y="21"/>
                        <a:pt x="75" y="20"/>
                      </a:cubicBezTo>
                      <a:cubicBezTo>
                        <a:pt x="74" y="19"/>
                        <a:pt x="74" y="18"/>
                        <a:pt x="74" y="17"/>
                      </a:cubicBezTo>
                      <a:cubicBezTo>
                        <a:pt x="74" y="16"/>
                        <a:pt x="76" y="15"/>
                        <a:pt x="76" y="14"/>
                      </a:cubicBezTo>
                      <a:cubicBezTo>
                        <a:pt x="76" y="13"/>
                        <a:pt x="74" y="12"/>
                        <a:pt x="74" y="11"/>
                      </a:cubicBezTo>
                      <a:cubicBezTo>
                        <a:pt x="74" y="10"/>
                        <a:pt x="75" y="9"/>
                        <a:pt x="76" y="8"/>
                      </a:cubicBezTo>
                      <a:cubicBezTo>
                        <a:pt x="73" y="6"/>
                        <a:pt x="70" y="7"/>
                        <a:pt x="67" y="5"/>
                      </a:cubicBezTo>
                      <a:cubicBezTo>
                        <a:pt x="65" y="4"/>
                        <a:pt x="64" y="2"/>
                        <a:pt x="61" y="2"/>
                      </a:cubicBezTo>
                      <a:cubicBezTo>
                        <a:pt x="57" y="2"/>
                        <a:pt x="53" y="3"/>
                        <a:pt x="51" y="6"/>
                      </a:cubicBezTo>
                      <a:cubicBezTo>
                        <a:pt x="50" y="7"/>
                        <a:pt x="50" y="8"/>
                        <a:pt x="51" y="9"/>
                      </a:cubicBezTo>
                      <a:cubicBezTo>
                        <a:pt x="52" y="11"/>
                        <a:pt x="51" y="12"/>
                        <a:pt x="50" y="14"/>
                      </a:cubicBezTo>
                      <a:cubicBezTo>
                        <a:pt x="48" y="17"/>
                        <a:pt x="44" y="15"/>
                        <a:pt x="41" y="13"/>
                      </a:cubicBezTo>
                      <a:cubicBezTo>
                        <a:pt x="39" y="13"/>
                        <a:pt x="38" y="12"/>
                        <a:pt x="36" y="12"/>
                      </a:cubicBezTo>
                      <a:cubicBezTo>
                        <a:pt x="34" y="11"/>
                        <a:pt x="32" y="12"/>
                        <a:pt x="31" y="10"/>
                      </a:cubicBezTo>
                      <a:cubicBezTo>
                        <a:pt x="30" y="9"/>
                        <a:pt x="30" y="7"/>
                        <a:pt x="29" y="6"/>
                      </a:cubicBezTo>
                      <a:cubicBezTo>
                        <a:pt x="28" y="4"/>
                        <a:pt x="25" y="4"/>
                        <a:pt x="23" y="3"/>
                      </a:cubicBezTo>
                      <a:cubicBezTo>
                        <a:pt x="21" y="2"/>
                        <a:pt x="19" y="2"/>
                        <a:pt x="17" y="2"/>
                      </a:cubicBezTo>
                      <a:cubicBezTo>
                        <a:pt x="15" y="2"/>
                        <a:pt x="14" y="1"/>
                        <a:pt x="11" y="0"/>
                      </a:cubicBezTo>
                      <a:cubicBezTo>
                        <a:pt x="11" y="1"/>
                        <a:pt x="11" y="2"/>
                        <a:pt x="11" y="4"/>
                      </a:cubicBezTo>
                      <a:cubicBezTo>
                        <a:pt x="11" y="5"/>
                        <a:pt x="11" y="4"/>
                        <a:pt x="9" y="6"/>
                      </a:cubicBezTo>
                      <a:cubicBezTo>
                        <a:pt x="8" y="7"/>
                        <a:pt x="7" y="7"/>
                        <a:pt x="5" y="8"/>
                      </a:cubicBezTo>
                      <a:cubicBezTo>
                        <a:pt x="3" y="10"/>
                        <a:pt x="6" y="12"/>
                        <a:pt x="5" y="14"/>
                      </a:cubicBezTo>
                      <a:cubicBezTo>
                        <a:pt x="4" y="16"/>
                        <a:pt x="1" y="16"/>
                        <a:pt x="1" y="17"/>
                      </a:cubicBezTo>
                      <a:cubicBezTo>
                        <a:pt x="1" y="19"/>
                        <a:pt x="2" y="20"/>
                        <a:pt x="3" y="21"/>
                      </a:cubicBezTo>
                      <a:cubicBezTo>
                        <a:pt x="3" y="23"/>
                        <a:pt x="3" y="25"/>
                        <a:pt x="3" y="26"/>
                      </a:cubicBezTo>
                      <a:cubicBezTo>
                        <a:pt x="3" y="28"/>
                        <a:pt x="4" y="29"/>
                        <a:pt x="3" y="31"/>
                      </a:cubicBezTo>
                      <a:cubicBezTo>
                        <a:pt x="3" y="32"/>
                        <a:pt x="3" y="33"/>
                        <a:pt x="3" y="34"/>
                      </a:cubicBezTo>
                      <a:cubicBezTo>
                        <a:pt x="3" y="35"/>
                        <a:pt x="4" y="36"/>
                        <a:pt x="3" y="37"/>
                      </a:cubicBezTo>
                      <a:cubicBezTo>
                        <a:pt x="3" y="38"/>
                        <a:pt x="0" y="38"/>
                        <a:pt x="1" y="40"/>
                      </a:cubicBezTo>
                      <a:cubicBezTo>
                        <a:pt x="3" y="42"/>
                        <a:pt x="4" y="43"/>
                        <a:pt x="4" y="46"/>
                      </a:cubicBezTo>
                      <a:cubicBezTo>
                        <a:pt x="4" y="48"/>
                        <a:pt x="6" y="47"/>
                        <a:pt x="7" y="48"/>
                      </a:cubicBezTo>
                      <a:cubicBezTo>
                        <a:pt x="9" y="48"/>
                        <a:pt x="10" y="48"/>
                        <a:pt x="11" y="49"/>
                      </a:cubicBezTo>
                      <a:cubicBezTo>
                        <a:pt x="12" y="50"/>
                        <a:pt x="13" y="52"/>
                        <a:pt x="14" y="53"/>
                      </a:cubicBezTo>
                      <a:cubicBezTo>
                        <a:pt x="16" y="54"/>
                        <a:pt x="19" y="53"/>
                        <a:pt x="21" y="55"/>
                      </a:cubicBezTo>
                      <a:cubicBezTo>
                        <a:pt x="22" y="56"/>
                        <a:pt x="20" y="54"/>
                        <a:pt x="21" y="5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98" name="Freeform 773">
                  <a:extLst>
                    <a:ext uri="{FF2B5EF4-FFF2-40B4-BE49-F238E27FC236}">
                      <a16:creationId xmlns:a16="http://schemas.microsoft.com/office/drawing/2014/main" id="{192A5875-DC32-EDCB-AC00-F9B9D35C7DA6}"/>
                    </a:ext>
                  </a:extLst>
                </p:cNvPr>
                <p:cNvSpPr>
                  <a:spLocks/>
                </p:cNvSpPr>
                <p:nvPr/>
              </p:nvSpPr>
              <p:spPr bwMode="auto">
                <a:xfrm>
                  <a:off x="5385169" y="3533487"/>
                  <a:ext cx="219956" cy="189237"/>
                </a:xfrm>
                <a:custGeom>
                  <a:avLst/>
                  <a:gdLst>
                    <a:gd name="T0" fmla="*/ 19 w 42"/>
                    <a:gd name="T1" fmla="*/ 34 h 34"/>
                    <a:gd name="T2" fmla="*/ 20 w 42"/>
                    <a:gd name="T3" fmla="*/ 25 h 34"/>
                    <a:gd name="T4" fmla="*/ 24 w 42"/>
                    <a:gd name="T5" fmla="*/ 22 h 34"/>
                    <a:gd name="T6" fmla="*/ 25 w 42"/>
                    <a:gd name="T7" fmla="*/ 20 h 34"/>
                    <a:gd name="T8" fmla="*/ 25 w 42"/>
                    <a:gd name="T9" fmla="*/ 9 h 34"/>
                    <a:gd name="T10" fmla="*/ 32 w 42"/>
                    <a:gd name="T11" fmla="*/ 9 h 34"/>
                    <a:gd name="T12" fmla="*/ 41 w 42"/>
                    <a:gd name="T13" fmla="*/ 9 h 34"/>
                    <a:gd name="T14" fmla="*/ 42 w 42"/>
                    <a:gd name="T15" fmla="*/ 2 h 34"/>
                    <a:gd name="T16" fmla="*/ 40 w 42"/>
                    <a:gd name="T17" fmla="*/ 0 h 34"/>
                    <a:gd name="T18" fmla="*/ 20 w 42"/>
                    <a:gd name="T19" fmla="*/ 0 h 34"/>
                    <a:gd name="T20" fmla="*/ 15 w 42"/>
                    <a:gd name="T21" fmla="*/ 6 h 34"/>
                    <a:gd name="T22" fmla="*/ 10 w 42"/>
                    <a:gd name="T23" fmla="*/ 17 h 34"/>
                    <a:gd name="T24" fmla="*/ 8 w 42"/>
                    <a:gd name="T25" fmla="*/ 18 h 34"/>
                    <a:gd name="T26" fmla="*/ 4 w 42"/>
                    <a:gd name="T27" fmla="*/ 25 h 34"/>
                    <a:gd name="T28" fmla="*/ 0 w 42"/>
                    <a:gd name="T29" fmla="*/ 34 h 34"/>
                    <a:gd name="T30" fmla="*/ 19 w 42"/>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9" y="34"/>
                      </a:moveTo>
                      <a:cubicBezTo>
                        <a:pt x="19" y="31"/>
                        <a:pt x="18" y="26"/>
                        <a:pt x="20" y="25"/>
                      </a:cubicBezTo>
                      <a:cubicBezTo>
                        <a:pt x="21" y="24"/>
                        <a:pt x="23" y="23"/>
                        <a:pt x="24" y="22"/>
                      </a:cubicBezTo>
                      <a:cubicBezTo>
                        <a:pt x="25" y="22"/>
                        <a:pt x="25" y="20"/>
                        <a:pt x="25" y="20"/>
                      </a:cubicBezTo>
                      <a:cubicBezTo>
                        <a:pt x="25" y="16"/>
                        <a:pt x="25" y="13"/>
                        <a:pt x="25" y="9"/>
                      </a:cubicBezTo>
                      <a:cubicBezTo>
                        <a:pt x="25" y="9"/>
                        <a:pt x="31" y="9"/>
                        <a:pt x="32" y="9"/>
                      </a:cubicBezTo>
                      <a:cubicBezTo>
                        <a:pt x="35" y="9"/>
                        <a:pt x="38" y="9"/>
                        <a:pt x="41" y="9"/>
                      </a:cubicBezTo>
                      <a:cubicBezTo>
                        <a:pt x="42" y="9"/>
                        <a:pt x="42" y="3"/>
                        <a:pt x="42" y="2"/>
                      </a:cubicBezTo>
                      <a:cubicBezTo>
                        <a:pt x="42" y="0"/>
                        <a:pt x="42" y="0"/>
                        <a:pt x="40" y="0"/>
                      </a:cubicBezTo>
                      <a:cubicBezTo>
                        <a:pt x="33" y="0"/>
                        <a:pt x="27" y="0"/>
                        <a:pt x="20" y="0"/>
                      </a:cubicBezTo>
                      <a:cubicBezTo>
                        <a:pt x="18" y="2"/>
                        <a:pt x="17" y="4"/>
                        <a:pt x="15" y="6"/>
                      </a:cubicBezTo>
                      <a:cubicBezTo>
                        <a:pt x="11" y="9"/>
                        <a:pt x="11" y="12"/>
                        <a:pt x="10" y="17"/>
                      </a:cubicBezTo>
                      <a:cubicBezTo>
                        <a:pt x="10" y="17"/>
                        <a:pt x="9" y="18"/>
                        <a:pt x="8" y="18"/>
                      </a:cubicBezTo>
                      <a:cubicBezTo>
                        <a:pt x="6" y="20"/>
                        <a:pt x="5" y="22"/>
                        <a:pt x="4" y="25"/>
                      </a:cubicBezTo>
                      <a:cubicBezTo>
                        <a:pt x="2" y="28"/>
                        <a:pt x="0" y="30"/>
                        <a:pt x="0" y="34"/>
                      </a:cubicBezTo>
                      <a:cubicBezTo>
                        <a:pt x="6" y="34"/>
                        <a:pt x="13" y="34"/>
                        <a:pt x="19" y="3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99" name="Freeform 774">
                  <a:extLst>
                    <a:ext uri="{FF2B5EF4-FFF2-40B4-BE49-F238E27FC236}">
                      <a16:creationId xmlns:a16="http://schemas.microsoft.com/office/drawing/2014/main" id="{C296BA5D-5225-F00C-B825-0CDD0E672BA5}"/>
                    </a:ext>
                  </a:extLst>
                </p:cNvPr>
                <p:cNvSpPr>
                  <a:spLocks/>
                </p:cNvSpPr>
                <p:nvPr/>
              </p:nvSpPr>
              <p:spPr bwMode="auto">
                <a:xfrm>
                  <a:off x="5490676" y="3266662"/>
                  <a:ext cx="314732" cy="266824"/>
                </a:xfrm>
                <a:custGeom>
                  <a:avLst/>
                  <a:gdLst>
                    <a:gd name="T0" fmla="*/ 22 w 60"/>
                    <a:gd name="T1" fmla="*/ 48 h 48"/>
                    <a:gd name="T2" fmla="*/ 23 w 60"/>
                    <a:gd name="T3" fmla="*/ 41 h 48"/>
                    <a:gd name="T4" fmla="*/ 29 w 60"/>
                    <a:gd name="T5" fmla="*/ 37 h 48"/>
                    <a:gd name="T6" fmla="*/ 33 w 60"/>
                    <a:gd name="T7" fmla="*/ 37 h 48"/>
                    <a:gd name="T8" fmla="*/ 38 w 60"/>
                    <a:gd name="T9" fmla="*/ 35 h 48"/>
                    <a:gd name="T10" fmla="*/ 40 w 60"/>
                    <a:gd name="T11" fmla="*/ 32 h 48"/>
                    <a:gd name="T12" fmla="*/ 45 w 60"/>
                    <a:gd name="T13" fmla="*/ 31 h 48"/>
                    <a:gd name="T14" fmla="*/ 46 w 60"/>
                    <a:gd name="T15" fmla="*/ 28 h 48"/>
                    <a:gd name="T16" fmla="*/ 50 w 60"/>
                    <a:gd name="T17" fmla="*/ 25 h 48"/>
                    <a:gd name="T18" fmla="*/ 53 w 60"/>
                    <a:gd name="T19" fmla="*/ 23 h 48"/>
                    <a:gd name="T20" fmla="*/ 58 w 60"/>
                    <a:gd name="T21" fmla="*/ 24 h 48"/>
                    <a:gd name="T22" fmla="*/ 56 w 60"/>
                    <a:gd name="T23" fmla="*/ 16 h 48"/>
                    <a:gd name="T24" fmla="*/ 56 w 60"/>
                    <a:gd name="T25" fmla="*/ 10 h 48"/>
                    <a:gd name="T26" fmla="*/ 55 w 60"/>
                    <a:gd name="T27" fmla="*/ 7 h 48"/>
                    <a:gd name="T28" fmla="*/ 51 w 60"/>
                    <a:gd name="T29" fmla="*/ 6 h 48"/>
                    <a:gd name="T30" fmla="*/ 47 w 60"/>
                    <a:gd name="T31" fmla="*/ 6 h 48"/>
                    <a:gd name="T32" fmla="*/ 42 w 60"/>
                    <a:gd name="T33" fmla="*/ 6 h 48"/>
                    <a:gd name="T34" fmla="*/ 35 w 60"/>
                    <a:gd name="T35" fmla="*/ 4 h 48"/>
                    <a:gd name="T36" fmla="*/ 30 w 60"/>
                    <a:gd name="T37" fmla="*/ 13 h 48"/>
                    <a:gd name="T38" fmla="*/ 20 w 60"/>
                    <a:gd name="T39" fmla="*/ 19 h 48"/>
                    <a:gd name="T40" fmla="*/ 16 w 60"/>
                    <a:gd name="T41" fmla="*/ 27 h 48"/>
                    <a:gd name="T42" fmla="*/ 16 w 60"/>
                    <a:gd name="T43" fmla="*/ 35 h 48"/>
                    <a:gd name="T44" fmla="*/ 14 w 60"/>
                    <a:gd name="T45" fmla="*/ 39 h 48"/>
                    <a:gd name="T46" fmla="*/ 9 w 60"/>
                    <a:gd name="T47" fmla="*/ 42 h 48"/>
                    <a:gd name="T48" fmla="*/ 5 w 60"/>
                    <a:gd name="T49" fmla="*/ 45 h 48"/>
                    <a:gd name="T50" fmla="*/ 0 w 60"/>
                    <a:gd name="T51" fmla="*/ 48 h 48"/>
                    <a:gd name="T52" fmla="*/ 22 w 60"/>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22" y="48"/>
                      </a:moveTo>
                      <a:cubicBezTo>
                        <a:pt x="22" y="45"/>
                        <a:pt x="21" y="43"/>
                        <a:pt x="23" y="41"/>
                      </a:cubicBezTo>
                      <a:cubicBezTo>
                        <a:pt x="25" y="40"/>
                        <a:pt x="28" y="39"/>
                        <a:pt x="29" y="37"/>
                      </a:cubicBezTo>
                      <a:cubicBezTo>
                        <a:pt x="30" y="37"/>
                        <a:pt x="32" y="37"/>
                        <a:pt x="33" y="37"/>
                      </a:cubicBezTo>
                      <a:cubicBezTo>
                        <a:pt x="34" y="36"/>
                        <a:pt x="36" y="36"/>
                        <a:pt x="38" y="35"/>
                      </a:cubicBezTo>
                      <a:cubicBezTo>
                        <a:pt x="39" y="34"/>
                        <a:pt x="39" y="33"/>
                        <a:pt x="40" y="32"/>
                      </a:cubicBezTo>
                      <a:cubicBezTo>
                        <a:pt x="41" y="31"/>
                        <a:pt x="44" y="32"/>
                        <a:pt x="45" y="31"/>
                      </a:cubicBezTo>
                      <a:cubicBezTo>
                        <a:pt x="46" y="30"/>
                        <a:pt x="46" y="29"/>
                        <a:pt x="46" y="28"/>
                      </a:cubicBezTo>
                      <a:cubicBezTo>
                        <a:pt x="46" y="26"/>
                        <a:pt x="49" y="26"/>
                        <a:pt x="50" y="25"/>
                      </a:cubicBezTo>
                      <a:cubicBezTo>
                        <a:pt x="51" y="24"/>
                        <a:pt x="51" y="23"/>
                        <a:pt x="53" y="23"/>
                      </a:cubicBezTo>
                      <a:cubicBezTo>
                        <a:pt x="54" y="23"/>
                        <a:pt x="57" y="24"/>
                        <a:pt x="58" y="24"/>
                      </a:cubicBezTo>
                      <a:cubicBezTo>
                        <a:pt x="60" y="23"/>
                        <a:pt x="56" y="17"/>
                        <a:pt x="56" y="16"/>
                      </a:cubicBezTo>
                      <a:cubicBezTo>
                        <a:pt x="56" y="14"/>
                        <a:pt x="56" y="12"/>
                        <a:pt x="56" y="10"/>
                      </a:cubicBezTo>
                      <a:cubicBezTo>
                        <a:pt x="55" y="9"/>
                        <a:pt x="55" y="8"/>
                        <a:pt x="55" y="7"/>
                      </a:cubicBezTo>
                      <a:cubicBezTo>
                        <a:pt x="53" y="7"/>
                        <a:pt x="52" y="6"/>
                        <a:pt x="51" y="6"/>
                      </a:cubicBezTo>
                      <a:cubicBezTo>
                        <a:pt x="50" y="5"/>
                        <a:pt x="48" y="6"/>
                        <a:pt x="47" y="6"/>
                      </a:cubicBezTo>
                      <a:cubicBezTo>
                        <a:pt x="46" y="5"/>
                        <a:pt x="44" y="6"/>
                        <a:pt x="42" y="6"/>
                      </a:cubicBezTo>
                      <a:cubicBezTo>
                        <a:pt x="40" y="6"/>
                        <a:pt x="36" y="0"/>
                        <a:pt x="35" y="4"/>
                      </a:cubicBezTo>
                      <a:cubicBezTo>
                        <a:pt x="34" y="7"/>
                        <a:pt x="33" y="10"/>
                        <a:pt x="30" y="13"/>
                      </a:cubicBezTo>
                      <a:cubicBezTo>
                        <a:pt x="27" y="16"/>
                        <a:pt x="23" y="16"/>
                        <a:pt x="20" y="19"/>
                      </a:cubicBezTo>
                      <a:cubicBezTo>
                        <a:pt x="18" y="21"/>
                        <a:pt x="17" y="24"/>
                        <a:pt x="16" y="27"/>
                      </a:cubicBezTo>
                      <a:cubicBezTo>
                        <a:pt x="16" y="29"/>
                        <a:pt x="17" y="32"/>
                        <a:pt x="16" y="35"/>
                      </a:cubicBezTo>
                      <a:cubicBezTo>
                        <a:pt x="15" y="36"/>
                        <a:pt x="14" y="38"/>
                        <a:pt x="14" y="39"/>
                      </a:cubicBezTo>
                      <a:cubicBezTo>
                        <a:pt x="13" y="41"/>
                        <a:pt x="11" y="41"/>
                        <a:pt x="9" y="42"/>
                      </a:cubicBezTo>
                      <a:cubicBezTo>
                        <a:pt x="8" y="43"/>
                        <a:pt x="7" y="44"/>
                        <a:pt x="5" y="45"/>
                      </a:cubicBezTo>
                      <a:cubicBezTo>
                        <a:pt x="4" y="46"/>
                        <a:pt x="2" y="46"/>
                        <a:pt x="0" y="48"/>
                      </a:cubicBezTo>
                      <a:lnTo>
                        <a:pt x="22" y="48"/>
                      </a:ln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00" name="Freeform 775">
                  <a:extLst>
                    <a:ext uri="{FF2B5EF4-FFF2-40B4-BE49-F238E27FC236}">
                      <a16:creationId xmlns:a16="http://schemas.microsoft.com/office/drawing/2014/main" id="{D898AB0A-84DC-2B71-A33E-A09B3C60294D}"/>
                    </a:ext>
                  </a:extLst>
                </p:cNvPr>
                <p:cNvSpPr>
                  <a:spLocks/>
                </p:cNvSpPr>
                <p:nvPr/>
              </p:nvSpPr>
              <p:spPr bwMode="auto">
                <a:xfrm>
                  <a:off x="5601549" y="3240170"/>
                  <a:ext cx="543629" cy="548785"/>
                </a:xfrm>
                <a:custGeom>
                  <a:avLst/>
                  <a:gdLst>
                    <a:gd name="T0" fmla="*/ 35 w 104"/>
                    <a:gd name="T1" fmla="*/ 22 h 99"/>
                    <a:gd name="T2" fmla="*/ 36 w 104"/>
                    <a:gd name="T3" fmla="*/ 29 h 99"/>
                    <a:gd name="T4" fmla="*/ 31 w 104"/>
                    <a:gd name="T5" fmla="*/ 28 h 99"/>
                    <a:gd name="T6" fmla="*/ 29 w 104"/>
                    <a:gd name="T7" fmla="*/ 30 h 99"/>
                    <a:gd name="T8" fmla="*/ 26 w 104"/>
                    <a:gd name="T9" fmla="*/ 31 h 99"/>
                    <a:gd name="T10" fmla="*/ 24 w 104"/>
                    <a:gd name="T11" fmla="*/ 35 h 99"/>
                    <a:gd name="T12" fmla="*/ 20 w 104"/>
                    <a:gd name="T13" fmla="*/ 37 h 99"/>
                    <a:gd name="T14" fmla="*/ 17 w 104"/>
                    <a:gd name="T15" fmla="*/ 40 h 99"/>
                    <a:gd name="T16" fmla="*/ 11 w 104"/>
                    <a:gd name="T17" fmla="*/ 42 h 99"/>
                    <a:gd name="T18" fmla="*/ 8 w 104"/>
                    <a:gd name="T19" fmla="*/ 43 h 99"/>
                    <a:gd name="T20" fmla="*/ 4 w 104"/>
                    <a:gd name="T21" fmla="*/ 45 h 99"/>
                    <a:gd name="T22" fmla="*/ 1 w 104"/>
                    <a:gd name="T23" fmla="*/ 52 h 99"/>
                    <a:gd name="T24" fmla="*/ 2 w 104"/>
                    <a:gd name="T25" fmla="*/ 56 h 99"/>
                    <a:gd name="T26" fmla="*/ 6 w 104"/>
                    <a:gd name="T27" fmla="*/ 59 h 99"/>
                    <a:gd name="T28" fmla="*/ 37 w 104"/>
                    <a:gd name="T29" fmla="*/ 79 h 99"/>
                    <a:gd name="T30" fmla="*/ 48 w 104"/>
                    <a:gd name="T31" fmla="*/ 86 h 99"/>
                    <a:gd name="T32" fmla="*/ 49 w 104"/>
                    <a:gd name="T33" fmla="*/ 87 h 99"/>
                    <a:gd name="T34" fmla="*/ 58 w 104"/>
                    <a:gd name="T35" fmla="*/ 93 h 99"/>
                    <a:gd name="T36" fmla="*/ 61 w 104"/>
                    <a:gd name="T37" fmla="*/ 99 h 99"/>
                    <a:gd name="T38" fmla="*/ 67 w 104"/>
                    <a:gd name="T39" fmla="*/ 97 h 99"/>
                    <a:gd name="T40" fmla="*/ 72 w 104"/>
                    <a:gd name="T41" fmla="*/ 96 h 99"/>
                    <a:gd name="T42" fmla="*/ 85 w 104"/>
                    <a:gd name="T43" fmla="*/ 87 h 99"/>
                    <a:gd name="T44" fmla="*/ 100 w 104"/>
                    <a:gd name="T45" fmla="*/ 77 h 99"/>
                    <a:gd name="T46" fmla="*/ 104 w 104"/>
                    <a:gd name="T47" fmla="*/ 75 h 99"/>
                    <a:gd name="T48" fmla="*/ 97 w 104"/>
                    <a:gd name="T49" fmla="*/ 69 h 99"/>
                    <a:gd name="T50" fmla="*/ 94 w 104"/>
                    <a:gd name="T51" fmla="*/ 69 h 99"/>
                    <a:gd name="T52" fmla="*/ 92 w 104"/>
                    <a:gd name="T53" fmla="*/ 63 h 99"/>
                    <a:gd name="T54" fmla="*/ 92 w 104"/>
                    <a:gd name="T55" fmla="*/ 60 h 99"/>
                    <a:gd name="T56" fmla="*/ 93 w 104"/>
                    <a:gd name="T57" fmla="*/ 55 h 99"/>
                    <a:gd name="T58" fmla="*/ 93 w 104"/>
                    <a:gd name="T59" fmla="*/ 50 h 99"/>
                    <a:gd name="T60" fmla="*/ 93 w 104"/>
                    <a:gd name="T61" fmla="*/ 46 h 99"/>
                    <a:gd name="T62" fmla="*/ 92 w 104"/>
                    <a:gd name="T63" fmla="*/ 42 h 99"/>
                    <a:gd name="T64" fmla="*/ 91 w 104"/>
                    <a:gd name="T65" fmla="*/ 37 h 99"/>
                    <a:gd name="T66" fmla="*/ 87 w 104"/>
                    <a:gd name="T67" fmla="*/ 27 h 99"/>
                    <a:gd name="T68" fmla="*/ 82 w 104"/>
                    <a:gd name="T69" fmla="*/ 20 h 99"/>
                    <a:gd name="T70" fmla="*/ 85 w 104"/>
                    <a:gd name="T71" fmla="*/ 13 h 99"/>
                    <a:gd name="T72" fmla="*/ 86 w 104"/>
                    <a:gd name="T73" fmla="*/ 2 h 99"/>
                    <a:gd name="T74" fmla="*/ 84 w 104"/>
                    <a:gd name="T75" fmla="*/ 1 h 99"/>
                    <a:gd name="T76" fmla="*/ 81 w 104"/>
                    <a:gd name="T77" fmla="*/ 0 h 99"/>
                    <a:gd name="T78" fmla="*/ 79 w 104"/>
                    <a:gd name="T79" fmla="*/ 1 h 99"/>
                    <a:gd name="T80" fmla="*/ 75 w 104"/>
                    <a:gd name="T81" fmla="*/ 0 h 99"/>
                    <a:gd name="T82" fmla="*/ 72 w 104"/>
                    <a:gd name="T83" fmla="*/ 2 h 99"/>
                    <a:gd name="T84" fmla="*/ 68 w 104"/>
                    <a:gd name="T85" fmla="*/ 1 h 99"/>
                    <a:gd name="T86" fmla="*/ 61 w 104"/>
                    <a:gd name="T87" fmla="*/ 2 h 99"/>
                    <a:gd name="T88" fmla="*/ 46 w 104"/>
                    <a:gd name="T89" fmla="*/ 5 h 99"/>
                    <a:gd name="T90" fmla="*/ 43 w 104"/>
                    <a:gd name="T91" fmla="*/ 7 h 99"/>
                    <a:gd name="T92" fmla="*/ 39 w 104"/>
                    <a:gd name="T93" fmla="*/ 8 h 99"/>
                    <a:gd name="T94" fmla="*/ 34 w 104"/>
                    <a:gd name="T95" fmla="*/ 12 h 99"/>
                    <a:gd name="T96" fmla="*/ 35 w 104"/>
                    <a:gd name="T97" fmla="*/ 22 h 99"/>
                    <a:gd name="T98" fmla="*/ 35 w 104"/>
                    <a:gd name="T9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99">
                      <a:moveTo>
                        <a:pt x="35" y="22"/>
                      </a:moveTo>
                      <a:cubicBezTo>
                        <a:pt x="36" y="23"/>
                        <a:pt x="40" y="29"/>
                        <a:pt x="36" y="29"/>
                      </a:cubicBezTo>
                      <a:cubicBezTo>
                        <a:pt x="35" y="28"/>
                        <a:pt x="32" y="27"/>
                        <a:pt x="31" y="28"/>
                      </a:cubicBezTo>
                      <a:cubicBezTo>
                        <a:pt x="30" y="29"/>
                        <a:pt x="30" y="29"/>
                        <a:pt x="29" y="30"/>
                      </a:cubicBezTo>
                      <a:cubicBezTo>
                        <a:pt x="28" y="31"/>
                        <a:pt x="27" y="31"/>
                        <a:pt x="26" y="31"/>
                      </a:cubicBezTo>
                      <a:cubicBezTo>
                        <a:pt x="24" y="32"/>
                        <a:pt x="25" y="34"/>
                        <a:pt x="24" y="35"/>
                      </a:cubicBezTo>
                      <a:cubicBezTo>
                        <a:pt x="24" y="37"/>
                        <a:pt x="21" y="36"/>
                        <a:pt x="20" y="37"/>
                      </a:cubicBezTo>
                      <a:cubicBezTo>
                        <a:pt x="18" y="37"/>
                        <a:pt x="18" y="39"/>
                        <a:pt x="17" y="40"/>
                      </a:cubicBezTo>
                      <a:cubicBezTo>
                        <a:pt x="15" y="42"/>
                        <a:pt x="13" y="41"/>
                        <a:pt x="11" y="42"/>
                      </a:cubicBezTo>
                      <a:cubicBezTo>
                        <a:pt x="10" y="42"/>
                        <a:pt x="9" y="42"/>
                        <a:pt x="8" y="43"/>
                      </a:cubicBezTo>
                      <a:cubicBezTo>
                        <a:pt x="7" y="43"/>
                        <a:pt x="5" y="44"/>
                        <a:pt x="4" y="45"/>
                      </a:cubicBezTo>
                      <a:cubicBezTo>
                        <a:pt x="0" y="47"/>
                        <a:pt x="1" y="48"/>
                        <a:pt x="1" y="52"/>
                      </a:cubicBezTo>
                      <a:cubicBezTo>
                        <a:pt x="1" y="55"/>
                        <a:pt x="0" y="55"/>
                        <a:pt x="2" y="56"/>
                      </a:cubicBezTo>
                      <a:cubicBezTo>
                        <a:pt x="3" y="57"/>
                        <a:pt x="5" y="58"/>
                        <a:pt x="6" y="59"/>
                      </a:cubicBezTo>
                      <a:cubicBezTo>
                        <a:pt x="16" y="66"/>
                        <a:pt x="26" y="72"/>
                        <a:pt x="37" y="79"/>
                      </a:cubicBezTo>
                      <a:cubicBezTo>
                        <a:pt x="40" y="81"/>
                        <a:pt x="44" y="84"/>
                        <a:pt x="48" y="86"/>
                      </a:cubicBezTo>
                      <a:cubicBezTo>
                        <a:pt x="48" y="87"/>
                        <a:pt x="49" y="87"/>
                        <a:pt x="49" y="87"/>
                      </a:cubicBezTo>
                      <a:cubicBezTo>
                        <a:pt x="52" y="92"/>
                        <a:pt x="54" y="92"/>
                        <a:pt x="58" y="93"/>
                      </a:cubicBezTo>
                      <a:cubicBezTo>
                        <a:pt x="61" y="94"/>
                        <a:pt x="58" y="98"/>
                        <a:pt x="61" y="99"/>
                      </a:cubicBezTo>
                      <a:cubicBezTo>
                        <a:pt x="62" y="99"/>
                        <a:pt x="65" y="98"/>
                        <a:pt x="67" y="97"/>
                      </a:cubicBezTo>
                      <a:cubicBezTo>
                        <a:pt x="68" y="97"/>
                        <a:pt x="71" y="97"/>
                        <a:pt x="72" y="96"/>
                      </a:cubicBezTo>
                      <a:cubicBezTo>
                        <a:pt x="76" y="93"/>
                        <a:pt x="80" y="90"/>
                        <a:pt x="85" y="87"/>
                      </a:cubicBezTo>
                      <a:cubicBezTo>
                        <a:pt x="90" y="84"/>
                        <a:pt x="95" y="80"/>
                        <a:pt x="100" y="77"/>
                      </a:cubicBezTo>
                      <a:cubicBezTo>
                        <a:pt x="101" y="77"/>
                        <a:pt x="102" y="76"/>
                        <a:pt x="104" y="75"/>
                      </a:cubicBezTo>
                      <a:cubicBezTo>
                        <a:pt x="102" y="71"/>
                        <a:pt x="101" y="70"/>
                        <a:pt x="97" y="69"/>
                      </a:cubicBezTo>
                      <a:cubicBezTo>
                        <a:pt x="96" y="69"/>
                        <a:pt x="94" y="69"/>
                        <a:pt x="94" y="69"/>
                      </a:cubicBezTo>
                      <a:cubicBezTo>
                        <a:pt x="94" y="66"/>
                        <a:pt x="94" y="65"/>
                        <a:pt x="92" y="63"/>
                      </a:cubicBezTo>
                      <a:cubicBezTo>
                        <a:pt x="91" y="61"/>
                        <a:pt x="91" y="61"/>
                        <a:pt x="92" y="60"/>
                      </a:cubicBezTo>
                      <a:cubicBezTo>
                        <a:pt x="94" y="58"/>
                        <a:pt x="93" y="57"/>
                        <a:pt x="93" y="55"/>
                      </a:cubicBezTo>
                      <a:cubicBezTo>
                        <a:pt x="93" y="53"/>
                        <a:pt x="94" y="52"/>
                        <a:pt x="93" y="50"/>
                      </a:cubicBezTo>
                      <a:cubicBezTo>
                        <a:pt x="93" y="49"/>
                        <a:pt x="93" y="48"/>
                        <a:pt x="93" y="46"/>
                      </a:cubicBezTo>
                      <a:cubicBezTo>
                        <a:pt x="93" y="45"/>
                        <a:pt x="93" y="43"/>
                        <a:pt x="92" y="42"/>
                      </a:cubicBezTo>
                      <a:cubicBezTo>
                        <a:pt x="91" y="41"/>
                        <a:pt x="91" y="39"/>
                        <a:pt x="91" y="37"/>
                      </a:cubicBezTo>
                      <a:cubicBezTo>
                        <a:pt x="91" y="34"/>
                        <a:pt x="90" y="30"/>
                        <a:pt x="87" y="27"/>
                      </a:cubicBezTo>
                      <a:cubicBezTo>
                        <a:pt x="85" y="25"/>
                        <a:pt x="83" y="23"/>
                        <a:pt x="82" y="20"/>
                      </a:cubicBezTo>
                      <a:cubicBezTo>
                        <a:pt x="80" y="16"/>
                        <a:pt x="84" y="17"/>
                        <a:pt x="85" y="13"/>
                      </a:cubicBezTo>
                      <a:cubicBezTo>
                        <a:pt x="85" y="9"/>
                        <a:pt x="85" y="6"/>
                        <a:pt x="86" y="2"/>
                      </a:cubicBezTo>
                      <a:cubicBezTo>
                        <a:pt x="85" y="2"/>
                        <a:pt x="85" y="1"/>
                        <a:pt x="84" y="1"/>
                      </a:cubicBezTo>
                      <a:cubicBezTo>
                        <a:pt x="82" y="2"/>
                        <a:pt x="82" y="0"/>
                        <a:pt x="81" y="0"/>
                      </a:cubicBezTo>
                      <a:cubicBezTo>
                        <a:pt x="80" y="0"/>
                        <a:pt x="80" y="1"/>
                        <a:pt x="79" y="1"/>
                      </a:cubicBezTo>
                      <a:cubicBezTo>
                        <a:pt x="77" y="1"/>
                        <a:pt x="77" y="0"/>
                        <a:pt x="75" y="0"/>
                      </a:cubicBezTo>
                      <a:cubicBezTo>
                        <a:pt x="74" y="1"/>
                        <a:pt x="73" y="1"/>
                        <a:pt x="72" y="2"/>
                      </a:cubicBezTo>
                      <a:cubicBezTo>
                        <a:pt x="70" y="3"/>
                        <a:pt x="70" y="2"/>
                        <a:pt x="68" y="1"/>
                      </a:cubicBezTo>
                      <a:cubicBezTo>
                        <a:pt x="66" y="1"/>
                        <a:pt x="63" y="1"/>
                        <a:pt x="61" y="2"/>
                      </a:cubicBezTo>
                      <a:cubicBezTo>
                        <a:pt x="56" y="3"/>
                        <a:pt x="51" y="3"/>
                        <a:pt x="46" y="5"/>
                      </a:cubicBezTo>
                      <a:cubicBezTo>
                        <a:pt x="45" y="6"/>
                        <a:pt x="44" y="7"/>
                        <a:pt x="43" y="7"/>
                      </a:cubicBezTo>
                      <a:cubicBezTo>
                        <a:pt x="42" y="8"/>
                        <a:pt x="40" y="8"/>
                        <a:pt x="39" y="8"/>
                      </a:cubicBezTo>
                      <a:cubicBezTo>
                        <a:pt x="37" y="9"/>
                        <a:pt x="37" y="12"/>
                        <a:pt x="34" y="12"/>
                      </a:cubicBezTo>
                      <a:cubicBezTo>
                        <a:pt x="35" y="15"/>
                        <a:pt x="35" y="18"/>
                        <a:pt x="35" y="22"/>
                      </a:cubicBezTo>
                      <a:cubicBezTo>
                        <a:pt x="36" y="23"/>
                        <a:pt x="35" y="20"/>
                        <a:pt x="35" y="2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grpSp>
          <p:grpSp>
            <p:nvGrpSpPr>
              <p:cNvPr id="17" name="Group 16">
                <a:extLst>
                  <a:ext uri="{FF2B5EF4-FFF2-40B4-BE49-F238E27FC236}">
                    <a16:creationId xmlns:a16="http://schemas.microsoft.com/office/drawing/2014/main" id="{057CC11D-0F8A-F2F5-1DDD-BD02E0227B5C}"/>
                  </a:ext>
                </a:extLst>
              </p:cNvPr>
              <p:cNvGrpSpPr/>
              <p:nvPr/>
            </p:nvGrpSpPr>
            <p:grpSpPr>
              <a:xfrm>
                <a:off x="8725627" y="4402083"/>
                <a:ext cx="1718510" cy="1339795"/>
                <a:chOff x="8725627" y="4402083"/>
                <a:chExt cx="1718510" cy="1339795"/>
              </a:xfrm>
              <a:grpFill/>
            </p:grpSpPr>
            <p:sp>
              <p:nvSpPr>
                <p:cNvPr id="137" name="Freeform 403">
                  <a:extLst>
                    <a:ext uri="{FF2B5EF4-FFF2-40B4-BE49-F238E27FC236}">
                      <a16:creationId xmlns:a16="http://schemas.microsoft.com/office/drawing/2014/main" id="{BA2D5AF8-5221-6DFD-CEEE-CDC9E60A84C4}"/>
                    </a:ext>
                  </a:extLst>
                </p:cNvPr>
                <p:cNvSpPr>
                  <a:spLocks/>
                </p:cNvSpPr>
                <p:nvPr/>
              </p:nvSpPr>
              <p:spPr bwMode="auto">
                <a:xfrm>
                  <a:off x="8725627" y="4629165"/>
                  <a:ext cx="1069375" cy="845885"/>
                </a:xfrm>
                <a:custGeom>
                  <a:avLst/>
                  <a:gdLst>
                    <a:gd name="T0" fmla="*/ 96 w 204"/>
                    <a:gd name="T1" fmla="*/ 3 h 152"/>
                    <a:gd name="T2" fmla="*/ 97 w 204"/>
                    <a:gd name="T3" fmla="*/ 7 h 152"/>
                    <a:gd name="T4" fmla="*/ 86 w 204"/>
                    <a:gd name="T5" fmla="*/ 13 h 152"/>
                    <a:gd name="T6" fmla="*/ 76 w 204"/>
                    <a:gd name="T7" fmla="*/ 24 h 152"/>
                    <a:gd name="T8" fmla="*/ 71 w 204"/>
                    <a:gd name="T9" fmla="*/ 15 h 152"/>
                    <a:gd name="T10" fmla="*/ 65 w 204"/>
                    <a:gd name="T11" fmla="*/ 19 h 152"/>
                    <a:gd name="T12" fmla="*/ 62 w 204"/>
                    <a:gd name="T13" fmla="*/ 22 h 152"/>
                    <a:gd name="T14" fmla="*/ 59 w 204"/>
                    <a:gd name="T15" fmla="*/ 26 h 152"/>
                    <a:gd name="T16" fmla="*/ 55 w 204"/>
                    <a:gd name="T17" fmla="*/ 33 h 152"/>
                    <a:gd name="T18" fmla="*/ 51 w 204"/>
                    <a:gd name="T19" fmla="*/ 30 h 152"/>
                    <a:gd name="T20" fmla="*/ 47 w 204"/>
                    <a:gd name="T21" fmla="*/ 38 h 152"/>
                    <a:gd name="T22" fmla="*/ 24 w 204"/>
                    <a:gd name="T23" fmla="*/ 50 h 152"/>
                    <a:gd name="T24" fmla="*/ 7 w 204"/>
                    <a:gd name="T25" fmla="*/ 60 h 152"/>
                    <a:gd name="T26" fmla="*/ 3 w 204"/>
                    <a:gd name="T27" fmla="*/ 68 h 152"/>
                    <a:gd name="T28" fmla="*/ 4 w 204"/>
                    <a:gd name="T29" fmla="*/ 82 h 152"/>
                    <a:gd name="T30" fmla="*/ 7 w 204"/>
                    <a:gd name="T31" fmla="*/ 91 h 152"/>
                    <a:gd name="T32" fmla="*/ 13 w 204"/>
                    <a:gd name="T33" fmla="*/ 106 h 152"/>
                    <a:gd name="T34" fmla="*/ 11 w 204"/>
                    <a:gd name="T35" fmla="*/ 121 h 152"/>
                    <a:gd name="T36" fmla="*/ 30 w 204"/>
                    <a:gd name="T37" fmla="*/ 125 h 152"/>
                    <a:gd name="T38" fmla="*/ 54 w 204"/>
                    <a:gd name="T39" fmla="*/ 121 h 152"/>
                    <a:gd name="T40" fmla="*/ 73 w 204"/>
                    <a:gd name="T41" fmla="*/ 112 h 152"/>
                    <a:gd name="T42" fmla="*/ 96 w 204"/>
                    <a:gd name="T43" fmla="*/ 111 h 152"/>
                    <a:gd name="T44" fmla="*/ 111 w 204"/>
                    <a:gd name="T45" fmla="*/ 121 h 152"/>
                    <a:gd name="T46" fmla="*/ 116 w 204"/>
                    <a:gd name="T47" fmla="*/ 125 h 152"/>
                    <a:gd name="T48" fmla="*/ 125 w 204"/>
                    <a:gd name="T49" fmla="*/ 120 h 152"/>
                    <a:gd name="T50" fmla="*/ 122 w 204"/>
                    <a:gd name="T51" fmla="*/ 129 h 152"/>
                    <a:gd name="T52" fmla="*/ 131 w 204"/>
                    <a:gd name="T53" fmla="*/ 132 h 152"/>
                    <a:gd name="T54" fmla="*/ 145 w 204"/>
                    <a:gd name="T55" fmla="*/ 147 h 152"/>
                    <a:gd name="T56" fmla="*/ 161 w 204"/>
                    <a:gd name="T57" fmla="*/ 145 h 152"/>
                    <a:gd name="T58" fmla="*/ 165 w 204"/>
                    <a:gd name="T59" fmla="*/ 149 h 152"/>
                    <a:gd name="T60" fmla="*/ 174 w 204"/>
                    <a:gd name="T61" fmla="*/ 145 h 152"/>
                    <a:gd name="T62" fmla="*/ 194 w 204"/>
                    <a:gd name="T63" fmla="*/ 118 h 152"/>
                    <a:gd name="T64" fmla="*/ 200 w 204"/>
                    <a:gd name="T65" fmla="*/ 108 h 152"/>
                    <a:gd name="T66" fmla="*/ 202 w 204"/>
                    <a:gd name="T67" fmla="*/ 96 h 152"/>
                    <a:gd name="T68" fmla="*/ 201 w 204"/>
                    <a:gd name="T69" fmla="*/ 83 h 152"/>
                    <a:gd name="T70" fmla="*/ 196 w 204"/>
                    <a:gd name="T71" fmla="*/ 70 h 152"/>
                    <a:gd name="T72" fmla="*/ 184 w 204"/>
                    <a:gd name="T73" fmla="*/ 59 h 152"/>
                    <a:gd name="T74" fmla="*/ 180 w 204"/>
                    <a:gd name="T75" fmla="*/ 50 h 152"/>
                    <a:gd name="T76" fmla="*/ 166 w 204"/>
                    <a:gd name="T77" fmla="*/ 36 h 152"/>
                    <a:gd name="T78" fmla="*/ 161 w 204"/>
                    <a:gd name="T79" fmla="*/ 20 h 152"/>
                    <a:gd name="T80" fmla="*/ 152 w 204"/>
                    <a:gd name="T81" fmla="*/ 8 h 152"/>
                    <a:gd name="T82" fmla="*/ 145 w 204"/>
                    <a:gd name="T83" fmla="*/ 6 h 152"/>
                    <a:gd name="T84" fmla="*/ 143 w 204"/>
                    <a:gd name="T85" fmla="*/ 16 h 152"/>
                    <a:gd name="T86" fmla="*/ 130 w 204"/>
                    <a:gd name="T87" fmla="*/ 31 h 152"/>
                    <a:gd name="T88" fmla="*/ 115 w 204"/>
                    <a:gd name="T89" fmla="*/ 17 h 152"/>
                    <a:gd name="T90" fmla="*/ 118 w 204"/>
                    <a:gd name="T91" fmla="*/ 11 h 152"/>
                    <a:gd name="T92" fmla="*/ 117 w 204"/>
                    <a:gd name="T93" fmla="*/ 8 h 152"/>
                    <a:gd name="T94" fmla="*/ 109 w 204"/>
                    <a:gd name="T95"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52">
                      <a:moveTo>
                        <a:pt x="101" y="4"/>
                      </a:moveTo>
                      <a:cubicBezTo>
                        <a:pt x="99" y="4"/>
                        <a:pt x="98" y="2"/>
                        <a:pt x="96" y="2"/>
                      </a:cubicBezTo>
                      <a:cubicBezTo>
                        <a:pt x="95" y="1"/>
                        <a:pt x="95" y="2"/>
                        <a:pt x="96" y="3"/>
                      </a:cubicBezTo>
                      <a:cubicBezTo>
                        <a:pt x="96" y="4"/>
                        <a:pt x="98" y="3"/>
                        <a:pt x="98" y="3"/>
                      </a:cubicBezTo>
                      <a:cubicBezTo>
                        <a:pt x="99" y="4"/>
                        <a:pt x="98" y="6"/>
                        <a:pt x="99" y="6"/>
                      </a:cubicBezTo>
                      <a:cubicBezTo>
                        <a:pt x="99" y="7"/>
                        <a:pt x="98" y="7"/>
                        <a:pt x="97" y="7"/>
                      </a:cubicBezTo>
                      <a:cubicBezTo>
                        <a:pt x="96" y="8"/>
                        <a:pt x="95" y="8"/>
                        <a:pt x="94" y="8"/>
                      </a:cubicBezTo>
                      <a:cubicBezTo>
                        <a:pt x="92" y="7"/>
                        <a:pt x="92" y="8"/>
                        <a:pt x="90" y="8"/>
                      </a:cubicBezTo>
                      <a:cubicBezTo>
                        <a:pt x="87" y="9"/>
                        <a:pt x="88" y="12"/>
                        <a:pt x="86" y="13"/>
                      </a:cubicBezTo>
                      <a:cubicBezTo>
                        <a:pt x="84" y="15"/>
                        <a:pt x="83" y="18"/>
                        <a:pt x="84" y="20"/>
                      </a:cubicBezTo>
                      <a:cubicBezTo>
                        <a:pt x="86" y="23"/>
                        <a:pt x="81" y="21"/>
                        <a:pt x="80" y="21"/>
                      </a:cubicBezTo>
                      <a:cubicBezTo>
                        <a:pt x="79" y="21"/>
                        <a:pt x="76" y="24"/>
                        <a:pt x="76" y="24"/>
                      </a:cubicBezTo>
                      <a:cubicBezTo>
                        <a:pt x="76" y="24"/>
                        <a:pt x="75" y="19"/>
                        <a:pt x="74" y="18"/>
                      </a:cubicBezTo>
                      <a:cubicBezTo>
                        <a:pt x="74" y="17"/>
                        <a:pt x="73" y="17"/>
                        <a:pt x="72" y="17"/>
                      </a:cubicBezTo>
                      <a:cubicBezTo>
                        <a:pt x="71" y="16"/>
                        <a:pt x="71" y="16"/>
                        <a:pt x="71" y="15"/>
                      </a:cubicBezTo>
                      <a:cubicBezTo>
                        <a:pt x="70" y="14"/>
                        <a:pt x="70" y="16"/>
                        <a:pt x="70" y="17"/>
                      </a:cubicBezTo>
                      <a:cubicBezTo>
                        <a:pt x="69" y="17"/>
                        <a:pt x="68" y="17"/>
                        <a:pt x="68" y="16"/>
                      </a:cubicBezTo>
                      <a:cubicBezTo>
                        <a:pt x="66" y="16"/>
                        <a:pt x="67" y="20"/>
                        <a:pt x="65" y="19"/>
                      </a:cubicBezTo>
                      <a:cubicBezTo>
                        <a:pt x="65" y="19"/>
                        <a:pt x="64" y="18"/>
                        <a:pt x="64" y="18"/>
                      </a:cubicBezTo>
                      <a:cubicBezTo>
                        <a:pt x="63" y="19"/>
                        <a:pt x="63" y="19"/>
                        <a:pt x="63" y="19"/>
                      </a:cubicBezTo>
                      <a:cubicBezTo>
                        <a:pt x="60" y="18"/>
                        <a:pt x="62" y="22"/>
                        <a:pt x="62" y="22"/>
                      </a:cubicBezTo>
                      <a:cubicBezTo>
                        <a:pt x="62" y="22"/>
                        <a:pt x="60" y="22"/>
                        <a:pt x="60" y="22"/>
                      </a:cubicBezTo>
                      <a:cubicBezTo>
                        <a:pt x="60" y="23"/>
                        <a:pt x="61" y="23"/>
                        <a:pt x="61" y="23"/>
                      </a:cubicBezTo>
                      <a:cubicBezTo>
                        <a:pt x="60" y="25"/>
                        <a:pt x="59" y="23"/>
                        <a:pt x="59" y="26"/>
                      </a:cubicBezTo>
                      <a:cubicBezTo>
                        <a:pt x="59" y="27"/>
                        <a:pt x="60" y="27"/>
                        <a:pt x="60" y="28"/>
                      </a:cubicBezTo>
                      <a:cubicBezTo>
                        <a:pt x="60" y="30"/>
                        <a:pt x="53" y="26"/>
                        <a:pt x="53" y="29"/>
                      </a:cubicBezTo>
                      <a:cubicBezTo>
                        <a:pt x="53" y="30"/>
                        <a:pt x="57" y="32"/>
                        <a:pt x="55" y="33"/>
                      </a:cubicBezTo>
                      <a:cubicBezTo>
                        <a:pt x="54" y="33"/>
                        <a:pt x="54" y="32"/>
                        <a:pt x="54" y="33"/>
                      </a:cubicBezTo>
                      <a:cubicBezTo>
                        <a:pt x="53" y="34"/>
                        <a:pt x="53" y="34"/>
                        <a:pt x="52" y="33"/>
                      </a:cubicBezTo>
                      <a:cubicBezTo>
                        <a:pt x="51" y="33"/>
                        <a:pt x="52" y="31"/>
                        <a:pt x="51" y="30"/>
                      </a:cubicBezTo>
                      <a:cubicBezTo>
                        <a:pt x="50" y="28"/>
                        <a:pt x="48" y="32"/>
                        <a:pt x="47" y="33"/>
                      </a:cubicBezTo>
                      <a:cubicBezTo>
                        <a:pt x="47" y="34"/>
                        <a:pt x="46" y="35"/>
                        <a:pt x="46" y="36"/>
                      </a:cubicBezTo>
                      <a:cubicBezTo>
                        <a:pt x="46" y="36"/>
                        <a:pt x="47" y="37"/>
                        <a:pt x="47" y="38"/>
                      </a:cubicBezTo>
                      <a:cubicBezTo>
                        <a:pt x="47" y="38"/>
                        <a:pt x="45" y="40"/>
                        <a:pt x="44" y="41"/>
                      </a:cubicBezTo>
                      <a:cubicBezTo>
                        <a:pt x="41" y="44"/>
                        <a:pt x="38" y="46"/>
                        <a:pt x="34" y="47"/>
                      </a:cubicBezTo>
                      <a:cubicBezTo>
                        <a:pt x="31" y="47"/>
                        <a:pt x="28" y="49"/>
                        <a:pt x="24" y="50"/>
                      </a:cubicBezTo>
                      <a:cubicBezTo>
                        <a:pt x="21" y="51"/>
                        <a:pt x="18" y="51"/>
                        <a:pt x="15" y="53"/>
                      </a:cubicBezTo>
                      <a:cubicBezTo>
                        <a:pt x="13" y="55"/>
                        <a:pt x="12" y="55"/>
                        <a:pt x="10" y="56"/>
                      </a:cubicBezTo>
                      <a:cubicBezTo>
                        <a:pt x="9" y="57"/>
                        <a:pt x="7" y="60"/>
                        <a:pt x="7" y="60"/>
                      </a:cubicBezTo>
                      <a:cubicBezTo>
                        <a:pt x="6" y="60"/>
                        <a:pt x="7" y="57"/>
                        <a:pt x="7" y="56"/>
                      </a:cubicBezTo>
                      <a:cubicBezTo>
                        <a:pt x="5" y="56"/>
                        <a:pt x="4" y="61"/>
                        <a:pt x="4" y="61"/>
                      </a:cubicBezTo>
                      <a:cubicBezTo>
                        <a:pt x="5" y="64"/>
                        <a:pt x="3" y="65"/>
                        <a:pt x="3" y="68"/>
                      </a:cubicBezTo>
                      <a:cubicBezTo>
                        <a:pt x="3" y="69"/>
                        <a:pt x="8" y="80"/>
                        <a:pt x="6" y="81"/>
                      </a:cubicBezTo>
                      <a:cubicBezTo>
                        <a:pt x="6" y="81"/>
                        <a:pt x="3" y="77"/>
                        <a:pt x="3" y="77"/>
                      </a:cubicBezTo>
                      <a:cubicBezTo>
                        <a:pt x="3" y="78"/>
                        <a:pt x="6" y="81"/>
                        <a:pt x="4" y="82"/>
                      </a:cubicBezTo>
                      <a:cubicBezTo>
                        <a:pt x="2" y="82"/>
                        <a:pt x="2" y="77"/>
                        <a:pt x="0" y="77"/>
                      </a:cubicBezTo>
                      <a:cubicBezTo>
                        <a:pt x="0" y="77"/>
                        <a:pt x="6" y="85"/>
                        <a:pt x="6" y="86"/>
                      </a:cubicBezTo>
                      <a:cubicBezTo>
                        <a:pt x="7" y="87"/>
                        <a:pt x="6" y="89"/>
                        <a:pt x="7" y="91"/>
                      </a:cubicBezTo>
                      <a:cubicBezTo>
                        <a:pt x="8" y="93"/>
                        <a:pt x="9" y="94"/>
                        <a:pt x="10" y="96"/>
                      </a:cubicBezTo>
                      <a:cubicBezTo>
                        <a:pt x="11" y="97"/>
                        <a:pt x="11" y="100"/>
                        <a:pt x="11" y="101"/>
                      </a:cubicBezTo>
                      <a:cubicBezTo>
                        <a:pt x="11" y="103"/>
                        <a:pt x="12" y="105"/>
                        <a:pt x="13" y="106"/>
                      </a:cubicBezTo>
                      <a:cubicBezTo>
                        <a:pt x="14" y="109"/>
                        <a:pt x="14" y="110"/>
                        <a:pt x="14" y="113"/>
                      </a:cubicBezTo>
                      <a:cubicBezTo>
                        <a:pt x="14" y="114"/>
                        <a:pt x="14" y="119"/>
                        <a:pt x="14" y="119"/>
                      </a:cubicBezTo>
                      <a:cubicBezTo>
                        <a:pt x="13" y="120"/>
                        <a:pt x="12" y="120"/>
                        <a:pt x="11" y="121"/>
                      </a:cubicBezTo>
                      <a:cubicBezTo>
                        <a:pt x="10" y="124"/>
                        <a:pt x="12" y="124"/>
                        <a:pt x="13" y="125"/>
                      </a:cubicBezTo>
                      <a:cubicBezTo>
                        <a:pt x="17" y="127"/>
                        <a:pt x="20" y="129"/>
                        <a:pt x="25" y="128"/>
                      </a:cubicBezTo>
                      <a:cubicBezTo>
                        <a:pt x="27" y="127"/>
                        <a:pt x="29" y="126"/>
                        <a:pt x="30" y="125"/>
                      </a:cubicBezTo>
                      <a:cubicBezTo>
                        <a:pt x="33" y="124"/>
                        <a:pt x="32" y="125"/>
                        <a:pt x="33" y="123"/>
                      </a:cubicBezTo>
                      <a:cubicBezTo>
                        <a:pt x="35" y="121"/>
                        <a:pt x="42" y="121"/>
                        <a:pt x="44" y="122"/>
                      </a:cubicBezTo>
                      <a:cubicBezTo>
                        <a:pt x="47" y="122"/>
                        <a:pt x="52" y="124"/>
                        <a:pt x="54" y="121"/>
                      </a:cubicBezTo>
                      <a:cubicBezTo>
                        <a:pt x="55" y="120"/>
                        <a:pt x="55" y="118"/>
                        <a:pt x="57" y="117"/>
                      </a:cubicBezTo>
                      <a:cubicBezTo>
                        <a:pt x="59" y="116"/>
                        <a:pt x="61" y="115"/>
                        <a:pt x="63" y="114"/>
                      </a:cubicBezTo>
                      <a:cubicBezTo>
                        <a:pt x="66" y="112"/>
                        <a:pt x="70" y="114"/>
                        <a:pt x="73" y="112"/>
                      </a:cubicBezTo>
                      <a:cubicBezTo>
                        <a:pt x="78" y="110"/>
                        <a:pt x="82" y="110"/>
                        <a:pt x="88" y="109"/>
                      </a:cubicBezTo>
                      <a:cubicBezTo>
                        <a:pt x="89" y="109"/>
                        <a:pt x="90" y="108"/>
                        <a:pt x="92" y="108"/>
                      </a:cubicBezTo>
                      <a:cubicBezTo>
                        <a:pt x="93" y="109"/>
                        <a:pt x="95" y="110"/>
                        <a:pt x="96" y="111"/>
                      </a:cubicBezTo>
                      <a:cubicBezTo>
                        <a:pt x="97" y="111"/>
                        <a:pt x="107" y="113"/>
                        <a:pt x="107" y="114"/>
                      </a:cubicBezTo>
                      <a:cubicBezTo>
                        <a:pt x="106" y="115"/>
                        <a:pt x="105" y="118"/>
                        <a:pt x="107" y="117"/>
                      </a:cubicBezTo>
                      <a:cubicBezTo>
                        <a:pt x="108" y="117"/>
                        <a:pt x="110" y="120"/>
                        <a:pt x="111" y="121"/>
                      </a:cubicBezTo>
                      <a:cubicBezTo>
                        <a:pt x="112" y="122"/>
                        <a:pt x="112" y="123"/>
                        <a:pt x="112" y="125"/>
                      </a:cubicBezTo>
                      <a:cubicBezTo>
                        <a:pt x="113" y="126"/>
                        <a:pt x="115" y="128"/>
                        <a:pt x="115" y="128"/>
                      </a:cubicBezTo>
                      <a:cubicBezTo>
                        <a:pt x="115" y="127"/>
                        <a:pt x="114" y="126"/>
                        <a:pt x="116" y="125"/>
                      </a:cubicBezTo>
                      <a:cubicBezTo>
                        <a:pt x="117" y="124"/>
                        <a:pt x="118" y="123"/>
                        <a:pt x="120" y="122"/>
                      </a:cubicBezTo>
                      <a:cubicBezTo>
                        <a:pt x="121" y="121"/>
                        <a:pt x="126" y="116"/>
                        <a:pt x="125" y="115"/>
                      </a:cubicBezTo>
                      <a:cubicBezTo>
                        <a:pt x="126" y="117"/>
                        <a:pt x="125" y="118"/>
                        <a:pt x="125" y="120"/>
                      </a:cubicBezTo>
                      <a:cubicBezTo>
                        <a:pt x="126" y="121"/>
                        <a:pt x="124" y="122"/>
                        <a:pt x="124" y="122"/>
                      </a:cubicBezTo>
                      <a:cubicBezTo>
                        <a:pt x="123" y="124"/>
                        <a:pt x="123" y="125"/>
                        <a:pt x="123" y="126"/>
                      </a:cubicBezTo>
                      <a:cubicBezTo>
                        <a:pt x="123" y="128"/>
                        <a:pt x="119" y="129"/>
                        <a:pt x="122" y="129"/>
                      </a:cubicBezTo>
                      <a:cubicBezTo>
                        <a:pt x="126" y="129"/>
                        <a:pt x="124" y="125"/>
                        <a:pt x="125" y="123"/>
                      </a:cubicBezTo>
                      <a:cubicBezTo>
                        <a:pt x="125" y="123"/>
                        <a:pt x="129" y="127"/>
                        <a:pt x="128" y="129"/>
                      </a:cubicBezTo>
                      <a:cubicBezTo>
                        <a:pt x="125" y="133"/>
                        <a:pt x="129" y="130"/>
                        <a:pt x="131" y="132"/>
                      </a:cubicBezTo>
                      <a:cubicBezTo>
                        <a:pt x="134" y="135"/>
                        <a:pt x="134" y="136"/>
                        <a:pt x="134" y="139"/>
                      </a:cubicBezTo>
                      <a:cubicBezTo>
                        <a:pt x="133" y="142"/>
                        <a:pt x="137" y="145"/>
                        <a:pt x="139" y="145"/>
                      </a:cubicBezTo>
                      <a:cubicBezTo>
                        <a:pt x="141" y="146"/>
                        <a:pt x="143" y="147"/>
                        <a:pt x="145" y="147"/>
                      </a:cubicBezTo>
                      <a:cubicBezTo>
                        <a:pt x="147" y="147"/>
                        <a:pt x="151" y="152"/>
                        <a:pt x="153" y="151"/>
                      </a:cubicBezTo>
                      <a:cubicBezTo>
                        <a:pt x="155" y="150"/>
                        <a:pt x="157" y="149"/>
                        <a:pt x="158" y="147"/>
                      </a:cubicBezTo>
                      <a:cubicBezTo>
                        <a:pt x="158" y="147"/>
                        <a:pt x="160" y="144"/>
                        <a:pt x="161" y="145"/>
                      </a:cubicBezTo>
                      <a:cubicBezTo>
                        <a:pt x="161" y="146"/>
                        <a:pt x="159" y="147"/>
                        <a:pt x="160" y="148"/>
                      </a:cubicBezTo>
                      <a:cubicBezTo>
                        <a:pt x="161" y="149"/>
                        <a:pt x="161" y="146"/>
                        <a:pt x="162" y="146"/>
                      </a:cubicBezTo>
                      <a:cubicBezTo>
                        <a:pt x="162" y="146"/>
                        <a:pt x="164" y="149"/>
                        <a:pt x="165" y="149"/>
                      </a:cubicBezTo>
                      <a:cubicBezTo>
                        <a:pt x="165" y="150"/>
                        <a:pt x="167" y="152"/>
                        <a:pt x="168" y="152"/>
                      </a:cubicBezTo>
                      <a:cubicBezTo>
                        <a:pt x="167" y="152"/>
                        <a:pt x="170" y="149"/>
                        <a:pt x="170" y="149"/>
                      </a:cubicBezTo>
                      <a:cubicBezTo>
                        <a:pt x="172" y="148"/>
                        <a:pt x="173" y="146"/>
                        <a:pt x="174" y="145"/>
                      </a:cubicBezTo>
                      <a:cubicBezTo>
                        <a:pt x="177" y="144"/>
                        <a:pt x="185" y="146"/>
                        <a:pt x="185" y="142"/>
                      </a:cubicBezTo>
                      <a:cubicBezTo>
                        <a:pt x="186" y="137"/>
                        <a:pt x="187" y="134"/>
                        <a:pt x="188" y="130"/>
                      </a:cubicBezTo>
                      <a:cubicBezTo>
                        <a:pt x="190" y="126"/>
                        <a:pt x="191" y="122"/>
                        <a:pt x="194" y="118"/>
                      </a:cubicBezTo>
                      <a:cubicBezTo>
                        <a:pt x="195" y="117"/>
                        <a:pt x="197" y="116"/>
                        <a:pt x="198" y="114"/>
                      </a:cubicBezTo>
                      <a:cubicBezTo>
                        <a:pt x="198" y="113"/>
                        <a:pt x="198" y="113"/>
                        <a:pt x="198" y="112"/>
                      </a:cubicBezTo>
                      <a:cubicBezTo>
                        <a:pt x="199" y="111"/>
                        <a:pt x="200" y="110"/>
                        <a:pt x="200" y="108"/>
                      </a:cubicBezTo>
                      <a:cubicBezTo>
                        <a:pt x="201" y="106"/>
                        <a:pt x="200" y="104"/>
                        <a:pt x="201" y="102"/>
                      </a:cubicBezTo>
                      <a:cubicBezTo>
                        <a:pt x="201" y="101"/>
                        <a:pt x="202" y="100"/>
                        <a:pt x="202" y="99"/>
                      </a:cubicBezTo>
                      <a:cubicBezTo>
                        <a:pt x="203" y="98"/>
                        <a:pt x="201" y="97"/>
                        <a:pt x="202" y="96"/>
                      </a:cubicBezTo>
                      <a:cubicBezTo>
                        <a:pt x="203" y="95"/>
                        <a:pt x="204" y="92"/>
                        <a:pt x="203" y="91"/>
                      </a:cubicBezTo>
                      <a:cubicBezTo>
                        <a:pt x="203" y="89"/>
                        <a:pt x="202" y="88"/>
                        <a:pt x="202" y="87"/>
                      </a:cubicBezTo>
                      <a:cubicBezTo>
                        <a:pt x="201" y="86"/>
                        <a:pt x="201" y="84"/>
                        <a:pt x="201" y="83"/>
                      </a:cubicBezTo>
                      <a:cubicBezTo>
                        <a:pt x="200" y="79"/>
                        <a:pt x="203" y="77"/>
                        <a:pt x="202" y="73"/>
                      </a:cubicBezTo>
                      <a:cubicBezTo>
                        <a:pt x="202" y="74"/>
                        <a:pt x="201" y="76"/>
                        <a:pt x="200" y="76"/>
                      </a:cubicBezTo>
                      <a:cubicBezTo>
                        <a:pt x="198" y="76"/>
                        <a:pt x="197" y="72"/>
                        <a:pt x="196" y="70"/>
                      </a:cubicBezTo>
                      <a:cubicBezTo>
                        <a:pt x="194" y="67"/>
                        <a:pt x="190" y="67"/>
                        <a:pt x="190" y="62"/>
                      </a:cubicBezTo>
                      <a:cubicBezTo>
                        <a:pt x="189" y="60"/>
                        <a:pt x="188" y="60"/>
                        <a:pt x="187" y="59"/>
                      </a:cubicBezTo>
                      <a:cubicBezTo>
                        <a:pt x="185" y="58"/>
                        <a:pt x="185" y="61"/>
                        <a:pt x="184" y="59"/>
                      </a:cubicBezTo>
                      <a:cubicBezTo>
                        <a:pt x="184" y="56"/>
                        <a:pt x="183" y="55"/>
                        <a:pt x="181" y="53"/>
                      </a:cubicBezTo>
                      <a:cubicBezTo>
                        <a:pt x="181" y="53"/>
                        <a:pt x="180" y="52"/>
                        <a:pt x="180" y="51"/>
                      </a:cubicBezTo>
                      <a:cubicBezTo>
                        <a:pt x="179" y="51"/>
                        <a:pt x="180" y="49"/>
                        <a:pt x="180" y="50"/>
                      </a:cubicBezTo>
                      <a:cubicBezTo>
                        <a:pt x="178" y="48"/>
                        <a:pt x="176" y="47"/>
                        <a:pt x="174" y="46"/>
                      </a:cubicBezTo>
                      <a:cubicBezTo>
                        <a:pt x="172" y="44"/>
                        <a:pt x="169" y="45"/>
                        <a:pt x="168" y="43"/>
                      </a:cubicBezTo>
                      <a:cubicBezTo>
                        <a:pt x="166" y="41"/>
                        <a:pt x="167" y="37"/>
                        <a:pt x="166" y="36"/>
                      </a:cubicBezTo>
                      <a:cubicBezTo>
                        <a:pt x="166" y="34"/>
                        <a:pt x="166" y="32"/>
                        <a:pt x="165" y="31"/>
                      </a:cubicBezTo>
                      <a:cubicBezTo>
                        <a:pt x="164" y="30"/>
                        <a:pt x="163" y="30"/>
                        <a:pt x="163" y="28"/>
                      </a:cubicBezTo>
                      <a:cubicBezTo>
                        <a:pt x="163" y="26"/>
                        <a:pt x="163" y="23"/>
                        <a:pt x="161" y="20"/>
                      </a:cubicBezTo>
                      <a:cubicBezTo>
                        <a:pt x="160" y="20"/>
                        <a:pt x="158" y="17"/>
                        <a:pt x="158" y="18"/>
                      </a:cubicBezTo>
                      <a:cubicBezTo>
                        <a:pt x="156" y="18"/>
                        <a:pt x="156" y="19"/>
                        <a:pt x="155" y="17"/>
                      </a:cubicBezTo>
                      <a:cubicBezTo>
                        <a:pt x="153" y="15"/>
                        <a:pt x="154" y="11"/>
                        <a:pt x="152" y="8"/>
                      </a:cubicBezTo>
                      <a:cubicBezTo>
                        <a:pt x="152" y="7"/>
                        <a:pt x="148" y="0"/>
                        <a:pt x="148" y="0"/>
                      </a:cubicBezTo>
                      <a:cubicBezTo>
                        <a:pt x="147" y="0"/>
                        <a:pt x="147" y="2"/>
                        <a:pt x="147" y="3"/>
                      </a:cubicBezTo>
                      <a:cubicBezTo>
                        <a:pt x="147" y="4"/>
                        <a:pt x="146" y="5"/>
                        <a:pt x="145" y="6"/>
                      </a:cubicBezTo>
                      <a:cubicBezTo>
                        <a:pt x="145" y="6"/>
                        <a:pt x="143" y="8"/>
                        <a:pt x="144" y="9"/>
                      </a:cubicBezTo>
                      <a:cubicBezTo>
                        <a:pt x="144" y="9"/>
                        <a:pt x="146" y="9"/>
                        <a:pt x="145" y="10"/>
                      </a:cubicBezTo>
                      <a:cubicBezTo>
                        <a:pt x="144" y="10"/>
                        <a:pt x="143" y="15"/>
                        <a:pt x="143" y="16"/>
                      </a:cubicBezTo>
                      <a:cubicBezTo>
                        <a:pt x="144" y="18"/>
                        <a:pt x="144" y="20"/>
                        <a:pt x="144" y="22"/>
                      </a:cubicBezTo>
                      <a:cubicBezTo>
                        <a:pt x="143" y="26"/>
                        <a:pt x="143" y="36"/>
                        <a:pt x="137" y="36"/>
                      </a:cubicBezTo>
                      <a:cubicBezTo>
                        <a:pt x="133" y="36"/>
                        <a:pt x="133" y="32"/>
                        <a:pt x="130" y="31"/>
                      </a:cubicBezTo>
                      <a:cubicBezTo>
                        <a:pt x="128" y="30"/>
                        <a:pt x="126" y="30"/>
                        <a:pt x="124" y="28"/>
                      </a:cubicBezTo>
                      <a:cubicBezTo>
                        <a:pt x="123" y="27"/>
                        <a:pt x="112" y="21"/>
                        <a:pt x="113" y="20"/>
                      </a:cubicBezTo>
                      <a:cubicBezTo>
                        <a:pt x="113" y="19"/>
                        <a:pt x="114" y="18"/>
                        <a:pt x="115" y="17"/>
                      </a:cubicBezTo>
                      <a:cubicBezTo>
                        <a:pt x="115" y="16"/>
                        <a:pt x="117" y="16"/>
                        <a:pt x="117" y="15"/>
                      </a:cubicBezTo>
                      <a:cubicBezTo>
                        <a:pt x="117" y="15"/>
                        <a:pt x="116" y="14"/>
                        <a:pt x="116" y="13"/>
                      </a:cubicBezTo>
                      <a:cubicBezTo>
                        <a:pt x="117" y="12"/>
                        <a:pt x="117" y="12"/>
                        <a:pt x="118" y="11"/>
                      </a:cubicBezTo>
                      <a:cubicBezTo>
                        <a:pt x="118" y="10"/>
                        <a:pt x="120" y="9"/>
                        <a:pt x="121" y="8"/>
                      </a:cubicBezTo>
                      <a:cubicBezTo>
                        <a:pt x="121" y="7"/>
                        <a:pt x="119" y="5"/>
                        <a:pt x="118" y="6"/>
                      </a:cubicBezTo>
                      <a:cubicBezTo>
                        <a:pt x="118" y="6"/>
                        <a:pt x="117" y="8"/>
                        <a:pt x="117" y="8"/>
                      </a:cubicBezTo>
                      <a:cubicBezTo>
                        <a:pt x="116" y="7"/>
                        <a:pt x="116" y="7"/>
                        <a:pt x="115" y="6"/>
                      </a:cubicBezTo>
                      <a:cubicBezTo>
                        <a:pt x="115" y="5"/>
                        <a:pt x="113" y="7"/>
                        <a:pt x="112" y="7"/>
                      </a:cubicBezTo>
                      <a:cubicBezTo>
                        <a:pt x="111" y="8"/>
                        <a:pt x="110" y="7"/>
                        <a:pt x="109" y="7"/>
                      </a:cubicBezTo>
                      <a:cubicBezTo>
                        <a:pt x="107" y="6"/>
                        <a:pt x="104" y="5"/>
                        <a:pt x="101" y="4"/>
                      </a:cubicBezTo>
                      <a:cubicBezTo>
                        <a:pt x="99" y="4"/>
                        <a:pt x="103" y="5"/>
                        <a:pt x="101"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38" name="Freeform 472">
                  <a:extLst>
                    <a:ext uri="{FF2B5EF4-FFF2-40B4-BE49-F238E27FC236}">
                      <a16:creationId xmlns:a16="http://schemas.microsoft.com/office/drawing/2014/main" id="{B2D145F6-B593-F7E5-1D4C-DC88D5F8F8BB}"/>
                    </a:ext>
                  </a:extLst>
                </p:cNvPr>
                <p:cNvSpPr>
                  <a:spLocks/>
                </p:cNvSpPr>
                <p:nvPr/>
              </p:nvSpPr>
              <p:spPr bwMode="auto">
                <a:xfrm>
                  <a:off x="9659096" y="4439930"/>
                  <a:ext cx="109084" cy="66233"/>
                </a:xfrm>
                <a:custGeom>
                  <a:avLst/>
                  <a:gdLst>
                    <a:gd name="T0" fmla="*/ 0 w 21"/>
                    <a:gd name="T1" fmla="*/ 8 h 12"/>
                    <a:gd name="T2" fmla="*/ 6 w 21"/>
                    <a:gd name="T3" fmla="*/ 8 h 12"/>
                    <a:gd name="T4" fmla="*/ 9 w 21"/>
                    <a:gd name="T5" fmla="*/ 7 h 12"/>
                    <a:gd name="T6" fmla="*/ 13 w 21"/>
                    <a:gd name="T7" fmla="*/ 7 h 12"/>
                    <a:gd name="T8" fmla="*/ 14 w 21"/>
                    <a:gd name="T9" fmla="*/ 5 h 12"/>
                    <a:gd name="T10" fmla="*/ 17 w 21"/>
                    <a:gd name="T11" fmla="*/ 3 h 12"/>
                    <a:gd name="T12" fmla="*/ 20 w 21"/>
                    <a:gd name="T13" fmla="*/ 4 h 12"/>
                    <a:gd name="T14" fmla="*/ 18 w 21"/>
                    <a:gd name="T15" fmla="*/ 7 h 12"/>
                    <a:gd name="T16" fmla="*/ 11 w 21"/>
                    <a:gd name="T17" fmla="*/ 11 h 12"/>
                    <a:gd name="T18" fmla="*/ 0 w 21"/>
                    <a:gd name="T19" fmla="*/ 8 h 12"/>
                    <a:gd name="T20" fmla="*/ 0 w 21"/>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0" y="8"/>
                      </a:moveTo>
                      <a:cubicBezTo>
                        <a:pt x="1" y="7"/>
                        <a:pt x="5" y="8"/>
                        <a:pt x="6" y="8"/>
                      </a:cubicBezTo>
                      <a:cubicBezTo>
                        <a:pt x="7" y="8"/>
                        <a:pt x="8" y="6"/>
                        <a:pt x="9" y="7"/>
                      </a:cubicBezTo>
                      <a:cubicBezTo>
                        <a:pt x="10" y="8"/>
                        <a:pt x="12" y="8"/>
                        <a:pt x="13" y="7"/>
                      </a:cubicBezTo>
                      <a:cubicBezTo>
                        <a:pt x="13" y="6"/>
                        <a:pt x="14" y="5"/>
                        <a:pt x="14" y="5"/>
                      </a:cubicBezTo>
                      <a:cubicBezTo>
                        <a:pt x="15" y="5"/>
                        <a:pt x="17" y="5"/>
                        <a:pt x="17" y="3"/>
                      </a:cubicBezTo>
                      <a:cubicBezTo>
                        <a:pt x="17" y="0"/>
                        <a:pt x="21" y="2"/>
                        <a:pt x="20" y="4"/>
                      </a:cubicBezTo>
                      <a:cubicBezTo>
                        <a:pt x="19" y="5"/>
                        <a:pt x="18" y="7"/>
                        <a:pt x="18" y="7"/>
                      </a:cubicBezTo>
                      <a:cubicBezTo>
                        <a:pt x="15" y="8"/>
                        <a:pt x="14" y="10"/>
                        <a:pt x="11" y="11"/>
                      </a:cubicBezTo>
                      <a:cubicBezTo>
                        <a:pt x="9" y="12"/>
                        <a:pt x="0" y="11"/>
                        <a:pt x="0" y="8"/>
                      </a:cubicBezTo>
                      <a:cubicBezTo>
                        <a:pt x="0" y="7"/>
                        <a:pt x="0" y="10"/>
                        <a:pt x="0" y="8"/>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39" name="Freeform 473">
                  <a:extLst>
                    <a:ext uri="{FF2B5EF4-FFF2-40B4-BE49-F238E27FC236}">
                      <a16:creationId xmlns:a16="http://schemas.microsoft.com/office/drawing/2014/main" id="{5E0704E9-ECC8-324D-79ED-B0F6B479F520}"/>
                    </a:ext>
                  </a:extLst>
                </p:cNvPr>
                <p:cNvSpPr>
                  <a:spLocks/>
                </p:cNvSpPr>
                <p:nvPr/>
              </p:nvSpPr>
              <p:spPr bwMode="auto">
                <a:xfrm>
                  <a:off x="9816463" y="4473991"/>
                  <a:ext cx="46495" cy="60555"/>
                </a:xfrm>
                <a:custGeom>
                  <a:avLst/>
                  <a:gdLst>
                    <a:gd name="T0" fmla="*/ 1 w 9"/>
                    <a:gd name="T1" fmla="*/ 0 h 11"/>
                    <a:gd name="T2" fmla="*/ 8 w 9"/>
                    <a:gd name="T3" fmla="*/ 8 h 11"/>
                    <a:gd name="T4" fmla="*/ 5 w 9"/>
                    <a:gd name="T5" fmla="*/ 4 h 11"/>
                    <a:gd name="T6" fmla="*/ 1 w 9"/>
                    <a:gd name="T7" fmla="*/ 0 h 11"/>
                    <a:gd name="T8" fmla="*/ 1 w 9"/>
                    <a:gd name="T9" fmla="*/ 0 h 11"/>
                  </a:gdLst>
                  <a:ahLst/>
                  <a:cxnLst>
                    <a:cxn ang="0">
                      <a:pos x="T0" y="T1"/>
                    </a:cxn>
                    <a:cxn ang="0">
                      <a:pos x="T2" y="T3"/>
                    </a:cxn>
                    <a:cxn ang="0">
                      <a:pos x="T4" y="T5"/>
                    </a:cxn>
                    <a:cxn ang="0">
                      <a:pos x="T6" y="T7"/>
                    </a:cxn>
                    <a:cxn ang="0">
                      <a:pos x="T8" y="T9"/>
                    </a:cxn>
                  </a:cxnLst>
                  <a:rect l="0" t="0" r="r" b="b"/>
                  <a:pathLst>
                    <a:path w="9" h="11">
                      <a:moveTo>
                        <a:pt x="1" y="0"/>
                      </a:moveTo>
                      <a:cubicBezTo>
                        <a:pt x="0" y="1"/>
                        <a:pt x="5" y="11"/>
                        <a:pt x="8" y="8"/>
                      </a:cubicBezTo>
                      <a:cubicBezTo>
                        <a:pt x="9" y="6"/>
                        <a:pt x="6" y="4"/>
                        <a:pt x="5" y="4"/>
                      </a:cubicBezTo>
                      <a:cubicBezTo>
                        <a:pt x="4" y="3"/>
                        <a:pt x="1" y="0"/>
                        <a:pt x="1" y="0"/>
                      </a:cubicBezTo>
                      <a:cubicBezTo>
                        <a:pt x="0" y="1"/>
                        <a:pt x="2" y="0"/>
                        <a:pt x="1"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40" name="Freeform 474">
                  <a:extLst>
                    <a:ext uri="{FF2B5EF4-FFF2-40B4-BE49-F238E27FC236}">
                      <a16:creationId xmlns:a16="http://schemas.microsoft.com/office/drawing/2014/main" id="{A0493BC3-17B1-F72F-A78E-41ADDA50D00A}"/>
                    </a:ext>
                  </a:extLst>
                </p:cNvPr>
                <p:cNvSpPr>
                  <a:spLocks/>
                </p:cNvSpPr>
                <p:nvPr/>
              </p:nvSpPr>
              <p:spPr bwMode="auto">
                <a:xfrm>
                  <a:off x="9952369" y="4585643"/>
                  <a:ext cx="30400" cy="32169"/>
                </a:xfrm>
                <a:custGeom>
                  <a:avLst/>
                  <a:gdLst>
                    <a:gd name="T0" fmla="*/ 6 w 6"/>
                    <a:gd name="T1" fmla="*/ 4 h 6"/>
                    <a:gd name="T2" fmla="*/ 1 w 6"/>
                    <a:gd name="T3" fmla="*/ 2 h 6"/>
                    <a:gd name="T4" fmla="*/ 6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6" y="2"/>
                        <a:pt x="0" y="0"/>
                        <a:pt x="1" y="2"/>
                      </a:cubicBezTo>
                      <a:cubicBezTo>
                        <a:pt x="1" y="3"/>
                        <a:pt x="6" y="5"/>
                        <a:pt x="6" y="4"/>
                      </a:cubicBezTo>
                      <a:cubicBezTo>
                        <a:pt x="6" y="3"/>
                        <a:pt x="6" y="6"/>
                        <a:pt x="6"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41" name="Freeform 475">
                  <a:extLst>
                    <a:ext uri="{FF2B5EF4-FFF2-40B4-BE49-F238E27FC236}">
                      <a16:creationId xmlns:a16="http://schemas.microsoft.com/office/drawing/2014/main" id="{96B3D4F0-9F4B-B453-C66B-1057FE3D291D}"/>
                    </a:ext>
                  </a:extLst>
                </p:cNvPr>
                <p:cNvSpPr>
                  <a:spLocks/>
                </p:cNvSpPr>
                <p:nvPr/>
              </p:nvSpPr>
              <p:spPr bwMode="auto">
                <a:xfrm>
                  <a:off x="9920181" y="4534548"/>
                  <a:ext cx="48283" cy="34061"/>
                </a:xfrm>
                <a:custGeom>
                  <a:avLst/>
                  <a:gdLst>
                    <a:gd name="T0" fmla="*/ 8 w 9"/>
                    <a:gd name="T1" fmla="*/ 6 h 6"/>
                    <a:gd name="T2" fmla="*/ 0 w 9"/>
                    <a:gd name="T3" fmla="*/ 1 h 6"/>
                    <a:gd name="T4" fmla="*/ 3 w 9"/>
                    <a:gd name="T5" fmla="*/ 4 h 6"/>
                    <a:gd name="T6" fmla="*/ 8 w 9"/>
                    <a:gd name="T7" fmla="*/ 6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6" y="5"/>
                        <a:pt x="3" y="0"/>
                        <a:pt x="0" y="1"/>
                      </a:cubicBezTo>
                      <a:cubicBezTo>
                        <a:pt x="0" y="2"/>
                        <a:pt x="3" y="3"/>
                        <a:pt x="3" y="4"/>
                      </a:cubicBezTo>
                      <a:cubicBezTo>
                        <a:pt x="5" y="4"/>
                        <a:pt x="6" y="5"/>
                        <a:pt x="8" y="6"/>
                      </a:cubicBezTo>
                      <a:cubicBezTo>
                        <a:pt x="9" y="6"/>
                        <a:pt x="6" y="5"/>
                        <a:pt x="8" y="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42" name="Freeform 476">
                  <a:extLst>
                    <a:ext uri="{FF2B5EF4-FFF2-40B4-BE49-F238E27FC236}">
                      <a16:creationId xmlns:a16="http://schemas.microsoft.com/office/drawing/2014/main" id="{30066320-6FE0-D451-4582-F5DDB85B6F9C}"/>
                    </a:ext>
                  </a:extLst>
                </p:cNvPr>
                <p:cNvSpPr>
                  <a:spLocks/>
                </p:cNvSpPr>
                <p:nvPr/>
              </p:nvSpPr>
              <p:spPr bwMode="auto">
                <a:xfrm>
                  <a:off x="9873686" y="4511839"/>
                  <a:ext cx="21459" cy="28387"/>
                </a:xfrm>
                <a:custGeom>
                  <a:avLst/>
                  <a:gdLst>
                    <a:gd name="T0" fmla="*/ 4 w 4"/>
                    <a:gd name="T1" fmla="*/ 4 h 5"/>
                    <a:gd name="T2" fmla="*/ 0 w 4"/>
                    <a:gd name="T3" fmla="*/ 0 h 5"/>
                    <a:gd name="T4" fmla="*/ 4 w 4"/>
                    <a:gd name="T5" fmla="*/ 4 h 5"/>
                  </a:gdLst>
                  <a:ahLst/>
                  <a:cxnLst>
                    <a:cxn ang="0">
                      <a:pos x="T0" y="T1"/>
                    </a:cxn>
                    <a:cxn ang="0">
                      <a:pos x="T2" y="T3"/>
                    </a:cxn>
                    <a:cxn ang="0">
                      <a:pos x="T4" y="T5"/>
                    </a:cxn>
                  </a:cxnLst>
                  <a:rect l="0" t="0" r="r" b="b"/>
                  <a:pathLst>
                    <a:path w="4" h="5">
                      <a:moveTo>
                        <a:pt x="4" y="4"/>
                      </a:moveTo>
                      <a:cubicBezTo>
                        <a:pt x="4" y="2"/>
                        <a:pt x="0" y="0"/>
                        <a:pt x="0" y="0"/>
                      </a:cubicBezTo>
                      <a:cubicBezTo>
                        <a:pt x="0" y="1"/>
                        <a:pt x="4" y="5"/>
                        <a:pt x="4"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43" name="Freeform 477">
                  <a:extLst>
                    <a:ext uri="{FF2B5EF4-FFF2-40B4-BE49-F238E27FC236}">
                      <a16:creationId xmlns:a16="http://schemas.microsoft.com/office/drawing/2014/main" id="{3613A671-8190-49FB-5A2D-6A0651786081}"/>
                    </a:ext>
                  </a:extLst>
                </p:cNvPr>
                <p:cNvSpPr>
                  <a:spLocks/>
                </p:cNvSpPr>
                <p:nvPr/>
              </p:nvSpPr>
              <p:spPr bwMode="auto">
                <a:xfrm>
                  <a:off x="10066816" y="4901666"/>
                  <a:ext cx="84047" cy="66233"/>
                </a:xfrm>
                <a:custGeom>
                  <a:avLst/>
                  <a:gdLst>
                    <a:gd name="T0" fmla="*/ 15 w 16"/>
                    <a:gd name="T1" fmla="*/ 11 h 12"/>
                    <a:gd name="T2" fmla="*/ 2 w 16"/>
                    <a:gd name="T3" fmla="*/ 0 h 12"/>
                    <a:gd name="T4" fmla="*/ 15 w 16"/>
                    <a:gd name="T5" fmla="*/ 11 h 12"/>
                  </a:gdLst>
                  <a:ahLst/>
                  <a:cxnLst>
                    <a:cxn ang="0">
                      <a:pos x="T0" y="T1"/>
                    </a:cxn>
                    <a:cxn ang="0">
                      <a:pos x="T2" y="T3"/>
                    </a:cxn>
                    <a:cxn ang="0">
                      <a:pos x="T4" y="T5"/>
                    </a:cxn>
                  </a:cxnLst>
                  <a:rect l="0" t="0" r="r" b="b"/>
                  <a:pathLst>
                    <a:path w="16" h="12">
                      <a:moveTo>
                        <a:pt x="15" y="11"/>
                      </a:moveTo>
                      <a:cubicBezTo>
                        <a:pt x="16" y="12"/>
                        <a:pt x="3" y="0"/>
                        <a:pt x="2" y="0"/>
                      </a:cubicBezTo>
                      <a:cubicBezTo>
                        <a:pt x="0" y="0"/>
                        <a:pt x="7" y="9"/>
                        <a:pt x="15" y="1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44" name="Freeform 478">
                  <a:extLst>
                    <a:ext uri="{FF2B5EF4-FFF2-40B4-BE49-F238E27FC236}">
                      <a16:creationId xmlns:a16="http://schemas.microsoft.com/office/drawing/2014/main" id="{075AD6DB-DEF3-0792-7D66-F3F2F5E48A8B}"/>
                    </a:ext>
                  </a:extLst>
                </p:cNvPr>
                <p:cNvSpPr>
                  <a:spLocks/>
                </p:cNvSpPr>
                <p:nvPr/>
              </p:nvSpPr>
              <p:spPr bwMode="auto">
                <a:xfrm>
                  <a:off x="10292136" y="5323663"/>
                  <a:ext cx="59013" cy="77587"/>
                </a:xfrm>
                <a:custGeom>
                  <a:avLst/>
                  <a:gdLst>
                    <a:gd name="T0" fmla="*/ 11 w 11"/>
                    <a:gd name="T1" fmla="*/ 14 h 14"/>
                    <a:gd name="T2" fmla="*/ 9 w 11"/>
                    <a:gd name="T3" fmla="*/ 10 h 14"/>
                    <a:gd name="T4" fmla="*/ 9 w 11"/>
                    <a:gd name="T5" fmla="*/ 7 h 14"/>
                    <a:gd name="T6" fmla="*/ 0 w 11"/>
                    <a:gd name="T7" fmla="*/ 0 h 14"/>
                    <a:gd name="T8" fmla="*/ 3 w 11"/>
                    <a:gd name="T9" fmla="*/ 4 h 14"/>
                    <a:gd name="T10" fmla="*/ 5 w 11"/>
                    <a:gd name="T11" fmla="*/ 8 h 14"/>
                    <a:gd name="T12" fmla="*/ 8 w 11"/>
                    <a:gd name="T13" fmla="*/ 11 h 14"/>
                    <a:gd name="T14" fmla="*/ 11 w 1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11" y="14"/>
                      </a:moveTo>
                      <a:cubicBezTo>
                        <a:pt x="10" y="12"/>
                        <a:pt x="11" y="11"/>
                        <a:pt x="9" y="10"/>
                      </a:cubicBezTo>
                      <a:cubicBezTo>
                        <a:pt x="8" y="8"/>
                        <a:pt x="9" y="8"/>
                        <a:pt x="9" y="7"/>
                      </a:cubicBezTo>
                      <a:cubicBezTo>
                        <a:pt x="8" y="5"/>
                        <a:pt x="0" y="1"/>
                        <a:pt x="0" y="0"/>
                      </a:cubicBezTo>
                      <a:cubicBezTo>
                        <a:pt x="0" y="1"/>
                        <a:pt x="3" y="3"/>
                        <a:pt x="3" y="4"/>
                      </a:cubicBezTo>
                      <a:cubicBezTo>
                        <a:pt x="4" y="6"/>
                        <a:pt x="4" y="7"/>
                        <a:pt x="5" y="8"/>
                      </a:cubicBezTo>
                      <a:cubicBezTo>
                        <a:pt x="6" y="9"/>
                        <a:pt x="9" y="10"/>
                        <a:pt x="8" y="11"/>
                      </a:cubicBezTo>
                      <a:cubicBezTo>
                        <a:pt x="8" y="13"/>
                        <a:pt x="9" y="13"/>
                        <a:pt x="11" y="1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45" name="Freeform 479">
                  <a:extLst>
                    <a:ext uri="{FF2B5EF4-FFF2-40B4-BE49-F238E27FC236}">
                      <a16:creationId xmlns:a16="http://schemas.microsoft.com/office/drawing/2014/main" id="{FB3B26D6-3381-BA0D-CDA8-36870A368900}"/>
                    </a:ext>
                  </a:extLst>
                </p:cNvPr>
                <p:cNvSpPr>
                  <a:spLocks/>
                </p:cNvSpPr>
                <p:nvPr/>
              </p:nvSpPr>
              <p:spPr bwMode="auto">
                <a:xfrm>
                  <a:off x="10308231" y="5395573"/>
                  <a:ext cx="135906" cy="168421"/>
                </a:xfrm>
                <a:custGeom>
                  <a:avLst/>
                  <a:gdLst>
                    <a:gd name="T0" fmla="*/ 8 w 26"/>
                    <a:gd name="T1" fmla="*/ 2 h 30"/>
                    <a:gd name="T2" fmla="*/ 7 w 26"/>
                    <a:gd name="T3" fmla="*/ 11 h 30"/>
                    <a:gd name="T4" fmla="*/ 5 w 26"/>
                    <a:gd name="T5" fmla="*/ 18 h 30"/>
                    <a:gd name="T6" fmla="*/ 9 w 26"/>
                    <a:gd name="T7" fmla="*/ 25 h 30"/>
                    <a:gd name="T8" fmla="*/ 14 w 26"/>
                    <a:gd name="T9" fmla="*/ 26 h 30"/>
                    <a:gd name="T10" fmla="*/ 17 w 26"/>
                    <a:gd name="T11" fmla="*/ 22 h 30"/>
                    <a:gd name="T12" fmla="*/ 18 w 26"/>
                    <a:gd name="T13" fmla="*/ 16 h 30"/>
                    <a:gd name="T14" fmla="*/ 22 w 26"/>
                    <a:gd name="T15" fmla="*/ 14 h 30"/>
                    <a:gd name="T16" fmla="*/ 26 w 26"/>
                    <a:gd name="T17" fmla="*/ 10 h 30"/>
                    <a:gd name="T18" fmla="*/ 25 w 26"/>
                    <a:gd name="T19" fmla="*/ 6 h 30"/>
                    <a:gd name="T20" fmla="*/ 20 w 26"/>
                    <a:gd name="T21" fmla="*/ 8 h 30"/>
                    <a:gd name="T22" fmla="*/ 14 w 26"/>
                    <a:gd name="T23" fmla="*/ 5 h 30"/>
                    <a:gd name="T24" fmla="*/ 11 w 26"/>
                    <a:gd name="T25" fmla="*/ 0 h 30"/>
                    <a:gd name="T26" fmla="*/ 11 w 26"/>
                    <a:gd name="T27" fmla="*/ 3 h 30"/>
                    <a:gd name="T28" fmla="*/ 8 w 26"/>
                    <a:gd name="T29" fmla="*/ 2 h 30"/>
                    <a:gd name="T30" fmla="*/ 8 w 26"/>
                    <a:gd name="T3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0">
                      <a:moveTo>
                        <a:pt x="8" y="2"/>
                      </a:moveTo>
                      <a:cubicBezTo>
                        <a:pt x="7" y="2"/>
                        <a:pt x="7" y="9"/>
                        <a:pt x="7" y="11"/>
                      </a:cubicBezTo>
                      <a:cubicBezTo>
                        <a:pt x="6" y="13"/>
                        <a:pt x="0" y="16"/>
                        <a:pt x="5" y="18"/>
                      </a:cubicBezTo>
                      <a:cubicBezTo>
                        <a:pt x="8" y="19"/>
                        <a:pt x="11" y="21"/>
                        <a:pt x="9" y="25"/>
                      </a:cubicBezTo>
                      <a:cubicBezTo>
                        <a:pt x="6" y="30"/>
                        <a:pt x="11" y="29"/>
                        <a:pt x="14" y="26"/>
                      </a:cubicBezTo>
                      <a:cubicBezTo>
                        <a:pt x="15" y="25"/>
                        <a:pt x="16" y="23"/>
                        <a:pt x="17" y="22"/>
                      </a:cubicBezTo>
                      <a:cubicBezTo>
                        <a:pt x="19" y="19"/>
                        <a:pt x="18" y="19"/>
                        <a:pt x="18" y="16"/>
                      </a:cubicBezTo>
                      <a:cubicBezTo>
                        <a:pt x="19" y="14"/>
                        <a:pt x="21" y="14"/>
                        <a:pt x="22" y="14"/>
                      </a:cubicBezTo>
                      <a:cubicBezTo>
                        <a:pt x="23" y="15"/>
                        <a:pt x="25" y="11"/>
                        <a:pt x="26" y="10"/>
                      </a:cubicBezTo>
                      <a:cubicBezTo>
                        <a:pt x="26" y="9"/>
                        <a:pt x="26" y="6"/>
                        <a:pt x="25" y="6"/>
                      </a:cubicBezTo>
                      <a:cubicBezTo>
                        <a:pt x="23" y="6"/>
                        <a:pt x="21" y="8"/>
                        <a:pt x="20" y="8"/>
                      </a:cubicBezTo>
                      <a:cubicBezTo>
                        <a:pt x="18" y="8"/>
                        <a:pt x="15" y="7"/>
                        <a:pt x="14" y="5"/>
                      </a:cubicBezTo>
                      <a:cubicBezTo>
                        <a:pt x="13" y="4"/>
                        <a:pt x="13" y="0"/>
                        <a:pt x="11" y="0"/>
                      </a:cubicBezTo>
                      <a:cubicBezTo>
                        <a:pt x="11" y="0"/>
                        <a:pt x="11" y="3"/>
                        <a:pt x="11" y="3"/>
                      </a:cubicBezTo>
                      <a:cubicBezTo>
                        <a:pt x="10" y="3"/>
                        <a:pt x="9" y="1"/>
                        <a:pt x="8" y="2"/>
                      </a:cubicBezTo>
                      <a:cubicBezTo>
                        <a:pt x="7" y="2"/>
                        <a:pt x="9" y="1"/>
                        <a:pt x="8"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46" name="Freeform 480">
                  <a:extLst>
                    <a:ext uri="{FF2B5EF4-FFF2-40B4-BE49-F238E27FC236}">
                      <a16:creationId xmlns:a16="http://schemas.microsoft.com/office/drawing/2014/main" id="{724B463A-81EA-4F06-EBB5-A903926CE7F7}"/>
                    </a:ext>
                  </a:extLst>
                </p:cNvPr>
                <p:cNvSpPr>
                  <a:spLocks/>
                </p:cNvSpPr>
                <p:nvPr/>
              </p:nvSpPr>
              <p:spPr bwMode="auto">
                <a:xfrm>
                  <a:off x="10129407" y="5518577"/>
                  <a:ext cx="205650" cy="211945"/>
                </a:xfrm>
                <a:custGeom>
                  <a:avLst/>
                  <a:gdLst>
                    <a:gd name="T0" fmla="*/ 33 w 39"/>
                    <a:gd name="T1" fmla="*/ 4 h 38"/>
                    <a:gd name="T2" fmla="*/ 30 w 39"/>
                    <a:gd name="T3" fmla="*/ 1 h 38"/>
                    <a:gd name="T4" fmla="*/ 26 w 39"/>
                    <a:gd name="T5" fmla="*/ 8 h 38"/>
                    <a:gd name="T6" fmla="*/ 22 w 39"/>
                    <a:gd name="T7" fmla="*/ 13 h 38"/>
                    <a:gd name="T8" fmla="*/ 15 w 39"/>
                    <a:gd name="T9" fmla="*/ 18 h 38"/>
                    <a:gd name="T10" fmla="*/ 9 w 39"/>
                    <a:gd name="T11" fmla="*/ 22 h 38"/>
                    <a:gd name="T12" fmla="*/ 4 w 39"/>
                    <a:gd name="T13" fmla="*/ 27 h 38"/>
                    <a:gd name="T14" fmla="*/ 2 w 39"/>
                    <a:gd name="T15" fmla="*/ 33 h 38"/>
                    <a:gd name="T16" fmla="*/ 1 w 39"/>
                    <a:gd name="T17" fmla="*/ 34 h 38"/>
                    <a:gd name="T18" fmla="*/ 3 w 39"/>
                    <a:gd name="T19" fmla="*/ 35 h 38"/>
                    <a:gd name="T20" fmla="*/ 10 w 39"/>
                    <a:gd name="T21" fmla="*/ 37 h 38"/>
                    <a:gd name="T22" fmla="*/ 19 w 39"/>
                    <a:gd name="T23" fmla="*/ 34 h 38"/>
                    <a:gd name="T24" fmla="*/ 22 w 39"/>
                    <a:gd name="T25" fmla="*/ 27 h 38"/>
                    <a:gd name="T26" fmla="*/ 27 w 39"/>
                    <a:gd name="T27" fmla="*/ 22 h 38"/>
                    <a:gd name="T28" fmla="*/ 29 w 39"/>
                    <a:gd name="T29" fmla="*/ 21 h 38"/>
                    <a:gd name="T30" fmla="*/ 33 w 39"/>
                    <a:gd name="T31" fmla="*/ 21 h 38"/>
                    <a:gd name="T32" fmla="*/ 32 w 39"/>
                    <a:gd name="T33" fmla="*/ 19 h 38"/>
                    <a:gd name="T34" fmla="*/ 32 w 39"/>
                    <a:gd name="T35" fmla="*/ 17 h 38"/>
                    <a:gd name="T36" fmla="*/ 38 w 39"/>
                    <a:gd name="T37" fmla="*/ 9 h 38"/>
                    <a:gd name="T38" fmla="*/ 38 w 39"/>
                    <a:gd name="T39" fmla="*/ 6 h 38"/>
                    <a:gd name="T40" fmla="*/ 38 w 39"/>
                    <a:gd name="T41" fmla="*/ 4 h 38"/>
                    <a:gd name="T42" fmla="*/ 37 w 39"/>
                    <a:gd name="T43" fmla="*/ 4 h 38"/>
                    <a:gd name="T44" fmla="*/ 37 w 39"/>
                    <a:gd name="T45" fmla="*/ 2 h 38"/>
                    <a:gd name="T46" fmla="*/ 33 w 39"/>
                    <a:gd name="T4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38">
                      <a:moveTo>
                        <a:pt x="33" y="4"/>
                      </a:moveTo>
                      <a:cubicBezTo>
                        <a:pt x="33" y="4"/>
                        <a:pt x="32" y="0"/>
                        <a:pt x="30" y="1"/>
                      </a:cubicBezTo>
                      <a:cubicBezTo>
                        <a:pt x="27" y="3"/>
                        <a:pt x="28" y="5"/>
                        <a:pt x="26" y="8"/>
                      </a:cubicBezTo>
                      <a:cubicBezTo>
                        <a:pt x="25" y="9"/>
                        <a:pt x="24" y="12"/>
                        <a:pt x="22" y="13"/>
                      </a:cubicBezTo>
                      <a:cubicBezTo>
                        <a:pt x="20" y="16"/>
                        <a:pt x="18" y="17"/>
                        <a:pt x="15" y="18"/>
                      </a:cubicBezTo>
                      <a:cubicBezTo>
                        <a:pt x="13" y="19"/>
                        <a:pt x="12" y="21"/>
                        <a:pt x="9" y="22"/>
                      </a:cubicBezTo>
                      <a:cubicBezTo>
                        <a:pt x="7" y="23"/>
                        <a:pt x="7" y="27"/>
                        <a:pt x="4" y="27"/>
                      </a:cubicBezTo>
                      <a:cubicBezTo>
                        <a:pt x="0" y="28"/>
                        <a:pt x="4" y="31"/>
                        <a:pt x="2" y="33"/>
                      </a:cubicBezTo>
                      <a:cubicBezTo>
                        <a:pt x="1" y="33"/>
                        <a:pt x="0" y="33"/>
                        <a:pt x="1" y="34"/>
                      </a:cubicBezTo>
                      <a:cubicBezTo>
                        <a:pt x="1" y="35"/>
                        <a:pt x="1" y="35"/>
                        <a:pt x="3" y="35"/>
                      </a:cubicBezTo>
                      <a:cubicBezTo>
                        <a:pt x="5" y="35"/>
                        <a:pt x="8" y="37"/>
                        <a:pt x="10" y="37"/>
                      </a:cubicBezTo>
                      <a:cubicBezTo>
                        <a:pt x="14" y="38"/>
                        <a:pt x="16" y="36"/>
                        <a:pt x="19" y="34"/>
                      </a:cubicBezTo>
                      <a:cubicBezTo>
                        <a:pt x="21" y="32"/>
                        <a:pt x="22" y="30"/>
                        <a:pt x="22" y="27"/>
                      </a:cubicBezTo>
                      <a:cubicBezTo>
                        <a:pt x="23" y="24"/>
                        <a:pt x="24" y="24"/>
                        <a:pt x="27" y="22"/>
                      </a:cubicBezTo>
                      <a:cubicBezTo>
                        <a:pt x="28" y="22"/>
                        <a:pt x="28" y="21"/>
                        <a:pt x="29" y="21"/>
                      </a:cubicBezTo>
                      <a:cubicBezTo>
                        <a:pt x="30" y="21"/>
                        <a:pt x="31" y="21"/>
                        <a:pt x="33" y="21"/>
                      </a:cubicBezTo>
                      <a:cubicBezTo>
                        <a:pt x="34" y="20"/>
                        <a:pt x="33" y="19"/>
                        <a:pt x="32" y="19"/>
                      </a:cubicBezTo>
                      <a:cubicBezTo>
                        <a:pt x="31" y="18"/>
                        <a:pt x="31" y="18"/>
                        <a:pt x="32" y="17"/>
                      </a:cubicBezTo>
                      <a:cubicBezTo>
                        <a:pt x="34" y="14"/>
                        <a:pt x="36" y="12"/>
                        <a:pt x="38" y="9"/>
                      </a:cubicBezTo>
                      <a:cubicBezTo>
                        <a:pt x="38" y="8"/>
                        <a:pt x="38" y="7"/>
                        <a:pt x="38" y="6"/>
                      </a:cubicBezTo>
                      <a:cubicBezTo>
                        <a:pt x="38" y="5"/>
                        <a:pt x="38" y="5"/>
                        <a:pt x="38" y="4"/>
                      </a:cubicBezTo>
                      <a:cubicBezTo>
                        <a:pt x="39" y="3"/>
                        <a:pt x="37" y="4"/>
                        <a:pt x="37" y="4"/>
                      </a:cubicBezTo>
                      <a:cubicBezTo>
                        <a:pt x="37" y="3"/>
                        <a:pt x="37" y="3"/>
                        <a:pt x="37" y="2"/>
                      </a:cubicBezTo>
                      <a:cubicBezTo>
                        <a:pt x="36" y="3"/>
                        <a:pt x="35" y="5"/>
                        <a:pt x="33"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47" name="Freeform 481">
                  <a:extLst>
                    <a:ext uri="{FF2B5EF4-FFF2-40B4-BE49-F238E27FC236}">
                      <a16:creationId xmlns:a16="http://schemas.microsoft.com/office/drawing/2014/main" id="{4476FE19-FBFE-8374-DD2B-01CB1240C4C5}"/>
                    </a:ext>
                  </a:extLst>
                </p:cNvPr>
                <p:cNvSpPr>
                  <a:spLocks/>
                </p:cNvSpPr>
                <p:nvPr/>
              </p:nvSpPr>
              <p:spPr bwMode="auto">
                <a:xfrm>
                  <a:off x="10161594" y="5730523"/>
                  <a:ext cx="10730" cy="11355"/>
                </a:xfrm>
                <a:custGeom>
                  <a:avLst/>
                  <a:gdLst>
                    <a:gd name="T0" fmla="*/ 2 w 2"/>
                    <a:gd name="T1" fmla="*/ 2 h 2"/>
                    <a:gd name="T2" fmla="*/ 1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1" y="1"/>
                        <a:pt x="1" y="0"/>
                      </a:cubicBezTo>
                      <a:cubicBezTo>
                        <a:pt x="0" y="1"/>
                        <a:pt x="0" y="1"/>
                        <a:pt x="0" y="2"/>
                      </a:cubicBezTo>
                      <a:cubicBezTo>
                        <a:pt x="1" y="2"/>
                        <a:pt x="2" y="2"/>
                        <a:pt x="2"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48" name="Freeform 482">
                  <a:extLst>
                    <a:ext uri="{FF2B5EF4-FFF2-40B4-BE49-F238E27FC236}">
                      <a16:creationId xmlns:a16="http://schemas.microsoft.com/office/drawing/2014/main" id="{A1782CDE-C0E6-BD9F-843D-73B8AF91B283}"/>
                    </a:ext>
                  </a:extLst>
                </p:cNvPr>
                <p:cNvSpPr>
                  <a:spLocks/>
                </p:cNvSpPr>
                <p:nvPr/>
              </p:nvSpPr>
              <p:spPr bwMode="auto">
                <a:xfrm>
                  <a:off x="9558954" y="5524255"/>
                  <a:ext cx="100143" cy="100296"/>
                </a:xfrm>
                <a:custGeom>
                  <a:avLst/>
                  <a:gdLst>
                    <a:gd name="T0" fmla="*/ 0 w 19"/>
                    <a:gd name="T1" fmla="*/ 2 h 18"/>
                    <a:gd name="T2" fmla="*/ 2 w 19"/>
                    <a:gd name="T3" fmla="*/ 7 h 18"/>
                    <a:gd name="T4" fmla="*/ 4 w 19"/>
                    <a:gd name="T5" fmla="*/ 10 h 18"/>
                    <a:gd name="T6" fmla="*/ 3 w 19"/>
                    <a:gd name="T7" fmla="*/ 12 h 18"/>
                    <a:gd name="T8" fmla="*/ 9 w 19"/>
                    <a:gd name="T9" fmla="*/ 18 h 18"/>
                    <a:gd name="T10" fmla="*/ 12 w 19"/>
                    <a:gd name="T11" fmla="*/ 15 h 18"/>
                    <a:gd name="T12" fmla="*/ 13 w 19"/>
                    <a:gd name="T13" fmla="*/ 17 h 18"/>
                    <a:gd name="T14" fmla="*/ 14 w 19"/>
                    <a:gd name="T15" fmla="*/ 14 h 18"/>
                    <a:gd name="T16" fmla="*/ 16 w 19"/>
                    <a:gd name="T17" fmla="*/ 15 h 18"/>
                    <a:gd name="T18" fmla="*/ 18 w 19"/>
                    <a:gd name="T19" fmla="*/ 7 h 18"/>
                    <a:gd name="T20" fmla="*/ 16 w 19"/>
                    <a:gd name="T21" fmla="*/ 1 h 18"/>
                    <a:gd name="T22" fmla="*/ 7 w 19"/>
                    <a:gd name="T23" fmla="*/ 3 h 18"/>
                    <a:gd name="T24" fmla="*/ 0 w 19"/>
                    <a:gd name="T25" fmla="*/ 2 h 18"/>
                    <a:gd name="T26" fmla="*/ 0 w 19"/>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0" y="2"/>
                      </a:moveTo>
                      <a:cubicBezTo>
                        <a:pt x="0" y="3"/>
                        <a:pt x="2" y="6"/>
                        <a:pt x="2" y="7"/>
                      </a:cubicBezTo>
                      <a:cubicBezTo>
                        <a:pt x="3" y="8"/>
                        <a:pt x="4" y="9"/>
                        <a:pt x="4" y="10"/>
                      </a:cubicBezTo>
                      <a:cubicBezTo>
                        <a:pt x="4" y="11"/>
                        <a:pt x="3" y="11"/>
                        <a:pt x="3" y="12"/>
                      </a:cubicBezTo>
                      <a:cubicBezTo>
                        <a:pt x="4" y="15"/>
                        <a:pt x="7" y="17"/>
                        <a:pt x="9" y="18"/>
                      </a:cubicBezTo>
                      <a:cubicBezTo>
                        <a:pt x="11" y="18"/>
                        <a:pt x="11" y="16"/>
                        <a:pt x="12" y="15"/>
                      </a:cubicBezTo>
                      <a:cubicBezTo>
                        <a:pt x="12" y="15"/>
                        <a:pt x="13" y="17"/>
                        <a:pt x="13" y="17"/>
                      </a:cubicBezTo>
                      <a:cubicBezTo>
                        <a:pt x="13" y="16"/>
                        <a:pt x="13" y="14"/>
                        <a:pt x="14" y="14"/>
                      </a:cubicBezTo>
                      <a:cubicBezTo>
                        <a:pt x="15" y="13"/>
                        <a:pt x="15" y="15"/>
                        <a:pt x="16" y="15"/>
                      </a:cubicBezTo>
                      <a:cubicBezTo>
                        <a:pt x="15" y="15"/>
                        <a:pt x="18" y="8"/>
                        <a:pt x="18" y="7"/>
                      </a:cubicBezTo>
                      <a:cubicBezTo>
                        <a:pt x="18" y="6"/>
                        <a:pt x="19" y="0"/>
                        <a:pt x="16" y="1"/>
                      </a:cubicBezTo>
                      <a:cubicBezTo>
                        <a:pt x="13" y="2"/>
                        <a:pt x="10" y="4"/>
                        <a:pt x="7" y="3"/>
                      </a:cubicBezTo>
                      <a:cubicBezTo>
                        <a:pt x="6" y="3"/>
                        <a:pt x="1" y="0"/>
                        <a:pt x="0" y="2"/>
                      </a:cubicBezTo>
                      <a:cubicBezTo>
                        <a:pt x="0" y="3"/>
                        <a:pt x="1" y="0"/>
                        <a:pt x="0"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49" name="Freeform 483">
                  <a:extLst>
                    <a:ext uri="{FF2B5EF4-FFF2-40B4-BE49-F238E27FC236}">
                      <a16:creationId xmlns:a16="http://schemas.microsoft.com/office/drawing/2014/main" id="{1E079681-1FB2-176A-E736-08B862F70FE6}"/>
                    </a:ext>
                  </a:extLst>
                </p:cNvPr>
                <p:cNvSpPr>
                  <a:spLocks/>
                </p:cNvSpPr>
                <p:nvPr/>
              </p:nvSpPr>
              <p:spPr bwMode="auto">
                <a:xfrm>
                  <a:off x="9637637" y="5495869"/>
                  <a:ext cx="16094" cy="28387"/>
                </a:xfrm>
                <a:custGeom>
                  <a:avLst/>
                  <a:gdLst>
                    <a:gd name="T0" fmla="*/ 3 w 3"/>
                    <a:gd name="T1" fmla="*/ 4 h 5"/>
                    <a:gd name="T2" fmla="*/ 1 w 3"/>
                    <a:gd name="T3" fmla="*/ 0 h 5"/>
                    <a:gd name="T4" fmla="*/ 3 w 3"/>
                    <a:gd name="T5" fmla="*/ 4 h 5"/>
                  </a:gdLst>
                  <a:ahLst/>
                  <a:cxnLst>
                    <a:cxn ang="0">
                      <a:pos x="T0" y="T1"/>
                    </a:cxn>
                    <a:cxn ang="0">
                      <a:pos x="T2" y="T3"/>
                    </a:cxn>
                    <a:cxn ang="0">
                      <a:pos x="T4" y="T5"/>
                    </a:cxn>
                  </a:cxnLst>
                  <a:rect l="0" t="0" r="r" b="b"/>
                  <a:pathLst>
                    <a:path w="3" h="5">
                      <a:moveTo>
                        <a:pt x="3" y="4"/>
                      </a:moveTo>
                      <a:cubicBezTo>
                        <a:pt x="3" y="5"/>
                        <a:pt x="0" y="1"/>
                        <a:pt x="1" y="0"/>
                      </a:cubicBezTo>
                      <a:cubicBezTo>
                        <a:pt x="2" y="0"/>
                        <a:pt x="3" y="1"/>
                        <a:pt x="3"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50" name="Freeform 484">
                  <a:extLst>
                    <a:ext uri="{FF2B5EF4-FFF2-40B4-BE49-F238E27FC236}">
                      <a16:creationId xmlns:a16="http://schemas.microsoft.com/office/drawing/2014/main" id="{2B4AE749-03E8-C682-7CD4-9603E5C739A1}"/>
                    </a:ext>
                  </a:extLst>
                </p:cNvPr>
                <p:cNvSpPr>
                  <a:spLocks/>
                </p:cNvSpPr>
                <p:nvPr/>
              </p:nvSpPr>
              <p:spPr bwMode="auto">
                <a:xfrm>
                  <a:off x="9532130" y="5495869"/>
                  <a:ext cx="10730" cy="11355"/>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0"/>
                        <a:pt x="1" y="0"/>
                      </a:cubicBezTo>
                      <a:cubicBezTo>
                        <a:pt x="2" y="0"/>
                        <a:pt x="2" y="2"/>
                        <a:pt x="1"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51" name="Freeform 612">
                  <a:extLst>
                    <a:ext uri="{FF2B5EF4-FFF2-40B4-BE49-F238E27FC236}">
                      <a16:creationId xmlns:a16="http://schemas.microsoft.com/office/drawing/2014/main" id="{6F5BA121-E899-9515-58F8-16794ACF13D5}"/>
                    </a:ext>
                  </a:extLst>
                </p:cNvPr>
                <p:cNvSpPr>
                  <a:spLocks/>
                </p:cNvSpPr>
                <p:nvPr/>
              </p:nvSpPr>
              <p:spPr bwMode="auto">
                <a:xfrm>
                  <a:off x="9344362" y="5357725"/>
                  <a:ext cx="35765" cy="28387"/>
                </a:xfrm>
                <a:custGeom>
                  <a:avLst/>
                  <a:gdLst>
                    <a:gd name="T0" fmla="*/ 6 w 7"/>
                    <a:gd name="T1" fmla="*/ 2 h 5"/>
                    <a:gd name="T2" fmla="*/ 1 w 7"/>
                    <a:gd name="T3" fmla="*/ 2 h 5"/>
                    <a:gd name="T4" fmla="*/ 6 w 7"/>
                    <a:gd name="T5" fmla="*/ 2 h 5"/>
                  </a:gdLst>
                  <a:ahLst/>
                  <a:cxnLst>
                    <a:cxn ang="0">
                      <a:pos x="T0" y="T1"/>
                    </a:cxn>
                    <a:cxn ang="0">
                      <a:pos x="T2" y="T3"/>
                    </a:cxn>
                    <a:cxn ang="0">
                      <a:pos x="T4" y="T5"/>
                    </a:cxn>
                  </a:cxnLst>
                  <a:rect l="0" t="0" r="r" b="b"/>
                  <a:pathLst>
                    <a:path w="7" h="5">
                      <a:moveTo>
                        <a:pt x="6" y="2"/>
                      </a:moveTo>
                      <a:cubicBezTo>
                        <a:pt x="7" y="0"/>
                        <a:pt x="0" y="1"/>
                        <a:pt x="1" y="2"/>
                      </a:cubicBezTo>
                      <a:cubicBezTo>
                        <a:pt x="1" y="3"/>
                        <a:pt x="5" y="5"/>
                        <a:pt x="6"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52" name="Freeform 708">
                  <a:extLst>
                    <a:ext uri="{FF2B5EF4-FFF2-40B4-BE49-F238E27FC236}">
                      <a16:creationId xmlns:a16="http://schemas.microsoft.com/office/drawing/2014/main" id="{67E220B9-A822-D1F9-7D60-84EEEE72E199}"/>
                    </a:ext>
                  </a:extLst>
                </p:cNvPr>
                <p:cNvSpPr>
                  <a:spLocks/>
                </p:cNvSpPr>
                <p:nvPr/>
              </p:nvSpPr>
              <p:spPr bwMode="auto">
                <a:xfrm>
                  <a:off x="9458810" y="4402083"/>
                  <a:ext cx="268238" cy="227083"/>
                </a:xfrm>
                <a:custGeom>
                  <a:avLst/>
                  <a:gdLst>
                    <a:gd name="T0" fmla="*/ 50 w 51"/>
                    <a:gd name="T1" fmla="*/ 39 h 41"/>
                    <a:gd name="T2" fmla="*/ 45 w 51"/>
                    <a:gd name="T3" fmla="*/ 37 h 41"/>
                    <a:gd name="T4" fmla="*/ 47 w 51"/>
                    <a:gd name="T5" fmla="*/ 36 h 41"/>
                    <a:gd name="T6" fmla="*/ 42 w 51"/>
                    <a:gd name="T7" fmla="*/ 34 h 41"/>
                    <a:gd name="T8" fmla="*/ 38 w 51"/>
                    <a:gd name="T9" fmla="*/ 30 h 41"/>
                    <a:gd name="T10" fmla="*/ 37 w 51"/>
                    <a:gd name="T11" fmla="*/ 28 h 41"/>
                    <a:gd name="T12" fmla="*/ 34 w 51"/>
                    <a:gd name="T13" fmla="*/ 26 h 41"/>
                    <a:gd name="T14" fmla="*/ 29 w 51"/>
                    <a:gd name="T15" fmla="*/ 21 h 41"/>
                    <a:gd name="T16" fmla="*/ 34 w 51"/>
                    <a:gd name="T17" fmla="*/ 21 h 41"/>
                    <a:gd name="T18" fmla="*/ 34 w 51"/>
                    <a:gd name="T19" fmla="*/ 18 h 41"/>
                    <a:gd name="T20" fmla="*/ 31 w 51"/>
                    <a:gd name="T21" fmla="*/ 17 h 41"/>
                    <a:gd name="T22" fmla="*/ 25 w 51"/>
                    <a:gd name="T23" fmla="*/ 12 h 41"/>
                    <a:gd name="T24" fmla="*/ 19 w 51"/>
                    <a:gd name="T25" fmla="*/ 7 h 41"/>
                    <a:gd name="T26" fmla="*/ 16 w 51"/>
                    <a:gd name="T27" fmla="*/ 6 h 41"/>
                    <a:gd name="T28" fmla="*/ 13 w 51"/>
                    <a:gd name="T29" fmla="*/ 4 h 41"/>
                    <a:gd name="T30" fmla="*/ 8 w 51"/>
                    <a:gd name="T31" fmla="*/ 2 h 41"/>
                    <a:gd name="T32" fmla="*/ 1 w 51"/>
                    <a:gd name="T33" fmla="*/ 0 h 41"/>
                    <a:gd name="T34" fmla="*/ 1 w 51"/>
                    <a:gd name="T35" fmla="*/ 10 h 41"/>
                    <a:gd name="T36" fmla="*/ 1 w 51"/>
                    <a:gd name="T37" fmla="*/ 20 h 41"/>
                    <a:gd name="T38" fmla="*/ 1 w 51"/>
                    <a:gd name="T39" fmla="*/ 25 h 41"/>
                    <a:gd name="T40" fmla="*/ 1 w 51"/>
                    <a:gd name="T41" fmla="*/ 30 h 41"/>
                    <a:gd name="T42" fmla="*/ 4 w 51"/>
                    <a:gd name="T43" fmla="*/ 33 h 41"/>
                    <a:gd name="T44" fmla="*/ 13 w 51"/>
                    <a:gd name="T45" fmla="*/ 31 h 41"/>
                    <a:gd name="T46" fmla="*/ 9 w 51"/>
                    <a:gd name="T47" fmla="*/ 28 h 41"/>
                    <a:gd name="T48" fmla="*/ 14 w 51"/>
                    <a:gd name="T49" fmla="*/ 30 h 41"/>
                    <a:gd name="T50" fmla="*/ 13 w 51"/>
                    <a:gd name="T51" fmla="*/ 26 h 41"/>
                    <a:gd name="T52" fmla="*/ 15 w 51"/>
                    <a:gd name="T53" fmla="*/ 27 h 41"/>
                    <a:gd name="T54" fmla="*/ 18 w 51"/>
                    <a:gd name="T55" fmla="*/ 25 h 41"/>
                    <a:gd name="T56" fmla="*/ 26 w 51"/>
                    <a:gd name="T57" fmla="*/ 27 h 41"/>
                    <a:gd name="T58" fmla="*/ 31 w 51"/>
                    <a:gd name="T59" fmla="*/ 33 h 41"/>
                    <a:gd name="T60" fmla="*/ 36 w 51"/>
                    <a:gd name="T61" fmla="*/ 38 h 41"/>
                    <a:gd name="T62" fmla="*/ 45 w 51"/>
                    <a:gd name="T63" fmla="*/ 40 h 41"/>
                    <a:gd name="T64" fmla="*/ 48 w 51"/>
                    <a:gd name="T65" fmla="*/ 40 h 41"/>
                    <a:gd name="T66" fmla="*/ 50 w 51"/>
                    <a:gd name="T67" fmla="*/ 39 h 41"/>
                    <a:gd name="T68" fmla="*/ 50 w 51"/>
                    <a:gd name="T6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1">
                      <a:moveTo>
                        <a:pt x="50" y="39"/>
                      </a:moveTo>
                      <a:cubicBezTo>
                        <a:pt x="48" y="38"/>
                        <a:pt x="46" y="38"/>
                        <a:pt x="45" y="37"/>
                      </a:cubicBezTo>
                      <a:cubicBezTo>
                        <a:pt x="44" y="36"/>
                        <a:pt x="46" y="35"/>
                        <a:pt x="47" y="36"/>
                      </a:cubicBezTo>
                      <a:cubicBezTo>
                        <a:pt x="45" y="35"/>
                        <a:pt x="42" y="36"/>
                        <a:pt x="42" y="34"/>
                      </a:cubicBezTo>
                      <a:cubicBezTo>
                        <a:pt x="42" y="32"/>
                        <a:pt x="39" y="32"/>
                        <a:pt x="38" y="30"/>
                      </a:cubicBezTo>
                      <a:cubicBezTo>
                        <a:pt x="37" y="29"/>
                        <a:pt x="38" y="29"/>
                        <a:pt x="37" y="28"/>
                      </a:cubicBezTo>
                      <a:cubicBezTo>
                        <a:pt x="36" y="27"/>
                        <a:pt x="35" y="27"/>
                        <a:pt x="34" y="26"/>
                      </a:cubicBezTo>
                      <a:cubicBezTo>
                        <a:pt x="34" y="26"/>
                        <a:pt x="30" y="21"/>
                        <a:pt x="29" y="21"/>
                      </a:cubicBezTo>
                      <a:cubicBezTo>
                        <a:pt x="30" y="20"/>
                        <a:pt x="33" y="21"/>
                        <a:pt x="34" y="21"/>
                      </a:cubicBezTo>
                      <a:cubicBezTo>
                        <a:pt x="36" y="21"/>
                        <a:pt x="35" y="20"/>
                        <a:pt x="34" y="18"/>
                      </a:cubicBezTo>
                      <a:cubicBezTo>
                        <a:pt x="34" y="17"/>
                        <a:pt x="32" y="17"/>
                        <a:pt x="31" y="17"/>
                      </a:cubicBezTo>
                      <a:cubicBezTo>
                        <a:pt x="28" y="15"/>
                        <a:pt x="26" y="14"/>
                        <a:pt x="25" y="12"/>
                      </a:cubicBezTo>
                      <a:cubicBezTo>
                        <a:pt x="24" y="10"/>
                        <a:pt x="21" y="8"/>
                        <a:pt x="19" y="7"/>
                      </a:cubicBezTo>
                      <a:cubicBezTo>
                        <a:pt x="18" y="6"/>
                        <a:pt x="17" y="6"/>
                        <a:pt x="16" y="6"/>
                      </a:cubicBezTo>
                      <a:cubicBezTo>
                        <a:pt x="15" y="6"/>
                        <a:pt x="14" y="4"/>
                        <a:pt x="13" y="4"/>
                      </a:cubicBezTo>
                      <a:cubicBezTo>
                        <a:pt x="12" y="3"/>
                        <a:pt x="10" y="3"/>
                        <a:pt x="8" y="2"/>
                      </a:cubicBezTo>
                      <a:cubicBezTo>
                        <a:pt x="6" y="2"/>
                        <a:pt x="4" y="0"/>
                        <a:pt x="1" y="0"/>
                      </a:cubicBezTo>
                      <a:cubicBezTo>
                        <a:pt x="1" y="3"/>
                        <a:pt x="1" y="7"/>
                        <a:pt x="1" y="10"/>
                      </a:cubicBezTo>
                      <a:cubicBezTo>
                        <a:pt x="1" y="13"/>
                        <a:pt x="2" y="17"/>
                        <a:pt x="1" y="20"/>
                      </a:cubicBezTo>
                      <a:cubicBezTo>
                        <a:pt x="0" y="21"/>
                        <a:pt x="1" y="23"/>
                        <a:pt x="1" y="25"/>
                      </a:cubicBezTo>
                      <a:cubicBezTo>
                        <a:pt x="1" y="27"/>
                        <a:pt x="1" y="28"/>
                        <a:pt x="1" y="30"/>
                      </a:cubicBezTo>
                      <a:cubicBezTo>
                        <a:pt x="1" y="33"/>
                        <a:pt x="2" y="33"/>
                        <a:pt x="4" y="33"/>
                      </a:cubicBezTo>
                      <a:cubicBezTo>
                        <a:pt x="7" y="33"/>
                        <a:pt x="10" y="33"/>
                        <a:pt x="13" y="31"/>
                      </a:cubicBezTo>
                      <a:cubicBezTo>
                        <a:pt x="14" y="31"/>
                        <a:pt x="9" y="28"/>
                        <a:pt x="9" y="28"/>
                      </a:cubicBezTo>
                      <a:cubicBezTo>
                        <a:pt x="10" y="28"/>
                        <a:pt x="14" y="31"/>
                        <a:pt x="14" y="30"/>
                      </a:cubicBezTo>
                      <a:cubicBezTo>
                        <a:pt x="14" y="29"/>
                        <a:pt x="13" y="28"/>
                        <a:pt x="13" y="26"/>
                      </a:cubicBezTo>
                      <a:cubicBezTo>
                        <a:pt x="13" y="26"/>
                        <a:pt x="16" y="28"/>
                        <a:pt x="15" y="27"/>
                      </a:cubicBezTo>
                      <a:cubicBezTo>
                        <a:pt x="15" y="25"/>
                        <a:pt x="17" y="25"/>
                        <a:pt x="18" y="25"/>
                      </a:cubicBezTo>
                      <a:cubicBezTo>
                        <a:pt x="19" y="25"/>
                        <a:pt x="26" y="28"/>
                        <a:pt x="26" y="27"/>
                      </a:cubicBezTo>
                      <a:cubicBezTo>
                        <a:pt x="26" y="29"/>
                        <a:pt x="30" y="31"/>
                        <a:pt x="31" y="33"/>
                      </a:cubicBezTo>
                      <a:cubicBezTo>
                        <a:pt x="32" y="35"/>
                        <a:pt x="34" y="38"/>
                        <a:pt x="36" y="38"/>
                      </a:cubicBezTo>
                      <a:cubicBezTo>
                        <a:pt x="39" y="38"/>
                        <a:pt x="42" y="39"/>
                        <a:pt x="45" y="40"/>
                      </a:cubicBezTo>
                      <a:cubicBezTo>
                        <a:pt x="46" y="40"/>
                        <a:pt x="48" y="41"/>
                        <a:pt x="48" y="40"/>
                      </a:cubicBezTo>
                      <a:cubicBezTo>
                        <a:pt x="48" y="39"/>
                        <a:pt x="51" y="39"/>
                        <a:pt x="50" y="39"/>
                      </a:cubicBezTo>
                      <a:cubicBezTo>
                        <a:pt x="49" y="38"/>
                        <a:pt x="51" y="39"/>
                        <a:pt x="50" y="39"/>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grpSp>
          <p:grpSp>
            <p:nvGrpSpPr>
              <p:cNvPr id="18" name="Group 17">
                <a:extLst>
                  <a:ext uri="{FF2B5EF4-FFF2-40B4-BE49-F238E27FC236}">
                    <a16:creationId xmlns:a16="http://schemas.microsoft.com/office/drawing/2014/main" id="{26421850-15B8-8DAA-EBE0-7272230A9A96}"/>
                  </a:ext>
                </a:extLst>
              </p:cNvPr>
              <p:cNvGrpSpPr/>
              <p:nvPr/>
            </p:nvGrpSpPr>
            <p:grpSpPr>
              <a:xfrm>
                <a:off x="1417035" y="1160463"/>
                <a:ext cx="4100465" cy="2935054"/>
                <a:chOff x="1417035" y="1160463"/>
                <a:chExt cx="4100465" cy="2935054"/>
              </a:xfrm>
              <a:grpFill/>
            </p:grpSpPr>
            <p:sp>
              <p:nvSpPr>
                <p:cNvPr id="19" name="Freeform 534">
                  <a:extLst>
                    <a:ext uri="{FF2B5EF4-FFF2-40B4-BE49-F238E27FC236}">
                      <a16:creationId xmlns:a16="http://schemas.microsoft.com/office/drawing/2014/main" id="{4D54D016-01D6-51E7-84E5-D23BCE17643A}"/>
                    </a:ext>
                  </a:extLst>
                </p:cNvPr>
                <p:cNvSpPr>
                  <a:spLocks/>
                </p:cNvSpPr>
                <p:nvPr/>
              </p:nvSpPr>
              <p:spPr bwMode="auto">
                <a:xfrm>
                  <a:off x="4144123" y="2801142"/>
                  <a:ext cx="82259" cy="43525"/>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0" name="Freeform 537">
                  <a:extLst>
                    <a:ext uri="{FF2B5EF4-FFF2-40B4-BE49-F238E27FC236}">
                      <a16:creationId xmlns:a16="http://schemas.microsoft.com/office/drawing/2014/main" id="{7AF5C800-EFDD-A02E-CE1B-EC893FE22A3C}"/>
                    </a:ext>
                  </a:extLst>
                </p:cNvPr>
                <p:cNvSpPr>
                  <a:spLocks/>
                </p:cNvSpPr>
                <p:nvPr/>
              </p:nvSpPr>
              <p:spPr bwMode="auto">
                <a:xfrm>
                  <a:off x="4117299" y="2333728"/>
                  <a:ext cx="16094" cy="32169"/>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1" name="Freeform 538">
                  <a:extLst>
                    <a:ext uri="{FF2B5EF4-FFF2-40B4-BE49-F238E27FC236}">
                      <a16:creationId xmlns:a16="http://schemas.microsoft.com/office/drawing/2014/main" id="{5D7E66E3-1FDD-877B-8B28-CF6989FCF20E}"/>
                    </a:ext>
                  </a:extLst>
                </p:cNvPr>
                <p:cNvSpPr>
                  <a:spLocks/>
                </p:cNvSpPr>
                <p:nvPr/>
              </p:nvSpPr>
              <p:spPr bwMode="auto">
                <a:xfrm>
                  <a:off x="4038616" y="2388608"/>
                  <a:ext cx="16094" cy="17031"/>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2" name="Freeform 539">
                  <a:extLst>
                    <a:ext uri="{FF2B5EF4-FFF2-40B4-BE49-F238E27FC236}">
                      <a16:creationId xmlns:a16="http://schemas.microsoft.com/office/drawing/2014/main" id="{82FBFBB0-EE8D-1438-643F-5C67B88272C8}"/>
                    </a:ext>
                  </a:extLst>
                </p:cNvPr>
                <p:cNvSpPr>
                  <a:spLocks/>
                </p:cNvSpPr>
                <p:nvPr/>
              </p:nvSpPr>
              <p:spPr bwMode="auto">
                <a:xfrm>
                  <a:off x="3677388" y="2683817"/>
                  <a:ext cx="35765" cy="22709"/>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3" name="Freeform 540">
                  <a:extLst>
                    <a:ext uri="{FF2B5EF4-FFF2-40B4-BE49-F238E27FC236}">
                      <a16:creationId xmlns:a16="http://schemas.microsoft.com/office/drawing/2014/main" id="{A8E0195D-C374-BA8F-FBBB-2644CCF06647}"/>
                    </a:ext>
                  </a:extLst>
                </p:cNvPr>
                <p:cNvSpPr>
                  <a:spLocks/>
                </p:cNvSpPr>
                <p:nvPr/>
              </p:nvSpPr>
              <p:spPr bwMode="auto">
                <a:xfrm>
                  <a:off x="3734611" y="2549459"/>
                  <a:ext cx="32188" cy="34061"/>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4" name="Freeform 541">
                  <a:extLst>
                    <a:ext uri="{FF2B5EF4-FFF2-40B4-BE49-F238E27FC236}">
                      <a16:creationId xmlns:a16="http://schemas.microsoft.com/office/drawing/2014/main" id="{D90B4B20-C786-95A6-9F43-D336D8C9489F}"/>
                    </a:ext>
                  </a:extLst>
                </p:cNvPr>
                <p:cNvSpPr>
                  <a:spLocks/>
                </p:cNvSpPr>
                <p:nvPr/>
              </p:nvSpPr>
              <p:spPr bwMode="auto">
                <a:xfrm>
                  <a:off x="3718517" y="2311019"/>
                  <a:ext cx="32188" cy="39739"/>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5" name="Freeform 542">
                  <a:extLst>
                    <a:ext uri="{FF2B5EF4-FFF2-40B4-BE49-F238E27FC236}">
                      <a16:creationId xmlns:a16="http://schemas.microsoft.com/office/drawing/2014/main" id="{33D9A153-143D-99A1-8CC4-DB68986FE176}"/>
                    </a:ext>
                  </a:extLst>
                </p:cNvPr>
                <p:cNvSpPr>
                  <a:spLocks/>
                </p:cNvSpPr>
                <p:nvPr/>
              </p:nvSpPr>
              <p:spPr bwMode="auto">
                <a:xfrm>
                  <a:off x="3629105" y="2288312"/>
                  <a:ext cx="62589" cy="34061"/>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6" name="Freeform 543">
                  <a:extLst>
                    <a:ext uri="{FF2B5EF4-FFF2-40B4-BE49-F238E27FC236}">
                      <a16:creationId xmlns:a16="http://schemas.microsoft.com/office/drawing/2014/main" id="{5C917BF8-EF96-601B-6F82-B88B01EF2B6D}"/>
                    </a:ext>
                  </a:extLst>
                </p:cNvPr>
                <p:cNvSpPr>
                  <a:spLocks/>
                </p:cNvSpPr>
                <p:nvPr/>
              </p:nvSpPr>
              <p:spPr bwMode="auto">
                <a:xfrm>
                  <a:off x="3761435" y="2267495"/>
                  <a:ext cx="35765" cy="15139"/>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7" name="Freeform 544">
                  <a:extLst>
                    <a:ext uri="{FF2B5EF4-FFF2-40B4-BE49-F238E27FC236}">
                      <a16:creationId xmlns:a16="http://schemas.microsoft.com/office/drawing/2014/main" id="{93C7C3B9-F141-3B3A-93A4-42196A4760BD}"/>
                    </a:ext>
                  </a:extLst>
                </p:cNvPr>
                <p:cNvSpPr>
                  <a:spLocks/>
                </p:cNvSpPr>
                <p:nvPr/>
              </p:nvSpPr>
              <p:spPr bwMode="auto">
                <a:xfrm>
                  <a:off x="3539691" y="2155846"/>
                  <a:ext cx="178826" cy="132467"/>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8" name="Freeform 545">
                  <a:extLst>
                    <a:ext uri="{FF2B5EF4-FFF2-40B4-BE49-F238E27FC236}">
                      <a16:creationId xmlns:a16="http://schemas.microsoft.com/office/drawing/2014/main" id="{7E93067C-55AB-33CE-B70D-53BA664A45B8}"/>
                    </a:ext>
                  </a:extLst>
                </p:cNvPr>
                <p:cNvSpPr>
                  <a:spLocks/>
                </p:cNvSpPr>
                <p:nvPr/>
              </p:nvSpPr>
              <p:spPr bwMode="auto">
                <a:xfrm>
                  <a:off x="3609435" y="2144490"/>
                  <a:ext cx="35765" cy="28387"/>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29" name="Freeform 546">
                  <a:extLst>
                    <a:ext uri="{FF2B5EF4-FFF2-40B4-BE49-F238E27FC236}">
                      <a16:creationId xmlns:a16="http://schemas.microsoft.com/office/drawing/2014/main" id="{E149A536-5244-43FD-1100-F1BD8BAEF97A}"/>
                    </a:ext>
                  </a:extLst>
                </p:cNvPr>
                <p:cNvSpPr>
                  <a:spLocks/>
                </p:cNvSpPr>
                <p:nvPr/>
              </p:nvSpPr>
              <p:spPr bwMode="auto">
                <a:xfrm>
                  <a:off x="3598704" y="2150168"/>
                  <a:ext cx="19671" cy="28387"/>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0" name="Freeform 547">
                  <a:extLst>
                    <a:ext uri="{FF2B5EF4-FFF2-40B4-BE49-F238E27FC236}">
                      <a16:creationId xmlns:a16="http://schemas.microsoft.com/office/drawing/2014/main" id="{E280DC9E-2498-BAE7-85FC-859779C6BDD6}"/>
                    </a:ext>
                  </a:extLst>
                </p:cNvPr>
                <p:cNvSpPr>
                  <a:spLocks/>
                </p:cNvSpPr>
                <p:nvPr/>
              </p:nvSpPr>
              <p:spPr bwMode="auto">
                <a:xfrm>
                  <a:off x="3550421" y="2044198"/>
                  <a:ext cx="16094" cy="34061"/>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1" name="Freeform 548">
                  <a:extLst>
                    <a:ext uri="{FF2B5EF4-FFF2-40B4-BE49-F238E27FC236}">
                      <a16:creationId xmlns:a16="http://schemas.microsoft.com/office/drawing/2014/main" id="{1BA3B3F8-E4A6-65BB-9863-A15A026C4071}"/>
                    </a:ext>
                  </a:extLst>
                </p:cNvPr>
                <p:cNvSpPr>
                  <a:spLocks/>
                </p:cNvSpPr>
                <p:nvPr/>
              </p:nvSpPr>
              <p:spPr bwMode="auto">
                <a:xfrm>
                  <a:off x="3471738" y="1754666"/>
                  <a:ext cx="754643" cy="584739"/>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2" name="Freeform 549">
                  <a:extLst>
                    <a:ext uri="{FF2B5EF4-FFF2-40B4-BE49-F238E27FC236}">
                      <a16:creationId xmlns:a16="http://schemas.microsoft.com/office/drawing/2014/main" id="{537A7138-3825-F52C-5071-A0A949F2D427}"/>
                    </a:ext>
                  </a:extLst>
                </p:cNvPr>
                <p:cNvSpPr>
                  <a:spLocks/>
                </p:cNvSpPr>
                <p:nvPr/>
              </p:nvSpPr>
              <p:spPr bwMode="auto">
                <a:xfrm>
                  <a:off x="3959931" y="2299667"/>
                  <a:ext cx="32188" cy="11355"/>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3" name="Freeform 550">
                  <a:extLst>
                    <a:ext uri="{FF2B5EF4-FFF2-40B4-BE49-F238E27FC236}">
                      <a16:creationId xmlns:a16="http://schemas.microsoft.com/office/drawing/2014/main" id="{A9F6BF69-E25A-F933-E3C6-AC0B959DF095}"/>
                    </a:ext>
                  </a:extLst>
                </p:cNvPr>
                <p:cNvSpPr>
                  <a:spLocks/>
                </p:cNvSpPr>
                <p:nvPr/>
              </p:nvSpPr>
              <p:spPr bwMode="auto">
                <a:xfrm>
                  <a:off x="3865154" y="2055552"/>
                  <a:ext cx="42917" cy="11355"/>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4" name="Freeform 551">
                  <a:extLst>
                    <a:ext uri="{FF2B5EF4-FFF2-40B4-BE49-F238E27FC236}">
                      <a16:creationId xmlns:a16="http://schemas.microsoft.com/office/drawing/2014/main" id="{6E49DCD7-098B-1939-C21C-522D2F963E24}"/>
                    </a:ext>
                  </a:extLst>
                </p:cNvPr>
                <p:cNvSpPr>
                  <a:spLocks/>
                </p:cNvSpPr>
                <p:nvPr/>
              </p:nvSpPr>
              <p:spPr bwMode="auto">
                <a:xfrm>
                  <a:off x="3802565" y="2044198"/>
                  <a:ext cx="62589" cy="54878"/>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5" name="Freeform 552">
                  <a:extLst>
                    <a:ext uri="{FF2B5EF4-FFF2-40B4-BE49-F238E27FC236}">
                      <a16:creationId xmlns:a16="http://schemas.microsoft.com/office/drawing/2014/main" id="{369A2F56-2170-2D81-B681-E3064AB2A811}"/>
                    </a:ext>
                  </a:extLst>
                </p:cNvPr>
                <p:cNvSpPr>
                  <a:spLocks/>
                </p:cNvSpPr>
                <p:nvPr/>
              </p:nvSpPr>
              <p:spPr bwMode="auto">
                <a:xfrm>
                  <a:off x="3745341" y="1994996"/>
                  <a:ext cx="35765" cy="20817"/>
                </a:xfrm>
                <a:custGeom>
                  <a:avLst/>
                  <a:gdLst>
                    <a:gd name="T0" fmla="*/ 1 w 7"/>
                    <a:gd name="T1" fmla="*/ 4 h 4"/>
                    <a:gd name="T2" fmla="*/ 5 w 7"/>
                    <a:gd name="T3" fmla="*/ 0 h 4"/>
                    <a:gd name="T4" fmla="*/ 1 w 7"/>
                    <a:gd name="T5" fmla="*/ 4 h 4"/>
                  </a:gdLst>
                  <a:ahLst/>
                  <a:cxnLst>
                    <a:cxn ang="0">
                      <a:pos x="T0" y="T1"/>
                    </a:cxn>
                    <a:cxn ang="0">
                      <a:pos x="T2" y="T3"/>
                    </a:cxn>
                    <a:cxn ang="0">
                      <a:pos x="T4" y="T5"/>
                    </a:cxn>
                  </a:cxnLst>
                  <a:rect l="0" t="0" r="r" b="b"/>
                  <a:pathLst>
                    <a:path w="7" h="4">
                      <a:moveTo>
                        <a:pt x="1" y="4"/>
                      </a:moveTo>
                      <a:cubicBezTo>
                        <a:pt x="0" y="4"/>
                        <a:pt x="4" y="0"/>
                        <a:pt x="5" y="0"/>
                      </a:cubicBezTo>
                      <a:cubicBezTo>
                        <a:pt x="7" y="1"/>
                        <a:pt x="3" y="4"/>
                        <a:pt x="1"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6" name="Freeform 553">
                  <a:extLst>
                    <a:ext uri="{FF2B5EF4-FFF2-40B4-BE49-F238E27FC236}">
                      <a16:creationId xmlns:a16="http://schemas.microsoft.com/office/drawing/2014/main" id="{26657DB1-BC2B-1C83-3078-BDB1E047B6E6}"/>
                    </a:ext>
                  </a:extLst>
                </p:cNvPr>
                <p:cNvSpPr>
                  <a:spLocks/>
                </p:cNvSpPr>
                <p:nvPr/>
              </p:nvSpPr>
              <p:spPr bwMode="auto">
                <a:xfrm>
                  <a:off x="3797201" y="1989318"/>
                  <a:ext cx="32188" cy="17031"/>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7" name="Freeform 554">
                  <a:extLst>
                    <a:ext uri="{FF2B5EF4-FFF2-40B4-BE49-F238E27FC236}">
                      <a16:creationId xmlns:a16="http://schemas.microsoft.com/office/drawing/2014/main" id="{00264E2D-95B9-5613-0B47-9540CE176986}"/>
                    </a:ext>
                  </a:extLst>
                </p:cNvPr>
                <p:cNvSpPr>
                  <a:spLocks/>
                </p:cNvSpPr>
                <p:nvPr/>
              </p:nvSpPr>
              <p:spPr bwMode="auto">
                <a:xfrm>
                  <a:off x="3766800" y="1977965"/>
                  <a:ext cx="25036" cy="11355"/>
                </a:xfrm>
                <a:custGeom>
                  <a:avLst/>
                  <a:gdLst>
                    <a:gd name="T0" fmla="*/ 0 w 5"/>
                    <a:gd name="T1" fmla="*/ 1 h 2"/>
                    <a:gd name="T2" fmla="*/ 4 w 5"/>
                    <a:gd name="T3" fmla="*/ 0 h 2"/>
                    <a:gd name="T4" fmla="*/ 0 w 5"/>
                    <a:gd name="T5" fmla="*/ 1 h 2"/>
                  </a:gdLst>
                  <a:ahLst/>
                  <a:cxnLst>
                    <a:cxn ang="0">
                      <a:pos x="T0" y="T1"/>
                    </a:cxn>
                    <a:cxn ang="0">
                      <a:pos x="T2" y="T3"/>
                    </a:cxn>
                    <a:cxn ang="0">
                      <a:pos x="T4" y="T5"/>
                    </a:cxn>
                  </a:cxnLst>
                  <a:rect l="0" t="0" r="r" b="b"/>
                  <a:pathLst>
                    <a:path w="5" h="2">
                      <a:moveTo>
                        <a:pt x="0" y="1"/>
                      </a:moveTo>
                      <a:cubicBezTo>
                        <a:pt x="2" y="2"/>
                        <a:pt x="5" y="1"/>
                        <a:pt x="4" y="0"/>
                      </a:cubicBezTo>
                      <a:cubicBezTo>
                        <a:pt x="2" y="0"/>
                        <a:pt x="0" y="1"/>
                        <a:pt x="0"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8" name="Freeform 555">
                  <a:extLst>
                    <a:ext uri="{FF2B5EF4-FFF2-40B4-BE49-F238E27FC236}">
                      <a16:creationId xmlns:a16="http://schemas.microsoft.com/office/drawing/2014/main" id="{C8AF6691-AB8F-5C9F-1D7B-0E2B7D3F93C6}"/>
                    </a:ext>
                  </a:extLst>
                </p:cNvPr>
                <p:cNvSpPr>
                  <a:spLocks/>
                </p:cNvSpPr>
                <p:nvPr/>
              </p:nvSpPr>
              <p:spPr bwMode="auto">
                <a:xfrm>
                  <a:off x="3702423" y="1766019"/>
                  <a:ext cx="137695" cy="62449"/>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39" name="Freeform 569">
                  <a:extLst>
                    <a:ext uri="{FF2B5EF4-FFF2-40B4-BE49-F238E27FC236}">
                      <a16:creationId xmlns:a16="http://schemas.microsoft.com/office/drawing/2014/main" id="{D1870D0B-1A81-F353-95F7-4197506FE30A}"/>
                    </a:ext>
                  </a:extLst>
                </p:cNvPr>
                <p:cNvSpPr>
                  <a:spLocks/>
                </p:cNvSpPr>
                <p:nvPr/>
              </p:nvSpPr>
              <p:spPr bwMode="auto">
                <a:xfrm>
                  <a:off x="3226747" y="1966609"/>
                  <a:ext cx="109084" cy="71909"/>
                </a:xfrm>
                <a:custGeom>
                  <a:avLst/>
                  <a:gdLst>
                    <a:gd name="T0" fmla="*/ 19 w 21"/>
                    <a:gd name="T1" fmla="*/ 9 h 13"/>
                    <a:gd name="T2" fmla="*/ 18 w 21"/>
                    <a:gd name="T3" fmla="*/ 7 h 13"/>
                    <a:gd name="T4" fmla="*/ 14 w 21"/>
                    <a:gd name="T5" fmla="*/ 4 h 13"/>
                    <a:gd name="T6" fmla="*/ 8 w 21"/>
                    <a:gd name="T7" fmla="*/ 1 h 13"/>
                    <a:gd name="T8" fmla="*/ 5 w 21"/>
                    <a:gd name="T9" fmla="*/ 6 h 13"/>
                    <a:gd name="T10" fmla="*/ 0 w 21"/>
                    <a:gd name="T11" fmla="*/ 8 h 13"/>
                    <a:gd name="T12" fmla="*/ 7 w 21"/>
                    <a:gd name="T13" fmla="*/ 11 h 13"/>
                    <a:gd name="T14" fmla="*/ 15 w 21"/>
                    <a:gd name="T15" fmla="*/ 12 h 13"/>
                    <a:gd name="T16" fmla="*/ 20 w 21"/>
                    <a:gd name="T17" fmla="*/ 9 h 13"/>
                    <a:gd name="T18" fmla="*/ 19 w 21"/>
                    <a:gd name="T19" fmla="*/ 9 h 13"/>
                    <a:gd name="T20" fmla="*/ 19 w 21"/>
                    <a:gd name="T2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19" y="9"/>
                      </a:moveTo>
                      <a:cubicBezTo>
                        <a:pt x="15" y="10"/>
                        <a:pt x="19" y="8"/>
                        <a:pt x="18" y="7"/>
                      </a:cubicBezTo>
                      <a:cubicBezTo>
                        <a:pt x="17" y="7"/>
                        <a:pt x="15" y="4"/>
                        <a:pt x="14" y="4"/>
                      </a:cubicBezTo>
                      <a:cubicBezTo>
                        <a:pt x="12" y="4"/>
                        <a:pt x="10" y="1"/>
                        <a:pt x="8" y="1"/>
                      </a:cubicBezTo>
                      <a:cubicBezTo>
                        <a:pt x="6" y="0"/>
                        <a:pt x="6" y="5"/>
                        <a:pt x="5" y="6"/>
                      </a:cubicBezTo>
                      <a:cubicBezTo>
                        <a:pt x="4" y="6"/>
                        <a:pt x="0" y="6"/>
                        <a:pt x="0" y="8"/>
                      </a:cubicBezTo>
                      <a:cubicBezTo>
                        <a:pt x="1" y="10"/>
                        <a:pt x="6" y="11"/>
                        <a:pt x="7" y="11"/>
                      </a:cubicBezTo>
                      <a:cubicBezTo>
                        <a:pt x="9" y="12"/>
                        <a:pt x="13" y="13"/>
                        <a:pt x="15" y="12"/>
                      </a:cubicBezTo>
                      <a:cubicBezTo>
                        <a:pt x="15" y="12"/>
                        <a:pt x="20" y="10"/>
                        <a:pt x="20" y="9"/>
                      </a:cubicBezTo>
                      <a:cubicBezTo>
                        <a:pt x="20" y="9"/>
                        <a:pt x="19" y="9"/>
                        <a:pt x="19" y="9"/>
                      </a:cubicBezTo>
                      <a:cubicBezTo>
                        <a:pt x="18" y="10"/>
                        <a:pt x="21" y="9"/>
                        <a:pt x="19" y="9"/>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40" name="Freeform 570">
                  <a:extLst>
                    <a:ext uri="{FF2B5EF4-FFF2-40B4-BE49-F238E27FC236}">
                      <a16:creationId xmlns:a16="http://schemas.microsoft.com/office/drawing/2014/main" id="{5987BB81-46E2-A0AE-8F8E-5EF158565B90}"/>
                    </a:ext>
                  </a:extLst>
                </p:cNvPr>
                <p:cNvSpPr>
                  <a:spLocks/>
                </p:cNvSpPr>
                <p:nvPr/>
              </p:nvSpPr>
              <p:spPr bwMode="auto">
                <a:xfrm>
                  <a:off x="3189195" y="2000672"/>
                  <a:ext cx="26823" cy="20817"/>
                </a:xfrm>
                <a:custGeom>
                  <a:avLst/>
                  <a:gdLst>
                    <a:gd name="T0" fmla="*/ 2 w 5"/>
                    <a:gd name="T1" fmla="*/ 4 h 4"/>
                    <a:gd name="T2" fmla="*/ 4 w 5"/>
                    <a:gd name="T3" fmla="*/ 1 h 4"/>
                    <a:gd name="T4" fmla="*/ 2 w 5"/>
                    <a:gd name="T5" fmla="*/ 4 h 4"/>
                    <a:gd name="T6" fmla="*/ 2 w 5"/>
                    <a:gd name="T7" fmla="*/ 4 h 4"/>
                  </a:gdLst>
                  <a:ahLst/>
                  <a:cxnLst>
                    <a:cxn ang="0">
                      <a:pos x="T0" y="T1"/>
                    </a:cxn>
                    <a:cxn ang="0">
                      <a:pos x="T2" y="T3"/>
                    </a:cxn>
                    <a:cxn ang="0">
                      <a:pos x="T4" y="T5"/>
                    </a:cxn>
                    <a:cxn ang="0">
                      <a:pos x="T6" y="T7"/>
                    </a:cxn>
                  </a:cxnLst>
                  <a:rect l="0" t="0" r="r" b="b"/>
                  <a:pathLst>
                    <a:path w="5" h="4">
                      <a:moveTo>
                        <a:pt x="2" y="4"/>
                      </a:moveTo>
                      <a:cubicBezTo>
                        <a:pt x="0" y="4"/>
                        <a:pt x="4" y="0"/>
                        <a:pt x="4" y="1"/>
                      </a:cubicBezTo>
                      <a:cubicBezTo>
                        <a:pt x="5" y="1"/>
                        <a:pt x="3" y="4"/>
                        <a:pt x="2" y="4"/>
                      </a:cubicBezTo>
                      <a:cubicBezTo>
                        <a:pt x="1" y="4"/>
                        <a:pt x="4" y="4"/>
                        <a:pt x="2"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41" name="Freeform 571">
                  <a:extLst>
                    <a:ext uri="{FF2B5EF4-FFF2-40B4-BE49-F238E27FC236}">
                      <a16:creationId xmlns:a16="http://schemas.microsoft.com/office/drawing/2014/main" id="{4DFB366B-FEB3-448C-4FAF-FD095EFE7F38}"/>
                    </a:ext>
                  </a:extLst>
                </p:cNvPr>
                <p:cNvSpPr>
                  <a:spLocks/>
                </p:cNvSpPr>
                <p:nvPr/>
              </p:nvSpPr>
              <p:spPr bwMode="auto">
                <a:xfrm>
                  <a:off x="3157006" y="2021487"/>
                  <a:ext cx="10730" cy="11355"/>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1"/>
                        <a:pt x="1" y="0"/>
                      </a:cubicBezTo>
                      <a:cubicBezTo>
                        <a:pt x="2" y="0"/>
                        <a:pt x="2" y="2"/>
                        <a:pt x="1"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42" name="Freeform 572">
                  <a:extLst>
                    <a:ext uri="{FF2B5EF4-FFF2-40B4-BE49-F238E27FC236}">
                      <a16:creationId xmlns:a16="http://schemas.microsoft.com/office/drawing/2014/main" id="{1E5FCA24-1A0C-4CCD-5445-83E8ED5BD2F3}"/>
                    </a:ext>
                  </a:extLst>
                </p:cNvPr>
                <p:cNvSpPr>
                  <a:spLocks/>
                </p:cNvSpPr>
                <p:nvPr/>
              </p:nvSpPr>
              <p:spPr bwMode="auto">
                <a:xfrm>
                  <a:off x="2706365" y="1788728"/>
                  <a:ext cx="482829" cy="249792"/>
                </a:xfrm>
                <a:custGeom>
                  <a:avLst/>
                  <a:gdLst>
                    <a:gd name="T0" fmla="*/ 76 w 92"/>
                    <a:gd name="T1" fmla="*/ 41 h 45"/>
                    <a:gd name="T2" fmla="*/ 71 w 92"/>
                    <a:gd name="T3" fmla="*/ 39 h 45"/>
                    <a:gd name="T4" fmla="*/ 61 w 92"/>
                    <a:gd name="T5" fmla="*/ 38 h 45"/>
                    <a:gd name="T6" fmla="*/ 45 w 92"/>
                    <a:gd name="T7" fmla="*/ 43 h 45"/>
                    <a:gd name="T8" fmla="*/ 29 w 92"/>
                    <a:gd name="T9" fmla="*/ 41 h 45"/>
                    <a:gd name="T10" fmla="*/ 21 w 92"/>
                    <a:gd name="T11" fmla="*/ 38 h 45"/>
                    <a:gd name="T12" fmla="*/ 10 w 92"/>
                    <a:gd name="T13" fmla="*/ 31 h 45"/>
                    <a:gd name="T14" fmla="*/ 40 w 92"/>
                    <a:gd name="T15" fmla="*/ 29 h 45"/>
                    <a:gd name="T16" fmla="*/ 9 w 92"/>
                    <a:gd name="T17" fmla="*/ 26 h 45"/>
                    <a:gd name="T18" fmla="*/ 16 w 92"/>
                    <a:gd name="T19" fmla="*/ 19 h 45"/>
                    <a:gd name="T20" fmla="*/ 14 w 92"/>
                    <a:gd name="T21" fmla="*/ 18 h 45"/>
                    <a:gd name="T22" fmla="*/ 7 w 92"/>
                    <a:gd name="T23" fmla="*/ 17 h 45"/>
                    <a:gd name="T24" fmla="*/ 4 w 92"/>
                    <a:gd name="T25" fmla="*/ 11 h 45"/>
                    <a:gd name="T26" fmla="*/ 8 w 92"/>
                    <a:gd name="T27" fmla="*/ 7 h 45"/>
                    <a:gd name="T28" fmla="*/ 24 w 92"/>
                    <a:gd name="T29" fmla="*/ 1 h 45"/>
                    <a:gd name="T30" fmla="*/ 29 w 92"/>
                    <a:gd name="T31" fmla="*/ 7 h 45"/>
                    <a:gd name="T32" fmla="*/ 39 w 92"/>
                    <a:gd name="T33" fmla="*/ 6 h 45"/>
                    <a:gd name="T34" fmla="*/ 43 w 92"/>
                    <a:gd name="T35" fmla="*/ 8 h 45"/>
                    <a:gd name="T36" fmla="*/ 47 w 92"/>
                    <a:gd name="T37" fmla="*/ 9 h 45"/>
                    <a:gd name="T38" fmla="*/ 43 w 92"/>
                    <a:gd name="T39" fmla="*/ 4 h 45"/>
                    <a:gd name="T40" fmla="*/ 54 w 92"/>
                    <a:gd name="T41" fmla="*/ 10 h 45"/>
                    <a:gd name="T42" fmla="*/ 60 w 92"/>
                    <a:gd name="T43" fmla="*/ 14 h 45"/>
                    <a:gd name="T44" fmla="*/ 59 w 92"/>
                    <a:gd name="T45" fmla="*/ 1 h 45"/>
                    <a:gd name="T46" fmla="*/ 69 w 92"/>
                    <a:gd name="T47" fmla="*/ 6 h 45"/>
                    <a:gd name="T48" fmla="*/ 74 w 92"/>
                    <a:gd name="T49" fmla="*/ 19 h 45"/>
                    <a:gd name="T50" fmla="*/ 82 w 92"/>
                    <a:gd name="T51" fmla="*/ 26 h 45"/>
                    <a:gd name="T52" fmla="*/ 92 w 92"/>
                    <a:gd name="T53" fmla="*/ 33 h 45"/>
                    <a:gd name="T54" fmla="*/ 83 w 92"/>
                    <a:gd name="T55" fmla="*/ 35 h 45"/>
                    <a:gd name="T56" fmla="*/ 81 w 92"/>
                    <a:gd name="T57" fmla="*/ 36 h 45"/>
                    <a:gd name="T58" fmla="*/ 85 w 92"/>
                    <a:gd name="T59" fmla="*/ 36 h 45"/>
                    <a:gd name="T60" fmla="*/ 89 w 92"/>
                    <a:gd name="T61" fmla="*/ 39 h 45"/>
                    <a:gd name="T62" fmla="*/ 83 w 92"/>
                    <a:gd name="T6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5">
                      <a:moveTo>
                        <a:pt x="83" y="41"/>
                      </a:moveTo>
                      <a:cubicBezTo>
                        <a:pt x="81" y="41"/>
                        <a:pt x="79" y="41"/>
                        <a:pt x="76" y="41"/>
                      </a:cubicBezTo>
                      <a:cubicBezTo>
                        <a:pt x="75" y="41"/>
                        <a:pt x="74" y="41"/>
                        <a:pt x="73" y="41"/>
                      </a:cubicBezTo>
                      <a:cubicBezTo>
                        <a:pt x="72" y="41"/>
                        <a:pt x="72" y="40"/>
                        <a:pt x="71" y="39"/>
                      </a:cubicBezTo>
                      <a:cubicBezTo>
                        <a:pt x="70" y="39"/>
                        <a:pt x="66" y="40"/>
                        <a:pt x="65" y="38"/>
                      </a:cubicBezTo>
                      <a:cubicBezTo>
                        <a:pt x="65" y="35"/>
                        <a:pt x="63" y="37"/>
                        <a:pt x="61" y="38"/>
                      </a:cubicBezTo>
                      <a:cubicBezTo>
                        <a:pt x="58" y="40"/>
                        <a:pt x="56" y="39"/>
                        <a:pt x="54" y="40"/>
                      </a:cubicBezTo>
                      <a:cubicBezTo>
                        <a:pt x="51" y="41"/>
                        <a:pt x="48" y="42"/>
                        <a:pt x="45" y="43"/>
                      </a:cubicBezTo>
                      <a:cubicBezTo>
                        <a:pt x="41" y="43"/>
                        <a:pt x="35" y="45"/>
                        <a:pt x="31" y="43"/>
                      </a:cubicBezTo>
                      <a:cubicBezTo>
                        <a:pt x="31" y="43"/>
                        <a:pt x="29" y="42"/>
                        <a:pt x="29" y="41"/>
                      </a:cubicBezTo>
                      <a:cubicBezTo>
                        <a:pt x="29" y="40"/>
                        <a:pt x="29" y="38"/>
                        <a:pt x="27" y="38"/>
                      </a:cubicBezTo>
                      <a:cubicBezTo>
                        <a:pt x="25" y="38"/>
                        <a:pt x="23" y="38"/>
                        <a:pt x="21" y="38"/>
                      </a:cubicBezTo>
                      <a:cubicBezTo>
                        <a:pt x="19" y="38"/>
                        <a:pt x="17" y="38"/>
                        <a:pt x="15" y="36"/>
                      </a:cubicBezTo>
                      <a:cubicBezTo>
                        <a:pt x="14" y="36"/>
                        <a:pt x="9" y="32"/>
                        <a:pt x="10" y="31"/>
                      </a:cubicBezTo>
                      <a:cubicBezTo>
                        <a:pt x="16" y="28"/>
                        <a:pt x="23" y="29"/>
                        <a:pt x="28" y="29"/>
                      </a:cubicBezTo>
                      <a:cubicBezTo>
                        <a:pt x="29" y="29"/>
                        <a:pt x="40" y="29"/>
                        <a:pt x="40" y="29"/>
                      </a:cubicBezTo>
                      <a:cubicBezTo>
                        <a:pt x="40" y="27"/>
                        <a:pt x="26" y="25"/>
                        <a:pt x="25" y="25"/>
                      </a:cubicBezTo>
                      <a:cubicBezTo>
                        <a:pt x="20" y="25"/>
                        <a:pt x="14" y="28"/>
                        <a:pt x="9" y="26"/>
                      </a:cubicBezTo>
                      <a:cubicBezTo>
                        <a:pt x="7" y="25"/>
                        <a:pt x="3" y="23"/>
                        <a:pt x="7" y="21"/>
                      </a:cubicBezTo>
                      <a:cubicBezTo>
                        <a:pt x="10" y="20"/>
                        <a:pt x="13" y="19"/>
                        <a:pt x="16" y="19"/>
                      </a:cubicBezTo>
                      <a:cubicBezTo>
                        <a:pt x="18" y="18"/>
                        <a:pt x="20" y="18"/>
                        <a:pt x="21" y="18"/>
                      </a:cubicBezTo>
                      <a:cubicBezTo>
                        <a:pt x="19" y="19"/>
                        <a:pt x="16" y="18"/>
                        <a:pt x="14" y="18"/>
                      </a:cubicBezTo>
                      <a:cubicBezTo>
                        <a:pt x="13" y="18"/>
                        <a:pt x="7" y="19"/>
                        <a:pt x="6" y="18"/>
                      </a:cubicBezTo>
                      <a:cubicBezTo>
                        <a:pt x="6" y="18"/>
                        <a:pt x="7" y="17"/>
                        <a:pt x="7" y="17"/>
                      </a:cubicBezTo>
                      <a:cubicBezTo>
                        <a:pt x="7" y="16"/>
                        <a:pt x="0" y="17"/>
                        <a:pt x="1" y="15"/>
                      </a:cubicBezTo>
                      <a:cubicBezTo>
                        <a:pt x="2" y="14"/>
                        <a:pt x="3" y="12"/>
                        <a:pt x="4" y="11"/>
                      </a:cubicBezTo>
                      <a:cubicBezTo>
                        <a:pt x="8" y="10"/>
                        <a:pt x="4" y="10"/>
                        <a:pt x="4" y="9"/>
                      </a:cubicBezTo>
                      <a:cubicBezTo>
                        <a:pt x="4" y="9"/>
                        <a:pt x="7" y="7"/>
                        <a:pt x="8" y="7"/>
                      </a:cubicBezTo>
                      <a:cubicBezTo>
                        <a:pt x="10" y="6"/>
                        <a:pt x="11" y="5"/>
                        <a:pt x="13" y="4"/>
                      </a:cubicBezTo>
                      <a:cubicBezTo>
                        <a:pt x="17" y="2"/>
                        <a:pt x="20" y="1"/>
                        <a:pt x="24" y="1"/>
                      </a:cubicBezTo>
                      <a:cubicBezTo>
                        <a:pt x="29" y="1"/>
                        <a:pt x="24" y="7"/>
                        <a:pt x="24" y="7"/>
                      </a:cubicBezTo>
                      <a:cubicBezTo>
                        <a:pt x="26" y="8"/>
                        <a:pt x="28" y="8"/>
                        <a:pt x="29" y="7"/>
                      </a:cubicBezTo>
                      <a:cubicBezTo>
                        <a:pt x="30" y="7"/>
                        <a:pt x="30" y="4"/>
                        <a:pt x="31" y="4"/>
                      </a:cubicBezTo>
                      <a:cubicBezTo>
                        <a:pt x="33" y="4"/>
                        <a:pt x="37" y="4"/>
                        <a:pt x="39" y="6"/>
                      </a:cubicBezTo>
                      <a:cubicBezTo>
                        <a:pt x="42" y="8"/>
                        <a:pt x="35" y="11"/>
                        <a:pt x="40" y="10"/>
                      </a:cubicBezTo>
                      <a:cubicBezTo>
                        <a:pt x="41" y="10"/>
                        <a:pt x="42" y="9"/>
                        <a:pt x="43" y="8"/>
                      </a:cubicBezTo>
                      <a:cubicBezTo>
                        <a:pt x="44" y="8"/>
                        <a:pt x="44" y="8"/>
                        <a:pt x="45" y="8"/>
                      </a:cubicBezTo>
                      <a:cubicBezTo>
                        <a:pt x="46" y="8"/>
                        <a:pt x="46" y="8"/>
                        <a:pt x="47" y="9"/>
                      </a:cubicBezTo>
                      <a:cubicBezTo>
                        <a:pt x="48" y="9"/>
                        <a:pt x="48" y="7"/>
                        <a:pt x="48" y="6"/>
                      </a:cubicBezTo>
                      <a:cubicBezTo>
                        <a:pt x="47" y="6"/>
                        <a:pt x="44" y="4"/>
                        <a:pt x="43" y="4"/>
                      </a:cubicBezTo>
                      <a:cubicBezTo>
                        <a:pt x="45" y="3"/>
                        <a:pt x="49" y="5"/>
                        <a:pt x="50" y="6"/>
                      </a:cubicBezTo>
                      <a:cubicBezTo>
                        <a:pt x="53" y="7"/>
                        <a:pt x="53" y="8"/>
                        <a:pt x="54" y="10"/>
                      </a:cubicBezTo>
                      <a:cubicBezTo>
                        <a:pt x="54" y="11"/>
                        <a:pt x="54" y="16"/>
                        <a:pt x="56" y="16"/>
                      </a:cubicBezTo>
                      <a:cubicBezTo>
                        <a:pt x="57" y="16"/>
                        <a:pt x="61" y="16"/>
                        <a:pt x="60" y="14"/>
                      </a:cubicBezTo>
                      <a:cubicBezTo>
                        <a:pt x="59" y="10"/>
                        <a:pt x="57" y="7"/>
                        <a:pt x="56" y="3"/>
                      </a:cubicBezTo>
                      <a:cubicBezTo>
                        <a:pt x="55" y="0"/>
                        <a:pt x="58" y="1"/>
                        <a:pt x="59" y="1"/>
                      </a:cubicBezTo>
                      <a:cubicBezTo>
                        <a:pt x="62" y="2"/>
                        <a:pt x="62" y="0"/>
                        <a:pt x="64" y="1"/>
                      </a:cubicBezTo>
                      <a:cubicBezTo>
                        <a:pt x="66" y="3"/>
                        <a:pt x="69" y="4"/>
                        <a:pt x="69" y="6"/>
                      </a:cubicBezTo>
                      <a:cubicBezTo>
                        <a:pt x="70" y="9"/>
                        <a:pt x="71" y="11"/>
                        <a:pt x="73" y="13"/>
                      </a:cubicBezTo>
                      <a:cubicBezTo>
                        <a:pt x="74" y="16"/>
                        <a:pt x="75" y="17"/>
                        <a:pt x="74" y="19"/>
                      </a:cubicBezTo>
                      <a:cubicBezTo>
                        <a:pt x="73" y="22"/>
                        <a:pt x="76" y="25"/>
                        <a:pt x="78" y="26"/>
                      </a:cubicBezTo>
                      <a:cubicBezTo>
                        <a:pt x="79" y="26"/>
                        <a:pt x="81" y="26"/>
                        <a:pt x="82" y="26"/>
                      </a:cubicBezTo>
                      <a:cubicBezTo>
                        <a:pt x="83" y="27"/>
                        <a:pt x="84" y="28"/>
                        <a:pt x="85" y="28"/>
                      </a:cubicBezTo>
                      <a:cubicBezTo>
                        <a:pt x="88" y="29"/>
                        <a:pt x="92" y="29"/>
                        <a:pt x="92" y="33"/>
                      </a:cubicBezTo>
                      <a:cubicBezTo>
                        <a:pt x="92" y="35"/>
                        <a:pt x="83" y="32"/>
                        <a:pt x="83" y="32"/>
                      </a:cubicBezTo>
                      <a:cubicBezTo>
                        <a:pt x="83" y="33"/>
                        <a:pt x="83" y="34"/>
                        <a:pt x="83" y="35"/>
                      </a:cubicBezTo>
                      <a:cubicBezTo>
                        <a:pt x="83" y="35"/>
                        <a:pt x="80" y="35"/>
                        <a:pt x="80" y="35"/>
                      </a:cubicBezTo>
                      <a:cubicBezTo>
                        <a:pt x="81" y="35"/>
                        <a:pt x="81" y="36"/>
                        <a:pt x="81" y="36"/>
                      </a:cubicBezTo>
                      <a:cubicBezTo>
                        <a:pt x="81" y="37"/>
                        <a:pt x="81" y="38"/>
                        <a:pt x="81" y="38"/>
                      </a:cubicBezTo>
                      <a:cubicBezTo>
                        <a:pt x="81" y="38"/>
                        <a:pt x="85" y="36"/>
                        <a:pt x="85" y="36"/>
                      </a:cubicBezTo>
                      <a:cubicBezTo>
                        <a:pt x="87" y="36"/>
                        <a:pt x="86" y="37"/>
                        <a:pt x="86" y="38"/>
                      </a:cubicBezTo>
                      <a:cubicBezTo>
                        <a:pt x="86" y="38"/>
                        <a:pt x="88" y="38"/>
                        <a:pt x="89" y="39"/>
                      </a:cubicBezTo>
                      <a:cubicBezTo>
                        <a:pt x="89" y="39"/>
                        <a:pt x="83" y="41"/>
                        <a:pt x="83" y="41"/>
                      </a:cubicBezTo>
                      <a:cubicBezTo>
                        <a:pt x="81" y="41"/>
                        <a:pt x="86" y="41"/>
                        <a:pt x="83" y="4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43" name="Freeform 573">
                  <a:extLst>
                    <a:ext uri="{FF2B5EF4-FFF2-40B4-BE49-F238E27FC236}">
                      <a16:creationId xmlns:a16="http://schemas.microsoft.com/office/drawing/2014/main" id="{566066B7-8822-D22C-8B5C-8E7D3FDFA5A1}"/>
                    </a:ext>
                  </a:extLst>
                </p:cNvPr>
                <p:cNvSpPr>
                  <a:spLocks/>
                </p:cNvSpPr>
                <p:nvPr/>
              </p:nvSpPr>
              <p:spPr bwMode="auto">
                <a:xfrm>
                  <a:off x="3026464" y="1766019"/>
                  <a:ext cx="73319" cy="51094"/>
                </a:xfrm>
                <a:custGeom>
                  <a:avLst/>
                  <a:gdLst>
                    <a:gd name="T0" fmla="*/ 9 w 14"/>
                    <a:gd name="T1" fmla="*/ 8 h 9"/>
                    <a:gd name="T2" fmla="*/ 5 w 14"/>
                    <a:gd name="T3" fmla="*/ 5 h 9"/>
                    <a:gd name="T4" fmla="*/ 0 w 14"/>
                    <a:gd name="T5" fmla="*/ 3 h 9"/>
                    <a:gd name="T6" fmla="*/ 4 w 14"/>
                    <a:gd name="T7" fmla="*/ 0 h 9"/>
                    <a:gd name="T8" fmla="*/ 10 w 14"/>
                    <a:gd name="T9" fmla="*/ 1 h 9"/>
                    <a:gd name="T10" fmla="*/ 12 w 14"/>
                    <a:gd name="T11" fmla="*/ 4 h 9"/>
                    <a:gd name="T12" fmla="*/ 9 w 14"/>
                    <a:gd name="T13" fmla="*/ 8 h 9"/>
                    <a:gd name="T14" fmla="*/ 9 w 14"/>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8"/>
                      </a:moveTo>
                      <a:cubicBezTo>
                        <a:pt x="7" y="8"/>
                        <a:pt x="6" y="5"/>
                        <a:pt x="5" y="5"/>
                      </a:cubicBezTo>
                      <a:cubicBezTo>
                        <a:pt x="4" y="4"/>
                        <a:pt x="0" y="3"/>
                        <a:pt x="0" y="3"/>
                      </a:cubicBezTo>
                      <a:cubicBezTo>
                        <a:pt x="1" y="2"/>
                        <a:pt x="3" y="1"/>
                        <a:pt x="4" y="0"/>
                      </a:cubicBezTo>
                      <a:cubicBezTo>
                        <a:pt x="6" y="0"/>
                        <a:pt x="8" y="0"/>
                        <a:pt x="10" y="1"/>
                      </a:cubicBezTo>
                      <a:cubicBezTo>
                        <a:pt x="12" y="2"/>
                        <a:pt x="14" y="2"/>
                        <a:pt x="12" y="4"/>
                      </a:cubicBezTo>
                      <a:cubicBezTo>
                        <a:pt x="11" y="5"/>
                        <a:pt x="10" y="9"/>
                        <a:pt x="9" y="8"/>
                      </a:cubicBezTo>
                      <a:cubicBezTo>
                        <a:pt x="8" y="8"/>
                        <a:pt x="9" y="8"/>
                        <a:pt x="9" y="8"/>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44" name="Freeform 574">
                  <a:extLst>
                    <a:ext uri="{FF2B5EF4-FFF2-40B4-BE49-F238E27FC236}">
                      <a16:creationId xmlns:a16="http://schemas.microsoft.com/office/drawing/2014/main" id="{FB903B83-82C8-F422-833B-7E10BE025012}"/>
                    </a:ext>
                  </a:extLst>
                </p:cNvPr>
                <p:cNvSpPr>
                  <a:spLocks/>
                </p:cNvSpPr>
                <p:nvPr/>
              </p:nvSpPr>
              <p:spPr bwMode="auto">
                <a:xfrm>
                  <a:off x="3142700" y="1743310"/>
                  <a:ext cx="166307" cy="162744"/>
                </a:xfrm>
                <a:custGeom>
                  <a:avLst/>
                  <a:gdLst>
                    <a:gd name="T0" fmla="*/ 18 w 32"/>
                    <a:gd name="T1" fmla="*/ 27 h 29"/>
                    <a:gd name="T2" fmla="*/ 10 w 32"/>
                    <a:gd name="T3" fmla="*/ 19 h 29"/>
                    <a:gd name="T4" fmla="*/ 1 w 32"/>
                    <a:gd name="T5" fmla="*/ 15 h 29"/>
                    <a:gd name="T6" fmla="*/ 0 w 32"/>
                    <a:gd name="T7" fmla="*/ 13 h 29"/>
                    <a:gd name="T8" fmla="*/ 4 w 32"/>
                    <a:gd name="T9" fmla="*/ 12 h 29"/>
                    <a:gd name="T10" fmla="*/ 11 w 32"/>
                    <a:gd name="T11" fmla="*/ 14 h 29"/>
                    <a:gd name="T12" fmla="*/ 11 w 32"/>
                    <a:gd name="T13" fmla="*/ 12 h 29"/>
                    <a:gd name="T14" fmla="*/ 13 w 32"/>
                    <a:gd name="T15" fmla="*/ 11 h 29"/>
                    <a:gd name="T16" fmla="*/ 7 w 32"/>
                    <a:gd name="T17" fmla="*/ 8 h 29"/>
                    <a:gd name="T18" fmla="*/ 7 w 32"/>
                    <a:gd name="T19" fmla="*/ 6 h 29"/>
                    <a:gd name="T20" fmla="*/ 10 w 32"/>
                    <a:gd name="T21" fmla="*/ 7 h 29"/>
                    <a:gd name="T22" fmla="*/ 11 w 32"/>
                    <a:gd name="T23" fmla="*/ 5 h 29"/>
                    <a:gd name="T24" fmla="*/ 8 w 32"/>
                    <a:gd name="T25" fmla="*/ 4 h 29"/>
                    <a:gd name="T26" fmla="*/ 10 w 32"/>
                    <a:gd name="T27" fmla="*/ 3 h 29"/>
                    <a:gd name="T28" fmla="*/ 14 w 32"/>
                    <a:gd name="T29" fmla="*/ 4 h 29"/>
                    <a:gd name="T30" fmla="*/ 13 w 32"/>
                    <a:gd name="T31" fmla="*/ 3 h 29"/>
                    <a:gd name="T32" fmla="*/ 19 w 32"/>
                    <a:gd name="T33" fmla="*/ 5 h 29"/>
                    <a:gd name="T34" fmla="*/ 18 w 32"/>
                    <a:gd name="T35" fmla="*/ 3 h 29"/>
                    <a:gd name="T36" fmla="*/ 19 w 32"/>
                    <a:gd name="T37" fmla="*/ 3 h 29"/>
                    <a:gd name="T38" fmla="*/ 17 w 32"/>
                    <a:gd name="T39" fmla="*/ 2 h 29"/>
                    <a:gd name="T40" fmla="*/ 25 w 32"/>
                    <a:gd name="T41" fmla="*/ 1 h 29"/>
                    <a:gd name="T42" fmla="*/ 23 w 32"/>
                    <a:gd name="T43" fmla="*/ 3 h 29"/>
                    <a:gd name="T44" fmla="*/ 28 w 32"/>
                    <a:gd name="T45" fmla="*/ 4 h 29"/>
                    <a:gd name="T46" fmla="*/ 27 w 32"/>
                    <a:gd name="T47" fmla="*/ 7 h 29"/>
                    <a:gd name="T48" fmla="*/ 26 w 32"/>
                    <a:gd name="T49" fmla="*/ 8 h 29"/>
                    <a:gd name="T50" fmla="*/ 23 w 32"/>
                    <a:gd name="T51" fmla="*/ 10 h 29"/>
                    <a:gd name="T52" fmla="*/ 21 w 32"/>
                    <a:gd name="T53" fmla="*/ 13 h 29"/>
                    <a:gd name="T54" fmla="*/ 24 w 32"/>
                    <a:gd name="T55" fmla="*/ 11 h 29"/>
                    <a:gd name="T56" fmla="*/ 26 w 32"/>
                    <a:gd name="T57" fmla="*/ 13 h 29"/>
                    <a:gd name="T58" fmla="*/ 29 w 32"/>
                    <a:gd name="T59" fmla="*/ 13 h 29"/>
                    <a:gd name="T60" fmla="*/ 28 w 32"/>
                    <a:gd name="T61" fmla="*/ 10 h 29"/>
                    <a:gd name="T62" fmla="*/ 30 w 32"/>
                    <a:gd name="T63" fmla="*/ 11 h 29"/>
                    <a:gd name="T64" fmla="*/ 30 w 32"/>
                    <a:gd name="T65" fmla="*/ 14 h 29"/>
                    <a:gd name="T66" fmla="*/ 31 w 32"/>
                    <a:gd name="T67" fmla="*/ 17 h 29"/>
                    <a:gd name="T68" fmla="*/ 28 w 32"/>
                    <a:gd name="T69" fmla="*/ 23 h 29"/>
                    <a:gd name="T70" fmla="*/ 22 w 32"/>
                    <a:gd name="T71" fmla="*/ 23 h 29"/>
                    <a:gd name="T72" fmla="*/ 21 w 32"/>
                    <a:gd name="T73" fmla="*/ 23 h 29"/>
                    <a:gd name="T74" fmla="*/ 23 w 32"/>
                    <a:gd name="T75" fmla="*/ 26 h 29"/>
                    <a:gd name="T76" fmla="*/ 18 w 32"/>
                    <a:gd name="T77" fmla="*/ 27 h 29"/>
                    <a:gd name="T78" fmla="*/ 18 w 32"/>
                    <a:gd name="T7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29">
                      <a:moveTo>
                        <a:pt x="18" y="27"/>
                      </a:moveTo>
                      <a:cubicBezTo>
                        <a:pt x="15" y="25"/>
                        <a:pt x="13" y="21"/>
                        <a:pt x="10" y="19"/>
                      </a:cubicBezTo>
                      <a:cubicBezTo>
                        <a:pt x="7" y="18"/>
                        <a:pt x="4" y="16"/>
                        <a:pt x="1" y="15"/>
                      </a:cubicBezTo>
                      <a:cubicBezTo>
                        <a:pt x="0" y="14"/>
                        <a:pt x="0" y="14"/>
                        <a:pt x="0" y="13"/>
                      </a:cubicBezTo>
                      <a:cubicBezTo>
                        <a:pt x="0" y="10"/>
                        <a:pt x="2" y="11"/>
                        <a:pt x="4" y="12"/>
                      </a:cubicBezTo>
                      <a:cubicBezTo>
                        <a:pt x="6" y="13"/>
                        <a:pt x="8" y="15"/>
                        <a:pt x="11" y="14"/>
                      </a:cubicBezTo>
                      <a:cubicBezTo>
                        <a:pt x="12" y="14"/>
                        <a:pt x="11" y="12"/>
                        <a:pt x="11" y="12"/>
                      </a:cubicBezTo>
                      <a:cubicBezTo>
                        <a:pt x="11" y="11"/>
                        <a:pt x="13" y="12"/>
                        <a:pt x="13" y="11"/>
                      </a:cubicBezTo>
                      <a:cubicBezTo>
                        <a:pt x="14" y="10"/>
                        <a:pt x="7" y="8"/>
                        <a:pt x="7" y="8"/>
                      </a:cubicBezTo>
                      <a:cubicBezTo>
                        <a:pt x="5" y="7"/>
                        <a:pt x="6" y="6"/>
                        <a:pt x="7" y="6"/>
                      </a:cubicBezTo>
                      <a:cubicBezTo>
                        <a:pt x="9" y="5"/>
                        <a:pt x="9" y="6"/>
                        <a:pt x="10" y="7"/>
                      </a:cubicBezTo>
                      <a:cubicBezTo>
                        <a:pt x="10" y="7"/>
                        <a:pt x="11" y="5"/>
                        <a:pt x="11" y="5"/>
                      </a:cubicBezTo>
                      <a:cubicBezTo>
                        <a:pt x="12" y="5"/>
                        <a:pt x="8" y="4"/>
                        <a:pt x="8" y="4"/>
                      </a:cubicBezTo>
                      <a:cubicBezTo>
                        <a:pt x="8" y="4"/>
                        <a:pt x="10" y="3"/>
                        <a:pt x="10" y="3"/>
                      </a:cubicBezTo>
                      <a:cubicBezTo>
                        <a:pt x="11" y="3"/>
                        <a:pt x="13" y="4"/>
                        <a:pt x="14" y="4"/>
                      </a:cubicBezTo>
                      <a:cubicBezTo>
                        <a:pt x="14" y="4"/>
                        <a:pt x="13" y="3"/>
                        <a:pt x="13" y="3"/>
                      </a:cubicBezTo>
                      <a:cubicBezTo>
                        <a:pt x="14" y="2"/>
                        <a:pt x="18" y="5"/>
                        <a:pt x="19" y="5"/>
                      </a:cubicBezTo>
                      <a:cubicBezTo>
                        <a:pt x="20" y="4"/>
                        <a:pt x="18" y="4"/>
                        <a:pt x="18" y="3"/>
                      </a:cubicBezTo>
                      <a:cubicBezTo>
                        <a:pt x="18" y="3"/>
                        <a:pt x="19" y="3"/>
                        <a:pt x="19" y="3"/>
                      </a:cubicBezTo>
                      <a:cubicBezTo>
                        <a:pt x="19" y="3"/>
                        <a:pt x="17" y="3"/>
                        <a:pt x="17" y="2"/>
                      </a:cubicBezTo>
                      <a:cubicBezTo>
                        <a:pt x="17" y="2"/>
                        <a:pt x="24" y="0"/>
                        <a:pt x="25" y="1"/>
                      </a:cubicBezTo>
                      <a:cubicBezTo>
                        <a:pt x="26" y="1"/>
                        <a:pt x="23" y="2"/>
                        <a:pt x="23" y="3"/>
                      </a:cubicBezTo>
                      <a:cubicBezTo>
                        <a:pt x="24" y="4"/>
                        <a:pt x="27" y="3"/>
                        <a:pt x="28" y="4"/>
                      </a:cubicBezTo>
                      <a:cubicBezTo>
                        <a:pt x="28" y="5"/>
                        <a:pt x="24" y="7"/>
                        <a:pt x="27" y="7"/>
                      </a:cubicBezTo>
                      <a:cubicBezTo>
                        <a:pt x="28" y="7"/>
                        <a:pt x="27" y="8"/>
                        <a:pt x="26" y="8"/>
                      </a:cubicBezTo>
                      <a:cubicBezTo>
                        <a:pt x="25" y="8"/>
                        <a:pt x="24" y="8"/>
                        <a:pt x="23" y="10"/>
                      </a:cubicBezTo>
                      <a:cubicBezTo>
                        <a:pt x="23" y="10"/>
                        <a:pt x="21" y="13"/>
                        <a:pt x="21" y="13"/>
                      </a:cubicBezTo>
                      <a:cubicBezTo>
                        <a:pt x="22" y="13"/>
                        <a:pt x="23" y="11"/>
                        <a:pt x="24" y="11"/>
                      </a:cubicBezTo>
                      <a:cubicBezTo>
                        <a:pt x="25" y="11"/>
                        <a:pt x="25" y="12"/>
                        <a:pt x="26" y="13"/>
                      </a:cubicBezTo>
                      <a:cubicBezTo>
                        <a:pt x="27" y="13"/>
                        <a:pt x="30" y="17"/>
                        <a:pt x="29" y="13"/>
                      </a:cubicBezTo>
                      <a:cubicBezTo>
                        <a:pt x="29" y="12"/>
                        <a:pt x="27" y="11"/>
                        <a:pt x="28" y="10"/>
                      </a:cubicBezTo>
                      <a:cubicBezTo>
                        <a:pt x="29" y="10"/>
                        <a:pt x="30" y="10"/>
                        <a:pt x="30" y="11"/>
                      </a:cubicBezTo>
                      <a:cubicBezTo>
                        <a:pt x="30" y="12"/>
                        <a:pt x="29" y="13"/>
                        <a:pt x="30" y="14"/>
                      </a:cubicBezTo>
                      <a:cubicBezTo>
                        <a:pt x="31" y="15"/>
                        <a:pt x="32" y="16"/>
                        <a:pt x="31" y="17"/>
                      </a:cubicBezTo>
                      <a:cubicBezTo>
                        <a:pt x="29" y="19"/>
                        <a:pt x="32" y="22"/>
                        <a:pt x="28" y="23"/>
                      </a:cubicBezTo>
                      <a:cubicBezTo>
                        <a:pt x="28" y="23"/>
                        <a:pt x="21" y="25"/>
                        <a:pt x="22" y="23"/>
                      </a:cubicBezTo>
                      <a:cubicBezTo>
                        <a:pt x="22" y="22"/>
                        <a:pt x="21" y="22"/>
                        <a:pt x="21" y="23"/>
                      </a:cubicBezTo>
                      <a:cubicBezTo>
                        <a:pt x="22" y="24"/>
                        <a:pt x="22" y="25"/>
                        <a:pt x="23" y="26"/>
                      </a:cubicBezTo>
                      <a:cubicBezTo>
                        <a:pt x="23" y="28"/>
                        <a:pt x="19" y="27"/>
                        <a:pt x="18" y="27"/>
                      </a:cubicBezTo>
                      <a:cubicBezTo>
                        <a:pt x="17" y="26"/>
                        <a:pt x="22" y="29"/>
                        <a:pt x="18" y="27"/>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45" name="Freeform 575">
                  <a:extLst>
                    <a:ext uri="{FF2B5EF4-FFF2-40B4-BE49-F238E27FC236}">
                      <a16:creationId xmlns:a16="http://schemas.microsoft.com/office/drawing/2014/main" id="{C406D61A-723D-2A73-6919-DC14088E06A8}"/>
                    </a:ext>
                  </a:extLst>
                </p:cNvPr>
                <p:cNvSpPr>
                  <a:spLocks/>
                </p:cNvSpPr>
                <p:nvPr/>
              </p:nvSpPr>
              <p:spPr bwMode="auto">
                <a:xfrm>
                  <a:off x="3319737" y="1743310"/>
                  <a:ext cx="146636" cy="123003"/>
                </a:xfrm>
                <a:custGeom>
                  <a:avLst/>
                  <a:gdLst>
                    <a:gd name="T0" fmla="*/ 7 w 28"/>
                    <a:gd name="T1" fmla="*/ 22 h 22"/>
                    <a:gd name="T2" fmla="*/ 3 w 28"/>
                    <a:gd name="T3" fmla="*/ 19 h 22"/>
                    <a:gd name="T4" fmla="*/ 1 w 28"/>
                    <a:gd name="T5" fmla="*/ 11 h 22"/>
                    <a:gd name="T6" fmla="*/ 1 w 28"/>
                    <a:gd name="T7" fmla="*/ 4 h 22"/>
                    <a:gd name="T8" fmla="*/ 6 w 28"/>
                    <a:gd name="T9" fmla="*/ 4 h 22"/>
                    <a:gd name="T10" fmla="*/ 5 w 28"/>
                    <a:gd name="T11" fmla="*/ 1 h 22"/>
                    <a:gd name="T12" fmla="*/ 16 w 28"/>
                    <a:gd name="T13" fmla="*/ 2 h 22"/>
                    <a:gd name="T14" fmla="*/ 25 w 28"/>
                    <a:gd name="T15" fmla="*/ 3 h 22"/>
                    <a:gd name="T16" fmla="*/ 23 w 28"/>
                    <a:gd name="T17" fmla="*/ 8 h 22"/>
                    <a:gd name="T18" fmla="*/ 19 w 28"/>
                    <a:gd name="T19" fmla="*/ 13 h 22"/>
                    <a:gd name="T20" fmla="*/ 12 w 28"/>
                    <a:gd name="T21" fmla="*/ 13 h 22"/>
                    <a:gd name="T22" fmla="*/ 10 w 28"/>
                    <a:gd name="T23" fmla="*/ 14 h 22"/>
                    <a:gd name="T24" fmla="*/ 11 w 28"/>
                    <a:gd name="T25" fmla="*/ 17 h 22"/>
                    <a:gd name="T26" fmla="*/ 7 w 28"/>
                    <a:gd name="T27" fmla="*/ 22 h 22"/>
                    <a:gd name="T28" fmla="*/ 7 w 28"/>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2">
                      <a:moveTo>
                        <a:pt x="7" y="22"/>
                      </a:moveTo>
                      <a:cubicBezTo>
                        <a:pt x="5" y="21"/>
                        <a:pt x="3" y="21"/>
                        <a:pt x="3" y="19"/>
                      </a:cubicBezTo>
                      <a:cubicBezTo>
                        <a:pt x="3" y="16"/>
                        <a:pt x="0" y="14"/>
                        <a:pt x="1" y="11"/>
                      </a:cubicBezTo>
                      <a:cubicBezTo>
                        <a:pt x="1" y="9"/>
                        <a:pt x="0" y="6"/>
                        <a:pt x="1" y="4"/>
                      </a:cubicBezTo>
                      <a:cubicBezTo>
                        <a:pt x="2" y="4"/>
                        <a:pt x="6" y="5"/>
                        <a:pt x="6" y="4"/>
                      </a:cubicBezTo>
                      <a:cubicBezTo>
                        <a:pt x="6" y="3"/>
                        <a:pt x="0" y="3"/>
                        <a:pt x="5" y="1"/>
                      </a:cubicBezTo>
                      <a:cubicBezTo>
                        <a:pt x="9" y="0"/>
                        <a:pt x="12" y="1"/>
                        <a:pt x="16" y="2"/>
                      </a:cubicBezTo>
                      <a:cubicBezTo>
                        <a:pt x="19" y="2"/>
                        <a:pt x="22" y="2"/>
                        <a:pt x="25" y="3"/>
                      </a:cubicBezTo>
                      <a:cubicBezTo>
                        <a:pt x="28" y="4"/>
                        <a:pt x="25" y="6"/>
                        <a:pt x="23" y="8"/>
                      </a:cubicBezTo>
                      <a:cubicBezTo>
                        <a:pt x="22" y="10"/>
                        <a:pt x="21" y="12"/>
                        <a:pt x="19" y="13"/>
                      </a:cubicBezTo>
                      <a:cubicBezTo>
                        <a:pt x="18" y="15"/>
                        <a:pt x="14" y="13"/>
                        <a:pt x="12" y="13"/>
                      </a:cubicBezTo>
                      <a:cubicBezTo>
                        <a:pt x="12" y="13"/>
                        <a:pt x="9" y="13"/>
                        <a:pt x="10" y="14"/>
                      </a:cubicBezTo>
                      <a:cubicBezTo>
                        <a:pt x="10" y="15"/>
                        <a:pt x="12" y="15"/>
                        <a:pt x="11" y="17"/>
                      </a:cubicBezTo>
                      <a:cubicBezTo>
                        <a:pt x="10" y="17"/>
                        <a:pt x="8" y="22"/>
                        <a:pt x="7" y="22"/>
                      </a:cubicBezTo>
                      <a:cubicBezTo>
                        <a:pt x="5" y="21"/>
                        <a:pt x="8" y="22"/>
                        <a:pt x="7" y="2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46" name="Freeform 577">
                  <a:extLst>
                    <a:ext uri="{FF2B5EF4-FFF2-40B4-BE49-F238E27FC236}">
                      <a16:creationId xmlns:a16="http://schemas.microsoft.com/office/drawing/2014/main" id="{800DD558-2A3A-4B2D-224C-8AFDF8CDCF52}"/>
                    </a:ext>
                  </a:extLst>
                </p:cNvPr>
                <p:cNvSpPr>
                  <a:spLocks/>
                </p:cNvSpPr>
                <p:nvPr/>
              </p:nvSpPr>
              <p:spPr bwMode="auto">
                <a:xfrm>
                  <a:off x="3083688" y="1677078"/>
                  <a:ext cx="37553" cy="22709"/>
                </a:xfrm>
                <a:custGeom>
                  <a:avLst/>
                  <a:gdLst>
                    <a:gd name="T0" fmla="*/ 4 w 7"/>
                    <a:gd name="T1" fmla="*/ 4 h 4"/>
                    <a:gd name="T2" fmla="*/ 1 w 7"/>
                    <a:gd name="T3" fmla="*/ 3 h 4"/>
                    <a:gd name="T4" fmla="*/ 3 w 7"/>
                    <a:gd name="T5" fmla="*/ 0 h 4"/>
                    <a:gd name="T6" fmla="*/ 4 w 7"/>
                    <a:gd name="T7" fmla="*/ 4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3" y="4"/>
                        <a:pt x="1" y="4"/>
                        <a:pt x="1" y="3"/>
                      </a:cubicBezTo>
                      <a:cubicBezTo>
                        <a:pt x="0" y="2"/>
                        <a:pt x="3" y="0"/>
                        <a:pt x="3" y="0"/>
                      </a:cubicBezTo>
                      <a:cubicBezTo>
                        <a:pt x="6" y="0"/>
                        <a:pt x="7" y="4"/>
                        <a:pt x="4" y="4"/>
                      </a:cubicBezTo>
                      <a:cubicBezTo>
                        <a:pt x="1" y="3"/>
                        <a:pt x="6" y="4"/>
                        <a:pt x="4"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47" name="Freeform 578">
                  <a:extLst>
                    <a:ext uri="{FF2B5EF4-FFF2-40B4-BE49-F238E27FC236}">
                      <a16:creationId xmlns:a16="http://schemas.microsoft.com/office/drawing/2014/main" id="{9A64B0F3-EB41-8F85-A9CB-C0EB595B7D47}"/>
                    </a:ext>
                  </a:extLst>
                </p:cNvPr>
                <p:cNvSpPr>
                  <a:spLocks/>
                </p:cNvSpPr>
                <p:nvPr/>
              </p:nvSpPr>
              <p:spPr bwMode="auto">
                <a:xfrm>
                  <a:off x="2760013" y="1576784"/>
                  <a:ext cx="314732" cy="157066"/>
                </a:xfrm>
                <a:custGeom>
                  <a:avLst/>
                  <a:gdLst>
                    <a:gd name="T0" fmla="*/ 50 w 60"/>
                    <a:gd name="T1" fmla="*/ 22 h 28"/>
                    <a:gd name="T2" fmla="*/ 48 w 60"/>
                    <a:gd name="T3" fmla="*/ 21 h 28"/>
                    <a:gd name="T4" fmla="*/ 46 w 60"/>
                    <a:gd name="T5" fmla="*/ 23 h 28"/>
                    <a:gd name="T6" fmla="*/ 43 w 60"/>
                    <a:gd name="T7" fmla="*/ 22 h 28"/>
                    <a:gd name="T8" fmla="*/ 40 w 60"/>
                    <a:gd name="T9" fmla="*/ 23 h 28"/>
                    <a:gd name="T10" fmla="*/ 24 w 60"/>
                    <a:gd name="T11" fmla="*/ 27 h 28"/>
                    <a:gd name="T12" fmla="*/ 19 w 60"/>
                    <a:gd name="T13" fmla="*/ 28 h 28"/>
                    <a:gd name="T14" fmla="*/ 17 w 60"/>
                    <a:gd name="T15" fmla="*/ 24 h 28"/>
                    <a:gd name="T16" fmla="*/ 24 w 60"/>
                    <a:gd name="T17" fmla="*/ 22 h 28"/>
                    <a:gd name="T18" fmla="*/ 29 w 60"/>
                    <a:gd name="T19" fmla="*/ 22 h 28"/>
                    <a:gd name="T20" fmla="*/ 31 w 60"/>
                    <a:gd name="T21" fmla="*/ 20 h 28"/>
                    <a:gd name="T22" fmla="*/ 24 w 60"/>
                    <a:gd name="T23" fmla="*/ 20 h 28"/>
                    <a:gd name="T24" fmla="*/ 19 w 60"/>
                    <a:gd name="T25" fmla="*/ 21 h 28"/>
                    <a:gd name="T26" fmla="*/ 19 w 60"/>
                    <a:gd name="T27" fmla="*/ 19 h 28"/>
                    <a:gd name="T28" fmla="*/ 12 w 60"/>
                    <a:gd name="T29" fmla="*/ 21 h 28"/>
                    <a:gd name="T30" fmla="*/ 11 w 60"/>
                    <a:gd name="T31" fmla="*/ 22 h 28"/>
                    <a:gd name="T32" fmla="*/ 9 w 60"/>
                    <a:gd name="T33" fmla="*/ 23 h 28"/>
                    <a:gd name="T34" fmla="*/ 5 w 60"/>
                    <a:gd name="T35" fmla="*/ 21 h 28"/>
                    <a:gd name="T36" fmla="*/ 0 w 60"/>
                    <a:gd name="T37" fmla="*/ 20 h 28"/>
                    <a:gd name="T38" fmla="*/ 4 w 60"/>
                    <a:gd name="T39" fmla="*/ 18 h 28"/>
                    <a:gd name="T40" fmla="*/ 9 w 60"/>
                    <a:gd name="T41" fmla="*/ 17 h 28"/>
                    <a:gd name="T42" fmla="*/ 11 w 60"/>
                    <a:gd name="T43" fmla="*/ 16 h 28"/>
                    <a:gd name="T44" fmla="*/ 5 w 60"/>
                    <a:gd name="T45" fmla="*/ 16 h 28"/>
                    <a:gd name="T46" fmla="*/ 4 w 60"/>
                    <a:gd name="T47" fmla="*/ 14 h 28"/>
                    <a:gd name="T48" fmla="*/ 12 w 60"/>
                    <a:gd name="T49" fmla="*/ 13 h 28"/>
                    <a:gd name="T50" fmla="*/ 4 w 60"/>
                    <a:gd name="T51" fmla="*/ 12 h 28"/>
                    <a:gd name="T52" fmla="*/ 13 w 60"/>
                    <a:gd name="T53" fmla="*/ 10 h 28"/>
                    <a:gd name="T54" fmla="*/ 9 w 60"/>
                    <a:gd name="T55" fmla="*/ 8 h 28"/>
                    <a:gd name="T56" fmla="*/ 14 w 60"/>
                    <a:gd name="T57" fmla="*/ 6 h 28"/>
                    <a:gd name="T58" fmla="*/ 17 w 60"/>
                    <a:gd name="T59" fmla="*/ 10 h 28"/>
                    <a:gd name="T60" fmla="*/ 25 w 60"/>
                    <a:gd name="T61" fmla="*/ 11 h 28"/>
                    <a:gd name="T62" fmla="*/ 29 w 60"/>
                    <a:gd name="T63" fmla="*/ 14 h 28"/>
                    <a:gd name="T64" fmla="*/ 32 w 60"/>
                    <a:gd name="T65" fmla="*/ 17 h 28"/>
                    <a:gd name="T66" fmla="*/ 39 w 60"/>
                    <a:gd name="T67" fmla="*/ 16 h 28"/>
                    <a:gd name="T68" fmla="*/ 37 w 60"/>
                    <a:gd name="T69" fmla="*/ 13 h 28"/>
                    <a:gd name="T70" fmla="*/ 38 w 60"/>
                    <a:gd name="T71" fmla="*/ 9 h 28"/>
                    <a:gd name="T72" fmla="*/ 36 w 60"/>
                    <a:gd name="T73" fmla="*/ 8 h 28"/>
                    <a:gd name="T74" fmla="*/ 38 w 60"/>
                    <a:gd name="T75" fmla="*/ 5 h 28"/>
                    <a:gd name="T76" fmla="*/ 43 w 60"/>
                    <a:gd name="T77" fmla="*/ 3 h 28"/>
                    <a:gd name="T78" fmla="*/ 44 w 60"/>
                    <a:gd name="T79" fmla="*/ 7 h 28"/>
                    <a:gd name="T80" fmla="*/ 45 w 60"/>
                    <a:gd name="T81" fmla="*/ 9 h 28"/>
                    <a:gd name="T82" fmla="*/ 44 w 60"/>
                    <a:gd name="T83" fmla="*/ 10 h 28"/>
                    <a:gd name="T84" fmla="*/ 47 w 60"/>
                    <a:gd name="T85" fmla="*/ 11 h 28"/>
                    <a:gd name="T86" fmla="*/ 51 w 60"/>
                    <a:gd name="T87" fmla="*/ 14 h 28"/>
                    <a:gd name="T88" fmla="*/ 53 w 60"/>
                    <a:gd name="T89" fmla="*/ 13 h 28"/>
                    <a:gd name="T90" fmla="*/ 57 w 60"/>
                    <a:gd name="T91" fmla="*/ 12 h 28"/>
                    <a:gd name="T92" fmla="*/ 59 w 60"/>
                    <a:gd name="T93" fmla="*/ 15 h 28"/>
                    <a:gd name="T94" fmla="*/ 58 w 60"/>
                    <a:gd name="T95" fmla="*/ 20 h 28"/>
                    <a:gd name="T96" fmla="*/ 50 w 60"/>
                    <a:gd name="T97" fmla="*/ 22 h 28"/>
                    <a:gd name="T98" fmla="*/ 50 w 60"/>
                    <a:gd name="T9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28">
                      <a:moveTo>
                        <a:pt x="50" y="22"/>
                      </a:moveTo>
                      <a:cubicBezTo>
                        <a:pt x="49" y="22"/>
                        <a:pt x="49" y="21"/>
                        <a:pt x="48" y="21"/>
                      </a:cubicBezTo>
                      <a:cubicBezTo>
                        <a:pt x="48" y="21"/>
                        <a:pt x="46" y="22"/>
                        <a:pt x="46" y="23"/>
                      </a:cubicBezTo>
                      <a:cubicBezTo>
                        <a:pt x="45" y="23"/>
                        <a:pt x="44" y="23"/>
                        <a:pt x="43" y="22"/>
                      </a:cubicBezTo>
                      <a:cubicBezTo>
                        <a:pt x="42" y="22"/>
                        <a:pt x="41" y="22"/>
                        <a:pt x="40" y="23"/>
                      </a:cubicBezTo>
                      <a:cubicBezTo>
                        <a:pt x="35" y="25"/>
                        <a:pt x="30" y="26"/>
                        <a:pt x="24" y="27"/>
                      </a:cubicBezTo>
                      <a:cubicBezTo>
                        <a:pt x="23" y="27"/>
                        <a:pt x="20" y="28"/>
                        <a:pt x="19" y="28"/>
                      </a:cubicBezTo>
                      <a:cubicBezTo>
                        <a:pt x="17" y="27"/>
                        <a:pt x="13" y="26"/>
                        <a:pt x="17" y="24"/>
                      </a:cubicBezTo>
                      <a:cubicBezTo>
                        <a:pt x="19" y="24"/>
                        <a:pt x="22" y="22"/>
                        <a:pt x="24" y="22"/>
                      </a:cubicBezTo>
                      <a:cubicBezTo>
                        <a:pt x="26" y="22"/>
                        <a:pt x="28" y="22"/>
                        <a:pt x="29" y="22"/>
                      </a:cubicBezTo>
                      <a:cubicBezTo>
                        <a:pt x="29" y="22"/>
                        <a:pt x="32" y="20"/>
                        <a:pt x="31" y="20"/>
                      </a:cubicBezTo>
                      <a:cubicBezTo>
                        <a:pt x="30" y="19"/>
                        <a:pt x="25" y="20"/>
                        <a:pt x="24" y="20"/>
                      </a:cubicBezTo>
                      <a:cubicBezTo>
                        <a:pt x="22" y="21"/>
                        <a:pt x="21" y="21"/>
                        <a:pt x="19" y="21"/>
                      </a:cubicBezTo>
                      <a:cubicBezTo>
                        <a:pt x="17" y="21"/>
                        <a:pt x="19" y="20"/>
                        <a:pt x="19" y="19"/>
                      </a:cubicBezTo>
                      <a:cubicBezTo>
                        <a:pt x="19" y="16"/>
                        <a:pt x="13" y="21"/>
                        <a:pt x="12" y="21"/>
                      </a:cubicBezTo>
                      <a:cubicBezTo>
                        <a:pt x="12" y="21"/>
                        <a:pt x="11" y="22"/>
                        <a:pt x="11" y="22"/>
                      </a:cubicBezTo>
                      <a:cubicBezTo>
                        <a:pt x="9" y="20"/>
                        <a:pt x="9" y="22"/>
                        <a:pt x="9" y="23"/>
                      </a:cubicBezTo>
                      <a:cubicBezTo>
                        <a:pt x="9" y="23"/>
                        <a:pt x="6" y="21"/>
                        <a:pt x="5" y="21"/>
                      </a:cubicBezTo>
                      <a:cubicBezTo>
                        <a:pt x="4" y="21"/>
                        <a:pt x="0" y="22"/>
                        <a:pt x="0" y="20"/>
                      </a:cubicBezTo>
                      <a:cubicBezTo>
                        <a:pt x="0" y="18"/>
                        <a:pt x="2" y="19"/>
                        <a:pt x="4" y="18"/>
                      </a:cubicBezTo>
                      <a:cubicBezTo>
                        <a:pt x="6" y="18"/>
                        <a:pt x="8" y="18"/>
                        <a:pt x="9" y="17"/>
                      </a:cubicBezTo>
                      <a:cubicBezTo>
                        <a:pt x="9" y="17"/>
                        <a:pt x="12" y="16"/>
                        <a:pt x="11" y="16"/>
                      </a:cubicBezTo>
                      <a:cubicBezTo>
                        <a:pt x="9" y="15"/>
                        <a:pt x="6" y="16"/>
                        <a:pt x="5" y="16"/>
                      </a:cubicBezTo>
                      <a:cubicBezTo>
                        <a:pt x="2" y="16"/>
                        <a:pt x="0" y="14"/>
                        <a:pt x="4" y="14"/>
                      </a:cubicBezTo>
                      <a:cubicBezTo>
                        <a:pt x="6" y="14"/>
                        <a:pt x="10" y="13"/>
                        <a:pt x="12" y="13"/>
                      </a:cubicBezTo>
                      <a:cubicBezTo>
                        <a:pt x="11" y="13"/>
                        <a:pt x="4" y="14"/>
                        <a:pt x="4" y="12"/>
                      </a:cubicBezTo>
                      <a:cubicBezTo>
                        <a:pt x="3" y="10"/>
                        <a:pt x="12" y="11"/>
                        <a:pt x="13" y="10"/>
                      </a:cubicBezTo>
                      <a:cubicBezTo>
                        <a:pt x="13" y="10"/>
                        <a:pt x="9" y="9"/>
                        <a:pt x="9" y="8"/>
                      </a:cubicBezTo>
                      <a:cubicBezTo>
                        <a:pt x="8" y="7"/>
                        <a:pt x="14" y="6"/>
                        <a:pt x="14" y="6"/>
                      </a:cubicBezTo>
                      <a:cubicBezTo>
                        <a:pt x="17" y="6"/>
                        <a:pt x="15" y="10"/>
                        <a:pt x="17" y="10"/>
                      </a:cubicBezTo>
                      <a:cubicBezTo>
                        <a:pt x="20" y="10"/>
                        <a:pt x="22" y="10"/>
                        <a:pt x="25" y="11"/>
                      </a:cubicBezTo>
                      <a:cubicBezTo>
                        <a:pt x="26" y="12"/>
                        <a:pt x="28" y="13"/>
                        <a:pt x="29" y="14"/>
                      </a:cubicBezTo>
                      <a:cubicBezTo>
                        <a:pt x="31" y="16"/>
                        <a:pt x="30" y="17"/>
                        <a:pt x="32" y="17"/>
                      </a:cubicBezTo>
                      <a:cubicBezTo>
                        <a:pt x="35" y="17"/>
                        <a:pt x="37" y="17"/>
                        <a:pt x="39" y="16"/>
                      </a:cubicBezTo>
                      <a:cubicBezTo>
                        <a:pt x="43" y="15"/>
                        <a:pt x="37" y="14"/>
                        <a:pt x="37" y="13"/>
                      </a:cubicBezTo>
                      <a:cubicBezTo>
                        <a:pt x="37" y="13"/>
                        <a:pt x="45" y="12"/>
                        <a:pt x="38" y="9"/>
                      </a:cubicBezTo>
                      <a:cubicBezTo>
                        <a:pt x="37" y="9"/>
                        <a:pt x="35" y="9"/>
                        <a:pt x="36" y="8"/>
                      </a:cubicBezTo>
                      <a:cubicBezTo>
                        <a:pt x="37" y="7"/>
                        <a:pt x="38" y="6"/>
                        <a:pt x="38" y="5"/>
                      </a:cubicBezTo>
                      <a:cubicBezTo>
                        <a:pt x="39" y="4"/>
                        <a:pt x="43" y="0"/>
                        <a:pt x="43" y="3"/>
                      </a:cubicBezTo>
                      <a:cubicBezTo>
                        <a:pt x="43" y="4"/>
                        <a:pt x="44" y="5"/>
                        <a:pt x="44" y="7"/>
                      </a:cubicBezTo>
                      <a:cubicBezTo>
                        <a:pt x="45" y="7"/>
                        <a:pt x="45" y="8"/>
                        <a:pt x="45" y="9"/>
                      </a:cubicBezTo>
                      <a:cubicBezTo>
                        <a:pt x="46" y="10"/>
                        <a:pt x="44" y="9"/>
                        <a:pt x="44" y="10"/>
                      </a:cubicBezTo>
                      <a:cubicBezTo>
                        <a:pt x="44" y="12"/>
                        <a:pt x="47" y="10"/>
                        <a:pt x="47" y="11"/>
                      </a:cubicBezTo>
                      <a:cubicBezTo>
                        <a:pt x="47" y="13"/>
                        <a:pt x="50" y="14"/>
                        <a:pt x="51" y="14"/>
                      </a:cubicBezTo>
                      <a:cubicBezTo>
                        <a:pt x="53" y="14"/>
                        <a:pt x="53" y="15"/>
                        <a:pt x="53" y="13"/>
                      </a:cubicBezTo>
                      <a:cubicBezTo>
                        <a:pt x="53" y="11"/>
                        <a:pt x="55" y="11"/>
                        <a:pt x="57" y="12"/>
                      </a:cubicBezTo>
                      <a:cubicBezTo>
                        <a:pt x="58" y="12"/>
                        <a:pt x="60" y="14"/>
                        <a:pt x="59" y="15"/>
                      </a:cubicBezTo>
                      <a:cubicBezTo>
                        <a:pt x="59" y="16"/>
                        <a:pt x="58" y="19"/>
                        <a:pt x="58" y="20"/>
                      </a:cubicBezTo>
                      <a:cubicBezTo>
                        <a:pt x="57" y="21"/>
                        <a:pt x="51" y="22"/>
                        <a:pt x="50" y="22"/>
                      </a:cubicBezTo>
                      <a:cubicBezTo>
                        <a:pt x="48" y="21"/>
                        <a:pt x="51" y="22"/>
                        <a:pt x="50" y="2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48" name="Freeform 579">
                  <a:extLst>
                    <a:ext uri="{FF2B5EF4-FFF2-40B4-BE49-F238E27FC236}">
                      <a16:creationId xmlns:a16="http://schemas.microsoft.com/office/drawing/2014/main" id="{6C12C490-D179-531B-B6C7-A1762ACB6B48}"/>
                    </a:ext>
                  </a:extLst>
                </p:cNvPr>
                <p:cNvSpPr>
                  <a:spLocks/>
                </p:cNvSpPr>
                <p:nvPr/>
              </p:nvSpPr>
              <p:spPr bwMode="auto">
                <a:xfrm>
                  <a:off x="2706365" y="1639232"/>
                  <a:ext cx="53647" cy="37847"/>
                </a:xfrm>
                <a:custGeom>
                  <a:avLst/>
                  <a:gdLst>
                    <a:gd name="T0" fmla="*/ 9 w 10"/>
                    <a:gd name="T1" fmla="*/ 1 h 7"/>
                    <a:gd name="T2" fmla="*/ 0 w 10"/>
                    <a:gd name="T3" fmla="*/ 5 h 7"/>
                    <a:gd name="T4" fmla="*/ 6 w 10"/>
                    <a:gd name="T5" fmla="*/ 5 h 7"/>
                    <a:gd name="T6" fmla="*/ 9 w 10"/>
                    <a:gd name="T7" fmla="*/ 1 h 7"/>
                    <a:gd name="T8" fmla="*/ 9 w 10"/>
                    <a:gd name="T9" fmla="*/ 1 h 7"/>
                  </a:gdLst>
                  <a:ahLst/>
                  <a:cxnLst>
                    <a:cxn ang="0">
                      <a:pos x="T0" y="T1"/>
                    </a:cxn>
                    <a:cxn ang="0">
                      <a:pos x="T2" y="T3"/>
                    </a:cxn>
                    <a:cxn ang="0">
                      <a:pos x="T4" y="T5"/>
                    </a:cxn>
                    <a:cxn ang="0">
                      <a:pos x="T6" y="T7"/>
                    </a:cxn>
                    <a:cxn ang="0">
                      <a:pos x="T8" y="T9"/>
                    </a:cxn>
                  </a:cxnLst>
                  <a:rect l="0" t="0" r="r" b="b"/>
                  <a:pathLst>
                    <a:path w="10" h="7">
                      <a:moveTo>
                        <a:pt x="9" y="1"/>
                      </a:moveTo>
                      <a:cubicBezTo>
                        <a:pt x="8" y="1"/>
                        <a:pt x="0" y="5"/>
                        <a:pt x="0" y="5"/>
                      </a:cubicBezTo>
                      <a:cubicBezTo>
                        <a:pt x="2" y="6"/>
                        <a:pt x="5" y="7"/>
                        <a:pt x="6" y="5"/>
                      </a:cubicBezTo>
                      <a:cubicBezTo>
                        <a:pt x="7" y="4"/>
                        <a:pt x="9" y="0"/>
                        <a:pt x="9" y="1"/>
                      </a:cubicBezTo>
                      <a:cubicBezTo>
                        <a:pt x="7" y="1"/>
                        <a:pt x="10" y="0"/>
                        <a:pt x="9"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49" name="Freeform 581">
                  <a:extLst>
                    <a:ext uri="{FF2B5EF4-FFF2-40B4-BE49-F238E27FC236}">
                      <a16:creationId xmlns:a16="http://schemas.microsoft.com/office/drawing/2014/main" id="{02AC97E7-521C-1F7D-EE49-72FB8879672B}"/>
                    </a:ext>
                  </a:extLst>
                </p:cNvPr>
                <p:cNvSpPr>
                  <a:spLocks/>
                </p:cNvSpPr>
                <p:nvPr/>
              </p:nvSpPr>
              <p:spPr bwMode="auto">
                <a:xfrm>
                  <a:off x="2822602" y="1593813"/>
                  <a:ext cx="41130" cy="11355"/>
                </a:xfrm>
                <a:custGeom>
                  <a:avLst/>
                  <a:gdLst>
                    <a:gd name="T0" fmla="*/ 6 w 8"/>
                    <a:gd name="T1" fmla="*/ 2 h 2"/>
                    <a:gd name="T2" fmla="*/ 3 w 8"/>
                    <a:gd name="T3" fmla="*/ 0 h 2"/>
                    <a:gd name="T4" fmla="*/ 6 w 8"/>
                    <a:gd name="T5" fmla="*/ 2 h 2"/>
                  </a:gdLst>
                  <a:ahLst/>
                  <a:cxnLst>
                    <a:cxn ang="0">
                      <a:pos x="T0" y="T1"/>
                    </a:cxn>
                    <a:cxn ang="0">
                      <a:pos x="T2" y="T3"/>
                    </a:cxn>
                    <a:cxn ang="0">
                      <a:pos x="T4" y="T5"/>
                    </a:cxn>
                  </a:cxnLst>
                  <a:rect l="0" t="0" r="r" b="b"/>
                  <a:pathLst>
                    <a:path w="8" h="2">
                      <a:moveTo>
                        <a:pt x="6" y="2"/>
                      </a:moveTo>
                      <a:cubicBezTo>
                        <a:pt x="4" y="2"/>
                        <a:pt x="0" y="1"/>
                        <a:pt x="3" y="0"/>
                      </a:cubicBezTo>
                      <a:cubicBezTo>
                        <a:pt x="5" y="0"/>
                        <a:pt x="8" y="2"/>
                        <a:pt x="6"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0" name="Freeform 582">
                  <a:extLst>
                    <a:ext uri="{FF2B5EF4-FFF2-40B4-BE49-F238E27FC236}">
                      <a16:creationId xmlns:a16="http://schemas.microsoft.com/office/drawing/2014/main" id="{A7F5C375-ED28-E16E-9A76-F88E9478A5EE}"/>
                    </a:ext>
                  </a:extLst>
                </p:cNvPr>
                <p:cNvSpPr>
                  <a:spLocks/>
                </p:cNvSpPr>
                <p:nvPr/>
              </p:nvSpPr>
              <p:spPr bwMode="auto">
                <a:xfrm>
                  <a:off x="2858368" y="1516229"/>
                  <a:ext cx="110872" cy="54878"/>
                </a:xfrm>
                <a:custGeom>
                  <a:avLst/>
                  <a:gdLst>
                    <a:gd name="T0" fmla="*/ 7 w 21"/>
                    <a:gd name="T1" fmla="*/ 9 h 10"/>
                    <a:gd name="T2" fmla="*/ 2 w 21"/>
                    <a:gd name="T3" fmla="*/ 4 h 10"/>
                    <a:gd name="T4" fmla="*/ 9 w 21"/>
                    <a:gd name="T5" fmla="*/ 2 h 10"/>
                    <a:gd name="T6" fmla="*/ 17 w 21"/>
                    <a:gd name="T7" fmla="*/ 0 h 10"/>
                    <a:gd name="T8" fmla="*/ 19 w 21"/>
                    <a:gd name="T9" fmla="*/ 2 h 10"/>
                    <a:gd name="T10" fmla="*/ 14 w 21"/>
                    <a:gd name="T11" fmla="*/ 4 h 10"/>
                    <a:gd name="T12" fmla="*/ 15 w 21"/>
                    <a:gd name="T13" fmla="*/ 7 h 10"/>
                    <a:gd name="T14" fmla="*/ 7 w 21"/>
                    <a:gd name="T15" fmla="*/ 9 h 10"/>
                    <a:gd name="T16" fmla="*/ 7 w 21"/>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
                      <a:moveTo>
                        <a:pt x="7" y="9"/>
                      </a:moveTo>
                      <a:cubicBezTo>
                        <a:pt x="6" y="9"/>
                        <a:pt x="0" y="6"/>
                        <a:pt x="2" y="4"/>
                      </a:cubicBezTo>
                      <a:cubicBezTo>
                        <a:pt x="4" y="2"/>
                        <a:pt x="7" y="2"/>
                        <a:pt x="9" y="2"/>
                      </a:cubicBezTo>
                      <a:cubicBezTo>
                        <a:pt x="12" y="1"/>
                        <a:pt x="15" y="0"/>
                        <a:pt x="17" y="0"/>
                      </a:cubicBezTo>
                      <a:cubicBezTo>
                        <a:pt x="18" y="0"/>
                        <a:pt x="21" y="1"/>
                        <a:pt x="19" y="2"/>
                      </a:cubicBezTo>
                      <a:cubicBezTo>
                        <a:pt x="18" y="3"/>
                        <a:pt x="15" y="2"/>
                        <a:pt x="14" y="4"/>
                      </a:cubicBezTo>
                      <a:cubicBezTo>
                        <a:pt x="14" y="4"/>
                        <a:pt x="19" y="6"/>
                        <a:pt x="15" y="7"/>
                      </a:cubicBezTo>
                      <a:cubicBezTo>
                        <a:pt x="13" y="8"/>
                        <a:pt x="10" y="10"/>
                        <a:pt x="7" y="9"/>
                      </a:cubicBezTo>
                      <a:cubicBezTo>
                        <a:pt x="5" y="9"/>
                        <a:pt x="9" y="10"/>
                        <a:pt x="7" y="9"/>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1" name="Freeform 583">
                  <a:extLst>
                    <a:ext uri="{FF2B5EF4-FFF2-40B4-BE49-F238E27FC236}">
                      <a16:creationId xmlns:a16="http://schemas.microsoft.com/office/drawing/2014/main" id="{2AE85F24-578A-9A0B-5164-5AAD4BDFCE6C}"/>
                    </a:ext>
                  </a:extLst>
                </p:cNvPr>
                <p:cNvSpPr>
                  <a:spLocks/>
                </p:cNvSpPr>
                <p:nvPr/>
              </p:nvSpPr>
              <p:spPr bwMode="auto">
                <a:xfrm>
                  <a:off x="2811872" y="1527582"/>
                  <a:ext cx="41130" cy="22709"/>
                </a:xfrm>
                <a:custGeom>
                  <a:avLst/>
                  <a:gdLst>
                    <a:gd name="T0" fmla="*/ 6 w 8"/>
                    <a:gd name="T1" fmla="*/ 4 h 4"/>
                    <a:gd name="T2" fmla="*/ 3 w 8"/>
                    <a:gd name="T3" fmla="*/ 0 h 4"/>
                    <a:gd name="T4" fmla="*/ 6 w 8"/>
                    <a:gd name="T5" fmla="*/ 4 h 4"/>
                  </a:gdLst>
                  <a:ahLst/>
                  <a:cxnLst>
                    <a:cxn ang="0">
                      <a:pos x="T0" y="T1"/>
                    </a:cxn>
                    <a:cxn ang="0">
                      <a:pos x="T2" y="T3"/>
                    </a:cxn>
                    <a:cxn ang="0">
                      <a:pos x="T4" y="T5"/>
                    </a:cxn>
                  </a:cxnLst>
                  <a:rect l="0" t="0" r="r" b="b"/>
                  <a:pathLst>
                    <a:path w="8" h="4">
                      <a:moveTo>
                        <a:pt x="6" y="4"/>
                      </a:moveTo>
                      <a:cubicBezTo>
                        <a:pt x="4" y="4"/>
                        <a:pt x="0" y="0"/>
                        <a:pt x="3" y="0"/>
                      </a:cubicBezTo>
                      <a:cubicBezTo>
                        <a:pt x="6" y="0"/>
                        <a:pt x="8" y="3"/>
                        <a:pt x="6"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2" name="Freeform 584">
                  <a:extLst>
                    <a:ext uri="{FF2B5EF4-FFF2-40B4-BE49-F238E27FC236}">
                      <a16:creationId xmlns:a16="http://schemas.microsoft.com/office/drawing/2014/main" id="{F10FC99C-453D-401D-23B6-6E58C1D12C1E}"/>
                    </a:ext>
                  </a:extLst>
                </p:cNvPr>
                <p:cNvSpPr>
                  <a:spLocks/>
                </p:cNvSpPr>
                <p:nvPr/>
              </p:nvSpPr>
              <p:spPr bwMode="auto">
                <a:xfrm>
                  <a:off x="2869097" y="1476488"/>
                  <a:ext cx="110872" cy="39739"/>
                </a:xfrm>
                <a:custGeom>
                  <a:avLst/>
                  <a:gdLst>
                    <a:gd name="T0" fmla="*/ 1 w 21"/>
                    <a:gd name="T1" fmla="*/ 5 h 7"/>
                    <a:gd name="T2" fmla="*/ 4 w 21"/>
                    <a:gd name="T3" fmla="*/ 4 h 7"/>
                    <a:gd name="T4" fmla="*/ 9 w 21"/>
                    <a:gd name="T5" fmla="*/ 1 h 7"/>
                    <a:gd name="T6" fmla="*/ 18 w 21"/>
                    <a:gd name="T7" fmla="*/ 3 h 7"/>
                    <a:gd name="T8" fmla="*/ 11 w 21"/>
                    <a:gd name="T9" fmla="*/ 6 h 7"/>
                    <a:gd name="T10" fmla="*/ 6 w 21"/>
                    <a:gd name="T11" fmla="*/ 6 h 7"/>
                    <a:gd name="T12" fmla="*/ 1 w 21"/>
                    <a:gd name="T13" fmla="*/ 5 h 7"/>
                    <a:gd name="T14" fmla="*/ 1 w 2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 y="5"/>
                      </a:moveTo>
                      <a:cubicBezTo>
                        <a:pt x="0" y="5"/>
                        <a:pt x="3" y="4"/>
                        <a:pt x="4" y="4"/>
                      </a:cubicBezTo>
                      <a:cubicBezTo>
                        <a:pt x="6" y="3"/>
                        <a:pt x="7" y="2"/>
                        <a:pt x="9" y="1"/>
                      </a:cubicBezTo>
                      <a:cubicBezTo>
                        <a:pt x="12" y="0"/>
                        <a:pt x="15" y="1"/>
                        <a:pt x="18" y="3"/>
                      </a:cubicBezTo>
                      <a:cubicBezTo>
                        <a:pt x="21" y="6"/>
                        <a:pt x="12" y="6"/>
                        <a:pt x="11" y="6"/>
                      </a:cubicBezTo>
                      <a:cubicBezTo>
                        <a:pt x="9" y="6"/>
                        <a:pt x="8" y="7"/>
                        <a:pt x="6" y="6"/>
                      </a:cubicBezTo>
                      <a:cubicBezTo>
                        <a:pt x="4" y="5"/>
                        <a:pt x="2" y="6"/>
                        <a:pt x="1" y="5"/>
                      </a:cubicBezTo>
                      <a:cubicBezTo>
                        <a:pt x="0" y="4"/>
                        <a:pt x="2" y="6"/>
                        <a:pt x="1" y="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3" name="Freeform 585">
                  <a:extLst>
                    <a:ext uri="{FF2B5EF4-FFF2-40B4-BE49-F238E27FC236}">
                      <a16:creationId xmlns:a16="http://schemas.microsoft.com/office/drawing/2014/main" id="{8877124B-37D2-5BEB-8FBF-FD4EF47600FE}"/>
                    </a:ext>
                  </a:extLst>
                </p:cNvPr>
                <p:cNvSpPr>
                  <a:spLocks/>
                </p:cNvSpPr>
                <p:nvPr/>
              </p:nvSpPr>
              <p:spPr bwMode="auto">
                <a:xfrm>
                  <a:off x="3137334" y="1593813"/>
                  <a:ext cx="146636" cy="105974"/>
                </a:xfrm>
                <a:custGeom>
                  <a:avLst/>
                  <a:gdLst>
                    <a:gd name="T0" fmla="*/ 22 w 28"/>
                    <a:gd name="T1" fmla="*/ 19 h 19"/>
                    <a:gd name="T2" fmla="*/ 15 w 28"/>
                    <a:gd name="T3" fmla="*/ 19 h 19"/>
                    <a:gd name="T4" fmla="*/ 15 w 28"/>
                    <a:gd name="T5" fmla="*/ 17 h 19"/>
                    <a:gd name="T6" fmla="*/ 12 w 28"/>
                    <a:gd name="T7" fmla="*/ 15 h 19"/>
                    <a:gd name="T8" fmla="*/ 17 w 28"/>
                    <a:gd name="T9" fmla="*/ 13 h 19"/>
                    <a:gd name="T10" fmla="*/ 16 w 28"/>
                    <a:gd name="T11" fmla="*/ 12 h 19"/>
                    <a:gd name="T12" fmla="*/ 9 w 28"/>
                    <a:gd name="T13" fmla="*/ 13 h 19"/>
                    <a:gd name="T14" fmla="*/ 2 w 28"/>
                    <a:gd name="T15" fmla="*/ 13 h 19"/>
                    <a:gd name="T16" fmla="*/ 1 w 28"/>
                    <a:gd name="T17" fmla="*/ 12 h 19"/>
                    <a:gd name="T18" fmla="*/ 7 w 28"/>
                    <a:gd name="T19" fmla="*/ 10 h 19"/>
                    <a:gd name="T20" fmla="*/ 4 w 28"/>
                    <a:gd name="T21" fmla="*/ 8 h 19"/>
                    <a:gd name="T22" fmla="*/ 7 w 28"/>
                    <a:gd name="T23" fmla="*/ 6 h 19"/>
                    <a:gd name="T24" fmla="*/ 3 w 28"/>
                    <a:gd name="T25" fmla="*/ 6 h 19"/>
                    <a:gd name="T26" fmla="*/ 7 w 28"/>
                    <a:gd name="T27" fmla="*/ 4 h 19"/>
                    <a:gd name="T28" fmla="*/ 13 w 28"/>
                    <a:gd name="T29" fmla="*/ 8 h 19"/>
                    <a:gd name="T30" fmla="*/ 16 w 28"/>
                    <a:gd name="T31" fmla="*/ 9 h 19"/>
                    <a:gd name="T32" fmla="*/ 13 w 28"/>
                    <a:gd name="T33" fmla="*/ 7 h 19"/>
                    <a:gd name="T34" fmla="*/ 14 w 28"/>
                    <a:gd name="T35" fmla="*/ 5 h 19"/>
                    <a:gd name="T36" fmla="*/ 11 w 28"/>
                    <a:gd name="T37" fmla="*/ 4 h 19"/>
                    <a:gd name="T38" fmla="*/ 11 w 28"/>
                    <a:gd name="T39" fmla="*/ 2 h 19"/>
                    <a:gd name="T40" fmla="*/ 7 w 28"/>
                    <a:gd name="T41" fmla="*/ 3 h 19"/>
                    <a:gd name="T42" fmla="*/ 13 w 28"/>
                    <a:gd name="T43" fmla="*/ 1 h 19"/>
                    <a:gd name="T44" fmla="*/ 12 w 28"/>
                    <a:gd name="T45" fmla="*/ 2 h 19"/>
                    <a:gd name="T46" fmla="*/ 15 w 28"/>
                    <a:gd name="T47" fmla="*/ 3 h 19"/>
                    <a:gd name="T48" fmla="*/ 21 w 28"/>
                    <a:gd name="T49" fmla="*/ 2 h 19"/>
                    <a:gd name="T50" fmla="*/ 26 w 28"/>
                    <a:gd name="T51" fmla="*/ 8 h 19"/>
                    <a:gd name="T52" fmla="*/ 27 w 28"/>
                    <a:gd name="T53" fmla="*/ 12 h 19"/>
                    <a:gd name="T54" fmla="*/ 26 w 28"/>
                    <a:gd name="T55" fmla="*/ 14 h 19"/>
                    <a:gd name="T56" fmla="*/ 26 w 28"/>
                    <a:gd name="T57" fmla="*/ 17 h 19"/>
                    <a:gd name="T58" fmla="*/ 22 w 28"/>
                    <a:gd name="T5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9">
                      <a:moveTo>
                        <a:pt x="22" y="19"/>
                      </a:moveTo>
                      <a:cubicBezTo>
                        <a:pt x="20" y="19"/>
                        <a:pt x="17" y="19"/>
                        <a:pt x="15" y="19"/>
                      </a:cubicBezTo>
                      <a:cubicBezTo>
                        <a:pt x="12" y="19"/>
                        <a:pt x="15" y="18"/>
                        <a:pt x="15" y="17"/>
                      </a:cubicBezTo>
                      <a:cubicBezTo>
                        <a:pt x="16" y="16"/>
                        <a:pt x="11" y="16"/>
                        <a:pt x="12" y="15"/>
                      </a:cubicBezTo>
                      <a:cubicBezTo>
                        <a:pt x="13" y="14"/>
                        <a:pt x="15" y="13"/>
                        <a:pt x="17" y="13"/>
                      </a:cubicBezTo>
                      <a:cubicBezTo>
                        <a:pt x="18" y="12"/>
                        <a:pt x="17" y="12"/>
                        <a:pt x="16" y="12"/>
                      </a:cubicBezTo>
                      <a:cubicBezTo>
                        <a:pt x="14" y="11"/>
                        <a:pt x="12" y="12"/>
                        <a:pt x="9" y="13"/>
                      </a:cubicBezTo>
                      <a:cubicBezTo>
                        <a:pt x="7" y="13"/>
                        <a:pt x="5" y="13"/>
                        <a:pt x="2" y="13"/>
                      </a:cubicBezTo>
                      <a:cubicBezTo>
                        <a:pt x="2" y="14"/>
                        <a:pt x="0" y="14"/>
                        <a:pt x="1" y="12"/>
                      </a:cubicBezTo>
                      <a:cubicBezTo>
                        <a:pt x="3" y="10"/>
                        <a:pt x="5" y="11"/>
                        <a:pt x="7" y="10"/>
                      </a:cubicBezTo>
                      <a:cubicBezTo>
                        <a:pt x="11" y="9"/>
                        <a:pt x="4" y="9"/>
                        <a:pt x="4" y="8"/>
                      </a:cubicBezTo>
                      <a:cubicBezTo>
                        <a:pt x="3" y="8"/>
                        <a:pt x="7" y="6"/>
                        <a:pt x="7" y="6"/>
                      </a:cubicBezTo>
                      <a:cubicBezTo>
                        <a:pt x="7" y="6"/>
                        <a:pt x="4" y="6"/>
                        <a:pt x="3" y="6"/>
                      </a:cubicBezTo>
                      <a:cubicBezTo>
                        <a:pt x="3" y="5"/>
                        <a:pt x="6" y="4"/>
                        <a:pt x="7" y="4"/>
                      </a:cubicBezTo>
                      <a:cubicBezTo>
                        <a:pt x="9" y="4"/>
                        <a:pt x="11" y="7"/>
                        <a:pt x="13" y="8"/>
                      </a:cubicBezTo>
                      <a:cubicBezTo>
                        <a:pt x="14" y="8"/>
                        <a:pt x="15" y="10"/>
                        <a:pt x="16" y="9"/>
                      </a:cubicBezTo>
                      <a:cubicBezTo>
                        <a:pt x="19" y="7"/>
                        <a:pt x="13" y="7"/>
                        <a:pt x="13" y="7"/>
                      </a:cubicBezTo>
                      <a:cubicBezTo>
                        <a:pt x="14" y="7"/>
                        <a:pt x="18" y="6"/>
                        <a:pt x="14" y="5"/>
                      </a:cubicBezTo>
                      <a:cubicBezTo>
                        <a:pt x="13" y="5"/>
                        <a:pt x="12" y="5"/>
                        <a:pt x="11" y="4"/>
                      </a:cubicBezTo>
                      <a:cubicBezTo>
                        <a:pt x="9" y="3"/>
                        <a:pt x="11" y="3"/>
                        <a:pt x="11" y="2"/>
                      </a:cubicBezTo>
                      <a:cubicBezTo>
                        <a:pt x="10" y="2"/>
                        <a:pt x="7" y="3"/>
                        <a:pt x="7" y="3"/>
                      </a:cubicBezTo>
                      <a:cubicBezTo>
                        <a:pt x="6" y="2"/>
                        <a:pt x="13" y="1"/>
                        <a:pt x="13" y="1"/>
                      </a:cubicBezTo>
                      <a:cubicBezTo>
                        <a:pt x="13" y="1"/>
                        <a:pt x="12" y="2"/>
                        <a:pt x="12" y="2"/>
                      </a:cubicBezTo>
                      <a:cubicBezTo>
                        <a:pt x="11" y="3"/>
                        <a:pt x="14" y="3"/>
                        <a:pt x="15" y="3"/>
                      </a:cubicBezTo>
                      <a:cubicBezTo>
                        <a:pt x="18" y="4"/>
                        <a:pt x="19" y="4"/>
                        <a:pt x="21" y="2"/>
                      </a:cubicBezTo>
                      <a:cubicBezTo>
                        <a:pt x="24" y="0"/>
                        <a:pt x="27" y="6"/>
                        <a:pt x="26" y="8"/>
                      </a:cubicBezTo>
                      <a:cubicBezTo>
                        <a:pt x="26" y="10"/>
                        <a:pt x="26" y="11"/>
                        <a:pt x="27" y="12"/>
                      </a:cubicBezTo>
                      <a:cubicBezTo>
                        <a:pt x="28" y="14"/>
                        <a:pt x="28" y="15"/>
                        <a:pt x="26" y="14"/>
                      </a:cubicBezTo>
                      <a:cubicBezTo>
                        <a:pt x="24" y="12"/>
                        <a:pt x="25" y="16"/>
                        <a:pt x="26" y="17"/>
                      </a:cubicBezTo>
                      <a:cubicBezTo>
                        <a:pt x="27" y="18"/>
                        <a:pt x="23" y="19"/>
                        <a:pt x="22" y="19"/>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4" name="Freeform 586">
                  <a:extLst>
                    <a:ext uri="{FF2B5EF4-FFF2-40B4-BE49-F238E27FC236}">
                      <a16:creationId xmlns:a16="http://schemas.microsoft.com/office/drawing/2014/main" id="{0259493E-60AD-1BAA-54D0-3C8E931D2A34}"/>
                    </a:ext>
                  </a:extLst>
                </p:cNvPr>
                <p:cNvSpPr>
                  <a:spLocks/>
                </p:cNvSpPr>
                <p:nvPr/>
              </p:nvSpPr>
              <p:spPr bwMode="auto">
                <a:xfrm>
                  <a:off x="3121241" y="1644908"/>
                  <a:ext cx="46495" cy="15139"/>
                </a:xfrm>
                <a:custGeom>
                  <a:avLst/>
                  <a:gdLst>
                    <a:gd name="T0" fmla="*/ 1 w 9"/>
                    <a:gd name="T1" fmla="*/ 3 h 3"/>
                    <a:gd name="T2" fmla="*/ 7 w 9"/>
                    <a:gd name="T3" fmla="*/ 0 h 3"/>
                    <a:gd name="T4" fmla="*/ 1 w 9"/>
                    <a:gd name="T5" fmla="*/ 3 h 3"/>
                  </a:gdLst>
                  <a:ahLst/>
                  <a:cxnLst>
                    <a:cxn ang="0">
                      <a:pos x="T0" y="T1"/>
                    </a:cxn>
                    <a:cxn ang="0">
                      <a:pos x="T2" y="T3"/>
                    </a:cxn>
                    <a:cxn ang="0">
                      <a:pos x="T4" y="T5"/>
                    </a:cxn>
                  </a:cxnLst>
                  <a:rect l="0" t="0" r="r" b="b"/>
                  <a:pathLst>
                    <a:path w="9" h="3">
                      <a:moveTo>
                        <a:pt x="1" y="3"/>
                      </a:moveTo>
                      <a:cubicBezTo>
                        <a:pt x="4" y="2"/>
                        <a:pt x="9" y="0"/>
                        <a:pt x="7" y="0"/>
                      </a:cubicBezTo>
                      <a:cubicBezTo>
                        <a:pt x="4" y="0"/>
                        <a:pt x="0" y="3"/>
                        <a:pt x="1"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5" name="Freeform 587">
                  <a:extLst>
                    <a:ext uri="{FF2B5EF4-FFF2-40B4-BE49-F238E27FC236}">
                      <a16:creationId xmlns:a16="http://schemas.microsoft.com/office/drawing/2014/main" id="{F221BFF5-B9EA-E88C-2985-31AA723DC18A}"/>
                    </a:ext>
                  </a:extLst>
                </p:cNvPr>
                <p:cNvSpPr>
                  <a:spLocks/>
                </p:cNvSpPr>
                <p:nvPr/>
              </p:nvSpPr>
              <p:spPr bwMode="auto">
                <a:xfrm>
                  <a:off x="3110511" y="1639232"/>
                  <a:ext cx="42917" cy="11355"/>
                </a:xfrm>
                <a:custGeom>
                  <a:avLst/>
                  <a:gdLst>
                    <a:gd name="T0" fmla="*/ 1 w 8"/>
                    <a:gd name="T1" fmla="*/ 2 h 2"/>
                    <a:gd name="T2" fmla="*/ 6 w 8"/>
                    <a:gd name="T3" fmla="*/ 0 h 2"/>
                    <a:gd name="T4" fmla="*/ 1 w 8"/>
                    <a:gd name="T5" fmla="*/ 2 h 2"/>
                  </a:gdLst>
                  <a:ahLst/>
                  <a:cxnLst>
                    <a:cxn ang="0">
                      <a:pos x="T0" y="T1"/>
                    </a:cxn>
                    <a:cxn ang="0">
                      <a:pos x="T2" y="T3"/>
                    </a:cxn>
                    <a:cxn ang="0">
                      <a:pos x="T4" y="T5"/>
                    </a:cxn>
                  </a:cxnLst>
                  <a:rect l="0" t="0" r="r" b="b"/>
                  <a:pathLst>
                    <a:path w="8" h="2">
                      <a:moveTo>
                        <a:pt x="1" y="2"/>
                      </a:moveTo>
                      <a:cubicBezTo>
                        <a:pt x="0" y="2"/>
                        <a:pt x="4" y="0"/>
                        <a:pt x="6" y="0"/>
                      </a:cubicBezTo>
                      <a:cubicBezTo>
                        <a:pt x="8" y="0"/>
                        <a:pt x="4" y="2"/>
                        <a:pt x="1"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6" name="Freeform 588">
                  <a:extLst>
                    <a:ext uri="{FF2B5EF4-FFF2-40B4-BE49-F238E27FC236}">
                      <a16:creationId xmlns:a16="http://schemas.microsoft.com/office/drawing/2014/main" id="{4A2F2700-1D5B-75F5-0819-18EBDDD2566D}"/>
                    </a:ext>
                  </a:extLst>
                </p:cNvPr>
                <p:cNvSpPr>
                  <a:spLocks/>
                </p:cNvSpPr>
                <p:nvPr/>
              </p:nvSpPr>
              <p:spPr bwMode="auto">
                <a:xfrm>
                  <a:off x="3089052" y="1622199"/>
                  <a:ext cx="53647" cy="28387"/>
                </a:xfrm>
                <a:custGeom>
                  <a:avLst/>
                  <a:gdLst>
                    <a:gd name="T0" fmla="*/ 2 w 10"/>
                    <a:gd name="T1" fmla="*/ 3 h 5"/>
                    <a:gd name="T2" fmla="*/ 10 w 10"/>
                    <a:gd name="T3" fmla="*/ 1 h 5"/>
                    <a:gd name="T4" fmla="*/ 2 w 10"/>
                    <a:gd name="T5" fmla="*/ 3 h 5"/>
                  </a:gdLst>
                  <a:ahLst/>
                  <a:cxnLst>
                    <a:cxn ang="0">
                      <a:pos x="T0" y="T1"/>
                    </a:cxn>
                    <a:cxn ang="0">
                      <a:pos x="T2" y="T3"/>
                    </a:cxn>
                    <a:cxn ang="0">
                      <a:pos x="T4" y="T5"/>
                    </a:cxn>
                  </a:cxnLst>
                  <a:rect l="0" t="0" r="r" b="b"/>
                  <a:pathLst>
                    <a:path w="10" h="5">
                      <a:moveTo>
                        <a:pt x="2" y="3"/>
                      </a:moveTo>
                      <a:cubicBezTo>
                        <a:pt x="0" y="2"/>
                        <a:pt x="10" y="0"/>
                        <a:pt x="10" y="1"/>
                      </a:cubicBezTo>
                      <a:cubicBezTo>
                        <a:pt x="10" y="2"/>
                        <a:pt x="6" y="5"/>
                        <a:pt x="2"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7" name="Freeform 589">
                  <a:extLst>
                    <a:ext uri="{FF2B5EF4-FFF2-40B4-BE49-F238E27FC236}">
                      <a16:creationId xmlns:a16="http://schemas.microsoft.com/office/drawing/2014/main" id="{689BF177-242B-2434-7D24-A4822977BF46}"/>
                    </a:ext>
                  </a:extLst>
                </p:cNvPr>
                <p:cNvSpPr>
                  <a:spLocks/>
                </p:cNvSpPr>
                <p:nvPr/>
              </p:nvSpPr>
              <p:spPr bwMode="auto">
                <a:xfrm>
                  <a:off x="3094417" y="1599492"/>
                  <a:ext cx="37553" cy="28387"/>
                </a:xfrm>
                <a:custGeom>
                  <a:avLst/>
                  <a:gdLst>
                    <a:gd name="T0" fmla="*/ 1 w 7"/>
                    <a:gd name="T1" fmla="*/ 5 h 5"/>
                    <a:gd name="T2" fmla="*/ 0 w 7"/>
                    <a:gd name="T3" fmla="*/ 1 h 5"/>
                    <a:gd name="T4" fmla="*/ 4 w 7"/>
                    <a:gd name="T5" fmla="*/ 2 h 5"/>
                    <a:gd name="T6" fmla="*/ 7 w 7"/>
                    <a:gd name="T7" fmla="*/ 4 h 5"/>
                    <a:gd name="T8" fmla="*/ 1 w 7"/>
                    <a:gd name="T9" fmla="*/ 5 h 5"/>
                    <a:gd name="T10" fmla="*/ 1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1" y="5"/>
                      </a:moveTo>
                      <a:cubicBezTo>
                        <a:pt x="0" y="4"/>
                        <a:pt x="0" y="2"/>
                        <a:pt x="0" y="1"/>
                      </a:cubicBezTo>
                      <a:cubicBezTo>
                        <a:pt x="1" y="0"/>
                        <a:pt x="3" y="1"/>
                        <a:pt x="4" y="2"/>
                      </a:cubicBezTo>
                      <a:cubicBezTo>
                        <a:pt x="4" y="2"/>
                        <a:pt x="7" y="3"/>
                        <a:pt x="7" y="4"/>
                      </a:cubicBezTo>
                      <a:cubicBezTo>
                        <a:pt x="7" y="4"/>
                        <a:pt x="2" y="5"/>
                        <a:pt x="1" y="5"/>
                      </a:cubicBezTo>
                      <a:cubicBezTo>
                        <a:pt x="0" y="4"/>
                        <a:pt x="4" y="5"/>
                        <a:pt x="1" y="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8" name="Freeform 590">
                  <a:extLst>
                    <a:ext uri="{FF2B5EF4-FFF2-40B4-BE49-F238E27FC236}">
                      <a16:creationId xmlns:a16="http://schemas.microsoft.com/office/drawing/2014/main" id="{81BCB35D-7E60-EE09-0EB2-D14C78966E80}"/>
                    </a:ext>
                  </a:extLst>
                </p:cNvPr>
                <p:cNvSpPr>
                  <a:spLocks/>
                </p:cNvSpPr>
                <p:nvPr/>
              </p:nvSpPr>
              <p:spPr bwMode="auto">
                <a:xfrm>
                  <a:off x="3042558" y="1533258"/>
                  <a:ext cx="62589" cy="49203"/>
                </a:xfrm>
                <a:custGeom>
                  <a:avLst/>
                  <a:gdLst>
                    <a:gd name="T0" fmla="*/ 8 w 12"/>
                    <a:gd name="T1" fmla="*/ 8 h 9"/>
                    <a:gd name="T2" fmla="*/ 3 w 12"/>
                    <a:gd name="T3" fmla="*/ 1 h 9"/>
                    <a:gd name="T4" fmla="*/ 8 w 12"/>
                    <a:gd name="T5" fmla="*/ 8 h 9"/>
                  </a:gdLst>
                  <a:ahLst/>
                  <a:cxnLst>
                    <a:cxn ang="0">
                      <a:pos x="T0" y="T1"/>
                    </a:cxn>
                    <a:cxn ang="0">
                      <a:pos x="T2" y="T3"/>
                    </a:cxn>
                    <a:cxn ang="0">
                      <a:pos x="T4" y="T5"/>
                    </a:cxn>
                  </a:cxnLst>
                  <a:rect l="0" t="0" r="r" b="b"/>
                  <a:pathLst>
                    <a:path w="12" h="9">
                      <a:moveTo>
                        <a:pt x="8" y="8"/>
                      </a:moveTo>
                      <a:cubicBezTo>
                        <a:pt x="6" y="9"/>
                        <a:pt x="0" y="0"/>
                        <a:pt x="3" y="1"/>
                      </a:cubicBezTo>
                      <a:cubicBezTo>
                        <a:pt x="6" y="3"/>
                        <a:pt x="12" y="8"/>
                        <a:pt x="8" y="8"/>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59" name="Freeform 591">
                  <a:extLst>
                    <a:ext uri="{FF2B5EF4-FFF2-40B4-BE49-F238E27FC236}">
                      <a16:creationId xmlns:a16="http://schemas.microsoft.com/office/drawing/2014/main" id="{0C9268BC-C649-6521-BE2F-7A29355FA9E3}"/>
                    </a:ext>
                  </a:extLst>
                </p:cNvPr>
                <p:cNvSpPr>
                  <a:spLocks/>
                </p:cNvSpPr>
                <p:nvPr/>
              </p:nvSpPr>
              <p:spPr bwMode="auto">
                <a:xfrm>
                  <a:off x="3142700" y="1527582"/>
                  <a:ext cx="46495" cy="17031"/>
                </a:xfrm>
                <a:custGeom>
                  <a:avLst/>
                  <a:gdLst>
                    <a:gd name="T0" fmla="*/ 2 w 9"/>
                    <a:gd name="T1" fmla="*/ 1 h 3"/>
                    <a:gd name="T2" fmla="*/ 8 w 9"/>
                    <a:gd name="T3" fmla="*/ 2 h 3"/>
                    <a:gd name="T4" fmla="*/ 2 w 9"/>
                    <a:gd name="T5" fmla="*/ 1 h 3"/>
                  </a:gdLst>
                  <a:ahLst/>
                  <a:cxnLst>
                    <a:cxn ang="0">
                      <a:pos x="T0" y="T1"/>
                    </a:cxn>
                    <a:cxn ang="0">
                      <a:pos x="T2" y="T3"/>
                    </a:cxn>
                    <a:cxn ang="0">
                      <a:pos x="T4" y="T5"/>
                    </a:cxn>
                  </a:cxnLst>
                  <a:rect l="0" t="0" r="r" b="b"/>
                  <a:pathLst>
                    <a:path w="9" h="3">
                      <a:moveTo>
                        <a:pt x="2" y="1"/>
                      </a:moveTo>
                      <a:cubicBezTo>
                        <a:pt x="5" y="0"/>
                        <a:pt x="9" y="2"/>
                        <a:pt x="8" y="2"/>
                      </a:cubicBezTo>
                      <a:cubicBezTo>
                        <a:pt x="3" y="3"/>
                        <a:pt x="0" y="2"/>
                        <a:pt x="2"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0" name="Freeform 592">
                  <a:extLst>
                    <a:ext uri="{FF2B5EF4-FFF2-40B4-BE49-F238E27FC236}">
                      <a16:creationId xmlns:a16="http://schemas.microsoft.com/office/drawing/2014/main" id="{7D6B031B-B9AE-E90E-A150-D8724E93C4FA}"/>
                    </a:ext>
                  </a:extLst>
                </p:cNvPr>
                <p:cNvSpPr>
                  <a:spLocks/>
                </p:cNvSpPr>
                <p:nvPr/>
              </p:nvSpPr>
              <p:spPr bwMode="auto">
                <a:xfrm>
                  <a:off x="3053286" y="1438640"/>
                  <a:ext cx="187767" cy="105974"/>
                </a:xfrm>
                <a:custGeom>
                  <a:avLst/>
                  <a:gdLst>
                    <a:gd name="T0" fmla="*/ 28 w 36"/>
                    <a:gd name="T1" fmla="*/ 17 h 19"/>
                    <a:gd name="T2" fmla="*/ 27 w 36"/>
                    <a:gd name="T3" fmla="*/ 15 h 19"/>
                    <a:gd name="T4" fmla="*/ 22 w 36"/>
                    <a:gd name="T5" fmla="*/ 13 h 19"/>
                    <a:gd name="T6" fmla="*/ 14 w 36"/>
                    <a:gd name="T7" fmla="*/ 14 h 19"/>
                    <a:gd name="T8" fmla="*/ 18 w 36"/>
                    <a:gd name="T9" fmla="*/ 12 h 19"/>
                    <a:gd name="T10" fmla="*/ 8 w 36"/>
                    <a:gd name="T11" fmla="*/ 12 h 19"/>
                    <a:gd name="T12" fmla="*/ 13 w 36"/>
                    <a:gd name="T13" fmla="*/ 10 h 19"/>
                    <a:gd name="T14" fmla="*/ 12 w 36"/>
                    <a:gd name="T15" fmla="*/ 9 h 19"/>
                    <a:gd name="T16" fmla="*/ 13 w 36"/>
                    <a:gd name="T17" fmla="*/ 8 h 19"/>
                    <a:gd name="T18" fmla="*/ 11 w 36"/>
                    <a:gd name="T19" fmla="*/ 8 h 19"/>
                    <a:gd name="T20" fmla="*/ 10 w 36"/>
                    <a:gd name="T21" fmla="*/ 6 h 19"/>
                    <a:gd name="T22" fmla="*/ 6 w 36"/>
                    <a:gd name="T23" fmla="*/ 6 h 19"/>
                    <a:gd name="T24" fmla="*/ 3 w 36"/>
                    <a:gd name="T25" fmla="*/ 5 h 19"/>
                    <a:gd name="T26" fmla="*/ 9 w 36"/>
                    <a:gd name="T27" fmla="*/ 2 h 19"/>
                    <a:gd name="T28" fmla="*/ 16 w 36"/>
                    <a:gd name="T29" fmla="*/ 1 h 19"/>
                    <a:gd name="T30" fmla="*/ 18 w 36"/>
                    <a:gd name="T31" fmla="*/ 5 h 19"/>
                    <a:gd name="T32" fmla="*/ 22 w 36"/>
                    <a:gd name="T33" fmla="*/ 4 h 19"/>
                    <a:gd name="T34" fmla="*/ 25 w 36"/>
                    <a:gd name="T35" fmla="*/ 7 h 19"/>
                    <a:gd name="T36" fmla="*/ 30 w 36"/>
                    <a:gd name="T37" fmla="*/ 7 h 19"/>
                    <a:gd name="T38" fmla="*/ 33 w 36"/>
                    <a:gd name="T39" fmla="*/ 12 h 19"/>
                    <a:gd name="T40" fmla="*/ 34 w 36"/>
                    <a:gd name="T41" fmla="*/ 16 h 19"/>
                    <a:gd name="T42" fmla="*/ 28 w 36"/>
                    <a:gd name="T43" fmla="*/ 17 h 19"/>
                    <a:gd name="T44" fmla="*/ 28 w 36"/>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9">
                      <a:moveTo>
                        <a:pt x="28" y="17"/>
                      </a:moveTo>
                      <a:cubicBezTo>
                        <a:pt x="27" y="17"/>
                        <a:pt x="27" y="16"/>
                        <a:pt x="27" y="15"/>
                      </a:cubicBezTo>
                      <a:cubicBezTo>
                        <a:pt x="26" y="14"/>
                        <a:pt x="23" y="13"/>
                        <a:pt x="22" y="13"/>
                      </a:cubicBezTo>
                      <a:cubicBezTo>
                        <a:pt x="21" y="13"/>
                        <a:pt x="14" y="15"/>
                        <a:pt x="14" y="14"/>
                      </a:cubicBezTo>
                      <a:cubicBezTo>
                        <a:pt x="14" y="14"/>
                        <a:pt x="18" y="12"/>
                        <a:pt x="18" y="12"/>
                      </a:cubicBezTo>
                      <a:cubicBezTo>
                        <a:pt x="15" y="11"/>
                        <a:pt x="11" y="14"/>
                        <a:pt x="8" y="12"/>
                      </a:cubicBezTo>
                      <a:cubicBezTo>
                        <a:pt x="2" y="9"/>
                        <a:pt x="13" y="10"/>
                        <a:pt x="13" y="10"/>
                      </a:cubicBezTo>
                      <a:cubicBezTo>
                        <a:pt x="13" y="10"/>
                        <a:pt x="12" y="9"/>
                        <a:pt x="12" y="9"/>
                      </a:cubicBezTo>
                      <a:cubicBezTo>
                        <a:pt x="12" y="9"/>
                        <a:pt x="13" y="8"/>
                        <a:pt x="13" y="8"/>
                      </a:cubicBezTo>
                      <a:cubicBezTo>
                        <a:pt x="14" y="7"/>
                        <a:pt x="11" y="8"/>
                        <a:pt x="11" y="8"/>
                      </a:cubicBezTo>
                      <a:cubicBezTo>
                        <a:pt x="10" y="7"/>
                        <a:pt x="12" y="6"/>
                        <a:pt x="10" y="6"/>
                      </a:cubicBezTo>
                      <a:cubicBezTo>
                        <a:pt x="9" y="6"/>
                        <a:pt x="7" y="7"/>
                        <a:pt x="6" y="6"/>
                      </a:cubicBezTo>
                      <a:cubicBezTo>
                        <a:pt x="6" y="5"/>
                        <a:pt x="4" y="6"/>
                        <a:pt x="3" y="5"/>
                      </a:cubicBezTo>
                      <a:cubicBezTo>
                        <a:pt x="0" y="0"/>
                        <a:pt x="7" y="2"/>
                        <a:pt x="9" y="2"/>
                      </a:cubicBezTo>
                      <a:cubicBezTo>
                        <a:pt x="11" y="1"/>
                        <a:pt x="14" y="0"/>
                        <a:pt x="16" y="1"/>
                      </a:cubicBezTo>
                      <a:cubicBezTo>
                        <a:pt x="19" y="2"/>
                        <a:pt x="14" y="7"/>
                        <a:pt x="18" y="5"/>
                      </a:cubicBezTo>
                      <a:cubicBezTo>
                        <a:pt x="19" y="5"/>
                        <a:pt x="21" y="3"/>
                        <a:pt x="22" y="4"/>
                      </a:cubicBezTo>
                      <a:cubicBezTo>
                        <a:pt x="23" y="5"/>
                        <a:pt x="24" y="7"/>
                        <a:pt x="25" y="7"/>
                      </a:cubicBezTo>
                      <a:cubicBezTo>
                        <a:pt x="26" y="7"/>
                        <a:pt x="29" y="6"/>
                        <a:pt x="30" y="7"/>
                      </a:cubicBezTo>
                      <a:cubicBezTo>
                        <a:pt x="32" y="8"/>
                        <a:pt x="32" y="11"/>
                        <a:pt x="33" y="12"/>
                      </a:cubicBezTo>
                      <a:cubicBezTo>
                        <a:pt x="34" y="14"/>
                        <a:pt x="36" y="15"/>
                        <a:pt x="34" y="16"/>
                      </a:cubicBezTo>
                      <a:cubicBezTo>
                        <a:pt x="33" y="18"/>
                        <a:pt x="30" y="18"/>
                        <a:pt x="28" y="17"/>
                      </a:cubicBezTo>
                      <a:cubicBezTo>
                        <a:pt x="27" y="16"/>
                        <a:pt x="31" y="19"/>
                        <a:pt x="28" y="17"/>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1" name="Freeform 593">
                  <a:extLst>
                    <a:ext uri="{FF2B5EF4-FFF2-40B4-BE49-F238E27FC236}">
                      <a16:creationId xmlns:a16="http://schemas.microsoft.com/office/drawing/2014/main" id="{FCEDE6CD-2E93-3ED3-FFB8-539F5298D885}"/>
                    </a:ext>
                  </a:extLst>
                </p:cNvPr>
                <p:cNvSpPr>
                  <a:spLocks/>
                </p:cNvSpPr>
                <p:nvPr/>
              </p:nvSpPr>
              <p:spPr bwMode="auto">
                <a:xfrm>
                  <a:off x="3199923" y="1387546"/>
                  <a:ext cx="57223" cy="28387"/>
                </a:xfrm>
                <a:custGeom>
                  <a:avLst/>
                  <a:gdLst>
                    <a:gd name="T0" fmla="*/ 8 w 11"/>
                    <a:gd name="T1" fmla="*/ 5 h 5"/>
                    <a:gd name="T2" fmla="*/ 4 w 11"/>
                    <a:gd name="T3" fmla="*/ 4 h 5"/>
                    <a:gd name="T4" fmla="*/ 2 w 11"/>
                    <a:gd name="T5" fmla="*/ 3 h 5"/>
                    <a:gd name="T6" fmla="*/ 7 w 11"/>
                    <a:gd name="T7" fmla="*/ 2 h 5"/>
                    <a:gd name="T8" fmla="*/ 8 w 11"/>
                    <a:gd name="T9" fmla="*/ 5 h 5"/>
                  </a:gdLst>
                  <a:ahLst/>
                  <a:cxnLst>
                    <a:cxn ang="0">
                      <a:pos x="T0" y="T1"/>
                    </a:cxn>
                    <a:cxn ang="0">
                      <a:pos x="T2" y="T3"/>
                    </a:cxn>
                    <a:cxn ang="0">
                      <a:pos x="T4" y="T5"/>
                    </a:cxn>
                    <a:cxn ang="0">
                      <a:pos x="T6" y="T7"/>
                    </a:cxn>
                    <a:cxn ang="0">
                      <a:pos x="T8" y="T9"/>
                    </a:cxn>
                  </a:cxnLst>
                  <a:rect l="0" t="0" r="r" b="b"/>
                  <a:pathLst>
                    <a:path w="11" h="5">
                      <a:moveTo>
                        <a:pt x="8" y="5"/>
                      </a:moveTo>
                      <a:cubicBezTo>
                        <a:pt x="6" y="5"/>
                        <a:pt x="6" y="4"/>
                        <a:pt x="4" y="4"/>
                      </a:cubicBezTo>
                      <a:cubicBezTo>
                        <a:pt x="4" y="4"/>
                        <a:pt x="0" y="4"/>
                        <a:pt x="2" y="3"/>
                      </a:cubicBezTo>
                      <a:cubicBezTo>
                        <a:pt x="3" y="1"/>
                        <a:pt x="6" y="0"/>
                        <a:pt x="7" y="2"/>
                      </a:cubicBezTo>
                      <a:cubicBezTo>
                        <a:pt x="9" y="3"/>
                        <a:pt x="11" y="5"/>
                        <a:pt x="8" y="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2" name="Freeform 594">
                  <a:extLst>
                    <a:ext uri="{FF2B5EF4-FFF2-40B4-BE49-F238E27FC236}">
                      <a16:creationId xmlns:a16="http://schemas.microsoft.com/office/drawing/2014/main" id="{8E4BB786-C190-EEEA-11FD-50262EE7FF33}"/>
                    </a:ext>
                  </a:extLst>
                </p:cNvPr>
                <p:cNvSpPr>
                  <a:spLocks/>
                </p:cNvSpPr>
                <p:nvPr/>
              </p:nvSpPr>
              <p:spPr bwMode="auto">
                <a:xfrm>
                  <a:off x="3246418" y="1476488"/>
                  <a:ext cx="105506" cy="62449"/>
                </a:xfrm>
                <a:custGeom>
                  <a:avLst/>
                  <a:gdLst>
                    <a:gd name="T0" fmla="*/ 8 w 20"/>
                    <a:gd name="T1" fmla="*/ 7 h 11"/>
                    <a:gd name="T2" fmla="*/ 3 w 20"/>
                    <a:gd name="T3" fmla="*/ 5 h 11"/>
                    <a:gd name="T4" fmla="*/ 4 w 20"/>
                    <a:gd name="T5" fmla="*/ 3 h 11"/>
                    <a:gd name="T6" fmla="*/ 1 w 20"/>
                    <a:gd name="T7" fmla="*/ 1 h 11"/>
                    <a:gd name="T8" fmla="*/ 6 w 20"/>
                    <a:gd name="T9" fmla="*/ 1 h 11"/>
                    <a:gd name="T10" fmla="*/ 12 w 20"/>
                    <a:gd name="T11" fmla="*/ 3 h 11"/>
                    <a:gd name="T12" fmla="*/ 16 w 20"/>
                    <a:gd name="T13" fmla="*/ 3 h 11"/>
                    <a:gd name="T14" fmla="*/ 19 w 20"/>
                    <a:gd name="T15" fmla="*/ 4 h 11"/>
                    <a:gd name="T16" fmla="*/ 18 w 20"/>
                    <a:gd name="T17" fmla="*/ 8 h 11"/>
                    <a:gd name="T18" fmla="*/ 15 w 20"/>
                    <a:gd name="T19" fmla="*/ 10 h 11"/>
                    <a:gd name="T20" fmla="*/ 9 w 20"/>
                    <a:gd name="T21" fmla="*/ 11 h 11"/>
                    <a:gd name="T22" fmla="*/ 4 w 20"/>
                    <a:gd name="T23" fmla="*/ 8 h 11"/>
                    <a:gd name="T24" fmla="*/ 8 w 20"/>
                    <a:gd name="T25" fmla="*/ 7 h 11"/>
                    <a:gd name="T26" fmla="*/ 8 w 20"/>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
                      <a:moveTo>
                        <a:pt x="8" y="7"/>
                      </a:moveTo>
                      <a:cubicBezTo>
                        <a:pt x="6" y="7"/>
                        <a:pt x="4" y="6"/>
                        <a:pt x="3" y="5"/>
                      </a:cubicBezTo>
                      <a:cubicBezTo>
                        <a:pt x="0" y="4"/>
                        <a:pt x="4" y="3"/>
                        <a:pt x="4" y="3"/>
                      </a:cubicBezTo>
                      <a:cubicBezTo>
                        <a:pt x="4" y="2"/>
                        <a:pt x="2" y="1"/>
                        <a:pt x="1" y="1"/>
                      </a:cubicBezTo>
                      <a:cubicBezTo>
                        <a:pt x="1" y="0"/>
                        <a:pt x="6" y="1"/>
                        <a:pt x="6" y="1"/>
                      </a:cubicBezTo>
                      <a:cubicBezTo>
                        <a:pt x="8" y="1"/>
                        <a:pt x="10" y="2"/>
                        <a:pt x="12" y="3"/>
                      </a:cubicBezTo>
                      <a:cubicBezTo>
                        <a:pt x="14" y="3"/>
                        <a:pt x="15" y="3"/>
                        <a:pt x="16" y="3"/>
                      </a:cubicBezTo>
                      <a:cubicBezTo>
                        <a:pt x="17" y="3"/>
                        <a:pt x="20" y="4"/>
                        <a:pt x="19" y="4"/>
                      </a:cubicBezTo>
                      <a:cubicBezTo>
                        <a:pt x="17" y="6"/>
                        <a:pt x="16" y="5"/>
                        <a:pt x="18" y="8"/>
                      </a:cubicBezTo>
                      <a:cubicBezTo>
                        <a:pt x="19" y="9"/>
                        <a:pt x="16" y="9"/>
                        <a:pt x="15" y="10"/>
                      </a:cubicBezTo>
                      <a:cubicBezTo>
                        <a:pt x="13" y="10"/>
                        <a:pt x="11" y="11"/>
                        <a:pt x="9" y="11"/>
                      </a:cubicBezTo>
                      <a:cubicBezTo>
                        <a:pt x="8" y="10"/>
                        <a:pt x="4" y="9"/>
                        <a:pt x="4" y="8"/>
                      </a:cubicBezTo>
                      <a:cubicBezTo>
                        <a:pt x="4" y="8"/>
                        <a:pt x="10" y="7"/>
                        <a:pt x="8" y="7"/>
                      </a:cubicBezTo>
                      <a:cubicBezTo>
                        <a:pt x="5" y="6"/>
                        <a:pt x="10" y="7"/>
                        <a:pt x="8" y="7"/>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3" name="Freeform 595">
                  <a:extLst>
                    <a:ext uri="{FF2B5EF4-FFF2-40B4-BE49-F238E27FC236}">
                      <a16:creationId xmlns:a16="http://schemas.microsoft.com/office/drawing/2014/main" id="{D2C958D0-6A75-7A5F-DF8A-CDFAD710C1D4}"/>
                    </a:ext>
                  </a:extLst>
                </p:cNvPr>
                <p:cNvSpPr>
                  <a:spLocks/>
                </p:cNvSpPr>
                <p:nvPr/>
              </p:nvSpPr>
              <p:spPr bwMode="auto">
                <a:xfrm>
                  <a:off x="3305431" y="1533258"/>
                  <a:ext cx="92988" cy="28387"/>
                </a:xfrm>
                <a:custGeom>
                  <a:avLst/>
                  <a:gdLst>
                    <a:gd name="T0" fmla="*/ 14 w 18"/>
                    <a:gd name="T1" fmla="*/ 5 h 5"/>
                    <a:gd name="T2" fmla="*/ 16 w 18"/>
                    <a:gd name="T3" fmla="*/ 2 h 5"/>
                    <a:gd name="T4" fmla="*/ 13 w 18"/>
                    <a:gd name="T5" fmla="*/ 1 h 5"/>
                    <a:gd name="T6" fmla="*/ 3 w 18"/>
                    <a:gd name="T7" fmla="*/ 1 h 5"/>
                    <a:gd name="T8" fmla="*/ 4 w 18"/>
                    <a:gd name="T9" fmla="*/ 4 h 5"/>
                    <a:gd name="T10" fmla="*/ 14 w 18"/>
                    <a:gd name="T11" fmla="*/ 5 h 5"/>
                    <a:gd name="T12" fmla="*/ 14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4" y="5"/>
                      </a:moveTo>
                      <a:cubicBezTo>
                        <a:pt x="14" y="4"/>
                        <a:pt x="18" y="2"/>
                        <a:pt x="16" y="2"/>
                      </a:cubicBezTo>
                      <a:cubicBezTo>
                        <a:pt x="15" y="1"/>
                        <a:pt x="14" y="1"/>
                        <a:pt x="13" y="1"/>
                      </a:cubicBezTo>
                      <a:cubicBezTo>
                        <a:pt x="10" y="1"/>
                        <a:pt x="6" y="0"/>
                        <a:pt x="3" y="1"/>
                      </a:cubicBezTo>
                      <a:cubicBezTo>
                        <a:pt x="0" y="1"/>
                        <a:pt x="1" y="4"/>
                        <a:pt x="4" y="4"/>
                      </a:cubicBezTo>
                      <a:cubicBezTo>
                        <a:pt x="7" y="4"/>
                        <a:pt x="11" y="5"/>
                        <a:pt x="14" y="5"/>
                      </a:cubicBezTo>
                      <a:cubicBezTo>
                        <a:pt x="16" y="4"/>
                        <a:pt x="12" y="5"/>
                        <a:pt x="14" y="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4" name="Freeform 596">
                  <a:extLst>
                    <a:ext uri="{FF2B5EF4-FFF2-40B4-BE49-F238E27FC236}">
                      <a16:creationId xmlns:a16="http://schemas.microsoft.com/office/drawing/2014/main" id="{1A0D0756-E75A-A8B5-97F1-F72FBB305622}"/>
                    </a:ext>
                  </a:extLst>
                </p:cNvPr>
                <p:cNvSpPr>
                  <a:spLocks/>
                </p:cNvSpPr>
                <p:nvPr/>
              </p:nvSpPr>
              <p:spPr bwMode="auto">
                <a:xfrm>
                  <a:off x="3300067" y="1660047"/>
                  <a:ext cx="87624" cy="62449"/>
                </a:xfrm>
                <a:custGeom>
                  <a:avLst/>
                  <a:gdLst>
                    <a:gd name="T0" fmla="*/ 7 w 17"/>
                    <a:gd name="T1" fmla="*/ 1 h 11"/>
                    <a:gd name="T2" fmla="*/ 1 w 17"/>
                    <a:gd name="T3" fmla="*/ 6 h 11"/>
                    <a:gd name="T4" fmla="*/ 10 w 17"/>
                    <a:gd name="T5" fmla="*/ 10 h 11"/>
                    <a:gd name="T6" fmla="*/ 15 w 17"/>
                    <a:gd name="T7" fmla="*/ 10 h 11"/>
                    <a:gd name="T8" fmla="*/ 15 w 17"/>
                    <a:gd name="T9" fmla="*/ 8 h 11"/>
                    <a:gd name="T10" fmla="*/ 16 w 17"/>
                    <a:gd name="T11" fmla="*/ 6 h 11"/>
                    <a:gd name="T12" fmla="*/ 7 w 17"/>
                    <a:gd name="T13" fmla="*/ 1 h 11"/>
                    <a:gd name="T14" fmla="*/ 7 w 17"/>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1">
                      <a:moveTo>
                        <a:pt x="7" y="1"/>
                      </a:moveTo>
                      <a:cubicBezTo>
                        <a:pt x="5" y="0"/>
                        <a:pt x="2" y="4"/>
                        <a:pt x="1" y="6"/>
                      </a:cubicBezTo>
                      <a:cubicBezTo>
                        <a:pt x="0" y="8"/>
                        <a:pt x="8" y="10"/>
                        <a:pt x="10" y="10"/>
                      </a:cubicBezTo>
                      <a:cubicBezTo>
                        <a:pt x="11" y="11"/>
                        <a:pt x="14" y="11"/>
                        <a:pt x="15" y="10"/>
                      </a:cubicBezTo>
                      <a:cubicBezTo>
                        <a:pt x="16" y="10"/>
                        <a:pt x="15" y="9"/>
                        <a:pt x="15" y="8"/>
                      </a:cubicBezTo>
                      <a:cubicBezTo>
                        <a:pt x="15" y="7"/>
                        <a:pt x="15" y="6"/>
                        <a:pt x="16" y="6"/>
                      </a:cubicBezTo>
                      <a:cubicBezTo>
                        <a:pt x="17" y="4"/>
                        <a:pt x="9" y="1"/>
                        <a:pt x="7" y="1"/>
                      </a:cubicBezTo>
                      <a:cubicBezTo>
                        <a:pt x="5" y="0"/>
                        <a:pt x="8" y="1"/>
                        <a:pt x="7"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5" name="Freeform 597">
                  <a:extLst>
                    <a:ext uri="{FF2B5EF4-FFF2-40B4-BE49-F238E27FC236}">
                      <a16:creationId xmlns:a16="http://schemas.microsoft.com/office/drawing/2014/main" id="{29ABEED3-8F0C-AEE3-45DC-6D4A4CB9A2A1}"/>
                    </a:ext>
                  </a:extLst>
                </p:cNvPr>
                <p:cNvSpPr>
                  <a:spLocks/>
                </p:cNvSpPr>
                <p:nvPr/>
              </p:nvSpPr>
              <p:spPr bwMode="auto">
                <a:xfrm>
                  <a:off x="3341196" y="1644908"/>
                  <a:ext cx="21459" cy="15139"/>
                </a:xfrm>
                <a:custGeom>
                  <a:avLst/>
                  <a:gdLst>
                    <a:gd name="T0" fmla="*/ 3 w 4"/>
                    <a:gd name="T1" fmla="*/ 2 h 3"/>
                    <a:gd name="T2" fmla="*/ 1 w 4"/>
                    <a:gd name="T3" fmla="*/ 1 h 3"/>
                    <a:gd name="T4" fmla="*/ 3 w 4"/>
                    <a:gd name="T5" fmla="*/ 2 h 3"/>
                  </a:gdLst>
                  <a:ahLst/>
                  <a:cxnLst>
                    <a:cxn ang="0">
                      <a:pos x="T0" y="T1"/>
                    </a:cxn>
                    <a:cxn ang="0">
                      <a:pos x="T2" y="T3"/>
                    </a:cxn>
                    <a:cxn ang="0">
                      <a:pos x="T4" y="T5"/>
                    </a:cxn>
                  </a:cxnLst>
                  <a:rect l="0" t="0" r="r" b="b"/>
                  <a:pathLst>
                    <a:path w="4" h="3">
                      <a:moveTo>
                        <a:pt x="3" y="2"/>
                      </a:moveTo>
                      <a:cubicBezTo>
                        <a:pt x="1" y="3"/>
                        <a:pt x="0" y="1"/>
                        <a:pt x="1" y="1"/>
                      </a:cubicBezTo>
                      <a:cubicBezTo>
                        <a:pt x="2" y="0"/>
                        <a:pt x="4" y="2"/>
                        <a:pt x="3"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6" name="Freeform 598">
                  <a:extLst>
                    <a:ext uri="{FF2B5EF4-FFF2-40B4-BE49-F238E27FC236}">
                      <a16:creationId xmlns:a16="http://schemas.microsoft.com/office/drawing/2014/main" id="{6646360E-FAE5-D63C-969D-E91319462552}"/>
                    </a:ext>
                  </a:extLst>
                </p:cNvPr>
                <p:cNvSpPr>
                  <a:spLocks/>
                </p:cNvSpPr>
                <p:nvPr/>
              </p:nvSpPr>
              <p:spPr bwMode="auto">
                <a:xfrm>
                  <a:off x="3435973" y="1544612"/>
                  <a:ext cx="46495" cy="32169"/>
                </a:xfrm>
                <a:custGeom>
                  <a:avLst/>
                  <a:gdLst>
                    <a:gd name="T0" fmla="*/ 1 w 9"/>
                    <a:gd name="T1" fmla="*/ 5 h 6"/>
                    <a:gd name="T2" fmla="*/ 1 w 9"/>
                    <a:gd name="T3" fmla="*/ 1 h 6"/>
                    <a:gd name="T4" fmla="*/ 5 w 9"/>
                    <a:gd name="T5" fmla="*/ 1 h 6"/>
                    <a:gd name="T6" fmla="*/ 9 w 9"/>
                    <a:gd name="T7" fmla="*/ 3 h 6"/>
                    <a:gd name="T8" fmla="*/ 5 w 9"/>
                    <a:gd name="T9" fmla="*/ 5 h 6"/>
                    <a:gd name="T10" fmla="*/ 1 w 9"/>
                    <a:gd name="T11" fmla="*/ 5 h 6"/>
                    <a:gd name="T12" fmla="*/ 1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5"/>
                      </a:moveTo>
                      <a:cubicBezTo>
                        <a:pt x="1" y="5"/>
                        <a:pt x="2" y="2"/>
                        <a:pt x="1" y="1"/>
                      </a:cubicBezTo>
                      <a:cubicBezTo>
                        <a:pt x="1" y="0"/>
                        <a:pt x="4" y="1"/>
                        <a:pt x="5" y="1"/>
                      </a:cubicBezTo>
                      <a:cubicBezTo>
                        <a:pt x="6" y="1"/>
                        <a:pt x="9" y="2"/>
                        <a:pt x="9" y="3"/>
                      </a:cubicBezTo>
                      <a:cubicBezTo>
                        <a:pt x="8" y="4"/>
                        <a:pt x="6" y="5"/>
                        <a:pt x="5" y="5"/>
                      </a:cubicBezTo>
                      <a:cubicBezTo>
                        <a:pt x="3" y="6"/>
                        <a:pt x="3" y="6"/>
                        <a:pt x="1" y="5"/>
                      </a:cubicBezTo>
                      <a:cubicBezTo>
                        <a:pt x="0" y="4"/>
                        <a:pt x="2" y="6"/>
                        <a:pt x="1" y="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7" name="Freeform 599">
                  <a:extLst>
                    <a:ext uri="{FF2B5EF4-FFF2-40B4-BE49-F238E27FC236}">
                      <a16:creationId xmlns:a16="http://schemas.microsoft.com/office/drawing/2014/main" id="{F753C538-E69F-8528-70DF-030B00B504F0}"/>
                    </a:ext>
                  </a:extLst>
                </p:cNvPr>
                <p:cNvSpPr>
                  <a:spLocks/>
                </p:cNvSpPr>
                <p:nvPr/>
              </p:nvSpPr>
              <p:spPr bwMode="auto">
                <a:xfrm>
                  <a:off x="3461008" y="1593813"/>
                  <a:ext cx="16094" cy="22709"/>
                </a:xfrm>
                <a:custGeom>
                  <a:avLst/>
                  <a:gdLst>
                    <a:gd name="T0" fmla="*/ 2 w 3"/>
                    <a:gd name="T1" fmla="*/ 1 h 4"/>
                    <a:gd name="T2" fmla="*/ 1 w 3"/>
                    <a:gd name="T3" fmla="*/ 3 h 4"/>
                    <a:gd name="T4" fmla="*/ 2 w 3"/>
                    <a:gd name="T5" fmla="*/ 1 h 4"/>
                  </a:gdLst>
                  <a:ahLst/>
                  <a:cxnLst>
                    <a:cxn ang="0">
                      <a:pos x="T0" y="T1"/>
                    </a:cxn>
                    <a:cxn ang="0">
                      <a:pos x="T2" y="T3"/>
                    </a:cxn>
                    <a:cxn ang="0">
                      <a:pos x="T4" y="T5"/>
                    </a:cxn>
                  </a:cxnLst>
                  <a:rect l="0" t="0" r="r" b="b"/>
                  <a:pathLst>
                    <a:path w="3" h="4">
                      <a:moveTo>
                        <a:pt x="2" y="1"/>
                      </a:moveTo>
                      <a:cubicBezTo>
                        <a:pt x="0" y="0"/>
                        <a:pt x="0" y="3"/>
                        <a:pt x="1" y="3"/>
                      </a:cubicBezTo>
                      <a:cubicBezTo>
                        <a:pt x="2" y="4"/>
                        <a:pt x="3" y="2"/>
                        <a:pt x="2"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8" name="Freeform 600">
                  <a:extLst>
                    <a:ext uri="{FF2B5EF4-FFF2-40B4-BE49-F238E27FC236}">
                      <a16:creationId xmlns:a16="http://schemas.microsoft.com/office/drawing/2014/main" id="{2FC53A81-81AC-9D06-EE5A-4EE1560A4205}"/>
                    </a:ext>
                  </a:extLst>
                </p:cNvPr>
                <p:cNvSpPr>
                  <a:spLocks/>
                </p:cNvSpPr>
                <p:nvPr/>
              </p:nvSpPr>
              <p:spPr bwMode="auto">
                <a:xfrm>
                  <a:off x="3289336" y="1576784"/>
                  <a:ext cx="466735" cy="151390"/>
                </a:xfrm>
                <a:custGeom>
                  <a:avLst/>
                  <a:gdLst>
                    <a:gd name="T0" fmla="*/ 17 w 89"/>
                    <a:gd name="T1" fmla="*/ 7 h 27"/>
                    <a:gd name="T2" fmla="*/ 19 w 89"/>
                    <a:gd name="T3" fmla="*/ 4 h 27"/>
                    <a:gd name="T4" fmla="*/ 15 w 89"/>
                    <a:gd name="T5" fmla="*/ 2 h 27"/>
                    <a:gd name="T6" fmla="*/ 12 w 89"/>
                    <a:gd name="T7" fmla="*/ 2 h 27"/>
                    <a:gd name="T8" fmla="*/ 4 w 89"/>
                    <a:gd name="T9" fmla="*/ 1 h 27"/>
                    <a:gd name="T10" fmla="*/ 4 w 89"/>
                    <a:gd name="T11" fmla="*/ 3 h 27"/>
                    <a:gd name="T12" fmla="*/ 0 w 89"/>
                    <a:gd name="T13" fmla="*/ 4 h 27"/>
                    <a:gd name="T14" fmla="*/ 5 w 89"/>
                    <a:gd name="T15" fmla="*/ 5 h 27"/>
                    <a:gd name="T16" fmla="*/ 7 w 89"/>
                    <a:gd name="T17" fmla="*/ 6 h 27"/>
                    <a:gd name="T18" fmla="*/ 6 w 89"/>
                    <a:gd name="T19" fmla="*/ 7 h 27"/>
                    <a:gd name="T20" fmla="*/ 24 w 89"/>
                    <a:gd name="T21" fmla="*/ 13 h 27"/>
                    <a:gd name="T22" fmla="*/ 25 w 89"/>
                    <a:gd name="T23" fmla="*/ 16 h 27"/>
                    <a:gd name="T24" fmla="*/ 24 w 89"/>
                    <a:gd name="T25" fmla="*/ 21 h 27"/>
                    <a:gd name="T26" fmla="*/ 27 w 89"/>
                    <a:gd name="T27" fmla="*/ 25 h 27"/>
                    <a:gd name="T28" fmla="*/ 30 w 89"/>
                    <a:gd name="T29" fmla="*/ 24 h 27"/>
                    <a:gd name="T30" fmla="*/ 33 w 89"/>
                    <a:gd name="T31" fmla="*/ 26 h 27"/>
                    <a:gd name="T32" fmla="*/ 38 w 89"/>
                    <a:gd name="T33" fmla="*/ 26 h 27"/>
                    <a:gd name="T34" fmla="*/ 42 w 89"/>
                    <a:gd name="T35" fmla="*/ 23 h 27"/>
                    <a:gd name="T36" fmla="*/ 45 w 89"/>
                    <a:gd name="T37" fmla="*/ 26 h 27"/>
                    <a:gd name="T38" fmla="*/ 52 w 89"/>
                    <a:gd name="T39" fmla="*/ 27 h 27"/>
                    <a:gd name="T40" fmla="*/ 62 w 89"/>
                    <a:gd name="T41" fmla="*/ 27 h 27"/>
                    <a:gd name="T42" fmla="*/ 65 w 89"/>
                    <a:gd name="T43" fmla="*/ 27 h 27"/>
                    <a:gd name="T44" fmla="*/ 67 w 89"/>
                    <a:gd name="T45" fmla="*/ 24 h 27"/>
                    <a:gd name="T46" fmla="*/ 70 w 89"/>
                    <a:gd name="T47" fmla="*/ 25 h 27"/>
                    <a:gd name="T48" fmla="*/ 76 w 89"/>
                    <a:gd name="T49" fmla="*/ 27 h 27"/>
                    <a:gd name="T50" fmla="*/ 82 w 89"/>
                    <a:gd name="T51" fmla="*/ 26 h 27"/>
                    <a:gd name="T52" fmla="*/ 85 w 89"/>
                    <a:gd name="T53" fmla="*/ 24 h 27"/>
                    <a:gd name="T54" fmla="*/ 85 w 89"/>
                    <a:gd name="T55" fmla="*/ 22 h 27"/>
                    <a:gd name="T56" fmla="*/ 82 w 89"/>
                    <a:gd name="T57" fmla="*/ 22 h 27"/>
                    <a:gd name="T58" fmla="*/ 85 w 89"/>
                    <a:gd name="T59" fmla="*/ 17 h 27"/>
                    <a:gd name="T60" fmla="*/ 80 w 89"/>
                    <a:gd name="T61" fmla="*/ 16 h 27"/>
                    <a:gd name="T62" fmla="*/ 78 w 89"/>
                    <a:gd name="T63" fmla="*/ 14 h 27"/>
                    <a:gd name="T64" fmla="*/ 70 w 89"/>
                    <a:gd name="T65" fmla="*/ 14 h 27"/>
                    <a:gd name="T66" fmla="*/ 65 w 89"/>
                    <a:gd name="T67" fmla="*/ 14 h 27"/>
                    <a:gd name="T68" fmla="*/ 55 w 89"/>
                    <a:gd name="T69" fmla="*/ 17 h 27"/>
                    <a:gd name="T70" fmla="*/ 56 w 89"/>
                    <a:gd name="T71" fmla="*/ 18 h 27"/>
                    <a:gd name="T72" fmla="*/ 52 w 89"/>
                    <a:gd name="T73" fmla="*/ 18 h 27"/>
                    <a:gd name="T74" fmla="*/ 49 w 89"/>
                    <a:gd name="T75" fmla="*/ 16 h 27"/>
                    <a:gd name="T76" fmla="*/ 46 w 89"/>
                    <a:gd name="T77" fmla="*/ 17 h 27"/>
                    <a:gd name="T78" fmla="*/ 42 w 89"/>
                    <a:gd name="T79" fmla="*/ 16 h 27"/>
                    <a:gd name="T80" fmla="*/ 41 w 89"/>
                    <a:gd name="T81" fmla="*/ 18 h 27"/>
                    <a:gd name="T82" fmla="*/ 38 w 89"/>
                    <a:gd name="T83" fmla="*/ 16 h 27"/>
                    <a:gd name="T84" fmla="*/ 39 w 89"/>
                    <a:gd name="T85" fmla="*/ 14 h 27"/>
                    <a:gd name="T86" fmla="*/ 34 w 89"/>
                    <a:gd name="T87" fmla="*/ 12 h 27"/>
                    <a:gd name="T88" fmla="*/ 30 w 89"/>
                    <a:gd name="T89" fmla="*/ 13 h 27"/>
                    <a:gd name="T90" fmla="*/ 32 w 89"/>
                    <a:gd name="T91" fmla="*/ 12 h 27"/>
                    <a:gd name="T92" fmla="*/ 28 w 89"/>
                    <a:gd name="T93" fmla="*/ 9 h 27"/>
                    <a:gd name="T94" fmla="*/ 38 w 89"/>
                    <a:gd name="T95" fmla="*/ 10 h 27"/>
                    <a:gd name="T96" fmla="*/ 33 w 89"/>
                    <a:gd name="T97" fmla="*/ 7 h 27"/>
                    <a:gd name="T98" fmla="*/ 28 w 89"/>
                    <a:gd name="T99" fmla="*/ 7 h 27"/>
                    <a:gd name="T100" fmla="*/ 32 w 89"/>
                    <a:gd name="T101" fmla="*/ 6 h 27"/>
                    <a:gd name="T102" fmla="*/ 27 w 89"/>
                    <a:gd name="T103" fmla="*/ 5 h 27"/>
                    <a:gd name="T104" fmla="*/ 17 w 89"/>
                    <a:gd name="T105" fmla="*/ 7 h 27"/>
                    <a:gd name="T106" fmla="*/ 17 w 89"/>
                    <a:gd name="T10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27">
                      <a:moveTo>
                        <a:pt x="17" y="7"/>
                      </a:moveTo>
                      <a:cubicBezTo>
                        <a:pt x="18" y="7"/>
                        <a:pt x="20" y="5"/>
                        <a:pt x="19" y="4"/>
                      </a:cubicBezTo>
                      <a:cubicBezTo>
                        <a:pt x="18" y="3"/>
                        <a:pt x="16" y="2"/>
                        <a:pt x="15" y="2"/>
                      </a:cubicBezTo>
                      <a:cubicBezTo>
                        <a:pt x="14" y="2"/>
                        <a:pt x="13" y="2"/>
                        <a:pt x="12" y="2"/>
                      </a:cubicBezTo>
                      <a:cubicBezTo>
                        <a:pt x="9" y="1"/>
                        <a:pt x="7" y="0"/>
                        <a:pt x="4" y="1"/>
                      </a:cubicBezTo>
                      <a:cubicBezTo>
                        <a:pt x="0" y="2"/>
                        <a:pt x="3" y="2"/>
                        <a:pt x="4" y="3"/>
                      </a:cubicBezTo>
                      <a:cubicBezTo>
                        <a:pt x="4" y="3"/>
                        <a:pt x="0" y="3"/>
                        <a:pt x="0" y="4"/>
                      </a:cubicBezTo>
                      <a:cubicBezTo>
                        <a:pt x="0" y="5"/>
                        <a:pt x="4" y="5"/>
                        <a:pt x="5" y="5"/>
                      </a:cubicBezTo>
                      <a:cubicBezTo>
                        <a:pt x="5" y="6"/>
                        <a:pt x="7" y="6"/>
                        <a:pt x="7" y="6"/>
                      </a:cubicBezTo>
                      <a:cubicBezTo>
                        <a:pt x="7" y="7"/>
                        <a:pt x="6" y="7"/>
                        <a:pt x="6" y="7"/>
                      </a:cubicBezTo>
                      <a:cubicBezTo>
                        <a:pt x="12" y="11"/>
                        <a:pt x="21" y="5"/>
                        <a:pt x="24" y="13"/>
                      </a:cubicBezTo>
                      <a:cubicBezTo>
                        <a:pt x="24" y="14"/>
                        <a:pt x="26" y="15"/>
                        <a:pt x="25" y="16"/>
                      </a:cubicBezTo>
                      <a:cubicBezTo>
                        <a:pt x="24" y="18"/>
                        <a:pt x="23" y="19"/>
                        <a:pt x="24" y="21"/>
                      </a:cubicBezTo>
                      <a:cubicBezTo>
                        <a:pt x="24" y="21"/>
                        <a:pt x="26" y="25"/>
                        <a:pt x="27" y="25"/>
                      </a:cubicBezTo>
                      <a:cubicBezTo>
                        <a:pt x="28" y="26"/>
                        <a:pt x="30" y="23"/>
                        <a:pt x="30" y="24"/>
                      </a:cubicBezTo>
                      <a:cubicBezTo>
                        <a:pt x="31" y="24"/>
                        <a:pt x="32" y="26"/>
                        <a:pt x="33" y="26"/>
                      </a:cubicBezTo>
                      <a:cubicBezTo>
                        <a:pt x="35" y="27"/>
                        <a:pt x="37" y="26"/>
                        <a:pt x="38" y="26"/>
                      </a:cubicBezTo>
                      <a:cubicBezTo>
                        <a:pt x="39" y="25"/>
                        <a:pt x="41" y="23"/>
                        <a:pt x="42" y="23"/>
                      </a:cubicBezTo>
                      <a:cubicBezTo>
                        <a:pt x="42" y="23"/>
                        <a:pt x="44" y="26"/>
                        <a:pt x="45" y="26"/>
                      </a:cubicBezTo>
                      <a:cubicBezTo>
                        <a:pt x="47" y="27"/>
                        <a:pt x="50" y="27"/>
                        <a:pt x="52" y="27"/>
                      </a:cubicBezTo>
                      <a:cubicBezTo>
                        <a:pt x="56" y="27"/>
                        <a:pt x="59" y="27"/>
                        <a:pt x="62" y="27"/>
                      </a:cubicBezTo>
                      <a:cubicBezTo>
                        <a:pt x="63" y="27"/>
                        <a:pt x="64" y="27"/>
                        <a:pt x="65" y="27"/>
                      </a:cubicBezTo>
                      <a:cubicBezTo>
                        <a:pt x="67" y="26"/>
                        <a:pt x="66" y="24"/>
                        <a:pt x="67" y="24"/>
                      </a:cubicBezTo>
                      <a:cubicBezTo>
                        <a:pt x="68" y="23"/>
                        <a:pt x="69" y="24"/>
                        <a:pt x="70" y="25"/>
                      </a:cubicBezTo>
                      <a:cubicBezTo>
                        <a:pt x="71" y="26"/>
                        <a:pt x="74" y="27"/>
                        <a:pt x="76" y="27"/>
                      </a:cubicBezTo>
                      <a:cubicBezTo>
                        <a:pt x="78" y="27"/>
                        <a:pt x="80" y="27"/>
                        <a:pt x="82" y="26"/>
                      </a:cubicBezTo>
                      <a:cubicBezTo>
                        <a:pt x="84" y="26"/>
                        <a:pt x="83" y="24"/>
                        <a:pt x="85" y="24"/>
                      </a:cubicBezTo>
                      <a:cubicBezTo>
                        <a:pt x="86" y="24"/>
                        <a:pt x="87" y="21"/>
                        <a:pt x="85" y="22"/>
                      </a:cubicBezTo>
                      <a:cubicBezTo>
                        <a:pt x="85" y="22"/>
                        <a:pt x="83" y="22"/>
                        <a:pt x="82" y="22"/>
                      </a:cubicBezTo>
                      <a:cubicBezTo>
                        <a:pt x="82" y="22"/>
                        <a:pt x="89" y="18"/>
                        <a:pt x="85" y="17"/>
                      </a:cubicBezTo>
                      <a:cubicBezTo>
                        <a:pt x="84" y="17"/>
                        <a:pt x="82" y="16"/>
                        <a:pt x="80" y="16"/>
                      </a:cubicBezTo>
                      <a:cubicBezTo>
                        <a:pt x="78" y="16"/>
                        <a:pt x="80" y="14"/>
                        <a:pt x="78" y="14"/>
                      </a:cubicBezTo>
                      <a:cubicBezTo>
                        <a:pt x="75" y="14"/>
                        <a:pt x="73" y="14"/>
                        <a:pt x="70" y="14"/>
                      </a:cubicBezTo>
                      <a:cubicBezTo>
                        <a:pt x="68" y="14"/>
                        <a:pt x="67" y="13"/>
                        <a:pt x="65" y="14"/>
                      </a:cubicBezTo>
                      <a:cubicBezTo>
                        <a:pt x="64" y="14"/>
                        <a:pt x="55" y="16"/>
                        <a:pt x="55" y="17"/>
                      </a:cubicBezTo>
                      <a:cubicBezTo>
                        <a:pt x="55" y="17"/>
                        <a:pt x="56" y="17"/>
                        <a:pt x="56" y="18"/>
                      </a:cubicBezTo>
                      <a:cubicBezTo>
                        <a:pt x="56" y="18"/>
                        <a:pt x="53" y="18"/>
                        <a:pt x="52" y="18"/>
                      </a:cubicBezTo>
                      <a:cubicBezTo>
                        <a:pt x="51" y="18"/>
                        <a:pt x="50" y="17"/>
                        <a:pt x="49" y="16"/>
                      </a:cubicBezTo>
                      <a:cubicBezTo>
                        <a:pt x="48" y="16"/>
                        <a:pt x="47" y="17"/>
                        <a:pt x="46" y="17"/>
                      </a:cubicBezTo>
                      <a:cubicBezTo>
                        <a:pt x="45" y="17"/>
                        <a:pt x="43" y="16"/>
                        <a:pt x="42" y="16"/>
                      </a:cubicBezTo>
                      <a:cubicBezTo>
                        <a:pt x="41" y="16"/>
                        <a:pt x="42" y="18"/>
                        <a:pt x="41" y="18"/>
                      </a:cubicBezTo>
                      <a:cubicBezTo>
                        <a:pt x="40" y="18"/>
                        <a:pt x="39" y="16"/>
                        <a:pt x="38" y="16"/>
                      </a:cubicBezTo>
                      <a:cubicBezTo>
                        <a:pt x="35" y="16"/>
                        <a:pt x="39" y="15"/>
                        <a:pt x="39" y="14"/>
                      </a:cubicBezTo>
                      <a:cubicBezTo>
                        <a:pt x="39" y="13"/>
                        <a:pt x="35" y="12"/>
                        <a:pt x="34" y="12"/>
                      </a:cubicBezTo>
                      <a:cubicBezTo>
                        <a:pt x="34" y="12"/>
                        <a:pt x="30" y="13"/>
                        <a:pt x="30" y="13"/>
                      </a:cubicBezTo>
                      <a:cubicBezTo>
                        <a:pt x="30" y="12"/>
                        <a:pt x="32" y="12"/>
                        <a:pt x="32" y="12"/>
                      </a:cubicBezTo>
                      <a:cubicBezTo>
                        <a:pt x="32" y="11"/>
                        <a:pt x="27" y="10"/>
                        <a:pt x="28" y="9"/>
                      </a:cubicBezTo>
                      <a:cubicBezTo>
                        <a:pt x="28" y="9"/>
                        <a:pt x="38" y="10"/>
                        <a:pt x="38" y="10"/>
                      </a:cubicBezTo>
                      <a:cubicBezTo>
                        <a:pt x="38" y="9"/>
                        <a:pt x="34" y="8"/>
                        <a:pt x="33" y="7"/>
                      </a:cubicBezTo>
                      <a:cubicBezTo>
                        <a:pt x="32" y="7"/>
                        <a:pt x="30" y="7"/>
                        <a:pt x="28" y="7"/>
                      </a:cubicBezTo>
                      <a:cubicBezTo>
                        <a:pt x="29" y="7"/>
                        <a:pt x="31" y="7"/>
                        <a:pt x="32" y="6"/>
                      </a:cubicBezTo>
                      <a:cubicBezTo>
                        <a:pt x="32" y="5"/>
                        <a:pt x="27" y="5"/>
                        <a:pt x="27" y="5"/>
                      </a:cubicBezTo>
                      <a:cubicBezTo>
                        <a:pt x="23" y="5"/>
                        <a:pt x="21" y="6"/>
                        <a:pt x="17" y="7"/>
                      </a:cubicBezTo>
                      <a:cubicBezTo>
                        <a:pt x="17" y="7"/>
                        <a:pt x="18" y="7"/>
                        <a:pt x="17" y="7"/>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69" name="Freeform 601">
                  <a:extLst>
                    <a:ext uri="{FF2B5EF4-FFF2-40B4-BE49-F238E27FC236}">
                      <a16:creationId xmlns:a16="http://schemas.microsoft.com/office/drawing/2014/main" id="{CCFBD07E-4F34-7983-D661-808DE8039902}"/>
                    </a:ext>
                  </a:extLst>
                </p:cNvPr>
                <p:cNvSpPr>
                  <a:spLocks/>
                </p:cNvSpPr>
                <p:nvPr/>
              </p:nvSpPr>
              <p:spPr bwMode="auto">
                <a:xfrm>
                  <a:off x="3300067" y="1315637"/>
                  <a:ext cx="309368" cy="206268"/>
                </a:xfrm>
                <a:custGeom>
                  <a:avLst/>
                  <a:gdLst>
                    <a:gd name="T0" fmla="*/ 55 w 59"/>
                    <a:gd name="T1" fmla="*/ 21 h 37"/>
                    <a:gd name="T2" fmla="*/ 46 w 59"/>
                    <a:gd name="T3" fmla="*/ 20 h 37"/>
                    <a:gd name="T4" fmla="*/ 46 w 59"/>
                    <a:gd name="T5" fmla="*/ 18 h 37"/>
                    <a:gd name="T6" fmla="*/ 44 w 59"/>
                    <a:gd name="T7" fmla="*/ 15 h 37"/>
                    <a:gd name="T8" fmla="*/ 44 w 59"/>
                    <a:gd name="T9" fmla="*/ 11 h 37"/>
                    <a:gd name="T10" fmla="*/ 43 w 59"/>
                    <a:gd name="T11" fmla="*/ 15 h 37"/>
                    <a:gd name="T12" fmla="*/ 35 w 59"/>
                    <a:gd name="T13" fmla="*/ 10 h 37"/>
                    <a:gd name="T14" fmla="*/ 24 w 59"/>
                    <a:gd name="T15" fmla="*/ 2 h 37"/>
                    <a:gd name="T16" fmla="*/ 12 w 59"/>
                    <a:gd name="T17" fmla="*/ 1 h 37"/>
                    <a:gd name="T18" fmla="*/ 12 w 59"/>
                    <a:gd name="T19" fmla="*/ 3 h 37"/>
                    <a:gd name="T20" fmla="*/ 6 w 59"/>
                    <a:gd name="T21" fmla="*/ 5 h 37"/>
                    <a:gd name="T22" fmla="*/ 11 w 59"/>
                    <a:gd name="T23" fmla="*/ 9 h 37"/>
                    <a:gd name="T24" fmla="*/ 6 w 59"/>
                    <a:gd name="T25" fmla="*/ 9 h 37"/>
                    <a:gd name="T26" fmla="*/ 5 w 59"/>
                    <a:gd name="T27" fmla="*/ 11 h 37"/>
                    <a:gd name="T28" fmla="*/ 6 w 59"/>
                    <a:gd name="T29" fmla="*/ 14 h 37"/>
                    <a:gd name="T30" fmla="*/ 10 w 59"/>
                    <a:gd name="T31" fmla="*/ 14 h 37"/>
                    <a:gd name="T32" fmla="*/ 0 w 59"/>
                    <a:gd name="T33" fmla="*/ 15 h 37"/>
                    <a:gd name="T34" fmla="*/ 7 w 59"/>
                    <a:gd name="T35" fmla="*/ 20 h 37"/>
                    <a:gd name="T36" fmla="*/ 8 w 59"/>
                    <a:gd name="T37" fmla="*/ 23 h 37"/>
                    <a:gd name="T38" fmla="*/ 14 w 59"/>
                    <a:gd name="T39" fmla="*/ 23 h 37"/>
                    <a:gd name="T40" fmla="*/ 26 w 59"/>
                    <a:gd name="T41" fmla="*/ 23 h 37"/>
                    <a:gd name="T42" fmla="*/ 28 w 59"/>
                    <a:gd name="T43" fmla="*/ 24 h 37"/>
                    <a:gd name="T44" fmla="*/ 16 w 59"/>
                    <a:gd name="T45" fmla="*/ 25 h 37"/>
                    <a:gd name="T46" fmla="*/ 16 w 59"/>
                    <a:gd name="T47" fmla="*/ 30 h 37"/>
                    <a:gd name="T48" fmla="*/ 19 w 59"/>
                    <a:gd name="T49" fmla="*/ 33 h 37"/>
                    <a:gd name="T50" fmla="*/ 32 w 59"/>
                    <a:gd name="T51" fmla="*/ 35 h 37"/>
                    <a:gd name="T52" fmla="*/ 34 w 59"/>
                    <a:gd name="T53" fmla="*/ 36 h 37"/>
                    <a:gd name="T54" fmla="*/ 40 w 59"/>
                    <a:gd name="T55" fmla="*/ 35 h 37"/>
                    <a:gd name="T56" fmla="*/ 41 w 59"/>
                    <a:gd name="T57" fmla="*/ 35 h 37"/>
                    <a:gd name="T58" fmla="*/ 41 w 59"/>
                    <a:gd name="T59" fmla="*/ 29 h 37"/>
                    <a:gd name="T60" fmla="*/ 46 w 59"/>
                    <a:gd name="T61" fmla="*/ 30 h 37"/>
                    <a:gd name="T62" fmla="*/ 51 w 59"/>
                    <a:gd name="T63" fmla="*/ 28 h 37"/>
                    <a:gd name="T64" fmla="*/ 54 w 59"/>
                    <a:gd name="T65" fmla="*/ 26 h 37"/>
                    <a:gd name="T66" fmla="*/ 58 w 59"/>
                    <a:gd name="T6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37">
                      <a:moveTo>
                        <a:pt x="58" y="24"/>
                      </a:moveTo>
                      <a:cubicBezTo>
                        <a:pt x="58" y="22"/>
                        <a:pt x="56" y="22"/>
                        <a:pt x="55" y="21"/>
                      </a:cubicBezTo>
                      <a:cubicBezTo>
                        <a:pt x="54" y="20"/>
                        <a:pt x="53" y="22"/>
                        <a:pt x="52" y="21"/>
                      </a:cubicBezTo>
                      <a:cubicBezTo>
                        <a:pt x="50" y="19"/>
                        <a:pt x="48" y="21"/>
                        <a:pt x="46" y="20"/>
                      </a:cubicBezTo>
                      <a:cubicBezTo>
                        <a:pt x="46" y="20"/>
                        <a:pt x="48" y="19"/>
                        <a:pt x="48" y="18"/>
                      </a:cubicBezTo>
                      <a:cubicBezTo>
                        <a:pt x="48" y="18"/>
                        <a:pt x="46" y="18"/>
                        <a:pt x="46" y="18"/>
                      </a:cubicBezTo>
                      <a:cubicBezTo>
                        <a:pt x="46" y="17"/>
                        <a:pt x="47" y="17"/>
                        <a:pt x="47" y="16"/>
                      </a:cubicBezTo>
                      <a:cubicBezTo>
                        <a:pt x="47" y="15"/>
                        <a:pt x="44" y="16"/>
                        <a:pt x="44" y="15"/>
                      </a:cubicBezTo>
                      <a:cubicBezTo>
                        <a:pt x="43" y="15"/>
                        <a:pt x="45" y="14"/>
                        <a:pt x="45" y="14"/>
                      </a:cubicBezTo>
                      <a:cubicBezTo>
                        <a:pt x="46" y="13"/>
                        <a:pt x="44" y="12"/>
                        <a:pt x="44" y="11"/>
                      </a:cubicBezTo>
                      <a:cubicBezTo>
                        <a:pt x="43" y="10"/>
                        <a:pt x="38" y="11"/>
                        <a:pt x="38" y="11"/>
                      </a:cubicBezTo>
                      <a:cubicBezTo>
                        <a:pt x="38" y="12"/>
                        <a:pt x="43" y="14"/>
                        <a:pt x="43" y="15"/>
                      </a:cubicBezTo>
                      <a:cubicBezTo>
                        <a:pt x="42" y="16"/>
                        <a:pt x="39" y="14"/>
                        <a:pt x="38" y="13"/>
                      </a:cubicBezTo>
                      <a:cubicBezTo>
                        <a:pt x="36" y="12"/>
                        <a:pt x="39" y="10"/>
                        <a:pt x="35" y="10"/>
                      </a:cubicBezTo>
                      <a:cubicBezTo>
                        <a:pt x="33" y="10"/>
                        <a:pt x="30" y="10"/>
                        <a:pt x="29" y="8"/>
                      </a:cubicBezTo>
                      <a:cubicBezTo>
                        <a:pt x="28" y="6"/>
                        <a:pt x="26" y="3"/>
                        <a:pt x="24" y="2"/>
                      </a:cubicBezTo>
                      <a:cubicBezTo>
                        <a:pt x="21" y="1"/>
                        <a:pt x="18" y="0"/>
                        <a:pt x="16" y="0"/>
                      </a:cubicBezTo>
                      <a:cubicBezTo>
                        <a:pt x="15" y="0"/>
                        <a:pt x="10" y="0"/>
                        <a:pt x="12" y="1"/>
                      </a:cubicBezTo>
                      <a:cubicBezTo>
                        <a:pt x="13" y="1"/>
                        <a:pt x="17" y="2"/>
                        <a:pt x="17" y="2"/>
                      </a:cubicBezTo>
                      <a:cubicBezTo>
                        <a:pt x="17" y="4"/>
                        <a:pt x="13" y="3"/>
                        <a:pt x="12" y="3"/>
                      </a:cubicBezTo>
                      <a:cubicBezTo>
                        <a:pt x="12" y="3"/>
                        <a:pt x="13" y="4"/>
                        <a:pt x="13" y="4"/>
                      </a:cubicBezTo>
                      <a:cubicBezTo>
                        <a:pt x="13" y="5"/>
                        <a:pt x="7" y="2"/>
                        <a:pt x="6" y="5"/>
                      </a:cubicBezTo>
                      <a:cubicBezTo>
                        <a:pt x="6" y="5"/>
                        <a:pt x="11" y="7"/>
                        <a:pt x="12" y="7"/>
                      </a:cubicBezTo>
                      <a:cubicBezTo>
                        <a:pt x="10" y="6"/>
                        <a:pt x="11" y="9"/>
                        <a:pt x="11" y="9"/>
                      </a:cubicBezTo>
                      <a:cubicBezTo>
                        <a:pt x="11" y="10"/>
                        <a:pt x="4" y="7"/>
                        <a:pt x="3" y="8"/>
                      </a:cubicBezTo>
                      <a:cubicBezTo>
                        <a:pt x="3" y="7"/>
                        <a:pt x="6" y="8"/>
                        <a:pt x="6" y="9"/>
                      </a:cubicBezTo>
                      <a:cubicBezTo>
                        <a:pt x="6" y="8"/>
                        <a:pt x="4" y="9"/>
                        <a:pt x="4" y="9"/>
                      </a:cubicBezTo>
                      <a:cubicBezTo>
                        <a:pt x="3" y="10"/>
                        <a:pt x="5" y="11"/>
                        <a:pt x="5" y="11"/>
                      </a:cubicBezTo>
                      <a:cubicBezTo>
                        <a:pt x="6" y="12"/>
                        <a:pt x="2" y="12"/>
                        <a:pt x="1" y="12"/>
                      </a:cubicBezTo>
                      <a:cubicBezTo>
                        <a:pt x="2" y="12"/>
                        <a:pt x="4" y="13"/>
                        <a:pt x="6" y="14"/>
                      </a:cubicBezTo>
                      <a:cubicBezTo>
                        <a:pt x="8" y="14"/>
                        <a:pt x="10" y="13"/>
                        <a:pt x="12" y="13"/>
                      </a:cubicBezTo>
                      <a:cubicBezTo>
                        <a:pt x="12" y="13"/>
                        <a:pt x="10" y="14"/>
                        <a:pt x="10" y="14"/>
                      </a:cubicBezTo>
                      <a:cubicBezTo>
                        <a:pt x="10" y="15"/>
                        <a:pt x="11" y="15"/>
                        <a:pt x="11" y="15"/>
                      </a:cubicBezTo>
                      <a:cubicBezTo>
                        <a:pt x="11" y="16"/>
                        <a:pt x="0" y="15"/>
                        <a:pt x="0" y="15"/>
                      </a:cubicBezTo>
                      <a:cubicBezTo>
                        <a:pt x="0" y="15"/>
                        <a:pt x="2" y="18"/>
                        <a:pt x="2" y="18"/>
                      </a:cubicBezTo>
                      <a:cubicBezTo>
                        <a:pt x="3" y="19"/>
                        <a:pt x="7" y="21"/>
                        <a:pt x="7" y="20"/>
                      </a:cubicBezTo>
                      <a:cubicBezTo>
                        <a:pt x="7" y="21"/>
                        <a:pt x="5" y="20"/>
                        <a:pt x="6" y="22"/>
                      </a:cubicBezTo>
                      <a:cubicBezTo>
                        <a:pt x="6" y="22"/>
                        <a:pt x="7" y="23"/>
                        <a:pt x="8" y="23"/>
                      </a:cubicBezTo>
                      <a:cubicBezTo>
                        <a:pt x="9" y="24"/>
                        <a:pt x="10" y="23"/>
                        <a:pt x="11" y="23"/>
                      </a:cubicBezTo>
                      <a:cubicBezTo>
                        <a:pt x="12" y="22"/>
                        <a:pt x="13" y="24"/>
                        <a:pt x="14" y="23"/>
                      </a:cubicBezTo>
                      <a:cubicBezTo>
                        <a:pt x="17" y="22"/>
                        <a:pt x="19" y="21"/>
                        <a:pt x="21" y="22"/>
                      </a:cubicBezTo>
                      <a:cubicBezTo>
                        <a:pt x="23" y="23"/>
                        <a:pt x="24" y="23"/>
                        <a:pt x="26" y="23"/>
                      </a:cubicBezTo>
                      <a:cubicBezTo>
                        <a:pt x="25" y="23"/>
                        <a:pt x="23" y="23"/>
                        <a:pt x="21" y="23"/>
                      </a:cubicBezTo>
                      <a:cubicBezTo>
                        <a:pt x="23" y="23"/>
                        <a:pt x="27" y="23"/>
                        <a:pt x="28" y="24"/>
                      </a:cubicBezTo>
                      <a:cubicBezTo>
                        <a:pt x="28" y="24"/>
                        <a:pt x="23" y="25"/>
                        <a:pt x="23" y="25"/>
                      </a:cubicBezTo>
                      <a:cubicBezTo>
                        <a:pt x="21" y="25"/>
                        <a:pt x="18" y="25"/>
                        <a:pt x="16" y="25"/>
                      </a:cubicBezTo>
                      <a:cubicBezTo>
                        <a:pt x="16" y="26"/>
                        <a:pt x="12" y="27"/>
                        <a:pt x="13" y="27"/>
                      </a:cubicBezTo>
                      <a:cubicBezTo>
                        <a:pt x="14" y="28"/>
                        <a:pt x="15" y="28"/>
                        <a:pt x="16" y="30"/>
                      </a:cubicBezTo>
                      <a:cubicBezTo>
                        <a:pt x="16" y="32"/>
                        <a:pt x="22" y="30"/>
                        <a:pt x="23" y="32"/>
                      </a:cubicBezTo>
                      <a:cubicBezTo>
                        <a:pt x="23" y="32"/>
                        <a:pt x="19" y="32"/>
                        <a:pt x="19" y="33"/>
                      </a:cubicBezTo>
                      <a:cubicBezTo>
                        <a:pt x="20" y="34"/>
                        <a:pt x="25" y="36"/>
                        <a:pt x="26" y="36"/>
                      </a:cubicBezTo>
                      <a:cubicBezTo>
                        <a:pt x="26" y="36"/>
                        <a:pt x="32" y="36"/>
                        <a:pt x="32" y="35"/>
                      </a:cubicBezTo>
                      <a:cubicBezTo>
                        <a:pt x="32" y="35"/>
                        <a:pt x="31" y="35"/>
                        <a:pt x="31" y="35"/>
                      </a:cubicBezTo>
                      <a:cubicBezTo>
                        <a:pt x="31" y="33"/>
                        <a:pt x="35" y="36"/>
                        <a:pt x="34" y="36"/>
                      </a:cubicBezTo>
                      <a:cubicBezTo>
                        <a:pt x="35" y="36"/>
                        <a:pt x="33" y="33"/>
                        <a:pt x="33" y="32"/>
                      </a:cubicBezTo>
                      <a:cubicBezTo>
                        <a:pt x="35" y="31"/>
                        <a:pt x="37" y="37"/>
                        <a:pt x="40" y="35"/>
                      </a:cubicBezTo>
                      <a:cubicBezTo>
                        <a:pt x="41" y="34"/>
                        <a:pt x="39" y="32"/>
                        <a:pt x="40" y="32"/>
                      </a:cubicBezTo>
                      <a:cubicBezTo>
                        <a:pt x="41" y="32"/>
                        <a:pt x="41" y="34"/>
                        <a:pt x="41" y="35"/>
                      </a:cubicBezTo>
                      <a:cubicBezTo>
                        <a:pt x="42" y="35"/>
                        <a:pt x="43" y="31"/>
                        <a:pt x="42" y="31"/>
                      </a:cubicBezTo>
                      <a:cubicBezTo>
                        <a:pt x="42" y="30"/>
                        <a:pt x="42" y="29"/>
                        <a:pt x="41" y="29"/>
                      </a:cubicBezTo>
                      <a:cubicBezTo>
                        <a:pt x="41" y="28"/>
                        <a:pt x="42" y="26"/>
                        <a:pt x="43" y="27"/>
                      </a:cubicBezTo>
                      <a:cubicBezTo>
                        <a:pt x="44" y="28"/>
                        <a:pt x="43" y="32"/>
                        <a:pt x="46" y="30"/>
                      </a:cubicBezTo>
                      <a:cubicBezTo>
                        <a:pt x="47" y="29"/>
                        <a:pt x="50" y="25"/>
                        <a:pt x="52" y="27"/>
                      </a:cubicBezTo>
                      <a:cubicBezTo>
                        <a:pt x="53" y="27"/>
                        <a:pt x="51" y="28"/>
                        <a:pt x="51" y="28"/>
                      </a:cubicBezTo>
                      <a:cubicBezTo>
                        <a:pt x="51" y="28"/>
                        <a:pt x="56" y="27"/>
                        <a:pt x="56" y="27"/>
                      </a:cubicBezTo>
                      <a:cubicBezTo>
                        <a:pt x="56" y="27"/>
                        <a:pt x="54" y="27"/>
                        <a:pt x="54" y="26"/>
                      </a:cubicBezTo>
                      <a:cubicBezTo>
                        <a:pt x="54" y="25"/>
                        <a:pt x="59" y="25"/>
                        <a:pt x="58" y="24"/>
                      </a:cubicBezTo>
                      <a:cubicBezTo>
                        <a:pt x="58" y="22"/>
                        <a:pt x="58" y="25"/>
                        <a:pt x="58" y="2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0" name="Freeform 602">
                  <a:extLst>
                    <a:ext uri="{FF2B5EF4-FFF2-40B4-BE49-F238E27FC236}">
                      <a16:creationId xmlns:a16="http://schemas.microsoft.com/office/drawing/2014/main" id="{D8BE7331-C790-864E-EC2F-459DE4565159}"/>
                    </a:ext>
                  </a:extLst>
                </p:cNvPr>
                <p:cNvSpPr>
                  <a:spLocks/>
                </p:cNvSpPr>
                <p:nvPr/>
              </p:nvSpPr>
              <p:spPr bwMode="auto">
                <a:xfrm>
                  <a:off x="3425243" y="1188850"/>
                  <a:ext cx="817232" cy="450382"/>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1" name="Freeform 604">
                  <a:extLst>
                    <a:ext uri="{FF2B5EF4-FFF2-40B4-BE49-F238E27FC236}">
                      <a16:creationId xmlns:a16="http://schemas.microsoft.com/office/drawing/2014/main" id="{4F144208-8B2B-ED01-B6F7-47425D17AD2B}"/>
                    </a:ext>
                  </a:extLst>
                </p:cNvPr>
                <p:cNvSpPr>
                  <a:spLocks/>
                </p:cNvSpPr>
                <p:nvPr/>
              </p:nvSpPr>
              <p:spPr bwMode="auto">
                <a:xfrm>
                  <a:off x="3807931" y="1438640"/>
                  <a:ext cx="73319" cy="28387"/>
                </a:xfrm>
                <a:custGeom>
                  <a:avLst/>
                  <a:gdLst>
                    <a:gd name="T0" fmla="*/ 13 w 14"/>
                    <a:gd name="T1" fmla="*/ 4 h 5"/>
                    <a:gd name="T2" fmla="*/ 11 w 14"/>
                    <a:gd name="T3" fmla="*/ 2 h 5"/>
                    <a:gd name="T4" fmla="*/ 8 w 14"/>
                    <a:gd name="T5" fmla="*/ 2 h 5"/>
                    <a:gd name="T6" fmla="*/ 1 w 14"/>
                    <a:gd name="T7" fmla="*/ 1 h 5"/>
                    <a:gd name="T8" fmla="*/ 2 w 14"/>
                    <a:gd name="T9" fmla="*/ 2 h 5"/>
                    <a:gd name="T10" fmla="*/ 0 w 14"/>
                    <a:gd name="T11" fmla="*/ 3 h 5"/>
                    <a:gd name="T12" fmla="*/ 3 w 14"/>
                    <a:gd name="T13" fmla="*/ 3 h 5"/>
                    <a:gd name="T14" fmla="*/ 8 w 14"/>
                    <a:gd name="T15" fmla="*/ 4 h 5"/>
                    <a:gd name="T16" fmla="*/ 13 w 14"/>
                    <a:gd name="T17" fmla="*/ 4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2" y="3"/>
                        <a:pt x="13" y="3"/>
                        <a:pt x="11" y="2"/>
                      </a:cubicBezTo>
                      <a:cubicBezTo>
                        <a:pt x="10" y="2"/>
                        <a:pt x="9" y="2"/>
                        <a:pt x="8" y="2"/>
                      </a:cubicBezTo>
                      <a:cubicBezTo>
                        <a:pt x="7" y="2"/>
                        <a:pt x="2" y="0"/>
                        <a:pt x="1" y="1"/>
                      </a:cubicBezTo>
                      <a:cubicBezTo>
                        <a:pt x="1" y="1"/>
                        <a:pt x="3" y="2"/>
                        <a:pt x="2" y="2"/>
                      </a:cubicBezTo>
                      <a:cubicBezTo>
                        <a:pt x="2" y="3"/>
                        <a:pt x="0" y="4"/>
                        <a:pt x="0" y="3"/>
                      </a:cubicBezTo>
                      <a:cubicBezTo>
                        <a:pt x="0" y="4"/>
                        <a:pt x="2" y="3"/>
                        <a:pt x="3" y="3"/>
                      </a:cubicBezTo>
                      <a:cubicBezTo>
                        <a:pt x="4" y="3"/>
                        <a:pt x="6" y="4"/>
                        <a:pt x="8" y="4"/>
                      </a:cubicBezTo>
                      <a:cubicBezTo>
                        <a:pt x="9" y="4"/>
                        <a:pt x="13" y="4"/>
                        <a:pt x="13" y="4"/>
                      </a:cubicBezTo>
                      <a:cubicBezTo>
                        <a:pt x="12" y="3"/>
                        <a:pt x="14" y="5"/>
                        <a:pt x="13"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2" name="Freeform 605">
                  <a:extLst>
                    <a:ext uri="{FF2B5EF4-FFF2-40B4-BE49-F238E27FC236}">
                      <a16:creationId xmlns:a16="http://schemas.microsoft.com/office/drawing/2014/main" id="{B5045A2A-4522-AC36-1D6A-A500509AE1AC}"/>
                    </a:ext>
                  </a:extLst>
                </p:cNvPr>
                <p:cNvSpPr>
                  <a:spLocks/>
                </p:cNvSpPr>
                <p:nvPr/>
              </p:nvSpPr>
              <p:spPr bwMode="auto">
                <a:xfrm>
                  <a:off x="3604069" y="1461347"/>
                  <a:ext cx="30401" cy="11355"/>
                </a:xfrm>
                <a:custGeom>
                  <a:avLst/>
                  <a:gdLst>
                    <a:gd name="T0" fmla="*/ 5 w 6"/>
                    <a:gd name="T1" fmla="*/ 1 h 2"/>
                    <a:gd name="T2" fmla="*/ 2 w 6"/>
                    <a:gd name="T3" fmla="*/ 0 h 2"/>
                    <a:gd name="T4" fmla="*/ 5 w 6"/>
                    <a:gd name="T5" fmla="*/ 1 h 2"/>
                  </a:gdLst>
                  <a:ahLst/>
                  <a:cxnLst>
                    <a:cxn ang="0">
                      <a:pos x="T0" y="T1"/>
                    </a:cxn>
                    <a:cxn ang="0">
                      <a:pos x="T2" y="T3"/>
                    </a:cxn>
                    <a:cxn ang="0">
                      <a:pos x="T4" y="T5"/>
                    </a:cxn>
                  </a:cxnLst>
                  <a:rect l="0" t="0" r="r" b="b"/>
                  <a:pathLst>
                    <a:path w="6" h="2">
                      <a:moveTo>
                        <a:pt x="5" y="1"/>
                      </a:moveTo>
                      <a:cubicBezTo>
                        <a:pt x="4" y="2"/>
                        <a:pt x="0" y="0"/>
                        <a:pt x="2" y="0"/>
                      </a:cubicBezTo>
                      <a:cubicBezTo>
                        <a:pt x="3" y="0"/>
                        <a:pt x="6" y="1"/>
                        <a:pt x="5"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3" name="Freeform 606">
                  <a:extLst>
                    <a:ext uri="{FF2B5EF4-FFF2-40B4-BE49-F238E27FC236}">
                      <a16:creationId xmlns:a16="http://schemas.microsoft.com/office/drawing/2014/main" id="{CA276D15-9C57-35B9-543B-9C73B4D240D0}"/>
                    </a:ext>
                  </a:extLst>
                </p:cNvPr>
                <p:cNvSpPr>
                  <a:spLocks/>
                </p:cNvSpPr>
                <p:nvPr/>
              </p:nvSpPr>
              <p:spPr bwMode="auto">
                <a:xfrm>
                  <a:off x="3739977" y="1633554"/>
                  <a:ext cx="30401" cy="17033"/>
                </a:xfrm>
                <a:custGeom>
                  <a:avLst/>
                  <a:gdLst>
                    <a:gd name="T0" fmla="*/ 4 w 6"/>
                    <a:gd name="T1" fmla="*/ 1 h 3"/>
                    <a:gd name="T2" fmla="*/ 1 w 6"/>
                    <a:gd name="T3" fmla="*/ 2 h 3"/>
                    <a:gd name="T4" fmla="*/ 4 w 6"/>
                    <a:gd name="T5" fmla="*/ 1 h 3"/>
                  </a:gdLst>
                  <a:ahLst/>
                  <a:cxnLst>
                    <a:cxn ang="0">
                      <a:pos x="T0" y="T1"/>
                    </a:cxn>
                    <a:cxn ang="0">
                      <a:pos x="T2" y="T3"/>
                    </a:cxn>
                    <a:cxn ang="0">
                      <a:pos x="T4" y="T5"/>
                    </a:cxn>
                  </a:cxnLst>
                  <a:rect l="0" t="0" r="r" b="b"/>
                  <a:pathLst>
                    <a:path w="6" h="3">
                      <a:moveTo>
                        <a:pt x="4" y="1"/>
                      </a:moveTo>
                      <a:cubicBezTo>
                        <a:pt x="3" y="0"/>
                        <a:pt x="0" y="2"/>
                        <a:pt x="1" y="2"/>
                      </a:cubicBezTo>
                      <a:cubicBezTo>
                        <a:pt x="2" y="3"/>
                        <a:pt x="6" y="1"/>
                        <a:pt x="4"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4" name="Freeform 786">
                  <a:extLst>
                    <a:ext uri="{FF2B5EF4-FFF2-40B4-BE49-F238E27FC236}">
                      <a16:creationId xmlns:a16="http://schemas.microsoft.com/office/drawing/2014/main" id="{4CFDEE95-8FEB-41FD-9CCE-D6DBA842CEA3}"/>
                    </a:ext>
                  </a:extLst>
                </p:cNvPr>
                <p:cNvSpPr>
                  <a:spLocks/>
                </p:cNvSpPr>
                <p:nvPr/>
              </p:nvSpPr>
              <p:spPr bwMode="auto">
                <a:xfrm>
                  <a:off x="5192038" y="1800080"/>
                  <a:ext cx="89412" cy="54878"/>
                </a:xfrm>
                <a:custGeom>
                  <a:avLst/>
                  <a:gdLst>
                    <a:gd name="T0" fmla="*/ 0 w 17"/>
                    <a:gd name="T1" fmla="*/ 4 h 10"/>
                    <a:gd name="T2" fmla="*/ 10 w 17"/>
                    <a:gd name="T3" fmla="*/ 2 h 10"/>
                    <a:gd name="T4" fmla="*/ 8 w 17"/>
                    <a:gd name="T5" fmla="*/ 4 h 10"/>
                    <a:gd name="T6" fmla="*/ 12 w 17"/>
                    <a:gd name="T7" fmla="*/ 7 h 10"/>
                    <a:gd name="T8" fmla="*/ 9 w 17"/>
                    <a:gd name="T9" fmla="*/ 7 h 10"/>
                    <a:gd name="T10" fmla="*/ 11 w 17"/>
                    <a:gd name="T11" fmla="*/ 10 h 10"/>
                    <a:gd name="T12" fmla="*/ 8 w 17"/>
                    <a:gd name="T13" fmla="*/ 9 h 10"/>
                    <a:gd name="T14" fmla="*/ 0 w 17"/>
                    <a:gd name="T15" fmla="*/ 4 h 10"/>
                    <a:gd name="T16" fmla="*/ 0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4"/>
                      </a:moveTo>
                      <a:cubicBezTo>
                        <a:pt x="1" y="0"/>
                        <a:pt x="7" y="2"/>
                        <a:pt x="10" y="2"/>
                      </a:cubicBezTo>
                      <a:cubicBezTo>
                        <a:pt x="17" y="3"/>
                        <a:pt x="8" y="4"/>
                        <a:pt x="8" y="4"/>
                      </a:cubicBezTo>
                      <a:cubicBezTo>
                        <a:pt x="8" y="6"/>
                        <a:pt x="12" y="5"/>
                        <a:pt x="12" y="7"/>
                      </a:cubicBezTo>
                      <a:cubicBezTo>
                        <a:pt x="12" y="7"/>
                        <a:pt x="10" y="6"/>
                        <a:pt x="9" y="7"/>
                      </a:cubicBezTo>
                      <a:cubicBezTo>
                        <a:pt x="9" y="7"/>
                        <a:pt x="12" y="10"/>
                        <a:pt x="11" y="10"/>
                      </a:cubicBezTo>
                      <a:cubicBezTo>
                        <a:pt x="10" y="10"/>
                        <a:pt x="9" y="9"/>
                        <a:pt x="8" y="9"/>
                      </a:cubicBezTo>
                      <a:cubicBezTo>
                        <a:pt x="6" y="8"/>
                        <a:pt x="0" y="7"/>
                        <a:pt x="0" y="4"/>
                      </a:cubicBezTo>
                      <a:cubicBezTo>
                        <a:pt x="0" y="3"/>
                        <a:pt x="0" y="7"/>
                        <a:pt x="0"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5" name="Freeform 788">
                  <a:extLst>
                    <a:ext uri="{FF2B5EF4-FFF2-40B4-BE49-F238E27FC236}">
                      <a16:creationId xmlns:a16="http://schemas.microsoft.com/office/drawing/2014/main" id="{2FD8BE19-F08A-A092-ABEE-C9455B93D4C9}"/>
                    </a:ext>
                  </a:extLst>
                </p:cNvPr>
                <p:cNvSpPr>
                  <a:spLocks/>
                </p:cNvSpPr>
                <p:nvPr/>
              </p:nvSpPr>
              <p:spPr bwMode="auto">
                <a:xfrm>
                  <a:off x="5102627" y="1906053"/>
                  <a:ext cx="67953" cy="37847"/>
                </a:xfrm>
                <a:custGeom>
                  <a:avLst/>
                  <a:gdLst>
                    <a:gd name="T0" fmla="*/ 12 w 13"/>
                    <a:gd name="T1" fmla="*/ 4 h 7"/>
                    <a:gd name="T2" fmla="*/ 12 w 13"/>
                    <a:gd name="T3" fmla="*/ 1 h 7"/>
                    <a:gd name="T4" fmla="*/ 7 w 13"/>
                    <a:gd name="T5" fmla="*/ 2 h 7"/>
                    <a:gd name="T6" fmla="*/ 3 w 13"/>
                    <a:gd name="T7" fmla="*/ 3 h 7"/>
                    <a:gd name="T8" fmla="*/ 0 w 13"/>
                    <a:gd name="T9" fmla="*/ 5 h 7"/>
                    <a:gd name="T10" fmla="*/ 12 w 13"/>
                    <a:gd name="T11" fmla="*/ 4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3" y="3"/>
                        <a:pt x="13" y="2"/>
                        <a:pt x="12" y="1"/>
                      </a:cubicBezTo>
                      <a:cubicBezTo>
                        <a:pt x="11" y="0"/>
                        <a:pt x="8" y="1"/>
                        <a:pt x="7" y="2"/>
                      </a:cubicBezTo>
                      <a:cubicBezTo>
                        <a:pt x="6" y="2"/>
                        <a:pt x="4" y="2"/>
                        <a:pt x="3" y="3"/>
                      </a:cubicBezTo>
                      <a:cubicBezTo>
                        <a:pt x="3" y="3"/>
                        <a:pt x="0" y="5"/>
                        <a:pt x="0" y="5"/>
                      </a:cubicBezTo>
                      <a:cubicBezTo>
                        <a:pt x="3" y="7"/>
                        <a:pt x="10" y="6"/>
                        <a:pt x="12" y="4"/>
                      </a:cubicBezTo>
                      <a:cubicBezTo>
                        <a:pt x="13" y="3"/>
                        <a:pt x="9" y="6"/>
                        <a:pt x="12"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6" name="Freeform 781">
                  <a:extLst>
                    <a:ext uri="{FF2B5EF4-FFF2-40B4-BE49-F238E27FC236}">
                      <a16:creationId xmlns:a16="http://schemas.microsoft.com/office/drawing/2014/main" id="{41252D31-0DE4-009A-1593-967663154AFA}"/>
                    </a:ext>
                  </a:extLst>
                </p:cNvPr>
                <p:cNvSpPr>
                  <a:spLocks/>
                </p:cNvSpPr>
                <p:nvPr/>
              </p:nvSpPr>
              <p:spPr bwMode="auto">
                <a:xfrm>
                  <a:off x="4771799" y="1183172"/>
                  <a:ext cx="48283" cy="22709"/>
                </a:xfrm>
                <a:custGeom>
                  <a:avLst/>
                  <a:gdLst>
                    <a:gd name="T0" fmla="*/ 4 w 9"/>
                    <a:gd name="T1" fmla="*/ 3 h 4"/>
                    <a:gd name="T2" fmla="*/ 1 w 9"/>
                    <a:gd name="T3" fmla="*/ 2 h 4"/>
                    <a:gd name="T4" fmla="*/ 5 w 9"/>
                    <a:gd name="T5" fmla="*/ 2 h 4"/>
                    <a:gd name="T6" fmla="*/ 0 w 9"/>
                    <a:gd name="T7" fmla="*/ 0 h 4"/>
                    <a:gd name="T8" fmla="*/ 9 w 9"/>
                    <a:gd name="T9" fmla="*/ 2 h 4"/>
                    <a:gd name="T10" fmla="*/ 5 w 9"/>
                    <a:gd name="T11" fmla="*/ 2 h 4"/>
                    <a:gd name="T12" fmla="*/ 4 w 9"/>
                    <a:gd name="T13" fmla="*/ 3 h 4"/>
                    <a:gd name="T14" fmla="*/ 4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4" y="3"/>
                      </a:moveTo>
                      <a:cubicBezTo>
                        <a:pt x="4" y="3"/>
                        <a:pt x="1" y="2"/>
                        <a:pt x="1" y="2"/>
                      </a:cubicBezTo>
                      <a:cubicBezTo>
                        <a:pt x="1" y="2"/>
                        <a:pt x="4" y="2"/>
                        <a:pt x="5" y="2"/>
                      </a:cubicBezTo>
                      <a:cubicBezTo>
                        <a:pt x="3" y="1"/>
                        <a:pt x="1" y="2"/>
                        <a:pt x="0" y="0"/>
                      </a:cubicBezTo>
                      <a:cubicBezTo>
                        <a:pt x="1" y="1"/>
                        <a:pt x="8" y="0"/>
                        <a:pt x="9" y="2"/>
                      </a:cubicBezTo>
                      <a:cubicBezTo>
                        <a:pt x="9" y="2"/>
                        <a:pt x="6" y="2"/>
                        <a:pt x="5" y="2"/>
                      </a:cubicBezTo>
                      <a:cubicBezTo>
                        <a:pt x="5" y="2"/>
                        <a:pt x="7" y="4"/>
                        <a:pt x="4" y="3"/>
                      </a:cubicBezTo>
                      <a:cubicBezTo>
                        <a:pt x="3" y="3"/>
                        <a:pt x="6" y="4"/>
                        <a:pt x="4"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7" name="Freeform 777">
                  <a:extLst>
                    <a:ext uri="{FF2B5EF4-FFF2-40B4-BE49-F238E27FC236}">
                      <a16:creationId xmlns:a16="http://schemas.microsoft.com/office/drawing/2014/main" id="{50B0122D-AF26-E3BC-CA79-63691F389AF3}"/>
                    </a:ext>
                  </a:extLst>
                </p:cNvPr>
                <p:cNvSpPr>
                  <a:spLocks/>
                </p:cNvSpPr>
                <p:nvPr/>
              </p:nvSpPr>
              <p:spPr bwMode="auto">
                <a:xfrm>
                  <a:off x="4389112" y="1943902"/>
                  <a:ext cx="84048" cy="62449"/>
                </a:xfrm>
                <a:custGeom>
                  <a:avLst/>
                  <a:gdLst>
                    <a:gd name="T0" fmla="*/ 16 w 16"/>
                    <a:gd name="T1" fmla="*/ 6 h 11"/>
                    <a:gd name="T2" fmla="*/ 11 w 16"/>
                    <a:gd name="T3" fmla="*/ 3 h 11"/>
                    <a:gd name="T4" fmla="*/ 5 w 16"/>
                    <a:gd name="T5" fmla="*/ 1 h 11"/>
                    <a:gd name="T6" fmla="*/ 1 w 16"/>
                    <a:gd name="T7" fmla="*/ 1 h 11"/>
                    <a:gd name="T8" fmla="*/ 3 w 16"/>
                    <a:gd name="T9" fmla="*/ 3 h 11"/>
                    <a:gd name="T10" fmla="*/ 1 w 16"/>
                    <a:gd name="T11" fmla="*/ 7 h 11"/>
                    <a:gd name="T12" fmla="*/ 5 w 16"/>
                    <a:gd name="T13" fmla="*/ 7 h 11"/>
                    <a:gd name="T14" fmla="*/ 5 w 16"/>
                    <a:gd name="T15" fmla="*/ 9 h 11"/>
                    <a:gd name="T16" fmla="*/ 16 w 16"/>
                    <a:gd name="T17" fmla="*/ 6 h 11"/>
                    <a:gd name="T18" fmla="*/ 16 w 16"/>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16" y="6"/>
                      </a:moveTo>
                      <a:cubicBezTo>
                        <a:pt x="15" y="5"/>
                        <a:pt x="11" y="3"/>
                        <a:pt x="11" y="3"/>
                      </a:cubicBezTo>
                      <a:cubicBezTo>
                        <a:pt x="9" y="2"/>
                        <a:pt x="7" y="1"/>
                        <a:pt x="5" y="1"/>
                      </a:cubicBezTo>
                      <a:cubicBezTo>
                        <a:pt x="4" y="1"/>
                        <a:pt x="2" y="0"/>
                        <a:pt x="1" y="1"/>
                      </a:cubicBezTo>
                      <a:cubicBezTo>
                        <a:pt x="0" y="2"/>
                        <a:pt x="3" y="3"/>
                        <a:pt x="3" y="3"/>
                      </a:cubicBezTo>
                      <a:cubicBezTo>
                        <a:pt x="2" y="3"/>
                        <a:pt x="0" y="6"/>
                        <a:pt x="1" y="7"/>
                      </a:cubicBezTo>
                      <a:cubicBezTo>
                        <a:pt x="2" y="7"/>
                        <a:pt x="4" y="6"/>
                        <a:pt x="5" y="7"/>
                      </a:cubicBezTo>
                      <a:cubicBezTo>
                        <a:pt x="7" y="8"/>
                        <a:pt x="5" y="8"/>
                        <a:pt x="5" y="9"/>
                      </a:cubicBezTo>
                      <a:cubicBezTo>
                        <a:pt x="5" y="11"/>
                        <a:pt x="16" y="8"/>
                        <a:pt x="16" y="6"/>
                      </a:cubicBezTo>
                      <a:cubicBezTo>
                        <a:pt x="15" y="5"/>
                        <a:pt x="16" y="7"/>
                        <a:pt x="16" y="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8" name="Freeform 778">
                  <a:extLst>
                    <a:ext uri="{FF2B5EF4-FFF2-40B4-BE49-F238E27FC236}">
                      <a16:creationId xmlns:a16="http://schemas.microsoft.com/office/drawing/2014/main" id="{27B887F0-D3EF-0363-2FD4-5B28155482F7}"/>
                    </a:ext>
                  </a:extLst>
                </p:cNvPr>
                <p:cNvSpPr>
                  <a:spLocks/>
                </p:cNvSpPr>
                <p:nvPr/>
              </p:nvSpPr>
              <p:spPr bwMode="auto">
                <a:xfrm>
                  <a:off x="4415937" y="1900376"/>
                  <a:ext cx="21459" cy="11355"/>
                </a:xfrm>
                <a:custGeom>
                  <a:avLst/>
                  <a:gdLst>
                    <a:gd name="T0" fmla="*/ 2 w 4"/>
                    <a:gd name="T1" fmla="*/ 2 h 2"/>
                    <a:gd name="T2" fmla="*/ 2 w 4"/>
                    <a:gd name="T3" fmla="*/ 0 h 2"/>
                    <a:gd name="T4" fmla="*/ 2 w 4"/>
                    <a:gd name="T5" fmla="*/ 2 h 2"/>
                  </a:gdLst>
                  <a:ahLst/>
                  <a:cxnLst>
                    <a:cxn ang="0">
                      <a:pos x="T0" y="T1"/>
                    </a:cxn>
                    <a:cxn ang="0">
                      <a:pos x="T2" y="T3"/>
                    </a:cxn>
                    <a:cxn ang="0">
                      <a:pos x="T4" y="T5"/>
                    </a:cxn>
                  </a:cxnLst>
                  <a:rect l="0" t="0" r="r" b="b"/>
                  <a:pathLst>
                    <a:path w="4" h="2">
                      <a:moveTo>
                        <a:pt x="2" y="2"/>
                      </a:moveTo>
                      <a:cubicBezTo>
                        <a:pt x="0" y="2"/>
                        <a:pt x="1" y="0"/>
                        <a:pt x="2" y="0"/>
                      </a:cubicBezTo>
                      <a:cubicBezTo>
                        <a:pt x="3" y="0"/>
                        <a:pt x="4" y="2"/>
                        <a:pt x="2"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79" name="Freeform 779">
                  <a:extLst>
                    <a:ext uri="{FF2B5EF4-FFF2-40B4-BE49-F238E27FC236}">
                      <a16:creationId xmlns:a16="http://schemas.microsoft.com/office/drawing/2014/main" id="{C5C5F4D0-2CF9-F374-A3F1-8E9A775389E1}"/>
                    </a:ext>
                  </a:extLst>
                </p:cNvPr>
                <p:cNvSpPr>
                  <a:spLocks/>
                </p:cNvSpPr>
                <p:nvPr/>
              </p:nvSpPr>
              <p:spPr bwMode="auto">
                <a:xfrm>
                  <a:off x="4432031" y="1243726"/>
                  <a:ext cx="57223" cy="34061"/>
                </a:xfrm>
                <a:custGeom>
                  <a:avLst/>
                  <a:gdLst>
                    <a:gd name="T0" fmla="*/ 9 w 11"/>
                    <a:gd name="T1" fmla="*/ 4 h 6"/>
                    <a:gd name="T2" fmla="*/ 9 w 11"/>
                    <a:gd name="T3" fmla="*/ 5 h 6"/>
                    <a:gd name="T4" fmla="*/ 3 w 11"/>
                    <a:gd name="T5" fmla="*/ 4 h 6"/>
                    <a:gd name="T6" fmla="*/ 2 w 11"/>
                    <a:gd name="T7" fmla="*/ 1 h 6"/>
                    <a:gd name="T8" fmla="*/ 9 w 11"/>
                    <a:gd name="T9" fmla="*/ 4 h 6"/>
                    <a:gd name="T10" fmla="*/ 9 w 11"/>
                    <a:gd name="T11" fmla="*/ 4 h 6"/>
                  </a:gdLst>
                  <a:ahLst/>
                  <a:cxnLst>
                    <a:cxn ang="0">
                      <a:pos x="T0" y="T1"/>
                    </a:cxn>
                    <a:cxn ang="0">
                      <a:pos x="T2" y="T3"/>
                    </a:cxn>
                    <a:cxn ang="0">
                      <a:pos x="T4" y="T5"/>
                    </a:cxn>
                    <a:cxn ang="0">
                      <a:pos x="T6" y="T7"/>
                    </a:cxn>
                    <a:cxn ang="0">
                      <a:pos x="T8" y="T9"/>
                    </a:cxn>
                    <a:cxn ang="0">
                      <a:pos x="T10" y="T11"/>
                    </a:cxn>
                  </a:cxnLst>
                  <a:rect l="0" t="0" r="r" b="b"/>
                  <a:pathLst>
                    <a:path w="11" h="6">
                      <a:moveTo>
                        <a:pt x="9" y="4"/>
                      </a:moveTo>
                      <a:cubicBezTo>
                        <a:pt x="11" y="5"/>
                        <a:pt x="11" y="6"/>
                        <a:pt x="9" y="5"/>
                      </a:cubicBezTo>
                      <a:cubicBezTo>
                        <a:pt x="7" y="5"/>
                        <a:pt x="4" y="4"/>
                        <a:pt x="3" y="4"/>
                      </a:cubicBezTo>
                      <a:cubicBezTo>
                        <a:pt x="2" y="3"/>
                        <a:pt x="0" y="0"/>
                        <a:pt x="2" y="1"/>
                      </a:cubicBezTo>
                      <a:cubicBezTo>
                        <a:pt x="4" y="2"/>
                        <a:pt x="7" y="3"/>
                        <a:pt x="9" y="4"/>
                      </a:cubicBezTo>
                      <a:cubicBezTo>
                        <a:pt x="11" y="5"/>
                        <a:pt x="7" y="3"/>
                        <a:pt x="9"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0" name="Freeform 780">
                  <a:extLst>
                    <a:ext uri="{FF2B5EF4-FFF2-40B4-BE49-F238E27FC236}">
                      <a16:creationId xmlns:a16="http://schemas.microsoft.com/office/drawing/2014/main" id="{C460475E-D419-7336-39BE-2869E7D6F410}"/>
                    </a:ext>
                  </a:extLst>
                </p:cNvPr>
                <p:cNvSpPr>
                  <a:spLocks/>
                </p:cNvSpPr>
                <p:nvPr/>
              </p:nvSpPr>
              <p:spPr bwMode="auto">
                <a:xfrm>
                  <a:off x="4609068" y="1194523"/>
                  <a:ext cx="42917" cy="26493"/>
                </a:xfrm>
                <a:custGeom>
                  <a:avLst/>
                  <a:gdLst>
                    <a:gd name="T0" fmla="*/ 8 w 8"/>
                    <a:gd name="T1" fmla="*/ 3 h 5"/>
                    <a:gd name="T2" fmla="*/ 0 w 8"/>
                    <a:gd name="T3" fmla="*/ 2 h 5"/>
                    <a:gd name="T4" fmla="*/ 8 w 8"/>
                    <a:gd name="T5" fmla="*/ 3 h 5"/>
                  </a:gdLst>
                  <a:ahLst/>
                  <a:cxnLst>
                    <a:cxn ang="0">
                      <a:pos x="T0" y="T1"/>
                    </a:cxn>
                    <a:cxn ang="0">
                      <a:pos x="T2" y="T3"/>
                    </a:cxn>
                    <a:cxn ang="0">
                      <a:pos x="T4" y="T5"/>
                    </a:cxn>
                  </a:cxnLst>
                  <a:rect l="0" t="0" r="r" b="b"/>
                  <a:pathLst>
                    <a:path w="8" h="5">
                      <a:moveTo>
                        <a:pt x="8" y="3"/>
                      </a:moveTo>
                      <a:cubicBezTo>
                        <a:pt x="8" y="5"/>
                        <a:pt x="0" y="4"/>
                        <a:pt x="0" y="2"/>
                      </a:cubicBezTo>
                      <a:cubicBezTo>
                        <a:pt x="0" y="0"/>
                        <a:pt x="8" y="1"/>
                        <a:pt x="8"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1" name="Freeform 782">
                  <a:extLst>
                    <a:ext uri="{FF2B5EF4-FFF2-40B4-BE49-F238E27FC236}">
                      <a16:creationId xmlns:a16="http://schemas.microsoft.com/office/drawing/2014/main" id="{F6DC4335-7130-DBE2-3909-C053E8CFF196}"/>
                    </a:ext>
                  </a:extLst>
                </p:cNvPr>
                <p:cNvSpPr>
                  <a:spLocks/>
                </p:cNvSpPr>
                <p:nvPr/>
              </p:nvSpPr>
              <p:spPr bwMode="auto">
                <a:xfrm>
                  <a:off x="5286816" y="1266435"/>
                  <a:ext cx="30401" cy="22709"/>
                </a:xfrm>
                <a:custGeom>
                  <a:avLst/>
                  <a:gdLst>
                    <a:gd name="T0" fmla="*/ 5 w 6"/>
                    <a:gd name="T1" fmla="*/ 3 h 4"/>
                    <a:gd name="T2" fmla="*/ 1 w 6"/>
                    <a:gd name="T3" fmla="*/ 0 h 4"/>
                    <a:gd name="T4" fmla="*/ 5 w 6"/>
                    <a:gd name="T5" fmla="*/ 3 h 4"/>
                  </a:gdLst>
                  <a:ahLst/>
                  <a:cxnLst>
                    <a:cxn ang="0">
                      <a:pos x="T0" y="T1"/>
                    </a:cxn>
                    <a:cxn ang="0">
                      <a:pos x="T2" y="T3"/>
                    </a:cxn>
                    <a:cxn ang="0">
                      <a:pos x="T4" y="T5"/>
                    </a:cxn>
                  </a:cxnLst>
                  <a:rect l="0" t="0" r="r" b="b"/>
                  <a:pathLst>
                    <a:path w="6" h="4">
                      <a:moveTo>
                        <a:pt x="5" y="3"/>
                      </a:moveTo>
                      <a:cubicBezTo>
                        <a:pt x="4" y="4"/>
                        <a:pt x="0" y="0"/>
                        <a:pt x="1" y="0"/>
                      </a:cubicBezTo>
                      <a:cubicBezTo>
                        <a:pt x="2" y="0"/>
                        <a:pt x="6" y="2"/>
                        <a:pt x="5"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2" name="Freeform 783">
                  <a:extLst>
                    <a:ext uri="{FF2B5EF4-FFF2-40B4-BE49-F238E27FC236}">
                      <a16:creationId xmlns:a16="http://schemas.microsoft.com/office/drawing/2014/main" id="{19ECEA01-6392-CE3D-FD6D-28FE35DBA7DF}"/>
                    </a:ext>
                  </a:extLst>
                </p:cNvPr>
                <p:cNvSpPr>
                  <a:spLocks/>
                </p:cNvSpPr>
                <p:nvPr/>
              </p:nvSpPr>
              <p:spPr bwMode="auto">
                <a:xfrm>
                  <a:off x="5327946" y="1289142"/>
                  <a:ext cx="26823" cy="5678"/>
                </a:xfrm>
                <a:custGeom>
                  <a:avLst/>
                  <a:gdLst>
                    <a:gd name="T0" fmla="*/ 4 w 5"/>
                    <a:gd name="T1" fmla="*/ 1 h 1"/>
                    <a:gd name="T2" fmla="*/ 2 w 5"/>
                    <a:gd name="T3" fmla="*/ 0 h 1"/>
                    <a:gd name="T4" fmla="*/ 4 w 5"/>
                    <a:gd name="T5" fmla="*/ 1 h 1"/>
                  </a:gdLst>
                  <a:ahLst/>
                  <a:cxnLst>
                    <a:cxn ang="0">
                      <a:pos x="T0" y="T1"/>
                    </a:cxn>
                    <a:cxn ang="0">
                      <a:pos x="T2" y="T3"/>
                    </a:cxn>
                    <a:cxn ang="0">
                      <a:pos x="T4" y="T5"/>
                    </a:cxn>
                  </a:cxnLst>
                  <a:rect l="0" t="0" r="r" b="b"/>
                  <a:pathLst>
                    <a:path w="5" h="1">
                      <a:moveTo>
                        <a:pt x="4" y="1"/>
                      </a:moveTo>
                      <a:cubicBezTo>
                        <a:pt x="2" y="1"/>
                        <a:pt x="0" y="0"/>
                        <a:pt x="2" y="0"/>
                      </a:cubicBezTo>
                      <a:cubicBezTo>
                        <a:pt x="3" y="0"/>
                        <a:pt x="5" y="1"/>
                        <a:pt x="4"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3" name="Freeform 784">
                  <a:extLst>
                    <a:ext uri="{FF2B5EF4-FFF2-40B4-BE49-F238E27FC236}">
                      <a16:creationId xmlns:a16="http://schemas.microsoft.com/office/drawing/2014/main" id="{82979661-038A-F40C-B14C-3FDE39134980}"/>
                    </a:ext>
                  </a:extLst>
                </p:cNvPr>
                <p:cNvSpPr>
                  <a:spLocks/>
                </p:cNvSpPr>
                <p:nvPr/>
              </p:nvSpPr>
              <p:spPr bwMode="auto">
                <a:xfrm>
                  <a:off x="5327946" y="1605167"/>
                  <a:ext cx="21459" cy="39739"/>
                </a:xfrm>
                <a:custGeom>
                  <a:avLst/>
                  <a:gdLst>
                    <a:gd name="T0" fmla="*/ 2 w 4"/>
                    <a:gd name="T1" fmla="*/ 0 h 7"/>
                    <a:gd name="T2" fmla="*/ 4 w 4"/>
                    <a:gd name="T3" fmla="*/ 7 h 7"/>
                    <a:gd name="T4" fmla="*/ 2 w 4"/>
                    <a:gd name="T5" fmla="*/ 0 h 7"/>
                  </a:gdLst>
                  <a:ahLst/>
                  <a:cxnLst>
                    <a:cxn ang="0">
                      <a:pos x="T0" y="T1"/>
                    </a:cxn>
                    <a:cxn ang="0">
                      <a:pos x="T2" y="T3"/>
                    </a:cxn>
                    <a:cxn ang="0">
                      <a:pos x="T4" y="T5"/>
                    </a:cxn>
                  </a:cxnLst>
                  <a:rect l="0" t="0" r="r" b="b"/>
                  <a:pathLst>
                    <a:path w="4" h="7">
                      <a:moveTo>
                        <a:pt x="2" y="0"/>
                      </a:moveTo>
                      <a:cubicBezTo>
                        <a:pt x="0" y="0"/>
                        <a:pt x="3" y="7"/>
                        <a:pt x="4" y="7"/>
                      </a:cubicBezTo>
                      <a:cubicBezTo>
                        <a:pt x="4" y="7"/>
                        <a:pt x="3" y="0"/>
                        <a:pt x="2"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4" name="Freeform 789">
                  <a:extLst>
                    <a:ext uri="{FF2B5EF4-FFF2-40B4-BE49-F238E27FC236}">
                      <a16:creationId xmlns:a16="http://schemas.microsoft.com/office/drawing/2014/main" id="{957410EB-BE86-9B26-226F-C24BC9B6B691}"/>
                    </a:ext>
                  </a:extLst>
                </p:cNvPr>
                <p:cNvSpPr>
                  <a:spLocks/>
                </p:cNvSpPr>
                <p:nvPr/>
              </p:nvSpPr>
              <p:spPr bwMode="auto">
                <a:xfrm>
                  <a:off x="4483890" y="1960932"/>
                  <a:ext cx="21459" cy="34061"/>
                </a:xfrm>
                <a:custGeom>
                  <a:avLst/>
                  <a:gdLst>
                    <a:gd name="T0" fmla="*/ 3 w 4"/>
                    <a:gd name="T1" fmla="*/ 2 h 6"/>
                    <a:gd name="T2" fmla="*/ 1 w 4"/>
                    <a:gd name="T3" fmla="*/ 3 h 6"/>
                    <a:gd name="T4" fmla="*/ 3 w 4"/>
                    <a:gd name="T5" fmla="*/ 2 h 6"/>
                    <a:gd name="T6" fmla="*/ 3 w 4"/>
                    <a:gd name="T7" fmla="*/ 2 h 6"/>
                  </a:gdLst>
                  <a:ahLst/>
                  <a:cxnLst>
                    <a:cxn ang="0">
                      <a:pos x="T0" y="T1"/>
                    </a:cxn>
                    <a:cxn ang="0">
                      <a:pos x="T2" y="T3"/>
                    </a:cxn>
                    <a:cxn ang="0">
                      <a:pos x="T4" y="T5"/>
                    </a:cxn>
                    <a:cxn ang="0">
                      <a:pos x="T6" y="T7"/>
                    </a:cxn>
                  </a:cxnLst>
                  <a:rect l="0" t="0" r="r" b="b"/>
                  <a:pathLst>
                    <a:path w="4" h="6">
                      <a:moveTo>
                        <a:pt x="3" y="2"/>
                      </a:moveTo>
                      <a:cubicBezTo>
                        <a:pt x="2" y="0"/>
                        <a:pt x="1" y="1"/>
                        <a:pt x="1" y="3"/>
                      </a:cubicBezTo>
                      <a:cubicBezTo>
                        <a:pt x="0" y="6"/>
                        <a:pt x="4" y="4"/>
                        <a:pt x="3" y="2"/>
                      </a:cubicBezTo>
                      <a:cubicBezTo>
                        <a:pt x="3" y="2"/>
                        <a:pt x="4" y="3"/>
                        <a:pt x="3"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5" name="Freeform 790">
                  <a:extLst>
                    <a:ext uri="{FF2B5EF4-FFF2-40B4-BE49-F238E27FC236}">
                      <a16:creationId xmlns:a16="http://schemas.microsoft.com/office/drawing/2014/main" id="{E48BD59F-5525-225B-907B-52794455BECB}"/>
                    </a:ext>
                  </a:extLst>
                </p:cNvPr>
                <p:cNvSpPr>
                  <a:spLocks/>
                </p:cNvSpPr>
                <p:nvPr/>
              </p:nvSpPr>
              <p:spPr bwMode="auto">
                <a:xfrm>
                  <a:off x="4437395" y="1889022"/>
                  <a:ext cx="19671" cy="22709"/>
                </a:xfrm>
                <a:custGeom>
                  <a:avLst/>
                  <a:gdLst>
                    <a:gd name="T0" fmla="*/ 4 w 4"/>
                    <a:gd name="T1" fmla="*/ 2 h 4"/>
                    <a:gd name="T2" fmla="*/ 1 w 4"/>
                    <a:gd name="T3" fmla="*/ 1 h 4"/>
                    <a:gd name="T4" fmla="*/ 4 w 4"/>
                    <a:gd name="T5" fmla="*/ 2 h 4"/>
                    <a:gd name="T6" fmla="*/ 4 w 4"/>
                    <a:gd name="T7" fmla="*/ 2 h 4"/>
                  </a:gdLst>
                  <a:ahLst/>
                  <a:cxnLst>
                    <a:cxn ang="0">
                      <a:pos x="T0" y="T1"/>
                    </a:cxn>
                    <a:cxn ang="0">
                      <a:pos x="T2" y="T3"/>
                    </a:cxn>
                    <a:cxn ang="0">
                      <a:pos x="T4" y="T5"/>
                    </a:cxn>
                    <a:cxn ang="0">
                      <a:pos x="T6" y="T7"/>
                    </a:cxn>
                  </a:cxnLst>
                  <a:rect l="0" t="0" r="r" b="b"/>
                  <a:pathLst>
                    <a:path w="4" h="4">
                      <a:moveTo>
                        <a:pt x="4" y="2"/>
                      </a:moveTo>
                      <a:cubicBezTo>
                        <a:pt x="3" y="2"/>
                        <a:pt x="1" y="0"/>
                        <a:pt x="1" y="1"/>
                      </a:cubicBezTo>
                      <a:cubicBezTo>
                        <a:pt x="0" y="4"/>
                        <a:pt x="4" y="2"/>
                        <a:pt x="4" y="2"/>
                      </a:cubicBezTo>
                      <a:cubicBezTo>
                        <a:pt x="3" y="2"/>
                        <a:pt x="4" y="2"/>
                        <a:pt x="4"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6" name="Freeform 791">
                  <a:extLst>
                    <a:ext uri="{FF2B5EF4-FFF2-40B4-BE49-F238E27FC236}">
                      <a16:creationId xmlns:a16="http://schemas.microsoft.com/office/drawing/2014/main" id="{BDA3E78B-A8DD-21A9-E337-558321AF0AD5}"/>
                    </a:ext>
                  </a:extLst>
                </p:cNvPr>
                <p:cNvSpPr>
                  <a:spLocks/>
                </p:cNvSpPr>
                <p:nvPr/>
              </p:nvSpPr>
              <p:spPr bwMode="auto">
                <a:xfrm>
                  <a:off x="5360134" y="1533258"/>
                  <a:ext cx="10730" cy="11355"/>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0"/>
                        <a:pt x="0" y="1"/>
                        <a:pt x="0" y="2"/>
                      </a:cubicBezTo>
                      <a:cubicBezTo>
                        <a:pt x="1" y="2"/>
                        <a:pt x="2" y="2"/>
                        <a:pt x="2"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7" name="Freeform 792">
                  <a:extLst>
                    <a:ext uri="{FF2B5EF4-FFF2-40B4-BE49-F238E27FC236}">
                      <a16:creationId xmlns:a16="http://schemas.microsoft.com/office/drawing/2014/main" id="{69CB2F29-1E3C-C07F-41B6-15925BE89075}"/>
                    </a:ext>
                  </a:extLst>
                </p:cNvPr>
                <p:cNvSpPr>
                  <a:spLocks/>
                </p:cNvSpPr>
                <p:nvPr/>
              </p:nvSpPr>
              <p:spPr bwMode="auto">
                <a:xfrm>
                  <a:off x="5317216" y="1472702"/>
                  <a:ext cx="16095" cy="9462"/>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1" y="0"/>
                        <a:pt x="0" y="1"/>
                        <a:pt x="1" y="1"/>
                      </a:cubicBezTo>
                      <a:cubicBezTo>
                        <a:pt x="2" y="2"/>
                        <a:pt x="3" y="1"/>
                        <a:pt x="2"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8" name="Freeform 793">
                  <a:extLst>
                    <a:ext uri="{FF2B5EF4-FFF2-40B4-BE49-F238E27FC236}">
                      <a16:creationId xmlns:a16="http://schemas.microsoft.com/office/drawing/2014/main" id="{84BBD344-F95F-35A6-0916-5C5AFB81B3FA}"/>
                    </a:ext>
                  </a:extLst>
                </p:cNvPr>
                <p:cNvSpPr>
                  <a:spLocks/>
                </p:cNvSpPr>
                <p:nvPr/>
              </p:nvSpPr>
              <p:spPr bwMode="auto">
                <a:xfrm>
                  <a:off x="5360134" y="1449993"/>
                  <a:ext cx="14306" cy="17033"/>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1"/>
                        <a:pt x="1" y="2"/>
                      </a:cubicBezTo>
                      <a:cubicBezTo>
                        <a:pt x="1" y="3"/>
                        <a:pt x="3" y="1"/>
                        <a:pt x="2"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89" name="Freeform 794">
                  <a:extLst>
                    <a:ext uri="{FF2B5EF4-FFF2-40B4-BE49-F238E27FC236}">
                      <a16:creationId xmlns:a16="http://schemas.microsoft.com/office/drawing/2014/main" id="{49EE1DC2-3249-F48E-93B3-F3BBCF137B12}"/>
                    </a:ext>
                  </a:extLst>
                </p:cNvPr>
                <p:cNvSpPr>
                  <a:spLocks/>
                </p:cNvSpPr>
                <p:nvPr/>
              </p:nvSpPr>
              <p:spPr bwMode="auto">
                <a:xfrm>
                  <a:off x="3927743" y="1561643"/>
                  <a:ext cx="26823" cy="3784"/>
                </a:xfrm>
                <a:custGeom>
                  <a:avLst/>
                  <a:gdLst>
                    <a:gd name="T0" fmla="*/ 5 w 5"/>
                    <a:gd name="T1" fmla="*/ 1 h 1"/>
                    <a:gd name="T2" fmla="*/ 1 w 5"/>
                    <a:gd name="T3" fmla="*/ 0 h 1"/>
                    <a:gd name="T4" fmla="*/ 5 w 5"/>
                    <a:gd name="T5" fmla="*/ 1 h 1"/>
                  </a:gdLst>
                  <a:ahLst/>
                  <a:cxnLst>
                    <a:cxn ang="0">
                      <a:pos x="T0" y="T1"/>
                    </a:cxn>
                    <a:cxn ang="0">
                      <a:pos x="T2" y="T3"/>
                    </a:cxn>
                    <a:cxn ang="0">
                      <a:pos x="T4" y="T5"/>
                    </a:cxn>
                  </a:cxnLst>
                  <a:rect l="0" t="0" r="r" b="b"/>
                  <a:pathLst>
                    <a:path w="5" h="1">
                      <a:moveTo>
                        <a:pt x="5" y="1"/>
                      </a:moveTo>
                      <a:cubicBezTo>
                        <a:pt x="4" y="0"/>
                        <a:pt x="0" y="0"/>
                        <a:pt x="1" y="0"/>
                      </a:cubicBezTo>
                      <a:cubicBezTo>
                        <a:pt x="2" y="1"/>
                        <a:pt x="5" y="1"/>
                        <a:pt x="5"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90" name="Freeform 795">
                  <a:extLst>
                    <a:ext uri="{FF2B5EF4-FFF2-40B4-BE49-F238E27FC236}">
                      <a16:creationId xmlns:a16="http://schemas.microsoft.com/office/drawing/2014/main" id="{CE3E8EAA-9865-655C-7B55-8BF31B322798}"/>
                    </a:ext>
                  </a:extLst>
                </p:cNvPr>
                <p:cNvSpPr>
                  <a:spLocks/>
                </p:cNvSpPr>
                <p:nvPr/>
              </p:nvSpPr>
              <p:spPr bwMode="auto">
                <a:xfrm>
                  <a:off x="3959931" y="1561643"/>
                  <a:ext cx="32188"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91" name="Freeform 796">
                  <a:extLst>
                    <a:ext uri="{FF2B5EF4-FFF2-40B4-BE49-F238E27FC236}">
                      <a16:creationId xmlns:a16="http://schemas.microsoft.com/office/drawing/2014/main" id="{2EAFA927-9100-FB5C-2F1A-6DE5A47492A2}"/>
                    </a:ext>
                  </a:extLst>
                </p:cNvPr>
                <p:cNvSpPr>
                  <a:spLocks/>
                </p:cNvSpPr>
                <p:nvPr/>
              </p:nvSpPr>
              <p:spPr bwMode="auto">
                <a:xfrm>
                  <a:off x="4562574" y="1209665"/>
                  <a:ext cx="21459" cy="11355"/>
                </a:xfrm>
                <a:custGeom>
                  <a:avLst/>
                  <a:gdLst>
                    <a:gd name="T0" fmla="*/ 3 w 4"/>
                    <a:gd name="T1" fmla="*/ 2 h 2"/>
                    <a:gd name="T2" fmla="*/ 2 w 4"/>
                    <a:gd name="T3" fmla="*/ 0 h 2"/>
                    <a:gd name="T4" fmla="*/ 3 w 4"/>
                    <a:gd name="T5" fmla="*/ 2 h 2"/>
                  </a:gdLst>
                  <a:ahLst/>
                  <a:cxnLst>
                    <a:cxn ang="0">
                      <a:pos x="T0" y="T1"/>
                    </a:cxn>
                    <a:cxn ang="0">
                      <a:pos x="T2" y="T3"/>
                    </a:cxn>
                    <a:cxn ang="0">
                      <a:pos x="T4" y="T5"/>
                    </a:cxn>
                  </a:cxnLst>
                  <a:rect l="0" t="0" r="r" b="b"/>
                  <a:pathLst>
                    <a:path w="4" h="2">
                      <a:moveTo>
                        <a:pt x="3" y="2"/>
                      </a:moveTo>
                      <a:cubicBezTo>
                        <a:pt x="1" y="2"/>
                        <a:pt x="0" y="0"/>
                        <a:pt x="2" y="0"/>
                      </a:cubicBezTo>
                      <a:cubicBezTo>
                        <a:pt x="3" y="0"/>
                        <a:pt x="4" y="2"/>
                        <a:pt x="3"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92" name="Freeform 776">
                  <a:extLst>
                    <a:ext uri="{FF2B5EF4-FFF2-40B4-BE49-F238E27FC236}">
                      <a16:creationId xmlns:a16="http://schemas.microsoft.com/office/drawing/2014/main" id="{59196493-A5EA-1664-3A73-9FEAB73F8A65}"/>
                    </a:ext>
                  </a:extLst>
                </p:cNvPr>
                <p:cNvSpPr>
                  <a:spLocks/>
                </p:cNvSpPr>
                <p:nvPr/>
              </p:nvSpPr>
              <p:spPr bwMode="auto">
                <a:xfrm>
                  <a:off x="3917013" y="1160463"/>
                  <a:ext cx="1600487" cy="1262207"/>
                </a:xfrm>
                <a:custGeom>
                  <a:avLst/>
                  <a:gdLst>
                    <a:gd name="T0" fmla="*/ 33 w 305"/>
                    <a:gd name="T1" fmla="*/ 54 h 227"/>
                    <a:gd name="T2" fmla="*/ 1 w 305"/>
                    <a:gd name="T3" fmla="*/ 63 h 227"/>
                    <a:gd name="T4" fmla="*/ 19 w 305"/>
                    <a:gd name="T5" fmla="*/ 72 h 227"/>
                    <a:gd name="T6" fmla="*/ 24 w 305"/>
                    <a:gd name="T7" fmla="*/ 75 h 227"/>
                    <a:gd name="T8" fmla="*/ 20 w 305"/>
                    <a:gd name="T9" fmla="*/ 81 h 227"/>
                    <a:gd name="T10" fmla="*/ 36 w 305"/>
                    <a:gd name="T11" fmla="*/ 86 h 227"/>
                    <a:gd name="T12" fmla="*/ 73 w 305"/>
                    <a:gd name="T13" fmla="*/ 93 h 227"/>
                    <a:gd name="T14" fmla="*/ 87 w 305"/>
                    <a:gd name="T15" fmla="*/ 112 h 227"/>
                    <a:gd name="T16" fmla="*/ 88 w 305"/>
                    <a:gd name="T17" fmla="*/ 122 h 227"/>
                    <a:gd name="T18" fmla="*/ 89 w 305"/>
                    <a:gd name="T19" fmla="*/ 131 h 227"/>
                    <a:gd name="T20" fmla="*/ 104 w 305"/>
                    <a:gd name="T21" fmla="*/ 129 h 227"/>
                    <a:gd name="T22" fmla="*/ 106 w 305"/>
                    <a:gd name="T23" fmla="*/ 135 h 227"/>
                    <a:gd name="T24" fmla="*/ 106 w 305"/>
                    <a:gd name="T25" fmla="*/ 144 h 227"/>
                    <a:gd name="T26" fmla="*/ 109 w 305"/>
                    <a:gd name="T27" fmla="*/ 155 h 227"/>
                    <a:gd name="T28" fmla="*/ 106 w 305"/>
                    <a:gd name="T29" fmla="*/ 160 h 227"/>
                    <a:gd name="T30" fmla="*/ 100 w 305"/>
                    <a:gd name="T31" fmla="*/ 162 h 227"/>
                    <a:gd name="T32" fmla="*/ 112 w 305"/>
                    <a:gd name="T33" fmla="*/ 165 h 227"/>
                    <a:gd name="T34" fmla="*/ 112 w 305"/>
                    <a:gd name="T35" fmla="*/ 169 h 227"/>
                    <a:gd name="T36" fmla="*/ 107 w 305"/>
                    <a:gd name="T37" fmla="*/ 172 h 227"/>
                    <a:gd name="T38" fmla="*/ 107 w 305"/>
                    <a:gd name="T39" fmla="*/ 180 h 227"/>
                    <a:gd name="T40" fmla="*/ 110 w 305"/>
                    <a:gd name="T41" fmla="*/ 192 h 227"/>
                    <a:gd name="T42" fmla="*/ 114 w 305"/>
                    <a:gd name="T43" fmla="*/ 193 h 227"/>
                    <a:gd name="T44" fmla="*/ 120 w 305"/>
                    <a:gd name="T45" fmla="*/ 210 h 227"/>
                    <a:gd name="T46" fmla="*/ 138 w 305"/>
                    <a:gd name="T47" fmla="*/ 219 h 227"/>
                    <a:gd name="T48" fmla="*/ 142 w 305"/>
                    <a:gd name="T49" fmla="*/ 224 h 227"/>
                    <a:gd name="T50" fmla="*/ 151 w 305"/>
                    <a:gd name="T51" fmla="*/ 214 h 227"/>
                    <a:gd name="T52" fmla="*/ 156 w 305"/>
                    <a:gd name="T53" fmla="*/ 200 h 227"/>
                    <a:gd name="T54" fmla="*/ 163 w 305"/>
                    <a:gd name="T55" fmla="*/ 192 h 227"/>
                    <a:gd name="T56" fmla="*/ 173 w 305"/>
                    <a:gd name="T57" fmla="*/ 179 h 227"/>
                    <a:gd name="T58" fmla="*/ 193 w 305"/>
                    <a:gd name="T59" fmla="*/ 173 h 227"/>
                    <a:gd name="T60" fmla="*/ 216 w 305"/>
                    <a:gd name="T61" fmla="*/ 160 h 227"/>
                    <a:gd name="T62" fmla="*/ 232 w 305"/>
                    <a:gd name="T63" fmla="*/ 142 h 227"/>
                    <a:gd name="T64" fmla="*/ 234 w 305"/>
                    <a:gd name="T65" fmla="*/ 130 h 227"/>
                    <a:gd name="T66" fmla="*/ 253 w 305"/>
                    <a:gd name="T67" fmla="*/ 129 h 227"/>
                    <a:gd name="T68" fmla="*/ 233 w 305"/>
                    <a:gd name="T69" fmla="*/ 119 h 227"/>
                    <a:gd name="T70" fmla="*/ 238 w 305"/>
                    <a:gd name="T71" fmla="*/ 113 h 227"/>
                    <a:gd name="T72" fmla="*/ 262 w 305"/>
                    <a:gd name="T73" fmla="*/ 112 h 227"/>
                    <a:gd name="T74" fmla="*/ 258 w 305"/>
                    <a:gd name="T75" fmla="*/ 106 h 227"/>
                    <a:gd name="T76" fmla="*/ 266 w 305"/>
                    <a:gd name="T77" fmla="*/ 95 h 227"/>
                    <a:gd name="T78" fmla="*/ 253 w 305"/>
                    <a:gd name="T79" fmla="*/ 80 h 227"/>
                    <a:gd name="T80" fmla="*/ 263 w 305"/>
                    <a:gd name="T81" fmla="*/ 66 h 227"/>
                    <a:gd name="T82" fmla="*/ 268 w 305"/>
                    <a:gd name="T83" fmla="*/ 51 h 227"/>
                    <a:gd name="T84" fmla="*/ 283 w 305"/>
                    <a:gd name="T85" fmla="*/ 38 h 227"/>
                    <a:gd name="T86" fmla="*/ 291 w 305"/>
                    <a:gd name="T87" fmla="*/ 33 h 227"/>
                    <a:gd name="T88" fmla="*/ 259 w 305"/>
                    <a:gd name="T89" fmla="*/ 28 h 227"/>
                    <a:gd name="T90" fmla="*/ 238 w 305"/>
                    <a:gd name="T91" fmla="*/ 21 h 227"/>
                    <a:gd name="T92" fmla="*/ 256 w 305"/>
                    <a:gd name="T93" fmla="*/ 14 h 227"/>
                    <a:gd name="T94" fmla="*/ 206 w 305"/>
                    <a:gd name="T95" fmla="*/ 8 h 227"/>
                    <a:gd name="T96" fmla="*/ 213 w 305"/>
                    <a:gd name="T97" fmla="*/ 0 h 227"/>
                    <a:gd name="T98" fmla="*/ 173 w 305"/>
                    <a:gd name="T99" fmla="*/ 8 h 227"/>
                    <a:gd name="T100" fmla="*/ 155 w 305"/>
                    <a:gd name="T101" fmla="*/ 10 h 227"/>
                    <a:gd name="T102" fmla="*/ 154 w 305"/>
                    <a:gd name="T103" fmla="*/ 11 h 227"/>
                    <a:gd name="T104" fmla="*/ 140 w 305"/>
                    <a:gd name="T105" fmla="*/ 14 h 227"/>
                    <a:gd name="T106" fmla="*/ 111 w 305"/>
                    <a:gd name="T107" fmla="*/ 14 h 227"/>
                    <a:gd name="T108" fmla="*/ 98 w 305"/>
                    <a:gd name="T109" fmla="*/ 23 h 227"/>
                    <a:gd name="T110" fmla="*/ 73 w 305"/>
                    <a:gd name="T111" fmla="*/ 21 h 227"/>
                    <a:gd name="T112" fmla="*/ 55 w 305"/>
                    <a:gd name="T113" fmla="*/ 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227">
                      <a:moveTo>
                        <a:pt x="32" y="37"/>
                      </a:moveTo>
                      <a:cubicBezTo>
                        <a:pt x="31" y="38"/>
                        <a:pt x="26" y="40"/>
                        <a:pt x="27" y="41"/>
                      </a:cubicBezTo>
                      <a:cubicBezTo>
                        <a:pt x="28" y="42"/>
                        <a:pt x="30" y="42"/>
                        <a:pt x="32" y="43"/>
                      </a:cubicBezTo>
                      <a:cubicBezTo>
                        <a:pt x="34" y="43"/>
                        <a:pt x="36" y="43"/>
                        <a:pt x="39" y="43"/>
                      </a:cubicBezTo>
                      <a:cubicBezTo>
                        <a:pt x="39" y="43"/>
                        <a:pt x="44" y="42"/>
                        <a:pt x="45" y="42"/>
                      </a:cubicBezTo>
                      <a:cubicBezTo>
                        <a:pt x="44" y="42"/>
                        <a:pt x="42" y="43"/>
                        <a:pt x="41" y="44"/>
                      </a:cubicBezTo>
                      <a:cubicBezTo>
                        <a:pt x="40" y="45"/>
                        <a:pt x="39" y="46"/>
                        <a:pt x="40" y="48"/>
                      </a:cubicBezTo>
                      <a:cubicBezTo>
                        <a:pt x="42" y="50"/>
                        <a:pt x="36" y="55"/>
                        <a:pt x="33" y="54"/>
                      </a:cubicBezTo>
                      <a:cubicBezTo>
                        <a:pt x="32" y="53"/>
                        <a:pt x="30" y="54"/>
                        <a:pt x="28" y="54"/>
                      </a:cubicBezTo>
                      <a:cubicBezTo>
                        <a:pt x="27" y="53"/>
                        <a:pt x="25" y="54"/>
                        <a:pt x="24" y="54"/>
                      </a:cubicBezTo>
                      <a:cubicBezTo>
                        <a:pt x="23" y="54"/>
                        <a:pt x="21" y="54"/>
                        <a:pt x="20" y="56"/>
                      </a:cubicBezTo>
                      <a:cubicBezTo>
                        <a:pt x="19" y="57"/>
                        <a:pt x="18" y="57"/>
                        <a:pt x="16" y="57"/>
                      </a:cubicBezTo>
                      <a:cubicBezTo>
                        <a:pt x="13" y="58"/>
                        <a:pt x="10" y="59"/>
                        <a:pt x="7" y="59"/>
                      </a:cubicBezTo>
                      <a:cubicBezTo>
                        <a:pt x="6" y="59"/>
                        <a:pt x="4" y="58"/>
                        <a:pt x="4" y="59"/>
                      </a:cubicBezTo>
                      <a:cubicBezTo>
                        <a:pt x="3" y="60"/>
                        <a:pt x="0" y="60"/>
                        <a:pt x="0" y="62"/>
                      </a:cubicBezTo>
                      <a:cubicBezTo>
                        <a:pt x="0" y="63"/>
                        <a:pt x="1" y="62"/>
                        <a:pt x="1" y="63"/>
                      </a:cubicBezTo>
                      <a:cubicBezTo>
                        <a:pt x="1" y="63"/>
                        <a:pt x="0" y="64"/>
                        <a:pt x="0" y="64"/>
                      </a:cubicBezTo>
                      <a:cubicBezTo>
                        <a:pt x="0" y="65"/>
                        <a:pt x="2" y="67"/>
                        <a:pt x="3" y="68"/>
                      </a:cubicBezTo>
                      <a:cubicBezTo>
                        <a:pt x="3" y="68"/>
                        <a:pt x="4" y="67"/>
                        <a:pt x="4" y="67"/>
                      </a:cubicBezTo>
                      <a:cubicBezTo>
                        <a:pt x="5" y="66"/>
                        <a:pt x="6" y="67"/>
                        <a:pt x="7" y="68"/>
                      </a:cubicBezTo>
                      <a:cubicBezTo>
                        <a:pt x="8" y="68"/>
                        <a:pt x="13" y="69"/>
                        <a:pt x="13" y="67"/>
                      </a:cubicBezTo>
                      <a:cubicBezTo>
                        <a:pt x="13" y="68"/>
                        <a:pt x="12" y="68"/>
                        <a:pt x="13" y="69"/>
                      </a:cubicBezTo>
                      <a:cubicBezTo>
                        <a:pt x="13" y="70"/>
                        <a:pt x="15" y="71"/>
                        <a:pt x="16" y="71"/>
                      </a:cubicBezTo>
                      <a:cubicBezTo>
                        <a:pt x="17" y="72"/>
                        <a:pt x="18" y="72"/>
                        <a:pt x="19" y="72"/>
                      </a:cubicBezTo>
                      <a:cubicBezTo>
                        <a:pt x="21" y="72"/>
                        <a:pt x="21" y="70"/>
                        <a:pt x="22" y="71"/>
                      </a:cubicBezTo>
                      <a:cubicBezTo>
                        <a:pt x="24" y="71"/>
                        <a:pt x="27" y="71"/>
                        <a:pt x="28" y="71"/>
                      </a:cubicBezTo>
                      <a:cubicBezTo>
                        <a:pt x="29" y="71"/>
                        <a:pt x="29" y="70"/>
                        <a:pt x="30" y="69"/>
                      </a:cubicBezTo>
                      <a:cubicBezTo>
                        <a:pt x="31" y="69"/>
                        <a:pt x="34" y="71"/>
                        <a:pt x="34" y="72"/>
                      </a:cubicBezTo>
                      <a:cubicBezTo>
                        <a:pt x="34" y="73"/>
                        <a:pt x="24" y="72"/>
                        <a:pt x="22" y="73"/>
                      </a:cubicBezTo>
                      <a:cubicBezTo>
                        <a:pt x="20" y="73"/>
                        <a:pt x="23" y="74"/>
                        <a:pt x="24" y="74"/>
                      </a:cubicBezTo>
                      <a:cubicBezTo>
                        <a:pt x="26" y="75"/>
                        <a:pt x="27" y="74"/>
                        <a:pt x="29" y="75"/>
                      </a:cubicBezTo>
                      <a:cubicBezTo>
                        <a:pt x="28" y="74"/>
                        <a:pt x="26" y="75"/>
                        <a:pt x="24" y="75"/>
                      </a:cubicBezTo>
                      <a:cubicBezTo>
                        <a:pt x="21" y="75"/>
                        <a:pt x="18" y="74"/>
                        <a:pt x="15" y="74"/>
                      </a:cubicBezTo>
                      <a:cubicBezTo>
                        <a:pt x="13" y="74"/>
                        <a:pt x="9" y="74"/>
                        <a:pt x="9" y="76"/>
                      </a:cubicBezTo>
                      <a:cubicBezTo>
                        <a:pt x="8" y="77"/>
                        <a:pt x="11" y="78"/>
                        <a:pt x="12" y="78"/>
                      </a:cubicBezTo>
                      <a:cubicBezTo>
                        <a:pt x="13" y="78"/>
                        <a:pt x="15" y="77"/>
                        <a:pt x="15" y="77"/>
                      </a:cubicBezTo>
                      <a:cubicBezTo>
                        <a:pt x="16" y="78"/>
                        <a:pt x="15" y="78"/>
                        <a:pt x="15" y="79"/>
                      </a:cubicBezTo>
                      <a:cubicBezTo>
                        <a:pt x="16" y="80"/>
                        <a:pt x="18" y="80"/>
                        <a:pt x="19" y="80"/>
                      </a:cubicBezTo>
                      <a:cubicBezTo>
                        <a:pt x="21" y="80"/>
                        <a:pt x="23" y="80"/>
                        <a:pt x="25" y="80"/>
                      </a:cubicBezTo>
                      <a:cubicBezTo>
                        <a:pt x="25" y="80"/>
                        <a:pt x="21" y="81"/>
                        <a:pt x="20" y="81"/>
                      </a:cubicBezTo>
                      <a:cubicBezTo>
                        <a:pt x="16" y="82"/>
                        <a:pt x="19" y="84"/>
                        <a:pt x="21" y="85"/>
                      </a:cubicBezTo>
                      <a:cubicBezTo>
                        <a:pt x="23" y="86"/>
                        <a:pt x="25" y="86"/>
                        <a:pt x="27" y="87"/>
                      </a:cubicBezTo>
                      <a:cubicBezTo>
                        <a:pt x="27" y="87"/>
                        <a:pt x="31" y="87"/>
                        <a:pt x="31" y="87"/>
                      </a:cubicBezTo>
                      <a:cubicBezTo>
                        <a:pt x="31" y="87"/>
                        <a:pt x="29" y="86"/>
                        <a:pt x="29" y="85"/>
                      </a:cubicBezTo>
                      <a:cubicBezTo>
                        <a:pt x="29" y="84"/>
                        <a:pt x="31" y="85"/>
                        <a:pt x="31" y="85"/>
                      </a:cubicBezTo>
                      <a:cubicBezTo>
                        <a:pt x="32" y="86"/>
                        <a:pt x="33" y="85"/>
                        <a:pt x="34" y="84"/>
                      </a:cubicBezTo>
                      <a:cubicBezTo>
                        <a:pt x="34" y="84"/>
                        <a:pt x="35" y="83"/>
                        <a:pt x="36" y="83"/>
                      </a:cubicBezTo>
                      <a:cubicBezTo>
                        <a:pt x="37" y="84"/>
                        <a:pt x="36" y="86"/>
                        <a:pt x="36" y="86"/>
                      </a:cubicBezTo>
                      <a:cubicBezTo>
                        <a:pt x="37" y="87"/>
                        <a:pt x="40" y="85"/>
                        <a:pt x="41" y="85"/>
                      </a:cubicBezTo>
                      <a:cubicBezTo>
                        <a:pt x="43" y="84"/>
                        <a:pt x="43" y="84"/>
                        <a:pt x="44" y="85"/>
                      </a:cubicBezTo>
                      <a:cubicBezTo>
                        <a:pt x="45" y="86"/>
                        <a:pt x="46" y="84"/>
                        <a:pt x="47" y="84"/>
                      </a:cubicBezTo>
                      <a:cubicBezTo>
                        <a:pt x="48" y="83"/>
                        <a:pt x="50" y="84"/>
                        <a:pt x="51" y="84"/>
                      </a:cubicBezTo>
                      <a:cubicBezTo>
                        <a:pt x="54" y="84"/>
                        <a:pt x="58" y="85"/>
                        <a:pt x="61" y="86"/>
                      </a:cubicBezTo>
                      <a:cubicBezTo>
                        <a:pt x="63" y="86"/>
                        <a:pt x="65" y="88"/>
                        <a:pt x="67" y="88"/>
                      </a:cubicBezTo>
                      <a:cubicBezTo>
                        <a:pt x="69" y="88"/>
                        <a:pt x="71" y="89"/>
                        <a:pt x="72" y="90"/>
                      </a:cubicBezTo>
                      <a:cubicBezTo>
                        <a:pt x="74" y="91"/>
                        <a:pt x="73" y="92"/>
                        <a:pt x="73" y="93"/>
                      </a:cubicBezTo>
                      <a:cubicBezTo>
                        <a:pt x="73" y="94"/>
                        <a:pt x="75" y="96"/>
                        <a:pt x="76" y="96"/>
                      </a:cubicBezTo>
                      <a:cubicBezTo>
                        <a:pt x="77" y="97"/>
                        <a:pt x="79" y="96"/>
                        <a:pt x="80" y="97"/>
                      </a:cubicBezTo>
                      <a:cubicBezTo>
                        <a:pt x="80" y="99"/>
                        <a:pt x="82" y="100"/>
                        <a:pt x="83" y="101"/>
                      </a:cubicBezTo>
                      <a:cubicBezTo>
                        <a:pt x="84" y="102"/>
                        <a:pt x="83" y="104"/>
                        <a:pt x="84" y="105"/>
                      </a:cubicBezTo>
                      <a:cubicBezTo>
                        <a:pt x="84" y="106"/>
                        <a:pt x="86" y="107"/>
                        <a:pt x="86" y="109"/>
                      </a:cubicBezTo>
                      <a:cubicBezTo>
                        <a:pt x="86" y="110"/>
                        <a:pt x="85" y="110"/>
                        <a:pt x="86" y="111"/>
                      </a:cubicBezTo>
                      <a:cubicBezTo>
                        <a:pt x="86" y="111"/>
                        <a:pt x="87" y="112"/>
                        <a:pt x="87" y="112"/>
                      </a:cubicBezTo>
                      <a:cubicBezTo>
                        <a:pt x="87" y="112"/>
                        <a:pt x="87" y="112"/>
                        <a:pt x="87" y="112"/>
                      </a:cubicBezTo>
                      <a:cubicBezTo>
                        <a:pt x="88" y="111"/>
                        <a:pt x="90" y="113"/>
                        <a:pt x="89" y="114"/>
                      </a:cubicBezTo>
                      <a:cubicBezTo>
                        <a:pt x="88" y="115"/>
                        <a:pt x="88" y="115"/>
                        <a:pt x="88" y="117"/>
                      </a:cubicBezTo>
                      <a:cubicBezTo>
                        <a:pt x="88" y="116"/>
                        <a:pt x="90" y="115"/>
                        <a:pt x="91" y="117"/>
                      </a:cubicBezTo>
                      <a:cubicBezTo>
                        <a:pt x="91" y="118"/>
                        <a:pt x="91" y="118"/>
                        <a:pt x="91" y="119"/>
                      </a:cubicBezTo>
                      <a:cubicBezTo>
                        <a:pt x="91" y="119"/>
                        <a:pt x="91" y="121"/>
                        <a:pt x="91" y="120"/>
                      </a:cubicBezTo>
                      <a:cubicBezTo>
                        <a:pt x="91" y="121"/>
                        <a:pt x="93" y="121"/>
                        <a:pt x="93" y="121"/>
                      </a:cubicBezTo>
                      <a:cubicBezTo>
                        <a:pt x="92" y="120"/>
                        <a:pt x="89" y="126"/>
                        <a:pt x="90" y="122"/>
                      </a:cubicBezTo>
                      <a:cubicBezTo>
                        <a:pt x="90" y="122"/>
                        <a:pt x="88" y="121"/>
                        <a:pt x="88" y="122"/>
                      </a:cubicBezTo>
                      <a:cubicBezTo>
                        <a:pt x="88" y="122"/>
                        <a:pt x="89" y="122"/>
                        <a:pt x="89" y="122"/>
                      </a:cubicBezTo>
                      <a:cubicBezTo>
                        <a:pt x="89" y="123"/>
                        <a:pt x="86" y="123"/>
                        <a:pt x="87" y="124"/>
                      </a:cubicBezTo>
                      <a:cubicBezTo>
                        <a:pt x="87" y="124"/>
                        <a:pt x="90" y="125"/>
                        <a:pt x="89" y="125"/>
                      </a:cubicBezTo>
                      <a:cubicBezTo>
                        <a:pt x="87" y="127"/>
                        <a:pt x="91" y="127"/>
                        <a:pt x="92" y="126"/>
                      </a:cubicBezTo>
                      <a:cubicBezTo>
                        <a:pt x="91" y="127"/>
                        <a:pt x="90" y="127"/>
                        <a:pt x="88" y="127"/>
                      </a:cubicBezTo>
                      <a:cubicBezTo>
                        <a:pt x="88" y="127"/>
                        <a:pt x="86" y="129"/>
                        <a:pt x="86" y="129"/>
                      </a:cubicBezTo>
                      <a:cubicBezTo>
                        <a:pt x="86" y="129"/>
                        <a:pt x="87" y="130"/>
                        <a:pt x="87" y="130"/>
                      </a:cubicBezTo>
                      <a:cubicBezTo>
                        <a:pt x="89" y="131"/>
                        <a:pt x="88" y="131"/>
                        <a:pt x="89" y="131"/>
                      </a:cubicBezTo>
                      <a:cubicBezTo>
                        <a:pt x="90" y="131"/>
                        <a:pt x="94" y="133"/>
                        <a:pt x="95" y="131"/>
                      </a:cubicBezTo>
                      <a:cubicBezTo>
                        <a:pt x="95" y="128"/>
                        <a:pt x="97" y="129"/>
                        <a:pt x="98" y="128"/>
                      </a:cubicBezTo>
                      <a:cubicBezTo>
                        <a:pt x="98" y="128"/>
                        <a:pt x="96" y="122"/>
                        <a:pt x="96" y="122"/>
                      </a:cubicBezTo>
                      <a:cubicBezTo>
                        <a:pt x="96" y="123"/>
                        <a:pt x="98" y="126"/>
                        <a:pt x="98" y="126"/>
                      </a:cubicBezTo>
                      <a:cubicBezTo>
                        <a:pt x="99" y="128"/>
                        <a:pt x="100" y="126"/>
                        <a:pt x="101" y="126"/>
                      </a:cubicBezTo>
                      <a:cubicBezTo>
                        <a:pt x="101" y="126"/>
                        <a:pt x="98" y="130"/>
                        <a:pt x="98" y="130"/>
                      </a:cubicBezTo>
                      <a:cubicBezTo>
                        <a:pt x="98" y="130"/>
                        <a:pt x="102" y="129"/>
                        <a:pt x="102" y="129"/>
                      </a:cubicBezTo>
                      <a:cubicBezTo>
                        <a:pt x="103" y="129"/>
                        <a:pt x="104" y="129"/>
                        <a:pt x="104" y="129"/>
                      </a:cubicBezTo>
                      <a:cubicBezTo>
                        <a:pt x="105" y="129"/>
                        <a:pt x="106" y="128"/>
                        <a:pt x="107" y="128"/>
                      </a:cubicBezTo>
                      <a:cubicBezTo>
                        <a:pt x="107" y="129"/>
                        <a:pt x="106" y="130"/>
                        <a:pt x="105" y="130"/>
                      </a:cubicBezTo>
                      <a:cubicBezTo>
                        <a:pt x="104" y="130"/>
                        <a:pt x="102" y="130"/>
                        <a:pt x="101" y="131"/>
                      </a:cubicBezTo>
                      <a:cubicBezTo>
                        <a:pt x="100" y="132"/>
                        <a:pt x="103" y="131"/>
                        <a:pt x="103" y="131"/>
                      </a:cubicBezTo>
                      <a:cubicBezTo>
                        <a:pt x="105" y="131"/>
                        <a:pt x="107" y="131"/>
                        <a:pt x="109" y="131"/>
                      </a:cubicBezTo>
                      <a:cubicBezTo>
                        <a:pt x="108" y="131"/>
                        <a:pt x="104" y="131"/>
                        <a:pt x="104" y="132"/>
                      </a:cubicBezTo>
                      <a:cubicBezTo>
                        <a:pt x="104" y="132"/>
                        <a:pt x="106" y="133"/>
                        <a:pt x="106" y="134"/>
                      </a:cubicBezTo>
                      <a:cubicBezTo>
                        <a:pt x="106" y="134"/>
                        <a:pt x="106" y="135"/>
                        <a:pt x="106" y="135"/>
                      </a:cubicBezTo>
                      <a:cubicBezTo>
                        <a:pt x="106" y="136"/>
                        <a:pt x="105" y="136"/>
                        <a:pt x="106" y="137"/>
                      </a:cubicBezTo>
                      <a:cubicBezTo>
                        <a:pt x="106" y="137"/>
                        <a:pt x="108" y="136"/>
                        <a:pt x="109" y="136"/>
                      </a:cubicBezTo>
                      <a:cubicBezTo>
                        <a:pt x="110" y="136"/>
                        <a:pt x="109" y="136"/>
                        <a:pt x="110" y="137"/>
                      </a:cubicBezTo>
                      <a:cubicBezTo>
                        <a:pt x="111" y="138"/>
                        <a:pt x="111" y="139"/>
                        <a:pt x="112" y="140"/>
                      </a:cubicBezTo>
                      <a:cubicBezTo>
                        <a:pt x="112" y="141"/>
                        <a:pt x="109" y="141"/>
                        <a:pt x="109" y="141"/>
                      </a:cubicBezTo>
                      <a:cubicBezTo>
                        <a:pt x="105" y="138"/>
                        <a:pt x="99" y="136"/>
                        <a:pt x="95" y="137"/>
                      </a:cubicBezTo>
                      <a:cubicBezTo>
                        <a:pt x="91" y="137"/>
                        <a:pt x="96" y="140"/>
                        <a:pt x="98" y="140"/>
                      </a:cubicBezTo>
                      <a:cubicBezTo>
                        <a:pt x="101" y="141"/>
                        <a:pt x="103" y="144"/>
                        <a:pt x="106" y="144"/>
                      </a:cubicBezTo>
                      <a:cubicBezTo>
                        <a:pt x="107" y="144"/>
                        <a:pt x="108" y="143"/>
                        <a:pt x="110" y="143"/>
                      </a:cubicBezTo>
                      <a:cubicBezTo>
                        <a:pt x="110" y="144"/>
                        <a:pt x="113" y="144"/>
                        <a:pt x="113" y="144"/>
                      </a:cubicBezTo>
                      <a:cubicBezTo>
                        <a:pt x="114" y="145"/>
                        <a:pt x="113" y="146"/>
                        <a:pt x="113" y="146"/>
                      </a:cubicBezTo>
                      <a:cubicBezTo>
                        <a:pt x="110" y="147"/>
                        <a:pt x="114" y="148"/>
                        <a:pt x="113" y="149"/>
                      </a:cubicBezTo>
                      <a:cubicBezTo>
                        <a:pt x="113" y="150"/>
                        <a:pt x="111" y="149"/>
                        <a:pt x="111" y="151"/>
                      </a:cubicBezTo>
                      <a:cubicBezTo>
                        <a:pt x="111" y="152"/>
                        <a:pt x="113" y="152"/>
                        <a:pt x="113" y="152"/>
                      </a:cubicBezTo>
                      <a:cubicBezTo>
                        <a:pt x="112" y="153"/>
                        <a:pt x="110" y="151"/>
                        <a:pt x="110" y="152"/>
                      </a:cubicBezTo>
                      <a:cubicBezTo>
                        <a:pt x="109" y="153"/>
                        <a:pt x="109" y="154"/>
                        <a:pt x="109" y="155"/>
                      </a:cubicBezTo>
                      <a:cubicBezTo>
                        <a:pt x="109" y="155"/>
                        <a:pt x="111" y="155"/>
                        <a:pt x="111" y="155"/>
                      </a:cubicBezTo>
                      <a:cubicBezTo>
                        <a:pt x="111" y="156"/>
                        <a:pt x="109" y="157"/>
                        <a:pt x="108" y="157"/>
                      </a:cubicBezTo>
                      <a:cubicBezTo>
                        <a:pt x="107" y="157"/>
                        <a:pt x="106" y="157"/>
                        <a:pt x="105" y="157"/>
                      </a:cubicBezTo>
                      <a:cubicBezTo>
                        <a:pt x="104" y="156"/>
                        <a:pt x="103" y="156"/>
                        <a:pt x="102" y="157"/>
                      </a:cubicBezTo>
                      <a:cubicBezTo>
                        <a:pt x="101" y="158"/>
                        <a:pt x="101" y="157"/>
                        <a:pt x="100" y="158"/>
                      </a:cubicBezTo>
                      <a:cubicBezTo>
                        <a:pt x="100" y="158"/>
                        <a:pt x="103" y="161"/>
                        <a:pt x="104" y="161"/>
                      </a:cubicBezTo>
                      <a:cubicBezTo>
                        <a:pt x="104" y="160"/>
                        <a:pt x="104" y="160"/>
                        <a:pt x="103" y="160"/>
                      </a:cubicBezTo>
                      <a:cubicBezTo>
                        <a:pt x="103" y="160"/>
                        <a:pt x="106" y="160"/>
                        <a:pt x="106" y="160"/>
                      </a:cubicBezTo>
                      <a:cubicBezTo>
                        <a:pt x="106" y="160"/>
                        <a:pt x="111" y="158"/>
                        <a:pt x="111" y="159"/>
                      </a:cubicBezTo>
                      <a:cubicBezTo>
                        <a:pt x="110" y="159"/>
                        <a:pt x="109" y="159"/>
                        <a:pt x="108" y="160"/>
                      </a:cubicBezTo>
                      <a:cubicBezTo>
                        <a:pt x="109" y="159"/>
                        <a:pt x="111" y="161"/>
                        <a:pt x="110" y="161"/>
                      </a:cubicBezTo>
                      <a:cubicBezTo>
                        <a:pt x="111" y="161"/>
                        <a:pt x="114" y="162"/>
                        <a:pt x="115" y="162"/>
                      </a:cubicBezTo>
                      <a:cubicBezTo>
                        <a:pt x="114" y="162"/>
                        <a:pt x="112" y="162"/>
                        <a:pt x="112" y="162"/>
                      </a:cubicBezTo>
                      <a:cubicBezTo>
                        <a:pt x="112" y="162"/>
                        <a:pt x="116" y="165"/>
                        <a:pt x="116" y="165"/>
                      </a:cubicBezTo>
                      <a:cubicBezTo>
                        <a:pt x="113" y="165"/>
                        <a:pt x="111" y="161"/>
                        <a:pt x="108" y="161"/>
                      </a:cubicBezTo>
                      <a:cubicBezTo>
                        <a:pt x="106" y="161"/>
                        <a:pt x="101" y="160"/>
                        <a:pt x="100" y="162"/>
                      </a:cubicBezTo>
                      <a:cubicBezTo>
                        <a:pt x="100" y="163"/>
                        <a:pt x="99" y="163"/>
                        <a:pt x="98" y="164"/>
                      </a:cubicBezTo>
                      <a:cubicBezTo>
                        <a:pt x="97" y="164"/>
                        <a:pt x="97" y="166"/>
                        <a:pt x="98" y="165"/>
                      </a:cubicBezTo>
                      <a:cubicBezTo>
                        <a:pt x="100" y="165"/>
                        <a:pt x="102" y="164"/>
                        <a:pt x="103" y="162"/>
                      </a:cubicBezTo>
                      <a:cubicBezTo>
                        <a:pt x="103" y="163"/>
                        <a:pt x="105" y="163"/>
                        <a:pt x="105" y="163"/>
                      </a:cubicBezTo>
                      <a:cubicBezTo>
                        <a:pt x="106" y="163"/>
                        <a:pt x="108" y="166"/>
                        <a:pt x="108" y="163"/>
                      </a:cubicBezTo>
                      <a:cubicBezTo>
                        <a:pt x="108" y="162"/>
                        <a:pt x="110" y="164"/>
                        <a:pt x="110" y="164"/>
                      </a:cubicBezTo>
                      <a:cubicBezTo>
                        <a:pt x="110" y="164"/>
                        <a:pt x="114" y="164"/>
                        <a:pt x="113" y="165"/>
                      </a:cubicBezTo>
                      <a:cubicBezTo>
                        <a:pt x="113" y="165"/>
                        <a:pt x="112" y="165"/>
                        <a:pt x="112" y="165"/>
                      </a:cubicBezTo>
                      <a:cubicBezTo>
                        <a:pt x="112" y="165"/>
                        <a:pt x="114" y="166"/>
                        <a:pt x="114" y="166"/>
                      </a:cubicBezTo>
                      <a:cubicBezTo>
                        <a:pt x="113" y="166"/>
                        <a:pt x="111" y="166"/>
                        <a:pt x="110" y="165"/>
                      </a:cubicBezTo>
                      <a:cubicBezTo>
                        <a:pt x="109" y="164"/>
                        <a:pt x="109" y="165"/>
                        <a:pt x="109" y="166"/>
                      </a:cubicBezTo>
                      <a:cubicBezTo>
                        <a:pt x="109" y="165"/>
                        <a:pt x="103" y="164"/>
                        <a:pt x="102" y="164"/>
                      </a:cubicBezTo>
                      <a:cubicBezTo>
                        <a:pt x="101" y="164"/>
                        <a:pt x="95" y="166"/>
                        <a:pt x="96" y="168"/>
                      </a:cubicBezTo>
                      <a:cubicBezTo>
                        <a:pt x="97" y="169"/>
                        <a:pt x="103" y="167"/>
                        <a:pt x="104" y="167"/>
                      </a:cubicBezTo>
                      <a:cubicBezTo>
                        <a:pt x="105" y="167"/>
                        <a:pt x="107" y="167"/>
                        <a:pt x="108" y="168"/>
                      </a:cubicBezTo>
                      <a:cubicBezTo>
                        <a:pt x="108" y="168"/>
                        <a:pt x="112" y="169"/>
                        <a:pt x="112" y="169"/>
                      </a:cubicBezTo>
                      <a:cubicBezTo>
                        <a:pt x="112" y="170"/>
                        <a:pt x="107" y="168"/>
                        <a:pt x="107" y="168"/>
                      </a:cubicBezTo>
                      <a:cubicBezTo>
                        <a:pt x="105" y="167"/>
                        <a:pt x="102" y="168"/>
                        <a:pt x="100" y="168"/>
                      </a:cubicBezTo>
                      <a:cubicBezTo>
                        <a:pt x="93" y="170"/>
                        <a:pt x="101" y="172"/>
                        <a:pt x="103" y="171"/>
                      </a:cubicBezTo>
                      <a:cubicBezTo>
                        <a:pt x="102" y="172"/>
                        <a:pt x="101" y="173"/>
                        <a:pt x="99" y="173"/>
                      </a:cubicBezTo>
                      <a:cubicBezTo>
                        <a:pt x="96" y="174"/>
                        <a:pt x="101" y="175"/>
                        <a:pt x="101" y="175"/>
                      </a:cubicBezTo>
                      <a:cubicBezTo>
                        <a:pt x="101" y="175"/>
                        <a:pt x="97" y="174"/>
                        <a:pt x="97" y="176"/>
                      </a:cubicBezTo>
                      <a:cubicBezTo>
                        <a:pt x="97" y="179"/>
                        <a:pt x="99" y="177"/>
                        <a:pt x="101" y="176"/>
                      </a:cubicBezTo>
                      <a:cubicBezTo>
                        <a:pt x="103" y="175"/>
                        <a:pt x="105" y="173"/>
                        <a:pt x="107" y="172"/>
                      </a:cubicBezTo>
                      <a:cubicBezTo>
                        <a:pt x="108" y="172"/>
                        <a:pt x="114" y="169"/>
                        <a:pt x="114" y="171"/>
                      </a:cubicBezTo>
                      <a:cubicBezTo>
                        <a:pt x="114" y="171"/>
                        <a:pt x="111" y="171"/>
                        <a:pt x="111" y="171"/>
                      </a:cubicBezTo>
                      <a:cubicBezTo>
                        <a:pt x="111" y="171"/>
                        <a:pt x="113" y="171"/>
                        <a:pt x="114" y="172"/>
                      </a:cubicBezTo>
                      <a:cubicBezTo>
                        <a:pt x="111" y="170"/>
                        <a:pt x="98" y="178"/>
                        <a:pt x="99" y="179"/>
                      </a:cubicBezTo>
                      <a:cubicBezTo>
                        <a:pt x="99" y="180"/>
                        <a:pt x="105" y="178"/>
                        <a:pt x="106" y="178"/>
                      </a:cubicBezTo>
                      <a:cubicBezTo>
                        <a:pt x="106" y="178"/>
                        <a:pt x="102" y="179"/>
                        <a:pt x="101" y="180"/>
                      </a:cubicBezTo>
                      <a:cubicBezTo>
                        <a:pt x="101" y="180"/>
                        <a:pt x="103" y="184"/>
                        <a:pt x="104" y="183"/>
                      </a:cubicBezTo>
                      <a:cubicBezTo>
                        <a:pt x="105" y="182"/>
                        <a:pt x="106" y="180"/>
                        <a:pt x="107" y="180"/>
                      </a:cubicBezTo>
                      <a:cubicBezTo>
                        <a:pt x="108" y="180"/>
                        <a:pt x="112" y="181"/>
                        <a:pt x="112" y="181"/>
                      </a:cubicBezTo>
                      <a:cubicBezTo>
                        <a:pt x="112" y="181"/>
                        <a:pt x="108" y="181"/>
                        <a:pt x="108" y="181"/>
                      </a:cubicBezTo>
                      <a:cubicBezTo>
                        <a:pt x="106" y="181"/>
                        <a:pt x="105" y="182"/>
                        <a:pt x="104" y="183"/>
                      </a:cubicBezTo>
                      <a:cubicBezTo>
                        <a:pt x="104" y="184"/>
                        <a:pt x="104" y="185"/>
                        <a:pt x="104" y="186"/>
                      </a:cubicBezTo>
                      <a:cubicBezTo>
                        <a:pt x="105" y="189"/>
                        <a:pt x="105" y="188"/>
                        <a:pt x="107" y="187"/>
                      </a:cubicBezTo>
                      <a:cubicBezTo>
                        <a:pt x="106" y="188"/>
                        <a:pt x="105" y="192"/>
                        <a:pt x="106" y="193"/>
                      </a:cubicBezTo>
                      <a:cubicBezTo>
                        <a:pt x="106" y="193"/>
                        <a:pt x="109" y="189"/>
                        <a:pt x="110" y="189"/>
                      </a:cubicBezTo>
                      <a:cubicBezTo>
                        <a:pt x="110" y="190"/>
                        <a:pt x="109" y="191"/>
                        <a:pt x="110" y="192"/>
                      </a:cubicBezTo>
                      <a:cubicBezTo>
                        <a:pt x="110" y="193"/>
                        <a:pt x="111" y="191"/>
                        <a:pt x="112" y="191"/>
                      </a:cubicBezTo>
                      <a:cubicBezTo>
                        <a:pt x="114" y="189"/>
                        <a:pt x="110" y="187"/>
                        <a:pt x="110" y="186"/>
                      </a:cubicBezTo>
                      <a:cubicBezTo>
                        <a:pt x="110" y="186"/>
                        <a:pt x="112" y="189"/>
                        <a:pt x="113" y="189"/>
                      </a:cubicBezTo>
                      <a:cubicBezTo>
                        <a:pt x="114" y="190"/>
                        <a:pt x="114" y="189"/>
                        <a:pt x="115" y="188"/>
                      </a:cubicBezTo>
                      <a:cubicBezTo>
                        <a:pt x="114" y="188"/>
                        <a:pt x="117" y="191"/>
                        <a:pt x="116" y="192"/>
                      </a:cubicBezTo>
                      <a:cubicBezTo>
                        <a:pt x="117" y="191"/>
                        <a:pt x="114" y="189"/>
                        <a:pt x="114" y="191"/>
                      </a:cubicBezTo>
                      <a:cubicBezTo>
                        <a:pt x="114" y="193"/>
                        <a:pt x="116" y="195"/>
                        <a:pt x="114" y="196"/>
                      </a:cubicBezTo>
                      <a:cubicBezTo>
                        <a:pt x="114" y="196"/>
                        <a:pt x="114" y="193"/>
                        <a:pt x="114" y="193"/>
                      </a:cubicBezTo>
                      <a:cubicBezTo>
                        <a:pt x="114" y="192"/>
                        <a:pt x="112" y="194"/>
                        <a:pt x="111" y="194"/>
                      </a:cubicBezTo>
                      <a:cubicBezTo>
                        <a:pt x="110" y="194"/>
                        <a:pt x="109" y="196"/>
                        <a:pt x="109" y="197"/>
                      </a:cubicBezTo>
                      <a:cubicBezTo>
                        <a:pt x="108" y="199"/>
                        <a:pt x="111" y="197"/>
                        <a:pt x="111" y="198"/>
                      </a:cubicBezTo>
                      <a:cubicBezTo>
                        <a:pt x="112" y="199"/>
                        <a:pt x="110" y="200"/>
                        <a:pt x="110" y="200"/>
                      </a:cubicBezTo>
                      <a:cubicBezTo>
                        <a:pt x="110" y="200"/>
                        <a:pt x="112" y="199"/>
                        <a:pt x="113" y="201"/>
                      </a:cubicBezTo>
                      <a:cubicBezTo>
                        <a:pt x="113" y="203"/>
                        <a:pt x="115" y="204"/>
                        <a:pt x="115" y="205"/>
                      </a:cubicBezTo>
                      <a:cubicBezTo>
                        <a:pt x="114" y="207"/>
                        <a:pt x="115" y="207"/>
                        <a:pt x="117" y="209"/>
                      </a:cubicBezTo>
                      <a:cubicBezTo>
                        <a:pt x="118" y="210"/>
                        <a:pt x="119" y="212"/>
                        <a:pt x="120" y="210"/>
                      </a:cubicBezTo>
                      <a:cubicBezTo>
                        <a:pt x="120" y="210"/>
                        <a:pt x="121" y="215"/>
                        <a:pt x="122" y="215"/>
                      </a:cubicBezTo>
                      <a:cubicBezTo>
                        <a:pt x="123" y="216"/>
                        <a:pt x="122" y="215"/>
                        <a:pt x="123" y="215"/>
                      </a:cubicBezTo>
                      <a:cubicBezTo>
                        <a:pt x="124" y="216"/>
                        <a:pt x="125" y="217"/>
                        <a:pt x="126" y="218"/>
                      </a:cubicBezTo>
                      <a:cubicBezTo>
                        <a:pt x="128" y="219"/>
                        <a:pt x="130" y="220"/>
                        <a:pt x="132" y="219"/>
                      </a:cubicBezTo>
                      <a:cubicBezTo>
                        <a:pt x="133" y="219"/>
                        <a:pt x="136" y="219"/>
                        <a:pt x="136" y="218"/>
                      </a:cubicBezTo>
                      <a:cubicBezTo>
                        <a:pt x="136" y="218"/>
                        <a:pt x="136" y="221"/>
                        <a:pt x="136" y="221"/>
                      </a:cubicBezTo>
                      <a:cubicBezTo>
                        <a:pt x="136" y="221"/>
                        <a:pt x="138" y="217"/>
                        <a:pt x="138" y="218"/>
                      </a:cubicBezTo>
                      <a:cubicBezTo>
                        <a:pt x="139" y="218"/>
                        <a:pt x="138" y="219"/>
                        <a:pt x="138" y="219"/>
                      </a:cubicBezTo>
                      <a:cubicBezTo>
                        <a:pt x="138" y="220"/>
                        <a:pt x="139" y="220"/>
                        <a:pt x="139" y="220"/>
                      </a:cubicBezTo>
                      <a:cubicBezTo>
                        <a:pt x="139" y="220"/>
                        <a:pt x="136" y="221"/>
                        <a:pt x="137" y="222"/>
                      </a:cubicBezTo>
                      <a:cubicBezTo>
                        <a:pt x="138" y="222"/>
                        <a:pt x="138" y="222"/>
                        <a:pt x="139" y="221"/>
                      </a:cubicBezTo>
                      <a:cubicBezTo>
                        <a:pt x="140" y="222"/>
                        <a:pt x="139" y="223"/>
                        <a:pt x="139" y="223"/>
                      </a:cubicBezTo>
                      <a:cubicBezTo>
                        <a:pt x="139" y="224"/>
                        <a:pt x="142" y="221"/>
                        <a:pt x="142" y="222"/>
                      </a:cubicBezTo>
                      <a:cubicBezTo>
                        <a:pt x="142" y="223"/>
                        <a:pt x="140" y="224"/>
                        <a:pt x="140" y="225"/>
                      </a:cubicBezTo>
                      <a:cubicBezTo>
                        <a:pt x="140" y="224"/>
                        <a:pt x="143" y="223"/>
                        <a:pt x="142" y="225"/>
                      </a:cubicBezTo>
                      <a:cubicBezTo>
                        <a:pt x="142" y="225"/>
                        <a:pt x="142" y="225"/>
                        <a:pt x="142" y="224"/>
                      </a:cubicBezTo>
                      <a:cubicBezTo>
                        <a:pt x="142" y="226"/>
                        <a:pt x="145" y="223"/>
                        <a:pt x="145" y="223"/>
                      </a:cubicBezTo>
                      <a:cubicBezTo>
                        <a:pt x="146" y="224"/>
                        <a:pt x="145" y="226"/>
                        <a:pt x="145" y="227"/>
                      </a:cubicBezTo>
                      <a:cubicBezTo>
                        <a:pt x="144" y="225"/>
                        <a:pt x="153" y="225"/>
                        <a:pt x="147" y="222"/>
                      </a:cubicBezTo>
                      <a:cubicBezTo>
                        <a:pt x="148" y="222"/>
                        <a:pt x="153" y="222"/>
                        <a:pt x="150" y="221"/>
                      </a:cubicBezTo>
                      <a:cubicBezTo>
                        <a:pt x="147" y="219"/>
                        <a:pt x="151" y="220"/>
                        <a:pt x="152" y="218"/>
                      </a:cubicBezTo>
                      <a:cubicBezTo>
                        <a:pt x="152" y="218"/>
                        <a:pt x="149" y="218"/>
                        <a:pt x="149" y="218"/>
                      </a:cubicBezTo>
                      <a:cubicBezTo>
                        <a:pt x="150" y="217"/>
                        <a:pt x="151" y="216"/>
                        <a:pt x="152" y="216"/>
                      </a:cubicBezTo>
                      <a:cubicBezTo>
                        <a:pt x="154" y="214"/>
                        <a:pt x="151" y="215"/>
                        <a:pt x="151" y="214"/>
                      </a:cubicBezTo>
                      <a:cubicBezTo>
                        <a:pt x="151" y="214"/>
                        <a:pt x="154" y="213"/>
                        <a:pt x="154" y="212"/>
                      </a:cubicBezTo>
                      <a:cubicBezTo>
                        <a:pt x="154" y="211"/>
                        <a:pt x="154" y="209"/>
                        <a:pt x="153" y="208"/>
                      </a:cubicBezTo>
                      <a:cubicBezTo>
                        <a:pt x="152" y="208"/>
                        <a:pt x="154" y="207"/>
                        <a:pt x="153" y="206"/>
                      </a:cubicBezTo>
                      <a:cubicBezTo>
                        <a:pt x="153" y="206"/>
                        <a:pt x="151" y="205"/>
                        <a:pt x="151" y="205"/>
                      </a:cubicBezTo>
                      <a:cubicBezTo>
                        <a:pt x="151" y="205"/>
                        <a:pt x="155" y="204"/>
                        <a:pt x="156" y="204"/>
                      </a:cubicBezTo>
                      <a:cubicBezTo>
                        <a:pt x="159" y="204"/>
                        <a:pt x="156" y="203"/>
                        <a:pt x="155" y="202"/>
                      </a:cubicBezTo>
                      <a:cubicBezTo>
                        <a:pt x="155" y="202"/>
                        <a:pt x="160" y="202"/>
                        <a:pt x="160" y="202"/>
                      </a:cubicBezTo>
                      <a:cubicBezTo>
                        <a:pt x="159" y="201"/>
                        <a:pt x="157" y="201"/>
                        <a:pt x="156" y="200"/>
                      </a:cubicBezTo>
                      <a:cubicBezTo>
                        <a:pt x="156" y="200"/>
                        <a:pt x="160" y="201"/>
                        <a:pt x="160" y="200"/>
                      </a:cubicBezTo>
                      <a:cubicBezTo>
                        <a:pt x="161" y="200"/>
                        <a:pt x="160" y="200"/>
                        <a:pt x="160" y="199"/>
                      </a:cubicBezTo>
                      <a:cubicBezTo>
                        <a:pt x="161" y="199"/>
                        <a:pt x="161" y="199"/>
                        <a:pt x="161" y="199"/>
                      </a:cubicBezTo>
                      <a:cubicBezTo>
                        <a:pt x="162" y="198"/>
                        <a:pt x="158" y="197"/>
                        <a:pt x="158" y="197"/>
                      </a:cubicBezTo>
                      <a:cubicBezTo>
                        <a:pt x="158" y="197"/>
                        <a:pt x="163" y="197"/>
                        <a:pt x="162" y="196"/>
                      </a:cubicBezTo>
                      <a:cubicBezTo>
                        <a:pt x="162" y="195"/>
                        <a:pt x="163" y="195"/>
                        <a:pt x="161" y="194"/>
                      </a:cubicBezTo>
                      <a:cubicBezTo>
                        <a:pt x="161" y="194"/>
                        <a:pt x="158" y="194"/>
                        <a:pt x="158" y="193"/>
                      </a:cubicBezTo>
                      <a:cubicBezTo>
                        <a:pt x="158" y="193"/>
                        <a:pt x="163" y="192"/>
                        <a:pt x="163" y="192"/>
                      </a:cubicBezTo>
                      <a:cubicBezTo>
                        <a:pt x="165" y="192"/>
                        <a:pt x="164" y="189"/>
                        <a:pt x="162" y="189"/>
                      </a:cubicBezTo>
                      <a:cubicBezTo>
                        <a:pt x="161" y="188"/>
                        <a:pt x="158" y="187"/>
                        <a:pt x="161" y="186"/>
                      </a:cubicBezTo>
                      <a:cubicBezTo>
                        <a:pt x="163" y="186"/>
                        <a:pt x="166" y="187"/>
                        <a:pt x="167" y="185"/>
                      </a:cubicBezTo>
                      <a:cubicBezTo>
                        <a:pt x="167" y="185"/>
                        <a:pt x="165" y="183"/>
                        <a:pt x="165" y="183"/>
                      </a:cubicBezTo>
                      <a:cubicBezTo>
                        <a:pt x="165" y="182"/>
                        <a:pt x="167" y="182"/>
                        <a:pt x="167" y="182"/>
                      </a:cubicBezTo>
                      <a:cubicBezTo>
                        <a:pt x="168" y="181"/>
                        <a:pt x="170" y="181"/>
                        <a:pt x="172" y="182"/>
                      </a:cubicBezTo>
                      <a:cubicBezTo>
                        <a:pt x="172" y="182"/>
                        <a:pt x="174" y="182"/>
                        <a:pt x="174" y="182"/>
                      </a:cubicBezTo>
                      <a:cubicBezTo>
                        <a:pt x="175" y="181"/>
                        <a:pt x="173" y="180"/>
                        <a:pt x="173" y="179"/>
                      </a:cubicBezTo>
                      <a:cubicBezTo>
                        <a:pt x="174" y="178"/>
                        <a:pt x="177" y="174"/>
                        <a:pt x="179" y="176"/>
                      </a:cubicBezTo>
                      <a:cubicBezTo>
                        <a:pt x="178" y="175"/>
                        <a:pt x="175" y="181"/>
                        <a:pt x="176" y="181"/>
                      </a:cubicBezTo>
                      <a:cubicBezTo>
                        <a:pt x="177" y="182"/>
                        <a:pt x="179" y="179"/>
                        <a:pt x="181" y="179"/>
                      </a:cubicBezTo>
                      <a:cubicBezTo>
                        <a:pt x="181" y="179"/>
                        <a:pt x="183" y="180"/>
                        <a:pt x="183" y="180"/>
                      </a:cubicBezTo>
                      <a:cubicBezTo>
                        <a:pt x="183" y="180"/>
                        <a:pt x="183" y="178"/>
                        <a:pt x="183" y="178"/>
                      </a:cubicBezTo>
                      <a:cubicBezTo>
                        <a:pt x="186" y="179"/>
                        <a:pt x="186" y="178"/>
                        <a:pt x="187" y="177"/>
                      </a:cubicBezTo>
                      <a:cubicBezTo>
                        <a:pt x="188" y="176"/>
                        <a:pt x="189" y="176"/>
                        <a:pt x="190" y="176"/>
                      </a:cubicBezTo>
                      <a:cubicBezTo>
                        <a:pt x="192" y="175"/>
                        <a:pt x="192" y="174"/>
                        <a:pt x="193" y="173"/>
                      </a:cubicBezTo>
                      <a:cubicBezTo>
                        <a:pt x="194" y="172"/>
                        <a:pt x="196" y="170"/>
                        <a:pt x="197" y="168"/>
                      </a:cubicBezTo>
                      <a:cubicBezTo>
                        <a:pt x="199" y="166"/>
                        <a:pt x="199" y="165"/>
                        <a:pt x="201" y="165"/>
                      </a:cubicBezTo>
                      <a:cubicBezTo>
                        <a:pt x="202" y="164"/>
                        <a:pt x="205" y="164"/>
                        <a:pt x="205" y="162"/>
                      </a:cubicBezTo>
                      <a:cubicBezTo>
                        <a:pt x="204" y="162"/>
                        <a:pt x="203" y="157"/>
                        <a:pt x="203" y="157"/>
                      </a:cubicBezTo>
                      <a:cubicBezTo>
                        <a:pt x="204" y="157"/>
                        <a:pt x="207" y="160"/>
                        <a:pt x="208" y="160"/>
                      </a:cubicBezTo>
                      <a:cubicBezTo>
                        <a:pt x="209" y="161"/>
                        <a:pt x="210" y="161"/>
                        <a:pt x="211" y="161"/>
                      </a:cubicBezTo>
                      <a:cubicBezTo>
                        <a:pt x="211" y="161"/>
                        <a:pt x="213" y="160"/>
                        <a:pt x="213" y="160"/>
                      </a:cubicBezTo>
                      <a:cubicBezTo>
                        <a:pt x="214" y="160"/>
                        <a:pt x="215" y="161"/>
                        <a:pt x="216" y="160"/>
                      </a:cubicBezTo>
                      <a:cubicBezTo>
                        <a:pt x="216" y="160"/>
                        <a:pt x="214" y="158"/>
                        <a:pt x="217" y="159"/>
                      </a:cubicBezTo>
                      <a:cubicBezTo>
                        <a:pt x="219" y="159"/>
                        <a:pt x="221" y="159"/>
                        <a:pt x="223" y="158"/>
                      </a:cubicBezTo>
                      <a:cubicBezTo>
                        <a:pt x="228" y="157"/>
                        <a:pt x="232" y="156"/>
                        <a:pt x="237" y="154"/>
                      </a:cubicBezTo>
                      <a:cubicBezTo>
                        <a:pt x="238" y="153"/>
                        <a:pt x="254" y="143"/>
                        <a:pt x="255" y="143"/>
                      </a:cubicBezTo>
                      <a:cubicBezTo>
                        <a:pt x="254" y="143"/>
                        <a:pt x="247" y="143"/>
                        <a:pt x="246" y="143"/>
                      </a:cubicBezTo>
                      <a:cubicBezTo>
                        <a:pt x="244" y="142"/>
                        <a:pt x="242" y="141"/>
                        <a:pt x="240" y="141"/>
                      </a:cubicBezTo>
                      <a:cubicBezTo>
                        <a:pt x="238" y="141"/>
                        <a:pt x="236" y="142"/>
                        <a:pt x="235" y="142"/>
                      </a:cubicBezTo>
                      <a:cubicBezTo>
                        <a:pt x="233" y="143"/>
                        <a:pt x="233" y="141"/>
                        <a:pt x="232" y="142"/>
                      </a:cubicBezTo>
                      <a:cubicBezTo>
                        <a:pt x="231" y="142"/>
                        <a:pt x="230" y="144"/>
                        <a:pt x="229" y="144"/>
                      </a:cubicBezTo>
                      <a:cubicBezTo>
                        <a:pt x="225" y="144"/>
                        <a:pt x="232" y="140"/>
                        <a:pt x="233" y="141"/>
                      </a:cubicBezTo>
                      <a:cubicBezTo>
                        <a:pt x="232" y="140"/>
                        <a:pt x="229" y="141"/>
                        <a:pt x="228" y="141"/>
                      </a:cubicBezTo>
                      <a:cubicBezTo>
                        <a:pt x="225" y="141"/>
                        <a:pt x="223" y="140"/>
                        <a:pt x="221" y="140"/>
                      </a:cubicBezTo>
                      <a:cubicBezTo>
                        <a:pt x="222" y="140"/>
                        <a:pt x="225" y="138"/>
                        <a:pt x="226" y="137"/>
                      </a:cubicBezTo>
                      <a:cubicBezTo>
                        <a:pt x="226" y="134"/>
                        <a:pt x="228" y="135"/>
                        <a:pt x="229" y="136"/>
                      </a:cubicBezTo>
                      <a:cubicBezTo>
                        <a:pt x="231" y="136"/>
                        <a:pt x="239" y="134"/>
                        <a:pt x="240" y="133"/>
                      </a:cubicBezTo>
                      <a:cubicBezTo>
                        <a:pt x="240" y="132"/>
                        <a:pt x="235" y="131"/>
                        <a:pt x="234" y="130"/>
                      </a:cubicBezTo>
                      <a:cubicBezTo>
                        <a:pt x="235" y="131"/>
                        <a:pt x="239" y="132"/>
                        <a:pt x="240" y="132"/>
                      </a:cubicBezTo>
                      <a:cubicBezTo>
                        <a:pt x="241" y="133"/>
                        <a:pt x="245" y="133"/>
                        <a:pt x="245" y="135"/>
                      </a:cubicBezTo>
                      <a:cubicBezTo>
                        <a:pt x="244" y="138"/>
                        <a:pt x="246" y="139"/>
                        <a:pt x="248" y="139"/>
                      </a:cubicBezTo>
                      <a:cubicBezTo>
                        <a:pt x="248" y="139"/>
                        <a:pt x="254" y="139"/>
                        <a:pt x="253" y="138"/>
                      </a:cubicBezTo>
                      <a:cubicBezTo>
                        <a:pt x="253" y="138"/>
                        <a:pt x="253" y="140"/>
                        <a:pt x="254" y="140"/>
                      </a:cubicBezTo>
                      <a:cubicBezTo>
                        <a:pt x="256" y="139"/>
                        <a:pt x="257" y="136"/>
                        <a:pt x="257" y="134"/>
                      </a:cubicBezTo>
                      <a:cubicBezTo>
                        <a:pt x="257" y="133"/>
                        <a:pt x="257" y="129"/>
                        <a:pt x="255" y="130"/>
                      </a:cubicBezTo>
                      <a:cubicBezTo>
                        <a:pt x="253" y="132"/>
                        <a:pt x="254" y="130"/>
                        <a:pt x="253" y="129"/>
                      </a:cubicBezTo>
                      <a:cubicBezTo>
                        <a:pt x="251" y="127"/>
                        <a:pt x="248" y="126"/>
                        <a:pt x="245" y="124"/>
                      </a:cubicBezTo>
                      <a:cubicBezTo>
                        <a:pt x="244" y="123"/>
                        <a:pt x="243" y="123"/>
                        <a:pt x="242" y="122"/>
                      </a:cubicBezTo>
                      <a:cubicBezTo>
                        <a:pt x="242" y="122"/>
                        <a:pt x="238" y="123"/>
                        <a:pt x="238" y="124"/>
                      </a:cubicBezTo>
                      <a:cubicBezTo>
                        <a:pt x="238" y="124"/>
                        <a:pt x="239" y="123"/>
                        <a:pt x="238" y="123"/>
                      </a:cubicBezTo>
                      <a:cubicBezTo>
                        <a:pt x="238" y="123"/>
                        <a:pt x="237" y="122"/>
                        <a:pt x="237" y="122"/>
                      </a:cubicBezTo>
                      <a:cubicBezTo>
                        <a:pt x="237" y="121"/>
                        <a:pt x="241" y="122"/>
                        <a:pt x="241" y="121"/>
                      </a:cubicBezTo>
                      <a:cubicBezTo>
                        <a:pt x="241" y="119"/>
                        <a:pt x="241" y="118"/>
                        <a:pt x="238" y="118"/>
                      </a:cubicBezTo>
                      <a:cubicBezTo>
                        <a:pt x="236" y="119"/>
                        <a:pt x="235" y="121"/>
                        <a:pt x="233" y="119"/>
                      </a:cubicBezTo>
                      <a:cubicBezTo>
                        <a:pt x="233" y="119"/>
                        <a:pt x="229" y="119"/>
                        <a:pt x="229" y="118"/>
                      </a:cubicBezTo>
                      <a:cubicBezTo>
                        <a:pt x="229" y="116"/>
                        <a:pt x="234" y="119"/>
                        <a:pt x="234" y="119"/>
                      </a:cubicBezTo>
                      <a:cubicBezTo>
                        <a:pt x="235" y="119"/>
                        <a:pt x="240" y="118"/>
                        <a:pt x="240" y="117"/>
                      </a:cubicBezTo>
                      <a:cubicBezTo>
                        <a:pt x="241" y="117"/>
                        <a:pt x="236" y="115"/>
                        <a:pt x="235" y="115"/>
                      </a:cubicBezTo>
                      <a:cubicBezTo>
                        <a:pt x="233" y="115"/>
                        <a:pt x="230" y="115"/>
                        <a:pt x="228" y="116"/>
                      </a:cubicBezTo>
                      <a:cubicBezTo>
                        <a:pt x="229" y="116"/>
                        <a:pt x="233" y="113"/>
                        <a:pt x="233" y="114"/>
                      </a:cubicBezTo>
                      <a:cubicBezTo>
                        <a:pt x="233" y="113"/>
                        <a:pt x="229" y="113"/>
                        <a:pt x="229" y="112"/>
                      </a:cubicBezTo>
                      <a:cubicBezTo>
                        <a:pt x="232" y="113"/>
                        <a:pt x="235" y="115"/>
                        <a:pt x="238" y="113"/>
                      </a:cubicBezTo>
                      <a:cubicBezTo>
                        <a:pt x="238" y="113"/>
                        <a:pt x="241" y="112"/>
                        <a:pt x="241" y="111"/>
                      </a:cubicBezTo>
                      <a:cubicBezTo>
                        <a:pt x="240" y="110"/>
                        <a:pt x="238" y="109"/>
                        <a:pt x="238" y="108"/>
                      </a:cubicBezTo>
                      <a:cubicBezTo>
                        <a:pt x="238" y="109"/>
                        <a:pt x="241" y="110"/>
                        <a:pt x="242" y="110"/>
                      </a:cubicBezTo>
                      <a:cubicBezTo>
                        <a:pt x="244" y="111"/>
                        <a:pt x="243" y="109"/>
                        <a:pt x="245" y="109"/>
                      </a:cubicBezTo>
                      <a:cubicBezTo>
                        <a:pt x="246" y="109"/>
                        <a:pt x="254" y="111"/>
                        <a:pt x="254" y="111"/>
                      </a:cubicBezTo>
                      <a:cubicBezTo>
                        <a:pt x="253" y="111"/>
                        <a:pt x="246" y="110"/>
                        <a:pt x="246" y="110"/>
                      </a:cubicBezTo>
                      <a:cubicBezTo>
                        <a:pt x="248" y="114"/>
                        <a:pt x="254" y="113"/>
                        <a:pt x="257" y="113"/>
                      </a:cubicBezTo>
                      <a:cubicBezTo>
                        <a:pt x="258" y="112"/>
                        <a:pt x="261" y="113"/>
                        <a:pt x="262" y="112"/>
                      </a:cubicBezTo>
                      <a:cubicBezTo>
                        <a:pt x="265" y="111"/>
                        <a:pt x="264" y="109"/>
                        <a:pt x="262" y="108"/>
                      </a:cubicBezTo>
                      <a:cubicBezTo>
                        <a:pt x="261" y="107"/>
                        <a:pt x="258" y="106"/>
                        <a:pt x="257" y="106"/>
                      </a:cubicBezTo>
                      <a:cubicBezTo>
                        <a:pt x="256" y="106"/>
                        <a:pt x="257" y="109"/>
                        <a:pt x="257" y="110"/>
                      </a:cubicBezTo>
                      <a:cubicBezTo>
                        <a:pt x="256" y="109"/>
                        <a:pt x="256" y="108"/>
                        <a:pt x="255" y="107"/>
                      </a:cubicBezTo>
                      <a:cubicBezTo>
                        <a:pt x="255" y="106"/>
                        <a:pt x="254" y="107"/>
                        <a:pt x="253" y="106"/>
                      </a:cubicBezTo>
                      <a:cubicBezTo>
                        <a:pt x="254" y="107"/>
                        <a:pt x="256" y="101"/>
                        <a:pt x="256" y="100"/>
                      </a:cubicBezTo>
                      <a:cubicBezTo>
                        <a:pt x="256" y="100"/>
                        <a:pt x="257" y="103"/>
                        <a:pt x="257" y="103"/>
                      </a:cubicBezTo>
                      <a:cubicBezTo>
                        <a:pt x="257" y="105"/>
                        <a:pt x="257" y="106"/>
                        <a:pt x="258" y="106"/>
                      </a:cubicBezTo>
                      <a:cubicBezTo>
                        <a:pt x="261" y="106"/>
                        <a:pt x="263" y="105"/>
                        <a:pt x="265" y="105"/>
                      </a:cubicBezTo>
                      <a:cubicBezTo>
                        <a:pt x="266" y="105"/>
                        <a:pt x="272" y="103"/>
                        <a:pt x="270" y="101"/>
                      </a:cubicBezTo>
                      <a:cubicBezTo>
                        <a:pt x="268" y="100"/>
                        <a:pt x="267" y="102"/>
                        <a:pt x="266" y="101"/>
                      </a:cubicBezTo>
                      <a:cubicBezTo>
                        <a:pt x="266" y="100"/>
                        <a:pt x="266" y="100"/>
                        <a:pt x="266" y="99"/>
                      </a:cubicBezTo>
                      <a:cubicBezTo>
                        <a:pt x="267" y="98"/>
                        <a:pt x="266" y="97"/>
                        <a:pt x="265" y="97"/>
                      </a:cubicBezTo>
                      <a:cubicBezTo>
                        <a:pt x="265" y="96"/>
                        <a:pt x="262" y="96"/>
                        <a:pt x="261" y="96"/>
                      </a:cubicBezTo>
                      <a:cubicBezTo>
                        <a:pt x="259" y="96"/>
                        <a:pt x="258" y="98"/>
                        <a:pt x="256" y="96"/>
                      </a:cubicBezTo>
                      <a:cubicBezTo>
                        <a:pt x="260" y="99"/>
                        <a:pt x="262" y="91"/>
                        <a:pt x="266" y="95"/>
                      </a:cubicBezTo>
                      <a:cubicBezTo>
                        <a:pt x="267" y="97"/>
                        <a:pt x="269" y="94"/>
                        <a:pt x="269" y="92"/>
                      </a:cubicBezTo>
                      <a:cubicBezTo>
                        <a:pt x="269" y="91"/>
                        <a:pt x="266" y="88"/>
                        <a:pt x="266" y="88"/>
                      </a:cubicBezTo>
                      <a:cubicBezTo>
                        <a:pt x="266" y="87"/>
                        <a:pt x="269" y="90"/>
                        <a:pt x="269" y="91"/>
                      </a:cubicBezTo>
                      <a:cubicBezTo>
                        <a:pt x="269" y="92"/>
                        <a:pt x="271" y="90"/>
                        <a:pt x="270" y="88"/>
                      </a:cubicBezTo>
                      <a:cubicBezTo>
                        <a:pt x="269" y="87"/>
                        <a:pt x="267" y="85"/>
                        <a:pt x="266" y="84"/>
                      </a:cubicBezTo>
                      <a:cubicBezTo>
                        <a:pt x="264" y="84"/>
                        <a:pt x="261" y="85"/>
                        <a:pt x="259" y="84"/>
                      </a:cubicBezTo>
                      <a:cubicBezTo>
                        <a:pt x="258" y="83"/>
                        <a:pt x="258" y="81"/>
                        <a:pt x="256" y="81"/>
                      </a:cubicBezTo>
                      <a:cubicBezTo>
                        <a:pt x="256" y="80"/>
                        <a:pt x="252" y="81"/>
                        <a:pt x="253" y="80"/>
                      </a:cubicBezTo>
                      <a:cubicBezTo>
                        <a:pt x="254" y="78"/>
                        <a:pt x="254" y="77"/>
                        <a:pt x="256" y="79"/>
                      </a:cubicBezTo>
                      <a:cubicBezTo>
                        <a:pt x="258" y="81"/>
                        <a:pt x="260" y="78"/>
                        <a:pt x="262" y="77"/>
                      </a:cubicBezTo>
                      <a:cubicBezTo>
                        <a:pt x="265" y="75"/>
                        <a:pt x="271" y="81"/>
                        <a:pt x="274" y="78"/>
                      </a:cubicBezTo>
                      <a:cubicBezTo>
                        <a:pt x="275" y="77"/>
                        <a:pt x="275" y="72"/>
                        <a:pt x="272" y="73"/>
                      </a:cubicBezTo>
                      <a:cubicBezTo>
                        <a:pt x="271" y="73"/>
                        <a:pt x="270" y="74"/>
                        <a:pt x="269" y="73"/>
                      </a:cubicBezTo>
                      <a:cubicBezTo>
                        <a:pt x="267" y="73"/>
                        <a:pt x="265" y="72"/>
                        <a:pt x="263" y="70"/>
                      </a:cubicBezTo>
                      <a:cubicBezTo>
                        <a:pt x="260" y="68"/>
                        <a:pt x="271" y="71"/>
                        <a:pt x="271" y="70"/>
                      </a:cubicBezTo>
                      <a:cubicBezTo>
                        <a:pt x="270" y="68"/>
                        <a:pt x="265" y="67"/>
                        <a:pt x="263" y="66"/>
                      </a:cubicBezTo>
                      <a:cubicBezTo>
                        <a:pt x="260" y="65"/>
                        <a:pt x="260" y="66"/>
                        <a:pt x="259" y="68"/>
                      </a:cubicBezTo>
                      <a:cubicBezTo>
                        <a:pt x="259" y="69"/>
                        <a:pt x="257" y="70"/>
                        <a:pt x="256" y="69"/>
                      </a:cubicBezTo>
                      <a:cubicBezTo>
                        <a:pt x="255" y="69"/>
                        <a:pt x="258" y="65"/>
                        <a:pt x="258" y="64"/>
                      </a:cubicBezTo>
                      <a:cubicBezTo>
                        <a:pt x="258" y="63"/>
                        <a:pt x="259" y="61"/>
                        <a:pt x="260" y="60"/>
                      </a:cubicBezTo>
                      <a:cubicBezTo>
                        <a:pt x="260" y="59"/>
                        <a:pt x="260" y="57"/>
                        <a:pt x="261" y="57"/>
                      </a:cubicBezTo>
                      <a:cubicBezTo>
                        <a:pt x="262" y="57"/>
                        <a:pt x="264" y="57"/>
                        <a:pt x="265" y="56"/>
                      </a:cubicBezTo>
                      <a:cubicBezTo>
                        <a:pt x="265" y="56"/>
                        <a:pt x="270" y="51"/>
                        <a:pt x="270" y="52"/>
                      </a:cubicBezTo>
                      <a:cubicBezTo>
                        <a:pt x="270" y="52"/>
                        <a:pt x="268" y="51"/>
                        <a:pt x="268" y="51"/>
                      </a:cubicBezTo>
                      <a:cubicBezTo>
                        <a:pt x="268" y="50"/>
                        <a:pt x="268" y="49"/>
                        <a:pt x="268" y="48"/>
                      </a:cubicBezTo>
                      <a:cubicBezTo>
                        <a:pt x="268" y="46"/>
                        <a:pt x="269" y="46"/>
                        <a:pt x="271" y="46"/>
                      </a:cubicBezTo>
                      <a:cubicBezTo>
                        <a:pt x="273" y="46"/>
                        <a:pt x="281" y="43"/>
                        <a:pt x="276" y="43"/>
                      </a:cubicBezTo>
                      <a:cubicBezTo>
                        <a:pt x="273" y="43"/>
                        <a:pt x="268" y="42"/>
                        <a:pt x="266" y="44"/>
                      </a:cubicBezTo>
                      <a:cubicBezTo>
                        <a:pt x="265" y="45"/>
                        <a:pt x="265" y="47"/>
                        <a:pt x="263" y="46"/>
                      </a:cubicBezTo>
                      <a:cubicBezTo>
                        <a:pt x="261" y="45"/>
                        <a:pt x="263" y="43"/>
                        <a:pt x="264" y="42"/>
                      </a:cubicBezTo>
                      <a:cubicBezTo>
                        <a:pt x="266" y="39"/>
                        <a:pt x="270" y="41"/>
                        <a:pt x="273" y="41"/>
                      </a:cubicBezTo>
                      <a:cubicBezTo>
                        <a:pt x="277" y="41"/>
                        <a:pt x="281" y="42"/>
                        <a:pt x="283" y="38"/>
                      </a:cubicBezTo>
                      <a:cubicBezTo>
                        <a:pt x="284" y="38"/>
                        <a:pt x="280" y="37"/>
                        <a:pt x="280" y="37"/>
                      </a:cubicBezTo>
                      <a:cubicBezTo>
                        <a:pt x="278" y="36"/>
                        <a:pt x="276" y="37"/>
                        <a:pt x="274" y="37"/>
                      </a:cubicBezTo>
                      <a:cubicBezTo>
                        <a:pt x="272" y="37"/>
                        <a:pt x="271" y="36"/>
                        <a:pt x="269" y="36"/>
                      </a:cubicBezTo>
                      <a:cubicBezTo>
                        <a:pt x="268" y="36"/>
                        <a:pt x="266" y="36"/>
                        <a:pt x="265" y="36"/>
                      </a:cubicBezTo>
                      <a:cubicBezTo>
                        <a:pt x="266" y="37"/>
                        <a:pt x="269" y="36"/>
                        <a:pt x="271" y="36"/>
                      </a:cubicBezTo>
                      <a:cubicBezTo>
                        <a:pt x="274" y="36"/>
                        <a:pt x="276" y="35"/>
                        <a:pt x="279" y="35"/>
                      </a:cubicBezTo>
                      <a:cubicBezTo>
                        <a:pt x="283" y="36"/>
                        <a:pt x="285" y="34"/>
                        <a:pt x="288" y="34"/>
                      </a:cubicBezTo>
                      <a:cubicBezTo>
                        <a:pt x="289" y="34"/>
                        <a:pt x="291" y="34"/>
                        <a:pt x="291" y="33"/>
                      </a:cubicBezTo>
                      <a:cubicBezTo>
                        <a:pt x="291" y="33"/>
                        <a:pt x="289" y="31"/>
                        <a:pt x="290" y="31"/>
                      </a:cubicBezTo>
                      <a:cubicBezTo>
                        <a:pt x="295" y="30"/>
                        <a:pt x="300" y="29"/>
                        <a:pt x="304" y="26"/>
                      </a:cubicBezTo>
                      <a:cubicBezTo>
                        <a:pt x="305" y="25"/>
                        <a:pt x="301" y="24"/>
                        <a:pt x="301" y="24"/>
                      </a:cubicBezTo>
                      <a:cubicBezTo>
                        <a:pt x="298" y="23"/>
                        <a:pt x="295" y="22"/>
                        <a:pt x="293" y="22"/>
                      </a:cubicBezTo>
                      <a:cubicBezTo>
                        <a:pt x="287" y="21"/>
                        <a:pt x="282" y="20"/>
                        <a:pt x="277" y="25"/>
                      </a:cubicBezTo>
                      <a:cubicBezTo>
                        <a:pt x="275" y="28"/>
                        <a:pt x="273" y="26"/>
                        <a:pt x="269" y="26"/>
                      </a:cubicBezTo>
                      <a:cubicBezTo>
                        <a:pt x="268" y="26"/>
                        <a:pt x="264" y="29"/>
                        <a:pt x="265" y="26"/>
                      </a:cubicBezTo>
                      <a:cubicBezTo>
                        <a:pt x="265" y="24"/>
                        <a:pt x="260" y="27"/>
                        <a:pt x="259" y="28"/>
                      </a:cubicBezTo>
                      <a:cubicBezTo>
                        <a:pt x="257" y="29"/>
                        <a:pt x="255" y="30"/>
                        <a:pt x="253" y="31"/>
                      </a:cubicBezTo>
                      <a:cubicBezTo>
                        <a:pt x="252" y="31"/>
                        <a:pt x="244" y="37"/>
                        <a:pt x="244" y="37"/>
                      </a:cubicBezTo>
                      <a:cubicBezTo>
                        <a:pt x="242" y="35"/>
                        <a:pt x="264" y="22"/>
                        <a:pt x="251" y="19"/>
                      </a:cubicBezTo>
                      <a:cubicBezTo>
                        <a:pt x="246" y="19"/>
                        <a:pt x="247" y="22"/>
                        <a:pt x="243" y="24"/>
                      </a:cubicBezTo>
                      <a:cubicBezTo>
                        <a:pt x="240" y="25"/>
                        <a:pt x="238" y="25"/>
                        <a:pt x="235" y="26"/>
                      </a:cubicBezTo>
                      <a:cubicBezTo>
                        <a:pt x="234" y="26"/>
                        <a:pt x="229" y="28"/>
                        <a:pt x="228" y="28"/>
                      </a:cubicBezTo>
                      <a:cubicBezTo>
                        <a:pt x="226" y="25"/>
                        <a:pt x="233" y="24"/>
                        <a:pt x="235" y="24"/>
                      </a:cubicBezTo>
                      <a:cubicBezTo>
                        <a:pt x="235" y="23"/>
                        <a:pt x="241" y="22"/>
                        <a:pt x="238" y="21"/>
                      </a:cubicBezTo>
                      <a:cubicBezTo>
                        <a:pt x="235" y="20"/>
                        <a:pt x="232" y="20"/>
                        <a:pt x="229" y="20"/>
                      </a:cubicBezTo>
                      <a:cubicBezTo>
                        <a:pt x="221" y="20"/>
                        <a:pt x="213" y="21"/>
                        <a:pt x="205" y="23"/>
                      </a:cubicBezTo>
                      <a:cubicBezTo>
                        <a:pt x="205" y="23"/>
                        <a:pt x="202" y="25"/>
                        <a:pt x="201" y="24"/>
                      </a:cubicBezTo>
                      <a:cubicBezTo>
                        <a:pt x="201" y="22"/>
                        <a:pt x="200" y="22"/>
                        <a:pt x="202" y="22"/>
                      </a:cubicBezTo>
                      <a:cubicBezTo>
                        <a:pt x="206" y="20"/>
                        <a:pt x="210" y="19"/>
                        <a:pt x="214" y="18"/>
                      </a:cubicBezTo>
                      <a:cubicBezTo>
                        <a:pt x="221" y="17"/>
                        <a:pt x="229" y="18"/>
                        <a:pt x="237" y="18"/>
                      </a:cubicBezTo>
                      <a:cubicBezTo>
                        <a:pt x="239" y="18"/>
                        <a:pt x="241" y="18"/>
                        <a:pt x="243" y="18"/>
                      </a:cubicBezTo>
                      <a:cubicBezTo>
                        <a:pt x="247" y="16"/>
                        <a:pt x="252" y="16"/>
                        <a:pt x="256" y="14"/>
                      </a:cubicBezTo>
                      <a:cubicBezTo>
                        <a:pt x="258" y="14"/>
                        <a:pt x="259" y="13"/>
                        <a:pt x="256" y="12"/>
                      </a:cubicBezTo>
                      <a:cubicBezTo>
                        <a:pt x="254" y="11"/>
                        <a:pt x="250" y="10"/>
                        <a:pt x="248" y="11"/>
                      </a:cubicBezTo>
                      <a:cubicBezTo>
                        <a:pt x="246" y="11"/>
                        <a:pt x="246" y="10"/>
                        <a:pt x="244" y="9"/>
                      </a:cubicBezTo>
                      <a:cubicBezTo>
                        <a:pt x="242" y="9"/>
                        <a:pt x="240" y="11"/>
                        <a:pt x="238" y="11"/>
                      </a:cubicBezTo>
                      <a:cubicBezTo>
                        <a:pt x="238" y="11"/>
                        <a:pt x="240" y="8"/>
                        <a:pt x="241" y="8"/>
                      </a:cubicBezTo>
                      <a:cubicBezTo>
                        <a:pt x="242" y="6"/>
                        <a:pt x="238" y="6"/>
                        <a:pt x="237" y="6"/>
                      </a:cubicBezTo>
                      <a:cubicBezTo>
                        <a:pt x="231" y="7"/>
                        <a:pt x="226" y="7"/>
                        <a:pt x="220" y="6"/>
                      </a:cubicBezTo>
                      <a:cubicBezTo>
                        <a:pt x="215" y="6"/>
                        <a:pt x="211" y="8"/>
                        <a:pt x="206" y="8"/>
                      </a:cubicBezTo>
                      <a:cubicBezTo>
                        <a:pt x="204" y="8"/>
                        <a:pt x="201" y="8"/>
                        <a:pt x="199" y="8"/>
                      </a:cubicBezTo>
                      <a:cubicBezTo>
                        <a:pt x="197" y="9"/>
                        <a:pt x="194" y="8"/>
                        <a:pt x="193" y="9"/>
                      </a:cubicBezTo>
                      <a:cubicBezTo>
                        <a:pt x="196" y="8"/>
                        <a:pt x="199" y="8"/>
                        <a:pt x="202" y="7"/>
                      </a:cubicBezTo>
                      <a:cubicBezTo>
                        <a:pt x="207" y="7"/>
                        <a:pt x="211" y="6"/>
                        <a:pt x="215" y="6"/>
                      </a:cubicBezTo>
                      <a:cubicBezTo>
                        <a:pt x="217" y="6"/>
                        <a:pt x="237" y="6"/>
                        <a:pt x="237" y="4"/>
                      </a:cubicBezTo>
                      <a:cubicBezTo>
                        <a:pt x="236" y="4"/>
                        <a:pt x="233" y="3"/>
                        <a:pt x="232" y="2"/>
                      </a:cubicBezTo>
                      <a:cubicBezTo>
                        <a:pt x="229" y="2"/>
                        <a:pt x="227" y="2"/>
                        <a:pt x="224" y="2"/>
                      </a:cubicBezTo>
                      <a:cubicBezTo>
                        <a:pt x="220" y="2"/>
                        <a:pt x="216" y="1"/>
                        <a:pt x="213" y="0"/>
                      </a:cubicBezTo>
                      <a:cubicBezTo>
                        <a:pt x="206" y="0"/>
                        <a:pt x="200" y="0"/>
                        <a:pt x="194" y="0"/>
                      </a:cubicBezTo>
                      <a:cubicBezTo>
                        <a:pt x="191" y="1"/>
                        <a:pt x="188" y="1"/>
                        <a:pt x="185" y="1"/>
                      </a:cubicBezTo>
                      <a:cubicBezTo>
                        <a:pt x="184" y="1"/>
                        <a:pt x="183" y="3"/>
                        <a:pt x="183" y="3"/>
                      </a:cubicBezTo>
                      <a:cubicBezTo>
                        <a:pt x="181" y="3"/>
                        <a:pt x="179" y="2"/>
                        <a:pt x="177" y="2"/>
                      </a:cubicBezTo>
                      <a:cubicBezTo>
                        <a:pt x="176" y="2"/>
                        <a:pt x="175" y="3"/>
                        <a:pt x="173" y="3"/>
                      </a:cubicBezTo>
                      <a:cubicBezTo>
                        <a:pt x="171" y="3"/>
                        <a:pt x="171" y="4"/>
                        <a:pt x="173" y="4"/>
                      </a:cubicBezTo>
                      <a:cubicBezTo>
                        <a:pt x="176" y="5"/>
                        <a:pt x="179" y="5"/>
                        <a:pt x="181" y="6"/>
                      </a:cubicBezTo>
                      <a:cubicBezTo>
                        <a:pt x="180" y="5"/>
                        <a:pt x="174" y="7"/>
                        <a:pt x="173" y="8"/>
                      </a:cubicBezTo>
                      <a:cubicBezTo>
                        <a:pt x="173" y="8"/>
                        <a:pt x="170" y="8"/>
                        <a:pt x="170" y="8"/>
                      </a:cubicBezTo>
                      <a:cubicBezTo>
                        <a:pt x="170" y="8"/>
                        <a:pt x="172" y="10"/>
                        <a:pt x="172" y="10"/>
                      </a:cubicBezTo>
                      <a:cubicBezTo>
                        <a:pt x="171" y="10"/>
                        <a:pt x="169" y="9"/>
                        <a:pt x="168" y="8"/>
                      </a:cubicBezTo>
                      <a:cubicBezTo>
                        <a:pt x="167" y="7"/>
                        <a:pt x="164" y="8"/>
                        <a:pt x="163" y="8"/>
                      </a:cubicBezTo>
                      <a:cubicBezTo>
                        <a:pt x="160" y="7"/>
                        <a:pt x="157" y="6"/>
                        <a:pt x="154" y="5"/>
                      </a:cubicBezTo>
                      <a:cubicBezTo>
                        <a:pt x="152" y="4"/>
                        <a:pt x="150" y="6"/>
                        <a:pt x="147" y="6"/>
                      </a:cubicBezTo>
                      <a:cubicBezTo>
                        <a:pt x="146" y="6"/>
                        <a:pt x="140" y="5"/>
                        <a:pt x="140" y="7"/>
                      </a:cubicBezTo>
                      <a:cubicBezTo>
                        <a:pt x="139" y="7"/>
                        <a:pt x="153" y="9"/>
                        <a:pt x="155" y="10"/>
                      </a:cubicBezTo>
                      <a:cubicBezTo>
                        <a:pt x="158" y="10"/>
                        <a:pt x="161" y="10"/>
                        <a:pt x="163" y="11"/>
                      </a:cubicBezTo>
                      <a:cubicBezTo>
                        <a:pt x="164" y="11"/>
                        <a:pt x="165" y="11"/>
                        <a:pt x="166" y="12"/>
                      </a:cubicBezTo>
                      <a:cubicBezTo>
                        <a:pt x="166" y="12"/>
                        <a:pt x="166" y="15"/>
                        <a:pt x="166" y="15"/>
                      </a:cubicBezTo>
                      <a:cubicBezTo>
                        <a:pt x="166" y="16"/>
                        <a:pt x="165" y="14"/>
                        <a:pt x="165" y="13"/>
                      </a:cubicBezTo>
                      <a:cubicBezTo>
                        <a:pt x="164" y="12"/>
                        <a:pt x="161" y="12"/>
                        <a:pt x="160" y="11"/>
                      </a:cubicBezTo>
                      <a:cubicBezTo>
                        <a:pt x="160" y="11"/>
                        <a:pt x="157" y="11"/>
                        <a:pt x="157" y="11"/>
                      </a:cubicBezTo>
                      <a:cubicBezTo>
                        <a:pt x="157" y="12"/>
                        <a:pt x="158" y="14"/>
                        <a:pt x="158" y="14"/>
                      </a:cubicBezTo>
                      <a:cubicBezTo>
                        <a:pt x="156" y="14"/>
                        <a:pt x="155" y="11"/>
                        <a:pt x="154" y="11"/>
                      </a:cubicBezTo>
                      <a:cubicBezTo>
                        <a:pt x="152" y="11"/>
                        <a:pt x="150" y="11"/>
                        <a:pt x="148" y="10"/>
                      </a:cubicBezTo>
                      <a:cubicBezTo>
                        <a:pt x="147" y="10"/>
                        <a:pt x="139" y="10"/>
                        <a:pt x="139" y="10"/>
                      </a:cubicBezTo>
                      <a:cubicBezTo>
                        <a:pt x="138" y="12"/>
                        <a:pt x="151" y="17"/>
                        <a:pt x="151" y="17"/>
                      </a:cubicBezTo>
                      <a:cubicBezTo>
                        <a:pt x="151" y="18"/>
                        <a:pt x="146" y="17"/>
                        <a:pt x="146" y="17"/>
                      </a:cubicBezTo>
                      <a:cubicBezTo>
                        <a:pt x="143" y="17"/>
                        <a:pt x="142" y="16"/>
                        <a:pt x="143" y="19"/>
                      </a:cubicBezTo>
                      <a:cubicBezTo>
                        <a:pt x="142" y="19"/>
                        <a:pt x="141" y="18"/>
                        <a:pt x="140" y="17"/>
                      </a:cubicBezTo>
                      <a:cubicBezTo>
                        <a:pt x="140" y="16"/>
                        <a:pt x="142" y="17"/>
                        <a:pt x="143" y="16"/>
                      </a:cubicBezTo>
                      <a:cubicBezTo>
                        <a:pt x="143" y="16"/>
                        <a:pt x="141" y="14"/>
                        <a:pt x="140" y="14"/>
                      </a:cubicBezTo>
                      <a:cubicBezTo>
                        <a:pt x="138" y="13"/>
                        <a:pt x="136" y="12"/>
                        <a:pt x="133" y="12"/>
                      </a:cubicBezTo>
                      <a:cubicBezTo>
                        <a:pt x="132" y="12"/>
                        <a:pt x="130" y="11"/>
                        <a:pt x="129" y="12"/>
                      </a:cubicBezTo>
                      <a:cubicBezTo>
                        <a:pt x="128" y="12"/>
                        <a:pt x="131" y="15"/>
                        <a:pt x="131" y="15"/>
                      </a:cubicBezTo>
                      <a:cubicBezTo>
                        <a:pt x="134" y="17"/>
                        <a:pt x="138" y="17"/>
                        <a:pt x="142" y="20"/>
                      </a:cubicBezTo>
                      <a:cubicBezTo>
                        <a:pt x="143" y="20"/>
                        <a:pt x="144" y="21"/>
                        <a:pt x="143" y="22"/>
                      </a:cubicBezTo>
                      <a:cubicBezTo>
                        <a:pt x="141" y="24"/>
                        <a:pt x="139" y="22"/>
                        <a:pt x="137" y="21"/>
                      </a:cubicBezTo>
                      <a:cubicBezTo>
                        <a:pt x="132" y="18"/>
                        <a:pt x="126" y="16"/>
                        <a:pt x="120" y="15"/>
                      </a:cubicBezTo>
                      <a:cubicBezTo>
                        <a:pt x="117" y="14"/>
                        <a:pt x="114" y="13"/>
                        <a:pt x="111" y="14"/>
                      </a:cubicBezTo>
                      <a:cubicBezTo>
                        <a:pt x="110" y="14"/>
                        <a:pt x="113" y="17"/>
                        <a:pt x="113" y="18"/>
                      </a:cubicBezTo>
                      <a:cubicBezTo>
                        <a:pt x="113" y="18"/>
                        <a:pt x="117" y="21"/>
                        <a:pt x="117" y="21"/>
                      </a:cubicBezTo>
                      <a:cubicBezTo>
                        <a:pt x="117" y="22"/>
                        <a:pt x="111" y="21"/>
                        <a:pt x="111" y="21"/>
                      </a:cubicBezTo>
                      <a:cubicBezTo>
                        <a:pt x="111" y="23"/>
                        <a:pt x="115" y="22"/>
                        <a:pt x="115" y="24"/>
                      </a:cubicBezTo>
                      <a:cubicBezTo>
                        <a:pt x="115" y="24"/>
                        <a:pt x="111" y="23"/>
                        <a:pt x="110" y="22"/>
                      </a:cubicBezTo>
                      <a:cubicBezTo>
                        <a:pt x="108" y="21"/>
                        <a:pt x="106" y="21"/>
                        <a:pt x="103" y="20"/>
                      </a:cubicBezTo>
                      <a:cubicBezTo>
                        <a:pt x="101" y="19"/>
                        <a:pt x="101" y="20"/>
                        <a:pt x="101" y="22"/>
                      </a:cubicBezTo>
                      <a:cubicBezTo>
                        <a:pt x="100" y="23"/>
                        <a:pt x="99" y="23"/>
                        <a:pt x="98" y="23"/>
                      </a:cubicBezTo>
                      <a:cubicBezTo>
                        <a:pt x="98" y="24"/>
                        <a:pt x="98" y="26"/>
                        <a:pt x="97" y="26"/>
                      </a:cubicBezTo>
                      <a:cubicBezTo>
                        <a:pt x="97" y="27"/>
                        <a:pt x="97" y="24"/>
                        <a:pt x="97" y="23"/>
                      </a:cubicBezTo>
                      <a:cubicBezTo>
                        <a:pt x="97" y="22"/>
                        <a:pt x="98" y="21"/>
                        <a:pt x="98" y="20"/>
                      </a:cubicBezTo>
                      <a:cubicBezTo>
                        <a:pt x="97" y="16"/>
                        <a:pt x="93" y="16"/>
                        <a:pt x="90" y="16"/>
                      </a:cubicBezTo>
                      <a:cubicBezTo>
                        <a:pt x="86" y="17"/>
                        <a:pt x="82" y="18"/>
                        <a:pt x="78" y="18"/>
                      </a:cubicBezTo>
                      <a:cubicBezTo>
                        <a:pt x="77" y="19"/>
                        <a:pt x="75" y="19"/>
                        <a:pt x="74" y="19"/>
                      </a:cubicBezTo>
                      <a:cubicBezTo>
                        <a:pt x="74" y="19"/>
                        <a:pt x="69" y="20"/>
                        <a:pt x="69" y="20"/>
                      </a:cubicBezTo>
                      <a:cubicBezTo>
                        <a:pt x="70" y="21"/>
                        <a:pt x="72" y="21"/>
                        <a:pt x="73" y="21"/>
                      </a:cubicBezTo>
                      <a:cubicBezTo>
                        <a:pt x="74" y="22"/>
                        <a:pt x="75" y="23"/>
                        <a:pt x="77" y="24"/>
                      </a:cubicBezTo>
                      <a:cubicBezTo>
                        <a:pt x="77" y="24"/>
                        <a:pt x="81" y="27"/>
                        <a:pt x="81" y="27"/>
                      </a:cubicBezTo>
                      <a:cubicBezTo>
                        <a:pt x="80" y="27"/>
                        <a:pt x="76" y="25"/>
                        <a:pt x="75" y="25"/>
                      </a:cubicBezTo>
                      <a:cubicBezTo>
                        <a:pt x="73" y="24"/>
                        <a:pt x="72" y="22"/>
                        <a:pt x="70" y="22"/>
                      </a:cubicBezTo>
                      <a:cubicBezTo>
                        <a:pt x="67" y="21"/>
                        <a:pt x="64" y="22"/>
                        <a:pt x="61" y="22"/>
                      </a:cubicBezTo>
                      <a:cubicBezTo>
                        <a:pt x="58" y="23"/>
                        <a:pt x="58" y="22"/>
                        <a:pt x="60" y="25"/>
                      </a:cubicBezTo>
                      <a:cubicBezTo>
                        <a:pt x="60" y="26"/>
                        <a:pt x="60" y="29"/>
                        <a:pt x="60" y="30"/>
                      </a:cubicBezTo>
                      <a:cubicBezTo>
                        <a:pt x="60" y="32"/>
                        <a:pt x="56" y="30"/>
                        <a:pt x="55" y="30"/>
                      </a:cubicBezTo>
                      <a:cubicBezTo>
                        <a:pt x="54" y="30"/>
                        <a:pt x="51" y="28"/>
                        <a:pt x="50" y="30"/>
                      </a:cubicBezTo>
                      <a:cubicBezTo>
                        <a:pt x="49" y="31"/>
                        <a:pt x="50" y="34"/>
                        <a:pt x="50" y="34"/>
                      </a:cubicBezTo>
                      <a:cubicBezTo>
                        <a:pt x="49" y="35"/>
                        <a:pt x="48" y="33"/>
                        <a:pt x="47" y="32"/>
                      </a:cubicBezTo>
                      <a:cubicBezTo>
                        <a:pt x="45" y="31"/>
                        <a:pt x="43" y="31"/>
                        <a:pt x="42" y="32"/>
                      </a:cubicBezTo>
                      <a:cubicBezTo>
                        <a:pt x="39" y="34"/>
                        <a:pt x="36" y="36"/>
                        <a:pt x="32" y="37"/>
                      </a:cubicBezTo>
                      <a:cubicBezTo>
                        <a:pt x="31" y="38"/>
                        <a:pt x="34" y="37"/>
                        <a:pt x="32" y="37"/>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93" name="Freeform 785">
                  <a:extLst>
                    <a:ext uri="{FF2B5EF4-FFF2-40B4-BE49-F238E27FC236}">
                      <a16:creationId xmlns:a16="http://schemas.microsoft.com/office/drawing/2014/main" id="{E67AC924-7971-9055-1EC6-6E1216E3FFF7}"/>
                    </a:ext>
                  </a:extLst>
                </p:cNvPr>
                <p:cNvSpPr>
                  <a:spLocks/>
                </p:cNvSpPr>
                <p:nvPr/>
              </p:nvSpPr>
              <p:spPr bwMode="auto">
                <a:xfrm>
                  <a:off x="5338676" y="1677076"/>
                  <a:ext cx="35765" cy="22709"/>
                </a:xfrm>
                <a:custGeom>
                  <a:avLst/>
                  <a:gdLst>
                    <a:gd name="T0" fmla="*/ 1 w 7"/>
                    <a:gd name="T1" fmla="*/ 0 h 4"/>
                    <a:gd name="T2" fmla="*/ 1 w 7"/>
                    <a:gd name="T3" fmla="*/ 4 h 4"/>
                    <a:gd name="T4" fmla="*/ 5 w 7"/>
                    <a:gd name="T5" fmla="*/ 4 h 4"/>
                    <a:gd name="T6" fmla="*/ 1 w 7"/>
                    <a:gd name="T7" fmla="*/ 0 h 4"/>
                    <a:gd name="T8" fmla="*/ 1 w 7"/>
                    <a:gd name="T9" fmla="*/ 0 h 4"/>
                  </a:gdLst>
                  <a:ahLst/>
                  <a:cxnLst>
                    <a:cxn ang="0">
                      <a:pos x="T0" y="T1"/>
                    </a:cxn>
                    <a:cxn ang="0">
                      <a:pos x="T2" y="T3"/>
                    </a:cxn>
                    <a:cxn ang="0">
                      <a:pos x="T4" y="T5"/>
                    </a:cxn>
                    <a:cxn ang="0">
                      <a:pos x="T6" y="T7"/>
                    </a:cxn>
                    <a:cxn ang="0">
                      <a:pos x="T8" y="T9"/>
                    </a:cxn>
                  </a:cxnLst>
                  <a:rect l="0" t="0" r="r" b="b"/>
                  <a:pathLst>
                    <a:path w="7" h="4">
                      <a:moveTo>
                        <a:pt x="1" y="0"/>
                      </a:moveTo>
                      <a:cubicBezTo>
                        <a:pt x="0" y="1"/>
                        <a:pt x="0" y="3"/>
                        <a:pt x="1" y="4"/>
                      </a:cubicBezTo>
                      <a:cubicBezTo>
                        <a:pt x="2" y="4"/>
                        <a:pt x="3" y="4"/>
                        <a:pt x="5" y="4"/>
                      </a:cubicBezTo>
                      <a:cubicBezTo>
                        <a:pt x="7" y="4"/>
                        <a:pt x="1" y="0"/>
                        <a:pt x="1" y="0"/>
                      </a:cubicBezTo>
                      <a:cubicBezTo>
                        <a:pt x="0" y="1"/>
                        <a:pt x="1" y="0"/>
                        <a:pt x="1"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94" name="Freeform 787">
                  <a:extLst>
                    <a:ext uri="{FF2B5EF4-FFF2-40B4-BE49-F238E27FC236}">
                      <a16:creationId xmlns:a16="http://schemas.microsoft.com/office/drawing/2014/main" id="{F4407DFF-F5CF-93CA-E9EF-4E043A243FCE}"/>
                    </a:ext>
                  </a:extLst>
                </p:cNvPr>
                <p:cNvSpPr>
                  <a:spLocks/>
                </p:cNvSpPr>
                <p:nvPr/>
              </p:nvSpPr>
              <p:spPr bwMode="auto">
                <a:xfrm>
                  <a:off x="5175945" y="1788728"/>
                  <a:ext cx="46495" cy="17033"/>
                </a:xfrm>
                <a:custGeom>
                  <a:avLst/>
                  <a:gdLst>
                    <a:gd name="T0" fmla="*/ 8 w 9"/>
                    <a:gd name="T1" fmla="*/ 1 h 3"/>
                    <a:gd name="T2" fmla="*/ 5 w 9"/>
                    <a:gd name="T3" fmla="*/ 0 h 3"/>
                    <a:gd name="T4" fmla="*/ 0 w 9"/>
                    <a:gd name="T5" fmla="*/ 0 h 3"/>
                    <a:gd name="T6" fmla="*/ 8 w 9"/>
                    <a:gd name="T7" fmla="*/ 1 h 3"/>
                    <a:gd name="T8" fmla="*/ 8 w 9"/>
                    <a:gd name="T9" fmla="*/ 1 h 3"/>
                  </a:gdLst>
                  <a:ahLst/>
                  <a:cxnLst>
                    <a:cxn ang="0">
                      <a:pos x="T0" y="T1"/>
                    </a:cxn>
                    <a:cxn ang="0">
                      <a:pos x="T2" y="T3"/>
                    </a:cxn>
                    <a:cxn ang="0">
                      <a:pos x="T4" y="T5"/>
                    </a:cxn>
                    <a:cxn ang="0">
                      <a:pos x="T6" y="T7"/>
                    </a:cxn>
                    <a:cxn ang="0">
                      <a:pos x="T8" y="T9"/>
                    </a:cxn>
                  </a:cxnLst>
                  <a:rect l="0" t="0" r="r" b="b"/>
                  <a:pathLst>
                    <a:path w="9" h="3">
                      <a:moveTo>
                        <a:pt x="8" y="1"/>
                      </a:moveTo>
                      <a:cubicBezTo>
                        <a:pt x="9" y="1"/>
                        <a:pt x="5" y="0"/>
                        <a:pt x="5" y="0"/>
                      </a:cubicBezTo>
                      <a:cubicBezTo>
                        <a:pt x="3" y="0"/>
                        <a:pt x="1" y="0"/>
                        <a:pt x="0" y="0"/>
                      </a:cubicBezTo>
                      <a:cubicBezTo>
                        <a:pt x="2" y="0"/>
                        <a:pt x="6" y="3"/>
                        <a:pt x="8" y="1"/>
                      </a:cubicBezTo>
                      <a:cubicBezTo>
                        <a:pt x="9" y="1"/>
                        <a:pt x="7" y="2"/>
                        <a:pt x="8"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95" name="Freeform 526">
                  <a:extLst>
                    <a:ext uri="{FF2B5EF4-FFF2-40B4-BE49-F238E27FC236}">
                      <a16:creationId xmlns:a16="http://schemas.microsoft.com/office/drawing/2014/main" id="{C57F5E47-E389-41A2-8DC8-0B7C7C4F715F}"/>
                    </a:ext>
                  </a:extLst>
                </p:cNvPr>
                <p:cNvSpPr>
                  <a:spLocks/>
                </p:cNvSpPr>
                <p:nvPr/>
              </p:nvSpPr>
              <p:spPr bwMode="auto">
                <a:xfrm>
                  <a:off x="4065439" y="3800311"/>
                  <a:ext cx="51859" cy="22709"/>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96" name="Freeform 527">
                  <a:extLst>
                    <a:ext uri="{FF2B5EF4-FFF2-40B4-BE49-F238E27FC236}">
                      <a16:creationId xmlns:a16="http://schemas.microsoft.com/office/drawing/2014/main" id="{0519D8BE-9B6C-B34A-7405-89795E2EA4CD}"/>
                    </a:ext>
                  </a:extLst>
                </p:cNvPr>
                <p:cNvSpPr>
                  <a:spLocks/>
                </p:cNvSpPr>
                <p:nvPr/>
              </p:nvSpPr>
              <p:spPr bwMode="auto">
                <a:xfrm>
                  <a:off x="3770376" y="3794633"/>
                  <a:ext cx="59013" cy="28387"/>
                </a:xfrm>
                <a:custGeom>
                  <a:avLst/>
                  <a:gdLst>
                    <a:gd name="T0" fmla="*/ 10 w 11"/>
                    <a:gd name="T1" fmla="*/ 4 h 5"/>
                    <a:gd name="T2" fmla="*/ 0 w 11"/>
                    <a:gd name="T3" fmla="*/ 2 h 5"/>
                    <a:gd name="T4" fmla="*/ 5 w 11"/>
                    <a:gd name="T5" fmla="*/ 5 h 5"/>
                    <a:gd name="T6" fmla="*/ 10 w 11"/>
                    <a:gd name="T7" fmla="*/ 4 h 5"/>
                    <a:gd name="T8" fmla="*/ 10 w 11"/>
                    <a:gd name="T9" fmla="*/ 4 h 5"/>
                  </a:gdLst>
                  <a:ahLst/>
                  <a:cxnLst>
                    <a:cxn ang="0">
                      <a:pos x="T0" y="T1"/>
                    </a:cxn>
                    <a:cxn ang="0">
                      <a:pos x="T2" y="T3"/>
                    </a:cxn>
                    <a:cxn ang="0">
                      <a:pos x="T4" y="T5"/>
                    </a:cxn>
                    <a:cxn ang="0">
                      <a:pos x="T6" y="T7"/>
                    </a:cxn>
                    <a:cxn ang="0">
                      <a:pos x="T8" y="T9"/>
                    </a:cxn>
                  </a:cxnLst>
                  <a:rect l="0" t="0" r="r" b="b"/>
                  <a:pathLst>
                    <a:path w="11" h="5">
                      <a:moveTo>
                        <a:pt x="10" y="4"/>
                      </a:moveTo>
                      <a:cubicBezTo>
                        <a:pt x="10" y="1"/>
                        <a:pt x="2" y="0"/>
                        <a:pt x="0" y="2"/>
                      </a:cubicBezTo>
                      <a:cubicBezTo>
                        <a:pt x="0" y="2"/>
                        <a:pt x="4" y="5"/>
                        <a:pt x="5" y="5"/>
                      </a:cubicBezTo>
                      <a:cubicBezTo>
                        <a:pt x="6" y="5"/>
                        <a:pt x="11" y="4"/>
                        <a:pt x="10" y="4"/>
                      </a:cubicBezTo>
                      <a:cubicBezTo>
                        <a:pt x="10" y="3"/>
                        <a:pt x="11" y="5"/>
                        <a:pt x="10"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97" name="Freeform 528">
                  <a:extLst>
                    <a:ext uri="{FF2B5EF4-FFF2-40B4-BE49-F238E27FC236}">
                      <a16:creationId xmlns:a16="http://schemas.microsoft.com/office/drawing/2014/main" id="{C39EA610-7607-1725-3B0E-24D41C73F15A}"/>
                    </a:ext>
                  </a:extLst>
                </p:cNvPr>
                <p:cNvSpPr>
                  <a:spLocks/>
                </p:cNvSpPr>
                <p:nvPr/>
              </p:nvSpPr>
              <p:spPr bwMode="auto">
                <a:xfrm>
                  <a:off x="3609435" y="3667845"/>
                  <a:ext cx="271815" cy="100296"/>
                </a:xfrm>
                <a:custGeom>
                  <a:avLst/>
                  <a:gdLst>
                    <a:gd name="T0" fmla="*/ 52 w 52"/>
                    <a:gd name="T1" fmla="*/ 16 h 18"/>
                    <a:gd name="T2" fmla="*/ 41 w 52"/>
                    <a:gd name="T3" fmla="*/ 17 h 18"/>
                    <a:gd name="T4" fmla="*/ 35 w 52"/>
                    <a:gd name="T5" fmla="*/ 17 h 18"/>
                    <a:gd name="T6" fmla="*/ 37 w 52"/>
                    <a:gd name="T7" fmla="*/ 14 h 18"/>
                    <a:gd name="T8" fmla="*/ 32 w 52"/>
                    <a:gd name="T9" fmla="*/ 11 h 18"/>
                    <a:gd name="T10" fmla="*/ 28 w 52"/>
                    <a:gd name="T11" fmla="*/ 8 h 18"/>
                    <a:gd name="T12" fmla="*/ 20 w 52"/>
                    <a:gd name="T13" fmla="*/ 5 h 18"/>
                    <a:gd name="T14" fmla="*/ 14 w 52"/>
                    <a:gd name="T15" fmla="*/ 5 h 18"/>
                    <a:gd name="T16" fmla="*/ 16 w 52"/>
                    <a:gd name="T17" fmla="*/ 3 h 18"/>
                    <a:gd name="T18" fmla="*/ 8 w 52"/>
                    <a:gd name="T19" fmla="*/ 3 h 18"/>
                    <a:gd name="T20" fmla="*/ 0 w 52"/>
                    <a:gd name="T21" fmla="*/ 6 h 18"/>
                    <a:gd name="T22" fmla="*/ 6 w 52"/>
                    <a:gd name="T23" fmla="*/ 2 h 18"/>
                    <a:gd name="T24" fmla="*/ 16 w 52"/>
                    <a:gd name="T25" fmla="*/ 0 h 18"/>
                    <a:gd name="T26" fmla="*/ 24 w 52"/>
                    <a:gd name="T27" fmla="*/ 1 h 18"/>
                    <a:gd name="T28" fmla="*/ 31 w 52"/>
                    <a:gd name="T29" fmla="*/ 4 h 18"/>
                    <a:gd name="T30" fmla="*/ 32 w 52"/>
                    <a:gd name="T31" fmla="*/ 4 h 18"/>
                    <a:gd name="T32" fmla="*/ 34 w 52"/>
                    <a:gd name="T33" fmla="*/ 5 h 18"/>
                    <a:gd name="T34" fmla="*/ 38 w 52"/>
                    <a:gd name="T35" fmla="*/ 8 h 18"/>
                    <a:gd name="T36" fmla="*/ 45 w 52"/>
                    <a:gd name="T37" fmla="*/ 11 h 18"/>
                    <a:gd name="T38" fmla="*/ 52 w 52"/>
                    <a:gd name="T3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8">
                      <a:moveTo>
                        <a:pt x="52" y="16"/>
                      </a:moveTo>
                      <a:cubicBezTo>
                        <a:pt x="52" y="17"/>
                        <a:pt x="42" y="17"/>
                        <a:pt x="41" y="17"/>
                      </a:cubicBezTo>
                      <a:cubicBezTo>
                        <a:pt x="39" y="17"/>
                        <a:pt x="37" y="18"/>
                        <a:pt x="35" y="17"/>
                      </a:cubicBezTo>
                      <a:cubicBezTo>
                        <a:pt x="34" y="16"/>
                        <a:pt x="41" y="15"/>
                        <a:pt x="37" y="14"/>
                      </a:cubicBezTo>
                      <a:cubicBezTo>
                        <a:pt x="35" y="13"/>
                        <a:pt x="33" y="13"/>
                        <a:pt x="32" y="11"/>
                      </a:cubicBezTo>
                      <a:cubicBezTo>
                        <a:pt x="30" y="9"/>
                        <a:pt x="31" y="8"/>
                        <a:pt x="28" y="8"/>
                      </a:cubicBezTo>
                      <a:cubicBezTo>
                        <a:pt x="24" y="9"/>
                        <a:pt x="23" y="6"/>
                        <a:pt x="20" y="5"/>
                      </a:cubicBezTo>
                      <a:cubicBezTo>
                        <a:pt x="19" y="5"/>
                        <a:pt x="15" y="6"/>
                        <a:pt x="14" y="5"/>
                      </a:cubicBezTo>
                      <a:cubicBezTo>
                        <a:pt x="14" y="4"/>
                        <a:pt x="16" y="4"/>
                        <a:pt x="16" y="3"/>
                      </a:cubicBezTo>
                      <a:cubicBezTo>
                        <a:pt x="16" y="2"/>
                        <a:pt x="9" y="3"/>
                        <a:pt x="8" y="3"/>
                      </a:cubicBezTo>
                      <a:cubicBezTo>
                        <a:pt x="8" y="4"/>
                        <a:pt x="0" y="7"/>
                        <a:pt x="0" y="6"/>
                      </a:cubicBezTo>
                      <a:cubicBezTo>
                        <a:pt x="0" y="4"/>
                        <a:pt x="4" y="2"/>
                        <a:pt x="6" y="2"/>
                      </a:cubicBezTo>
                      <a:cubicBezTo>
                        <a:pt x="9" y="0"/>
                        <a:pt x="12" y="0"/>
                        <a:pt x="16" y="0"/>
                      </a:cubicBezTo>
                      <a:cubicBezTo>
                        <a:pt x="18" y="0"/>
                        <a:pt x="22" y="0"/>
                        <a:pt x="24" y="1"/>
                      </a:cubicBezTo>
                      <a:cubicBezTo>
                        <a:pt x="26" y="2"/>
                        <a:pt x="28" y="4"/>
                        <a:pt x="31" y="4"/>
                      </a:cubicBezTo>
                      <a:cubicBezTo>
                        <a:pt x="31" y="4"/>
                        <a:pt x="31" y="3"/>
                        <a:pt x="32" y="4"/>
                      </a:cubicBezTo>
                      <a:cubicBezTo>
                        <a:pt x="33" y="5"/>
                        <a:pt x="33" y="5"/>
                        <a:pt x="34" y="5"/>
                      </a:cubicBezTo>
                      <a:cubicBezTo>
                        <a:pt x="35" y="6"/>
                        <a:pt x="37" y="7"/>
                        <a:pt x="38" y="8"/>
                      </a:cubicBezTo>
                      <a:cubicBezTo>
                        <a:pt x="40" y="9"/>
                        <a:pt x="44" y="9"/>
                        <a:pt x="45" y="11"/>
                      </a:cubicBezTo>
                      <a:cubicBezTo>
                        <a:pt x="47" y="13"/>
                        <a:pt x="52" y="13"/>
                        <a:pt x="52" y="1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98" name="Freeform 529">
                  <a:extLst>
                    <a:ext uri="{FF2B5EF4-FFF2-40B4-BE49-F238E27FC236}">
                      <a16:creationId xmlns:a16="http://schemas.microsoft.com/office/drawing/2014/main" id="{C1A107AF-F523-F0B1-648E-B5668E7684EF}"/>
                    </a:ext>
                  </a:extLst>
                </p:cNvPr>
                <p:cNvSpPr>
                  <a:spLocks/>
                </p:cNvSpPr>
                <p:nvPr/>
              </p:nvSpPr>
              <p:spPr bwMode="auto">
                <a:xfrm>
                  <a:off x="3770376" y="3607289"/>
                  <a:ext cx="21459" cy="20817"/>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99" name="Freeform 530">
                  <a:extLst>
                    <a:ext uri="{FF2B5EF4-FFF2-40B4-BE49-F238E27FC236}">
                      <a16:creationId xmlns:a16="http://schemas.microsoft.com/office/drawing/2014/main" id="{11D311B0-6A4F-6032-B582-E8BDE2D4134D}"/>
                    </a:ext>
                  </a:extLst>
                </p:cNvPr>
                <p:cNvSpPr>
                  <a:spLocks/>
                </p:cNvSpPr>
                <p:nvPr/>
              </p:nvSpPr>
              <p:spPr bwMode="auto">
                <a:xfrm>
                  <a:off x="3902708" y="3722724"/>
                  <a:ext cx="10730" cy="11355"/>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0"/>
                        <a:pt x="0" y="0"/>
                        <a:pt x="0" y="1"/>
                      </a:cubicBezTo>
                      <a:cubicBezTo>
                        <a:pt x="0" y="1"/>
                        <a:pt x="2" y="2"/>
                        <a:pt x="2"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00" name="Freeform 631">
                  <a:extLst>
                    <a:ext uri="{FF2B5EF4-FFF2-40B4-BE49-F238E27FC236}">
                      <a16:creationId xmlns:a16="http://schemas.microsoft.com/office/drawing/2014/main" id="{092B036C-BF82-20DA-9B9B-862B9BE18D3B}"/>
                    </a:ext>
                  </a:extLst>
                </p:cNvPr>
                <p:cNvSpPr>
                  <a:spLocks/>
                </p:cNvSpPr>
                <p:nvPr/>
              </p:nvSpPr>
              <p:spPr bwMode="auto">
                <a:xfrm>
                  <a:off x="3536115" y="3889252"/>
                  <a:ext cx="114449" cy="134357"/>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01" name="Freeform 632">
                  <a:extLst>
                    <a:ext uri="{FF2B5EF4-FFF2-40B4-BE49-F238E27FC236}">
                      <a16:creationId xmlns:a16="http://schemas.microsoft.com/office/drawing/2014/main" id="{B4EFD283-634C-990F-AEEC-72E5572025E2}"/>
                    </a:ext>
                  </a:extLst>
                </p:cNvPr>
                <p:cNvSpPr>
                  <a:spLocks/>
                </p:cNvSpPr>
                <p:nvPr/>
              </p:nvSpPr>
              <p:spPr bwMode="auto">
                <a:xfrm>
                  <a:off x="3571882" y="4012254"/>
                  <a:ext cx="89412" cy="83263"/>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02" name="Freeform 633">
                  <a:extLst>
                    <a:ext uri="{FF2B5EF4-FFF2-40B4-BE49-F238E27FC236}">
                      <a16:creationId xmlns:a16="http://schemas.microsoft.com/office/drawing/2014/main" id="{C6C2D5C4-AE1C-698A-A767-F6F6340D7A46}"/>
                    </a:ext>
                  </a:extLst>
                </p:cNvPr>
                <p:cNvSpPr>
                  <a:spLocks/>
                </p:cNvSpPr>
                <p:nvPr/>
              </p:nvSpPr>
              <p:spPr bwMode="auto">
                <a:xfrm>
                  <a:off x="3471738" y="3917636"/>
                  <a:ext cx="59013" cy="49203"/>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03" name="Freeform 634">
                  <a:extLst>
                    <a:ext uri="{FF2B5EF4-FFF2-40B4-BE49-F238E27FC236}">
                      <a16:creationId xmlns:a16="http://schemas.microsoft.com/office/drawing/2014/main" id="{E2D5C786-86A4-CFEF-1973-F029CF2F4D92}"/>
                    </a:ext>
                  </a:extLst>
                </p:cNvPr>
                <p:cNvSpPr>
                  <a:spLocks/>
                </p:cNvSpPr>
                <p:nvPr/>
              </p:nvSpPr>
              <p:spPr bwMode="auto">
                <a:xfrm>
                  <a:off x="3409149" y="3817343"/>
                  <a:ext cx="105509" cy="128679"/>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04" name="Freeform 635">
                  <a:extLst>
                    <a:ext uri="{FF2B5EF4-FFF2-40B4-BE49-F238E27FC236}">
                      <a16:creationId xmlns:a16="http://schemas.microsoft.com/office/drawing/2014/main" id="{CD015886-5116-9B15-93E9-446A62646D0B}"/>
                    </a:ext>
                  </a:extLst>
                </p:cNvPr>
                <p:cNvSpPr>
                  <a:spLocks/>
                </p:cNvSpPr>
                <p:nvPr/>
              </p:nvSpPr>
              <p:spPr bwMode="auto">
                <a:xfrm>
                  <a:off x="2770743" y="3378314"/>
                  <a:ext cx="785045" cy="533647"/>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05" name="Freeform 636">
                  <a:extLst>
                    <a:ext uri="{FF2B5EF4-FFF2-40B4-BE49-F238E27FC236}">
                      <a16:creationId xmlns:a16="http://schemas.microsoft.com/office/drawing/2014/main" id="{71C7DFF5-846D-BF67-50AC-DFADB67A9224}"/>
                    </a:ext>
                  </a:extLst>
                </p:cNvPr>
                <p:cNvSpPr>
                  <a:spLocks/>
                </p:cNvSpPr>
                <p:nvPr/>
              </p:nvSpPr>
              <p:spPr bwMode="auto">
                <a:xfrm>
                  <a:off x="3487833" y="3874113"/>
                  <a:ext cx="157367" cy="88941"/>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06" name="Freeform 637">
                  <a:extLst>
                    <a:ext uri="{FF2B5EF4-FFF2-40B4-BE49-F238E27FC236}">
                      <a16:creationId xmlns:a16="http://schemas.microsoft.com/office/drawing/2014/main" id="{773A35D4-BB58-456B-ACB9-D61EED3C2C17}"/>
                    </a:ext>
                  </a:extLst>
                </p:cNvPr>
                <p:cNvSpPr>
                  <a:spLocks/>
                </p:cNvSpPr>
                <p:nvPr/>
              </p:nvSpPr>
              <p:spPr bwMode="auto">
                <a:xfrm>
                  <a:off x="3487833" y="3800311"/>
                  <a:ext cx="37553" cy="83263"/>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07" name="Freeform 638">
                  <a:extLst>
                    <a:ext uri="{FF2B5EF4-FFF2-40B4-BE49-F238E27FC236}">
                      <a16:creationId xmlns:a16="http://schemas.microsoft.com/office/drawing/2014/main" id="{80527940-624E-A9F8-809D-65EEBACA17CE}"/>
                    </a:ext>
                  </a:extLst>
                </p:cNvPr>
                <p:cNvSpPr>
                  <a:spLocks/>
                </p:cNvSpPr>
                <p:nvPr/>
              </p:nvSpPr>
              <p:spPr bwMode="auto">
                <a:xfrm>
                  <a:off x="3881247" y="3751108"/>
                  <a:ext cx="67953" cy="60555"/>
                </a:xfrm>
                <a:custGeom>
                  <a:avLst/>
                  <a:gdLst>
                    <a:gd name="T0" fmla="*/ 12 w 13"/>
                    <a:gd name="T1" fmla="*/ 3 h 11"/>
                    <a:gd name="T2" fmla="*/ 6 w 13"/>
                    <a:gd name="T3" fmla="*/ 1 h 11"/>
                    <a:gd name="T4" fmla="*/ 7 w 13"/>
                    <a:gd name="T5" fmla="*/ 5 h 11"/>
                    <a:gd name="T6" fmla="*/ 9 w 13"/>
                    <a:gd name="T7" fmla="*/ 9 h 11"/>
                    <a:gd name="T8" fmla="*/ 6 w 13"/>
                    <a:gd name="T9" fmla="*/ 10 h 11"/>
                    <a:gd name="T10" fmla="*/ 5 w 13"/>
                    <a:gd name="T11" fmla="*/ 8 h 11"/>
                    <a:gd name="T12" fmla="*/ 0 w 13"/>
                    <a:gd name="T13" fmla="*/ 9 h 11"/>
                    <a:gd name="T14" fmla="*/ 3 w 13"/>
                    <a:gd name="T15" fmla="*/ 11 h 11"/>
                    <a:gd name="T16" fmla="*/ 13 w 13"/>
                    <a:gd name="T17" fmla="*/ 11 h 11"/>
                    <a:gd name="T18" fmla="*/ 12 w 13"/>
                    <a:gd name="T19" fmla="*/ 3 h 11"/>
                    <a:gd name="T20" fmla="*/ 12 w 13"/>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2" y="3"/>
                      </a:moveTo>
                      <a:cubicBezTo>
                        <a:pt x="10" y="3"/>
                        <a:pt x="8" y="0"/>
                        <a:pt x="6" y="1"/>
                      </a:cubicBezTo>
                      <a:cubicBezTo>
                        <a:pt x="3" y="2"/>
                        <a:pt x="7" y="3"/>
                        <a:pt x="7" y="5"/>
                      </a:cubicBezTo>
                      <a:cubicBezTo>
                        <a:pt x="8" y="6"/>
                        <a:pt x="10" y="8"/>
                        <a:pt x="9" y="9"/>
                      </a:cubicBezTo>
                      <a:cubicBezTo>
                        <a:pt x="8" y="10"/>
                        <a:pt x="7" y="10"/>
                        <a:pt x="6" y="10"/>
                      </a:cubicBezTo>
                      <a:cubicBezTo>
                        <a:pt x="4" y="9"/>
                        <a:pt x="6" y="9"/>
                        <a:pt x="5" y="8"/>
                      </a:cubicBezTo>
                      <a:cubicBezTo>
                        <a:pt x="5" y="8"/>
                        <a:pt x="0" y="9"/>
                        <a:pt x="0" y="9"/>
                      </a:cubicBezTo>
                      <a:cubicBezTo>
                        <a:pt x="0" y="11"/>
                        <a:pt x="2" y="11"/>
                        <a:pt x="3" y="11"/>
                      </a:cubicBezTo>
                      <a:cubicBezTo>
                        <a:pt x="6" y="10"/>
                        <a:pt x="9" y="11"/>
                        <a:pt x="13" y="11"/>
                      </a:cubicBezTo>
                      <a:cubicBezTo>
                        <a:pt x="13" y="8"/>
                        <a:pt x="12" y="5"/>
                        <a:pt x="12" y="3"/>
                      </a:cubicBezTo>
                      <a:cubicBezTo>
                        <a:pt x="11" y="3"/>
                        <a:pt x="12" y="5"/>
                        <a:pt x="12"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08" name="Freeform 639">
                  <a:extLst>
                    <a:ext uri="{FF2B5EF4-FFF2-40B4-BE49-F238E27FC236}">
                      <a16:creationId xmlns:a16="http://schemas.microsoft.com/office/drawing/2014/main" id="{A5853A6F-515C-C5DC-C2A8-2E7CE049713D}"/>
                    </a:ext>
                  </a:extLst>
                </p:cNvPr>
                <p:cNvSpPr>
                  <a:spLocks/>
                </p:cNvSpPr>
                <p:nvPr/>
              </p:nvSpPr>
              <p:spPr bwMode="auto">
                <a:xfrm>
                  <a:off x="3943837" y="3751108"/>
                  <a:ext cx="94778" cy="83263"/>
                </a:xfrm>
                <a:custGeom>
                  <a:avLst/>
                  <a:gdLst>
                    <a:gd name="T0" fmla="*/ 14 w 18"/>
                    <a:gd name="T1" fmla="*/ 7 h 15"/>
                    <a:gd name="T2" fmla="*/ 8 w 18"/>
                    <a:gd name="T3" fmla="*/ 3 h 15"/>
                    <a:gd name="T4" fmla="*/ 1 w 18"/>
                    <a:gd name="T5" fmla="*/ 1 h 15"/>
                    <a:gd name="T6" fmla="*/ 0 w 18"/>
                    <a:gd name="T7" fmla="*/ 3 h 15"/>
                    <a:gd name="T8" fmla="*/ 1 w 18"/>
                    <a:gd name="T9" fmla="*/ 10 h 15"/>
                    <a:gd name="T10" fmla="*/ 2 w 18"/>
                    <a:gd name="T11" fmla="*/ 12 h 15"/>
                    <a:gd name="T12" fmla="*/ 4 w 18"/>
                    <a:gd name="T13" fmla="*/ 10 h 15"/>
                    <a:gd name="T14" fmla="*/ 13 w 18"/>
                    <a:gd name="T15" fmla="*/ 10 h 15"/>
                    <a:gd name="T16" fmla="*/ 17 w 18"/>
                    <a:gd name="T17" fmla="*/ 10 h 15"/>
                    <a:gd name="T18" fmla="*/ 14 w 18"/>
                    <a:gd name="T19" fmla="*/ 7 h 15"/>
                    <a:gd name="T20" fmla="*/ 14 w 18"/>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5">
                      <a:moveTo>
                        <a:pt x="14" y="7"/>
                      </a:moveTo>
                      <a:cubicBezTo>
                        <a:pt x="12" y="6"/>
                        <a:pt x="10" y="4"/>
                        <a:pt x="8" y="3"/>
                      </a:cubicBezTo>
                      <a:cubicBezTo>
                        <a:pt x="7" y="2"/>
                        <a:pt x="2" y="0"/>
                        <a:pt x="1" y="1"/>
                      </a:cubicBezTo>
                      <a:cubicBezTo>
                        <a:pt x="1" y="1"/>
                        <a:pt x="3" y="3"/>
                        <a:pt x="0" y="3"/>
                      </a:cubicBezTo>
                      <a:cubicBezTo>
                        <a:pt x="0" y="5"/>
                        <a:pt x="1" y="7"/>
                        <a:pt x="1" y="10"/>
                      </a:cubicBezTo>
                      <a:cubicBezTo>
                        <a:pt x="1" y="11"/>
                        <a:pt x="1" y="11"/>
                        <a:pt x="2" y="12"/>
                      </a:cubicBezTo>
                      <a:cubicBezTo>
                        <a:pt x="3" y="15"/>
                        <a:pt x="3" y="11"/>
                        <a:pt x="4" y="10"/>
                      </a:cubicBezTo>
                      <a:cubicBezTo>
                        <a:pt x="6" y="8"/>
                        <a:pt x="11" y="10"/>
                        <a:pt x="13" y="10"/>
                      </a:cubicBezTo>
                      <a:cubicBezTo>
                        <a:pt x="15" y="10"/>
                        <a:pt x="15" y="11"/>
                        <a:pt x="17" y="10"/>
                      </a:cubicBezTo>
                      <a:cubicBezTo>
                        <a:pt x="18" y="8"/>
                        <a:pt x="17" y="7"/>
                        <a:pt x="14" y="7"/>
                      </a:cubicBezTo>
                      <a:cubicBezTo>
                        <a:pt x="12" y="7"/>
                        <a:pt x="16" y="7"/>
                        <a:pt x="14" y="7"/>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09" name="Freeform 531">
                  <a:extLst>
                    <a:ext uri="{FF2B5EF4-FFF2-40B4-BE49-F238E27FC236}">
                      <a16:creationId xmlns:a16="http://schemas.microsoft.com/office/drawing/2014/main" id="{D509A4AE-60F4-4069-6344-D2C42B0F08D5}"/>
                    </a:ext>
                  </a:extLst>
                </p:cNvPr>
                <p:cNvSpPr>
                  <a:spLocks/>
                </p:cNvSpPr>
                <p:nvPr/>
              </p:nvSpPr>
              <p:spPr bwMode="auto">
                <a:xfrm>
                  <a:off x="4217440" y="2905223"/>
                  <a:ext cx="30400" cy="56771"/>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10" name="Freeform 532">
                  <a:extLst>
                    <a:ext uri="{FF2B5EF4-FFF2-40B4-BE49-F238E27FC236}">
                      <a16:creationId xmlns:a16="http://schemas.microsoft.com/office/drawing/2014/main" id="{E4187092-81BD-656C-CBAA-4177F1F6BD3D}"/>
                    </a:ext>
                  </a:extLst>
                </p:cNvPr>
                <p:cNvSpPr>
                  <a:spLocks/>
                </p:cNvSpPr>
                <p:nvPr/>
              </p:nvSpPr>
              <p:spPr bwMode="auto">
                <a:xfrm>
                  <a:off x="4231746" y="2933609"/>
                  <a:ext cx="37553" cy="22709"/>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11" name="Freeform 533">
                  <a:extLst>
                    <a:ext uri="{FF2B5EF4-FFF2-40B4-BE49-F238E27FC236}">
                      <a16:creationId xmlns:a16="http://schemas.microsoft.com/office/drawing/2014/main" id="{393AD878-FC3A-DCCF-5DDB-76588F3C97A4}"/>
                    </a:ext>
                  </a:extLst>
                </p:cNvPr>
                <p:cNvSpPr>
                  <a:spLocks/>
                </p:cNvSpPr>
                <p:nvPr/>
              </p:nvSpPr>
              <p:spPr bwMode="auto">
                <a:xfrm>
                  <a:off x="4128026" y="2910900"/>
                  <a:ext cx="78683" cy="39739"/>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12" name="Freeform 535">
                  <a:extLst>
                    <a:ext uri="{FF2B5EF4-FFF2-40B4-BE49-F238E27FC236}">
                      <a16:creationId xmlns:a16="http://schemas.microsoft.com/office/drawing/2014/main" id="{9F9853E8-50D3-6410-0112-143BD6DDA147}"/>
                    </a:ext>
                  </a:extLst>
                </p:cNvPr>
                <p:cNvSpPr>
                  <a:spLocks/>
                </p:cNvSpPr>
                <p:nvPr/>
              </p:nvSpPr>
              <p:spPr bwMode="auto">
                <a:xfrm>
                  <a:off x="4274664" y="2744372"/>
                  <a:ext cx="168096" cy="172205"/>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13" name="Freeform 536">
                  <a:extLst>
                    <a:ext uri="{FF2B5EF4-FFF2-40B4-BE49-F238E27FC236}">
                      <a16:creationId xmlns:a16="http://schemas.microsoft.com/office/drawing/2014/main" id="{578F0AD8-52C6-45B1-234B-483B7980281D}"/>
                    </a:ext>
                  </a:extLst>
                </p:cNvPr>
                <p:cNvSpPr>
                  <a:spLocks/>
                </p:cNvSpPr>
                <p:nvPr/>
              </p:nvSpPr>
              <p:spPr bwMode="auto">
                <a:xfrm>
                  <a:off x="4410572" y="2867374"/>
                  <a:ext cx="42917" cy="54878"/>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14" name="Freeform 556">
                  <a:extLst>
                    <a:ext uri="{FF2B5EF4-FFF2-40B4-BE49-F238E27FC236}">
                      <a16:creationId xmlns:a16="http://schemas.microsoft.com/office/drawing/2014/main" id="{36C886C6-0CE4-5CE3-EB15-28BA04435C7D}"/>
                    </a:ext>
                  </a:extLst>
                </p:cNvPr>
                <p:cNvSpPr>
                  <a:spLocks/>
                </p:cNvSpPr>
                <p:nvPr/>
              </p:nvSpPr>
              <p:spPr bwMode="auto">
                <a:xfrm>
                  <a:off x="2464951" y="2772758"/>
                  <a:ext cx="152001" cy="105974"/>
                </a:xfrm>
                <a:custGeom>
                  <a:avLst/>
                  <a:gdLst>
                    <a:gd name="T0" fmla="*/ 27 w 29"/>
                    <a:gd name="T1" fmla="*/ 16 h 19"/>
                    <a:gd name="T2" fmla="*/ 24 w 29"/>
                    <a:gd name="T3" fmla="*/ 12 h 19"/>
                    <a:gd name="T4" fmla="*/ 19 w 29"/>
                    <a:gd name="T5" fmla="*/ 10 h 19"/>
                    <a:gd name="T6" fmla="*/ 14 w 29"/>
                    <a:gd name="T7" fmla="*/ 3 h 19"/>
                    <a:gd name="T8" fmla="*/ 8 w 29"/>
                    <a:gd name="T9" fmla="*/ 2 h 19"/>
                    <a:gd name="T10" fmla="*/ 2 w 29"/>
                    <a:gd name="T11" fmla="*/ 0 h 19"/>
                    <a:gd name="T12" fmla="*/ 3 w 29"/>
                    <a:gd name="T13" fmla="*/ 2 h 19"/>
                    <a:gd name="T14" fmla="*/ 5 w 29"/>
                    <a:gd name="T15" fmla="*/ 3 h 19"/>
                    <a:gd name="T16" fmla="*/ 6 w 29"/>
                    <a:gd name="T17" fmla="*/ 4 h 19"/>
                    <a:gd name="T18" fmla="*/ 4 w 29"/>
                    <a:gd name="T19" fmla="*/ 2 h 19"/>
                    <a:gd name="T20" fmla="*/ 4 w 29"/>
                    <a:gd name="T21" fmla="*/ 4 h 19"/>
                    <a:gd name="T22" fmla="*/ 7 w 29"/>
                    <a:gd name="T23" fmla="*/ 6 h 19"/>
                    <a:gd name="T24" fmla="*/ 12 w 29"/>
                    <a:gd name="T25" fmla="*/ 9 h 19"/>
                    <a:gd name="T26" fmla="*/ 10 w 29"/>
                    <a:gd name="T27" fmla="*/ 10 h 19"/>
                    <a:gd name="T28" fmla="*/ 14 w 29"/>
                    <a:gd name="T29" fmla="*/ 10 h 19"/>
                    <a:gd name="T30" fmla="*/ 14 w 29"/>
                    <a:gd name="T31" fmla="*/ 12 h 19"/>
                    <a:gd name="T32" fmla="*/ 19 w 29"/>
                    <a:gd name="T33" fmla="*/ 12 h 19"/>
                    <a:gd name="T34" fmla="*/ 27 w 29"/>
                    <a:gd name="T35" fmla="*/ 16 h 19"/>
                    <a:gd name="T36" fmla="*/ 27 w 29"/>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9">
                      <a:moveTo>
                        <a:pt x="27" y="16"/>
                      </a:moveTo>
                      <a:cubicBezTo>
                        <a:pt x="26" y="15"/>
                        <a:pt x="25" y="13"/>
                        <a:pt x="24" y="12"/>
                      </a:cubicBezTo>
                      <a:cubicBezTo>
                        <a:pt x="23" y="10"/>
                        <a:pt x="21" y="10"/>
                        <a:pt x="19" y="10"/>
                      </a:cubicBezTo>
                      <a:cubicBezTo>
                        <a:pt x="17" y="8"/>
                        <a:pt x="17" y="4"/>
                        <a:pt x="14" y="3"/>
                      </a:cubicBezTo>
                      <a:cubicBezTo>
                        <a:pt x="13" y="3"/>
                        <a:pt x="10" y="3"/>
                        <a:pt x="8" y="2"/>
                      </a:cubicBezTo>
                      <a:cubicBezTo>
                        <a:pt x="7" y="1"/>
                        <a:pt x="5" y="0"/>
                        <a:pt x="2" y="0"/>
                      </a:cubicBezTo>
                      <a:cubicBezTo>
                        <a:pt x="0" y="0"/>
                        <a:pt x="1" y="2"/>
                        <a:pt x="3" y="2"/>
                      </a:cubicBezTo>
                      <a:cubicBezTo>
                        <a:pt x="4" y="2"/>
                        <a:pt x="4" y="2"/>
                        <a:pt x="5" y="3"/>
                      </a:cubicBezTo>
                      <a:cubicBezTo>
                        <a:pt x="5" y="3"/>
                        <a:pt x="6" y="4"/>
                        <a:pt x="6" y="4"/>
                      </a:cubicBezTo>
                      <a:cubicBezTo>
                        <a:pt x="5" y="4"/>
                        <a:pt x="4" y="3"/>
                        <a:pt x="4" y="2"/>
                      </a:cubicBezTo>
                      <a:cubicBezTo>
                        <a:pt x="4" y="2"/>
                        <a:pt x="4" y="4"/>
                        <a:pt x="4" y="4"/>
                      </a:cubicBezTo>
                      <a:cubicBezTo>
                        <a:pt x="4" y="6"/>
                        <a:pt x="6" y="6"/>
                        <a:pt x="7" y="6"/>
                      </a:cubicBezTo>
                      <a:cubicBezTo>
                        <a:pt x="7" y="6"/>
                        <a:pt x="12" y="9"/>
                        <a:pt x="12" y="9"/>
                      </a:cubicBezTo>
                      <a:cubicBezTo>
                        <a:pt x="12" y="9"/>
                        <a:pt x="11" y="9"/>
                        <a:pt x="10" y="10"/>
                      </a:cubicBezTo>
                      <a:cubicBezTo>
                        <a:pt x="10" y="10"/>
                        <a:pt x="14" y="10"/>
                        <a:pt x="14" y="10"/>
                      </a:cubicBezTo>
                      <a:cubicBezTo>
                        <a:pt x="16" y="11"/>
                        <a:pt x="14" y="12"/>
                        <a:pt x="14" y="12"/>
                      </a:cubicBezTo>
                      <a:cubicBezTo>
                        <a:pt x="15" y="13"/>
                        <a:pt x="18" y="12"/>
                        <a:pt x="19" y="12"/>
                      </a:cubicBezTo>
                      <a:cubicBezTo>
                        <a:pt x="14" y="13"/>
                        <a:pt x="29" y="19"/>
                        <a:pt x="27" y="16"/>
                      </a:cubicBezTo>
                      <a:cubicBezTo>
                        <a:pt x="26" y="15"/>
                        <a:pt x="28" y="18"/>
                        <a:pt x="27" y="1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15" name="Freeform 557">
                  <a:extLst>
                    <a:ext uri="{FF2B5EF4-FFF2-40B4-BE49-F238E27FC236}">
                      <a16:creationId xmlns:a16="http://schemas.microsoft.com/office/drawing/2014/main" id="{CAFDBDD6-ED4F-B362-A14C-BBE6A9B8C986}"/>
                    </a:ext>
                  </a:extLst>
                </p:cNvPr>
                <p:cNvSpPr>
                  <a:spLocks/>
                </p:cNvSpPr>
                <p:nvPr/>
              </p:nvSpPr>
              <p:spPr bwMode="auto">
                <a:xfrm>
                  <a:off x="2345139" y="2649754"/>
                  <a:ext cx="67953" cy="77587"/>
                </a:xfrm>
                <a:custGeom>
                  <a:avLst/>
                  <a:gdLst>
                    <a:gd name="T0" fmla="*/ 11 w 13"/>
                    <a:gd name="T1" fmla="*/ 14 h 14"/>
                    <a:gd name="T2" fmla="*/ 11 w 13"/>
                    <a:gd name="T3" fmla="*/ 14 h 14"/>
                    <a:gd name="T4" fmla="*/ 8 w 13"/>
                    <a:gd name="T5" fmla="*/ 11 h 14"/>
                    <a:gd name="T6" fmla="*/ 7 w 13"/>
                    <a:gd name="T7" fmla="*/ 7 h 14"/>
                    <a:gd name="T8" fmla="*/ 6 w 13"/>
                    <a:gd name="T9" fmla="*/ 5 h 14"/>
                    <a:gd name="T10" fmla="*/ 7 w 13"/>
                    <a:gd name="T11" fmla="*/ 2 h 14"/>
                    <a:gd name="T12" fmla="*/ 4 w 13"/>
                    <a:gd name="T13" fmla="*/ 4 h 14"/>
                    <a:gd name="T14" fmla="*/ 6 w 13"/>
                    <a:gd name="T15" fmla="*/ 1 h 14"/>
                    <a:gd name="T16" fmla="*/ 1 w 13"/>
                    <a:gd name="T17" fmla="*/ 0 h 14"/>
                    <a:gd name="T18" fmla="*/ 3 w 13"/>
                    <a:gd name="T19" fmla="*/ 6 h 14"/>
                    <a:gd name="T20" fmla="*/ 11 w 13"/>
                    <a:gd name="T21" fmla="*/ 14 h 14"/>
                    <a:gd name="T22" fmla="*/ 11 w 13"/>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
                      <a:moveTo>
                        <a:pt x="11" y="14"/>
                      </a:moveTo>
                      <a:cubicBezTo>
                        <a:pt x="11" y="14"/>
                        <a:pt x="11" y="14"/>
                        <a:pt x="11" y="14"/>
                      </a:cubicBezTo>
                      <a:cubicBezTo>
                        <a:pt x="11" y="13"/>
                        <a:pt x="9" y="11"/>
                        <a:pt x="8" y="11"/>
                      </a:cubicBezTo>
                      <a:cubicBezTo>
                        <a:pt x="7" y="9"/>
                        <a:pt x="8" y="8"/>
                        <a:pt x="7" y="7"/>
                      </a:cubicBezTo>
                      <a:cubicBezTo>
                        <a:pt x="6" y="6"/>
                        <a:pt x="6" y="6"/>
                        <a:pt x="6" y="5"/>
                      </a:cubicBezTo>
                      <a:cubicBezTo>
                        <a:pt x="5" y="3"/>
                        <a:pt x="6" y="3"/>
                        <a:pt x="7" y="2"/>
                      </a:cubicBezTo>
                      <a:cubicBezTo>
                        <a:pt x="9" y="0"/>
                        <a:pt x="3" y="3"/>
                        <a:pt x="4" y="4"/>
                      </a:cubicBezTo>
                      <a:cubicBezTo>
                        <a:pt x="3" y="3"/>
                        <a:pt x="6" y="1"/>
                        <a:pt x="6" y="1"/>
                      </a:cubicBezTo>
                      <a:cubicBezTo>
                        <a:pt x="5" y="0"/>
                        <a:pt x="1" y="0"/>
                        <a:pt x="1" y="0"/>
                      </a:cubicBezTo>
                      <a:cubicBezTo>
                        <a:pt x="0" y="1"/>
                        <a:pt x="2" y="5"/>
                        <a:pt x="3" y="6"/>
                      </a:cubicBezTo>
                      <a:cubicBezTo>
                        <a:pt x="5" y="8"/>
                        <a:pt x="8" y="13"/>
                        <a:pt x="11" y="14"/>
                      </a:cubicBezTo>
                      <a:cubicBezTo>
                        <a:pt x="13" y="14"/>
                        <a:pt x="8" y="13"/>
                        <a:pt x="11" y="14"/>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16" name="Freeform 558">
                  <a:extLst>
                    <a:ext uri="{FF2B5EF4-FFF2-40B4-BE49-F238E27FC236}">
                      <a16:creationId xmlns:a16="http://schemas.microsoft.com/office/drawing/2014/main" id="{6974D942-E4E7-8332-9325-1FFB55E5BCAF}"/>
                    </a:ext>
                  </a:extLst>
                </p:cNvPr>
                <p:cNvSpPr>
                  <a:spLocks/>
                </p:cNvSpPr>
                <p:nvPr/>
              </p:nvSpPr>
              <p:spPr bwMode="auto">
                <a:xfrm>
                  <a:off x="2350505" y="2560812"/>
                  <a:ext cx="21459" cy="22709"/>
                </a:xfrm>
                <a:custGeom>
                  <a:avLst/>
                  <a:gdLst>
                    <a:gd name="T0" fmla="*/ 3 w 4"/>
                    <a:gd name="T1" fmla="*/ 3 h 4"/>
                    <a:gd name="T2" fmla="*/ 2 w 4"/>
                    <a:gd name="T3" fmla="*/ 1 h 4"/>
                    <a:gd name="T4" fmla="*/ 3 w 4"/>
                    <a:gd name="T5" fmla="*/ 3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2"/>
                        <a:pt x="0" y="2"/>
                        <a:pt x="2" y="1"/>
                      </a:cubicBezTo>
                      <a:cubicBezTo>
                        <a:pt x="3" y="0"/>
                        <a:pt x="4" y="3"/>
                        <a:pt x="3" y="3"/>
                      </a:cubicBezTo>
                      <a:cubicBezTo>
                        <a:pt x="3" y="3"/>
                        <a:pt x="3" y="3"/>
                        <a:pt x="3" y="3"/>
                      </a:cubicBezTo>
                      <a:cubicBezTo>
                        <a:pt x="2" y="2"/>
                        <a:pt x="4" y="4"/>
                        <a:pt x="3" y="3"/>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17" name="Freeform 559">
                  <a:extLst>
                    <a:ext uri="{FF2B5EF4-FFF2-40B4-BE49-F238E27FC236}">
                      <a16:creationId xmlns:a16="http://schemas.microsoft.com/office/drawing/2014/main" id="{37B8D612-06F6-B863-3441-7AC1878701C4}"/>
                    </a:ext>
                  </a:extLst>
                </p:cNvPr>
                <p:cNvSpPr>
                  <a:spLocks/>
                </p:cNvSpPr>
                <p:nvPr/>
              </p:nvSpPr>
              <p:spPr bwMode="auto">
                <a:xfrm>
                  <a:off x="2323679" y="2534321"/>
                  <a:ext cx="32188" cy="32169"/>
                </a:xfrm>
                <a:custGeom>
                  <a:avLst/>
                  <a:gdLst>
                    <a:gd name="T0" fmla="*/ 5 w 6"/>
                    <a:gd name="T1" fmla="*/ 2 h 6"/>
                    <a:gd name="T2" fmla="*/ 0 w 6"/>
                    <a:gd name="T3" fmla="*/ 1 h 6"/>
                    <a:gd name="T4" fmla="*/ 1 w 6"/>
                    <a:gd name="T5" fmla="*/ 3 h 6"/>
                    <a:gd name="T6" fmla="*/ 1 w 6"/>
                    <a:gd name="T7" fmla="*/ 6 h 6"/>
                    <a:gd name="T8" fmla="*/ 5 w 6"/>
                    <a:gd name="T9" fmla="*/ 5 h 6"/>
                    <a:gd name="T10" fmla="*/ 3 w 6"/>
                    <a:gd name="T11" fmla="*/ 3 h 6"/>
                    <a:gd name="T12" fmla="*/ 5 w 6"/>
                    <a:gd name="T13" fmla="*/ 2 h 6"/>
                    <a:gd name="T14" fmla="*/ 5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2"/>
                      </a:moveTo>
                      <a:cubicBezTo>
                        <a:pt x="4" y="2"/>
                        <a:pt x="1" y="0"/>
                        <a:pt x="0" y="1"/>
                      </a:cubicBezTo>
                      <a:cubicBezTo>
                        <a:pt x="1" y="0"/>
                        <a:pt x="2" y="4"/>
                        <a:pt x="1" y="3"/>
                      </a:cubicBezTo>
                      <a:cubicBezTo>
                        <a:pt x="1" y="4"/>
                        <a:pt x="1" y="5"/>
                        <a:pt x="1" y="6"/>
                      </a:cubicBezTo>
                      <a:cubicBezTo>
                        <a:pt x="1" y="5"/>
                        <a:pt x="5" y="4"/>
                        <a:pt x="5" y="5"/>
                      </a:cubicBezTo>
                      <a:cubicBezTo>
                        <a:pt x="5" y="4"/>
                        <a:pt x="4" y="4"/>
                        <a:pt x="3" y="3"/>
                      </a:cubicBezTo>
                      <a:cubicBezTo>
                        <a:pt x="4" y="4"/>
                        <a:pt x="6" y="2"/>
                        <a:pt x="5" y="2"/>
                      </a:cubicBezTo>
                      <a:cubicBezTo>
                        <a:pt x="4" y="2"/>
                        <a:pt x="6" y="2"/>
                        <a:pt x="5"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18" name="Freeform 560">
                  <a:extLst>
                    <a:ext uri="{FF2B5EF4-FFF2-40B4-BE49-F238E27FC236}">
                      <a16:creationId xmlns:a16="http://schemas.microsoft.com/office/drawing/2014/main" id="{2285C3FC-005B-5B56-6B4F-0C0329393BAB}"/>
                    </a:ext>
                  </a:extLst>
                </p:cNvPr>
                <p:cNvSpPr>
                  <a:spLocks/>
                </p:cNvSpPr>
                <p:nvPr/>
              </p:nvSpPr>
              <p:spPr bwMode="auto">
                <a:xfrm>
                  <a:off x="2309374" y="2543781"/>
                  <a:ext cx="19671" cy="34061"/>
                </a:xfrm>
                <a:custGeom>
                  <a:avLst/>
                  <a:gdLst>
                    <a:gd name="T0" fmla="*/ 2 w 4"/>
                    <a:gd name="T1" fmla="*/ 0 h 6"/>
                    <a:gd name="T2" fmla="*/ 2 w 4"/>
                    <a:gd name="T3" fmla="*/ 2 h 6"/>
                    <a:gd name="T4" fmla="*/ 2 w 4"/>
                    <a:gd name="T5" fmla="*/ 5 h 6"/>
                    <a:gd name="T6" fmla="*/ 3 w 4"/>
                    <a:gd name="T7" fmla="*/ 3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0" y="0"/>
                        <a:pt x="2" y="1"/>
                        <a:pt x="2" y="2"/>
                      </a:cubicBezTo>
                      <a:cubicBezTo>
                        <a:pt x="2" y="3"/>
                        <a:pt x="1" y="5"/>
                        <a:pt x="2" y="5"/>
                      </a:cubicBezTo>
                      <a:cubicBezTo>
                        <a:pt x="3" y="6"/>
                        <a:pt x="3" y="3"/>
                        <a:pt x="3" y="3"/>
                      </a:cubicBezTo>
                      <a:cubicBezTo>
                        <a:pt x="3" y="2"/>
                        <a:pt x="4" y="0"/>
                        <a:pt x="2"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19" name="Freeform 561">
                  <a:extLst>
                    <a:ext uri="{FF2B5EF4-FFF2-40B4-BE49-F238E27FC236}">
                      <a16:creationId xmlns:a16="http://schemas.microsoft.com/office/drawing/2014/main" id="{61B79E09-1CBC-09EA-C15A-5E31C4BA7C19}"/>
                    </a:ext>
                  </a:extLst>
                </p:cNvPr>
                <p:cNvSpPr>
                  <a:spLocks/>
                </p:cNvSpPr>
                <p:nvPr/>
              </p:nvSpPr>
              <p:spPr bwMode="auto">
                <a:xfrm>
                  <a:off x="2277185" y="2511610"/>
                  <a:ext cx="26823" cy="60555"/>
                </a:xfrm>
                <a:custGeom>
                  <a:avLst/>
                  <a:gdLst>
                    <a:gd name="T0" fmla="*/ 4 w 5"/>
                    <a:gd name="T1" fmla="*/ 10 h 11"/>
                    <a:gd name="T2" fmla="*/ 2 w 5"/>
                    <a:gd name="T3" fmla="*/ 6 h 11"/>
                    <a:gd name="T4" fmla="*/ 1 w 5"/>
                    <a:gd name="T5" fmla="*/ 3 h 11"/>
                    <a:gd name="T6" fmla="*/ 5 w 5"/>
                    <a:gd name="T7" fmla="*/ 5 h 11"/>
                    <a:gd name="T8" fmla="*/ 4 w 5"/>
                    <a:gd name="T9" fmla="*/ 10 h 11"/>
                    <a:gd name="T10" fmla="*/ 4 w 5"/>
                    <a:gd name="T11" fmla="*/ 10 h 11"/>
                  </a:gdLst>
                  <a:ahLst/>
                  <a:cxnLst>
                    <a:cxn ang="0">
                      <a:pos x="T0" y="T1"/>
                    </a:cxn>
                    <a:cxn ang="0">
                      <a:pos x="T2" y="T3"/>
                    </a:cxn>
                    <a:cxn ang="0">
                      <a:pos x="T4" y="T5"/>
                    </a:cxn>
                    <a:cxn ang="0">
                      <a:pos x="T6" y="T7"/>
                    </a:cxn>
                    <a:cxn ang="0">
                      <a:pos x="T8" y="T9"/>
                    </a:cxn>
                    <a:cxn ang="0">
                      <a:pos x="T10" y="T11"/>
                    </a:cxn>
                  </a:cxnLst>
                  <a:rect l="0" t="0" r="r" b="b"/>
                  <a:pathLst>
                    <a:path w="5" h="11">
                      <a:moveTo>
                        <a:pt x="4" y="10"/>
                      </a:moveTo>
                      <a:cubicBezTo>
                        <a:pt x="4" y="9"/>
                        <a:pt x="2" y="6"/>
                        <a:pt x="2" y="6"/>
                      </a:cubicBezTo>
                      <a:cubicBezTo>
                        <a:pt x="4" y="4"/>
                        <a:pt x="0" y="4"/>
                        <a:pt x="1" y="3"/>
                      </a:cubicBezTo>
                      <a:cubicBezTo>
                        <a:pt x="2" y="0"/>
                        <a:pt x="5" y="5"/>
                        <a:pt x="5" y="5"/>
                      </a:cubicBezTo>
                      <a:cubicBezTo>
                        <a:pt x="5" y="6"/>
                        <a:pt x="5" y="11"/>
                        <a:pt x="4" y="10"/>
                      </a:cubicBezTo>
                      <a:cubicBezTo>
                        <a:pt x="4" y="9"/>
                        <a:pt x="5" y="11"/>
                        <a:pt x="4" y="1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20" name="Freeform 562">
                  <a:extLst>
                    <a:ext uri="{FF2B5EF4-FFF2-40B4-BE49-F238E27FC236}">
                      <a16:creationId xmlns:a16="http://schemas.microsoft.com/office/drawing/2014/main" id="{4F919551-724D-FEB1-7A1F-CDBB39AB35E9}"/>
                    </a:ext>
                  </a:extLst>
                </p:cNvPr>
                <p:cNvSpPr>
                  <a:spLocks/>
                </p:cNvSpPr>
                <p:nvPr/>
              </p:nvSpPr>
              <p:spPr bwMode="auto">
                <a:xfrm>
                  <a:off x="2255725" y="2488902"/>
                  <a:ext cx="37553" cy="39739"/>
                </a:xfrm>
                <a:custGeom>
                  <a:avLst/>
                  <a:gdLst>
                    <a:gd name="T0" fmla="*/ 4 w 7"/>
                    <a:gd name="T1" fmla="*/ 6 h 7"/>
                    <a:gd name="T2" fmla="*/ 2 w 7"/>
                    <a:gd name="T3" fmla="*/ 3 h 7"/>
                    <a:gd name="T4" fmla="*/ 0 w 7"/>
                    <a:gd name="T5" fmla="*/ 2 h 7"/>
                    <a:gd name="T6" fmla="*/ 5 w 7"/>
                    <a:gd name="T7" fmla="*/ 1 h 7"/>
                    <a:gd name="T8" fmla="*/ 4 w 7"/>
                    <a:gd name="T9" fmla="*/ 3 h 7"/>
                    <a:gd name="T10" fmla="*/ 7 w 7"/>
                    <a:gd name="T11" fmla="*/ 4 h 7"/>
                    <a:gd name="T12" fmla="*/ 5 w 7"/>
                    <a:gd name="T13" fmla="*/ 5 h 7"/>
                    <a:gd name="T14" fmla="*/ 4 w 7"/>
                    <a:gd name="T15" fmla="*/ 6 h 7"/>
                    <a:gd name="T16" fmla="*/ 4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6"/>
                      </a:moveTo>
                      <a:cubicBezTo>
                        <a:pt x="2" y="4"/>
                        <a:pt x="1" y="4"/>
                        <a:pt x="2" y="3"/>
                      </a:cubicBezTo>
                      <a:cubicBezTo>
                        <a:pt x="2" y="2"/>
                        <a:pt x="0" y="2"/>
                        <a:pt x="0" y="2"/>
                      </a:cubicBezTo>
                      <a:cubicBezTo>
                        <a:pt x="0" y="1"/>
                        <a:pt x="4" y="0"/>
                        <a:pt x="5" y="1"/>
                      </a:cubicBezTo>
                      <a:cubicBezTo>
                        <a:pt x="5" y="1"/>
                        <a:pt x="3" y="2"/>
                        <a:pt x="4" y="3"/>
                      </a:cubicBezTo>
                      <a:cubicBezTo>
                        <a:pt x="5" y="3"/>
                        <a:pt x="7" y="4"/>
                        <a:pt x="7" y="4"/>
                      </a:cubicBezTo>
                      <a:cubicBezTo>
                        <a:pt x="7" y="5"/>
                        <a:pt x="5" y="5"/>
                        <a:pt x="5" y="5"/>
                      </a:cubicBezTo>
                      <a:cubicBezTo>
                        <a:pt x="4" y="5"/>
                        <a:pt x="5" y="7"/>
                        <a:pt x="4" y="6"/>
                      </a:cubicBezTo>
                      <a:cubicBezTo>
                        <a:pt x="2" y="5"/>
                        <a:pt x="4" y="6"/>
                        <a:pt x="4" y="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21" name="Freeform 563">
                  <a:extLst>
                    <a:ext uri="{FF2B5EF4-FFF2-40B4-BE49-F238E27FC236}">
                      <a16:creationId xmlns:a16="http://schemas.microsoft.com/office/drawing/2014/main" id="{2AFAD34F-23FD-B362-7766-93F4E8C6F4BC}"/>
                    </a:ext>
                  </a:extLst>
                </p:cNvPr>
                <p:cNvSpPr>
                  <a:spLocks/>
                </p:cNvSpPr>
                <p:nvPr/>
              </p:nvSpPr>
              <p:spPr bwMode="auto">
                <a:xfrm>
                  <a:off x="2293279" y="2488902"/>
                  <a:ext cx="35765" cy="51094"/>
                </a:xfrm>
                <a:custGeom>
                  <a:avLst/>
                  <a:gdLst>
                    <a:gd name="T0" fmla="*/ 3 w 7"/>
                    <a:gd name="T1" fmla="*/ 8 h 9"/>
                    <a:gd name="T2" fmla="*/ 4 w 7"/>
                    <a:gd name="T3" fmla="*/ 6 h 9"/>
                    <a:gd name="T4" fmla="*/ 2 w 7"/>
                    <a:gd name="T5" fmla="*/ 4 h 9"/>
                    <a:gd name="T6" fmla="*/ 3 w 7"/>
                    <a:gd name="T7" fmla="*/ 1 h 9"/>
                    <a:gd name="T8" fmla="*/ 6 w 7"/>
                    <a:gd name="T9" fmla="*/ 5 h 9"/>
                    <a:gd name="T10" fmla="*/ 3 w 7"/>
                    <a:gd name="T11" fmla="*/ 8 h 9"/>
                    <a:gd name="T12" fmla="*/ 3 w 7"/>
                    <a:gd name="T13" fmla="*/ 8 h 9"/>
                    <a:gd name="T14" fmla="*/ 3 w 7"/>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8"/>
                      </a:moveTo>
                      <a:cubicBezTo>
                        <a:pt x="4" y="7"/>
                        <a:pt x="5" y="7"/>
                        <a:pt x="4" y="6"/>
                      </a:cubicBezTo>
                      <a:cubicBezTo>
                        <a:pt x="4" y="5"/>
                        <a:pt x="2" y="5"/>
                        <a:pt x="2" y="4"/>
                      </a:cubicBezTo>
                      <a:cubicBezTo>
                        <a:pt x="3" y="3"/>
                        <a:pt x="0" y="0"/>
                        <a:pt x="3" y="1"/>
                      </a:cubicBezTo>
                      <a:cubicBezTo>
                        <a:pt x="6" y="2"/>
                        <a:pt x="6" y="3"/>
                        <a:pt x="6" y="5"/>
                      </a:cubicBezTo>
                      <a:cubicBezTo>
                        <a:pt x="7" y="7"/>
                        <a:pt x="3" y="8"/>
                        <a:pt x="3" y="8"/>
                      </a:cubicBezTo>
                      <a:cubicBezTo>
                        <a:pt x="3" y="8"/>
                        <a:pt x="3" y="8"/>
                        <a:pt x="3" y="8"/>
                      </a:cubicBezTo>
                      <a:cubicBezTo>
                        <a:pt x="4" y="7"/>
                        <a:pt x="2" y="9"/>
                        <a:pt x="3" y="8"/>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22" name="Freeform 564">
                  <a:extLst>
                    <a:ext uri="{FF2B5EF4-FFF2-40B4-BE49-F238E27FC236}">
                      <a16:creationId xmlns:a16="http://schemas.microsoft.com/office/drawing/2014/main" id="{F46E9367-CBF7-BEB5-3624-939B9981D8E0}"/>
                    </a:ext>
                  </a:extLst>
                </p:cNvPr>
                <p:cNvSpPr>
                  <a:spLocks/>
                </p:cNvSpPr>
                <p:nvPr/>
              </p:nvSpPr>
              <p:spPr bwMode="auto">
                <a:xfrm>
                  <a:off x="2282549" y="2500256"/>
                  <a:ext cx="16094" cy="5677"/>
                </a:xfrm>
                <a:custGeom>
                  <a:avLst/>
                  <a:gdLst>
                    <a:gd name="T0" fmla="*/ 2 w 3"/>
                    <a:gd name="T1" fmla="*/ 1 h 1"/>
                    <a:gd name="T2" fmla="*/ 0 w 3"/>
                    <a:gd name="T3" fmla="*/ 0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1" y="1"/>
                        <a:pt x="0" y="1"/>
                        <a:pt x="0" y="0"/>
                      </a:cubicBezTo>
                      <a:cubicBezTo>
                        <a:pt x="0" y="0"/>
                        <a:pt x="2" y="0"/>
                        <a:pt x="3" y="0"/>
                      </a:cubicBezTo>
                      <a:cubicBezTo>
                        <a:pt x="3" y="0"/>
                        <a:pt x="2" y="1"/>
                        <a:pt x="2"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23" name="Freeform 565">
                  <a:extLst>
                    <a:ext uri="{FF2B5EF4-FFF2-40B4-BE49-F238E27FC236}">
                      <a16:creationId xmlns:a16="http://schemas.microsoft.com/office/drawing/2014/main" id="{B526A0DE-ADDD-3952-A7DC-DB3CFD12B531}"/>
                    </a:ext>
                  </a:extLst>
                </p:cNvPr>
                <p:cNvSpPr>
                  <a:spLocks/>
                </p:cNvSpPr>
                <p:nvPr/>
              </p:nvSpPr>
              <p:spPr bwMode="auto">
                <a:xfrm>
                  <a:off x="1778262" y="2505934"/>
                  <a:ext cx="69741" cy="37847"/>
                </a:xfrm>
                <a:custGeom>
                  <a:avLst/>
                  <a:gdLst>
                    <a:gd name="T0" fmla="*/ 10 w 13"/>
                    <a:gd name="T1" fmla="*/ 1 h 7"/>
                    <a:gd name="T2" fmla="*/ 7 w 13"/>
                    <a:gd name="T3" fmla="*/ 1 h 7"/>
                    <a:gd name="T4" fmla="*/ 5 w 13"/>
                    <a:gd name="T5" fmla="*/ 1 h 7"/>
                    <a:gd name="T6" fmla="*/ 5 w 13"/>
                    <a:gd name="T7" fmla="*/ 4 h 7"/>
                    <a:gd name="T8" fmla="*/ 1 w 13"/>
                    <a:gd name="T9" fmla="*/ 3 h 7"/>
                    <a:gd name="T10" fmla="*/ 1 w 13"/>
                    <a:gd name="T11" fmla="*/ 6 h 7"/>
                    <a:gd name="T12" fmla="*/ 11 w 13"/>
                    <a:gd name="T13" fmla="*/ 4 h 7"/>
                    <a:gd name="T14" fmla="*/ 9 w 13"/>
                    <a:gd name="T15" fmla="*/ 3 h 7"/>
                    <a:gd name="T16" fmla="*/ 12 w 13"/>
                    <a:gd name="T17" fmla="*/ 3 h 7"/>
                    <a:gd name="T18" fmla="*/ 10 w 13"/>
                    <a:gd name="T19" fmla="*/ 1 h 7"/>
                    <a:gd name="T20" fmla="*/ 10 w 13"/>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
                      <a:moveTo>
                        <a:pt x="10" y="1"/>
                      </a:moveTo>
                      <a:cubicBezTo>
                        <a:pt x="9" y="1"/>
                        <a:pt x="8" y="1"/>
                        <a:pt x="7" y="1"/>
                      </a:cubicBezTo>
                      <a:cubicBezTo>
                        <a:pt x="6" y="1"/>
                        <a:pt x="6" y="1"/>
                        <a:pt x="5" y="1"/>
                      </a:cubicBezTo>
                      <a:cubicBezTo>
                        <a:pt x="3" y="2"/>
                        <a:pt x="4" y="4"/>
                        <a:pt x="5" y="4"/>
                      </a:cubicBezTo>
                      <a:cubicBezTo>
                        <a:pt x="4" y="4"/>
                        <a:pt x="2" y="1"/>
                        <a:pt x="1" y="3"/>
                      </a:cubicBezTo>
                      <a:cubicBezTo>
                        <a:pt x="0" y="4"/>
                        <a:pt x="0" y="5"/>
                        <a:pt x="1" y="6"/>
                      </a:cubicBezTo>
                      <a:cubicBezTo>
                        <a:pt x="2" y="7"/>
                        <a:pt x="10" y="5"/>
                        <a:pt x="11" y="4"/>
                      </a:cubicBezTo>
                      <a:cubicBezTo>
                        <a:pt x="11" y="4"/>
                        <a:pt x="10" y="3"/>
                        <a:pt x="9" y="3"/>
                      </a:cubicBezTo>
                      <a:cubicBezTo>
                        <a:pt x="10" y="3"/>
                        <a:pt x="12" y="3"/>
                        <a:pt x="12" y="3"/>
                      </a:cubicBezTo>
                      <a:cubicBezTo>
                        <a:pt x="13" y="2"/>
                        <a:pt x="11" y="0"/>
                        <a:pt x="10" y="1"/>
                      </a:cubicBezTo>
                      <a:cubicBezTo>
                        <a:pt x="9" y="1"/>
                        <a:pt x="11" y="0"/>
                        <a:pt x="10"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24" name="Freeform 566">
                  <a:extLst>
                    <a:ext uri="{FF2B5EF4-FFF2-40B4-BE49-F238E27FC236}">
                      <a16:creationId xmlns:a16="http://schemas.microsoft.com/office/drawing/2014/main" id="{A58BC990-16A9-B4A0-03FC-A7D502C95024}"/>
                    </a:ext>
                  </a:extLst>
                </p:cNvPr>
                <p:cNvSpPr>
                  <a:spLocks/>
                </p:cNvSpPr>
                <p:nvPr/>
              </p:nvSpPr>
              <p:spPr bwMode="auto">
                <a:xfrm>
                  <a:off x="1805086" y="2471871"/>
                  <a:ext cx="42917" cy="39739"/>
                </a:xfrm>
                <a:custGeom>
                  <a:avLst/>
                  <a:gdLst>
                    <a:gd name="T0" fmla="*/ 2 w 8"/>
                    <a:gd name="T1" fmla="*/ 6 h 7"/>
                    <a:gd name="T2" fmla="*/ 5 w 8"/>
                    <a:gd name="T3" fmla="*/ 4 h 7"/>
                    <a:gd name="T4" fmla="*/ 8 w 8"/>
                    <a:gd name="T5" fmla="*/ 4 h 7"/>
                    <a:gd name="T6" fmla="*/ 5 w 8"/>
                    <a:gd name="T7" fmla="*/ 2 h 7"/>
                    <a:gd name="T8" fmla="*/ 2 w 8"/>
                    <a:gd name="T9" fmla="*/ 6 h 7"/>
                    <a:gd name="T10" fmla="*/ 2 w 8"/>
                    <a:gd name="T11" fmla="*/ 6 h 7"/>
                    <a:gd name="T12" fmla="*/ 2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6"/>
                      </a:moveTo>
                      <a:cubicBezTo>
                        <a:pt x="3" y="5"/>
                        <a:pt x="4" y="5"/>
                        <a:pt x="5" y="4"/>
                      </a:cubicBezTo>
                      <a:cubicBezTo>
                        <a:pt x="6" y="4"/>
                        <a:pt x="8" y="4"/>
                        <a:pt x="8" y="4"/>
                      </a:cubicBezTo>
                      <a:cubicBezTo>
                        <a:pt x="8" y="4"/>
                        <a:pt x="7" y="0"/>
                        <a:pt x="5" y="2"/>
                      </a:cubicBezTo>
                      <a:cubicBezTo>
                        <a:pt x="5" y="2"/>
                        <a:pt x="1" y="5"/>
                        <a:pt x="2" y="6"/>
                      </a:cubicBezTo>
                      <a:cubicBezTo>
                        <a:pt x="2" y="6"/>
                        <a:pt x="2" y="6"/>
                        <a:pt x="2" y="6"/>
                      </a:cubicBezTo>
                      <a:cubicBezTo>
                        <a:pt x="4" y="5"/>
                        <a:pt x="0" y="7"/>
                        <a:pt x="2" y="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25" name="Freeform 567">
                  <a:extLst>
                    <a:ext uri="{FF2B5EF4-FFF2-40B4-BE49-F238E27FC236}">
                      <a16:creationId xmlns:a16="http://schemas.microsoft.com/office/drawing/2014/main" id="{D4FD59AA-DEC7-21B7-A58A-48E96B8A2396}"/>
                    </a:ext>
                  </a:extLst>
                </p:cNvPr>
                <p:cNvSpPr>
                  <a:spLocks/>
                </p:cNvSpPr>
                <p:nvPr/>
              </p:nvSpPr>
              <p:spPr bwMode="auto">
                <a:xfrm>
                  <a:off x="1506447" y="2623259"/>
                  <a:ext cx="51859" cy="20817"/>
                </a:xfrm>
                <a:custGeom>
                  <a:avLst/>
                  <a:gdLst>
                    <a:gd name="T0" fmla="*/ 9 w 10"/>
                    <a:gd name="T1" fmla="*/ 2 h 4"/>
                    <a:gd name="T2" fmla="*/ 9 w 10"/>
                    <a:gd name="T3" fmla="*/ 1 h 4"/>
                    <a:gd name="T4" fmla="*/ 6 w 10"/>
                    <a:gd name="T5" fmla="*/ 0 h 4"/>
                    <a:gd name="T6" fmla="*/ 2 w 10"/>
                    <a:gd name="T7" fmla="*/ 2 h 4"/>
                    <a:gd name="T8" fmla="*/ 3 w 10"/>
                    <a:gd name="T9" fmla="*/ 4 h 4"/>
                    <a:gd name="T10" fmla="*/ 9 w 10"/>
                    <a:gd name="T11" fmla="*/ 2 h 4"/>
                    <a:gd name="T12" fmla="*/ 9 w 1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9" y="2"/>
                      </a:moveTo>
                      <a:cubicBezTo>
                        <a:pt x="10" y="2"/>
                        <a:pt x="8" y="1"/>
                        <a:pt x="9" y="1"/>
                      </a:cubicBezTo>
                      <a:cubicBezTo>
                        <a:pt x="8" y="0"/>
                        <a:pt x="7" y="0"/>
                        <a:pt x="6" y="0"/>
                      </a:cubicBezTo>
                      <a:cubicBezTo>
                        <a:pt x="5" y="1"/>
                        <a:pt x="3" y="1"/>
                        <a:pt x="2" y="2"/>
                      </a:cubicBezTo>
                      <a:cubicBezTo>
                        <a:pt x="0" y="3"/>
                        <a:pt x="2" y="4"/>
                        <a:pt x="3" y="4"/>
                      </a:cubicBezTo>
                      <a:cubicBezTo>
                        <a:pt x="5" y="4"/>
                        <a:pt x="7" y="1"/>
                        <a:pt x="9" y="2"/>
                      </a:cubicBezTo>
                      <a:cubicBezTo>
                        <a:pt x="10" y="2"/>
                        <a:pt x="7" y="1"/>
                        <a:pt x="9"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26" name="Freeform 568">
                  <a:extLst>
                    <a:ext uri="{FF2B5EF4-FFF2-40B4-BE49-F238E27FC236}">
                      <a16:creationId xmlns:a16="http://schemas.microsoft.com/office/drawing/2014/main" id="{89BB3DCC-6DE1-D0F0-8B25-000AC1B1AA6C}"/>
                    </a:ext>
                  </a:extLst>
                </p:cNvPr>
                <p:cNvSpPr>
                  <a:spLocks/>
                </p:cNvSpPr>
                <p:nvPr/>
              </p:nvSpPr>
              <p:spPr bwMode="auto">
                <a:xfrm>
                  <a:off x="1443858" y="2655430"/>
                  <a:ext cx="30400" cy="28387"/>
                </a:xfrm>
                <a:custGeom>
                  <a:avLst/>
                  <a:gdLst>
                    <a:gd name="T0" fmla="*/ 6 w 6"/>
                    <a:gd name="T1" fmla="*/ 2 h 5"/>
                    <a:gd name="T2" fmla="*/ 3 w 6"/>
                    <a:gd name="T3" fmla="*/ 2 h 5"/>
                    <a:gd name="T4" fmla="*/ 3 w 6"/>
                    <a:gd name="T5" fmla="*/ 4 h 5"/>
                    <a:gd name="T6" fmla="*/ 0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0"/>
                        <a:pt x="4" y="1"/>
                        <a:pt x="3" y="2"/>
                      </a:cubicBezTo>
                      <a:cubicBezTo>
                        <a:pt x="3" y="2"/>
                        <a:pt x="3" y="3"/>
                        <a:pt x="3" y="4"/>
                      </a:cubicBezTo>
                      <a:cubicBezTo>
                        <a:pt x="2" y="4"/>
                        <a:pt x="0" y="5"/>
                        <a:pt x="0" y="5"/>
                      </a:cubicBezTo>
                      <a:cubicBezTo>
                        <a:pt x="0" y="5"/>
                        <a:pt x="6" y="5"/>
                        <a:pt x="6"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27" name="Freeform 576">
                  <a:extLst>
                    <a:ext uri="{FF2B5EF4-FFF2-40B4-BE49-F238E27FC236}">
                      <a16:creationId xmlns:a16="http://schemas.microsoft.com/office/drawing/2014/main" id="{B2A87B2F-9C7D-8F52-AB71-3C613EFEBC57}"/>
                    </a:ext>
                  </a:extLst>
                </p:cNvPr>
                <p:cNvSpPr>
                  <a:spLocks/>
                </p:cNvSpPr>
                <p:nvPr/>
              </p:nvSpPr>
              <p:spPr bwMode="auto">
                <a:xfrm>
                  <a:off x="2534694" y="1728172"/>
                  <a:ext cx="282545" cy="183559"/>
                </a:xfrm>
                <a:custGeom>
                  <a:avLst/>
                  <a:gdLst>
                    <a:gd name="T0" fmla="*/ 52 w 54"/>
                    <a:gd name="T1" fmla="*/ 10 h 33"/>
                    <a:gd name="T2" fmla="*/ 45 w 54"/>
                    <a:gd name="T3" fmla="*/ 4 h 33"/>
                    <a:gd name="T4" fmla="*/ 41 w 54"/>
                    <a:gd name="T5" fmla="*/ 3 h 33"/>
                    <a:gd name="T6" fmla="*/ 35 w 54"/>
                    <a:gd name="T7" fmla="*/ 4 h 33"/>
                    <a:gd name="T8" fmla="*/ 32 w 54"/>
                    <a:gd name="T9" fmla="*/ 3 h 33"/>
                    <a:gd name="T10" fmla="*/ 27 w 54"/>
                    <a:gd name="T11" fmla="*/ 1 h 33"/>
                    <a:gd name="T12" fmla="*/ 20 w 54"/>
                    <a:gd name="T13" fmla="*/ 0 h 33"/>
                    <a:gd name="T14" fmla="*/ 11 w 54"/>
                    <a:gd name="T15" fmla="*/ 1 h 33"/>
                    <a:gd name="T16" fmla="*/ 8 w 54"/>
                    <a:gd name="T17" fmla="*/ 3 h 33"/>
                    <a:gd name="T18" fmla="*/ 7 w 54"/>
                    <a:gd name="T19" fmla="*/ 11 h 33"/>
                    <a:gd name="T20" fmla="*/ 7 w 54"/>
                    <a:gd name="T21" fmla="*/ 15 h 33"/>
                    <a:gd name="T22" fmla="*/ 4 w 54"/>
                    <a:gd name="T23" fmla="*/ 18 h 33"/>
                    <a:gd name="T24" fmla="*/ 0 w 54"/>
                    <a:gd name="T25" fmla="*/ 24 h 33"/>
                    <a:gd name="T26" fmla="*/ 7 w 54"/>
                    <a:gd name="T27" fmla="*/ 26 h 33"/>
                    <a:gd name="T28" fmla="*/ 15 w 54"/>
                    <a:gd name="T29" fmla="*/ 32 h 33"/>
                    <a:gd name="T30" fmla="*/ 19 w 54"/>
                    <a:gd name="T31" fmla="*/ 30 h 33"/>
                    <a:gd name="T32" fmla="*/ 25 w 54"/>
                    <a:gd name="T33" fmla="*/ 29 h 33"/>
                    <a:gd name="T34" fmla="*/ 28 w 54"/>
                    <a:gd name="T35" fmla="*/ 26 h 33"/>
                    <a:gd name="T36" fmla="*/ 31 w 54"/>
                    <a:gd name="T37" fmla="*/ 21 h 33"/>
                    <a:gd name="T38" fmla="*/ 37 w 54"/>
                    <a:gd name="T39" fmla="*/ 17 h 33"/>
                    <a:gd name="T40" fmla="*/ 46 w 54"/>
                    <a:gd name="T41" fmla="*/ 13 h 33"/>
                    <a:gd name="T42" fmla="*/ 52 w 54"/>
                    <a:gd name="T43" fmla="*/ 10 h 33"/>
                    <a:gd name="T44" fmla="*/ 52 w 54"/>
                    <a:gd name="T45"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33">
                      <a:moveTo>
                        <a:pt x="52" y="10"/>
                      </a:moveTo>
                      <a:cubicBezTo>
                        <a:pt x="50" y="8"/>
                        <a:pt x="48" y="6"/>
                        <a:pt x="45" y="4"/>
                      </a:cubicBezTo>
                      <a:cubicBezTo>
                        <a:pt x="44" y="4"/>
                        <a:pt x="42" y="3"/>
                        <a:pt x="41" y="3"/>
                      </a:cubicBezTo>
                      <a:cubicBezTo>
                        <a:pt x="38" y="2"/>
                        <a:pt x="37" y="3"/>
                        <a:pt x="35" y="4"/>
                      </a:cubicBezTo>
                      <a:cubicBezTo>
                        <a:pt x="34" y="4"/>
                        <a:pt x="33" y="3"/>
                        <a:pt x="32" y="3"/>
                      </a:cubicBezTo>
                      <a:cubicBezTo>
                        <a:pt x="31" y="2"/>
                        <a:pt x="29" y="2"/>
                        <a:pt x="27" y="1"/>
                      </a:cubicBezTo>
                      <a:cubicBezTo>
                        <a:pt x="25" y="1"/>
                        <a:pt x="22" y="0"/>
                        <a:pt x="20" y="0"/>
                      </a:cubicBezTo>
                      <a:cubicBezTo>
                        <a:pt x="17" y="0"/>
                        <a:pt x="14" y="1"/>
                        <a:pt x="11" y="1"/>
                      </a:cubicBezTo>
                      <a:cubicBezTo>
                        <a:pt x="9" y="2"/>
                        <a:pt x="6" y="1"/>
                        <a:pt x="8" y="3"/>
                      </a:cubicBezTo>
                      <a:cubicBezTo>
                        <a:pt x="10" y="7"/>
                        <a:pt x="10" y="8"/>
                        <a:pt x="7" y="11"/>
                      </a:cubicBezTo>
                      <a:cubicBezTo>
                        <a:pt x="5" y="13"/>
                        <a:pt x="7" y="14"/>
                        <a:pt x="7" y="15"/>
                      </a:cubicBezTo>
                      <a:cubicBezTo>
                        <a:pt x="6" y="16"/>
                        <a:pt x="4" y="16"/>
                        <a:pt x="4" y="18"/>
                      </a:cubicBezTo>
                      <a:cubicBezTo>
                        <a:pt x="3" y="20"/>
                        <a:pt x="1" y="22"/>
                        <a:pt x="0" y="24"/>
                      </a:cubicBezTo>
                      <a:cubicBezTo>
                        <a:pt x="0" y="25"/>
                        <a:pt x="6" y="26"/>
                        <a:pt x="7" y="26"/>
                      </a:cubicBezTo>
                      <a:cubicBezTo>
                        <a:pt x="10" y="28"/>
                        <a:pt x="12" y="32"/>
                        <a:pt x="15" y="32"/>
                      </a:cubicBezTo>
                      <a:cubicBezTo>
                        <a:pt x="16" y="33"/>
                        <a:pt x="18" y="31"/>
                        <a:pt x="19" y="30"/>
                      </a:cubicBezTo>
                      <a:cubicBezTo>
                        <a:pt x="21" y="29"/>
                        <a:pt x="23" y="30"/>
                        <a:pt x="25" y="29"/>
                      </a:cubicBezTo>
                      <a:cubicBezTo>
                        <a:pt x="27" y="29"/>
                        <a:pt x="27" y="28"/>
                        <a:pt x="28" y="26"/>
                      </a:cubicBezTo>
                      <a:cubicBezTo>
                        <a:pt x="28" y="24"/>
                        <a:pt x="28" y="23"/>
                        <a:pt x="31" y="21"/>
                      </a:cubicBezTo>
                      <a:cubicBezTo>
                        <a:pt x="33" y="20"/>
                        <a:pt x="34" y="18"/>
                        <a:pt x="37" y="17"/>
                      </a:cubicBezTo>
                      <a:cubicBezTo>
                        <a:pt x="40" y="15"/>
                        <a:pt x="43" y="14"/>
                        <a:pt x="46" y="13"/>
                      </a:cubicBezTo>
                      <a:cubicBezTo>
                        <a:pt x="46" y="13"/>
                        <a:pt x="53" y="10"/>
                        <a:pt x="52" y="10"/>
                      </a:cubicBezTo>
                      <a:cubicBezTo>
                        <a:pt x="51" y="9"/>
                        <a:pt x="54" y="11"/>
                        <a:pt x="52" y="1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28" name="Freeform 580">
                  <a:extLst>
                    <a:ext uri="{FF2B5EF4-FFF2-40B4-BE49-F238E27FC236}">
                      <a16:creationId xmlns:a16="http://schemas.microsoft.com/office/drawing/2014/main" id="{645CA68D-E4ED-AA77-E6DD-D09D13998155}"/>
                    </a:ext>
                  </a:extLst>
                </p:cNvPr>
                <p:cNvSpPr>
                  <a:spLocks/>
                </p:cNvSpPr>
                <p:nvPr/>
              </p:nvSpPr>
              <p:spPr bwMode="auto">
                <a:xfrm>
                  <a:off x="2613377" y="1555968"/>
                  <a:ext cx="193132" cy="94619"/>
                </a:xfrm>
                <a:custGeom>
                  <a:avLst/>
                  <a:gdLst>
                    <a:gd name="T0" fmla="*/ 30 w 37"/>
                    <a:gd name="T1" fmla="*/ 12 h 17"/>
                    <a:gd name="T2" fmla="*/ 27 w 37"/>
                    <a:gd name="T3" fmla="*/ 13 h 17"/>
                    <a:gd name="T4" fmla="*/ 26 w 37"/>
                    <a:gd name="T5" fmla="*/ 10 h 17"/>
                    <a:gd name="T6" fmla="*/ 23 w 37"/>
                    <a:gd name="T7" fmla="*/ 8 h 17"/>
                    <a:gd name="T8" fmla="*/ 22 w 37"/>
                    <a:gd name="T9" fmla="*/ 10 h 17"/>
                    <a:gd name="T10" fmla="*/ 21 w 37"/>
                    <a:gd name="T11" fmla="*/ 9 h 17"/>
                    <a:gd name="T12" fmla="*/ 20 w 37"/>
                    <a:gd name="T13" fmla="*/ 13 h 17"/>
                    <a:gd name="T14" fmla="*/ 17 w 37"/>
                    <a:gd name="T15" fmla="*/ 14 h 17"/>
                    <a:gd name="T16" fmla="*/ 16 w 37"/>
                    <a:gd name="T17" fmla="*/ 16 h 17"/>
                    <a:gd name="T18" fmla="*/ 12 w 37"/>
                    <a:gd name="T19" fmla="*/ 17 h 17"/>
                    <a:gd name="T20" fmla="*/ 10 w 37"/>
                    <a:gd name="T21" fmla="*/ 15 h 17"/>
                    <a:gd name="T22" fmla="*/ 5 w 37"/>
                    <a:gd name="T23" fmla="*/ 16 h 17"/>
                    <a:gd name="T24" fmla="*/ 1 w 37"/>
                    <a:gd name="T25" fmla="*/ 17 h 17"/>
                    <a:gd name="T26" fmla="*/ 2 w 37"/>
                    <a:gd name="T27" fmla="*/ 13 h 17"/>
                    <a:gd name="T28" fmla="*/ 0 w 37"/>
                    <a:gd name="T29" fmla="*/ 14 h 17"/>
                    <a:gd name="T30" fmla="*/ 6 w 37"/>
                    <a:gd name="T31" fmla="*/ 12 h 17"/>
                    <a:gd name="T32" fmla="*/ 9 w 37"/>
                    <a:gd name="T33" fmla="*/ 10 h 17"/>
                    <a:gd name="T34" fmla="*/ 13 w 37"/>
                    <a:gd name="T35" fmla="*/ 7 h 17"/>
                    <a:gd name="T36" fmla="*/ 18 w 37"/>
                    <a:gd name="T37" fmla="*/ 3 h 17"/>
                    <a:gd name="T38" fmla="*/ 24 w 37"/>
                    <a:gd name="T39" fmla="*/ 3 h 17"/>
                    <a:gd name="T40" fmla="*/ 30 w 37"/>
                    <a:gd name="T41" fmla="*/ 3 h 17"/>
                    <a:gd name="T42" fmla="*/ 32 w 37"/>
                    <a:gd name="T43" fmla="*/ 0 h 17"/>
                    <a:gd name="T44" fmla="*/ 36 w 37"/>
                    <a:gd name="T45" fmla="*/ 2 h 17"/>
                    <a:gd name="T46" fmla="*/ 34 w 37"/>
                    <a:gd name="T47" fmla="*/ 4 h 17"/>
                    <a:gd name="T48" fmla="*/ 34 w 37"/>
                    <a:gd name="T49" fmla="*/ 7 h 17"/>
                    <a:gd name="T50" fmla="*/ 35 w 37"/>
                    <a:gd name="T51" fmla="*/ 9 h 17"/>
                    <a:gd name="T52" fmla="*/ 31 w 37"/>
                    <a:gd name="T53" fmla="*/ 10 h 17"/>
                    <a:gd name="T54" fmla="*/ 30 w 37"/>
                    <a:gd name="T55" fmla="*/ 12 h 17"/>
                    <a:gd name="T56" fmla="*/ 30 w 37"/>
                    <a:gd name="T5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17">
                      <a:moveTo>
                        <a:pt x="30" y="12"/>
                      </a:moveTo>
                      <a:cubicBezTo>
                        <a:pt x="29" y="13"/>
                        <a:pt x="27" y="13"/>
                        <a:pt x="27" y="13"/>
                      </a:cubicBezTo>
                      <a:cubicBezTo>
                        <a:pt x="24" y="13"/>
                        <a:pt x="25" y="11"/>
                        <a:pt x="26" y="10"/>
                      </a:cubicBezTo>
                      <a:cubicBezTo>
                        <a:pt x="27" y="8"/>
                        <a:pt x="24" y="7"/>
                        <a:pt x="23" y="8"/>
                      </a:cubicBezTo>
                      <a:cubicBezTo>
                        <a:pt x="23" y="9"/>
                        <a:pt x="23" y="10"/>
                        <a:pt x="22" y="10"/>
                      </a:cubicBezTo>
                      <a:cubicBezTo>
                        <a:pt x="22" y="10"/>
                        <a:pt x="21" y="10"/>
                        <a:pt x="21" y="9"/>
                      </a:cubicBezTo>
                      <a:cubicBezTo>
                        <a:pt x="20" y="10"/>
                        <a:pt x="21" y="12"/>
                        <a:pt x="20" y="13"/>
                      </a:cubicBezTo>
                      <a:cubicBezTo>
                        <a:pt x="19" y="15"/>
                        <a:pt x="18" y="13"/>
                        <a:pt x="17" y="14"/>
                      </a:cubicBezTo>
                      <a:cubicBezTo>
                        <a:pt x="16" y="14"/>
                        <a:pt x="17" y="16"/>
                        <a:pt x="16" y="16"/>
                      </a:cubicBezTo>
                      <a:cubicBezTo>
                        <a:pt x="16" y="17"/>
                        <a:pt x="13" y="17"/>
                        <a:pt x="12" y="17"/>
                      </a:cubicBezTo>
                      <a:cubicBezTo>
                        <a:pt x="11" y="16"/>
                        <a:pt x="11" y="14"/>
                        <a:pt x="10" y="15"/>
                      </a:cubicBezTo>
                      <a:cubicBezTo>
                        <a:pt x="8" y="16"/>
                        <a:pt x="7" y="16"/>
                        <a:pt x="5" y="16"/>
                      </a:cubicBezTo>
                      <a:cubicBezTo>
                        <a:pt x="4" y="16"/>
                        <a:pt x="2" y="17"/>
                        <a:pt x="1" y="17"/>
                      </a:cubicBezTo>
                      <a:cubicBezTo>
                        <a:pt x="0" y="17"/>
                        <a:pt x="3" y="14"/>
                        <a:pt x="2" y="13"/>
                      </a:cubicBezTo>
                      <a:cubicBezTo>
                        <a:pt x="2" y="13"/>
                        <a:pt x="1" y="14"/>
                        <a:pt x="0" y="14"/>
                      </a:cubicBezTo>
                      <a:cubicBezTo>
                        <a:pt x="0" y="13"/>
                        <a:pt x="5" y="12"/>
                        <a:pt x="6" y="12"/>
                      </a:cubicBezTo>
                      <a:cubicBezTo>
                        <a:pt x="8" y="12"/>
                        <a:pt x="8" y="11"/>
                        <a:pt x="9" y="10"/>
                      </a:cubicBezTo>
                      <a:cubicBezTo>
                        <a:pt x="11" y="8"/>
                        <a:pt x="12" y="8"/>
                        <a:pt x="13" y="7"/>
                      </a:cubicBezTo>
                      <a:cubicBezTo>
                        <a:pt x="15" y="5"/>
                        <a:pt x="16" y="3"/>
                        <a:pt x="18" y="3"/>
                      </a:cubicBezTo>
                      <a:cubicBezTo>
                        <a:pt x="20" y="2"/>
                        <a:pt x="22" y="2"/>
                        <a:pt x="24" y="3"/>
                      </a:cubicBezTo>
                      <a:cubicBezTo>
                        <a:pt x="26" y="3"/>
                        <a:pt x="29" y="4"/>
                        <a:pt x="30" y="3"/>
                      </a:cubicBezTo>
                      <a:cubicBezTo>
                        <a:pt x="31" y="2"/>
                        <a:pt x="30" y="0"/>
                        <a:pt x="32" y="0"/>
                      </a:cubicBezTo>
                      <a:cubicBezTo>
                        <a:pt x="32" y="0"/>
                        <a:pt x="36" y="1"/>
                        <a:pt x="36" y="2"/>
                      </a:cubicBezTo>
                      <a:cubicBezTo>
                        <a:pt x="37" y="2"/>
                        <a:pt x="34" y="3"/>
                        <a:pt x="34" y="4"/>
                      </a:cubicBezTo>
                      <a:cubicBezTo>
                        <a:pt x="34" y="5"/>
                        <a:pt x="37" y="6"/>
                        <a:pt x="34" y="7"/>
                      </a:cubicBezTo>
                      <a:cubicBezTo>
                        <a:pt x="33" y="8"/>
                        <a:pt x="36" y="9"/>
                        <a:pt x="35" y="9"/>
                      </a:cubicBezTo>
                      <a:cubicBezTo>
                        <a:pt x="33" y="10"/>
                        <a:pt x="32" y="10"/>
                        <a:pt x="31" y="10"/>
                      </a:cubicBezTo>
                      <a:cubicBezTo>
                        <a:pt x="31" y="11"/>
                        <a:pt x="31" y="11"/>
                        <a:pt x="30" y="12"/>
                      </a:cubicBezTo>
                      <a:cubicBezTo>
                        <a:pt x="29" y="13"/>
                        <a:pt x="31" y="11"/>
                        <a:pt x="30" y="1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29" name="Freeform 607">
                  <a:extLst>
                    <a:ext uri="{FF2B5EF4-FFF2-40B4-BE49-F238E27FC236}">
                      <a16:creationId xmlns:a16="http://schemas.microsoft.com/office/drawing/2014/main" id="{AD0B86B3-5098-8AC9-4B72-42074ABA5100}"/>
                    </a:ext>
                  </a:extLst>
                </p:cNvPr>
                <p:cNvSpPr>
                  <a:spLocks/>
                </p:cNvSpPr>
                <p:nvPr/>
              </p:nvSpPr>
              <p:spPr bwMode="auto">
                <a:xfrm>
                  <a:off x="1957087" y="2405638"/>
                  <a:ext cx="26823" cy="22709"/>
                </a:xfrm>
                <a:custGeom>
                  <a:avLst/>
                  <a:gdLst>
                    <a:gd name="T0" fmla="*/ 4 w 5"/>
                    <a:gd name="T1" fmla="*/ 1 h 4"/>
                    <a:gd name="T2" fmla="*/ 1 w 5"/>
                    <a:gd name="T3" fmla="*/ 4 h 4"/>
                    <a:gd name="T4" fmla="*/ 4 w 5"/>
                    <a:gd name="T5" fmla="*/ 1 h 4"/>
                  </a:gdLst>
                  <a:ahLst/>
                  <a:cxnLst>
                    <a:cxn ang="0">
                      <a:pos x="T0" y="T1"/>
                    </a:cxn>
                    <a:cxn ang="0">
                      <a:pos x="T2" y="T3"/>
                    </a:cxn>
                    <a:cxn ang="0">
                      <a:pos x="T4" y="T5"/>
                    </a:cxn>
                  </a:cxnLst>
                  <a:rect l="0" t="0" r="r" b="b"/>
                  <a:pathLst>
                    <a:path w="5" h="4">
                      <a:moveTo>
                        <a:pt x="4" y="1"/>
                      </a:moveTo>
                      <a:cubicBezTo>
                        <a:pt x="3" y="0"/>
                        <a:pt x="0" y="4"/>
                        <a:pt x="1" y="4"/>
                      </a:cubicBezTo>
                      <a:cubicBezTo>
                        <a:pt x="1" y="4"/>
                        <a:pt x="5" y="1"/>
                        <a:pt x="4"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30" name="Freeform 608">
                  <a:extLst>
                    <a:ext uri="{FF2B5EF4-FFF2-40B4-BE49-F238E27FC236}">
                      <a16:creationId xmlns:a16="http://schemas.microsoft.com/office/drawing/2014/main" id="{939CE0FC-0FB9-225E-5F09-443991CAF9A3}"/>
                    </a:ext>
                  </a:extLst>
                </p:cNvPr>
                <p:cNvSpPr>
                  <a:spLocks/>
                </p:cNvSpPr>
                <p:nvPr/>
              </p:nvSpPr>
              <p:spPr bwMode="auto">
                <a:xfrm>
                  <a:off x="1994642" y="2399960"/>
                  <a:ext cx="5366" cy="567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0"/>
                        <a:pt x="0" y="0"/>
                        <a:pt x="0" y="0"/>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31" name="Freeform 609">
                  <a:extLst>
                    <a:ext uri="{FF2B5EF4-FFF2-40B4-BE49-F238E27FC236}">
                      <a16:creationId xmlns:a16="http://schemas.microsoft.com/office/drawing/2014/main" id="{939DCAD5-AD97-687F-8CA8-D9FACDBEDDE8}"/>
                    </a:ext>
                  </a:extLst>
                </p:cNvPr>
                <p:cNvSpPr>
                  <a:spLocks/>
                </p:cNvSpPr>
                <p:nvPr/>
              </p:nvSpPr>
              <p:spPr bwMode="auto">
                <a:xfrm>
                  <a:off x="1459952" y="2405638"/>
                  <a:ext cx="35765" cy="34061"/>
                </a:xfrm>
                <a:custGeom>
                  <a:avLst/>
                  <a:gdLst>
                    <a:gd name="T0" fmla="*/ 5 w 7"/>
                    <a:gd name="T1" fmla="*/ 2 h 6"/>
                    <a:gd name="T2" fmla="*/ 1 w 7"/>
                    <a:gd name="T3" fmla="*/ 2 h 6"/>
                    <a:gd name="T4" fmla="*/ 5 w 7"/>
                    <a:gd name="T5" fmla="*/ 2 h 6"/>
                    <a:gd name="T6" fmla="*/ 5 w 7"/>
                    <a:gd name="T7" fmla="*/ 2 h 6"/>
                  </a:gdLst>
                  <a:ahLst/>
                  <a:cxnLst>
                    <a:cxn ang="0">
                      <a:pos x="T0" y="T1"/>
                    </a:cxn>
                    <a:cxn ang="0">
                      <a:pos x="T2" y="T3"/>
                    </a:cxn>
                    <a:cxn ang="0">
                      <a:pos x="T4" y="T5"/>
                    </a:cxn>
                    <a:cxn ang="0">
                      <a:pos x="T6" y="T7"/>
                    </a:cxn>
                  </a:cxnLst>
                  <a:rect l="0" t="0" r="r" b="b"/>
                  <a:pathLst>
                    <a:path w="7" h="6">
                      <a:moveTo>
                        <a:pt x="5" y="2"/>
                      </a:moveTo>
                      <a:cubicBezTo>
                        <a:pt x="7" y="0"/>
                        <a:pt x="2" y="0"/>
                        <a:pt x="1" y="2"/>
                      </a:cubicBezTo>
                      <a:cubicBezTo>
                        <a:pt x="0" y="3"/>
                        <a:pt x="4" y="5"/>
                        <a:pt x="5" y="2"/>
                      </a:cubicBezTo>
                      <a:cubicBezTo>
                        <a:pt x="6" y="1"/>
                        <a:pt x="3" y="6"/>
                        <a:pt x="5" y="2"/>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32" name="Freeform 615">
                  <a:extLst>
                    <a:ext uri="{FF2B5EF4-FFF2-40B4-BE49-F238E27FC236}">
                      <a16:creationId xmlns:a16="http://schemas.microsoft.com/office/drawing/2014/main" id="{9A12D610-BFC8-B4DB-28F2-4660C3E5F04D}"/>
                    </a:ext>
                  </a:extLst>
                </p:cNvPr>
                <p:cNvSpPr>
                  <a:spLocks/>
                </p:cNvSpPr>
                <p:nvPr/>
              </p:nvSpPr>
              <p:spPr bwMode="auto">
                <a:xfrm>
                  <a:off x="3650564" y="2950639"/>
                  <a:ext cx="37553" cy="17033"/>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33" name="Freeform 640">
                  <a:extLst>
                    <a:ext uri="{FF2B5EF4-FFF2-40B4-BE49-F238E27FC236}">
                      <a16:creationId xmlns:a16="http://schemas.microsoft.com/office/drawing/2014/main" id="{34D788D5-07CF-FC65-0F06-3F018439D93A}"/>
                    </a:ext>
                  </a:extLst>
                </p:cNvPr>
                <p:cNvSpPr>
                  <a:spLocks/>
                </p:cNvSpPr>
                <p:nvPr/>
              </p:nvSpPr>
              <p:spPr bwMode="auto">
                <a:xfrm>
                  <a:off x="1417035" y="1900376"/>
                  <a:ext cx="1017518" cy="722883"/>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34" name="Freeform 641">
                  <a:extLst>
                    <a:ext uri="{FF2B5EF4-FFF2-40B4-BE49-F238E27FC236}">
                      <a16:creationId xmlns:a16="http://schemas.microsoft.com/office/drawing/2014/main" id="{F90097AD-B34B-F7EE-C0C4-F518332C959B}"/>
                    </a:ext>
                  </a:extLst>
                </p:cNvPr>
                <p:cNvSpPr>
                  <a:spLocks/>
                </p:cNvSpPr>
                <p:nvPr/>
              </p:nvSpPr>
              <p:spPr bwMode="auto">
                <a:xfrm>
                  <a:off x="2565093" y="2821957"/>
                  <a:ext cx="1514651" cy="794793"/>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grpFill/>
                <a:ln w="3175"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35" name="Freeform 642">
                  <a:extLst>
                    <a:ext uri="{FF2B5EF4-FFF2-40B4-BE49-F238E27FC236}">
                      <a16:creationId xmlns:a16="http://schemas.microsoft.com/office/drawing/2014/main" id="{8E98D17F-499F-FDC9-EA8F-A603209669CE}"/>
                    </a:ext>
                  </a:extLst>
                </p:cNvPr>
                <p:cNvSpPr>
                  <a:spLocks noEditPoints="1"/>
                </p:cNvSpPr>
                <p:nvPr/>
              </p:nvSpPr>
              <p:spPr bwMode="auto">
                <a:xfrm>
                  <a:off x="2141278" y="1866315"/>
                  <a:ext cx="2237105" cy="1216791"/>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grpFill/>
                <a:ln w="3175" cap="flat" cmpd="dbl">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sp>
              <p:nvSpPr>
                <p:cNvPr id="136" name="Freeform 797">
                  <a:extLst>
                    <a:ext uri="{FF2B5EF4-FFF2-40B4-BE49-F238E27FC236}">
                      <a16:creationId xmlns:a16="http://schemas.microsoft.com/office/drawing/2014/main" id="{229AFF55-5998-3829-FA91-AE1F3798A5AC}"/>
                    </a:ext>
                  </a:extLst>
                </p:cNvPr>
                <p:cNvSpPr>
                  <a:spLocks/>
                </p:cNvSpPr>
                <p:nvPr/>
              </p:nvSpPr>
              <p:spPr bwMode="auto">
                <a:xfrm>
                  <a:off x="2329039" y="2566470"/>
                  <a:ext cx="48283" cy="66233"/>
                </a:xfrm>
                <a:custGeom>
                  <a:avLst/>
                  <a:gdLst>
                    <a:gd name="T0" fmla="*/ 9 w 9"/>
                    <a:gd name="T1" fmla="*/ 11 h 12"/>
                    <a:gd name="T2" fmla="*/ 5 w 9"/>
                    <a:gd name="T3" fmla="*/ 2 h 12"/>
                    <a:gd name="T4" fmla="*/ 2 w 9"/>
                    <a:gd name="T5" fmla="*/ 2 h 12"/>
                    <a:gd name="T6" fmla="*/ 0 w 9"/>
                    <a:gd name="T7" fmla="*/ 3 h 12"/>
                    <a:gd name="T8" fmla="*/ 3 w 9"/>
                    <a:gd name="T9" fmla="*/ 5 h 12"/>
                    <a:gd name="T10" fmla="*/ 3 w 9"/>
                    <a:gd name="T11" fmla="*/ 7 h 12"/>
                    <a:gd name="T12" fmla="*/ 4 w 9"/>
                    <a:gd name="T13" fmla="*/ 7 h 12"/>
                    <a:gd name="T14" fmla="*/ 3 w 9"/>
                    <a:gd name="T15" fmla="*/ 8 h 12"/>
                    <a:gd name="T16" fmla="*/ 6 w 9"/>
                    <a:gd name="T17" fmla="*/ 11 h 12"/>
                    <a:gd name="T18" fmla="*/ 6 w 9"/>
                    <a:gd name="T19" fmla="*/ 9 h 12"/>
                    <a:gd name="T20" fmla="*/ 9 w 9"/>
                    <a:gd name="T21" fmla="*/ 11 h 12"/>
                    <a:gd name="T22" fmla="*/ 9 w 9"/>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9" y="11"/>
                      </a:moveTo>
                      <a:cubicBezTo>
                        <a:pt x="8" y="8"/>
                        <a:pt x="7" y="4"/>
                        <a:pt x="5" y="2"/>
                      </a:cubicBezTo>
                      <a:cubicBezTo>
                        <a:pt x="4" y="1"/>
                        <a:pt x="3" y="0"/>
                        <a:pt x="2" y="2"/>
                      </a:cubicBezTo>
                      <a:cubicBezTo>
                        <a:pt x="2" y="2"/>
                        <a:pt x="0" y="2"/>
                        <a:pt x="0" y="3"/>
                      </a:cubicBezTo>
                      <a:cubicBezTo>
                        <a:pt x="1" y="4"/>
                        <a:pt x="3" y="3"/>
                        <a:pt x="3" y="5"/>
                      </a:cubicBezTo>
                      <a:cubicBezTo>
                        <a:pt x="3" y="6"/>
                        <a:pt x="3" y="6"/>
                        <a:pt x="3" y="7"/>
                      </a:cubicBezTo>
                      <a:cubicBezTo>
                        <a:pt x="3" y="8"/>
                        <a:pt x="4" y="7"/>
                        <a:pt x="4" y="7"/>
                      </a:cubicBezTo>
                      <a:cubicBezTo>
                        <a:pt x="5" y="8"/>
                        <a:pt x="3" y="8"/>
                        <a:pt x="3" y="8"/>
                      </a:cubicBezTo>
                      <a:cubicBezTo>
                        <a:pt x="3" y="9"/>
                        <a:pt x="5" y="11"/>
                        <a:pt x="6" y="11"/>
                      </a:cubicBezTo>
                      <a:cubicBezTo>
                        <a:pt x="6" y="11"/>
                        <a:pt x="2" y="7"/>
                        <a:pt x="6" y="9"/>
                      </a:cubicBezTo>
                      <a:cubicBezTo>
                        <a:pt x="7" y="9"/>
                        <a:pt x="9" y="12"/>
                        <a:pt x="9" y="11"/>
                      </a:cubicBezTo>
                      <a:cubicBezTo>
                        <a:pt x="8" y="10"/>
                        <a:pt x="9" y="12"/>
                        <a:pt x="9" y="11"/>
                      </a:cubicBezTo>
                      <a:close/>
                    </a:path>
                  </a:pathLst>
                </a:custGeom>
                <a:grpFill/>
                <a:ln w="3175"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b="1"/>
                </a:p>
              </p:txBody>
            </p:sp>
          </p:grpSp>
        </p:grpSp>
      </p:grpSp>
      <p:sp>
        <p:nvSpPr>
          <p:cNvPr id="416" name="Speech Bubble: Rectangle 4">
            <a:extLst>
              <a:ext uri="{FF2B5EF4-FFF2-40B4-BE49-F238E27FC236}">
                <a16:creationId xmlns:a16="http://schemas.microsoft.com/office/drawing/2014/main" id="{C1A6A9DC-36A3-1DCB-CB08-6BBACEAE6DDB}"/>
              </a:ext>
            </a:extLst>
          </p:cNvPr>
          <p:cNvSpPr/>
          <p:nvPr/>
        </p:nvSpPr>
        <p:spPr bwMode="gray">
          <a:xfrm>
            <a:off x="7943279" y="2076844"/>
            <a:ext cx="4083621" cy="1050531"/>
          </a:xfrm>
          <a:prstGeom prst="rect">
            <a:avLst/>
          </a:prstGeom>
          <a:solidFill>
            <a:schemeClr val="accent2">
              <a:lumMod val="10000"/>
              <a:lumOff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spcAft>
                <a:spcPts val="400"/>
              </a:spcAft>
            </a:pPr>
            <a:r>
              <a:rPr lang="en-US" sz="900" b="1" dirty="0">
                <a:solidFill>
                  <a:schemeClr val="tx1"/>
                </a:solidFill>
              </a:rPr>
              <a:t>U.S.</a:t>
            </a:r>
          </a:p>
          <a:p>
            <a:pPr marL="171450" indent="-171450">
              <a:spcAft>
                <a:spcPts val="400"/>
              </a:spcAft>
              <a:buFont typeface="Arial" panose="020B0604020202020204" pitchFamily="34" charset="0"/>
              <a:buChar char="•"/>
            </a:pPr>
            <a:r>
              <a:rPr lang="en-US" sz="900" dirty="0">
                <a:solidFill>
                  <a:schemeClr val="tx1"/>
                </a:solidFill>
              </a:rPr>
              <a:t>25 states have passed legislation for electronics recycling</a:t>
            </a:r>
          </a:p>
          <a:p>
            <a:pPr marL="171450" indent="-171450">
              <a:spcAft>
                <a:spcPts val="400"/>
              </a:spcAft>
              <a:buFont typeface="Arial" panose="020B0604020202020204" pitchFamily="34" charset="0"/>
              <a:buChar char="•"/>
            </a:pPr>
            <a:r>
              <a:rPr lang="en-US" sz="900" dirty="0">
                <a:solidFill>
                  <a:schemeClr val="tx1"/>
                </a:solidFill>
              </a:rPr>
              <a:t>Over </a:t>
            </a:r>
            <a:r>
              <a:rPr lang="en-US" sz="900" b="1" dirty="0">
                <a:solidFill>
                  <a:schemeClr val="tx1"/>
                </a:solidFill>
              </a:rPr>
              <a:t>$3B </a:t>
            </a:r>
            <a:r>
              <a:rPr lang="en-US" sz="900" dirty="0">
                <a:solidFill>
                  <a:schemeClr val="tx1"/>
                </a:solidFill>
              </a:rPr>
              <a:t>in grant funding has been allocated to support demonstration projects and facilities for battery recycling</a:t>
            </a:r>
          </a:p>
          <a:p>
            <a:pPr marL="171450" indent="-171450">
              <a:spcAft>
                <a:spcPts val="400"/>
              </a:spcAft>
              <a:buFont typeface="Arial" panose="020B0604020202020204" pitchFamily="34" charset="0"/>
              <a:buChar char="•"/>
            </a:pPr>
            <a:r>
              <a:rPr lang="en-US" sz="900" b="1" dirty="0">
                <a:solidFill>
                  <a:schemeClr val="tx1"/>
                </a:solidFill>
              </a:rPr>
              <a:t>Section 45x </a:t>
            </a:r>
            <a:r>
              <a:rPr lang="en-US" sz="900" dirty="0">
                <a:solidFill>
                  <a:schemeClr val="tx1"/>
                </a:solidFill>
              </a:rPr>
              <a:t>of the Inflation Reduction Act offers credits to manufacturers using recovered materials; set to </a:t>
            </a:r>
            <a:r>
              <a:rPr lang="en-US" sz="900" b="1" dirty="0">
                <a:solidFill>
                  <a:schemeClr val="tx1"/>
                </a:solidFill>
              </a:rPr>
              <a:t>phase out in 2034 </a:t>
            </a:r>
            <a:r>
              <a:rPr lang="en-US" sz="900" dirty="0">
                <a:solidFill>
                  <a:schemeClr val="tx1"/>
                </a:solidFill>
              </a:rPr>
              <a:t>under </a:t>
            </a:r>
            <a:r>
              <a:rPr lang="en-US" sz="900" b="1" dirty="0">
                <a:solidFill>
                  <a:schemeClr val="tx1"/>
                </a:solidFill>
              </a:rPr>
              <a:t>OBBBA</a:t>
            </a:r>
          </a:p>
          <a:p>
            <a:pPr marL="171450" indent="-171450">
              <a:buFont typeface="Arial" panose="020B0604020202020204" pitchFamily="34" charset="0"/>
              <a:buChar char="•"/>
            </a:pPr>
            <a:endParaRPr lang="en-US" sz="900" dirty="0">
              <a:solidFill>
                <a:schemeClr val="tx1"/>
              </a:solidFill>
            </a:endParaRPr>
          </a:p>
        </p:txBody>
      </p:sp>
      <p:sp>
        <p:nvSpPr>
          <p:cNvPr id="417" name="Rectangle 416">
            <a:extLst>
              <a:ext uri="{FF2B5EF4-FFF2-40B4-BE49-F238E27FC236}">
                <a16:creationId xmlns:a16="http://schemas.microsoft.com/office/drawing/2014/main" id="{06BEE019-06AB-5B8C-BCCA-614BDB8D3D76}"/>
              </a:ext>
            </a:extLst>
          </p:cNvPr>
          <p:cNvSpPr/>
          <p:nvPr/>
        </p:nvSpPr>
        <p:spPr bwMode="gray">
          <a:xfrm>
            <a:off x="1163638" y="3059113"/>
            <a:ext cx="1428750" cy="1154113"/>
          </a:xfrm>
          <a:prstGeom prst="rect">
            <a:avLst/>
          </a:prstGeom>
          <a:solidFill>
            <a:srgbClr val="F2F2F2">
              <a:alpha val="56509"/>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nvGrpSpPr>
          <p:cNvPr id="418" name="Group 417">
            <a:extLst>
              <a:ext uri="{FF2B5EF4-FFF2-40B4-BE49-F238E27FC236}">
                <a16:creationId xmlns:a16="http://schemas.microsoft.com/office/drawing/2014/main" id="{D0A40123-4235-A829-D431-77578CB6D2F5}"/>
              </a:ext>
            </a:extLst>
          </p:cNvPr>
          <p:cNvGrpSpPr/>
          <p:nvPr/>
        </p:nvGrpSpPr>
        <p:grpSpPr>
          <a:xfrm>
            <a:off x="1920875" y="3328988"/>
            <a:ext cx="260350" cy="63500"/>
            <a:chOff x="3247697" y="4018785"/>
            <a:chExt cx="260786" cy="64008"/>
          </a:xfrm>
        </p:grpSpPr>
        <p:sp>
          <p:nvSpPr>
            <p:cNvPr id="419" name="Oval 418">
              <a:extLst>
                <a:ext uri="{FF2B5EF4-FFF2-40B4-BE49-F238E27FC236}">
                  <a16:creationId xmlns:a16="http://schemas.microsoft.com/office/drawing/2014/main" id="{1E70127D-EA08-1BB6-B954-B6CC27FFC0BA}"/>
                </a:ext>
              </a:extLst>
            </p:cNvPr>
            <p:cNvSpPr/>
            <p:nvPr/>
          </p:nvSpPr>
          <p:spPr bwMode="gray">
            <a:xfrm>
              <a:off x="3247697" y="4018785"/>
              <a:ext cx="64008" cy="64008"/>
            </a:xfrm>
            <a:prstGeom prst="ellipse">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20" name="Oval 419">
              <a:extLst>
                <a:ext uri="{FF2B5EF4-FFF2-40B4-BE49-F238E27FC236}">
                  <a16:creationId xmlns:a16="http://schemas.microsoft.com/office/drawing/2014/main" id="{6CFB4533-8CC2-CE79-E230-6C7751F784C9}"/>
                </a:ext>
              </a:extLst>
            </p:cNvPr>
            <p:cNvSpPr/>
            <p:nvPr/>
          </p:nvSpPr>
          <p:spPr bwMode="gray">
            <a:xfrm>
              <a:off x="3346086" y="4018785"/>
              <a:ext cx="64008" cy="64008"/>
            </a:xfrm>
            <a:prstGeom prst="ellipse">
              <a:avLst/>
            </a:prstGeom>
            <a:solidFill>
              <a:schemeClr val="accent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21" name="Oval 420">
              <a:extLst>
                <a:ext uri="{FF2B5EF4-FFF2-40B4-BE49-F238E27FC236}">
                  <a16:creationId xmlns:a16="http://schemas.microsoft.com/office/drawing/2014/main" id="{EB85A185-FF2B-6673-77C8-D6B423057266}"/>
                </a:ext>
              </a:extLst>
            </p:cNvPr>
            <p:cNvSpPr/>
            <p:nvPr/>
          </p:nvSpPr>
          <p:spPr bwMode="gray">
            <a:xfrm>
              <a:off x="3444475" y="4018785"/>
              <a:ext cx="64008" cy="64008"/>
            </a:xfrm>
            <a:prstGeom prst="ellipse">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grpSp>
        <p:nvGrpSpPr>
          <p:cNvPr id="422" name="Group 421">
            <a:extLst>
              <a:ext uri="{FF2B5EF4-FFF2-40B4-BE49-F238E27FC236}">
                <a16:creationId xmlns:a16="http://schemas.microsoft.com/office/drawing/2014/main" id="{40F40F90-A2C1-8EA1-4A7A-8EB5C973DA75}"/>
              </a:ext>
            </a:extLst>
          </p:cNvPr>
          <p:cNvGrpSpPr/>
          <p:nvPr/>
        </p:nvGrpSpPr>
        <p:grpSpPr>
          <a:xfrm>
            <a:off x="1924050" y="3549650"/>
            <a:ext cx="261938" cy="65088"/>
            <a:chOff x="3247697" y="4018785"/>
            <a:chExt cx="260786" cy="64008"/>
          </a:xfrm>
        </p:grpSpPr>
        <p:sp>
          <p:nvSpPr>
            <p:cNvPr id="423" name="Oval 422">
              <a:extLst>
                <a:ext uri="{FF2B5EF4-FFF2-40B4-BE49-F238E27FC236}">
                  <a16:creationId xmlns:a16="http://schemas.microsoft.com/office/drawing/2014/main" id="{079ACA3F-3581-AE54-90A4-220F4FE6F206}"/>
                </a:ext>
              </a:extLst>
            </p:cNvPr>
            <p:cNvSpPr/>
            <p:nvPr/>
          </p:nvSpPr>
          <p:spPr bwMode="gray">
            <a:xfrm>
              <a:off x="3247697" y="4018785"/>
              <a:ext cx="64008" cy="64008"/>
            </a:xfrm>
            <a:prstGeom prst="ellipse">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24" name="Oval 423">
              <a:extLst>
                <a:ext uri="{FF2B5EF4-FFF2-40B4-BE49-F238E27FC236}">
                  <a16:creationId xmlns:a16="http://schemas.microsoft.com/office/drawing/2014/main" id="{766318BB-DBB6-7262-6FFA-0BC38A2785C7}"/>
                </a:ext>
              </a:extLst>
            </p:cNvPr>
            <p:cNvSpPr/>
            <p:nvPr/>
          </p:nvSpPr>
          <p:spPr bwMode="gray">
            <a:xfrm>
              <a:off x="3346086" y="4018785"/>
              <a:ext cx="64008" cy="64008"/>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25" name="Oval 424">
              <a:extLst>
                <a:ext uri="{FF2B5EF4-FFF2-40B4-BE49-F238E27FC236}">
                  <a16:creationId xmlns:a16="http://schemas.microsoft.com/office/drawing/2014/main" id="{A4FC97E8-BE80-4EBD-CE6B-F9688E0D76D0}"/>
                </a:ext>
              </a:extLst>
            </p:cNvPr>
            <p:cNvSpPr/>
            <p:nvPr/>
          </p:nvSpPr>
          <p:spPr bwMode="gray">
            <a:xfrm>
              <a:off x="3444475" y="4018785"/>
              <a:ext cx="64008" cy="64008"/>
            </a:xfrm>
            <a:prstGeom prst="ellipse">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sp>
        <p:nvSpPr>
          <p:cNvPr id="426" name="TextBox 425">
            <a:extLst>
              <a:ext uri="{FF2B5EF4-FFF2-40B4-BE49-F238E27FC236}">
                <a16:creationId xmlns:a16="http://schemas.microsoft.com/office/drawing/2014/main" id="{CC8E5A00-CF49-3794-BABE-90AE16CDF422}"/>
              </a:ext>
            </a:extLst>
          </p:cNvPr>
          <p:cNvSpPr txBox="1"/>
          <p:nvPr/>
        </p:nvSpPr>
        <p:spPr bwMode="gray">
          <a:xfrm>
            <a:off x="1404938" y="3165475"/>
            <a:ext cx="646113" cy="400050"/>
          </a:xfrm>
          <a:prstGeom prst="rect">
            <a:avLst/>
          </a:prstGeom>
          <a:noFill/>
          <a:ln>
            <a:noFill/>
          </a:ln>
        </p:spPr>
        <p:txBody>
          <a:bodyPr wrap="square" lIns="137160" tIns="137160" rIns="274320" bIns="137160" rtlCol="0">
            <a:spAutoFit/>
          </a:bodyPr>
          <a:lstStyle/>
          <a:p>
            <a:pPr>
              <a:spcBef>
                <a:spcPts val="600"/>
              </a:spcBef>
              <a:spcAft>
                <a:spcPts val="600"/>
              </a:spcAft>
            </a:pPr>
            <a:r>
              <a:rPr lang="en-US" sz="800" b="1"/>
              <a:t>CAN</a:t>
            </a:r>
          </a:p>
        </p:txBody>
      </p:sp>
      <p:sp>
        <p:nvSpPr>
          <p:cNvPr id="427" name="TextBox 426">
            <a:extLst>
              <a:ext uri="{FF2B5EF4-FFF2-40B4-BE49-F238E27FC236}">
                <a16:creationId xmlns:a16="http://schemas.microsoft.com/office/drawing/2014/main" id="{D777CB5D-D7CB-3F75-B3F2-6F0257C35582}"/>
              </a:ext>
            </a:extLst>
          </p:cNvPr>
          <p:cNvSpPr txBox="1"/>
          <p:nvPr/>
        </p:nvSpPr>
        <p:spPr bwMode="gray">
          <a:xfrm>
            <a:off x="1420813" y="3389313"/>
            <a:ext cx="676275" cy="400050"/>
          </a:xfrm>
          <a:prstGeom prst="rect">
            <a:avLst/>
          </a:prstGeom>
          <a:noFill/>
          <a:ln>
            <a:noFill/>
          </a:ln>
        </p:spPr>
        <p:txBody>
          <a:bodyPr wrap="square" lIns="137160" tIns="137160" rIns="274320" bIns="137160" rtlCol="0">
            <a:spAutoFit/>
          </a:bodyPr>
          <a:lstStyle/>
          <a:p>
            <a:pPr>
              <a:spcBef>
                <a:spcPts val="600"/>
              </a:spcBef>
              <a:spcAft>
                <a:spcPts val="600"/>
              </a:spcAft>
            </a:pPr>
            <a:r>
              <a:rPr lang="en-US" sz="800" b="1" dirty="0"/>
              <a:t>U.S.</a:t>
            </a:r>
          </a:p>
        </p:txBody>
      </p:sp>
      <p:sp>
        <p:nvSpPr>
          <p:cNvPr id="428" name="TextBox 427">
            <a:extLst>
              <a:ext uri="{FF2B5EF4-FFF2-40B4-BE49-F238E27FC236}">
                <a16:creationId xmlns:a16="http://schemas.microsoft.com/office/drawing/2014/main" id="{463D007E-925A-C75D-76E7-752B86413710}"/>
              </a:ext>
            </a:extLst>
          </p:cNvPr>
          <p:cNvSpPr txBox="1"/>
          <p:nvPr/>
        </p:nvSpPr>
        <p:spPr bwMode="gray">
          <a:xfrm>
            <a:off x="1119188" y="2974975"/>
            <a:ext cx="1504950" cy="400050"/>
          </a:xfrm>
          <a:prstGeom prst="rect">
            <a:avLst/>
          </a:prstGeom>
          <a:noFill/>
          <a:ln>
            <a:noFill/>
          </a:ln>
        </p:spPr>
        <p:txBody>
          <a:bodyPr wrap="square" lIns="137160" tIns="137160" rIns="274320" bIns="137160" rtlCol="0">
            <a:spAutoFit/>
          </a:bodyPr>
          <a:lstStyle/>
          <a:p>
            <a:pPr>
              <a:spcBef>
                <a:spcPts val="600"/>
              </a:spcBef>
              <a:spcAft>
                <a:spcPts val="600"/>
              </a:spcAft>
            </a:pPr>
            <a:r>
              <a:rPr lang="en-US" sz="800" b="1"/>
              <a:t>North America</a:t>
            </a:r>
          </a:p>
        </p:txBody>
      </p:sp>
      <p:sp>
        <p:nvSpPr>
          <p:cNvPr id="429" name="Rectangle 428">
            <a:extLst>
              <a:ext uri="{FF2B5EF4-FFF2-40B4-BE49-F238E27FC236}">
                <a16:creationId xmlns:a16="http://schemas.microsoft.com/office/drawing/2014/main" id="{BEECFCED-ECC4-3BEB-2314-D9D91F7177DC}"/>
              </a:ext>
            </a:extLst>
          </p:cNvPr>
          <p:cNvSpPr/>
          <p:nvPr/>
        </p:nvSpPr>
        <p:spPr bwMode="gray">
          <a:xfrm>
            <a:off x="3636963" y="3046413"/>
            <a:ext cx="1062038" cy="1033463"/>
          </a:xfrm>
          <a:prstGeom prst="rect">
            <a:avLst/>
          </a:prstGeom>
          <a:solidFill>
            <a:srgbClr val="F2F2F2">
              <a:alpha val="56509"/>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nvGrpSpPr>
          <p:cNvPr id="430" name="Group 429">
            <a:extLst>
              <a:ext uri="{FF2B5EF4-FFF2-40B4-BE49-F238E27FC236}">
                <a16:creationId xmlns:a16="http://schemas.microsoft.com/office/drawing/2014/main" id="{2B0C9327-9606-6267-882D-C6E40DAF9F12}"/>
              </a:ext>
            </a:extLst>
          </p:cNvPr>
          <p:cNvGrpSpPr/>
          <p:nvPr/>
        </p:nvGrpSpPr>
        <p:grpSpPr>
          <a:xfrm>
            <a:off x="4210050" y="3297238"/>
            <a:ext cx="260350" cy="65088"/>
            <a:chOff x="3247697" y="4018785"/>
            <a:chExt cx="260786" cy="64008"/>
          </a:xfrm>
        </p:grpSpPr>
        <p:sp>
          <p:nvSpPr>
            <p:cNvPr id="431" name="Oval 430">
              <a:extLst>
                <a:ext uri="{FF2B5EF4-FFF2-40B4-BE49-F238E27FC236}">
                  <a16:creationId xmlns:a16="http://schemas.microsoft.com/office/drawing/2014/main" id="{16459CFC-2249-03DE-98CD-68FA68ECB7DB}"/>
                </a:ext>
              </a:extLst>
            </p:cNvPr>
            <p:cNvSpPr/>
            <p:nvPr/>
          </p:nvSpPr>
          <p:spPr bwMode="gray">
            <a:xfrm>
              <a:off x="3247697" y="4018785"/>
              <a:ext cx="64008" cy="64008"/>
            </a:xfrm>
            <a:prstGeom prst="ellipse">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32" name="Oval 431">
              <a:extLst>
                <a:ext uri="{FF2B5EF4-FFF2-40B4-BE49-F238E27FC236}">
                  <a16:creationId xmlns:a16="http://schemas.microsoft.com/office/drawing/2014/main" id="{120AC61A-629D-D806-6C22-F70C79530BB1}"/>
                </a:ext>
              </a:extLst>
            </p:cNvPr>
            <p:cNvSpPr/>
            <p:nvPr/>
          </p:nvSpPr>
          <p:spPr bwMode="gray">
            <a:xfrm>
              <a:off x="3346086" y="4018785"/>
              <a:ext cx="64008" cy="64008"/>
            </a:xfrm>
            <a:prstGeom prst="ellipse">
              <a:avLst/>
            </a:prstGeom>
            <a:solidFill>
              <a:schemeClr val="accent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33" name="Oval 432">
              <a:extLst>
                <a:ext uri="{FF2B5EF4-FFF2-40B4-BE49-F238E27FC236}">
                  <a16:creationId xmlns:a16="http://schemas.microsoft.com/office/drawing/2014/main" id="{DE98E9B4-A60F-267A-1AFF-106211D99DDF}"/>
                </a:ext>
              </a:extLst>
            </p:cNvPr>
            <p:cNvSpPr/>
            <p:nvPr/>
          </p:nvSpPr>
          <p:spPr bwMode="gray">
            <a:xfrm>
              <a:off x="3444475" y="4018785"/>
              <a:ext cx="64008" cy="64008"/>
            </a:xfrm>
            <a:prstGeom prst="ellipse">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sp>
        <p:nvSpPr>
          <p:cNvPr id="434" name="TextBox 433">
            <a:extLst>
              <a:ext uri="{FF2B5EF4-FFF2-40B4-BE49-F238E27FC236}">
                <a16:creationId xmlns:a16="http://schemas.microsoft.com/office/drawing/2014/main" id="{6FE256B1-DA46-A207-CF7F-EDAEC25179A2}"/>
              </a:ext>
            </a:extLst>
          </p:cNvPr>
          <p:cNvSpPr txBox="1"/>
          <p:nvPr/>
        </p:nvSpPr>
        <p:spPr bwMode="gray">
          <a:xfrm>
            <a:off x="3543300" y="2927350"/>
            <a:ext cx="768350" cy="400050"/>
          </a:xfrm>
          <a:prstGeom prst="rect">
            <a:avLst/>
          </a:prstGeom>
          <a:noFill/>
          <a:ln>
            <a:noFill/>
          </a:ln>
        </p:spPr>
        <p:txBody>
          <a:bodyPr wrap="square" lIns="137160" tIns="137160" rIns="274320" bIns="137160" rtlCol="0">
            <a:spAutoFit/>
          </a:bodyPr>
          <a:lstStyle/>
          <a:p>
            <a:pPr>
              <a:spcBef>
                <a:spcPts val="600"/>
              </a:spcBef>
              <a:spcAft>
                <a:spcPts val="600"/>
              </a:spcAft>
            </a:pPr>
            <a:r>
              <a:rPr lang="en-US" sz="800" b="1"/>
              <a:t>Europe</a:t>
            </a:r>
          </a:p>
        </p:txBody>
      </p:sp>
      <p:sp>
        <p:nvSpPr>
          <p:cNvPr id="435" name="TextBox 434">
            <a:extLst>
              <a:ext uri="{FF2B5EF4-FFF2-40B4-BE49-F238E27FC236}">
                <a16:creationId xmlns:a16="http://schemas.microsoft.com/office/drawing/2014/main" id="{6B6FED79-1EB2-6DB8-159A-3F776DE05034}"/>
              </a:ext>
            </a:extLst>
          </p:cNvPr>
          <p:cNvSpPr txBox="1"/>
          <p:nvPr/>
        </p:nvSpPr>
        <p:spPr bwMode="gray">
          <a:xfrm>
            <a:off x="3775075" y="3127375"/>
            <a:ext cx="577850" cy="400050"/>
          </a:xfrm>
          <a:prstGeom prst="rect">
            <a:avLst/>
          </a:prstGeom>
          <a:noFill/>
          <a:ln>
            <a:noFill/>
          </a:ln>
        </p:spPr>
        <p:txBody>
          <a:bodyPr wrap="square" lIns="137160" tIns="137160" rIns="274320" bIns="137160" rtlCol="0">
            <a:spAutoFit/>
          </a:bodyPr>
          <a:lstStyle/>
          <a:p>
            <a:pPr>
              <a:spcBef>
                <a:spcPts val="600"/>
              </a:spcBef>
              <a:spcAft>
                <a:spcPts val="600"/>
              </a:spcAft>
            </a:pPr>
            <a:r>
              <a:rPr lang="en-US" sz="800" b="1"/>
              <a:t>EU</a:t>
            </a:r>
          </a:p>
        </p:txBody>
      </p:sp>
      <p:sp>
        <p:nvSpPr>
          <p:cNvPr id="436" name="TextBox 435">
            <a:extLst>
              <a:ext uri="{FF2B5EF4-FFF2-40B4-BE49-F238E27FC236}">
                <a16:creationId xmlns:a16="http://schemas.microsoft.com/office/drawing/2014/main" id="{7CB8DD1A-3028-BF25-7D50-C9D46DF1E9E0}"/>
              </a:ext>
            </a:extLst>
          </p:cNvPr>
          <p:cNvSpPr txBox="1"/>
          <p:nvPr/>
        </p:nvSpPr>
        <p:spPr bwMode="gray">
          <a:xfrm>
            <a:off x="3770313" y="3308350"/>
            <a:ext cx="577850" cy="400050"/>
          </a:xfrm>
          <a:prstGeom prst="rect">
            <a:avLst/>
          </a:prstGeom>
          <a:noFill/>
          <a:ln>
            <a:noFill/>
          </a:ln>
        </p:spPr>
        <p:txBody>
          <a:bodyPr wrap="square" lIns="137160" tIns="137160" rIns="274320" bIns="137160" rtlCol="0">
            <a:spAutoFit/>
          </a:bodyPr>
          <a:lstStyle/>
          <a:p>
            <a:pPr>
              <a:spcBef>
                <a:spcPts val="600"/>
              </a:spcBef>
              <a:spcAft>
                <a:spcPts val="600"/>
              </a:spcAft>
            </a:pPr>
            <a:r>
              <a:rPr lang="en-US" sz="800" b="1"/>
              <a:t>UK</a:t>
            </a:r>
          </a:p>
        </p:txBody>
      </p:sp>
      <p:grpSp>
        <p:nvGrpSpPr>
          <p:cNvPr id="437" name="Group 436">
            <a:extLst>
              <a:ext uri="{FF2B5EF4-FFF2-40B4-BE49-F238E27FC236}">
                <a16:creationId xmlns:a16="http://schemas.microsoft.com/office/drawing/2014/main" id="{9F6B9DAF-B2A8-AAB4-E07E-F3E4B2E69D1D}"/>
              </a:ext>
            </a:extLst>
          </p:cNvPr>
          <p:cNvGrpSpPr/>
          <p:nvPr/>
        </p:nvGrpSpPr>
        <p:grpSpPr>
          <a:xfrm>
            <a:off x="4214813" y="3484563"/>
            <a:ext cx="260350" cy="63500"/>
            <a:chOff x="3247697" y="4018785"/>
            <a:chExt cx="260786" cy="64008"/>
          </a:xfrm>
        </p:grpSpPr>
        <p:sp>
          <p:nvSpPr>
            <p:cNvPr id="438" name="Oval 437">
              <a:extLst>
                <a:ext uri="{FF2B5EF4-FFF2-40B4-BE49-F238E27FC236}">
                  <a16:creationId xmlns:a16="http://schemas.microsoft.com/office/drawing/2014/main" id="{7FD58BE7-66F8-D54C-3D5E-0DD5BBB90DBC}"/>
                </a:ext>
              </a:extLst>
            </p:cNvPr>
            <p:cNvSpPr/>
            <p:nvPr/>
          </p:nvSpPr>
          <p:spPr bwMode="gray">
            <a:xfrm>
              <a:off x="3247697" y="4018785"/>
              <a:ext cx="64008" cy="6400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39" name="Oval 438">
              <a:extLst>
                <a:ext uri="{FF2B5EF4-FFF2-40B4-BE49-F238E27FC236}">
                  <a16:creationId xmlns:a16="http://schemas.microsoft.com/office/drawing/2014/main" id="{4B18C4B5-5D43-5A9B-8A84-13164E91D11B}"/>
                </a:ext>
              </a:extLst>
            </p:cNvPr>
            <p:cNvSpPr/>
            <p:nvPr/>
          </p:nvSpPr>
          <p:spPr bwMode="gray">
            <a:xfrm>
              <a:off x="3346086" y="4018785"/>
              <a:ext cx="64008" cy="64008"/>
            </a:xfrm>
            <a:prstGeom prst="ellipse">
              <a:avLst/>
            </a:prstGeom>
            <a:solidFill>
              <a:schemeClr val="accent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40" name="Oval 439">
              <a:extLst>
                <a:ext uri="{FF2B5EF4-FFF2-40B4-BE49-F238E27FC236}">
                  <a16:creationId xmlns:a16="http://schemas.microsoft.com/office/drawing/2014/main" id="{7490C840-D4B4-1680-950C-87F1AC1DC621}"/>
                </a:ext>
              </a:extLst>
            </p:cNvPr>
            <p:cNvSpPr/>
            <p:nvPr/>
          </p:nvSpPr>
          <p:spPr bwMode="gray">
            <a:xfrm>
              <a:off x="3444475" y="4018785"/>
              <a:ext cx="64008" cy="64008"/>
            </a:xfrm>
            <a:prstGeom prst="ellipse">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sp>
        <p:nvSpPr>
          <p:cNvPr id="441" name="Rectangle 440">
            <a:extLst>
              <a:ext uri="{FF2B5EF4-FFF2-40B4-BE49-F238E27FC236}">
                <a16:creationId xmlns:a16="http://schemas.microsoft.com/office/drawing/2014/main" id="{D191E47C-EE1D-9D05-EE58-5818E51D5224}"/>
              </a:ext>
            </a:extLst>
          </p:cNvPr>
          <p:cNvSpPr/>
          <p:nvPr/>
        </p:nvSpPr>
        <p:spPr bwMode="gray">
          <a:xfrm>
            <a:off x="6362700" y="3463925"/>
            <a:ext cx="1098550" cy="984250"/>
          </a:xfrm>
          <a:prstGeom prst="rect">
            <a:avLst/>
          </a:prstGeom>
          <a:solidFill>
            <a:srgbClr val="F2F2F2">
              <a:alpha val="56509"/>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442" name="TextBox 441">
            <a:extLst>
              <a:ext uri="{FF2B5EF4-FFF2-40B4-BE49-F238E27FC236}">
                <a16:creationId xmlns:a16="http://schemas.microsoft.com/office/drawing/2014/main" id="{C83CF4BE-663F-D7AE-610D-A161682AF227}"/>
              </a:ext>
            </a:extLst>
          </p:cNvPr>
          <p:cNvSpPr txBox="1"/>
          <p:nvPr/>
        </p:nvSpPr>
        <p:spPr bwMode="gray">
          <a:xfrm>
            <a:off x="6500813" y="3509963"/>
            <a:ext cx="622300" cy="400050"/>
          </a:xfrm>
          <a:prstGeom prst="rect">
            <a:avLst/>
          </a:prstGeom>
          <a:noFill/>
        </p:spPr>
        <p:txBody>
          <a:bodyPr wrap="square" lIns="137160" tIns="137160" rIns="274320" bIns="137160" rtlCol="0">
            <a:spAutoFit/>
          </a:bodyPr>
          <a:lstStyle/>
          <a:p>
            <a:pPr marL="0" indent="0" algn="l">
              <a:spcBef>
                <a:spcPts val="600"/>
              </a:spcBef>
              <a:spcAft>
                <a:spcPts val="600"/>
              </a:spcAft>
              <a:buNone/>
            </a:pPr>
            <a:r>
              <a:rPr lang="en-US" sz="800" b="1"/>
              <a:t>JAP</a:t>
            </a:r>
          </a:p>
        </p:txBody>
      </p:sp>
      <p:sp>
        <p:nvSpPr>
          <p:cNvPr id="443" name="TextBox 442">
            <a:extLst>
              <a:ext uri="{FF2B5EF4-FFF2-40B4-BE49-F238E27FC236}">
                <a16:creationId xmlns:a16="http://schemas.microsoft.com/office/drawing/2014/main" id="{1E56C64B-37B0-85A0-B4BC-F1B26D5EE4B1}"/>
              </a:ext>
            </a:extLst>
          </p:cNvPr>
          <p:cNvSpPr txBox="1"/>
          <p:nvPr/>
        </p:nvSpPr>
        <p:spPr bwMode="gray">
          <a:xfrm>
            <a:off x="6538913" y="3687763"/>
            <a:ext cx="622300" cy="400050"/>
          </a:xfrm>
          <a:prstGeom prst="rect">
            <a:avLst/>
          </a:prstGeom>
          <a:noFill/>
        </p:spPr>
        <p:txBody>
          <a:bodyPr wrap="square" lIns="137160" tIns="137160" rIns="274320" bIns="137160" rtlCol="0">
            <a:spAutoFit/>
          </a:bodyPr>
          <a:lstStyle/>
          <a:p>
            <a:pPr marL="0" indent="0" algn="l">
              <a:spcBef>
                <a:spcPts val="600"/>
              </a:spcBef>
              <a:spcAft>
                <a:spcPts val="600"/>
              </a:spcAft>
              <a:buNone/>
            </a:pPr>
            <a:r>
              <a:rPr lang="en-US" sz="800" b="1"/>
              <a:t>SK</a:t>
            </a:r>
          </a:p>
        </p:txBody>
      </p:sp>
      <p:sp>
        <p:nvSpPr>
          <p:cNvPr id="444" name="TextBox 443">
            <a:extLst>
              <a:ext uri="{FF2B5EF4-FFF2-40B4-BE49-F238E27FC236}">
                <a16:creationId xmlns:a16="http://schemas.microsoft.com/office/drawing/2014/main" id="{F6A1B9F7-1BEA-3536-D9B9-C8EB0CC399E6}"/>
              </a:ext>
            </a:extLst>
          </p:cNvPr>
          <p:cNvSpPr txBox="1"/>
          <p:nvPr/>
        </p:nvSpPr>
        <p:spPr bwMode="gray">
          <a:xfrm>
            <a:off x="6289675" y="3355975"/>
            <a:ext cx="1584325" cy="400050"/>
          </a:xfrm>
          <a:prstGeom prst="rect">
            <a:avLst/>
          </a:prstGeom>
          <a:noFill/>
        </p:spPr>
        <p:txBody>
          <a:bodyPr wrap="square" lIns="137160" tIns="137160" rIns="274320" bIns="137160" rtlCol="0">
            <a:spAutoFit/>
          </a:bodyPr>
          <a:lstStyle/>
          <a:p>
            <a:pPr marL="0" indent="0" algn="l">
              <a:spcBef>
                <a:spcPts val="600"/>
              </a:spcBef>
              <a:spcAft>
                <a:spcPts val="600"/>
              </a:spcAft>
              <a:buNone/>
            </a:pPr>
            <a:r>
              <a:rPr lang="en-US" sz="800" b="1" dirty="0"/>
              <a:t>East Asia excl. China</a:t>
            </a:r>
          </a:p>
        </p:txBody>
      </p:sp>
      <p:grpSp>
        <p:nvGrpSpPr>
          <p:cNvPr id="445" name="Group 444">
            <a:extLst>
              <a:ext uri="{FF2B5EF4-FFF2-40B4-BE49-F238E27FC236}">
                <a16:creationId xmlns:a16="http://schemas.microsoft.com/office/drawing/2014/main" id="{76F7CAFA-349E-04EE-B535-EFD0EE600853}"/>
              </a:ext>
            </a:extLst>
          </p:cNvPr>
          <p:cNvGrpSpPr/>
          <p:nvPr/>
        </p:nvGrpSpPr>
        <p:grpSpPr>
          <a:xfrm>
            <a:off x="6911975" y="3684588"/>
            <a:ext cx="260350" cy="63500"/>
            <a:chOff x="3247697" y="4018785"/>
            <a:chExt cx="260786" cy="64008"/>
          </a:xfrm>
        </p:grpSpPr>
        <p:sp>
          <p:nvSpPr>
            <p:cNvPr id="446" name="Oval 445">
              <a:extLst>
                <a:ext uri="{FF2B5EF4-FFF2-40B4-BE49-F238E27FC236}">
                  <a16:creationId xmlns:a16="http://schemas.microsoft.com/office/drawing/2014/main" id="{36BFC05A-09B7-4E8B-E989-3F609BE9D986}"/>
                </a:ext>
              </a:extLst>
            </p:cNvPr>
            <p:cNvSpPr/>
            <p:nvPr/>
          </p:nvSpPr>
          <p:spPr bwMode="gray">
            <a:xfrm>
              <a:off x="3247697" y="4018785"/>
              <a:ext cx="64008" cy="64008"/>
            </a:xfrm>
            <a:prstGeom prst="ellipse">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47" name="Oval 446">
              <a:extLst>
                <a:ext uri="{FF2B5EF4-FFF2-40B4-BE49-F238E27FC236}">
                  <a16:creationId xmlns:a16="http://schemas.microsoft.com/office/drawing/2014/main" id="{096D55C3-233D-537A-E975-761A39823C78}"/>
                </a:ext>
              </a:extLst>
            </p:cNvPr>
            <p:cNvSpPr/>
            <p:nvPr/>
          </p:nvSpPr>
          <p:spPr bwMode="gray">
            <a:xfrm>
              <a:off x="3346086" y="4018785"/>
              <a:ext cx="64008" cy="6400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48" name="Oval 447">
              <a:extLst>
                <a:ext uri="{FF2B5EF4-FFF2-40B4-BE49-F238E27FC236}">
                  <a16:creationId xmlns:a16="http://schemas.microsoft.com/office/drawing/2014/main" id="{A96BF65E-9290-114C-2930-778352671F74}"/>
                </a:ext>
              </a:extLst>
            </p:cNvPr>
            <p:cNvSpPr/>
            <p:nvPr/>
          </p:nvSpPr>
          <p:spPr bwMode="gray">
            <a:xfrm>
              <a:off x="3444475" y="4018785"/>
              <a:ext cx="64008" cy="64008"/>
            </a:xfrm>
            <a:prstGeom prst="ellipse">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grpSp>
        <p:nvGrpSpPr>
          <p:cNvPr id="449" name="Group 448">
            <a:extLst>
              <a:ext uri="{FF2B5EF4-FFF2-40B4-BE49-F238E27FC236}">
                <a16:creationId xmlns:a16="http://schemas.microsoft.com/office/drawing/2014/main" id="{35DCF408-350B-2156-3D5C-33A84BB949E4}"/>
              </a:ext>
            </a:extLst>
          </p:cNvPr>
          <p:cNvGrpSpPr/>
          <p:nvPr/>
        </p:nvGrpSpPr>
        <p:grpSpPr>
          <a:xfrm>
            <a:off x="6911975" y="3854450"/>
            <a:ext cx="260350" cy="63500"/>
            <a:chOff x="3247697" y="4018785"/>
            <a:chExt cx="260786" cy="64008"/>
          </a:xfrm>
        </p:grpSpPr>
        <p:sp>
          <p:nvSpPr>
            <p:cNvPr id="450" name="Oval 449">
              <a:extLst>
                <a:ext uri="{FF2B5EF4-FFF2-40B4-BE49-F238E27FC236}">
                  <a16:creationId xmlns:a16="http://schemas.microsoft.com/office/drawing/2014/main" id="{31AB7B8B-59F7-C2B4-A5A1-549F2410B717}"/>
                </a:ext>
              </a:extLst>
            </p:cNvPr>
            <p:cNvSpPr/>
            <p:nvPr/>
          </p:nvSpPr>
          <p:spPr bwMode="gray">
            <a:xfrm>
              <a:off x="3247697" y="4018785"/>
              <a:ext cx="64008" cy="64008"/>
            </a:xfrm>
            <a:prstGeom prst="ellipse">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51" name="Oval 450">
              <a:extLst>
                <a:ext uri="{FF2B5EF4-FFF2-40B4-BE49-F238E27FC236}">
                  <a16:creationId xmlns:a16="http://schemas.microsoft.com/office/drawing/2014/main" id="{3425C1E9-255F-BD1F-FB6B-541CCB27F15F}"/>
                </a:ext>
              </a:extLst>
            </p:cNvPr>
            <p:cNvSpPr/>
            <p:nvPr/>
          </p:nvSpPr>
          <p:spPr bwMode="gray">
            <a:xfrm>
              <a:off x="3346086" y="4018785"/>
              <a:ext cx="64008" cy="64008"/>
            </a:xfrm>
            <a:prstGeom prst="ellipse">
              <a:avLst/>
            </a:prstGeom>
            <a:solidFill>
              <a:schemeClr val="accent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52" name="Oval 451">
              <a:extLst>
                <a:ext uri="{FF2B5EF4-FFF2-40B4-BE49-F238E27FC236}">
                  <a16:creationId xmlns:a16="http://schemas.microsoft.com/office/drawing/2014/main" id="{B6246082-55EF-26C2-2DAD-146CF2A2235D}"/>
                </a:ext>
              </a:extLst>
            </p:cNvPr>
            <p:cNvSpPr/>
            <p:nvPr/>
          </p:nvSpPr>
          <p:spPr bwMode="gray">
            <a:xfrm>
              <a:off x="3444475" y="4018785"/>
              <a:ext cx="64008" cy="6400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sp>
        <p:nvSpPr>
          <p:cNvPr id="453" name="Rectangle 452">
            <a:extLst>
              <a:ext uri="{FF2B5EF4-FFF2-40B4-BE49-F238E27FC236}">
                <a16:creationId xmlns:a16="http://schemas.microsoft.com/office/drawing/2014/main" id="{29F08BC9-1B41-D2E6-AF7E-09B7EDFDD58F}"/>
              </a:ext>
            </a:extLst>
          </p:cNvPr>
          <p:cNvSpPr/>
          <p:nvPr/>
        </p:nvSpPr>
        <p:spPr bwMode="gray">
          <a:xfrm>
            <a:off x="5272088" y="3581400"/>
            <a:ext cx="993775" cy="785813"/>
          </a:xfrm>
          <a:prstGeom prst="rect">
            <a:avLst/>
          </a:prstGeom>
          <a:solidFill>
            <a:srgbClr val="F2F2F2">
              <a:alpha val="56509"/>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nvGrpSpPr>
          <p:cNvPr id="454" name="Group 453">
            <a:extLst>
              <a:ext uri="{FF2B5EF4-FFF2-40B4-BE49-F238E27FC236}">
                <a16:creationId xmlns:a16="http://schemas.microsoft.com/office/drawing/2014/main" id="{395CCC9E-9621-4BEA-2158-77C3AECD9958}"/>
              </a:ext>
            </a:extLst>
          </p:cNvPr>
          <p:cNvGrpSpPr/>
          <p:nvPr/>
        </p:nvGrpSpPr>
        <p:grpSpPr>
          <a:xfrm>
            <a:off x="5767388" y="3692525"/>
            <a:ext cx="260350" cy="63500"/>
            <a:chOff x="3247697" y="4018785"/>
            <a:chExt cx="260786" cy="64008"/>
          </a:xfrm>
        </p:grpSpPr>
        <p:sp>
          <p:nvSpPr>
            <p:cNvPr id="455" name="Oval 454">
              <a:extLst>
                <a:ext uri="{FF2B5EF4-FFF2-40B4-BE49-F238E27FC236}">
                  <a16:creationId xmlns:a16="http://schemas.microsoft.com/office/drawing/2014/main" id="{54CDAE68-FE47-C2DB-B66D-324F93363991}"/>
                </a:ext>
              </a:extLst>
            </p:cNvPr>
            <p:cNvSpPr/>
            <p:nvPr/>
          </p:nvSpPr>
          <p:spPr bwMode="gray">
            <a:xfrm>
              <a:off x="3247697" y="4018785"/>
              <a:ext cx="64008" cy="64008"/>
            </a:xfrm>
            <a:prstGeom prst="ellipse">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56" name="Oval 455">
              <a:extLst>
                <a:ext uri="{FF2B5EF4-FFF2-40B4-BE49-F238E27FC236}">
                  <a16:creationId xmlns:a16="http://schemas.microsoft.com/office/drawing/2014/main" id="{5C6C1CE8-14DC-40AA-5AD2-27A35F96C5B9}"/>
                </a:ext>
              </a:extLst>
            </p:cNvPr>
            <p:cNvSpPr/>
            <p:nvPr/>
          </p:nvSpPr>
          <p:spPr bwMode="gray">
            <a:xfrm>
              <a:off x="3346086" y="4018785"/>
              <a:ext cx="64008" cy="64008"/>
            </a:xfrm>
            <a:prstGeom prst="ellipse">
              <a:avLst/>
            </a:prstGeom>
            <a:solidFill>
              <a:schemeClr val="accent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57" name="Oval 456">
              <a:extLst>
                <a:ext uri="{FF2B5EF4-FFF2-40B4-BE49-F238E27FC236}">
                  <a16:creationId xmlns:a16="http://schemas.microsoft.com/office/drawing/2014/main" id="{5672D05A-B052-130D-39CC-01E8733C32EC}"/>
                </a:ext>
              </a:extLst>
            </p:cNvPr>
            <p:cNvSpPr/>
            <p:nvPr/>
          </p:nvSpPr>
          <p:spPr bwMode="gray">
            <a:xfrm>
              <a:off x="3444475" y="4018785"/>
              <a:ext cx="64008" cy="64008"/>
            </a:xfrm>
            <a:prstGeom prst="ellipse">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sp>
        <p:nvSpPr>
          <p:cNvPr id="458" name="TextBox 457">
            <a:extLst>
              <a:ext uri="{FF2B5EF4-FFF2-40B4-BE49-F238E27FC236}">
                <a16:creationId xmlns:a16="http://schemas.microsoft.com/office/drawing/2014/main" id="{84A8A83D-BF8F-9910-7B68-9A29DCAB12FE}"/>
              </a:ext>
            </a:extLst>
          </p:cNvPr>
          <p:cNvSpPr txBox="1"/>
          <p:nvPr/>
        </p:nvSpPr>
        <p:spPr bwMode="gray">
          <a:xfrm>
            <a:off x="5241925" y="3522663"/>
            <a:ext cx="747713" cy="400050"/>
          </a:xfrm>
          <a:prstGeom prst="rect">
            <a:avLst/>
          </a:prstGeom>
          <a:noFill/>
          <a:ln>
            <a:noFill/>
          </a:ln>
        </p:spPr>
        <p:txBody>
          <a:bodyPr wrap="square" lIns="137160" tIns="137160" rIns="274320" bIns="137160" rtlCol="0">
            <a:spAutoFit/>
          </a:bodyPr>
          <a:lstStyle/>
          <a:p>
            <a:pPr>
              <a:spcBef>
                <a:spcPts val="600"/>
              </a:spcBef>
              <a:spcAft>
                <a:spcPts val="600"/>
              </a:spcAft>
            </a:pPr>
            <a:r>
              <a:rPr lang="en-US" sz="800" b="1"/>
              <a:t>China</a:t>
            </a:r>
          </a:p>
        </p:txBody>
      </p:sp>
      <p:sp>
        <p:nvSpPr>
          <p:cNvPr id="459" name="Rectangle 458">
            <a:extLst>
              <a:ext uri="{FF2B5EF4-FFF2-40B4-BE49-F238E27FC236}">
                <a16:creationId xmlns:a16="http://schemas.microsoft.com/office/drawing/2014/main" id="{7A467A17-B561-EB8E-0190-20DF9B26D737}"/>
              </a:ext>
            </a:extLst>
          </p:cNvPr>
          <p:cNvSpPr/>
          <p:nvPr/>
        </p:nvSpPr>
        <p:spPr bwMode="gray">
          <a:xfrm>
            <a:off x="4997450" y="4400550"/>
            <a:ext cx="993775" cy="785813"/>
          </a:xfrm>
          <a:prstGeom prst="rect">
            <a:avLst/>
          </a:prstGeom>
          <a:solidFill>
            <a:srgbClr val="F2F2F2">
              <a:alpha val="56509"/>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nvGrpSpPr>
          <p:cNvPr id="460" name="Group 459">
            <a:extLst>
              <a:ext uri="{FF2B5EF4-FFF2-40B4-BE49-F238E27FC236}">
                <a16:creationId xmlns:a16="http://schemas.microsoft.com/office/drawing/2014/main" id="{4D7C1DE8-FFD4-4D32-4119-94F5CE767F43}"/>
              </a:ext>
            </a:extLst>
          </p:cNvPr>
          <p:cNvGrpSpPr/>
          <p:nvPr/>
        </p:nvGrpSpPr>
        <p:grpSpPr>
          <a:xfrm>
            <a:off x="5476875" y="4632325"/>
            <a:ext cx="260350" cy="63500"/>
            <a:chOff x="3247697" y="4018785"/>
            <a:chExt cx="260786" cy="64008"/>
          </a:xfrm>
        </p:grpSpPr>
        <p:sp>
          <p:nvSpPr>
            <p:cNvPr id="461" name="Oval 460">
              <a:extLst>
                <a:ext uri="{FF2B5EF4-FFF2-40B4-BE49-F238E27FC236}">
                  <a16:creationId xmlns:a16="http://schemas.microsoft.com/office/drawing/2014/main" id="{9EED4D23-ECED-CDA4-63A3-3C04181F9C50}"/>
                </a:ext>
              </a:extLst>
            </p:cNvPr>
            <p:cNvSpPr/>
            <p:nvPr/>
          </p:nvSpPr>
          <p:spPr bwMode="gray">
            <a:xfrm>
              <a:off x="3247697" y="4018785"/>
              <a:ext cx="64008" cy="64008"/>
            </a:xfrm>
            <a:prstGeom prst="ellipse">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62" name="Oval 461">
              <a:extLst>
                <a:ext uri="{FF2B5EF4-FFF2-40B4-BE49-F238E27FC236}">
                  <a16:creationId xmlns:a16="http://schemas.microsoft.com/office/drawing/2014/main" id="{B932DC7C-6804-6092-F3EA-F5D740F90C41}"/>
                </a:ext>
              </a:extLst>
            </p:cNvPr>
            <p:cNvSpPr/>
            <p:nvPr/>
          </p:nvSpPr>
          <p:spPr bwMode="gray">
            <a:xfrm>
              <a:off x="3346086" y="4018785"/>
              <a:ext cx="64008" cy="64008"/>
            </a:xfrm>
            <a:prstGeom prst="ellipse">
              <a:avLst/>
            </a:prstGeom>
            <a:solidFill>
              <a:schemeClr val="accent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63" name="Oval 462">
              <a:extLst>
                <a:ext uri="{FF2B5EF4-FFF2-40B4-BE49-F238E27FC236}">
                  <a16:creationId xmlns:a16="http://schemas.microsoft.com/office/drawing/2014/main" id="{CDD41004-2F83-BF87-1F0D-8805F7F7CAC7}"/>
                </a:ext>
              </a:extLst>
            </p:cNvPr>
            <p:cNvSpPr/>
            <p:nvPr/>
          </p:nvSpPr>
          <p:spPr bwMode="gray">
            <a:xfrm>
              <a:off x="3444475" y="4018785"/>
              <a:ext cx="64008" cy="64008"/>
            </a:xfrm>
            <a:prstGeom prst="ellipse">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sp>
        <p:nvSpPr>
          <p:cNvPr id="464" name="TextBox 463">
            <a:extLst>
              <a:ext uri="{FF2B5EF4-FFF2-40B4-BE49-F238E27FC236}">
                <a16:creationId xmlns:a16="http://schemas.microsoft.com/office/drawing/2014/main" id="{656496DB-9CE2-1C9F-95C7-BB95D69D7C3F}"/>
              </a:ext>
            </a:extLst>
          </p:cNvPr>
          <p:cNvSpPr txBox="1"/>
          <p:nvPr/>
        </p:nvSpPr>
        <p:spPr bwMode="gray">
          <a:xfrm>
            <a:off x="4911725" y="4273550"/>
            <a:ext cx="1135063" cy="400050"/>
          </a:xfrm>
          <a:prstGeom prst="rect">
            <a:avLst/>
          </a:prstGeom>
          <a:noFill/>
          <a:ln>
            <a:noFill/>
          </a:ln>
        </p:spPr>
        <p:txBody>
          <a:bodyPr wrap="square" lIns="137160" tIns="137160" rIns="274320" bIns="137160" rtlCol="0">
            <a:spAutoFit/>
          </a:bodyPr>
          <a:lstStyle/>
          <a:p>
            <a:pPr>
              <a:spcBef>
                <a:spcPts val="600"/>
              </a:spcBef>
              <a:spcAft>
                <a:spcPts val="600"/>
              </a:spcAft>
            </a:pPr>
            <a:r>
              <a:rPr lang="en-US" sz="800" b="1"/>
              <a:t>South Asia</a:t>
            </a:r>
          </a:p>
        </p:txBody>
      </p:sp>
      <p:sp>
        <p:nvSpPr>
          <p:cNvPr id="465" name="TextBox 464">
            <a:extLst>
              <a:ext uri="{FF2B5EF4-FFF2-40B4-BE49-F238E27FC236}">
                <a16:creationId xmlns:a16="http://schemas.microsoft.com/office/drawing/2014/main" id="{75A22190-8B21-4637-2FB9-406F48068F21}"/>
              </a:ext>
            </a:extLst>
          </p:cNvPr>
          <p:cNvSpPr txBox="1"/>
          <p:nvPr/>
        </p:nvSpPr>
        <p:spPr bwMode="gray">
          <a:xfrm>
            <a:off x="4978400" y="4457700"/>
            <a:ext cx="781050" cy="400050"/>
          </a:xfrm>
          <a:prstGeom prst="rect">
            <a:avLst/>
          </a:prstGeom>
          <a:noFill/>
          <a:ln>
            <a:noFill/>
          </a:ln>
        </p:spPr>
        <p:txBody>
          <a:bodyPr wrap="square" lIns="137160" tIns="137160" rIns="274320" bIns="137160" rtlCol="0">
            <a:spAutoFit/>
          </a:bodyPr>
          <a:lstStyle/>
          <a:p>
            <a:pPr>
              <a:spcBef>
                <a:spcPts val="600"/>
              </a:spcBef>
              <a:spcAft>
                <a:spcPts val="600"/>
              </a:spcAft>
            </a:pPr>
            <a:r>
              <a:rPr lang="en-US" sz="800" b="1"/>
              <a:t>India</a:t>
            </a:r>
          </a:p>
        </p:txBody>
      </p:sp>
      <p:sp>
        <p:nvSpPr>
          <p:cNvPr id="466" name="Rectangle 465">
            <a:extLst>
              <a:ext uri="{FF2B5EF4-FFF2-40B4-BE49-F238E27FC236}">
                <a16:creationId xmlns:a16="http://schemas.microsoft.com/office/drawing/2014/main" id="{F1690FE5-FDB0-3B02-83D8-B0DB7B920287}"/>
              </a:ext>
            </a:extLst>
          </p:cNvPr>
          <p:cNvSpPr/>
          <p:nvPr/>
        </p:nvSpPr>
        <p:spPr bwMode="gray">
          <a:xfrm>
            <a:off x="1965325" y="4694238"/>
            <a:ext cx="1428750" cy="915988"/>
          </a:xfrm>
          <a:prstGeom prst="rect">
            <a:avLst/>
          </a:prstGeom>
          <a:solidFill>
            <a:srgbClr val="F2F2F2">
              <a:alpha val="56509"/>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nvGrpSpPr>
          <p:cNvPr id="467" name="Group 466">
            <a:extLst>
              <a:ext uri="{FF2B5EF4-FFF2-40B4-BE49-F238E27FC236}">
                <a16:creationId xmlns:a16="http://schemas.microsoft.com/office/drawing/2014/main" id="{50DAFB0E-862F-CCBB-D380-AAA27FC7C1CA}"/>
              </a:ext>
            </a:extLst>
          </p:cNvPr>
          <p:cNvGrpSpPr/>
          <p:nvPr/>
        </p:nvGrpSpPr>
        <p:grpSpPr>
          <a:xfrm>
            <a:off x="2771775" y="4968875"/>
            <a:ext cx="260350" cy="63500"/>
            <a:chOff x="3247697" y="4018785"/>
            <a:chExt cx="260786" cy="64008"/>
          </a:xfrm>
        </p:grpSpPr>
        <p:sp>
          <p:nvSpPr>
            <p:cNvPr id="468" name="Oval 467">
              <a:extLst>
                <a:ext uri="{FF2B5EF4-FFF2-40B4-BE49-F238E27FC236}">
                  <a16:creationId xmlns:a16="http://schemas.microsoft.com/office/drawing/2014/main" id="{BB1646E2-8CAF-20AA-8F81-00E3B6D930D8}"/>
                </a:ext>
              </a:extLst>
            </p:cNvPr>
            <p:cNvSpPr/>
            <p:nvPr/>
          </p:nvSpPr>
          <p:spPr bwMode="gray">
            <a:xfrm>
              <a:off x="3247697" y="4018785"/>
              <a:ext cx="64008" cy="64008"/>
            </a:xfrm>
            <a:prstGeom prst="ellipse">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69" name="Oval 468">
              <a:extLst>
                <a:ext uri="{FF2B5EF4-FFF2-40B4-BE49-F238E27FC236}">
                  <a16:creationId xmlns:a16="http://schemas.microsoft.com/office/drawing/2014/main" id="{476824B5-5B54-2893-6755-5A91A581891B}"/>
                </a:ext>
              </a:extLst>
            </p:cNvPr>
            <p:cNvSpPr/>
            <p:nvPr/>
          </p:nvSpPr>
          <p:spPr bwMode="gray">
            <a:xfrm>
              <a:off x="3346086" y="4018785"/>
              <a:ext cx="64008" cy="6400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70" name="Oval 469">
              <a:extLst>
                <a:ext uri="{FF2B5EF4-FFF2-40B4-BE49-F238E27FC236}">
                  <a16:creationId xmlns:a16="http://schemas.microsoft.com/office/drawing/2014/main" id="{0FE9D800-2B52-83CD-8F5F-8DE78EC879ED}"/>
                </a:ext>
              </a:extLst>
            </p:cNvPr>
            <p:cNvSpPr/>
            <p:nvPr/>
          </p:nvSpPr>
          <p:spPr bwMode="gray">
            <a:xfrm>
              <a:off x="3444475" y="4018785"/>
              <a:ext cx="64008" cy="64008"/>
            </a:xfrm>
            <a:prstGeom prst="ellipse">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grpSp>
        <p:nvGrpSpPr>
          <p:cNvPr id="471" name="Group 470">
            <a:extLst>
              <a:ext uri="{FF2B5EF4-FFF2-40B4-BE49-F238E27FC236}">
                <a16:creationId xmlns:a16="http://schemas.microsoft.com/office/drawing/2014/main" id="{406F996C-C06B-616C-6B89-5559A3589B7C}"/>
              </a:ext>
            </a:extLst>
          </p:cNvPr>
          <p:cNvGrpSpPr/>
          <p:nvPr/>
        </p:nvGrpSpPr>
        <p:grpSpPr>
          <a:xfrm>
            <a:off x="2768600" y="5178425"/>
            <a:ext cx="261938" cy="65088"/>
            <a:chOff x="3247697" y="4018785"/>
            <a:chExt cx="260786" cy="64008"/>
          </a:xfrm>
        </p:grpSpPr>
        <p:sp>
          <p:nvSpPr>
            <p:cNvPr id="472" name="Oval 471">
              <a:extLst>
                <a:ext uri="{FF2B5EF4-FFF2-40B4-BE49-F238E27FC236}">
                  <a16:creationId xmlns:a16="http://schemas.microsoft.com/office/drawing/2014/main" id="{AFEBCBE8-069A-05D9-35C0-A9F44EEC52A3}"/>
                </a:ext>
              </a:extLst>
            </p:cNvPr>
            <p:cNvSpPr/>
            <p:nvPr/>
          </p:nvSpPr>
          <p:spPr bwMode="gray">
            <a:xfrm>
              <a:off x="3247697" y="4018785"/>
              <a:ext cx="64008" cy="64008"/>
            </a:xfrm>
            <a:prstGeom prst="ellipse">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73" name="Oval 472">
              <a:extLst>
                <a:ext uri="{FF2B5EF4-FFF2-40B4-BE49-F238E27FC236}">
                  <a16:creationId xmlns:a16="http://schemas.microsoft.com/office/drawing/2014/main" id="{1FB05239-5009-45CC-8681-09CD0898CB2E}"/>
                </a:ext>
              </a:extLst>
            </p:cNvPr>
            <p:cNvSpPr/>
            <p:nvPr/>
          </p:nvSpPr>
          <p:spPr bwMode="gray">
            <a:xfrm>
              <a:off x="3346086" y="4018785"/>
              <a:ext cx="64008" cy="6400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74" name="Oval 473">
              <a:extLst>
                <a:ext uri="{FF2B5EF4-FFF2-40B4-BE49-F238E27FC236}">
                  <a16:creationId xmlns:a16="http://schemas.microsoft.com/office/drawing/2014/main" id="{D4BC4256-12E7-C5B8-D28A-FDF75A681DD4}"/>
                </a:ext>
              </a:extLst>
            </p:cNvPr>
            <p:cNvSpPr/>
            <p:nvPr/>
          </p:nvSpPr>
          <p:spPr bwMode="gray">
            <a:xfrm>
              <a:off x="3444475" y="4018785"/>
              <a:ext cx="64008" cy="6400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sp>
        <p:nvSpPr>
          <p:cNvPr id="475" name="TextBox 474">
            <a:extLst>
              <a:ext uri="{FF2B5EF4-FFF2-40B4-BE49-F238E27FC236}">
                <a16:creationId xmlns:a16="http://schemas.microsoft.com/office/drawing/2014/main" id="{82E46A88-29A8-5735-FBFD-14B5794AA5FF}"/>
              </a:ext>
            </a:extLst>
          </p:cNvPr>
          <p:cNvSpPr txBox="1"/>
          <p:nvPr/>
        </p:nvSpPr>
        <p:spPr bwMode="gray">
          <a:xfrm>
            <a:off x="2043113" y="4800600"/>
            <a:ext cx="874713" cy="400050"/>
          </a:xfrm>
          <a:prstGeom prst="rect">
            <a:avLst/>
          </a:prstGeom>
          <a:noFill/>
          <a:ln>
            <a:noFill/>
          </a:ln>
        </p:spPr>
        <p:txBody>
          <a:bodyPr wrap="square" lIns="137160" tIns="137160" rIns="274320" bIns="137160" rtlCol="0">
            <a:spAutoFit/>
          </a:bodyPr>
          <a:lstStyle/>
          <a:p>
            <a:pPr>
              <a:spcBef>
                <a:spcPts val="600"/>
              </a:spcBef>
              <a:spcAft>
                <a:spcPts val="600"/>
              </a:spcAft>
            </a:pPr>
            <a:r>
              <a:rPr lang="en-US" sz="800" b="1"/>
              <a:t>Chile</a:t>
            </a:r>
          </a:p>
        </p:txBody>
      </p:sp>
      <p:sp>
        <p:nvSpPr>
          <p:cNvPr id="476" name="TextBox 475">
            <a:extLst>
              <a:ext uri="{FF2B5EF4-FFF2-40B4-BE49-F238E27FC236}">
                <a16:creationId xmlns:a16="http://schemas.microsoft.com/office/drawing/2014/main" id="{6F6AA183-9E21-1612-ABBC-2CAC4452E960}"/>
              </a:ext>
            </a:extLst>
          </p:cNvPr>
          <p:cNvSpPr txBox="1"/>
          <p:nvPr/>
        </p:nvSpPr>
        <p:spPr bwMode="gray">
          <a:xfrm>
            <a:off x="2043113" y="5006975"/>
            <a:ext cx="1192213" cy="400050"/>
          </a:xfrm>
          <a:prstGeom prst="rect">
            <a:avLst/>
          </a:prstGeom>
          <a:noFill/>
          <a:ln>
            <a:noFill/>
          </a:ln>
        </p:spPr>
        <p:txBody>
          <a:bodyPr wrap="square" lIns="137160" tIns="137160" rIns="274320" bIns="137160" rtlCol="0">
            <a:spAutoFit/>
          </a:bodyPr>
          <a:lstStyle/>
          <a:p>
            <a:pPr>
              <a:spcBef>
                <a:spcPts val="600"/>
              </a:spcBef>
              <a:spcAft>
                <a:spcPts val="600"/>
              </a:spcAft>
            </a:pPr>
            <a:r>
              <a:rPr lang="en-US" sz="800" b="1"/>
              <a:t>Colombia</a:t>
            </a:r>
          </a:p>
        </p:txBody>
      </p:sp>
      <p:sp>
        <p:nvSpPr>
          <p:cNvPr id="477" name="TextBox 476">
            <a:extLst>
              <a:ext uri="{FF2B5EF4-FFF2-40B4-BE49-F238E27FC236}">
                <a16:creationId xmlns:a16="http://schemas.microsoft.com/office/drawing/2014/main" id="{615EBCAB-7BDB-5178-6074-3964A84912B9}"/>
              </a:ext>
            </a:extLst>
          </p:cNvPr>
          <p:cNvSpPr txBox="1"/>
          <p:nvPr/>
        </p:nvSpPr>
        <p:spPr bwMode="gray">
          <a:xfrm>
            <a:off x="1884363" y="4600575"/>
            <a:ext cx="1504950" cy="400050"/>
          </a:xfrm>
          <a:prstGeom prst="rect">
            <a:avLst/>
          </a:prstGeom>
          <a:noFill/>
          <a:ln>
            <a:noFill/>
          </a:ln>
        </p:spPr>
        <p:txBody>
          <a:bodyPr wrap="square" lIns="137160" tIns="137160" rIns="274320" bIns="137160" rtlCol="0">
            <a:spAutoFit/>
          </a:bodyPr>
          <a:lstStyle/>
          <a:p>
            <a:pPr>
              <a:spcBef>
                <a:spcPts val="600"/>
              </a:spcBef>
              <a:spcAft>
                <a:spcPts val="600"/>
              </a:spcAft>
            </a:pPr>
            <a:r>
              <a:rPr lang="en-US" sz="800" b="1"/>
              <a:t>South America</a:t>
            </a:r>
          </a:p>
        </p:txBody>
      </p:sp>
      <p:sp>
        <p:nvSpPr>
          <p:cNvPr id="478" name="TextBox 477">
            <a:extLst>
              <a:ext uri="{FF2B5EF4-FFF2-40B4-BE49-F238E27FC236}">
                <a16:creationId xmlns:a16="http://schemas.microsoft.com/office/drawing/2014/main" id="{130866E8-BDF7-9002-7E62-87A035279DFC}"/>
              </a:ext>
            </a:extLst>
          </p:cNvPr>
          <p:cNvSpPr txBox="1"/>
          <p:nvPr/>
        </p:nvSpPr>
        <p:spPr bwMode="gray">
          <a:xfrm>
            <a:off x="2055813" y="5224463"/>
            <a:ext cx="1104900" cy="400050"/>
          </a:xfrm>
          <a:prstGeom prst="rect">
            <a:avLst/>
          </a:prstGeom>
          <a:noFill/>
          <a:ln>
            <a:noFill/>
          </a:ln>
        </p:spPr>
        <p:txBody>
          <a:bodyPr wrap="square" lIns="137160" tIns="137160" rIns="274320" bIns="137160" rtlCol="0">
            <a:spAutoFit/>
          </a:bodyPr>
          <a:lstStyle/>
          <a:p>
            <a:pPr>
              <a:spcBef>
                <a:spcPts val="600"/>
              </a:spcBef>
              <a:spcAft>
                <a:spcPts val="600"/>
              </a:spcAft>
            </a:pPr>
            <a:r>
              <a:rPr lang="en-US" sz="800" b="1"/>
              <a:t>Brazil</a:t>
            </a:r>
          </a:p>
        </p:txBody>
      </p:sp>
      <p:grpSp>
        <p:nvGrpSpPr>
          <p:cNvPr id="479" name="Group 478">
            <a:extLst>
              <a:ext uri="{FF2B5EF4-FFF2-40B4-BE49-F238E27FC236}">
                <a16:creationId xmlns:a16="http://schemas.microsoft.com/office/drawing/2014/main" id="{09E16223-5A92-343D-219A-288F72DAC271}"/>
              </a:ext>
            </a:extLst>
          </p:cNvPr>
          <p:cNvGrpSpPr/>
          <p:nvPr/>
        </p:nvGrpSpPr>
        <p:grpSpPr>
          <a:xfrm>
            <a:off x="2767013" y="5389563"/>
            <a:ext cx="261938" cy="65088"/>
            <a:chOff x="3247697" y="4018785"/>
            <a:chExt cx="260786" cy="64008"/>
          </a:xfrm>
        </p:grpSpPr>
        <p:sp>
          <p:nvSpPr>
            <p:cNvPr id="480" name="Oval 479">
              <a:extLst>
                <a:ext uri="{FF2B5EF4-FFF2-40B4-BE49-F238E27FC236}">
                  <a16:creationId xmlns:a16="http://schemas.microsoft.com/office/drawing/2014/main" id="{93E38DB9-32B8-1B7C-7836-1228556F29D7}"/>
                </a:ext>
              </a:extLst>
            </p:cNvPr>
            <p:cNvSpPr/>
            <p:nvPr/>
          </p:nvSpPr>
          <p:spPr bwMode="gray">
            <a:xfrm>
              <a:off x="3247697" y="4018785"/>
              <a:ext cx="64008" cy="64008"/>
            </a:xfrm>
            <a:prstGeom prst="ellipse">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81" name="Oval 480">
              <a:extLst>
                <a:ext uri="{FF2B5EF4-FFF2-40B4-BE49-F238E27FC236}">
                  <a16:creationId xmlns:a16="http://schemas.microsoft.com/office/drawing/2014/main" id="{6960F522-016A-7999-1CCD-0A82D1E4E911}"/>
                </a:ext>
              </a:extLst>
            </p:cNvPr>
            <p:cNvSpPr/>
            <p:nvPr/>
          </p:nvSpPr>
          <p:spPr bwMode="gray">
            <a:xfrm>
              <a:off x="3346086" y="4018785"/>
              <a:ext cx="64008" cy="6400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82" name="Oval 481">
              <a:extLst>
                <a:ext uri="{FF2B5EF4-FFF2-40B4-BE49-F238E27FC236}">
                  <a16:creationId xmlns:a16="http://schemas.microsoft.com/office/drawing/2014/main" id="{76E79B3C-E8DE-52E0-3B38-96303253AB36}"/>
                </a:ext>
              </a:extLst>
            </p:cNvPr>
            <p:cNvSpPr/>
            <p:nvPr/>
          </p:nvSpPr>
          <p:spPr bwMode="gray">
            <a:xfrm>
              <a:off x="3444475" y="4018785"/>
              <a:ext cx="64008" cy="64008"/>
            </a:xfrm>
            <a:prstGeom prst="ellipse">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sp>
        <p:nvSpPr>
          <p:cNvPr id="483" name="Rectangle 482">
            <a:extLst>
              <a:ext uri="{FF2B5EF4-FFF2-40B4-BE49-F238E27FC236}">
                <a16:creationId xmlns:a16="http://schemas.microsoft.com/office/drawing/2014/main" id="{44921637-6F59-DFCE-FE7D-598BE1358514}"/>
              </a:ext>
            </a:extLst>
          </p:cNvPr>
          <p:cNvSpPr/>
          <p:nvPr/>
        </p:nvSpPr>
        <p:spPr bwMode="gray">
          <a:xfrm>
            <a:off x="6048375" y="5213350"/>
            <a:ext cx="1035050" cy="379413"/>
          </a:xfrm>
          <a:prstGeom prst="rect">
            <a:avLst/>
          </a:prstGeom>
          <a:solidFill>
            <a:srgbClr val="F2F2F2">
              <a:alpha val="56509"/>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nvGrpSpPr>
          <p:cNvPr id="484" name="Group 483">
            <a:extLst>
              <a:ext uri="{FF2B5EF4-FFF2-40B4-BE49-F238E27FC236}">
                <a16:creationId xmlns:a16="http://schemas.microsoft.com/office/drawing/2014/main" id="{FCBA5C6D-CCD6-1A44-2BBC-BD67290A8DE4}"/>
              </a:ext>
            </a:extLst>
          </p:cNvPr>
          <p:cNvGrpSpPr/>
          <p:nvPr/>
        </p:nvGrpSpPr>
        <p:grpSpPr>
          <a:xfrm>
            <a:off x="6675438" y="5399088"/>
            <a:ext cx="260350" cy="65088"/>
            <a:chOff x="3247697" y="4018785"/>
            <a:chExt cx="260786" cy="64008"/>
          </a:xfrm>
        </p:grpSpPr>
        <p:sp>
          <p:nvSpPr>
            <p:cNvPr id="485" name="Oval 484">
              <a:extLst>
                <a:ext uri="{FF2B5EF4-FFF2-40B4-BE49-F238E27FC236}">
                  <a16:creationId xmlns:a16="http://schemas.microsoft.com/office/drawing/2014/main" id="{6946B7FA-B7FA-EEF7-34D9-EB2231B8CD02}"/>
                </a:ext>
              </a:extLst>
            </p:cNvPr>
            <p:cNvSpPr/>
            <p:nvPr/>
          </p:nvSpPr>
          <p:spPr bwMode="gray">
            <a:xfrm>
              <a:off x="3247697" y="4018785"/>
              <a:ext cx="64008" cy="64008"/>
            </a:xfrm>
            <a:prstGeom prst="ellipse">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86" name="Oval 485">
              <a:extLst>
                <a:ext uri="{FF2B5EF4-FFF2-40B4-BE49-F238E27FC236}">
                  <a16:creationId xmlns:a16="http://schemas.microsoft.com/office/drawing/2014/main" id="{1645BAF8-4866-4E82-64CD-B432C057B6C6}"/>
                </a:ext>
              </a:extLst>
            </p:cNvPr>
            <p:cNvSpPr/>
            <p:nvPr/>
          </p:nvSpPr>
          <p:spPr bwMode="gray">
            <a:xfrm>
              <a:off x="3346086" y="4018785"/>
              <a:ext cx="64008" cy="64008"/>
            </a:xfrm>
            <a:prstGeom prst="ellipse">
              <a:avLst/>
            </a:prstGeom>
            <a:solidFill>
              <a:schemeClr val="accent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87" name="Oval 486">
              <a:extLst>
                <a:ext uri="{FF2B5EF4-FFF2-40B4-BE49-F238E27FC236}">
                  <a16:creationId xmlns:a16="http://schemas.microsoft.com/office/drawing/2014/main" id="{582E8BD0-02E1-7E7A-411B-29431F9A5B5F}"/>
                </a:ext>
              </a:extLst>
            </p:cNvPr>
            <p:cNvSpPr/>
            <p:nvPr/>
          </p:nvSpPr>
          <p:spPr bwMode="gray">
            <a:xfrm>
              <a:off x="3444475" y="4018785"/>
              <a:ext cx="64008" cy="64008"/>
            </a:xfrm>
            <a:prstGeom prst="ellipse">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sp>
        <p:nvSpPr>
          <p:cNvPr id="488" name="TextBox 487">
            <a:extLst>
              <a:ext uri="{FF2B5EF4-FFF2-40B4-BE49-F238E27FC236}">
                <a16:creationId xmlns:a16="http://schemas.microsoft.com/office/drawing/2014/main" id="{1CF3FB4E-D013-1935-F30E-E38E7E65D6C2}"/>
              </a:ext>
            </a:extLst>
          </p:cNvPr>
          <p:cNvSpPr txBox="1"/>
          <p:nvPr/>
        </p:nvSpPr>
        <p:spPr bwMode="gray">
          <a:xfrm>
            <a:off x="6026150" y="5221288"/>
            <a:ext cx="1016000" cy="400050"/>
          </a:xfrm>
          <a:prstGeom prst="rect">
            <a:avLst/>
          </a:prstGeom>
          <a:noFill/>
          <a:ln>
            <a:noFill/>
          </a:ln>
        </p:spPr>
        <p:txBody>
          <a:bodyPr wrap="square" lIns="137160" tIns="137160" rIns="274320" bIns="137160" rtlCol="0">
            <a:spAutoFit/>
          </a:bodyPr>
          <a:lstStyle/>
          <a:p>
            <a:pPr>
              <a:spcBef>
                <a:spcPts val="600"/>
              </a:spcBef>
              <a:spcAft>
                <a:spcPts val="600"/>
              </a:spcAft>
            </a:pPr>
            <a:r>
              <a:rPr lang="en-US" sz="800" b="1"/>
              <a:t>Australia</a:t>
            </a:r>
          </a:p>
        </p:txBody>
      </p:sp>
      <p:sp>
        <p:nvSpPr>
          <p:cNvPr id="489" name="Rectangle 488">
            <a:extLst>
              <a:ext uri="{FF2B5EF4-FFF2-40B4-BE49-F238E27FC236}">
                <a16:creationId xmlns:a16="http://schemas.microsoft.com/office/drawing/2014/main" id="{CE57337F-DBD7-D55C-F5AE-FD25BC19CD49}"/>
              </a:ext>
            </a:extLst>
          </p:cNvPr>
          <p:cNvSpPr/>
          <p:nvPr/>
        </p:nvSpPr>
        <p:spPr bwMode="gray">
          <a:xfrm>
            <a:off x="3475038" y="4403725"/>
            <a:ext cx="1428750" cy="915988"/>
          </a:xfrm>
          <a:prstGeom prst="rect">
            <a:avLst/>
          </a:prstGeom>
          <a:solidFill>
            <a:srgbClr val="F2F2F2">
              <a:alpha val="56509"/>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nvGrpSpPr>
          <p:cNvPr id="490" name="Group 489">
            <a:extLst>
              <a:ext uri="{FF2B5EF4-FFF2-40B4-BE49-F238E27FC236}">
                <a16:creationId xmlns:a16="http://schemas.microsoft.com/office/drawing/2014/main" id="{C0905899-2C9B-5C34-061B-E305956C7761}"/>
              </a:ext>
            </a:extLst>
          </p:cNvPr>
          <p:cNvGrpSpPr/>
          <p:nvPr/>
        </p:nvGrpSpPr>
        <p:grpSpPr>
          <a:xfrm>
            <a:off x="4381500" y="4670425"/>
            <a:ext cx="260350" cy="63500"/>
            <a:chOff x="3247697" y="4018785"/>
            <a:chExt cx="260786" cy="64008"/>
          </a:xfrm>
        </p:grpSpPr>
        <p:sp>
          <p:nvSpPr>
            <p:cNvPr id="491" name="Oval 490">
              <a:extLst>
                <a:ext uri="{FF2B5EF4-FFF2-40B4-BE49-F238E27FC236}">
                  <a16:creationId xmlns:a16="http://schemas.microsoft.com/office/drawing/2014/main" id="{59B49D19-E724-C373-414E-59441A8EEE9C}"/>
                </a:ext>
              </a:extLst>
            </p:cNvPr>
            <p:cNvSpPr/>
            <p:nvPr/>
          </p:nvSpPr>
          <p:spPr bwMode="gray">
            <a:xfrm>
              <a:off x="3247697" y="4018785"/>
              <a:ext cx="64008" cy="64008"/>
            </a:xfrm>
            <a:prstGeom prst="ellipse">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92" name="Oval 491">
              <a:extLst>
                <a:ext uri="{FF2B5EF4-FFF2-40B4-BE49-F238E27FC236}">
                  <a16:creationId xmlns:a16="http://schemas.microsoft.com/office/drawing/2014/main" id="{A1254536-5E8F-5513-4A3E-2E6E1669AFF1}"/>
                </a:ext>
              </a:extLst>
            </p:cNvPr>
            <p:cNvSpPr/>
            <p:nvPr/>
          </p:nvSpPr>
          <p:spPr bwMode="gray">
            <a:xfrm>
              <a:off x="3346086" y="4018785"/>
              <a:ext cx="64008" cy="6400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93" name="Oval 492">
              <a:extLst>
                <a:ext uri="{FF2B5EF4-FFF2-40B4-BE49-F238E27FC236}">
                  <a16:creationId xmlns:a16="http://schemas.microsoft.com/office/drawing/2014/main" id="{B253A3E5-A0DD-3906-984B-766FEE115189}"/>
                </a:ext>
              </a:extLst>
            </p:cNvPr>
            <p:cNvSpPr/>
            <p:nvPr/>
          </p:nvSpPr>
          <p:spPr bwMode="gray">
            <a:xfrm>
              <a:off x="3444475" y="4018785"/>
              <a:ext cx="64008" cy="6400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grpSp>
        <p:nvGrpSpPr>
          <p:cNvPr id="494" name="Group 493">
            <a:extLst>
              <a:ext uri="{FF2B5EF4-FFF2-40B4-BE49-F238E27FC236}">
                <a16:creationId xmlns:a16="http://schemas.microsoft.com/office/drawing/2014/main" id="{B705A306-D306-D422-EBC9-6250D177B523}"/>
              </a:ext>
            </a:extLst>
          </p:cNvPr>
          <p:cNvGrpSpPr/>
          <p:nvPr/>
        </p:nvGrpSpPr>
        <p:grpSpPr>
          <a:xfrm>
            <a:off x="4389438" y="4859338"/>
            <a:ext cx="261938" cy="65088"/>
            <a:chOff x="3247697" y="4018785"/>
            <a:chExt cx="260786" cy="64008"/>
          </a:xfrm>
        </p:grpSpPr>
        <p:sp>
          <p:nvSpPr>
            <p:cNvPr id="495" name="Oval 494">
              <a:extLst>
                <a:ext uri="{FF2B5EF4-FFF2-40B4-BE49-F238E27FC236}">
                  <a16:creationId xmlns:a16="http://schemas.microsoft.com/office/drawing/2014/main" id="{D61046BE-A931-6457-742E-347BF2E57801}"/>
                </a:ext>
              </a:extLst>
            </p:cNvPr>
            <p:cNvSpPr/>
            <p:nvPr/>
          </p:nvSpPr>
          <p:spPr bwMode="gray">
            <a:xfrm>
              <a:off x="3247697" y="4018785"/>
              <a:ext cx="64008" cy="64008"/>
            </a:xfrm>
            <a:prstGeom prst="ellipse">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96" name="Oval 495">
              <a:extLst>
                <a:ext uri="{FF2B5EF4-FFF2-40B4-BE49-F238E27FC236}">
                  <a16:creationId xmlns:a16="http://schemas.microsoft.com/office/drawing/2014/main" id="{C264B072-E5AB-82C7-6B9C-9ED47CAF1EE8}"/>
                </a:ext>
              </a:extLst>
            </p:cNvPr>
            <p:cNvSpPr/>
            <p:nvPr/>
          </p:nvSpPr>
          <p:spPr bwMode="gray">
            <a:xfrm>
              <a:off x="3346086" y="4018785"/>
              <a:ext cx="64008" cy="6400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97" name="Oval 496">
              <a:extLst>
                <a:ext uri="{FF2B5EF4-FFF2-40B4-BE49-F238E27FC236}">
                  <a16:creationId xmlns:a16="http://schemas.microsoft.com/office/drawing/2014/main" id="{6EDE1490-E576-C7EF-690C-08784B5D535C}"/>
                </a:ext>
              </a:extLst>
            </p:cNvPr>
            <p:cNvSpPr/>
            <p:nvPr/>
          </p:nvSpPr>
          <p:spPr bwMode="gray">
            <a:xfrm>
              <a:off x="3444475" y="4018785"/>
              <a:ext cx="64008" cy="6400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sp>
        <p:nvSpPr>
          <p:cNvPr id="498" name="TextBox 497">
            <a:extLst>
              <a:ext uri="{FF2B5EF4-FFF2-40B4-BE49-F238E27FC236}">
                <a16:creationId xmlns:a16="http://schemas.microsoft.com/office/drawing/2014/main" id="{E30F52CB-88A4-DA00-A395-FF9B4E95586B}"/>
              </a:ext>
            </a:extLst>
          </p:cNvPr>
          <p:cNvSpPr txBox="1"/>
          <p:nvPr/>
        </p:nvSpPr>
        <p:spPr bwMode="gray">
          <a:xfrm>
            <a:off x="3522663" y="4510088"/>
            <a:ext cx="839788" cy="400050"/>
          </a:xfrm>
          <a:prstGeom prst="rect">
            <a:avLst/>
          </a:prstGeom>
          <a:noFill/>
          <a:ln>
            <a:noFill/>
          </a:ln>
        </p:spPr>
        <p:txBody>
          <a:bodyPr wrap="square" lIns="137160" tIns="137160" rIns="274320" bIns="137160" rtlCol="0">
            <a:spAutoFit/>
          </a:bodyPr>
          <a:lstStyle/>
          <a:p>
            <a:pPr>
              <a:spcBef>
                <a:spcPts val="600"/>
              </a:spcBef>
              <a:spcAft>
                <a:spcPts val="600"/>
              </a:spcAft>
            </a:pPr>
            <a:r>
              <a:rPr lang="en-US" sz="800" b="1"/>
              <a:t>Nigeria</a:t>
            </a:r>
          </a:p>
        </p:txBody>
      </p:sp>
      <p:sp>
        <p:nvSpPr>
          <p:cNvPr id="499" name="TextBox 498">
            <a:extLst>
              <a:ext uri="{FF2B5EF4-FFF2-40B4-BE49-F238E27FC236}">
                <a16:creationId xmlns:a16="http://schemas.microsoft.com/office/drawing/2014/main" id="{6028F3FF-314F-697B-5894-4AB07407FA87}"/>
              </a:ext>
            </a:extLst>
          </p:cNvPr>
          <p:cNvSpPr txBox="1"/>
          <p:nvPr/>
        </p:nvSpPr>
        <p:spPr bwMode="gray">
          <a:xfrm>
            <a:off x="3522663" y="4854575"/>
            <a:ext cx="827088" cy="400050"/>
          </a:xfrm>
          <a:prstGeom prst="rect">
            <a:avLst/>
          </a:prstGeom>
          <a:noFill/>
          <a:ln>
            <a:noFill/>
          </a:ln>
        </p:spPr>
        <p:txBody>
          <a:bodyPr wrap="square" lIns="137160" tIns="137160" rIns="274320" bIns="137160" rtlCol="0">
            <a:spAutoFit/>
          </a:bodyPr>
          <a:lstStyle/>
          <a:p>
            <a:pPr>
              <a:spcBef>
                <a:spcPts val="600"/>
              </a:spcBef>
              <a:spcAft>
                <a:spcPts val="600"/>
              </a:spcAft>
            </a:pPr>
            <a:r>
              <a:rPr lang="en-US" sz="800" b="1"/>
              <a:t>Ghana</a:t>
            </a:r>
          </a:p>
        </p:txBody>
      </p:sp>
      <p:sp>
        <p:nvSpPr>
          <p:cNvPr id="500" name="TextBox 499">
            <a:extLst>
              <a:ext uri="{FF2B5EF4-FFF2-40B4-BE49-F238E27FC236}">
                <a16:creationId xmlns:a16="http://schemas.microsoft.com/office/drawing/2014/main" id="{7D0CB96B-BDC0-BEDC-6A4F-97846D9522A5}"/>
              </a:ext>
            </a:extLst>
          </p:cNvPr>
          <p:cNvSpPr txBox="1"/>
          <p:nvPr/>
        </p:nvSpPr>
        <p:spPr bwMode="gray">
          <a:xfrm>
            <a:off x="3402013" y="4318000"/>
            <a:ext cx="1504950" cy="400050"/>
          </a:xfrm>
          <a:prstGeom prst="rect">
            <a:avLst/>
          </a:prstGeom>
          <a:noFill/>
          <a:ln>
            <a:noFill/>
          </a:ln>
        </p:spPr>
        <p:txBody>
          <a:bodyPr wrap="square" lIns="137160" tIns="137160" rIns="274320" bIns="137160" rtlCol="0">
            <a:spAutoFit/>
          </a:bodyPr>
          <a:lstStyle/>
          <a:p>
            <a:pPr>
              <a:spcBef>
                <a:spcPts val="600"/>
              </a:spcBef>
              <a:spcAft>
                <a:spcPts val="600"/>
              </a:spcAft>
            </a:pPr>
            <a:r>
              <a:rPr lang="en-US" sz="800" b="1"/>
              <a:t>Africa</a:t>
            </a:r>
          </a:p>
        </p:txBody>
      </p:sp>
      <p:sp>
        <p:nvSpPr>
          <p:cNvPr id="501" name="TextBox 500">
            <a:extLst>
              <a:ext uri="{FF2B5EF4-FFF2-40B4-BE49-F238E27FC236}">
                <a16:creationId xmlns:a16="http://schemas.microsoft.com/office/drawing/2014/main" id="{088E17C1-21A5-283A-ECC0-E5553599066C}"/>
              </a:ext>
            </a:extLst>
          </p:cNvPr>
          <p:cNvSpPr txBox="1"/>
          <p:nvPr/>
        </p:nvSpPr>
        <p:spPr bwMode="gray">
          <a:xfrm>
            <a:off x="3514725" y="4692650"/>
            <a:ext cx="1098550" cy="400050"/>
          </a:xfrm>
          <a:prstGeom prst="rect">
            <a:avLst/>
          </a:prstGeom>
          <a:noFill/>
          <a:ln>
            <a:noFill/>
          </a:ln>
        </p:spPr>
        <p:txBody>
          <a:bodyPr wrap="square" lIns="137160" tIns="137160" rIns="274320" bIns="137160" rtlCol="0">
            <a:spAutoFit/>
          </a:bodyPr>
          <a:lstStyle/>
          <a:p>
            <a:pPr>
              <a:spcBef>
                <a:spcPts val="600"/>
              </a:spcBef>
              <a:spcAft>
                <a:spcPts val="600"/>
              </a:spcAft>
            </a:pPr>
            <a:r>
              <a:rPr lang="en-US" sz="800" b="1"/>
              <a:t>South Africa</a:t>
            </a:r>
          </a:p>
        </p:txBody>
      </p:sp>
      <p:grpSp>
        <p:nvGrpSpPr>
          <p:cNvPr id="502" name="Group 501">
            <a:extLst>
              <a:ext uri="{FF2B5EF4-FFF2-40B4-BE49-F238E27FC236}">
                <a16:creationId xmlns:a16="http://schemas.microsoft.com/office/drawing/2014/main" id="{65C6D536-045C-9520-B319-4F409DA343DD}"/>
              </a:ext>
            </a:extLst>
          </p:cNvPr>
          <p:cNvGrpSpPr/>
          <p:nvPr/>
        </p:nvGrpSpPr>
        <p:grpSpPr>
          <a:xfrm>
            <a:off x="4397375" y="5070475"/>
            <a:ext cx="261938" cy="65088"/>
            <a:chOff x="3247697" y="4018785"/>
            <a:chExt cx="260786" cy="64008"/>
          </a:xfrm>
        </p:grpSpPr>
        <p:sp>
          <p:nvSpPr>
            <p:cNvPr id="503" name="Oval 502">
              <a:extLst>
                <a:ext uri="{FF2B5EF4-FFF2-40B4-BE49-F238E27FC236}">
                  <a16:creationId xmlns:a16="http://schemas.microsoft.com/office/drawing/2014/main" id="{F12027C8-2887-2EA2-AF77-85A44F167055}"/>
                </a:ext>
              </a:extLst>
            </p:cNvPr>
            <p:cNvSpPr/>
            <p:nvPr/>
          </p:nvSpPr>
          <p:spPr bwMode="gray">
            <a:xfrm>
              <a:off x="3247697" y="4018785"/>
              <a:ext cx="64008" cy="64008"/>
            </a:xfrm>
            <a:prstGeom prst="ellipse">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04" name="Oval 503">
              <a:extLst>
                <a:ext uri="{FF2B5EF4-FFF2-40B4-BE49-F238E27FC236}">
                  <a16:creationId xmlns:a16="http://schemas.microsoft.com/office/drawing/2014/main" id="{D9941330-EC4A-DF36-B06F-CD107ABC0FD3}"/>
                </a:ext>
              </a:extLst>
            </p:cNvPr>
            <p:cNvSpPr/>
            <p:nvPr/>
          </p:nvSpPr>
          <p:spPr bwMode="gray">
            <a:xfrm>
              <a:off x="3346086" y="4018785"/>
              <a:ext cx="64008" cy="6400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05" name="Oval 504">
              <a:extLst>
                <a:ext uri="{FF2B5EF4-FFF2-40B4-BE49-F238E27FC236}">
                  <a16:creationId xmlns:a16="http://schemas.microsoft.com/office/drawing/2014/main" id="{535B8A4C-AC6B-9AC5-925E-F7A16FD08485}"/>
                </a:ext>
              </a:extLst>
            </p:cNvPr>
            <p:cNvSpPr/>
            <p:nvPr/>
          </p:nvSpPr>
          <p:spPr bwMode="gray">
            <a:xfrm>
              <a:off x="3444475" y="4018785"/>
              <a:ext cx="64008" cy="6400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sp>
        <p:nvSpPr>
          <p:cNvPr id="507" name="Oval 506">
            <a:extLst>
              <a:ext uri="{FF2B5EF4-FFF2-40B4-BE49-F238E27FC236}">
                <a16:creationId xmlns:a16="http://schemas.microsoft.com/office/drawing/2014/main" id="{594E364B-AF54-937A-0705-AE39061175A0}"/>
              </a:ext>
            </a:extLst>
          </p:cNvPr>
          <p:cNvSpPr/>
          <p:nvPr/>
        </p:nvSpPr>
        <p:spPr bwMode="gray">
          <a:xfrm>
            <a:off x="3207781" y="2193251"/>
            <a:ext cx="185647" cy="174271"/>
          </a:xfrm>
          <a:prstGeom prst="ellipse">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08" name="Oval 507">
            <a:extLst>
              <a:ext uri="{FF2B5EF4-FFF2-40B4-BE49-F238E27FC236}">
                <a16:creationId xmlns:a16="http://schemas.microsoft.com/office/drawing/2014/main" id="{490761D3-238B-C8A2-3206-8578D96DB043}"/>
              </a:ext>
            </a:extLst>
          </p:cNvPr>
          <p:cNvSpPr/>
          <p:nvPr/>
        </p:nvSpPr>
        <p:spPr bwMode="gray">
          <a:xfrm>
            <a:off x="3924840" y="2193251"/>
            <a:ext cx="185647" cy="174271"/>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09" name="Oval 508">
            <a:extLst>
              <a:ext uri="{FF2B5EF4-FFF2-40B4-BE49-F238E27FC236}">
                <a16:creationId xmlns:a16="http://schemas.microsoft.com/office/drawing/2014/main" id="{3E2C4A66-3279-433F-D02A-83743157C181}"/>
              </a:ext>
            </a:extLst>
          </p:cNvPr>
          <p:cNvSpPr/>
          <p:nvPr/>
        </p:nvSpPr>
        <p:spPr bwMode="gray">
          <a:xfrm>
            <a:off x="4688967" y="2193251"/>
            <a:ext cx="185647" cy="174271"/>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defTabSz="914400" rtl="1" eaLnBrk="1" latinLnBrk="0" hangingPunct="1">
              <a:buNone/>
            </a:pPr>
            <a:endParaRPr lang="en-US" sz="1600" err="1">
              <a:solidFill>
                <a:schemeClr val="tx1"/>
              </a:solidFill>
            </a:endParaRPr>
          </a:p>
        </p:txBody>
      </p:sp>
      <p:sp>
        <p:nvSpPr>
          <p:cNvPr id="510" name="Rectangle 509">
            <a:extLst>
              <a:ext uri="{FF2B5EF4-FFF2-40B4-BE49-F238E27FC236}">
                <a16:creationId xmlns:a16="http://schemas.microsoft.com/office/drawing/2014/main" id="{2986C00F-A9B0-C645-4CC5-DC4F07CDD929}"/>
              </a:ext>
            </a:extLst>
          </p:cNvPr>
          <p:cNvSpPr/>
          <p:nvPr/>
        </p:nvSpPr>
        <p:spPr bwMode="gray">
          <a:xfrm>
            <a:off x="3198727" y="2176077"/>
            <a:ext cx="690935" cy="28733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800" dirty="0">
                <a:solidFill>
                  <a:schemeClr val="tx1"/>
                </a:solidFill>
              </a:rPr>
              <a:t>EPR</a:t>
            </a:r>
          </a:p>
        </p:txBody>
      </p:sp>
      <p:sp>
        <p:nvSpPr>
          <p:cNvPr id="511" name="Rectangle 510">
            <a:extLst>
              <a:ext uri="{FF2B5EF4-FFF2-40B4-BE49-F238E27FC236}">
                <a16:creationId xmlns:a16="http://schemas.microsoft.com/office/drawing/2014/main" id="{D1FA4D69-00B1-3688-9BAF-DFE7FE218CB3}"/>
              </a:ext>
            </a:extLst>
          </p:cNvPr>
          <p:cNvSpPr/>
          <p:nvPr/>
        </p:nvSpPr>
        <p:spPr bwMode="gray">
          <a:xfrm>
            <a:off x="4043775" y="2142457"/>
            <a:ext cx="647432" cy="28733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en-US" sz="800" dirty="0">
                <a:solidFill>
                  <a:schemeClr val="tx1"/>
                </a:solidFill>
              </a:rPr>
              <a:t>Strategic plans</a:t>
            </a:r>
            <a:endParaRPr lang="en-US" dirty="0"/>
          </a:p>
        </p:txBody>
      </p:sp>
      <p:sp>
        <p:nvSpPr>
          <p:cNvPr id="512" name="Rectangle 511">
            <a:extLst>
              <a:ext uri="{FF2B5EF4-FFF2-40B4-BE49-F238E27FC236}">
                <a16:creationId xmlns:a16="http://schemas.microsoft.com/office/drawing/2014/main" id="{9C21C18C-F61B-2A34-2F33-91D9327F9AD0}"/>
              </a:ext>
            </a:extLst>
          </p:cNvPr>
          <p:cNvSpPr/>
          <p:nvPr/>
        </p:nvSpPr>
        <p:spPr bwMode="gray">
          <a:xfrm>
            <a:off x="4845319" y="2142457"/>
            <a:ext cx="647432" cy="28733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800" dirty="0">
                <a:solidFill>
                  <a:schemeClr val="tx1"/>
                </a:solidFill>
              </a:rPr>
              <a:t>Financial incentives</a:t>
            </a:r>
          </a:p>
        </p:txBody>
      </p:sp>
      <p:sp>
        <p:nvSpPr>
          <p:cNvPr id="513" name="Rectangle 512">
            <a:extLst>
              <a:ext uri="{FF2B5EF4-FFF2-40B4-BE49-F238E27FC236}">
                <a16:creationId xmlns:a16="http://schemas.microsoft.com/office/drawing/2014/main" id="{46CE6C85-1736-B8E7-3426-79387939E244}"/>
              </a:ext>
            </a:extLst>
          </p:cNvPr>
          <p:cNvSpPr/>
          <p:nvPr>
            <p:custDataLst>
              <p:tags r:id="rId2"/>
            </p:custDataLst>
          </p:nvPr>
        </p:nvSpPr>
        <p:spPr bwMode="gray">
          <a:xfrm>
            <a:off x="6122988" y="2147888"/>
            <a:ext cx="1762125" cy="28733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en-US" sz="800" dirty="0">
                <a:solidFill>
                  <a:schemeClr val="tx1"/>
                </a:solidFill>
              </a:rPr>
              <a:t>Planned material recovery capacity from recycled Li batteries 2030 (</a:t>
            </a:r>
            <a:r>
              <a:rPr lang="en-US" sz="800" i="1" dirty="0">
                <a:solidFill>
                  <a:schemeClr val="tx1"/>
                </a:solidFill>
              </a:rPr>
              <a:t>kt</a:t>
            </a:r>
            <a:r>
              <a:rPr lang="en-US" sz="800" dirty="0">
                <a:solidFill>
                  <a:schemeClr val="tx1"/>
                </a:solidFill>
              </a:rPr>
              <a:t>/%)</a:t>
            </a:r>
            <a:endParaRPr lang="en-US" dirty="0"/>
          </a:p>
        </p:txBody>
      </p:sp>
      <p:graphicFrame>
        <p:nvGraphicFramePr>
          <p:cNvPr id="550" name="Chart 549">
            <a:extLst>
              <a:ext uri="{FF2B5EF4-FFF2-40B4-BE49-F238E27FC236}">
                <a16:creationId xmlns:a16="http://schemas.microsoft.com/office/drawing/2014/main" id="{57F48E22-A484-01E9-3631-924AA709078A}"/>
              </a:ext>
            </a:extLst>
          </p:cNvPr>
          <p:cNvGraphicFramePr/>
          <p:nvPr>
            <p:custDataLst>
              <p:tags r:id="rId3"/>
            </p:custDataLst>
            <p:extLst>
              <p:ext uri="{D42A27DB-BD31-4B8C-83A1-F6EECF244321}">
                <p14:modId xmlns:p14="http://schemas.microsoft.com/office/powerpoint/2010/main" val="1807006998"/>
              </p:ext>
            </p:extLst>
          </p:nvPr>
        </p:nvGraphicFramePr>
        <p:xfrm>
          <a:off x="1446213" y="3654425"/>
          <a:ext cx="600075" cy="600075"/>
        </p:xfrm>
        <a:graphic>
          <a:graphicData uri="http://schemas.openxmlformats.org/drawingml/2006/chart">
            <c:chart xmlns:c="http://schemas.openxmlformats.org/drawingml/2006/chart" xmlns:r="http://schemas.openxmlformats.org/officeDocument/2006/relationships" r:id="rId29"/>
          </a:graphicData>
        </a:graphic>
      </p:graphicFrame>
      <p:sp>
        <p:nvSpPr>
          <p:cNvPr id="515" name="Text Placeholder 10">
            <a:extLst>
              <a:ext uri="{FF2B5EF4-FFF2-40B4-BE49-F238E27FC236}">
                <a16:creationId xmlns:a16="http://schemas.microsoft.com/office/drawing/2014/main" id="{7BEF83B0-9329-72A7-88D4-CC66065753B4}"/>
              </a:ext>
            </a:extLst>
          </p:cNvPr>
          <p:cNvSpPr txBox="1">
            <a:spLocks/>
          </p:cNvSpPr>
          <p:nvPr>
            <p:custDataLst>
              <p:tags r:id="rId4"/>
            </p:custDataLst>
          </p:nvPr>
        </p:nvSpPr>
        <p:spPr bwMode="auto">
          <a:xfrm>
            <a:off x="2012950" y="3687763"/>
            <a:ext cx="279400"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800">
                <a:effectLst/>
                <a:ea typeface="+mn-lt"/>
                <a:cs typeface="+mn-lt"/>
                <a:sym typeface="+mn-lt"/>
              </a:rPr>
              <a:t>497 kt</a:t>
            </a:r>
            <a:br>
              <a:rPr lang="en-US" altLang="en-US" sz="800">
                <a:effectLst/>
                <a:ea typeface="+mn-lt"/>
                <a:cs typeface="+mn-lt"/>
                <a:sym typeface="+mn-lt"/>
              </a:rPr>
            </a:br>
            <a:r>
              <a:rPr lang="en-US" altLang="en-US" sz="800">
                <a:effectLst/>
                <a:ea typeface="+mn-lt"/>
                <a:cs typeface="+mn-lt"/>
                <a:sym typeface="+mn-lt"/>
              </a:rPr>
              <a:t>(19%)</a:t>
            </a:r>
            <a:endParaRPr lang="en-US" sz="800">
              <a:ea typeface="+mn-lt"/>
              <a:cs typeface="+mn-lt"/>
              <a:sym typeface="+mn-lt"/>
            </a:endParaRPr>
          </a:p>
        </p:txBody>
      </p:sp>
      <p:graphicFrame>
        <p:nvGraphicFramePr>
          <p:cNvPr id="567" name="Chart 566">
            <a:extLst>
              <a:ext uri="{FF2B5EF4-FFF2-40B4-BE49-F238E27FC236}">
                <a16:creationId xmlns:a16="http://schemas.microsoft.com/office/drawing/2014/main" id="{D469B54D-68A1-EA88-CA54-886B74DF3FF1}"/>
              </a:ext>
            </a:extLst>
          </p:cNvPr>
          <p:cNvGraphicFramePr/>
          <p:nvPr>
            <p:custDataLst>
              <p:tags r:id="rId5"/>
            </p:custDataLst>
            <p:extLst>
              <p:ext uri="{D42A27DB-BD31-4B8C-83A1-F6EECF244321}">
                <p14:modId xmlns:p14="http://schemas.microsoft.com/office/powerpoint/2010/main" val="2023908303"/>
              </p:ext>
            </p:extLst>
          </p:nvPr>
        </p:nvGraphicFramePr>
        <p:xfrm>
          <a:off x="5680075" y="2008188"/>
          <a:ext cx="600075" cy="600075"/>
        </p:xfrm>
        <a:graphic>
          <a:graphicData uri="http://schemas.openxmlformats.org/drawingml/2006/chart">
            <c:chart xmlns:c="http://schemas.openxmlformats.org/drawingml/2006/chart" xmlns:r="http://schemas.openxmlformats.org/officeDocument/2006/relationships" r:id="rId30"/>
          </a:graphicData>
        </a:graphic>
      </p:graphicFrame>
      <p:graphicFrame>
        <p:nvGraphicFramePr>
          <p:cNvPr id="551" name="Chart 550">
            <a:extLst>
              <a:ext uri="{FF2B5EF4-FFF2-40B4-BE49-F238E27FC236}">
                <a16:creationId xmlns:a16="http://schemas.microsoft.com/office/drawing/2014/main" id="{586B0964-EF36-A1B7-A09B-302F60F5FAFC}"/>
              </a:ext>
            </a:extLst>
          </p:cNvPr>
          <p:cNvGraphicFramePr/>
          <p:nvPr>
            <p:custDataLst>
              <p:tags r:id="rId6"/>
            </p:custDataLst>
            <p:extLst>
              <p:ext uri="{D42A27DB-BD31-4B8C-83A1-F6EECF244321}">
                <p14:modId xmlns:p14="http://schemas.microsoft.com/office/powerpoint/2010/main" val="2103577184"/>
              </p:ext>
            </p:extLst>
          </p:nvPr>
        </p:nvGraphicFramePr>
        <p:xfrm>
          <a:off x="3784600" y="3532188"/>
          <a:ext cx="600075" cy="600075"/>
        </p:xfrm>
        <a:graphic>
          <a:graphicData uri="http://schemas.openxmlformats.org/drawingml/2006/chart">
            <c:chart xmlns:c="http://schemas.openxmlformats.org/drawingml/2006/chart" xmlns:r="http://schemas.openxmlformats.org/officeDocument/2006/relationships" r:id="rId31"/>
          </a:graphicData>
        </a:graphic>
      </p:graphicFrame>
      <p:sp>
        <p:nvSpPr>
          <p:cNvPr id="518" name="Text Placeholder 10">
            <a:extLst>
              <a:ext uri="{FF2B5EF4-FFF2-40B4-BE49-F238E27FC236}">
                <a16:creationId xmlns:a16="http://schemas.microsoft.com/office/drawing/2014/main" id="{478387A2-4C67-31EB-37EF-31EFD3A880F6}"/>
              </a:ext>
            </a:extLst>
          </p:cNvPr>
          <p:cNvSpPr txBox="1">
            <a:spLocks/>
          </p:cNvSpPr>
          <p:nvPr>
            <p:custDataLst>
              <p:tags r:id="rId7"/>
            </p:custDataLst>
          </p:nvPr>
        </p:nvSpPr>
        <p:spPr bwMode="auto">
          <a:xfrm>
            <a:off x="4352925" y="3619500"/>
            <a:ext cx="279400"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800">
                <a:ea typeface="+mn-lt"/>
                <a:cs typeface="+mn-lt"/>
                <a:sym typeface="+mn-lt"/>
              </a:rPr>
              <a:t>557</a:t>
            </a:r>
            <a:r>
              <a:rPr lang="en-US" altLang="en-US" sz="800">
                <a:effectLst/>
                <a:ea typeface="+mn-lt"/>
                <a:cs typeface="+mn-lt"/>
                <a:sym typeface="+mn-lt"/>
              </a:rPr>
              <a:t> kt</a:t>
            </a:r>
            <a:br>
              <a:rPr lang="en-US" altLang="en-US" sz="800">
                <a:effectLst/>
                <a:ea typeface="+mn-lt"/>
                <a:cs typeface="+mn-lt"/>
                <a:sym typeface="+mn-lt"/>
              </a:rPr>
            </a:br>
            <a:r>
              <a:rPr lang="en-US" altLang="en-US" sz="800">
                <a:effectLst/>
                <a:ea typeface="+mn-lt"/>
                <a:cs typeface="+mn-lt"/>
                <a:sym typeface="+mn-lt"/>
              </a:rPr>
              <a:t>(21%)</a:t>
            </a:r>
            <a:endParaRPr lang="en-US" sz="800">
              <a:ea typeface="+mn-lt"/>
              <a:cs typeface="+mn-lt"/>
              <a:sym typeface="+mn-lt"/>
            </a:endParaRPr>
          </a:p>
        </p:txBody>
      </p:sp>
      <p:graphicFrame>
        <p:nvGraphicFramePr>
          <p:cNvPr id="552" name="Chart 551">
            <a:extLst>
              <a:ext uri="{FF2B5EF4-FFF2-40B4-BE49-F238E27FC236}">
                <a16:creationId xmlns:a16="http://schemas.microsoft.com/office/drawing/2014/main" id="{4C046A0B-1AF5-AFB0-D7EB-724ACAB5972C}"/>
              </a:ext>
            </a:extLst>
          </p:cNvPr>
          <p:cNvGraphicFramePr/>
          <p:nvPr>
            <p:custDataLst>
              <p:tags r:id="rId8"/>
            </p:custDataLst>
            <p:extLst>
              <p:ext uri="{D42A27DB-BD31-4B8C-83A1-F6EECF244321}">
                <p14:modId xmlns:p14="http://schemas.microsoft.com/office/powerpoint/2010/main" val="2544994552"/>
              </p:ext>
            </p:extLst>
          </p:nvPr>
        </p:nvGraphicFramePr>
        <p:xfrm>
          <a:off x="5310188" y="3800475"/>
          <a:ext cx="600075" cy="600075"/>
        </p:xfrm>
        <a:graphic>
          <a:graphicData uri="http://schemas.openxmlformats.org/drawingml/2006/chart">
            <c:chart xmlns:c="http://schemas.openxmlformats.org/drawingml/2006/chart" xmlns:r="http://schemas.openxmlformats.org/officeDocument/2006/relationships" r:id="rId32"/>
          </a:graphicData>
        </a:graphic>
      </p:graphicFrame>
      <p:sp>
        <p:nvSpPr>
          <p:cNvPr id="520" name="Text Placeholder 10">
            <a:extLst>
              <a:ext uri="{FF2B5EF4-FFF2-40B4-BE49-F238E27FC236}">
                <a16:creationId xmlns:a16="http://schemas.microsoft.com/office/drawing/2014/main" id="{17C61115-81B1-ED2B-454C-71614EC0A2F0}"/>
              </a:ext>
            </a:extLst>
          </p:cNvPr>
          <p:cNvSpPr txBox="1">
            <a:spLocks/>
          </p:cNvSpPr>
          <p:nvPr>
            <p:custDataLst>
              <p:tags r:id="rId9"/>
            </p:custDataLst>
          </p:nvPr>
        </p:nvSpPr>
        <p:spPr bwMode="auto">
          <a:xfrm>
            <a:off x="5878513" y="3978275"/>
            <a:ext cx="336550"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800">
                <a:effectLst/>
                <a:ea typeface="+mn-lt"/>
                <a:cs typeface="+mn-lt"/>
                <a:sym typeface="+mn-lt"/>
              </a:rPr>
              <a:t>1196 kt</a:t>
            </a:r>
            <a:br>
              <a:rPr lang="en-US" altLang="en-US" sz="800">
                <a:effectLst/>
                <a:ea typeface="+mn-lt"/>
                <a:cs typeface="+mn-lt"/>
                <a:sym typeface="+mn-lt"/>
              </a:rPr>
            </a:br>
            <a:r>
              <a:rPr lang="en-US" altLang="en-US" sz="800">
                <a:effectLst/>
                <a:ea typeface="+mn-lt"/>
                <a:cs typeface="+mn-lt"/>
                <a:sym typeface="+mn-lt"/>
              </a:rPr>
              <a:t>(46%)</a:t>
            </a:r>
            <a:endParaRPr lang="en-US" sz="800">
              <a:ea typeface="+mn-lt"/>
              <a:cs typeface="+mn-lt"/>
              <a:sym typeface="+mn-lt"/>
            </a:endParaRPr>
          </a:p>
        </p:txBody>
      </p:sp>
      <p:graphicFrame>
        <p:nvGraphicFramePr>
          <p:cNvPr id="553" name="Chart 552">
            <a:extLst>
              <a:ext uri="{FF2B5EF4-FFF2-40B4-BE49-F238E27FC236}">
                <a16:creationId xmlns:a16="http://schemas.microsoft.com/office/drawing/2014/main" id="{6F771854-80FC-642F-D982-B4A3EF99A114}"/>
              </a:ext>
            </a:extLst>
          </p:cNvPr>
          <p:cNvGraphicFramePr/>
          <p:nvPr>
            <p:custDataLst>
              <p:tags r:id="rId10"/>
            </p:custDataLst>
            <p:extLst>
              <p:ext uri="{D42A27DB-BD31-4B8C-83A1-F6EECF244321}">
                <p14:modId xmlns:p14="http://schemas.microsoft.com/office/powerpoint/2010/main" val="2986518465"/>
              </p:ext>
            </p:extLst>
          </p:nvPr>
        </p:nvGraphicFramePr>
        <p:xfrm>
          <a:off x="6534150" y="3908425"/>
          <a:ext cx="600075" cy="600075"/>
        </p:xfrm>
        <a:graphic>
          <a:graphicData uri="http://schemas.openxmlformats.org/drawingml/2006/chart">
            <c:chart xmlns:c="http://schemas.openxmlformats.org/drawingml/2006/chart" xmlns:r="http://schemas.openxmlformats.org/officeDocument/2006/relationships" r:id="rId33"/>
          </a:graphicData>
        </a:graphic>
      </p:graphicFrame>
      <p:sp>
        <p:nvSpPr>
          <p:cNvPr id="522" name="Rectangle 521">
            <a:extLst>
              <a:ext uri="{FF2B5EF4-FFF2-40B4-BE49-F238E27FC236}">
                <a16:creationId xmlns:a16="http://schemas.microsoft.com/office/drawing/2014/main" id="{6459B2E1-EA9C-8CD2-913D-F14E72A34BD7}"/>
              </a:ext>
            </a:extLst>
          </p:cNvPr>
          <p:cNvSpPr/>
          <p:nvPr/>
        </p:nvSpPr>
        <p:spPr bwMode="gray">
          <a:xfrm>
            <a:off x="6886575" y="3940175"/>
            <a:ext cx="647700" cy="2159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800">
                <a:solidFill>
                  <a:schemeClr val="tx1"/>
                </a:solidFill>
              </a:rPr>
              <a:t>264 kt</a:t>
            </a:r>
            <a:br>
              <a:rPr lang="en-US" sz="800">
                <a:solidFill>
                  <a:schemeClr val="tx1"/>
                </a:solidFill>
              </a:rPr>
            </a:br>
            <a:r>
              <a:rPr lang="en-US" sz="800">
                <a:solidFill>
                  <a:schemeClr val="tx1"/>
                </a:solidFill>
              </a:rPr>
              <a:t>(10%)</a:t>
            </a:r>
          </a:p>
        </p:txBody>
      </p:sp>
      <p:graphicFrame>
        <p:nvGraphicFramePr>
          <p:cNvPr id="554" name="Chart 553">
            <a:extLst>
              <a:ext uri="{FF2B5EF4-FFF2-40B4-BE49-F238E27FC236}">
                <a16:creationId xmlns:a16="http://schemas.microsoft.com/office/drawing/2014/main" id="{E2698868-C737-417D-A06F-ABEE402B7705}"/>
              </a:ext>
            </a:extLst>
          </p:cNvPr>
          <p:cNvGraphicFramePr/>
          <p:nvPr>
            <p:custDataLst>
              <p:tags r:id="rId11"/>
            </p:custDataLst>
            <p:extLst>
              <p:ext uri="{D42A27DB-BD31-4B8C-83A1-F6EECF244321}">
                <p14:modId xmlns:p14="http://schemas.microsoft.com/office/powerpoint/2010/main" val="143822562"/>
              </p:ext>
            </p:extLst>
          </p:nvPr>
        </p:nvGraphicFramePr>
        <p:xfrm>
          <a:off x="5065713" y="4681538"/>
          <a:ext cx="579437" cy="579437"/>
        </p:xfrm>
        <a:graphic>
          <a:graphicData uri="http://schemas.openxmlformats.org/drawingml/2006/chart">
            <c:chart xmlns:c="http://schemas.openxmlformats.org/drawingml/2006/chart" xmlns:r="http://schemas.openxmlformats.org/officeDocument/2006/relationships" r:id="rId34"/>
          </a:graphicData>
        </a:graphic>
      </p:graphicFrame>
      <p:sp>
        <p:nvSpPr>
          <p:cNvPr id="524" name="Rectangle 523">
            <a:extLst>
              <a:ext uri="{FF2B5EF4-FFF2-40B4-BE49-F238E27FC236}">
                <a16:creationId xmlns:a16="http://schemas.microsoft.com/office/drawing/2014/main" id="{58896D16-8A4D-98D0-34A6-424D9BB32A0F}"/>
              </a:ext>
            </a:extLst>
          </p:cNvPr>
          <p:cNvSpPr/>
          <p:nvPr/>
        </p:nvSpPr>
        <p:spPr bwMode="gray">
          <a:xfrm>
            <a:off x="5416550" y="4792663"/>
            <a:ext cx="647700" cy="2174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800">
                <a:solidFill>
                  <a:schemeClr val="tx1"/>
                </a:solidFill>
              </a:rPr>
              <a:t>71 kt</a:t>
            </a:r>
            <a:br>
              <a:rPr lang="en-US" sz="800">
                <a:solidFill>
                  <a:schemeClr val="tx1"/>
                </a:solidFill>
              </a:rPr>
            </a:br>
            <a:r>
              <a:rPr lang="en-US" sz="800">
                <a:solidFill>
                  <a:schemeClr val="tx1"/>
                </a:solidFill>
              </a:rPr>
              <a:t>(2.7%)</a:t>
            </a:r>
          </a:p>
        </p:txBody>
      </p:sp>
      <p:sp>
        <p:nvSpPr>
          <p:cNvPr id="543" name="Speech Bubble: Rectangle 4">
            <a:extLst>
              <a:ext uri="{FF2B5EF4-FFF2-40B4-BE49-F238E27FC236}">
                <a16:creationId xmlns:a16="http://schemas.microsoft.com/office/drawing/2014/main" id="{5DBD3761-31CF-86D2-6192-24AF0E427C32}"/>
              </a:ext>
            </a:extLst>
          </p:cNvPr>
          <p:cNvSpPr/>
          <p:nvPr/>
        </p:nvSpPr>
        <p:spPr bwMode="gray">
          <a:xfrm>
            <a:off x="7943279" y="3175000"/>
            <a:ext cx="4076593" cy="1273175"/>
          </a:xfrm>
          <a:prstGeom prst="rect">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spcAft>
                <a:spcPts val="400"/>
              </a:spcAft>
            </a:pPr>
            <a:r>
              <a:rPr lang="en-US" sz="900" b="1" dirty="0">
                <a:solidFill>
                  <a:schemeClr val="tx1"/>
                </a:solidFill>
              </a:rPr>
              <a:t>EU</a:t>
            </a:r>
          </a:p>
          <a:p>
            <a:pPr marL="171450" indent="-171450">
              <a:spcAft>
                <a:spcPts val="400"/>
              </a:spcAft>
              <a:buFont typeface="Arial" panose="020B0604020202020204" pitchFamily="34" charset="0"/>
              <a:buChar char="•"/>
            </a:pPr>
            <a:r>
              <a:rPr lang="en-US" sz="900" b="1" dirty="0">
                <a:solidFill>
                  <a:schemeClr val="tx1"/>
                </a:solidFill>
              </a:rPr>
              <a:t>Circular Economy Action Plan </a:t>
            </a:r>
            <a:r>
              <a:rPr lang="en-US" sz="900" dirty="0">
                <a:solidFill>
                  <a:schemeClr val="tx1"/>
                </a:solidFill>
              </a:rPr>
              <a:t>(2020): Introduces EPR for end-of-life management, mandates accessible product composition data, and sets guidelines to optimize waste streams and extend product lifespans</a:t>
            </a:r>
          </a:p>
          <a:p>
            <a:pPr marL="171450" indent="-171450">
              <a:spcAft>
                <a:spcPts val="400"/>
              </a:spcAft>
              <a:buFont typeface="Arial" panose="020B0604020202020204" pitchFamily="34" charset="0"/>
              <a:buChar char="•"/>
            </a:pPr>
            <a:r>
              <a:rPr lang="en-US" sz="900" b="1" dirty="0">
                <a:solidFill>
                  <a:schemeClr val="tx1"/>
                </a:solidFill>
              </a:rPr>
              <a:t>Critical Raw Minerals Act </a:t>
            </a:r>
            <a:r>
              <a:rPr lang="en-US" sz="900" dirty="0">
                <a:solidFill>
                  <a:schemeClr val="tx1"/>
                </a:solidFill>
              </a:rPr>
              <a:t>(2023): Sets minimum </a:t>
            </a:r>
            <a:r>
              <a:rPr lang="en-US" sz="900" b="1" dirty="0">
                <a:solidFill>
                  <a:schemeClr val="tx1"/>
                </a:solidFill>
              </a:rPr>
              <a:t>recycled content targets for batteries by 2035 </a:t>
            </a:r>
            <a:r>
              <a:rPr lang="en-US" sz="900" dirty="0">
                <a:solidFill>
                  <a:schemeClr val="tx1"/>
                </a:solidFill>
              </a:rPr>
              <a:t>(20% Co, 10% Li, 12% Ni), aims for </a:t>
            </a:r>
            <a:r>
              <a:rPr lang="en-US" sz="900" b="1" dirty="0">
                <a:solidFill>
                  <a:schemeClr val="tx1"/>
                </a:solidFill>
              </a:rPr>
              <a:t>15% of </a:t>
            </a:r>
            <a:r>
              <a:rPr lang="en-US" sz="900" dirty="0">
                <a:solidFill>
                  <a:schemeClr val="tx1"/>
                </a:solidFill>
              </a:rPr>
              <a:t>demand to be met from recycled sources, and standardizes project classification</a:t>
            </a:r>
          </a:p>
        </p:txBody>
      </p:sp>
      <p:sp>
        <p:nvSpPr>
          <p:cNvPr id="544" name="Speech Bubble: Rectangle 4">
            <a:extLst>
              <a:ext uri="{FF2B5EF4-FFF2-40B4-BE49-F238E27FC236}">
                <a16:creationId xmlns:a16="http://schemas.microsoft.com/office/drawing/2014/main" id="{B1271DB7-D464-4608-03DD-CA56C35CDB69}"/>
              </a:ext>
            </a:extLst>
          </p:cNvPr>
          <p:cNvSpPr/>
          <p:nvPr/>
        </p:nvSpPr>
        <p:spPr bwMode="gray">
          <a:xfrm>
            <a:off x="7937946" y="4502750"/>
            <a:ext cx="4081926" cy="1310116"/>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spcAft>
                <a:spcPts val="400"/>
              </a:spcAft>
            </a:pPr>
            <a:r>
              <a:rPr lang="en-US" sz="900" b="1" dirty="0">
                <a:solidFill>
                  <a:schemeClr val="tx1"/>
                </a:solidFill>
              </a:rPr>
              <a:t>China</a:t>
            </a:r>
          </a:p>
          <a:p>
            <a:pPr marL="171450" indent="-171450">
              <a:spcAft>
                <a:spcPts val="400"/>
              </a:spcAft>
              <a:buFont typeface="Arial" panose="020B0604020202020204" pitchFamily="34" charset="0"/>
              <a:buChar char="•"/>
            </a:pPr>
            <a:r>
              <a:rPr lang="en-US" sz="900" dirty="0">
                <a:solidFill>
                  <a:schemeClr val="tx1"/>
                </a:solidFill>
              </a:rPr>
              <a:t>The Ministry of Industry and Information Technology </a:t>
            </a:r>
            <a:r>
              <a:rPr lang="en-US" sz="900" b="1" dirty="0">
                <a:solidFill>
                  <a:schemeClr val="tx1"/>
                </a:solidFill>
              </a:rPr>
              <a:t>raised lithium recovery targets to 90% </a:t>
            </a:r>
            <a:r>
              <a:rPr lang="en-US" sz="900" dirty="0">
                <a:solidFill>
                  <a:schemeClr val="tx1"/>
                </a:solidFill>
              </a:rPr>
              <a:t>(from 85%), and </a:t>
            </a:r>
            <a:r>
              <a:rPr lang="en-US" sz="900" b="1" dirty="0">
                <a:solidFill>
                  <a:schemeClr val="tx1"/>
                </a:solidFill>
              </a:rPr>
              <a:t>98% for nickel, cobalt, &amp; REEs</a:t>
            </a:r>
          </a:p>
          <a:p>
            <a:pPr marL="171450" indent="-171450">
              <a:spcAft>
                <a:spcPts val="400"/>
              </a:spcAft>
              <a:buFont typeface="Arial" panose="020B0604020202020204" pitchFamily="34" charset="0"/>
              <a:buChar char="•"/>
            </a:pPr>
            <a:r>
              <a:rPr lang="en-US" sz="900" dirty="0">
                <a:solidFill>
                  <a:schemeClr val="tx1"/>
                </a:solidFill>
              </a:rPr>
              <a:t>Under the </a:t>
            </a:r>
            <a:r>
              <a:rPr lang="en-US" sz="900" b="1" dirty="0">
                <a:solidFill>
                  <a:schemeClr val="tx1"/>
                </a:solidFill>
              </a:rPr>
              <a:t>Plan for the Implementation of the Extended Producer Responsibility System</a:t>
            </a:r>
            <a:r>
              <a:rPr lang="en-US" sz="900" dirty="0">
                <a:solidFill>
                  <a:schemeClr val="tx1"/>
                </a:solidFill>
              </a:rPr>
              <a:t>, battery producers must publish recovery data, adopt product coding, and implement full lifecycle tracking</a:t>
            </a:r>
          </a:p>
          <a:p>
            <a:pPr marL="171450" indent="-171450">
              <a:spcAft>
                <a:spcPts val="400"/>
              </a:spcAft>
              <a:buFont typeface="Arial" panose="020B0604020202020204" pitchFamily="34" charset="0"/>
              <a:buChar char="•"/>
            </a:pPr>
            <a:r>
              <a:rPr lang="en-US" sz="900" dirty="0">
                <a:solidFill>
                  <a:schemeClr val="tx1"/>
                </a:solidFill>
              </a:rPr>
              <a:t>New EV recycling guidelines standardize recycling plants for electric vehicles with digital tools to trace and collect data</a:t>
            </a:r>
          </a:p>
        </p:txBody>
      </p:sp>
    </p:spTree>
    <p:extLst>
      <p:ext uri="{BB962C8B-B14F-4D97-AF65-F5344CB8AC3E}">
        <p14:creationId xmlns:p14="http://schemas.microsoft.com/office/powerpoint/2010/main" val="3992610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81FE06F9-37EE-6D15-6A8C-39A84DD3B3FC}"/>
              </a:ext>
            </a:extLst>
          </p:cNvPr>
          <p:cNvGraphicFramePr>
            <a:graphicFrameLocks/>
          </p:cNvGraphicFramePr>
          <p:nvPr>
            <p:custDataLst>
              <p:tags r:id="rId1"/>
            </p:custDataLst>
            <p:extLst>
              <p:ext uri="{D42A27DB-BD31-4B8C-83A1-F6EECF244321}">
                <p14:modId xmlns:p14="http://schemas.microsoft.com/office/powerpoint/2010/main" val="23261673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767A0157-10F9-93A8-16C0-EF7D406B09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3662" y="2162000"/>
            <a:ext cx="7359665" cy="3903109"/>
          </a:xfrm>
          <a:prstGeom prst="rect">
            <a:avLst/>
          </a:prstGeom>
        </p:spPr>
      </p:pic>
      <p:sp>
        <p:nvSpPr>
          <p:cNvPr id="2" name="Text Placeholder 1">
            <a:extLst>
              <a:ext uri="{FF2B5EF4-FFF2-40B4-BE49-F238E27FC236}">
                <a16:creationId xmlns:a16="http://schemas.microsoft.com/office/drawing/2014/main" id="{E5F41A86-4ADD-C80C-7AD1-11D3A83E44A8}"/>
              </a:ext>
            </a:extLst>
          </p:cNvPr>
          <p:cNvSpPr>
            <a:spLocks noGrp="1"/>
          </p:cNvSpPr>
          <p:nvPr>
            <p:ph type="body" sz="quarter" idx="14"/>
          </p:nvPr>
        </p:nvSpPr>
        <p:spPr>
          <a:xfrm>
            <a:off x="9308592" y="1549400"/>
            <a:ext cx="2551176" cy="4795032"/>
          </a:xfrm>
        </p:spPr>
        <p:txBody>
          <a:bodyPr/>
          <a:lstStyle/>
          <a:p>
            <a:pPr marL="0" indent="0">
              <a:spcBef>
                <a:spcPts val="1200"/>
              </a:spcBef>
              <a:spcAft>
                <a:spcPts val="600"/>
              </a:spcAft>
              <a:buNone/>
            </a:pPr>
            <a:r>
              <a:rPr lang="en-US" b="1" dirty="0"/>
              <a:t>Observations</a:t>
            </a:r>
            <a:endParaRPr lang="en-US" dirty="0"/>
          </a:p>
          <a:p>
            <a:pPr marL="171450" indent="-171450">
              <a:spcBef>
                <a:spcPts val="600"/>
              </a:spcBef>
            </a:pPr>
            <a:r>
              <a:rPr lang="en-US" sz="1050" b="1" dirty="0">
                <a:cs typeface="Arial"/>
              </a:rPr>
              <a:t>Mineral criticality is country and context specific. </a:t>
            </a:r>
            <a:r>
              <a:rPr lang="en-US" sz="1050" dirty="0">
                <a:cs typeface="Arial"/>
              </a:rPr>
              <a:t>Minerals are designated ‘critical’ depending on</a:t>
            </a:r>
            <a:r>
              <a:rPr lang="en-US" sz="1050" b="1" dirty="0">
                <a:cs typeface="Arial"/>
              </a:rPr>
              <a:t> </a:t>
            </a:r>
            <a:r>
              <a:rPr lang="en-US" sz="1050" dirty="0">
                <a:cs typeface="Arial"/>
              </a:rPr>
              <a:t>economic, supply-chain, technology, geopolitical, and geological factors.</a:t>
            </a:r>
            <a:endParaRPr lang="en-US" sz="1050" b="1" dirty="0">
              <a:cs typeface="Arial"/>
            </a:endParaRPr>
          </a:p>
          <a:p>
            <a:pPr marL="356616" lvl="1" indent="-171450">
              <a:spcBef>
                <a:spcPts val="600"/>
              </a:spcBef>
              <a:buFont typeface="Arial" panose="020B0604020202020204" pitchFamily="34" charset="0"/>
              <a:buChar char="•"/>
            </a:pPr>
            <a:r>
              <a:rPr lang="en-US" sz="1050" dirty="0">
                <a:cs typeface="Arial"/>
              </a:rPr>
              <a:t>While some countries adopt an </a:t>
            </a:r>
            <a:r>
              <a:rPr lang="en-US" sz="1050" b="1" dirty="0">
                <a:cs typeface="Arial"/>
              </a:rPr>
              <a:t>approach based on control supply and national security</a:t>
            </a:r>
            <a:r>
              <a:rPr lang="en-US" sz="1050" dirty="0">
                <a:cs typeface="Arial"/>
              </a:rPr>
              <a:t> (U.S., Europe, Japan), </a:t>
            </a:r>
            <a:r>
              <a:rPr lang="en-US" sz="1050" b="1" dirty="0">
                <a:cs typeface="Arial"/>
              </a:rPr>
              <a:t>others focus on capturing value </a:t>
            </a:r>
            <a:r>
              <a:rPr lang="en-US" sz="1050" dirty="0">
                <a:cs typeface="Arial"/>
              </a:rPr>
              <a:t>given the mineral’s abundance in their territory (Indonesia, Nigeria), and some follow a </a:t>
            </a:r>
            <a:r>
              <a:rPr lang="en-US" sz="1050" b="1" dirty="0">
                <a:cs typeface="Arial"/>
              </a:rPr>
              <a:t>mixed pattern </a:t>
            </a:r>
            <a:r>
              <a:rPr lang="en-US" sz="1050" dirty="0">
                <a:cs typeface="Arial"/>
              </a:rPr>
              <a:t>(China).</a:t>
            </a:r>
          </a:p>
          <a:p>
            <a:pPr marL="356616" lvl="1" indent="-171450">
              <a:spcBef>
                <a:spcPts val="600"/>
              </a:spcBef>
              <a:buFont typeface="Arial" panose="020B0604020202020204" pitchFamily="34" charset="0"/>
              <a:buChar char="•"/>
            </a:pPr>
            <a:r>
              <a:rPr lang="en-US" sz="1050" b="1" dirty="0">
                <a:cs typeface="Arial"/>
              </a:rPr>
              <a:t>The U.S. defined 50</a:t>
            </a:r>
            <a:r>
              <a:rPr lang="en-US" sz="1050" dirty="0">
                <a:cs typeface="Arial"/>
              </a:rPr>
              <a:t> key critical minerals, whereas the </a:t>
            </a:r>
            <a:r>
              <a:rPr lang="en-US" sz="1050" b="1" dirty="0">
                <a:cs typeface="Arial"/>
              </a:rPr>
              <a:t>European Union </a:t>
            </a:r>
            <a:r>
              <a:rPr lang="en-US" sz="1050" dirty="0">
                <a:cs typeface="Arial"/>
              </a:rPr>
              <a:t>defined </a:t>
            </a:r>
            <a:r>
              <a:rPr lang="en-US" sz="1050" b="1" dirty="0">
                <a:cs typeface="Arial"/>
              </a:rPr>
              <a:t>17.</a:t>
            </a:r>
            <a:endParaRPr lang="en-US" sz="1050" dirty="0">
              <a:cs typeface="Arial"/>
            </a:endParaRPr>
          </a:p>
          <a:p>
            <a:pPr marL="171450" indent="-171450">
              <a:spcBef>
                <a:spcPts val="600"/>
              </a:spcBef>
            </a:pPr>
            <a:r>
              <a:rPr lang="en-US" sz="1050" b="1" dirty="0">
                <a:solidFill>
                  <a:srgbClr val="000000"/>
                </a:solidFill>
                <a:cs typeface="Arial"/>
              </a:rPr>
              <a:t>Critical minerals are scarce </a:t>
            </a:r>
            <a:br>
              <a:rPr lang="en-US" sz="1050" b="1" dirty="0">
                <a:solidFill>
                  <a:srgbClr val="000000"/>
                </a:solidFill>
                <a:cs typeface="Arial"/>
              </a:rPr>
            </a:br>
            <a:r>
              <a:rPr lang="en-US" sz="1050" b="1" dirty="0">
                <a:solidFill>
                  <a:srgbClr val="000000"/>
                </a:solidFill>
                <a:cs typeface="Arial"/>
              </a:rPr>
              <a:t>but essential for modern technologies</a:t>
            </a:r>
            <a:r>
              <a:rPr lang="en-US" sz="1050" dirty="0">
                <a:solidFill>
                  <a:srgbClr val="000000"/>
                </a:solidFill>
                <a:cs typeface="Arial"/>
              </a:rPr>
              <a:t>, economies, and national security, </a:t>
            </a:r>
            <a:r>
              <a:rPr lang="en-US" sz="1050" b="1" dirty="0">
                <a:solidFill>
                  <a:srgbClr val="000000"/>
                </a:solidFill>
                <a:cs typeface="Arial"/>
              </a:rPr>
              <a:t>with supply chains vulnerable to disruption.</a:t>
            </a:r>
            <a:endParaRPr lang="en-US" sz="1050" dirty="0">
              <a:cs typeface="Arial"/>
            </a:endParaRPr>
          </a:p>
          <a:p>
            <a:pPr marL="0" indent="0">
              <a:buNone/>
            </a:pPr>
            <a:endParaRPr lang="en-GB" dirty="0"/>
          </a:p>
        </p:txBody>
      </p:sp>
      <p:sp>
        <p:nvSpPr>
          <p:cNvPr id="3" name="Title 2">
            <a:extLst>
              <a:ext uri="{FF2B5EF4-FFF2-40B4-BE49-F238E27FC236}">
                <a16:creationId xmlns:a16="http://schemas.microsoft.com/office/drawing/2014/main" id="{76792E0F-818A-A3C8-8EDC-C39C924B3580}"/>
              </a:ext>
            </a:extLst>
          </p:cNvPr>
          <p:cNvSpPr>
            <a:spLocks noGrp="1"/>
          </p:cNvSpPr>
          <p:nvPr>
            <p:ph type="title"/>
          </p:nvPr>
        </p:nvSpPr>
        <p:spPr/>
        <p:txBody>
          <a:bodyPr vert="horz"/>
          <a:lstStyle/>
          <a:p>
            <a:r>
              <a:rPr lang="en-US" dirty="0">
                <a:solidFill>
                  <a:sysClr val="windowText" lastClr="000000"/>
                </a:solidFill>
                <a:cs typeface="Arial"/>
              </a:rPr>
              <a:t>Minerals designated as ‘critical’ based on their importance to national economies and security</a:t>
            </a:r>
            <a:endParaRPr lang="en-GB" dirty="0"/>
          </a:p>
        </p:txBody>
      </p:sp>
      <p:sp>
        <p:nvSpPr>
          <p:cNvPr id="4" name="Footer Placeholder 3">
            <a:extLst>
              <a:ext uri="{FF2B5EF4-FFF2-40B4-BE49-F238E27FC236}">
                <a16:creationId xmlns:a16="http://schemas.microsoft.com/office/drawing/2014/main" id="{39A9F60B-C1DF-7705-BF7B-1F41C8AC3D87}"/>
              </a:ext>
            </a:extLst>
          </p:cNvPr>
          <p:cNvSpPr>
            <a:spLocks noGrp="1"/>
          </p:cNvSpPr>
          <p:nvPr>
            <p:ph type="ftr" sz="quarter" idx="3"/>
          </p:nvPr>
        </p:nvSpPr>
        <p:spPr/>
        <p:txBody>
          <a:bodyPr/>
          <a:lstStyle/>
          <a:p>
            <a:r>
              <a:rPr lang="en-US" dirty="0">
                <a:solidFill>
                  <a:srgbClr val="000000"/>
                </a:solidFill>
              </a:rPr>
              <a:t>Sources: </a:t>
            </a:r>
            <a:r>
              <a:rPr lang="en-US" dirty="0">
                <a:solidFill>
                  <a:srgbClr val="000000"/>
                </a:solidFill>
                <a:hlinkClick r:id="rId6"/>
              </a:rPr>
              <a:t>Critical Minerals: A Primer</a:t>
            </a:r>
            <a:r>
              <a:rPr lang="en-US" dirty="0">
                <a:solidFill>
                  <a:srgbClr val="000000"/>
                </a:solidFill>
              </a:rPr>
              <a:t> (International Institute for Sustainable Development, 2023); </a:t>
            </a:r>
            <a:r>
              <a:rPr lang="en-US" dirty="0">
                <a:solidFill>
                  <a:srgbClr val="000000"/>
                </a:solidFill>
                <a:hlinkClick r:id="rId7"/>
              </a:rPr>
              <a:t>2022 Final List of Critical Minerals</a:t>
            </a:r>
            <a:r>
              <a:rPr lang="en-US" dirty="0">
                <a:solidFill>
                  <a:srgbClr val="000000"/>
                </a:solidFill>
              </a:rPr>
              <a:t> (Federal Register, 2022); </a:t>
            </a:r>
            <a:r>
              <a:rPr lang="en-US" dirty="0">
                <a:solidFill>
                  <a:srgbClr val="000000"/>
                </a:solidFill>
                <a:hlinkClick r:id="rId8"/>
              </a:rPr>
              <a:t>An EU critical raw materials act for the future of EU supply chains</a:t>
            </a:r>
            <a:r>
              <a:rPr lang="en-US" dirty="0">
                <a:solidFill>
                  <a:srgbClr val="000000"/>
                </a:solidFill>
              </a:rPr>
              <a:t> (European Council and the Council of the European Union, 2024). </a:t>
            </a:r>
            <a:br>
              <a:rPr lang="en-US" dirty="0">
                <a:solidFill>
                  <a:srgbClr val="000000"/>
                </a:solidFill>
              </a:rPr>
            </a:br>
            <a:r>
              <a:rPr lang="en-US" dirty="0">
                <a:solidFill>
                  <a:srgbClr val="000000"/>
                </a:solidFill>
              </a:rPr>
              <a:t>Credit: Brenda Rain, Zacharia Thurston, </a:t>
            </a:r>
            <a:r>
              <a:rPr lang="en-US" dirty="0" err="1">
                <a:solidFill>
                  <a:srgbClr val="000000"/>
                </a:solidFill>
              </a:rPr>
              <a:t>Ariela</a:t>
            </a:r>
            <a:r>
              <a:rPr lang="en-US" dirty="0">
                <a:solidFill>
                  <a:srgbClr val="000000"/>
                </a:solidFill>
              </a:rPr>
              <a:t> </a:t>
            </a:r>
            <a:r>
              <a:rPr lang="en-US" dirty="0" err="1">
                <a:solidFill>
                  <a:srgbClr val="000000"/>
                </a:solidFill>
              </a:rPr>
              <a:t>Farchi</a:t>
            </a:r>
            <a:r>
              <a:rPr lang="en-US" dirty="0">
                <a:solidFill>
                  <a:srgbClr val="000000"/>
                </a:solidFill>
              </a:rPr>
              <a:t>, </a:t>
            </a:r>
            <a:r>
              <a:rPr lang="en-US" dirty="0" err="1">
                <a:solidFill>
                  <a:srgbClr val="000000"/>
                </a:solidFill>
              </a:rPr>
              <a:t>Hyae</a:t>
            </a:r>
            <a:r>
              <a:rPr lang="en-US" dirty="0">
                <a:solidFill>
                  <a:srgbClr val="000000"/>
                </a:solidFill>
              </a:rPr>
              <a:t> Ryung Kim, and</a:t>
            </a:r>
            <a:r>
              <a:rPr lang="en-US" dirty="0"/>
              <a:t> </a:t>
            </a:r>
            <a:r>
              <a:rPr lang="en-US" dirty="0">
                <a:solidFill>
                  <a:srgbClr val="000000"/>
                </a:solidFill>
                <a:hlinkClick r:id="rId9"/>
              </a:rPr>
              <a:t>Gernot Wagner</a:t>
            </a:r>
            <a:r>
              <a:rPr lang="en-US" dirty="0">
                <a:solidFill>
                  <a:srgbClr val="000000"/>
                </a:solidFill>
              </a:rPr>
              <a:t>. </a:t>
            </a:r>
            <a:r>
              <a:rPr lang="en-US" dirty="0">
                <a:solidFill>
                  <a:srgbClr val="000000"/>
                </a:solidFill>
                <a:hlinkClick r:id="rId10"/>
              </a:rPr>
              <a:t>Share with attribution</a:t>
            </a:r>
            <a:r>
              <a:rPr lang="en-US" dirty="0">
                <a:solidFill>
                  <a:srgbClr val="000000"/>
                </a:solidFill>
              </a:rPr>
              <a:t>: Wagner et al., "Mining for the Energy Transition" (10 April 2026).</a:t>
            </a:r>
            <a:endParaRPr lang="en-US" dirty="0">
              <a:solidFill>
                <a:srgbClr val="000000"/>
              </a:solidFill>
              <a:cs typeface="Arial"/>
            </a:endParaRPr>
          </a:p>
        </p:txBody>
      </p:sp>
      <p:sp>
        <p:nvSpPr>
          <p:cNvPr id="5" name="Text Placeholder 4">
            <a:extLst>
              <a:ext uri="{FF2B5EF4-FFF2-40B4-BE49-F238E27FC236}">
                <a16:creationId xmlns:a16="http://schemas.microsoft.com/office/drawing/2014/main" id="{2643D2B3-3150-282D-118B-3C3E3962DCD4}"/>
              </a:ext>
            </a:extLst>
          </p:cNvPr>
          <p:cNvSpPr>
            <a:spLocks noGrp="1"/>
          </p:cNvSpPr>
          <p:nvPr>
            <p:ph type="body" sz="quarter" idx="13"/>
          </p:nvPr>
        </p:nvSpPr>
        <p:spPr/>
        <p:txBody>
          <a:bodyPr/>
          <a:lstStyle/>
          <a:p>
            <a:r>
              <a:rPr lang="en-US" dirty="0"/>
              <a:t>Critical minerals demanded for clean technologies, under Net Zero by 2050 scenario</a:t>
            </a:r>
            <a:endParaRPr lang="en-US" dirty="0">
              <a:cs typeface="Arial"/>
            </a:endParaRPr>
          </a:p>
        </p:txBody>
      </p:sp>
      <p:sp>
        <p:nvSpPr>
          <p:cNvPr id="10" name="TextBox 9">
            <a:extLst>
              <a:ext uri="{FF2B5EF4-FFF2-40B4-BE49-F238E27FC236}">
                <a16:creationId xmlns:a16="http://schemas.microsoft.com/office/drawing/2014/main" id="{82F6B107-680B-9B99-91D1-33D5B9A34FC4}"/>
              </a:ext>
            </a:extLst>
          </p:cNvPr>
          <p:cNvSpPr txBox="1"/>
          <p:nvPr/>
        </p:nvSpPr>
        <p:spPr bwMode="gray">
          <a:xfrm>
            <a:off x="2768481" y="2350350"/>
            <a:ext cx="1839677" cy="430887"/>
          </a:xfrm>
          <a:prstGeom prst="rect">
            <a:avLst/>
          </a:prstGeom>
          <a:noFill/>
          <a:ln>
            <a:noFill/>
          </a:ln>
        </p:spPr>
        <p:txBody>
          <a:bodyPr wrap="square" lIns="137160" tIns="137160" rIns="274320" bIns="137160" rtlCol="0" anchor="t">
            <a:spAutoFit/>
          </a:bodyPr>
          <a:lstStyle/>
          <a:p>
            <a:pPr>
              <a:spcBef>
                <a:spcPts val="600"/>
              </a:spcBef>
              <a:spcAft>
                <a:spcPts val="600"/>
              </a:spcAft>
            </a:pPr>
            <a:r>
              <a:rPr lang="en-US" sz="1000" dirty="0"/>
              <a:t>Rare earth element</a:t>
            </a:r>
          </a:p>
        </p:txBody>
      </p:sp>
      <p:sp>
        <p:nvSpPr>
          <p:cNvPr id="11" name="Rectangle 10">
            <a:extLst>
              <a:ext uri="{FF2B5EF4-FFF2-40B4-BE49-F238E27FC236}">
                <a16:creationId xmlns:a16="http://schemas.microsoft.com/office/drawing/2014/main" id="{E6469E61-363E-D451-EDF7-45CAED99E13C}"/>
              </a:ext>
            </a:extLst>
          </p:cNvPr>
          <p:cNvSpPr/>
          <p:nvPr/>
        </p:nvSpPr>
        <p:spPr bwMode="gray">
          <a:xfrm>
            <a:off x="2621179" y="2467296"/>
            <a:ext cx="220010" cy="19699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000" err="1">
              <a:solidFill>
                <a:schemeClr val="tx1"/>
              </a:solidFill>
            </a:endParaRPr>
          </a:p>
        </p:txBody>
      </p:sp>
      <p:sp>
        <p:nvSpPr>
          <p:cNvPr id="12" name="Rectangle 11">
            <a:extLst>
              <a:ext uri="{FF2B5EF4-FFF2-40B4-BE49-F238E27FC236}">
                <a16:creationId xmlns:a16="http://schemas.microsoft.com/office/drawing/2014/main" id="{A2158F6E-3B46-8CA4-E3BC-B1B7EB78D67F}"/>
              </a:ext>
            </a:extLst>
          </p:cNvPr>
          <p:cNvSpPr/>
          <p:nvPr/>
        </p:nvSpPr>
        <p:spPr bwMode="gray">
          <a:xfrm>
            <a:off x="1151605" y="3415124"/>
            <a:ext cx="400425" cy="81920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000" dirty="0">
              <a:solidFill>
                <a:schemeClr val="tx1"/>
              </a:solidFill>
            </a:endParaRPr>
          </a:p>
        </p:txBody>
      </p:sp>
      <p:sp>
        <p:nvSpPr>
          <p:cNvPr id="13" name="Rectangle 12">
            <a:extLst>
              <a:ext uri="{FF2B5EF4-FFF2-40B4-BE49-F238E27FC236}">
                <a16:creationId xmlns:a16="http://schemas.microsoft.com/office/drawing/2014/main" id="{A897C7DC-DE91-ED06-512E-04A06818004D}"/>
              </a:ext>
            </a:extLst>
          </p:cNvPr>
          <p:cNvSpPr/>
          <p:nvPr/>
        </p:nvSpPr>
        <p:spPr bwMode="gray">
          <a:xfrm>
            <a:off x="1151606" y="5225233"/>
            <a:ext cx="6024284" cy="43088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000" err="1">
              <a:solidFill>
                <a:schemeClr val="tx1"/>
              </a:solidFill>
            </a:endParaRPr>
          </a:p>
        </p:txBody>
      </p:sp>
      <p:grpSp>
        <p:nvGrpSpPr>
          <p:cNvPr id="23" name="Group 22">
            <a:extLst>
              <a:ext uri="{FF2B5EF4-FFF2-40B4-BE49-F238E27FC236}">
                <a16:creationId xmlns:a16="http://schemas.microsoft.com/office/drawing/2014/main" id="{2ACAB2A5-96A6-7988-4930-FB17797FAC47}"/>
              </a:ext>
            </a:extLst>
          </p:cNvPr>
          <p:cNvGrpSpPr/>
          <p:nvPr/>
        </p:nvGrpSpPr>
        <p:grpSpPr>
          <a:xfrm>
            <a:off x="7549572" y="2208300"/>
            <a:ext cx="1616742" cy="2151758"/>
            <a:chOff x="7753350" y="1510804"/>
            <a:chExt cx="1628775" cy="2430048"/>
          </a:xfrm>
        </p:grpSpPr>
        <p:sp>
          <p:nvSpPr>
            <p:cNvPr id="24" name="Rectangle 23">
              <a:extLst>
                <a:ext uri="{FF2B5EF4-FFF2-40B4-BE49-F238E27FC236}">
                  <a16:creationId xmlns:a16="http://schemas.microsoft.com/office/drawing/2014/main" id="{0CAB43E8-BA7B-3EDD-D8EA-33227B43ACAA}"/>
                </a:ext>
              </a:extLst>
            </p:cNvPr>
            <p:cNvSpPr/>
            <p:nvPr/>
          </p:nvSpPr>
          <p:spPr bwMode="gray">
            <a:xfrm>
              <a:off x="7753350" y="1571625"/>
              <a:ext cx="1628775" cy="4381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en-US" sz="1100" b="1">
                  <a:solidFill>
                    <a:schemeClr val="tx1"/>
                  </a:solidFill>
                  <a:cs typeface="Arial"/>
                </a:rPr>
                <a:t>IEA key transition minerals</a:t>
              </a:r>
            </a:p>
          </p:txBody>
        </p:sp>
        <p:sp>
          <p:nvSpPr>
            <p:cNvPr id="25" name="Rectangle 24">
              <a:extLst>
                <a:ext uri="{FF2B5EF4-FFF2-40B4-BE49-F238E27FC236}">
                  <a16:creationId xmlns:a16="http://schemas.microsoft.com/office/drawing/2014/main" id="{8C544D5D-D727-2D9C-5392-BA867E9F085C}"/>
                </a:ext>
              </a:extLst>
            </p:cNvPr>
            <p:cNvSpPr/>
            <p:nvPr/>
          </p:nvSpPr>
          <p:spPr bwMode="gray">
            <a:xfrm>
              <a:off x="8029564" y="2046608"/>
              <a:ext cx="418695" cy="440996"/>
            </a:xfrm>
            <a:prstGeom prst="rect">
              <a:avLst/>
            </a:prstGeom>
            <a:solidFill>
              <a:schemeClr val="accent5">
                <a:lumMod val="20000"/>
                <a:lumOff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indent="0" algn="ctr">
                <a:buNone/>
              </a:pPr>
              <a:r>
                <a:rPr lang="en-US" sz="1400" b="1">
                  <a:solidFill>
                    <a:schemeClr val="tx1"/>
                  </a:solidFill>
                </a:rPr>
                <a:t>Cu</a:t>
              </a:r>
              <a:endParaRPr lang="en-US" sz="1400" b="1">
                <a:solidFill>
                  <a:schemeClr val="tx1"/>
                </a:solidFill>
                <a:cs typeface="Arial"/>
              </a:endParaRPr>
            </a:p>
            <a:p>
              <a:pPr marL="0" indent="0" algn="ctr">
                <a:buNone/>
              </a:pPr>
              <a:r>
                <a:rPr lang="en-US" sz="700" b="1">
                  <a:solidFill>
                    <a:schemeClr val="tx1"/>
                  </a:solidFill>
                </a:rPr>
                <a:t>Copper</a:t>
              </a:r>
              <a:endParaRPr lang="en-US" sz="700" b="1">
                <a:solidFill>
                  <a:schemeClr val="tx1"/>
                </a:solidFill>
                <a:cs typeface="Arial"/>
              </a:endParaRPr>
            </a:p>
          </p:txBody>
        </p:sp>
        <p:sp>
          <p:nvSpPr>
            <p:cNvPr id="26" name="Rectangle 25">
              <a:extLst>
                <a:ext uri="{FF2B5EF4-FFF2-40B4-BE49-F238E27FC236}">
                  <a16:creationId xmlns:a16="http://schemas.microsoft.com/office/drawing/2014/main" id="{F6120337-744F-BFDD-8FDE-8EA560E094A7}"/>
                </a:ext>
              </a:extLst>
            </p:cNvPr>
            <p:cNvSpPr/>
            <p:nvPr/>
          </p:nvSpPr>
          <p:spPr bwMode="gray">
            <a:xfrm>
              <a:off x="8677264" y="2046607"/>
              <a:ext cx="418695" cy="440996"/>
            </a:xfrm>
            <a:prstGeom prst="rect">
              <a:avLst/>
            </a:prstGeom>
            <a:solidFill>
              <a:schemeClr val="accent5">
                <a:lumMod val="20000"/>
                <a:lumOff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indent="0" algn="ctr">
                <a:buNone/>
              </a:pPr>
              <a:r>
                <a:rPr lang="en-US" sz="1400" b="1">
                  <a:solidFill>
                    <a:schemeClr val="tx1"/>
                  </a:solidFill>
                  <a:cs typeface="Arial"/>
                </a:rPr>
                <a:t>Li</a:t>
              </a:r>
            </a:p>
            <a:p>
              <a:pPr marL="0" indent="0" algn="ctr">
                <a:buNone/>
              </a:pPr>
              <a:r>
                <a:rPr lang="en-US" sz="700" b="1">
                  <a:solidFill>
                    <a:schemeClr val="tx1"/>
                  </a:solidFill>
                </a:rPr>
                <a:t>Lithium</a:t>
              </a:r>
              <a:endParaRPr lang="en-US" sz="700" b="1">
                <a:solidFill>
                  <a:schemeClr val="tx1"/>
                </a:solidFill>
                <a:cs typeface="Arial"/>
              </a:endParaRPr>
            </a:p>
          </p:txBody>
        </p:sp>
        <p:sp>
          <p:nvSpPr>
            <p:cNvPr id="27" name="Rectangle 26">
              <a:extLst>
                <a:ext uri="{FF2B5EF4-FFF2-40B4-BE49-F238E27FC236}">
                  <a16:creationId xmlns:a16="http://schemas.microsoft.com/office/drawing/2014/main" id="{997BF109-47DF-C9BF-AB13-20C48C28D310}"/>
                </a:ext>
              </a:extLst>
            </p:cNvPr>
            <p:cNvSpPr/>
            <p:nvPr/>
          </p:nvSpPr>
          <p:spPr bwMode="gray">
            <a:xfrm>
              <a:off x="8029564" y="2656207"/>
              <a:ext cx="418695" cy="440996"/>
            </a:xfrm>
            <a:prstGeom prst="rect">
              <a:avLst/>
            </a:prstGeom>
            <a:solidFill>
              <a:schemeClr val="accent5">
                <a:lumMod val="20000"/>
                <a:lumOff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indent="0" algn="ctr">
                <a:buNone/>
              </a:pPr>
              <a:r>
                <a:rPr lang="en-US" sz="1400" b="1">
                  <a:solidFill>
                    <a:schemeClr val="tx1"/>
                  </a:solidFill>
                  <a:cs typeface="Arial"/>
                </a:rPr>
                <a:t>Ni</a:t>
              </a:r>
            </a:p>
            <a:p>
              <a:pPr marL="0" indent="0" algn="ctr">
                <a:buNone/>
              </a:pPr>
              <a:r>
                <a:rPr lang="en-US" sz="700" b="1">
                  <a:solidFill>
                    <a:schemeClr val="tx1"/>
                  </a:solidFill>
                </a:rPr>
                <a:t>Nickle</a:t>
              </a:r>
              <a:endParaRPr lang="en-US">
                <a:solidFill>
                  <a:schemeClr val="tx1"/>
                </a:solidFill>
              </a:endParaRPr>
            </a:p>
          </p:txBody>
        </p:sp>
        <p:sp>
          <p:nvSpPr>
            <p:cNvPr id="28" name="Rectangle 27">
              <a:extLst>
                <a:ext uri="{FF2B5EF4-FFF2-40B4-BE49-F238E27FC236}">
                  <a16:creationId xmlns:a16="http://schemas.microsoft.com/office/drawing/2014/main" id="{C67A429E-CA79-D6CD-234F-A328FF104BE9}"/>
                </a:ext>
              </a:extLst>
            </p:cNvPr>
            <p:cNvSpPr/>
            <p:nvPr/>
          </p:nvSpPr>
          <p:spPr bwMode="gray">
            <a:xfrm>
              <a:off x="8677264" y="2656207"/>
              <a:ext cx="418695" cy="440996"/>
            </a:xfrm>
            <a:prstGeom prst="rect">
              <a:avLst/>
            </a:prstGeom>
            <a:solidFill>
              <a:schemeClr val="accent5">
                <a:lumMod val="20000"/>
                <a:lumOff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indent="0" algn="ctr">
                <a:buNone/>
              </a:pPr>
              <a:r>
                <a:rPr lang="en-US" sz="1400" b="1">
                  <a:solidFill>
                    <a:schemeClr val="tx1"/>
                  </a:solidFill>
                  <a:cs typeface="Arial"/>
                </a:rPr>
                <a:t>Co</a:t>
              </a:r>
              <a:endParaRPr lang="en-US">
                <a:solidFill>
                  <a:schemeClr val="tx1"/>
                </a:solidFill>
              </a:endParaRPr>
            </a:p>
            <a:p>
              <a:pPr marL="0" indent="0" algn="ctr">
                <a:buNone/>
              </a:pPr>
              <a:r>
                <a:rPr lang="en-US" sz="700" b="1">
                  <a:solidFill>
                    <a:schemeClr val="tx1"/>
                  </a:solidFill>
                </a:rPr>
                <a:t>Cobalt</a:t>
              </a:r>
              <a:endParaRPr lang="en-US">
                <a:solidFill>
                  <a:schemeClr val="tx1"/>
                </a:solidFill>
              </a:endParaRPr>
            </a:p>
          </p:txBody>
        </p:sp>
        <p:sp>
          <p:nvSpPr>
            <p:cNvPr id="29" name="Rectangle 28">
              <a:extLst>
                <a:ext uri="{FF2B5EF4-FFF2-40B4-BE49-F238E27FC236}">
                  <a16:creationId xmlns:a16="http://schemas.microsoft.com/office/drawing/2014/main" id="{39EDCECD-7E81-32CE-68F2-4B588DDFA407}"/>
                </a:ext>
              </a:extLst>
            </p:cNvPr>
            <p:cNvSpPr/>
            <p:nvPr/>
          </p:nvSpPr>
          <p:spPr bwMode="gray">
            <a:xfrm>
              <a:off x="8029564" y="3294382"/>
              <a:ext cx="418695" cy="440996"/>
            </a:xfrm>
            <a:prstGeom prst="rect">
              <a:avLst/>
            </a:prstGeom>
            <a:solidFill>
              <a:schemeClr val="accent5">
                <a:lumMod val="20000"/>
                <a:lumOff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indent="0" algn="ctr">
                <a:buNone/>
              </a:pPr>
              <a:r>
                <a:rPr lang="en-US" sz="1400" b="1">
                  <a:solidFill>
                    <a:schemeClr val="tx1"/>
                  </a:solidFill>
                  <a:cs typeface="Arial"/>
                </a:rPr>
                <a:t>C</a:t>
              </a:r>
              <a:endParaRPr lang="en-US">
                <a:solidFill>
                  <a:schemeClr val="tx1"/>
                </a:solidFill>
              </a:endParaRPr>
            </a:p>
            <a:p>
              <a:pPr marL="0" indent="0" algn="ctr">
                <a:buNone/>
              </a:pPr>
              <a:r>
                <a:rPr lang="en-US" sz="600" b="1">
                  <a:solidFill>
                    <a:schemeClr val="tx1"/>
                  </a:solidFill>
                  <a:cs typeface="Arial"/>
                </a:rPr>
                <a:t>Carbon</a:t>
              </a:r>
            </a:p>
          </p:txBody>
        </p:sp>
        <p:sp>
          <p:nvSpPr>
            <p:cNvPr id="30" name="Rectangle 29">
              <a:extLst>
                <a:ext uri="{FF2B5EF4-FFF2-40B4-BE49-F238E27FC236}">
                  <a16:creationId xmlns:a16="http://schemas.microsoft.com/office/drawing/2014/main" id="{EEA99EC5-C0F9-A004-A25D-5B7F160769FB}"/>
                </a:ext>
              </a:extLst>
            </p:cNvPr>
            <p:cNvSpPr/>
            <p:nvPr/>
          </p:nvSpPr>
          <p:spPr bwMode="gray">
            <a:xfrm>
              <a:off x="8677264" y="3294382"/>
              <a:ext cx="418695" cy="440996"/>
            </a:xfrm>
            <a:prstGeom prst="rect">
              <a:avLst/>
            </a:prstGeom>
            <a:solidFill>
              <a:schemeClr val="accent5">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indent="0" algn="ctr">
                <a:buNone/>
              </a:pPr>
              <a:r>
                <a:rPr lang="en-US" sz="1200" b="1">
                  <a:solidFill>
                    <a:schemeClr val="tx1"/>
                  </a:solidFill>
                  <a:cs typeface="Arial"/>
                </a:rPr>
                <a:t>REE</a:t>
              </a:r>
              <a:endParaRPr lang="en-US" sz="1200">
                <a:solidFill>
                  <a:schemeClr val="tx1"/>
                </a:solidFill>
              </a:endParaRPr>
            </a:p>
            <a:p>
              <a:pPr algn="ctr"/>
              <a:r>
                <a:rPr lang="en-US" sz="600" b="1">
                  <a:solidFill>
                    <a:schemeClr val="tx1"/>
                  </a:solidFill>
                </a:rPr>
                <a:t>Rare Earths</a:t>
              </a:r>
              <a:endParaRPr lang="en-US" sz="600">
                <a:solidFill>
                  <a:schemeClr val="tx1"/>
                </a:solidFill>
                <a:cs typeface="Arial"/>
              </a:endParaRPr>
            </a:p>
          </p:txBody>
        </p:sp>
        <p:sp>
          <p:nvSpPr>
            <p:cNvPr id="31" name="Rectangle 30">
              <a:extLst>
                <a:ext uri="{FF2B5EF4-FFF2-40B4-BE49-F238E27FC236}">
                  <a16:creationId xmlns:a16="http://schemas.microsoft.com/office/drawing/2014/main" id="{0430C86E-811D-14F6-0FAE-5A7C5178FB74}"/>
                </a:ext>
              </a:extLst>
            </p:cNvPr>
            <p:cNvSpPr/>
            <p:nvPr/>
          </p:nvSpPr>
          <p:spPr bwMode="gray">
            <a:xfrm>
              <a:off x="7870123" y="1510804"/>
              <a:ext cx="1386172" cy="2430048"/>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spTree>
    <p:extLst>
      <p:ext uri="{BB962C8B-B14F-4D97-AF65-F5344CB8AC3E}">
        <p14:creationId xmlns:p14="http://schemas.microsoft.com/office/powerpoint/2010/main" val="8692496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7BD04544-2CE0-0A48-52D8-E3F2E1BC9249}"/>
              </a:ext>
            </a:extLst>
          </p:cNvPr>
          <p:cNvGraphicFramePr>
            <a:graphicFrameLocks/>
          </p:cNvGraphicFramePr>
          <p:nvPr>
            <p:custDataLst>
              <p:tags r:id="rId1"/>
            </p:custDataLst>
            <p:extLst>
              <p:ext uri="{D42A27DB-BD31-4B8C-83A1-F6EECF244321}">
                <p14:modId xmlns:p14="http://schemas.microsoft.com/office/powerpoint/2010/main" val="158777736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9" imgW="7772400" imgH="10058400" progId="TCLayout.ActiveDocument.1">
                  <p:embed/>
                </p:oleObj>
              </mc:Choice>
              <mc:Fallback>
                <p:oleObj name="think-cell Slide" r:id="rId49" imgW="7772400" imgH="10058400" progId="TCLayout.ActiveDocument.1">
                  <p:embed/>
                  <p:pic>
                    <p:nvPicPr>
                      <p:cNvPr id="0" name=""/>
                      <p:cNvPicPr/>
                      <p:nvPr/>
                    </p:nvPicPr>
                    <p:blipFill>
                      <a:blip r:embed="rId50"/>
                      <a:stretch>
                        <a:fillRect/>
                      </a:stretch>
                    </p:blipFill>
                    <p:spPr>
                      <a:xfrm>
                        <a:off x="1588" y="1588"/>
                        <a:ext cx="1227" cy="1588"/>
                      </a:xfrm>
                      <a:prstGeom prst="rect">
                        <a:avLst/>
                      </a:prstGeom>
                    </p:spPr>
                  </p:pic>
                </p:oleObj>
              </mc:Fallback>
            </mc:AlternateContent>
          </a:graphicData>
        </a:graphic>
      </p:graphicFrame>
      <p:sp>
        <p:nvSpPr>
          <p:cNvPr id="39" name="Rectangle 38">
            <a:extLst>
              <a:ext uri="{FF2B5EF4-FFF2-40B4-BE49-F238E27FC236}">
                <a16:creationId xmlns:a16="http://schemas.microsoft.com/office/drawing/2014/main" id="{95A8F77A-B11A-4E94-988D-A3A1D59EC2AE}"/>
              </a:ext>
            </a:extLst>
          </p:cNvPr>
          <p:cNvSpPr/>
          <p:nvPr/>
        </p:nvSpPr>
        <p:spPr bwMode="gray">
          <a:xfrm>
            <a:off x="744518" y="2363362"/>
            <a:ext cx="2222047" cy="3469472"/>
          </a:xfrm>
          <a:prstGeom prst="rect">
            <a:avLst/>
          </a:prstGeom>
          <a:solidFill>
            <a:schemeClr val="accent2">
              <a:lumMod val="25000"/>
              <a:lumOff val="75000"/>
              <a:alpha val="32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0" name="Rectangle 39">
            <a:extLst>
              <a:ext uri="{FF2B5EF4-FFF2-40B4-BE49-F238E27FC236}">
                <a16:creationId xmlns:a16="http://schemas.microsoft.com/office/drawing/2014/main" id="{54AEE6DF-9EA0-9611-82F4-C382F525E5C8}"/>
              </a:ext>
            </a:extLst>
          </p:cNvPr>
          <p:cNvSpPr/>
          <p:nvPr/>
        </p:nvSpPr>
        <p:spPr bwMode="gray">
          <a:xfrm>
            <a:off x="3032559" y="2363362"/>
            <a:ext cx="2956762" cy="3469471"/>
          </a:xfrm>
          <a:prstGeom prst="rect">
            <a:avLst/>
          </a:prstGeom>
          <a:solidFill>
            <a:schemeClr val="tx2">
              <a:lumMod val="90000"/>
              <a:alpha val="32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 name="Title 4">
            <a:extLst>
              <a:ext uri="{FF2B5EF4-FFF2-40B4-BE49-F238E27FC236}">
                <a16:creationId xmlns:a16="http://schemas.microsoft.com/office/drawing/2014/main" id="{FA3B0D97-3EF2-14BD-3A10-4D801A324475}"/>
              </a:ext>
            </a:extLst>
          </p:cNvPr>
          <p:cNvSpPr>
            <a:spLocks noGrp="1"/>
          </p:cNvSpPr>
          <p:nvPr>
            <p:ph type="title"/>
          </p:nvPr>
        </p:nvSpPr>
        <p:spPr/>
        <p:txBody>
          <a:bodyPr vert="horz"/>
          <a:lstStyle/>
          <a:p>
            <a:r>
              <a:rPr lang="en-US" dirty="0">
                <a:ea typeface="Arial" panose="020B0604020202020204" pitchFamily="34" charset="0"/>
                <a:cs typeface="Arial"/>
              </a:rPr>
              <a:t>Electrification </a:t>
            </a:r>
            <a:r>
              <a:rPr lang="en-US" dirty="0"/>
              <a:t>and renewable power can reduce mining and refining process emissions</a:t>
            </a:r>
          </a:p>
        </p:txBody>
      </p:sp>
      <p:sp>
        <p:nvSpPr>
          <p:cNvPr id="6" name="Footer Placeholder 5">
            <a:extLst>
              <a:ext uri="{FF2B5EF4-FFF2-40B4-BE49-F238E27FC236}">
                <a16:creationId xmlns:a16="http://schemas.microsoft.com/office/drawing/2014/main" id="{74B68253-E5F4-4694-1246-8A791AC1D579}"/>
              </a:ext>
            </a:extLst>
          </p:cNvPr>
          <p:cNvSpPr>
            <a:spLocks noGrp="1"/>
          </p:cNvSpPr>
          <p:nvPr>
            <p:ph type="ftr" sz="quarter" idx="3"/>
          </p:nvPr>
        </p:nvSpPr>
        <p:spPr>
          <a:xfrm>
            <a:off x="334962" y="6344431"/>
            <a:ext cx="9147241" cy="569269"/>
          </a:xfrm>
        </p:spPr>
        <p:txBody>
          <a:bodyPr/>
          <a:lstStyle/>
          <a:p>
            <a:r>
              <a:rPr lang="en-US" dirty="0">
                <a:solidFill>
                  <a:srgbClr val="000000"/>
                </a:solidFill>
              </a:rPr>
              <a:t>Sources: </a:t>
            </a:r>
            <a:r>
              <a:rPr lang="en-US" dirty="0">
                <a:solidFill>
                  <a:srgbClr val="000000"/>
                </a:solidFill>
                <a:hlinkClick r:id="rId51"/>
              </a:rPr>
              <a:t>Climate risk and decarbonization: What every mining CEO needs to know</a:t>
            </a:r>
            <a:r>
              <a:rPr lang="en-US" dirty="0">
                <a:solidFill>
                  <a:srgbClr val="000000"/>
                </a:solidFill>
                <a:cs typeface="Arial" panose="020B0604020202020204" pitchFamily="34" charset="0"/>
              </a:rPr>
              <a:t> </a:t>
            </a:r>
            <a:r>
              <a:rPr lang="en-US" dirty="0">
                <a:solidFill>
                  <a:srgbClr val="000000"/>
                </a:solidFill>
              </a:rPr>
              <a:t>(McKinsey, 2020); </a:t>
            </a:r>
            <a:r>
              <a:rPr lang="en-US" dirty="0">
                <a:solidFill>
                  <a:srgbClr val="000000"/>
                </a:solidFill>
                <a:hlinkClick r:id="rId52"/>
              </a:rPr>
              <a:t>The journey of the electric submersible dewatering pump in mining applications </a:t>
            </a:r>
            <a:r>
              <a:rPr lang="en-US" dirty="0">
                <a:solidFill>
                  <a:srgbClr val="000000"/>
                </a:solidFill>
              </a:rPr>
              <a:t>(Atlas Copco, 2023), </a:t>
            </a:r>
            <a:r>
              <a:rPr lang="en-US" dirty="0">
                <a:solidFill>
                  <a:srgbClr val="000000"/>
                </a:solidFill>
                <a:hlinkClick r:id="rId53"/>
              </a:rPr>
              <a:t>Mining &amp; Minerals</a:t>
            </a:r>
            <a:r>
              <a:rPr lang="en-US" dirty="0">
                <a:solidFill>
                  <a:srgbClr val="000000"/>
                </a:solidFill>
                <a:cs typeface="Arial" panose="020B0604020202020204" pitchFamily="34" charset="0"/>
              </a:rPr>
              <a:t> </a:t>
            </a:r>
            <a:r>
              <a:rPr lang="en-US" dirty="0">
                <a:solidFill>
                  <a:srgbClr val="000000"/>
                </a:solidFill>
              </a:rPr>
              <a:t>(Sigma Thermal, 2025); </a:t>
            </a:r>
            <a:r>
              <a:rPr lang="en-US" dirty="0">
                <a:solidFill>
                  <a:srgbClr val="000000"/>
                </a:solidFill>
                <a:hlinkClick r:id="rId54"/>
              </a:rPr>
              <a:t>Energy Technology Perspectives 2023</a:t>
            </a:r>
            <a:r>
              <a:rPr lang="en-US" dirty="0">
                <a:solidFill>
                  <a:srgbClr val="000000"/>
                </a:solidFill>
              </a:rPr>
              <a:t> (IEA, 2023); </a:t>
            </a:r>
            <a:r>
              <a:rPr lang="en-US" dirty="0">
                <a:solidFill>
                  <a:srgbClr val="000000"/>
                </a:solidFill>
                <a:hlinkClick r:id="rId55"/>
              </a:rPr>
              <a:t>11 lithium stocks betting on direct lithium extraction</a:t>
            </a:r>
            <a:r>
              <a:rPr lang="en-US" dirty="0">
                <a:solidFill>
                  <a:srgbClr val="000000"/>
                </a:solidFill>
              </a:rPr>
              <a:t> (Investing News, 2024); </a:t>
            </a:r>
            <a:r>
              <a:rPr lang="en-US" dirty="0">
                <a:solidFill>
                  <a:srgbClr val="000000"/>
                </a:solidFill>
                <a:hlinkClick r:id="rId56"/>
              </a:rPr>
              <a:t>Lithium mining: How new production technologies could fuel the global EV revolution</a:t>
            </a:r>
            <a:r>
              <a:rPr lang="en-US" dirty="0">
                <a:solidFill>
                  <a:srgbClr val="000000"/>
                </a:solidFill>
              </a:rPr>
              <a:t> (McKinsey, 2022); </a:t>
            </a:r>
            <a:r>
              <a:rPr lang="en-US" dirty="0">
                <a:solidFill>
                  <a:srgbClr val="000000"/>
                </a:solidFill>
                <a:hlinkClick r:id="rId57"/>
              </a:rPr>
              <a:t>Net zero road map copper and nickel</a:t>
            </a:r>
            <a:r>
              <a:rPr lang="en-US" dirty="0">
                <a:solidFill>
                  <a:srgbClr val="000000"/>
                </a:solidFill>
              </a:rPr>
              <a:t> (IFC, 2023). </a:t>
            </a:r>
          </a:p>
          <a:p>
            <a:r>
              <a:rPr lang="en-US" dirty="0">
                <a:solidFill>
                  <a:srgbClr val="000000"/>
                </a:solidFill>
              </a:rPr>
              <a:t>Credit: Brenda Rain, </a:t>
            </a:r>
            <a:r>
              <a:rPr lang="en-US" sz="100" dirty="0" err="1">
                <a:solidFill>
                  <a:srgbClr val="000000"/>
                </a:solidFill>
              </a:rPr>
              <a:t>Khande</a:t>
            </a:r>
            <a:r>
              <a:rPr lang="en-US" sz="100" dirty="0">
                <a:solidFill>
                  <a:srgbClr val="000000"/>
                </a:solidFill>
              </a:rPr>
              <a:t>-Jae Fisher, Isabel Hoyos, </a:t>
            </a:r>
            <a:r>
              <a:rPr lang="en-US" dirty="0" err="1">
                <a:solidFill>
                  <a:srgbClr val="000000"/>
                </a:solidFill>
              </a:rPr>
              <a:t>Hyae</a:t>
            </a:r>
            <a:r>
              <a:rPr lang="en-US" dirty="0">
                <a:solidFill>
                  <a:srgbClr val="000000"/>
                </a:solidFill>
              </a:rPr>
              <a:t> Ryung Kim, and</a:t>
            </a:r>
            <a:r>
              <a:rPr lang="en-US" dirty="0"/>
              <a:t> </a:t>
            </a:r>
            <a:r>
              <a:rPr lang="en-US" dirty="0">
                <a:solidFill>
                  <a:srgbClr val="000000"/>
                </a:solidFill>
                <a:hlinkClick r:id="rId58"/>
              </a:rPr>
              <a:t>Gernot Wagner</a:t>
            </a:r>
            <a:r>
              <a:rPr lang="en-US" dirty="0">
                <a:solidFill>
                  <a:srgbClr val="000000"/>
                </a:solidFill>
              </a:rPr>
              <a:t>. </a:t>
            </a:r>
            <a:r>
              <a:rPr lang="en-US" dirty="0">
                <a:solidFill>
                  <a:srgbClr val="000000"/>
                </a:solidFill>
                <a:hlinkClick r:id="rId59"/>
              </a:rPr>
              <a:t>Share with attribution</a:t>
            </a:r>
            <a:r>
              <a:rPr lang="en-US" dirty="0">
                <a:solidFill>
                  <a:srgbClr val="000000"/>
                </a:solidFill>
              </a:rPr>
              <a:t>: Wagner et al., "Mining for the Energy Transition" (10 April 2026).</a:t>
            </a:r>
          </a:p>
        </p:txBody>
      </p:sp>
      <p:sp>
        <p:nvSpPr>
          <p:cNvPr id="7" name="Text Placeholder 6">
            <a:extLst>
              <a:ext uri="{FF2B5EF4-FFF2-40B4-BE49-F238E27FC236}">
                <a16:creationId xmlns:a16="http://schemas.microsoft.com/office/drawing/2014/main" id="{3C701F4F-16FC-1DC6-2C57-4EF5B523E074}"/>
              </a:ext>
            </a:extLst>
          </p:cNvPr>
          <p:cNvSpPr>
            <a:spLocks noGrp="1"/>
          </p:cNvSpPr>
          <p:nvPr>
            <p:ph type="body" sz="quarter" idx="13"/>
          </p:nvPr>
        </p:nvSpPr>
        <p:spPr/>
        <p:txBody>
          <a:bodyPr/>
          <a:lstStyle/>
          <a:p>
            <a:r>
              <a:rPr lang="en-US" sz="1400" dirty="0">
                <a:solidFill>
                  <a:srgbClr val="000000"/>
                </a:solidFill>
              </a:rPr>
              <a:t>Mining: Electrification is the key to decarbonizing the critical minerals supply chain </a:t>
            </a:r>
          </a:p>
        </p:txBody>
      </p:sp>
      <p:sp>
        <p:nvSpPr>
          <p:cNvPr id="8" name="Text Placeholder 7">
            <a:extLst>
              <a:ext uri="{FF2B5EF4-FFF2-40B4-BE49-F238E27FC236}">
                <a16:creationId xmlns:a16="http://schemas.microsoft.com/office/drawing/2014/main" id="{A77AD7E7-BB5B-2B2F-F4E6-C1935D479066}"/>
              </a:ext>
            </a:extLst>
          </p:cNvPr>
          <p:cNvSpPr>
            <a:spLocks noGrp="1"/>
          </p:cNvSpPr>
          <p:nvPr>
            <p:ph type="body" sz="quarter" idx="16"/>
          </p:nvPr>
        </p:nvSpPr>
        <p:spPr/>
        <p:txBody>
          <a:bodyPr/>
          <a:lstStyle/>
          <a:p>
            <a:r>
              <a:rPr lang="en-US" sz="1400" dirty="0">
                <a:solidFill>
                  <a:srgbClr val="000000"/>
                </a:solidFill>
              </a:rPr>
              <a:t>Refining: Though emission intensity varies by commodity and location, electricity is the main postmining emission source</a:t>
            </a:r>
          </a:p>
        </p:txBody>
      </p:sp>
      <p:cxnSp>
        <p:nvCxnSpPr>
          <p:cNvPr id="13" name="Straight Connector 12">
            <a:extLst>
              <a:ext uri="{FF2B5EF4-FFF2-40B4-BE49-F238E27FC236}">
                <a16:creationId xmlns:a16="http://schemas.microsoft.com/office/drawing/2014/main" id="{22BD1F58-DB77-1958-11F4-0FE3DE18645B}"/>
              </a:ext>
            </a:extLst>
          </p:cNvPr>
          <p:cNvCxnSpPr/>
          <p:nvPr>
            <p:custDataLst>
              <p:tags r:id="rId2"/>
            </p:custDataLst>
          </p:nvPr>
        </p:nvCxnSpPr>
        <p:spPr bwMode="auto">
          <a:xfrm>
            <a:off x="3575050" y="3155950"/>
            <a:ext cx="331788"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9B00278A-AA16-168E-5CFD-CF7E53A182FA}"/>
              </a:ext>
            </a:extLst>
          </p:cNvPr>
          <p:cNvCxnSpPr/>
          <p:nvPr>
            <p:custDataLst>
              <p:tags r:id="rId3"/>
            </p:custDataLst>
          </p:nvPr>
        </p:nvCxnSpPr>
        <p:spPr bwMode="auto">
          <a:xfrm>
            <a:off x="5073650" y="5794375"/>
            <a:ext cx="331788"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0DDEB308-FB9A-A1C0-F575-EE263822A5D1}"/>
              </a:ext>
            </a:extLst>
          </p:cNvPr>
          <p:cNvCxnSpPr/>
          <p:nvPr>
            <p:custDataLst>
              <p:tags r:id="rId4"/>
            </p:custDataLst>
          </p:nvPr>
        </p:nvCxnSpPr>
        <p:spPr bwMode="auto">
          <a:xfrm>
            <a:off x="4324350" y="3417888"/>
            <a:ext cx="331788"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DEA3FEEB-7D25-76CC-AB12-618E23559708}"/>
              </a:ext>
            </a:extLst>
          </p:cNvPr>
          <p:cNvCxnSpPr/>
          <p:nvPr>
            <p:custDataLst>
              <p:tags r:id="rId5"/>
            </p:custDataLst>
          </p:nvPr>
        </p:nvCxnSpPr>
        <p:spPr bwMode="auto">
          <a:xfrm>
            <a:off x="1325563" y="4464050"/>
            <a:ext cx="331788"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9239D0D6-7D6E-766C-3D60-2F2BE30C90B1}"/>
              </a:ext>
            </a:extLst>
          </p:cNvPr>
          <p:cNvCxnSpPr/>
          <p:nvPr>
            <p:custDataLst>
              <p:tags r:id="rId6"/>
            </p:custDataLst>
          </p:nvPr>
        </p:nvCxnSpPr>
        <p:spPr bwMode="auto">
          <a:xfrm>
            <a:off x="2824163" y="2495550"/>
            <a:ext cx="333375"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4D23B556-3DEA-F0CB-457D-97FEC48161BC}"/>
              </a:ext>
            </a:extLst>
          </p:cNvPr>
          <p:cNvCxnSpPr/>
          <p:nvPr>
            <p:custDataLst>
              <p:tags r:id="rId7"/>
            </p:custDataLst>
          </p:nvPr>
        </p:nvCxnSpPr>
        <p:spPr bwMode="auto">
          <a:xfrm>
            <a:off x="2074863" y="3249613"/>
            <a:ext cx="331788"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38" name="Chart 37">
            <a:extLst>
              <a:ext uri="{FF2B5EF4-FFF2-40B4-BE49-F238E27FC236}">
                <a16:creationId xmlns:a16="http://schemas.microsoft.com/office/drawing/2014/main" id="{BB80F034-48CF-B004-8973-9E2F883E1DCC}"/>
              </a:ext>
            </a:extLst>
          </p:cNvPr>
          <p:cNvGraphicFramePr/>
          <p:nvPr>
            <p:custDataLst>
              <p:tags r:id="rId8"/>
            </p:custDataLst>
            <p:extLst>
              <p:ext uri="{D42A27DB-BD31-4B8C-83A1-F6EECF244321}">
                <p14:modId xmlns:p14="http://schemas.microsoft.com/office/powerpoint/2010/main" val="81340408"/>
              </p:ext>
            </p:extLst>
          </p:nvPr>
        </p:nvGraphicFramePr>
        <p:xfrm>
          <a:off x="371475" y="2143125"/>
          <a:ext cx="5700713" cy="3917950"/>
        </p:xfrm>
        <a:graphic>
          <a:graphicData uri="http://schemas.openxmlformats.org/drawingml/2006/chart">
            <c:chart xmlns:c="http://schemas.openxmlformats.org/drawingml/2006/chart" xmlns:r="http://schemas.openxmlformats.org/officeDocument/2006/relationships" r:id="rId60"/>
          </a:graphicData>
        </a:graphic>
      </p:graphicFrame>
      <p:sp>
        <p:nvSpPr>
          <p:cNvPr id="20" name="Text Placeholder 10">
            <a:extLst>
              <a:ext uri="{FF2B5EF4-FFF2-40B4-BE49-F238E27FC236}">
                <a16:creationId xmlns:a16="http://schemas.microsoft.com/office/drawing/2014/main" id="{CC4CADF6-008F-BBC1-E149-7337A8422390}"/>
              </a:ext>
            </a:extLst>
          </p:cNvPr>
          <p:cNvSpPr>
            <a:spLocks/>
          </p:cNvSpPr>
          <p:nvPr>
            <p:custDataLst>
              <p:tags r:id="rId9"/>
            </p:custDataLst>
          </p:nvPr>
        </p:nvSpPr>
        <p:spPr bwMode="gray">
          <a:xfrm>
            <a:off x="5561013" y="5738813"/>
            <a:ext cx="104775" cy="152400"/>
          </a:xfrm>
          <a:prstGeom prst="rect">
            <a:avLst/>
          </a:prstGeom>
          <a:solidFill>
            <a:schemeClr val="accent1"/>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4A48A41-CC09-459D-8705-CA6D795F8D69}" type="datetime'''''''''''1'''''''''''''''''''''''''''">
              <a:rPr lang="en-GB" altLang="en-US" sz="1000" b="1" smtClean="0">
                <a:solidFill>
                  <a:schemeClr val="bg1"/>
                </a:solidFill>
                <a:effectLst/>
              </a:rPr>
              <a:pPr/>
              <a:t>1</a:t>
            </a:fld>
            <a:endParaRPr lang="en-US" sz="1000" b="1">
              <a:solidFill>
                <a:schemeClr val="bg1"/>
              </a:solidFill>
              <a:ea typeface="+mn-lt"/>
              <a:cs typeface="+mn-lt"/>
              <a:sym typeface="+mn-lt"/>
            </a:endParaRPr>
          </a:p>
        </p:txBody>
      </p:sp>
      <p:sp>
        <p:nvSpPr>
          <p:cNvPr id="21" name="Text Placeholder 10">
            <a:extLst>
              <a:ext uri="{FF2B5EF4-FFF2-40B4-BE49-F238E27FC236}">
                <a16:creationId xmlns:a16="http://schemas.microsoft.com/office/drawing/2014/main" id="{FEFB625D-A139-7D2E-11F4-84EB5638A14C}"/>
              </a:ext>
            </a:extLst>
          </p:cNvPr>
          <p:cNvSpPr>
            <a:spLocks/>
          </p:cNvSpPr>
          <p:nvPr>
            <p:custDataLst>
              <p:tags r:id="rId10"/>
            </p:custDataLst>
          </p:nvPr>
        </p:nvSpPr>
        <p:spPr bwMode="auto">
          <a:xfrm>
            <a:off x="220663" y="3595688"/>
            <a:ext cx="152400" cy="1012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sz="1000" dirty="0">
                <a:ea typeface="+mn-lt"/>
                <a:cs typeface="+mn-lt"/>
                <a:sym typeface="+mn-lt"/>
              </a:rPr>
              <a:t>Mt CO</a:t>
            </a:r>
            <a:r>
              <a:rPr lang="en-US" sz="1000" baseline="-25000" dirty="0">
                <a:ea typeface="+mn-lt"/>
                <a:cs typeface="+mn-lt"/>
                <a:sym typeface="+mn-lt"/>
              </a:rPr>
              <a:t>2</a:t>
            </a:r>
            <a:r>
              <a:rPr lang="en-US" sz="1000" dirty="0">
                <a:ea typeface="+mn-lt"/>
                <a:cs typeface="+mn-lt"/>
                <a:sym typeface="+mn-lt"/>
              </a:rPr>
              <a:t> emissions</a:t>
            </a:r>
            <a:endParaRPr lang="en-US" sz="1000" b="1" dirty="0">
              <a:ea typeface="+mn-lt"/>
              <a:cs typeface="+mn-lt"/>
              <a:sym typeface="+mn-lt"/>
            </a:endParaRPr>
          </a:p>
        </p:txBody>
      </p:sp>
      <p:sp>
        <p:nvSpPr>
          <p:cNvPr id="22" name="Text Placeholder 10">
            <a:extLst>
              <a:ext uri="{FF2B5EF4-FFF2-40B4-BE49-F238E27FC236}">
                <a16:creationId xmlns:a16="http://schemas.microsoft.com/office/drawing/2014/main" id="{17DCAB02-2F6D-878C-09D3-1776BB91202F}"/>
              </a:ext>
            </a:extLst>
          </p:cNvPr>
          <p:cNvSpPr>
            <a:spLocks/>
          </p:cNvSpPr>
          <p:nvPr>
            <p:custDataLst>
              <p:tags r:id="rId11"/>
            </p:custDataLst>
          </p:nvPr>
        </p:nvSpPr>
        <p:spPr bwMode="auto">
          <a:xfrm>
            <a:off x="4518025" y="5929313"/>
            <a:ext cx="6921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7011A27-4ADC-4BC2-ADF0-FFA258FF8D23}" type="datetime'El''''''''''''e''''''''ct''''''rif''i''c''''a''t''''''''ion'''">
              <a:rPr lang="en-US" altLang="en-US" sz="900" smtClean="0"/>
              <a:pPr/>
              <a:t>Electrification</a:t>
            </a:fld>
            <a:endParaRPr lang="en-US" sz="900">
              <a:ea typeface="+mn-lt"/>
              <a:cs typeface="+mn-lt"/>
              <a:sym typeface="+mn-lt"/>
            </a:endParaRPr>
          </a:p>
        </p:txBody>
      </p:sp>
      <p:sp>
        <p:nvSpPr>
          <p:cNvPr id="23" name="Text Placeholder 10">
            <a:extLst>
              <a:ext uri="{FF2B5EF4-FFF2-40B4-BE49-F238E27FC236}">
                <a16:creationId xmlns:a16="http://schemas.microsoft.com/office/drawing/2014/main" id="{D5F3440E-B7A2-396C-60F5-B4043398C775}"/>
              </a:ext>
            </a:extLst>
          </p:cNvPr>
          <p:cNvSpPr>
            <a:spLocks/>
          </p:cNvSpPr>
          <p:nvPr>
            <p:custDataLst>
              <p:tags r:id="rId12"/>
            </p:custDataLst>
          </p:nvPr>
        </p:nvSpPr>
        <p:spPr bwMode="auto">
          <a:xfrm>
            <a:off x="3863975" y="5929313"/>
            <a:ext cx="50165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EDFEE19-4ABB-4E0C-A81A-663DEF1A4404}" type="datetime'Ef''''''''''''f''ic''i''''en''cy'''' ''ga''i''''n''s'''''">
              <a:rPr lang="en-US" altLang="en-US" sz="900" smtClean="0"/>
              <a:pPr/>
              <a:t>Efficiency gains</a:t>
            </a:fld>
            <a:endParaRPr lang="en-US" sz="900">
              <a:ea typeface="+mn-lt"/>
              <a:cs typeface="+mn-lt"/>
              <a:sym typeface="+mn-lt"/>
            </a:endParaRPr>
          </a:p>
        </p:txBody>
      </p:sp>
      <p:sp>
        <p:nvSpPr>
          <p:cNvPr id="24" name="Text Placeholder 10">
            <a:extLst>
              <a:ext uri="{FF2B5EF4-FFF2-40B4-BE49-F238E27FC236}">
                <a16:creationId xmlns:a16="http://schemas.microsoft.com/office/drawing/2014/main" id="{D69DC455-B315-35BC-12D9-AEE5CFF3B4B0}"/>
              </a:ext>
            </a:extLst>
          </p:cNvPr>
          <p:cNvSpPr>
            <a:spLocks/>
          </p:cNvSpPr>
          <p:nvPr>
            <p:custDataLst>
              <p:tags r:id="rId13"/>
            </p:custDataLst>
          </p:nvPr>
        </p:nvSpPr>
        <p:spPr bwMode="auto">
          <a:xfrm>
            <a:off x="3111500" y="5929313"/>
            <a:ext cx="5080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00B1A60-FC4C-4431-A516-2FA3EB66D0C8}" type="datetime'R''e''c''''''''y''c''''l''''''''i''''''n''''''''g'''''">
              <a:rPr lang="en-US" altLang="en-US" sz="900" smtClean="0"/>
              <a:pPr/>
              <a:t>Recycling</a:t>
            </a:fld>
            <a:endParaRPr lang="en-US" sz="900">
              <a:ea typeface="+mn-lt"/>
              <a:cs typeface="+mn-lt"/>
              <a:sym typeface="+mn-lt"/>
            </a:endParaRPr>
          </a:p>
        </p:txBody>
      </p:sp>
      <p:sp>
        <p:nvSpPr>
          <p:cNvPr id="25" name="Text Placeholder 10">
            <a:extLst>
              <a:ext uri="{FF2B5EF4-FFF2-40B4-BE49-F238E27FC236}">
                <a16:creationId xmlns:a16="http://schemas.microsoft.com/office/drawing/2014/main" id="{84FEB7C6-58F5-EBA0-87E2-AFD7AFBD9706}"/>
              </a:ext>
            </a:extLst>
          </p:cNvPr>
          <p:cNvSpPr>
            <a:spLocks/>
          </p:cNvSpPr>
          <p:nvPr>
            <p:custDataLst>
              <p:tags r:id="rId14"/>
            </p:custDataLst>
          </p:nvPr>
        </p:nvSpPr>
        <p:spPr bwMode="auto">
          <a:xfrm>
            <a:off x="2363788" y="5929313"/>
            <a:ext cx="50165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en-US" sz="900">
                <a:ea typeface="+mn-lt"/>
                <a:cs typeface="+mn-lt"/>
                <a:sym typeface="+mn-lt"/>
              </a:rPr>
              <a:t>Lower </a:t>
            </a:r>
            <a:fld id="{8488C0F6-13DE-48FE-95FB-173B6015948D}" type="datetime' '">
              <a:rPr lang="en-US" altLang="en-US" sz="900" smtClean="0"/>
              <a:pPr/>
              <a:t> </a:t>
            </a:fld>
            <a:br>
              <a:rPr lang="en-US" altLang="en-US" sz="900"/>
            </a:br>
            <a:r>
              <a:rPr lang="en-US" altLang="en-US" sz="900"/>
              <a:t>ore </a:t>
            </a:r>
            <a:r>
              <a:rPr lang="en-US" altLang="en-US" sz="900" dirty="0"/>
              <a:t>grade</a:t>
            </a:r>
            <a:endParaRPr lang="en-US" sz="900" dirty="0">
              <a:ea typeface="+mn-lt"/>
              <a:cs typeface="+mn-lt"/>
              <a:sym typeface="+mn-lt"/>
            </a:endParaRPr>
          </a:p>
        </p:txBody>
      </p:sp>
      <p:sp>
        <p:nvSpPr>
          <p:cNvPr id="26" name="Text Placeholder 10">
            <a:extLst>
              <a:ext uri="{FF2B5EF4-FFF2-40B4-BE49-F238E27FC236}">
                <a16:creationId xmlns:a16="http://schemas.microsoft.com/office/drawing/2014/main" id="{4A2E15ED-48B6-6CB2-05EE-F0BBBAA02354}"/>
              </a:ext>
            </a:extLst>
          </p:cNvPr>
          <p:cNvSpPr>
            <a:spLocks/>
          </p:cNvSpPr>
          <p:nvPr>
            <p:custDataLst>
              <p:tags r:id="rId15"/>
            </p:custDataLst>
          </p:nvPr>
        </p:nvSpPr>
        <p:spPr bwMode="auto">
          <a:xfrm>
            <a:off x="1612900" y="5929313"/>
            <a:ext cx="5048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en-US" sz="900">
                <a:solidFill>
                  <a:srgbClr val="000000"/>
                </a:solidFill>
                <a:ea typeface="+mn-lt"/>
                <a:cs typeface="+mn-lt"/>
                <a:sym typeface="+mn-lt"/>
              </a:rPr>
              <a:t>+ </a:t>
            </a:r>
            <a:fld id="{9F1415D9-13C6-4B76-BF39-F5CF87E48C8F}" type="datetime'''A''c''t''''''i''''''v''''it''''''''''''''''''y'' '''''''''''">
              <a:rPr lang="en-US" altLang="en-US" sz="900" smtClean="0">
                <a:solidFill>
                  <a:srgbClr val="000000"/>
                </a:solidFill>
              </a:rPr>
              <a:pPr/>
              <a:t>Activity </a:t>
            </a:fld>
            <a:endParaRPr lang="en-US" sz="900">
              <a:solidFill>
                <a:srgbClr val="000000"/>
              </a:solidFill>
              <a:ea typeface="+mn-lt"/>
              <a:cs typeface="+mn-lt"/>
              <a:sym typeface="+mn-lt"/>
            </a:endParaRPr>
          </a:p>
        </p:txBody>
      </p:sp>
      <p:sp>
        <p:nvSpPr>
          <p:cNvPr id="27" name="Text Placeholder 10">
            <a:extLst>
              <a:ext uri="{FF2B5EF4-FFF2-40B4-BE49-F238E27FC236}">
                <a16:creationId xmlns:a16="http://schemas.microsoft.com/office/drawing/2014/main" id="{F3F8CE86-3F6E-1F28-EE23-38BB195B8676}"/>
              </a:ext>
            </a:extLst>
          </p:cNvPr>
          <p:cNvSpPr>
            <a:spLocks/>
          </p:cNvSpPr>
          <p:nvPr>
            <p:custDataLst>
              <p:tags r:id="rId16"/>
            </p:custDataLst>
          </p:nvPr>
        </p:nvSpPr>
        <p:spPr bwMode="auto">
          <a:xfrm>
            <a:off x="855663" y="5929313"/>
            <a:ext cx="52070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A863659-5904-4982-A0DC-E57BCCD06497}" type="datetime'''20''''''''2''1'' ''''''''''''em''i''ss''''ions'''''">
              <a:rPr lang="en-US" altLang="en-US" sz="900" smtClean="0"/>
              <a:pPr/>
              <a:t>2021 emissions</a:t>
            </a:fld>
            <a:endParaRPr lang="en-US" sz="900">
              <a:ea typeface="+mn-lt"/>
              <a:cs typeface="+mn-lt"/>
              <a:sym typeface="+mn-lt"/>
            </a:endParaRPr>
          </a:p>
        </p:txBody>
      </p:sp>
      <p:sp>
        <p:nvSpPr>
          <p:cNvPr id="28" name="Text Placeholder 10">
            <a:extLst>
              <a:ext uri="{FF2B5EF4-FFF2-40B4-BE49-F238E27FC236}">
                <a16:creationId xmlns:a16="http://schemas.microsoft.com/office/drawing/2014/main" id="{41145838-6C41-B4AE-A717-0462166871E6}"/>
              </a:ext>
            </a:extLst>
          </p:cNvPr>
          <p:cNvSpPr>
            <a:spLocks/>
          </p:cNvSpPr>
          <p:nvPr>
            <p:custDataLst>
              <p:tags r:id="rId17"/>
            </p:custDataLst>
          </p:nvPr>
        </p:nvSpPr>
        <p:spPr bwMode="auto">
          <a:xfrm>
            <a:off x="5353050" y="5929313"/>
            <a:ext cx="52070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3829470-2974-4739-B278-EDE71F9B38C9}" type="datetime'2''''0''''''''''''5''0 e''''m''i''ss''''''i''on''''''s'">
              <a:rPr lang="en-US" altLang="en-US" sz="900" smtClean="0"/>
              <a:pPr/>
              <a:t>2050 emissions</a:t>
            </a:fld>
            <a:endParaRPr lang="en-US" sz="900">
              <a:ea typeface="+mn-lt"/>
              <a:cs typeface="+mn-lt"/>
              <a:sym typeface="+mn-lt"/>
            </a:endParaRPr>
          </a:p>
        </p:txBody>
      </p:sp>
      <p:sp>
        <p:nvSpPr>
          <p:cNvPr id="41" name="Rectangle 40">
            <a:extLst>
              <a:ext uri="{FF2B5EF4-FFF2-40B4-BE49-F238E27FC236}">
                <a16:creationId xmlns:a16="http://schemas.microsoft.com/office/drawing/2014/main" id="{B805100A-0535-EAFC-B978-AB3C4C98ACF8}"/>
              </a:ext>
            </a:extLst>
          </p:cNvPr>
          <p:cNvSpPr/>
          <p:nvPr/>
        </p:nvSpPr>
        <p:spPr bwMode="gray">
          <a:xfrm>
            <a:off x="4330915" y="2139926"/>
            <a:ext cx="443030" cy="136525"/>
          </a:xfrm>
          <a:prstGeom prst="rect">
            <a:avLst/>
          </a:prstGeom>
          <a:solidFill>
            <a:schemeClr val="tx2">
              <a:lumMod val="90000"/>
              <a:alpha val="32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2" name="Rectangle 41">
            <a:extLst>
              <a:ext uri="{FF2B5EF4-FFF2-40B4-BE49-F238E27FC236}">
                <a16:creationId xmlns:a16="http://schemas.microsoft.com/office/drawing/2014/main" id="{931DE21D-DA28-5C3B-45EB-4A1AD3A63BE4}"/>
              </a:ext>
            </a:extLst>
          </p:cNvPr>
          <p:cNvSpPr/>
          <p:nvPr/>
        </p:nvSpPr>
        <p:spPr bwMode="gray">
          <a:xfrm>
            <a:off x="2470667" y="2146922"/>
            <a:ext cx="444404" cy="136524"/>
          </a:xfrm>
          <a:prstGeom prst="rect">
            <a:avLst/>
          </a:prstGeom>
          <a:solidFill>
            <a:schemeClr val="accent2">
              <a:lumMod val="25000"/>
              <a:lumOff val="75000"/>
              <a:alpha val="32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3" name="btfpColumnHeaderBoxText223027">
            <a:extLst>
              <a:ext uri="{FF2B5EF4-FFF2-40B4-BE49-F238E27FC236}">
                <a16:creationId xmlns:a16="http://schemas.microsoft.com/office/drawing/2014/main" id="{9813A38C-1E40-5F2F-C82C-E3AD4A77E1AD}"/>
              </a:ext>
            </a:extLst>
          </p:cNvPr>
          <p:cNvSpPr txBox="1"/>
          <p:nvPr/>
        </p:nvSpPr>
        <p:spPr bwMode="gray">
          <a:xfrm>
            <a:off x="2945438" y="2117318"/>
            <a:ext cx="1285550" cy="195886"/>
          </a:xfrm>
          <a:prstGeom prst="rect">
            <a:avLst/>
          </a:prstGeom>
          <a:noFill/>
        </p:spPr>
        <p:txBody>
          <a:bodyPr vert="horz" wrap="square" lIns="36036" tIns="36036" rIns="36036" bIns="36036" rtlCol="0" anchor="b">
            <a:spAutoFit/>
          </a:bodyPr>
          <a:lstStyle/>
          <a:p>
            <a:r>
              <a:rPr lang="en-US" sz="800">
                <a:solidFill>
                  <a:srgbClr val="000000"/>
                </a:solidFill>
              </a:rPr>
              <a:t>Sources of emission</a:t>
            </a:r>
          </a:p>
        </p:txBody>
      </p:sp>
      <p:sp>
        <p:nvSpPr>
          <p:cNvPr id="44" name="btfpColumnHeaderBoxText223027">
            <a:extLst>
              <a:ext uri="{FF2B5EF4-FFF2-40B4-BE49-F238E27FC236}">
                <a16:creationId xmlns:a16="http://schemas.microsoft.com/office/drawing/2014/main" id="{3F28E0E4-C76C-E138-1260-82ECE066586A}"/>
              </a:ext>
            </a:extLst>
          </p:cNvPr>
          <p:cNvSpPr txBox="1"/>
          <p:nvPr/>
        </p:nvSpPr>
        <p:spPr bwMode="gray">
          <a:xfrm>
            <a:off x="4811852" y="2090581"/>
            <a:ext cx="1307962" cy="195886"/>
          </a:xfrm>
          <a:prstGeom prst="rect">
            <a:avLst/>
          </a:prstGeom>
          <a:noFill/>
        </p:spPr>
        <p:txBody>
          <a:bodyPr vert="horz" wrap="square" lIns="36036" tIns="36036" rIns="36036" bIns="36036" rtlCol="0" anchor="b">
            <a:spAutoFit/>
          </a:bodyPr>
          <a:lstStyle/>
          <a:p>
            <a:r>
              <a:rPr lang="en-US" sz="800" dirty="0">
                <a:solidFill>
                  <a:srgbClr val="000000"/>
                </a:solidFill>
              </a:rPr>
              <a:t>Decarbonization levers</a:t>
            </a:r>
          </a:p>
        </p:txBody>
      </p:sp>
      <p:graphicFrame>
        <p:nvGraphicFramePr>
          <p:cNvPr id="45" name="Chart 44">
            <a:extLst>
              <a:ext uri="{FF2B5EF4-FFF2-40B4-BE49-F238E27FC236}">
                <a16:creationId xmlns:a16="http://schemas.microsoft.com/office/drawing/2014/main" id="{BAEB0178-B551-4ED8-50D6-B7B2AABD01B7}"/>
              </a:ext>
            </a:extLst>
          </p:cNvPr>
          <p:cNvGraphicFramePr/>
          <p:nvPr>
            <p:custDataLst>
              <p:tags r:id="rId18"/>
            </p:custDataLst>
            <p:extLst>
              <p:ext uri="{D42A27DB-BD31-4B8C-83A1-F6EECF244321}">
                <p14:modId xmlns:p14="http://schemas.microsoft.com/office/powerpoint/2010/main" val="2568783910"/>
              </p:ext>
            </p:extLst>
          </p:nvPr>
        </p:nvGraphicFramePr>
        <p:xfrm>
          <a:off x="10625265" y="2641771"/>
          <a:ext cx="1204912" cy="2438986"/>
        </p:xfrm>
        <a:graphic>
          <a:graphicData uri="http://schemas.openxmlformats.org/drawingml/2006/chart">
            <c:chart xmlns:c="http://schemas.openxmlformats.org/drawingml/2006/chart" xmlns:r="http://schemas.openxmlformats.org/officeDocument/2006/relationships" r:id="rId61"/>
          </a:graphicData>
        </a:graphic>
      </p:graphicFrame>
      <p:sp>
        <p:nvSpPr>
          <p:cNvPr id="47" name="btfpColumnHeaderBoxText223027">
            <a:extLst>
              <a:ext uri="{FF2B5EF4-FFF2-40B4-BE49-F238E27FC236}">
                <a16:creationId xmlns:a16="http://schemas.microsoft.com/office/drawing/2014/main" id="{BCA07DC7-4EEE-DDA8-E456-FC3AA546311E}"/>
              </a:ext>
            </a:extLst>
          </p:cNvPr>
          <p:cNvSpPr txBox="1"/>
          <p:nvPr/>
        </p:nvSpPr>
        <p:spPr bwMode="gray">
          <a:xfrm>
            <a:off x="6940505" y="5885399"/>
            <a:ext cx="633468" cy="226664"/>
          </a:xfrm>
          <a:prstGeom prst="rect">
            <a:avLst/>
          </a:prstGeom>
          <a:noFill/>
        </p:spPr>
        <p:txBody>
          <a:bodyPr vert="horz" wrap="square" lIns="36036" tIns="36036" rIns="36036" bIns="36036" rtlCol="0" anchor="b">
            <a:spAutoFit/>
          </a:bodyPr>
          <a:lstStyle/>
          <a:p>
            <a:pPr algn="ctr"/>
            <a:r>
              <a:rPr lang="en-US" sz="1000" b="1" dirty="0">
                <a:solidFill>
                  <a:srgbClr val="000000"/>
                </a:solidFill>
              </a:rPr>
              <a:t>Mining</a:t>
            </a:r>
          </a:p>
        </p:txBody>
      </p:sp>
      <p:sp>
        <p:nvSpPr>
          <p:cNvPr id="48" name="btfpColumnHeaderBoxText223027">
            <a:extLst>
              <a:ext uri="{FF2B5EF4-FFF2-40B4-BE49-F238E27FC236}">
                <a16:creationId xmlns:a16="http://schemas.microsoft.com/office/drawing/2014/main" id="{04EA0A6E-5337-35FA-43BA-A3F21DE44C54}"/>
              </a:ext>
            </a:extLst>
          </p:cNvPr>
          <p:cNvSpPr txBox="1"/>
          <p:nvPr/>
        </p:nvSpPr>
        <p:spPr bwMode="gray">
          <a:xfrm>
            <a:off x="8236574" y="5985901"/>
            <a:ext cx="892513" cy="226664"/>
          </a:xfrm>
          <a:prstGeom prst="rect">
            <a:avLst/>
          </a:prstGeom>
          <a:noFill/>
        </p:spPr>
        <p:txBody>
          <a:bodyPr vert="horz" wrap="square" lIns="36036" tIns="36036" rIns="36036" bIns="36036" rtlCol="0" anchor="b">
            <a:spAutoFit/>
          </a:bodyPr>
          <a:lstStyle/>
          <a:p>
            <a:pPr algn="ctr"/>
            <a:r>
              <a:rPr lang="en-US" sz="1000" b="1" dirty="0">
                <a:solidFill>
                  <a:srgbClr val="000000"/>
                </a:solidFill>
              </a:rPr>
              <a:t>Beneficiation</a:t>
            </a:r>
          </a:p>
        </p:txBody>
      </p:sp>
      <p:sp>
        <p:nvSpPr>
          <p:cNvPr id="49" name="btfpColumnHeaderBoxText223027">
            <a:extLst>
              <a:ext uri="{FF2B5EF4-FFF2-40B4-BE49-F238E27FC236}">
                <a16:creationId xmlns:a16="http://schemas.microsoft.com/office/drawing/2014/main" id="{F6750C89-274C-E64C-2573-3E9D95F7E21B}"/>
              </a:ext>
            </a:extLst>
          </p:cNvPr>
          <p:cNvSpPr txBox="1"/>
          <p:nvPr/>
        </p:nvSpPr>
        <p:spPr bwMode="gray">
          <a:xfrm>
            <a:off x="9674105" y="5985901"/>
            <a:ext cx="622260" cy="226664"/>
          </a:xfrm>
          <a:prstGeom prst="rect">
            <a:avLst/>
          </a:prstGeom>
          <a:noFill/>
        </p:spPr>
        <p:txBody>
          <a:bodyPr vert="horz" wrap="square" lIns="36036" tIns="36036" rIns="36036" bIns="36036" rtlCol="0" anchor="b">
            <a:spAutoFit/>
          </a:bodyPr>
          <a:lstStyle/>
          <a:p>
            <a:pPr algn="ctr"/>
            <a:r>
              <a:rPr lang="en-US" sz="1000" b="1">
                <a:solidFill>
                  <a:srgbClr val="000000"/>
                </a:solidFill>
              </a:rPr>
              <a:t>Smelter</a:t>
            </a:r>
          </a:p>
        </p:txBody>
      </p:sp>
      <p:sp>
        <p:nvSpPr>
          <p:cNvPr id="50" name="btfpColumnHeaderBoxText223027">
            <a:extLst>
              <a:ext uri="{FF2B5EF4-FFF2-40B4-BE49-F238E27FC236}">
                <a16:creationId xmlns:a16="http://schemas.microsoft.com/office/drawing/2014/main" id="{4E5DEDB1-87E1-6085-060A-E5CDD11A4537}"/>
              </a:ext>
            </a:extLst>
          </p:cNvPr>
          <p:cNvSpPr txBox="1"/>
          <p:nvPr/>
        </p:nvSpPr>
        <p:spPr bwMode="gray">
          <a:xfrm>
            <a:off x="10914706" y="5998731"/>
            <a:ext cx="622260" cy="226664"/>
          </a:xfrm>
          <a:prstGeom prst="rect">
            <a:avLst/>
          </a:prstGeom>
          <a:noFill/>
        </p:spPr>
        <p:txBody>
          <a:bodyPr vert="horz" wrap="square" lIns="36036" tIns="36036" rIns="36036" bIns="36036" rtlCol="0" anchor="b">
            <a:spAutoFit/>
          </a:bodyPr>
          <a:lstStyle/>
          <a:p>
            <a:pPr algn="ctr"/>
            <a:r>
              <a:rPr lang="en-US" sz="1000" b="1" dirty="0">
                <a:solidFill>
                  <a:srgbClr val="000000"/>
                </a:solidFill>
              </a:rPr>
              <a:t>Refinery</a:t>
            </a:r>
          </a:p>
        </p:txBody>
      </p:sp>
      <p:sp>
        <p:nvSpPr>
          <p:cNvPr id="51" name="btfpColumnHeaderBoxText223027">
            <a:extLst>
              <a:ext uri="{FF2B5EF4-FFF2-40B4-BE49-F238E27FC236}">
                <a16:creationId xmlns:a16="http://schemas.microsoft.com/office/drawing/2014/main" id="{A44E5FB6-BE75-DF99-B7B7-3B0B7B76D06C}"/>
              </a:ext>
            </a:extLst>
          </p:cNvPr>
          <p:cNvSpPr txBox="1"/>
          <p:nvPr/>
        </p:nvSpPr>
        <p:spPr bwMode="gray">
          <a:xfrm>
            <a:off x="6254301" y="2090581"/>
            <a:ext cx="2584899" cy="226664"/>
          </a:xfrm>
          <a:prstGeom prst="rect">
            <a:avLst/>
          </a:prstGeom>
          <a:noFill/>
        </p:spPr>
        <p:txBody>
          <a:bodyPr vert="horz" wrap="square" lIns="36036" tIns="36036" rIns="36036" bIns="36036" rtlCol="0" anchor="b">
            <a:spAutoFit/>
          </a:bodyPr>
          <a:lstStyle/>
          <a:p>
            <a:r>
              <a:rPr lang="en-US" sz="1000" dirty="0">
                <a:solidFill>
                  <a:srgbClr val="000000"/>
                </a:solidFill>
              </a:rPr>
              <a:t>Emission intensity, </a:t>
            </a:r>
            <a:r>
              <a:rPr lang="en-US" sz="1000" i="1" dirty="0">
                <a:solidFill>
                  <a:srgbClr val="000000"/>
                </a:solidFill>
              </a:rPr>
              <a:t>kg </a:t>
            </a:r>
            <a:r>
              <a:rPr lang="en-US" sz="1000" i="1" dirty="0">
                <a:ea typeface="Arial" panose="020B0604020202020204" pitchFamily="34" charset="0"/>
                <a:cs typeface="Arial"/>
              </a:rPr>
              <a:t>CO</a:t>
            </a:r>
            <a:r>
              <a:rPr lang="en-US" sz="1000" i="1" baseline="-25000" dirty="0">
                <a:ea typeface="Arial" panose="020B0604020202020204" pitchFamily="34" charset="0"/>
                <a:cs typeface="Arial"/>
              </a:rPr>
              <a:t>2 </a:t>
            </a:r>
            <a:r>
              <a:rPr lang="en-US" sz="1000" i="1" dirty="0">
                <a:solidFill>
                  <a:srgbClr val="000000"/>
                </a:solidFill>
              </a:rPr>
              <a:t>/ton metal</a:t>
            </a:r>
          </a:p>
        </p:txBody>
      </p:sp>
      <p:graphicFrame>
        <p:nvGraphicFramePr>
          <p:cNvPr id="52" name="Chart 51">
            <a:extLst>
              <a:ext uri="{FF2B5EF4-FFF2-40B4-BE49-F238E27FC236}">
                <a16:creationId xmlns:a16="http://schemas.microsoft.com/office/drawing/2014/main" id="{0C8952F0-AC9A-9CFE-2352-1CD651BB67D3}"/>
              </a:ext>
            </a:extLst>
          </p:cNvPr>
          <p:cNvGraphicFramePr/>
          <p:nvPr>
            <p:custDataLst>
              <p:tags r:id="rId19"/>
            </p:custDataLst>
            <p:extLst>
              <p:ext uri="{D42A27DB-BD31-4B8C-83A1-F6EECF244321}">
                <p14:modId xmlns:p14="http://schemas.microsoft.com/office/powerpoint/2010/main" val="2285872983"/>
              </p:ext>
            </p:extLst>
          </p:nvPr>
        </p:nvGraphicFramePr>
        <p:xfrm>
          <a:off x="6203634" y="2308811"/>
          <a:ext cx="1733550" cy="2774950"/>
        </p:xfrm>
        <a:graphic>
          <a:graphicData uri="http://schemas.openxmlformats.org/drawingml/2006/chart">
            <c:chart xmlns:c="http://schemas.openxmlformats.org/drawingml/2006/chart" xmlns:r="http://schemas.openxmlformats.org/officeDocument/2006/relationships" r:id="rId62"/>
          </a:graphicData>
        </a:graphic>
      </p:graphicFrame>
      <p:sp>
        <p:nvSpPr>
          <p:cNvPr id="53" name="Text Placeholder 10">
            <a:extLst>
              <a:ext uri="{FF2B5EF4-FFF2-40B4-BE49-F238E27FC236}">
                <a16:creationId xmlns:a16="http://schemas.microsoft.com/office/drawing/2014/main" id="{3BF25856-78AF-1957-0ADE-5DCC5C8A9425}"/>
              </a:ext>
            </a:extLst>
          </p:cNvPr>
          <p:cNvSpPr txBox="1">
            <a:spLocks/>
          </p:cNvSpPr>
          <p:nvPr>
            <p:custDataLst>
              <p:tags r:id="rId20"/>
            </p:custDataLst>
          </p:nvPr>
        </p:nvSpPr>
        <p:spPr bwMode="auto">
          <a:xfrm>
            <a:off x="7192646" y="4988510"/>
            <a:ext cx="122238" cy="7556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15852572-9A54-4445-8E3B-1A0DA1023739}" type="datetime'C''u'''''''' U''n''''de''r''''''gr''o''''''un''''d'''''''">
              <a:rPr lang="en-US" altLang="en-US" sz="800" smtClean="0"/>
              <a:pPr marL="0" indent="0" algn="r">
                <a:spcBef>
                  <a:spcPct val="0"/>
                </a:spcBef>
                <a:spcAft>
                  <a:spcPct val="0"/>
                </a:spcAft>
                <a:buNone/>
              </a:pPr>
              <a:t>Cu Underground</a:t>
            </a:fld>
            <a:endParaRPr lang="en-US" sz="800"/>
          </a:p>
        </p:txBody>
      </p:sp>
      <p:sp>
        <p:nvSpPr>
          <p:cNvPr id="54" name="Text Placeholder 10">
            <a:extLst>
              <a:ext uri="{FF2B5EF4-FFF2-40B4-BE49-F238E27FC236}">
                <a16:creationId xmlns:a16="http://schemas.microsoft.com/office/drawing/2014/main" id="{00A3176C-3873-3B07-0657-6995C001EF30}"/>
              </a:ext>
            </a:extLst>
          </p:cNvPr>
          <p:cNvSpPr txBox="1">
            <a:spLocks/>
          </p:cNvSpPr>
          <p:nvPr>
            <p:custDataLst>
              <p:tags r:id="rId21"/>
            </p:custDataLst>
          </p:nvPr>
        </p:nvSpPr>
        <p:spPr bwMode="auto">
          <a:xfrm>
            <a:off x="7592696" y="4988511"/>
            <a:ext cx="122238" cy="5572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E4C2547F-C47B-43CD-96EA-6E54F2DC9965}" type="datetime'''''''''Cu'' ''O''p''e''''''''''n'''''''''''''''''''' Pi''t'">
              <a:rPr lang="en-US" altLang="en-US" sz="800" smtClean="0"/>
              <a:pPr marL="0" indent="0" algn="r">
                <a:spcBef>
                  <a:spcPct val="0"/>
                </a:spcBef>
                <a:spcAft>
                  <a:spcPct val="0"/>
                </a:spcAft>
                <a:buNone/>
              </a:pPr>
              <a:t>Cu Open Pit</a:t>
            </a:fld>
            <a:endParaRPr lang="en-US" sz="800"/>
          </a:p>
        </p:txBody>
      </p:sp>
      <p:sp>
        <p:nvSpPr>
          <p:cNvPr id="55" name="Text Placeholder 10">
            <a:extLst>
              <a:ext uri="{FF2B5EF4-FFF2-40B4-BE49-F238E27FC236}">
                <a16:creationId xmlns:a16="http://schemas.microsoft.com/office/drawing/2014/main" id="{0524CF15-630D-16FB-0520-24A0569D404E}"/>
              </a:ext>
            </a:extLst>
          </p:cNvPr>
          <p:cNvSpPr txBox="1">
            <a:spLocks/>
          </p:cNvSpPr>
          <p:nvPr>
            <p:custDataLst>
              <p:tags r:id="rId22"/>
            </p:custDataLst>
          </p:nvPr>
        </p:nvSpPr>
        <p:spPr bwMode="auto">
          <a:xfrm>
            <a:off x="6791009" y="4988511"/>
            <a:ext cx="122238" cy="7905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FBC287E1-A0C6-4AE8-8A90-531B57824539}" type="datetime'C''u''''''O ''''''He''''''ap'''' ''''Lea''''c''''''h'">
              <a:rPr lang="en-US" altLang="en-US" sz="800" smtClean="0"/>
              <a:pPr marL="0" indent="0" algn="r">
                <a:spcBef>
                  <a:spcPct val="0"/>
                </a:spcBef>
                <a:spcAft>
                  <a:spcPct val="0"/>
                </a:spcAft>
                <a:buNone/>
              </a:pPr>
              <a:t>CuO Heap Leach</a:t>
            </a:fld>
            <a:endParaRPr lang="en-US" sz="800"/>
          </a:p>
        </p:txBody>
      </p:sp>
      <p:sp>
        <p:nvSpPr>
          <p:cNvPr id="56" name="Text Placeholder 10">
            <a:extLst>
              <a:ext uri="{FF2B5EF4-FFF2-40B4-BE49-F238E27FC236}">
                <a16:creationId xmlns:a16="http://schemas.microsoft.com/office/drawing/2014/main" id="{EF099BC0-7F7B-4C67-9C9C-4BB39A0779B9}"/>
              </a:ext>
            </a:extLst>
          </p:cNvPr>
          <p:cNvSpPr txBox="1">
            <a:spLocks/>
          </p:cNvSpPr>
          <p:nvPr>
            <p:custDataLst>
              <p:tags r:id="rId23"/>
            </p:custDataLst>
          </p:nvPr>
        </p:nvSpPr>
        <p:spPr bwMode="gray">
          <a:xfrm>
            <a:off x="7130734" y="4105861"/>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E7B0F3BE-DA7E-4183-A2E1-A8CE1A0E5FF4}" type="datetime'''''''''''''''''''''''''''''7''''''''''4''''''''''''''7'''''">
              <a:rPr lang="en-US" altLang="en-US" sz="800" smtClean="0">
                <a:effectLst/>
              </a:rPr>
              <a:pPr marL="0" indent="0" algn="ctr">
                <a:spcBef>
                  <a:spcPct val="0"/>
                </a:spcBef>
                <a:spcAft>
                  <a:spcPct val="0"/>
                </a:spcAft>
                <a:buNone/>
              </a:pPr>
              <a:t>747</a:t>
            </a:fld>
            <a:endParaRPr lang="en-US" sz="800"/>
          </a:p>
        </p:txBody>
      </p:sp>
      <p:sp>
        <p:nvSpPr>
          <p:cNvPr id="57" name="Text Placeholder 10">
            <a:extLst>
              <a:ext uri="{FF2B5EF4-FFF2-40B4-BE49-F238E27FC236}">
                <a16:creationId xmlns:a16="http://schemas.microsoft.com/office/drawing/2014/main" id="{3CC68C8E-01CE-EBB7-08DC-2D7FBB269E84}"/>
              </a:ext>
            </a:extLst>
          </p:cNvPr>
          <p:cNvSpPr txBox="1">
            <a:spLocks/>
          </p:cNvSpPr>
          <p:nvPr>
            <p:custDataLst>
              <p:tags r:id="rId24"/>
            </p:custDataLst>
          </p:nvPr>
        </p:nvSpPr>
        <p:spPr bwMode="gray">
          <a:xfrm>
            <a:off x="7530784" y="3893136"/>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F5EDE2D6-5CFA-4F6C-BE68-EDE351D51F43}" type="datetime'''''''9''''''''8''''''''''''''''''3'">
              <a:rPr lang="en-US" altLang="en-US" sz="800" smtClean="0">
                <a:effectLst/>
              </a:rPr>
              <a:pPr marL="0" indent="0" algn="ctr">
                <a:spcBef>
                  <a:spcPct val="0"/>
                </a:spcBef>
                <a:spcAft>
                  <a:spcPct val="0"/>
                </a:spcAft>
                <a:buNone/>
              </a:pPr>
              <a:t>983</a:t>
            </a:fld>
            <a:endParaRPr lang="en-US" sz="800" dirty="0"/>
          </a:p>
        </p:txBody>
      </p:sp>
      <p:sp>
        <p:nvSpPr>
          <p:cNvPr id="58" name="Text Placeholder 10">
            <a:extLst>
              <a:ext uri="{FF2B5EF4-FFF2-40B4-BE49-F238E27FC236}">
                <a16:creationId xmlns:a16="http://schemas.microsoft.com/office/drawing/2014/main" id="{CA7078B4-551C-B6A2-37DE-2C2B54D628A5}"/>
              </a:ext>
            </a:extLst>
          </p:cNvPr>
          <p:cNvSpPr txBox="1">
            <a:spLocks/>
          </p:cNvSpPr>
          <p:nvPr>
            <p:custDataLst>
              <p:tags r:id="rId25"/>
            </p:custDataLst>
          </p:nvPr>
        </p:nvSpPr>
        <p:spPr bwMode="gray">
          <a:xfrm>
            <a:off x="6676709" y="3086686"/>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694B99B7-13C6-457F-9002-08CDEAF7380F}" type="datetime'''1'''''''''',''''''''''''''''''''''8''''7''''''''''9'''''''">
              <a:rPr lang="en-US" altLang="en-US" sz="800" smtClean="0">
                <a:effectLst/>
              </a:rPr>
              <a:pPr marL="0" indent="0" algn="ctr">
                <a:spcBef>
                  <a:spcPct val="0"/>
                </a:spcBef>
                <a:spcAft>
                  <a:spcPct val="0"/>
                </a:spcAft>
                <a:buNone/>
              </a:pPr>
              <a:t>1,879</a:t>
            </a:fld>
            <a:endParaRPr lang="en-US" sz="800" dirty="0"/>
          </a:p>
        </p:txBody>
      </p:sp>
      <p:grpSp>
        <p:nvGrpSpPr>
          <p:cNvPr id="59" name="Group 58">
            <a:extLst>
              <a:ext uri="{FF2B5EF4-FFF2-40B4-BE49-F238E27FC236}">
                <a16:creationId xmlns:a16="http://schemas.microsoft.com/office/drawing/2014/main" id="{5C08E2EB-8E36-2728-996E-BFD83F4238E5}"/>
              </a:ext>
            </a:extLst>
          </p:cNvPr>
          <p:cNvGrpSpPr/>
          <p:nvPr/>
        </p:nvGrpSpPr>
        <p:grpSpPr>
          <a:xfrm>
            <a:off x="9543321" y="2325094"/>
            <a:ext cx="2413729" cy="131312"/>
            <a:chOff x="9527934" y="2280089"/>
            <a:chExt cx="2413729" cy="131312"/>
          </a:xfrm>
        </p:grpSpPr>
        <p:sp>
          <p:nvSpPr>
            <p:cNvPr id="60" name="Rectangle 59">
              <a:extLst>
                <a:ext uri="{FF2B5EF4-FFF2-40B4-BE49-F238E27FC236}">
                  <a16:creationId xmlns:a16="http://schemas.microsoft.com/office/drawing/2014/main" id="{92132513-DFAC-C45A-1585-A07AD0B1714C}"/>
                </a:ext>
              </a:extLst>
            </p:cNvPr>
            <p:cNvSpPr/>
            <p:nvPr>
              <p:custDataLst>
                <p:tags r:id="rId42"/>
              </p:custDataLst>
            </p:nvPr>
          </p:nvSpPr>
          <p:spPr bwMode="auto">
            <a:xfrm>
              <a:off x="9527934" y="2292142"/>
              <a:ext cx="142875" cy="106363"/>
            </a:xfrm>
            <a:prstGeom prst="rect">
              <a:avLst/>
            </a:prstGeom>
            <a:solidFill>
              <a:schemeClr val="accent5"/>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61" name="Rectangle 60">
              <a:extLst>
                <a:ext uri="{FF2B5EF4-FFF2-40B4-BE49-F238E27FC236}">
                  <a16:creationId xmlns:a16="http://schemas.microsoft.com/office/drawing/2014/main" id="{458DFEB4-4F54-AD8D-6B72-A6737D0912D9}"/>
                </a:ext>
              </a:extLst>
            </p:cNvPr>
            <p:cNvSpPr/>
            <p:nvPr>
              <p:custDataLst>
                <p:tags r:id="rId43"/>
              </p:custDataLst>
            </p:nvPr>
          </p:nvSpPr>
          <p:spPr bwMode="auto">
            <a:xfrm>
              <a:off x="10489249" y="2289431"/>
              <a:ext cx="142875" cy="106363"/>
            </a:xfrm>
            <a:prstGeom prst="rect">
              <a:avLst/>
            </a:prstGeom>
            <a:solidFill>
              <a:schemeClr val="accent6"/>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62" name="Rectangle 61">
              <a:extLst>
                <a:ext uri="{FF2B5EF4-FFF2-40B4-BE49-F238E27FC236}">
                  <a16:creationId xmlns:a16="http://schemas.microsoft.com/office/drawing/2014/main" id="{39956F84-0C0C-A045-C201-BBEDB8881EF1}"/>
                </a:ext>
              </a:extLst>
            </p:cNvPr>
            <p:cNvSpPr/>
            <p:nvPr>
              <p:custDataLst>
                <p:tags r:id="rId44"/>
              </p:custDataLst>
            </p:nvPr>
          </p:nvSpPr>
          <p:spPr bwMode="auto">
            <a:xfrm>
              <a:off x="11228581" y="2286914"/>
              <a:ext cx="142875" cy="106363"/>
            </a:xfrm>
            <a:prstGeom prst="rect">
              <a:avLst/>
            </a:prstGeom>
            <a:solidFill>
              <a:schemeClr val="accent3"/>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63" name="Text Placeholder 10">
              <a:extLst>
                <a:ext uri="{FF2B5EF4-FFF2-40B4-BE49-F238E27FC236}">
                  <a16:creationId xmlns:a16="http://schemas.microsoft.com/office/drawing/2014/main" id="{DAF1F651-BCE0-A1E4-8125-67DCBF647D45}"/>
                </a:ext>
              </a:extLst>
            </p:cNvPr>
            <p:cNvSpPr txBox="1">
              <a:spLocks/>
            </p:cNvSpPr>
            <p:nvPr>
              <p:custDataLst>
                <p:tags r:id="rId45"/>
              </p:custDataLst>
            </p:nvPr>
          </p:nvSpPr>
          <p:spPr bwMode="auto">
            <a:xfrm>
              <a:off x="9715698" y="2280089"/>
              <a:ext cx="6699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C4CBA950-65C3-4798-95A8-4B04818BD482}" type="datetime'In''''''pu''''''''t m''a''t''er''i''''al''s'''''">
                <a:rPr lang="en-US" altLang="en-US" sz="800" smtClean="0">
                  <a:effectLst/>
                </a:rPr>
                <a:pPr marL="0" indent="0">
                  <a:spcBef>
                    <a:spcPct val="0"/>
                  </a:spcBef>
                  <a:spcAft>
                    <a:spcPct val="0"/>
                  </a:spcAft>
                  <a:buNone/>
                </a:pPr>
                <a:t>Input materials</a:t>
              </a:fld>
              <a:endParaRPr lang="en-US" sz="800" dirty="0"/>
            </a:p>
          </p:txBody>
        </p:sp>
        <p:sp>
          <p:nvSpPr>
            <p:cNvPr id="64" name="Text Placeholder 10">
              <a:extLst>
                <a:ext uri="{FF2B5EF4-FFF2-40B4-BE49-F238E27FC236}">
                  <a16:creationId xmlns:a16="http://schemas.microsoft.com/office/drawing/2014/main" id="{5B3A30E1-DA29-9899-AC72-22B2DA083973}"/>
                </a:ext>
              </a:extLst>
            </p:cNvPr>
            <p:cNvSpPr txBox="1">
              <a:spLocks/>
            </p:cNvSpPr>
            <p:nvPr>
              <p:custDataLst>
                <p:tags r:id="rId46"/>
              </p:custDataLst>
            </p:nvPr>
          </p:nvSpPr>
          <p:spPr bwMode="auto">
            <a:xfrm>
              <a:off x="10690168" y="2285599"/>
              <a:ext cx="4349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AEFB5671-2020-44F7-9AD3-1B48BFB27B90}" type="datetime'El''''''''''''e''ct''''''''''r''i''c''''''''i''''''t''''''y'''">
                <a:rPr lang="en-US" altLang="en-US" sz="800" smtClean="0">
                  <a:effectLst/>
                </a:rPr>
                <a:pPr marL="0" indent="0">
                  <a:spcBef>
                    <a:spcPct val="0"/>
                  </a:spcBef>
                  <a:spcAft>
                    <a:spcPct val="0"/>
                  </a:spcAft>
                  <a:buNone/>
                </a:pPr>
                <a:t>Electricity</a:t>
              </a:fld>
              <a:endParaRPr lang="en-US" sz="800" dirty="0"/>
            </a:p>
          </p:txBody>
        </p:sp>
        <p:sp>
          <p:nvSpPr>
            <p:cNvPr id="65" name="Text Placeholder 10">
              <a:extLst>
                <a:ext uri="{FF2B5EF4-FFF2-40B4-BE49-F238E27FC236}">
                  <a16:creationId xmlns:a16="http://schemas.microsoft.com/office/drawing/2014/main" id="{34066137-AD0A-3382-04DF-CC89C5CCDEF6}"/>
                </a:ext>
              </a:extLst>
            </p:cNvPr>
            <p:cNvSpPr txBox="1">
              <a:spLocks/>
            </p:cNvSpPr>
            <p:nvPr>
              <p:custDataLst>
                <p:tags r:id="rId47"/>
              </p:custDataLst>
            </p:nvPr>
          </p:nvSpPr>
          <p:spPr bwMode="auto">
            <a:xfrm>
              <a:off x="11420963" y="2289163"/>
              <a:ext cx="5207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800" dirty="0">
                  <a:effectLst/>
                </a:rPr>
                <a:t>Fossil fuel</a:t>
              </a:r>
              <a:endParaRPr lang="en-US" sz="800" dirty="0"/>
            </a:p>
          </p:txBody>
        </p:sp>
      </p:grpSp>
      <p:graphicFrame>
        <p:nvGraphicFramePr>
          <p:cNvPr id="99" name="Chart 98">
            <a:extLst>
              <a:ext uri="{FF2B5EF4-FFF2-40B4-BE49-F238E27FC236}">
                <a16:creationId xmlns:a16="http://schemas.microsoft.com/office/drawing/2014/main" id="{044EB0CD-0B3F-F97E-8704-67D8942BCBA1}"/>
              </a:ext>
            </a:extLst>
          </p:cNvPr>
          <p:cNvGraphicFramePr/>
          <p:nvPr>
            <p:custDataLst>
              <p:tags r:id="rId26"/>
            </p:custDataLst>
            <p:extLst>
              <p:ext uri="{D42A27DB-BD31-4B8C-83A1-F6EECF244321}">
                <p14:modId xmlns:p14="http://schemas.microsoft.com/office/powerpoint/2010/main" val="2169506858"/>
              </p:ext>
            </p:extLst>
          </p:nvPr>
        </p:nvGraphicFramePr>
        <p:xfrm>
          <a:off x="8199438" y="2806700"/>
          <a:ext cx="966787" cy="2263775"/>
        </p:xfrm>
        <a:graphic>
          <a:graphicData uri="http://schemas.openxmlformats.org/drawingml/2006/chart">
            <c:chart xmlns:c="http://schemas.openxmlformats.org/drawingml/2006/chart" xmlns:r="http://schemas.openxmlformats.org/officeDocument/2006/relationships" r:id="rId63"/>
          </a:graphicData>
        </a:graphic>
      </p:graphicFrame>
      <p:sp>
        <p:nvSpPr>
          <p:cNvPr id="67" name="Text Placeholder 10">
            <a:extLst>
              <a:ext uri="{FF2B5EF4-FFF2-40B4-BE49-F238E27FC236}">
                <a16:creationId xmlns:a16="http://schemas.microsoft.com/office/drawing/2014/main" id="{5BCD420D-8328-2E0A-55CE-1C56C493FFEB}"/>
              </a:ext>
            </a:extLst>
          </p:cNvPr>
          <p:cNvSpPr txBox="1">
            <a:spLocks/>
          </p:cNvSpPr>
          <p:nvPr>
            <p:custDataLst>
              <p:tags r:id="rId27"/>
            </p:custDataLst>
          </p:nvPr>
        </p:nvSpPr>
        <p:spPr bwMode="auto">
          <a:xfrm>
            <a:off x="8421688" y="5021263"/>
            <a:ext cx="122238" cy="7556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906BA888-D93D-40CE-9C67-867DFB6DA7E3}" type="datetime'''C''''u ''''''''''''U''n''d''e''''''''''rgro''''''u''nd'''">
              <a:rPr lang="en-US" altLang="en-US" sz="800" smtClean="0"/>
              <a:pPr/>
              <a:t>Cu Underground</a:t>
            </a:fld>
            <a:endParaRPr lang="en-US" sz="800" dirty="0"/>
          </a:p>
        </p:txBody>
      </p:sp>
      <p:sp>
        <p:nvSpPr>
          <p:cNvPr id="68" name="Text Placeholder 10">
            <a:extLst>
              <a:ext uri="{FF2B5EF4-FFF2-40B4-BE49-F238E27FC236}">
                <a16:creationId xmlns:a16="http://schemas.microsoft.com/office/drawing/2014/main" id="{E09C556B-E11B-7029-0376-DC7DBC5CB8B1}"/>
              </a:ext>
            </a:extLst>
          </p:cNvPr>
          <p:cNvSpPr txBox="1">
            <a:spLocks/>
          </p:cNvSpPr>
          <p:nvPr>
            <p:custDataLst>
              <p:tags r:id="rId28"/>
            </p:custDataLst>
          </p:nvPr>
        </p:nvSpPr>
        <p:spPr bwMode="auto">
          <a:xfrm>
            <a:off x="8823325" y="5021263"/>
            <a:ext cx="122238" cy="5572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BC450C3C-A2FE-4894-BD89-D5E94675430C}" type="datetime'''C''u'''''''''''''' Op''''''''en'''''''' Pi''t'''''''">
              <a:rPr lang="en-US" altLang="en-US" sz="800" smtClean="0"/>
              <a:pPr/>
              <a:t>Cu Open Pit</a:t>
            </a:fld>
            <a:endParaRPr lang="en-US" sz="800"/>
          </a:p>
        </p:txBody>
      </p:sp>
      <p:sp>
        <p:nvSpPr>
          <p:cNvPr id="69" name="Text Placeholder 10">
            <a:extLst>
              <a:ext uri="{FF2B5EF4-FFF2-40B4-BE49-F238E27FC236}">
                <a16:creationId xmlns:a16="http://schemas.microsoft.com/office/drawing/2014/main" id="{F1E22C31-C34D-6C18-2BF4-4892C9E910C3}"/>
              </a:ext>
            </a:extLst>
          </p:cNvPr>
          <p:cNvSpPr txBox="1">
            <a:spLocks/>
          </p:cNvSpPr>
          <p:nvPr>
            <p:custDataLst>
              <p:tags r:id="rId29"/>
            </p:custDataLst>
          </p:nvPr>
        </p:nvSpPr>
        <p:spPr bwMode="gray">
          <a:xfrm>
            <a:off x="8339138" y="3260725"/>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96E7440F-F3B3-423F-AED7-F128373133BA}" type="datetime'1'''''',''8''''''''''''9''''''''1'''''''''''''''''''''''">
              <a:rPr lang="en-GB" altLang="en-US" sz="800" smtClean="0"/>
              <a:pPr/>
              <a:t>1,891</a:t>
            </a:fld>
            <a:endParaRPr lang="en-US" sz="800" dirty="0"/>
          </a:p>
        </p:txBody>
      </p:sp>
      <p:sp>
        <p:nvSpPr>
          <p:cNvPr id="70" name="Text Placeholder 10">
            <a:extLst>
              <a:ext uri="{FF2B5EF4-FFF2-40B4-BE49-F238E27FC236}">
                <a16:creationId xmlns:a16="http://schemas.microsoft.com/office/drawing/2014/main" id="{2B4A8312-5F6E-9A55-4D7B-09ABCB1D8109}"/>
              </a:ext>
            </a:extLst>
          </p:cNvPr>
          <p:cNvSpPr txBox="1">
            <a:spLocks/>
          </p:cNvSpPr>
          <p:nvPr>
            <p:custDataLst>
              <p:tags r:id="rId30"/>
            </p:custDataLst>
          </p:nvPr>
        </p:nvSpPr>
        <p:spPr bwMode="gray">
          <a:xfrm>
            <a:off x="8740775" y="2741613"/>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F1F5DBB2-4095-4AB4-8131-D3AA401A5E60}" type="datetime'''''''2'''''''''',''''''5''''1''''''2'''''''''''''''">
              <a:rPr lang="en-GB" altLang="en-US" sz="800" smtClean="0"/>
              <a:pPr/>
              <a:t>2,512</a:t>
            </a:fld>
            <a:endParaRPr lang="en-US" sz="800" dirty="0"/>
          </a:p>
        </p:txBody>
      </p:sp>
      <p:graphicFrame>
        <p:nvGraphicFramePr>
          <p:cNvPr id="71" name="Chart 70">
            <a:extLst>
              <a:ext uri="{FF2B5EF4-FFF2-40B4-BE49-F238E27FC236}">
                <a16:creationId xmlns:a16="http://schemas.microsoft.com/office/drawing/2014/main" id="{9FDECA37-CF41-8540-0252-F4E7A1FB3DE0}"/>
              </a:ext>
            </a:extLst>
          </p:cNvPr>
          <p:cNvGraphicFramePr/>
          <p:nvPr>
            <p:custDataLst>
              <p:tags r:id="rId31"/>
            </p:custDataLst>
            <p:extLst>
              <p:ext uri="{D42A27DB-BD31-4B8C-83A1-F6EECF244321}">
                <p14:modId xmlns:p14="http://schemas.microsoft.com/office/powerpoint/2010/main" val="757064040"/>
              </p:ext>
            </p:extLst>
          </p:nvPr>
        </p:nvGraphicFramePr>
        <p:xfrm>
          <a:off x="9520098" y="2626926"/>
          <a:ext cx="930275" cy="2438985"/>
        </p:xfrm>
        <a:graphic>
          <a:graphicData uri="http://schemas.openxmlformats.org/drawingml/2006/chart">
            <c:chart xmlns:c="http://schemas.openxmlformats.org/drawingml/2006/chart" xmlns:r="http://schemas.openxmlformats.org/officeDocument/2006/relationships" r:id="rId64"/>
          </a:graphicData>
        </a:graphic>
      </p:graphicFrame>
      <p:sp>
        <p:nvSpPr>
          <p:cNvPr id="72" name="Text Placeholder 10">
            <a:extLst>
              <a:ext uri="{FF2B5EF4-FFF2-40B4-BE49-F238E27FC236}">
                <a16:creationId xmlns:a16="http://schemas.microsoft.com/office/drawing/2014/main" id="{F28FEBD6-F05D-A86A-F1A1-CD29EB5135FB}"/>
              </a:ext>
            </a:extLst>
          </p:cNvPr>
          <p:cNvSpPr txBox="1">
            <a:spLocks/>
          </p:cNvSpPr>
          <p:nvPr>
            <p:custDataLst>
              <p:tags r:id="rId32"/>
            </p:custDataLst>
          </p:nvPr>
        </p:nvSpPr>
        <p:spPr bwMode="auto">
          <a:xfrm>
            <a:off x="9641605" y="5037723"/>
            <a:ext cx="122238" cy="7556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8C3BAE58-BAC1-4D42-8790-3DF4EFD661F5}" type="datetime'Cu'''' ''Un''''d''''''e''rgr''ou''''''n''''''''''d'''''''''''">
              <a:rPr lang="en-US" altLang="en-US" sz="800" smtClean="0"/>
              <a:pPr marL="0" indent="0" algn="r">
                <a:spcBef>
                  <a:spcPct val="0"/>
                </a:spcBef>
                <a:spcAft>
                  <a:spcPct val="0"/>
                </a:spcAft>
                <a:buNone/>
              </a:pPr>
              <a:t>Cu Underground</a:t>
            </a:fld>
            <a:endParaRPr lang="en-US" sz="800" dirty="0"/>
          </a:p>
        </p:txBody>
      </p:sp>
      <p:sp>
        <p:nvSpPr>
          <p:cNvPr id="73" name="Text Placeholder 10">
            <a:extLst>
              <a:ext uri="{FF2B5EF4-FFF2-40B4-BE49-F238E27FC236}">
                <a16:creationId xmlns:a16="http://schemas.microsoft.com/office/drawing/2014/main" id="{9E4C394A-4493-18C6-82CD-712EAB48351C}"/>
              </a:ext>
            </a:extLst>
          </p:cNvPr>
          <p:cNvSpPr txBox="1">
            <a:spLocks/>
          </p:cNvSpPr>
          <p:nvPr>
            <p:custDataLst>
              <p:tags r:id="rId33"/>
            </p:custDataLst>
          </p:nvPr>
        </p:nvSpPr>
        <p:spPr bwMode="auto">
          <a:xfrm>
            <a:off x="10056558" y="5056861"/>
            <a:ext cx="122238" cy="5572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FE96445E-2044-4682-A089-66E7DD87687A}" type="datetime'''''''''C''u O''''''p''''''e''''n'''' ''''P''''''''i''''''''t'">
              <a:rPr lang="en-US" altLang="en-US" sz="800" smtClean="0"/>
              <a:pPr marL="0" indent="0" algn="r">
                <a:spcBef>
                  <a:spcPct val="0"/>
                </a:spcBef>
                <a:spcAft>
                  <a:spcPct val="0"/>
                </a:spcAft>
                <a:buNone/>
              </a:pPr>
              <a:t>Cu Open Pit</a:t>
            </a:fld>
            <a:endParaRPr lang="en-US" sz="800" dirty="0"/>
          </a:p>
        </p:txBody>
      </p:sp>
      <p:sp>
        <p:nvSpPr>
          <p:cNvPr id="74" name="Text Placeholder 10">
            <a:extLst>
              <a:ext uri="{FF2B5EF4-FFF2-40B4-BE49-F238E27FC236}">
                <a16:creationId xmlns:a16="http://schemas.microsoft.com/office/drawing/2014/main" id="{A315F7DA-BEBF-E066-4616-D60FB628DA74}"/>
              </a:ext>
            </a:extLst>
          </p:cNvPr>
          <p:cNvSpPr txBox="1">
            <a:spLocks/>
          </p:cNvSpPr>
          <p:nvPr>
            <p:custDataLst>
              <p:tags r:id="rId34"/>
            </p:custDataLst>
          </p:nvPr>
        </p:nvSpPr>
        <p:spPr bwMode="gray">
          <a:xfrm flipH="1">
            <a:off x="9223582" y="4232032"/>
            <a:ext cx="971550" cy="184507"/>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339F33E5-4A39-42EB-A44A-82EC0F28CF0E}" type="datetime'''''7''''''''''''''''''''''''1''3'">
              <a:rPr lang="en-US" altLang="en-US" sz="800" smtClean="0">
                <a:effectLst/>
              </a:rPr>
              <a:pPr marL="0" indent="0" algn="ctr">
                <a:spcBef>
                  <a:spcPct val="0"/>
                </a:spcBef>
                <a:spcAft>
                  <a:spcPct val="0"/>
                </a:spcAft>
                <a:buNone/>
              </a:pPr>
              <a:t>713</a:t>
            </a:fld>
            <a:endParaRPr lang="en-US" sz="800" dirty="0"/>
          </a:p>
        </p:txBody>
      </p:sp>
      <p:sp>
        <p:nvSpPr>
          <p:cNvPr id="75" name="Text Placeholder 10">
            <a:extLst>
              <a:ext uri="{FF2B5EF4-FFF2-40B4-BE49-F238E27FC236}">
                <a16:creationId xmlns:a16="http://schemas.microsoft.com/office/drawing/2014/main" id="{EC02DAFA-7281-E744-5C48-755AD5F929F8}"/>
              </a:ext>
            </a:extLst>
          </p:cNvPr>
          <p:cNvSpPr txBox="1">
            <a:spLocks/>
          </p:cNvSpPr>
          <p:nvPr>
            <p:custDataLst>
              <p:tags r:id="rId35"/>
            </p:custDataLst>
          </p:nvPr>
        </p:nvSpPr>
        <p:spPr bwMode="gray">
          <a:xfrm flipH="1">
            <a:off x="9929949" y="4243591"/>
            <a:ext cx="344039" cy="184507"/>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FFD2EDC0-85AA-481D-8C53-DEC4976DF113}" type="datetime'''''''''''''''''''7''''''''13'''''''''">
              <a:rPr lang="en-US" altLang="en-US" sz="800" smtClean="0">
                <a:effectLst/>
              </a:rPr>
              <a:pPr marL="0" indent="0" algn="ctr">
                <a:spcBef>
                  <a:spcPct val="0"/>
                </a:spcBef>
                <a:spcAft>
                  <a:spcPct val="0"/>
                </a:spcAft>
                <a:buNone/>
              </a:pPr>
              <a:t>713</a:t>
            </a:fld>
            <a:endParaRPr lang="en-US" sz="800" dirty="0"/>
          </a:p>
        </p:txBody>
      </p:sp>
      <p:sp>
        <p:nvSpPr>
          <p:cNvPr id="76" name="Text Placeholder 10">
            <a:extLst>
              <a:ext uri="{FF2B5EF4-FFF2-40B4-BE49-F238E27FC236}">
                <a16:creationId xmlns:a16="http://schemas.microsoft.com/office/drawing/2014/main" id="{5FBC0EBA-C93E-CC3E-51D9-1261634F6DE0}"/>
              </a:ext>
            </a:extLst>
          </p:cNvPr>
          <p:cNvSpPr txBox="1">
            <a:spLocks/>
          </p:cNvSpPr>
          <p:nvPr>
            <p:custDataLst>
              <p:tags r:id="rId36"/>
            </p:custDataLst>
          </p:nvPr>
        </p:nvSpPr>
        <p:spPr bwMode="auto">
          <a:xfrm>
            <a:off x="11166602" y="5031545"/>
            <a:ext cx="122238" cy="7556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FF60CD49-32EB-443B-893F-94027436D4EC}" type="datetime'C''''u'' ''''''U''''''''nde''''''''r''gr''oun''d'''''">
              <a:rPr lang="en-US" altLang="en-US" sz="800" smtClean="0"/>
              <a:pPr marL="0" indent="0" algn="r">
                <a:spcBef>
                  <a:spcPct val="0"/>
                </a:spcBef>
                <a:spcAft>
                  <a:spcPct val="0"/>
                </a:spcAft>
                <a:buNone/>
              </a:pPr>
              <a:t>Cu Underground</a:t>
            </a:fld>
            <a:endParaRPr lang="en-US" sz="800"/>
          </a:p>
        </p:txBody>
      </p:sp>
      <p:sp>
        <p:nvSpPr>
          <p:cNvPr id="77" name="Text Placeholder 10">
            <a:extLst>
              <a:ext uri="{FF2B5EF4-FFF2-40B4-BE49-F238E27FC236}">
                <a16:creationId xmlns:a16="http://schemas.microsoft.com/office/drawing/2014/main" id="{07985DA7-6451-45D6-1BC1-7C08F1797C11}"/>
              </a:ext>
            </a:extLst>
          </p:cNvPr>
          <p:cNvSpPr txBox="1">
            <a:spLocks/>
          </p:cNvSpPr>
          <p:nvPr>
            <p:custDataLst>
              <p:tags r:id="rId37"/>
            </p:custDataLst>
          </p:nvPr>
        </p:nvSpPr>
        <p:spPr bwMode="auto">
          <a:xfrm>
            <a:off x="11514265" y="5031545"/>
            <a:ext cx="122238" cy="5572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3D65F93E-62CB-498D-87C1-2A4041C3DAC8}" type="datetime'''''''''C''''''''''''u'''' Op''''''en'''''' ''P''''''''i''t'">
              <a:rPr lang="en-US" altLang="en-US" sz="800" smtClean="0"/>
              <a:pPr marL="0" indent="0" algn="r">
                <a:spcBef>
                  <a:spcPct val="0"/>
                </a:spcBef>
                <a:spcAft>
                  <a:spcPct val="0"/>
                </a:spcAft>
                <a:buNone/>
              </a:pPr>
              <a:t>Cu Open Pit</a:t>
            </a:fld>
            <a:endParaRPr lang="en-US" sz="800"/>
          </a:p>
        </p:txBody>
      </p:sp>
      <p:sp>
        <p:nvSpPr>
          <p:cNvPr id="78" name="Text Placeholder 10">
            <a:extLst>
              <a:ext uri="{FF2B5EF4-FFF2-40B4-BE49-F238E27FC236}">
                <a16:creationId xmlns:a16="http://schemas.microsoft.com/office/drawing/2014/main" id="{D1C2B6E8-BFBA-3EFE-316B-456FBBF92341}"/>
              </a:ext>
            </a:extLst>
          </p:cNvPr>
          <p:cNvSpPr txBox="1">
            <a:spLocks/>
          </p:cNvSpPr>
          <p:nvPr>
            <p:custDataLst>
              <p:tags r:id="rId38"/>
            </p:custDataLst>
          </p:nvPr>
        </p:nvSpPr>
        <p:spPr bwMode="auto">
          <a:xfrm>
            <a:off x="10820527" y="5031545"/>
            <a:ext cx="122238" cy="7905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A624D113-5319-436E-98D4-3D561E0CFD88}" type="datetime'CuO'''''''' ''''H''e''a''''''''''p ''L''''e''a''''''''ch'''">
              <a:rPr lang="en-US" altLang="en-US" sz="800" smtClean="0"/>
              <a:pPr marL="0" indent="0" algn="r">
                <a:spcBef>
                  <a:spcPct val="0"/>
                </a:spcBef>
                <a:spcAft>
                  <a:spcPct val="0"/>
                </a:spcAft>
                <a:buNone/>
              </a:pPr>
              <a:t>CuO Heap Leach</a:t>
            </a:fld>
            <a:endParaRPr lang="en-US" sz="800"/>
          </a:p>
        </p:txBody>
      </p:sp>
      <p:sp>
        <p:nvSpPr>
          <p:cNvPr id="79" name="Text Placeholder 10">
            <a:extLst>
              <a:ext uri="{FF2B5EF4-FFF2-40B4-BE49-F238E27FC236}">
                <a16:creationId xmlns:a16="http://schemas.microsoft.com/office/drawing/2014/main" id="{5C30C2F1-7EEE-3050-CD4A-A510F08D1691}"/>
              </a:ext>
            </a:extLst>
          </p:cNvPr>
          <p:cNvSpPr txBox="1">
            <a:spLocks/>
          </p:cNvSpPr>
          <p:nvPr>
            <p:custDataLst>
              <p:tags r:id="rId39"/>
            </p:custDataLst>
          </p:nvPr>
        </p:nvSpPr>
        <p:spPr bwMode="gray">
          <a:xfrm>
            <a:off x="11104690" y="4700289"/>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87D48840-7EE9-44AC-ACA1-D61E9990D43F}" type="datetime'2''''''''''''''3''0'''''''''''''''''''">
              <a:rPr lang="en-US" altLang="en-US" sz="800" smtClean="0">
                <a:effectLst/>
              </a:rPr>
              <a:pPr marL="0" indent="0" algn="ctr">
                <a:spcBef>
                  <a:spcPct val="0"/>
                </a:spcBef>
                <a:spcAft>
                  <a:spcPct val="0"/>
                </a:spcAft>
                <a:buNone/>
              </a:pPr>
              <a:t>230</a:t>
            </a:fld>
            <a:endParaRPr lang="en-US" sz="800" dirty="0"/>
          </a:p>
        </p:txBody>
      </p:sp>
      <p:sp>
        <p:nvSpPr>
          <p:cNvPr id="80" name="Text Placeholder 10">
            <a:extLst>
              <a:ext uri="{FF2B5EF4-FFF2-40B4-BE49-F238E27FC236}">
                <a16:creationId xmlns:a16="http://schemas.microsoft.com/office/drawing/2014/main" id="{218E0A28-3628-DC70-15BC-609A23F9CE59}"/>
              </a:ext>
            </a:extLst>
          </p:cNvPr>
          <p:cNvSpPr txBox="1">
            <a:spLocks/>
          </p:cNvSpPr>
          <p:nvPr>
            <p:custDataLst>
              <p:tags r:id="rId40"/>
            </p:custDataLst>
          </p:nvPr>
        </p:nvSpPr>
        <p:spPr bwMode="gray">
          <a:xfrm>
            <a:off x="11452352" y="4690764"/>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67825264-86CC-49C4-B7CE-F455C64C32F2}" type="datetime'''24''''''''''''1'''''''''''''''''''''''''''''''''''''''''''''">
              <a:rPr lang="en-US" altLang="en-US" sz="800" smtClean="0">
                <a:effectLst/>
              </a:rPr>
              <a:pPr marL="0" indent="0" algn="ctr">
                <a:spcBef>
                  <a:spcPct val="0"/>
                </a:spcBef>
                <a:spcAft>
                  <a:spcPct val="0"/>
                </a:spcAft>
                <a:buNone/>
              </a:pPr>
              <a:t>241</a:t>
            </a:fld>
            <a:endParaRPr lang="en-US" sz="800"/>
          </a:p>
        </p:txBody>
      </p:sp>
      <p:sp>
        <p:nvSpPr>
          <p:cNvPr id="81" name="Text Placeholder 10">
            <a:extLst>
              <a:ext uri="{FF2B5EF4-FFF2-40B4-BE49-F238E27FC236}">
                <a16:creationId xmlns:a16="http://schemas.microsoft.com/office/drawing/2014/main" id="{16298450-E3C2-4CBB-1E41-549CFDFF2438}"/>
              </a:ext>
            </a:extLst>
          </p:cNvPr>
          <p:cNvSpPr txBox="1">
            <a:spLocks/>
          </p:cNvSpPr>
          <p:nvPr>
            <p:custDataLst>
              <p:tags r:id="rId41"/>
            </p:custDataLst>
          </p:nvPr>
        </p:nvSpPr>
        <p:spPr bwMode="gray">
          <a:xfrm>
            <a:off x="10688764" y="3403772"/>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4E1C3662-EC68-446F-BE4E-566C0B695A80}" type="datetime'''''2'''''''''''',''''''305'''''''''''''">
              <a:rPr lang="en-US" altLang="en-US" sz="800" smtClean="0">
                <a:effectLst/>
              </a:rPr>
              <a:pPr marL="0" indent="0" algn="ctr">
                <a:spcBef>
                  <a:spcPct val="0"/>
                </a:spcBef>
                <a:spcAft>
                  <a:spcPct val="0"/>
                </a:spcAft>
                <a:buNone/>
              </a:pPr>
              <a:t>2,305</a:t>
            </a:fld>
            <a:endParaRPr lang="en-US" sz="800" dirty="0"/>
          </a:p>
        </p:txBody>
      </p:sp>
    </p:spTree>
    <p:extLst>
      <p:ext uri="{BB962C8B-B14F-4D97-AF65-F5344CB8AC3E}">
        <p14:creationId xmlns:p14="http://schemas.microsoft.com/office/powerpoint/2010/main" val="26650626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941FBF7-0F24-2D73-6FC0-E4A3F8C077D8}"/>
              </a:ext>
            </a:extLst>
          </p:cNvPr>
          <p:cNvGraphicFramePr>
            <a:graphicFrameLocks/>
          </p:cNvGraphicFramePr>
          <p:nvPr>
            <p:custDataLst>
              <p:tags r:id="rId1"/>
            </p:custDataLst>
            <p:extLst>
              <p:ext uri="{D42A27DB-BD31-4B8C-83A1-F6EECF244321}">
                <p14:modId xmlns:p14="http://schemas.microsoft.com/office/powerpoint/2010/main" val="356793092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2" imgW="7772400" imgH="10058400" progId="TCLayout.ActiveDocument.1">
                  <p:embed/>
                </p:oleObj>
              </mc:Choice>
              <mc:Fallback>
                <p:oleObj name="think-cell Slide" r:id="rId32" imgW="7772400" imgH="10058400" progId="TCLayout.ActiveDocument.1">
                  <p:embed/>
                  <p:pic>
                    <p:nvPicPr>
                      <p:cNvPr id="0" name=""/>
                      <p:cNvPicPr/>
                      <p:nvPr/>
                    </p:nvPicPr>
                    <p:blipFill>
                      <a:blip r:embed="rId33"/>
                      <a:stretch>
                        <a:fillRect/>
                      </a:stretch>
                    </p:blipFill>
                    <p:spPr>
                      <a:xfrm>
                        <a:off x="1588" y="1588"/>
                        <a:ext cx="1227"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B473C79C-0D0E-59E8-AB91-8419106804ED}"/>
              </a:ext>
            </a:extLst>
          </p:cNvPr>
          <p:cNvSpPr>
            <a:spLocks noGrp="1"/>
          </p:cNvSpPr>
          <p:nvPr>
            <p:ph type="title"/>
          </p:nvPr>
        </p:nvSpPr>
        <p:spPr/>
        <p:txBody>
          <a:bodyPr vert="horz"/>
          <a:lstStyle/>
          <a:p>
            <a:r>
              <a:rPr lang="en-US" dirty="0">
                <a:ea typeface="Arial" panose="020B0604020202020204" pitchFamily="34" charset="0"/>
                <a:cs typeface="Arial"/>
              </a:rPr>
              <a:t>Most accessible ways to decarbonize include electrifying gas appliances, using low-carbon energy, and electrifying trucks</a:t>
            </a:r>
            <a:endParaRPr lang="en-US" dirty="0"/>
          </a:p>
        </p:txBody>
      </p:sp>
      <p:sp>
        <p:nvSpPr>
          <p:cNvPr id="7" name="Footer Placeholder 1">
            <a:extLst>
              <a:ext uri="{FF2B5EF4-FFF2-40B4-BE49-F238E27FC236}">
                <a16:creationId xmlns:a16="http://schemas.microsoft.com/office/drawing/2014/main" id="{83AFF6CC-4510-19A7-52C6-E6AF4BF3D584}"/>
              </a:ext>
            </a:extLst>
          </p:cNvPr>
          <p:cNvSpPr txBox="1">
            <a:spLocks/>
          </p:cNvSpPr>
          <p:nvPr/>
        </p:nvSpPr>
        <p:spPr>
          <a:xfrm>
            <a:off x="330200" y="6411325"/>
            <a:ext cx="9160402" cy="372649"/>
          </a:xfrm>
          <a:prstGeom prst="rect">
            <a:avLst/>
          </a:prstGeom>
        </p:spPr>
        <p:txBody>
          <a:bodyPr vert="horz" lIns="0" tIns="0" rIns="0" bIns="0" rtlCol="0" anchor="t"/>
          <a:lstStyle>
            <a:defPPr>
              <a:defRPr lang="en-US"/>
            </a:defPPr>
            <a:lvl1pPr marL="0" algn="l" defTabSz="914400" rtl="0" eaLnBrk="1" latinLnBrk="0" hangingPunct="1">
              <a:defRPr sz="8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rPr>
              <a:t>Sources: </a:t>
            </a:r>
            <a:r>
              <a:rPr lang="en-US" dirty="0">
                <a:solidFill>
                  <a:srgbClr val="000000"/>
                </a:solidFill>
                <a:hlinkClick r:id="rId34"/>
              </a:rPr>
              <a:t>Climate risk and decarbonization: What every CEO mining needs to know</a:t>
            </a:r>
            <a:r>
              <a:rPr lang="en-US" dirty="0">
                <a:solidFill>
                  <a:srgbClr val="000000"/>
                </a:solidFill>
              </a:rPr>
              <a:t> (</a:t>
            </a:r>
            <a:r>
              <a:rPr lang="en-US" dirty="0" err="1">
                <a:solidFill>
                  <a:srgbClr val="000000"/>
                </a:solidFill>
              </a:rPr>
              <a:t>McKnsey</a:t>
            </a:r>
            <a:r>
              <a:rPr lang="en-US" dirty="0">
                <a:solidFill>
                  <a:srgbClr val="000000"/>
                </a:solidFill>
              </a:rPr>
              <a:t>, 2020).</a:t>
            </a:r>
          </a:p>
          <a:p>
            <a:r>
              <a:rPr lang="en-US" dirty="0">
                <a:solidFill>
                  <a:srgbClr val="000000"/>
                </a:solidFill>
              </a:rPr>
              <a:t>Credit: Brenda Rain, </a:t>
            </a:r>
            <a:r>
              <a:rPr kumimoji="0" lang="en-US" sz="800" b="0" i="0" u="none" strike="noStrike" kern="1200" cap="none" spc="0" normalizeH="0" baseline="0" noProof="0" dirty="0">
                <a:ln>
                  <a:noFill/>
                </a:ln>
                <a:solidFill>
                  <a:srgbClr val="000000"/>
                </a:solidFill>
                <a:effectLst/>
                <a:uLnTx/>
                <a:uFillTx/>
              </a:rPr>
              <a:t>Khande-Jae Fisher, </a:t>
            </a:r>
            <a:r>
              <a:rPr lang="en-US" dirty="0">
                <a:solidFill>
                  <a:srgbClr val="000000"/>
                </a:solidFill>
              </a:rPr>
              <a:t>Ariela Farchi, </a:t>
            </a:r>
            <a:r>
              <a:rPr kumimoji="0" lang="en-US" sz="800" b="0" i="0" u="none" strike="noStrike" kern="1200" cap="none" spc="0" normalizeH="0" baseline="0" noProof="0" dirty="0">
                <a:ln>
                  <a:noFill/>
                </a:ln>
                <a:solidFill>
                  <a:srgbClr val="000000"/>
                </a:solidFill>
                <a:effectLst/>
                <a:uLnTx/>
                <a:uFillTx/>
              </a:rPr>
              <a:t>Isabel Hoyos, </a:t>
            </a:r>
            <a:r>
              <a:rPr lang="en-US" dirty="0">
                <a:solidFill>
                  <a:srgbClr val="000000"/>
                </a:solidFill>
              </a:rPr>
              <a:t>Hyae Ryung Kim, and</a:t>
            </a:r>
            <a:r>
              <a:rPr lang="en-US" dirty="0"/>
              <a:t> </a:t>
            </a:r>
            <a:r>
              <a:rPr lang="en-US" dirty="0">
                <a:solidFill>
                  <a:srgbClr val="000000"/>
                </a:solidFill>
                <a:hlinkClick r:id="rId35"/>
              </a:rPr>
              <a:t>Gernot Wagner</a:t>
            </a:r>
            <a:r>
              <a:rPr lang="en-US" dirty="0">
                <a:solidFill>
                  <a:srgbClr val="000000"/>
                </a:solidFill>
              </a:rPr>
              <a:t>. </a:t>
            </a:r>
            <a:r>
              <a:rPr lang="en-US" dirty="0">
                <a:solidFill>
                  <a:srgbClr val="000000"/>
                </a:solidFill>
                <a:hlinkClick r:id="rId36"/>
              </a:rPr>
              <a:t>Share with attribution</a:t>
            </a:r>
            <a:r>
              <a:rPr lang="en-US" dirty="0">
                <a:solidFill>
                  <a:srgbClr val="000000"/>
                </a:solidFill>
              </a:rPr>
              <a:t>: Wagner et al., "Mining for the Energy Transition" (10 April 2026).</a:t>
            </a:r>
          </a:p>
        </p:txBody>
      </p:sp>
      <p:graphicFrame>
        <p:nvGraphicFramePr>
          <p:cNvPr id="8" name="Table 7">
            <a:extLst>
              <a:ext uri="{FF2B5EF4-FFF2-40B4-BE49-F238E27FC236}">
                <a16:creationId xmlns:a16="http://schemas.microsoft.com/office/drawing/2014/main" id="{48E015D5-DCF3-25FC-68A1-436AD513B7B1}"/>
              </a:ext>
            </a:extLst>
          </p:cNvPr>
          <p:cNvGraphicFramePr>
            <a:graphicFrameLocks noGrp="1"/>
          </p:cNvGraphicFramePr>
          <p:nvPr>
            <p:custDataLst>
              <p:tags r:id="rId2"/>
            </p:custDataLst>
            <p:extLst>
              <p:ext uri="{D42A27DB-BD31-4B8C-83A1-F6EECF244321}">
                <p14:modId xmlns:p14="http://schemas.microsoft.com/office/powerpoint/2010/main" val="2045079087"/>
              </p:ext>
            </p:extLst>
          </p:nvPr>
        </p:nvGraphicFramePr>
        <p:xfrm>
          <a:off x="324000" y="1635125"/>
          <a:ext cx="11403014" cy="4251326"/>
        </p:xfrm>
        <a:graphic>
          <a:graphicData uri="http://schemas.openxmlformats.org/drawingml/2006/table">
            <a:tbl>
              <a:tblPr firstRow="1" bandRow="1">
                <a:tableStyleId>{5C22544A-7EE6-4342-B048-85BDC9FD1C3A}</a:tableStyleId>
              </a:tblPr>
              <a:tblGrid>
                <a:gridCol w="1580663">
                  <a:extLst>
                    <a:ext uri="{9D8B030D-6E8A-4147-A177-3AD203B41FA5}">
                      <a16:colId xmlns:a16="http://schemas.microsoft.com/office/drawing/2014/main" val="1021703893"/>
                    </a:ext>
                  </a:extLst>
                </a:gridCol>
                <a:gridCol w="3274117">
                  <a:extLst>
                    <a:ext uri="{9D8B030D-6E8A-4147-A177-3AD203B41FA5}">
                      <a16:colId xmlns:a16="http://schemas.microsoft.com/office/drawing/2014/main" val="309883926"/>
                    </a:ext>
                  </a:extLst>
                </a:gridCol>
                <a:gridCol w="3274117">
                  <a:extLst>
                    <a:ext uri="{9D8B030D-6E8A-4147-A177-3AD203B41FA5}">
                      <a16:colId xmlns:a16="http://schemas.microsoft.com/office/drawing/2014/main" val="1025241676"/>
                    </a:ext>
                  </a:extLst>
                </a:gridCol>
                <a:gridCol w="3274117">
                  <a:extLst>
                    <a:ext uri="{9D8B030D-6E8A-4147-A177-3AD203B41FA5}">
                      <a16:colId xmlns:a16="http://schemas.microsoft.com/office/drawing/2014/main" val="4150455599"/>
                    </a:ext>
                  </a:extLst>
                </a:gridCol>
              </a:tblGrid>
              <a:tr h="624784">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400" dirty="0">
                          <a:solidFill>
                            <a:schemeClr val="bg1"/>
                          </a:solidFill>
                        </a:rPr>
                        <a:t>Electrify gas appliances</a:t>
                      </a:r>
                    </a:p>
                  </a:txBody>
                  <a:tcPr>
                    <a:lnL w="12700" cmpd="sng">
                      <a:noFill/>
                    </a:ln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400">
                          <a:solidFill>
                            <a:schemeClr val="bg1"/>
                          </a:solidFill>
                        </a:rPr>
                        <a:t>Favor low-carbon electricity sources</a:t>
                      </a:r>
                    </a:p>
                  </a:txBody>
                  <a:tcPr>
                    <a:solidFill>
                      <a:schemeClr val="accent3"/>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400" dirty="0">
                          <a:solidFill>
                            <a:schemeClr val="bg1"/>
                          </a:solidFill>
                        </a:rPr>
                        <a:t>Electrify trucks</a:t>
                      </a:r>
                    </a:p>
                  </a:txBody>
                  <a:tcPr>
                    <a:solidFill>
                      <a:schemeClr val="accent6"/>
                    </a:solidFill>
                  </a:tcPr>
                </a:tc>
                <a:extLst>
                  <a:ext uri="{0D108BD9-81ED-4DB2-BD59-A6C34878D82A}">
                    <a16:rowId xmlns:a16="http://schemas.microsoft.com/office/drawing/2014/main" val="1330467323"/>
                  </a:ext>
                </a:extLst>
              </a:tr>
              <a:tr h="699841">
                <a:tc>
                  <a:txBody>
                    <a:bodyPr/>
                    <a:lstStyle/>
                    <a:p>
                      <a:pPr marL="0" indent="0">
                        <a:buNone/>
                      </a:pPr>
                      <a:r>
                        <a:rPr lang="en-US" sz="1200" b="1" dirty="0"/>
                        <a:t>Technology readiness</a:t>
                      </a:r>
                    </a:p>
                  </a:txBody>
                  <a:tcPr anchor="ctr">
                    <a:lnL w="12700" cmpd="sng">
                      <a:noFill/>
                    </a:lnL>
                    <a:lnR w="12700" cmpd="sng">
                      <a:noFill/>
                    </a:lnR>
                    <a:lnT w="38100" cmpd="sng">
                      <a:noFill/>
                    </a:lnT>
                    <a:lnB w="12700" cap="flat" cmpd="sng" algn="ctr">
                      <a:solidFill>
                        <a:srgbClr val="CCDEF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mpd="sng">
                      <a:noFill/>
                    </a:lnL>
                  </a:tcPr>
                </a:tc>
                <a:tc>
                  <a:txBody>
                    <a:bodyPr/>
                    <a:lstStyle/>
                    <a:p>
                      <a:endParaRPr lang="en-US"/>
                    </a:p>
                  </a:txBody>
                  <a:tcPr>
                    <a:solidFill>
                      <a:schemeClr val="accent3">
                        <a:lumMod val="40000"/>
                        <a:lumOff val="60000"/>
                      </a:schemeClr>
                    </a:solidFill>
                  </a:tcPr>
                </a:tc>
                <a:tc>
                  <a:txBody>
                    <a:bodyPr/>
                    <a:lstStyle/>
                    <a:p>
                      <a:endParaRPr lang="en-US"/>
                    </a:p>
                  </a:txBody>
                  <a:tcPr>
                    <a:solidFill>
                      <a:schemeClr val="accent6">
                        <a:lumMod val="40000"/>
                        <a:lumOff val="60000"/>
                      </a:schemeClr>
                    </a:solidFill>
                  </a:tcPr>
                </a:tc>
                <a:extLst>
                  <a:ext uri="{0D108BD9-81ED-4DB2-BD59-A6C34878D82A}">
                    <a16:rowId xmlns:a16="http://schemas.microsoft.com/office/drawing/2014/main" val="4292010619"/>
                  </a:ext>
                </a:extLst>
              </a:tr>
              <a:tr h="699841">
                <a:tc>
                  <a:txBody>
                    <a:bodyPr/>
                    <a:lstStyle/>
                    <a:p>
                      <a:pPr marL="0" indent="0">
                        <a:buNone/>
                      </a:pPr>
                      <a:r>
                        <a:rPr lang="en-US" sz="1200" b="1" dirty="0"/>
                        <a:t>Capital requirement</a:t>
                      </a:r>
                    </a:p>
                  </a:txBody>
                  <a:tcPr anchor="ctr">
                    <a:lnL w="12700" cmpd="sng">
                      <a:noFill/>
                    </a:lnL>
                    <a:lnR w="12700" cmpd="sng">
                      <a:noFill/>
                    </a:lnR>
                    <a:lnT w="12700" cap="flat" cmpd="sng" algn="ctr">
                      <a:solidFill>
                        <a:srgbClr val="CCDEF1"/>
                      </a:solidFill>
                      <a:prstDash val="solid"/>
                      <a:round/>
                      <a:headEnd type="none" w="med" len="med"/>
                      <a:tailEnd type="none" w="med" len="med"/>
                    </a:lnT>
                    <a:lnB w="12700" cap="flat" cmpd="sng" algn="ctr">
                      <a:solidFill>
                        <a:srgbClr val="CCDEF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mpd="sng">
                      <a:noFill/>
                    </a:lnL>
                  </a:tcPr>
                </a:tc>
                <a:tc>
                  <a:txBody>
                    <a:bodyPr/>
                    <a:lstStyle/>
                    <a:p>
                      <a:endParaRPr lang="en-US" dirty="0"/>
                    </a:p>
                  </a:txBody>
                  <a:tcPr>
                    <a:solidFill>
                      <a:schemeClr val="accent3">
                        <a:lumMod val="20000"/>
                        <a:lumOff val="80000"/>
                      </a:schemeClr>
                    </a:solidFill>
                  </a:tcPr>
                </a:tc>
                <a:tc>
                  <a:txBody>
                    <a:bodyPr/>
                    <a:lstStyle/>
                    <a:p>
                      <a:endParaRPr lang="en-US"/>
                    </a:p>
                  </a:txBody>
                  <a:tcPr>
                    <a:solidFill>
                      <a:schemeClr val="accent6">
                        <a:lumMod val="20000"/>
                        <a:lumOff val="80000"/>
                      </a:schemeClr>
                    </a:solidFill>
                  </a:tcPr>
                </a:tc>
                <a:extLst>
                  <a:ext uri="{0D108BD9-81ED-4DB2-BD59-A6C34878D82A}">
                    <a16:rowId xmlns:a16="http://schemas.microsoft.com/office/drawing/2014/main" val="2253952885"/>
                  </a:ext>
                </a:extLst>
              </a:tr>
              <a:tr h="928302">
                <a:tc>
                  <a:txBody>
                    <a:bodyPr/>
                    <a:lstStyle/>
                    <a:p>
                      <a:pPr marL="0" indent="0">
                        <a:buNone/>
                      </a:pPr>
                      <a:r>
                        <a:rPr lang="en-US" sz="1200" b="1" dirty="0"/>
                        <a:t>Emission reduction potential, %</a:t>
                      </a:r>
                    </a:p>
                  </a:txBody>
                  <a:tcPr anchor="ctr">
                    <a:lnL w="12700" cmpd="sng">
                      <a:noFill/>
                    </a:lnL>
                    <a:lnR w="12700" cmpd="sng">
                      <a:noFill/>
                    </a:lnR>
                    <a:lnT w="12700" cap="flat" cmpd="sng" algn="ctr">
                      <a:solidFill>
                        <a:srgbClr val="CCDEF1"/>
                      </a:solidFill>
                      <a:prstDash val="solid"/>
                      <a:round/>
                      <a:headEnd type="none" w="med" len="med"/>
                      <a:tailEnd type="none" w="med" len="med"/>
                    </a:lnT>
                    <a:lnB w="12700" cap="flat" cmpd="sng" algn="ctr">
                      <a:solidFill>
                        <a:srgbClr val="CCDEF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mpd="sng">
                      <a:noFill/>
                    </a:lnL>
                  </a:tcPr>
                </a:tc>
                <a:tc>
                  <a:txBody>
                    <a:bodyPr/>
                    <a:lstStyle/>
                    <a:p>
                      <a:endParaRPr lang="en-US"/>
                    </a:p>
                  </a:txBody>
                  <a:tcPr>
                    <a:solidFill>
                      <a:schemeClr val="accent3">
                        <a:lumMod val="40000"/>
                        <a:lumOff val="60000"/>
                      </a:schemeClr>
                    </a:solidFill>
                  </a:tcPr>
                </a:tc>
                <a:tc>
                  <a:txBody>
                    <a:bodyPr/>
                    <a:lstStyle/>
                    <a:p>
                      <a:endParaRPr lang="en-US"/>
                    </a:p>
                  </a:txBody>
                  <a:tcPr>
                    <a:solidFill>
                      <a:schemeClr val="accent6">
                        <a:lumMod val="40000"/>
                        <a:lumOff val="60000"/>
                      </a:schemeClr>
                    </a:solidFill>
                  </a:tcPr>
                </a:tc>
                <a:extLst>
                  <a:ext uri="{0D108BD9-81ED-4DB2-BD59-A6C34878D82A}">
                    <a16:rowId xmlns:a16="http://schemas.microsoft.com/office/drawing/2014/main" val="2646100733"/>
                  </a:ext>
                </a:extLst>
              </a:tr>
              <a:tr h="370256">
                <a:tc>
                  <a:txBody>
                    <a:bodyPr/>
                    <a:lstStyle/>
                    <a:p>
                      <a:pPr marL="0" indent="0">
                        <a:buNone/>
                      </a:pPr>
                      <a:r>
                        <a:rPr lang="en-US" sz="1200" b="1" dirty="0"/>
                        <a:t>Note:</a:t>
                      </a:r>
                    </a:p>
                  </a:txBody>
                  <a:tcPr anchor="ctr">
                    <a:lnL w="12700" cmpd="sng">
                      <a:noFill/>
                    </a:lnL>
                    <a:lnR w="12700" cmpd="sng">
                      <a:noFill/>
                    </a:lnR>
                    <a:lnT w="12700" cap="flat" cmpd="sng" algn="ctr">
                      <a:solidFill>
                        <a:srgbClr val="CCDEF1"/>
                      </a:solidFill>
                      <a:prstDash val="solid"/>
                      <a:round/>
                      <a:headEnd type="none" w="med" len="med"/>
                      <a:tailEnd type="none" w="med" len="med"/>
                    </a:lnT>
                    <a:lnB w="12700" cap="flat" cmpd="sng" algn="ctr">
                      <a:solidFill>
                        <a:srgbClr val="CCDEF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indent="0" algn="ctr">
                        <a:buNone/>
                      </a:pPr>
                      <a:r>
                        <a:rPr lang="en-US" sz="1200" dirty="0"/>
                        <a:t>Emission reduction potential depends on emission intensity of the local grid’s electricity mix.</a:t>
                      </a:r>
                    </a:p>
                  </a:txBody>
                  <a:tcPr anchor="ctr">
                    <a:lnL w="12700" cmpd="sng">
                      <a:noFill/>
                    </a:lnL>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63243883"/>
                  </a:ext>
                </a:extLst>
              </a:tr>
              <a:tr h="928302">
                <a:tc>
                  <a:txBody>
                    <a:bodyPr/>
                    <a:lstStyle/>
                    <a:p>
                      <a:pPr marL="0" indent="0">
                        <a:buNone/>
                      </a:pPr>
                      <a:r>
                        <a:rPr lang="en-US" sz="1200" b="1" dirty="0"/>
                        <a:t>Leading companies</a:t>
                      </a:r>
                    </a:p>
                  </a:txBody>
                  <a:tcPr anchor="ctr">
                    <a:lnL w="12700" cmpd="sng">
                      <a:noFill/>
                    </a:lnL>
                    <a:lnR w="12700" cmpd="sng">
                      <a:noFill/>
                    </a:lnR>
                    <a:lnT w="12700" cap="flat" cmpd="sng" algn="ctr">
                      <a:solidFill>
                        <a:srgbClr val="CCDEF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p>
                  </a:txBody>
                  <a:tcPr>
                    <a:lnL w="12700" cmpd="sng">
                      <a:noFill/>
                    </a:lnL>
                  </a:tcPr>
                </a:tc>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6">
                        <a:lumMod val="40000"/>
                        <a:lumOff val="60000"/>
                      </a:schemeClr>
                    </a:solidFill>
                  </a:tcPr>
                </a:tc>
                <a:extLst>
                  <a:ext uri="{0D108BD9-81ED-4DB2-BD59-A6C34878D82A}">
                    <a16:rowId xmlns:a16="http://schemas.microsoft.com/office/drawing/2014/main" val="1935483540"/>
                  </a:ext>
                </a:extLst>
              </a:tr>
            </a:tbl>
          </a:graphicData>
        </a:graphic>
      </p:graphicFrame>
      <p:grpSp>
        <p:nvGrpSpPr>
          <p:cNvPr id="9" name="Group 8">
            <a:extLst>
              <a:ext uri="{FF2B5EF4-FFF2-40B4-BE49-F238E27FC236}">
                <a16:creationId xmlns:a16="http://schemas.microsoft.com/office/drawing/2014/main" id="{33541FAB-7C4D-1480-4A54-CBF3854CDFDB}"/>
              </a:ext>
            </a:extLst>
          </p:cNvPr>
          <p:cNvGrpSpPr/>
          <p:nvPr/>
        </p:nvGrpSpPr>
        <p:grpSpPr>
          <a:xfrm>
            <a:off x="2949692" y="3179763"/>
            <a:ext cx="1181507" cy="223838"/>
            <a:chOff x="3048015" y="3429000"/>
            <a:chExt cx="1181507" cy="223795"/>
          </a:xfrm>
          <a:solidFill>
            <a:schemeClr val="accent1"/>
          </a:solidFill>
        </p:grpSpPr>
        <p:sp>
          <p:nvSpPr>
            <p:cNvPr id="10" name="Flowchart: Connector 119">
              <a:extLst>
                <a:ext uri="{FF2B5EF4-FFF2-40B4-BE49-F238E27FC236}">
                  <a16:creationId xmlns:a16="http://schemas.microsoft.com/office/drawing/2014/main" id="{41603DB7-9321-E681-FA4E-FFDC83ACBB98}"/>
                </a:ext>
              </a:extLst>
            </p:cNvPr>
            <p:cNvSpPr/>
            <p:nvPr/>
          </p:nvSpPr>
          <p:spPr bwMode="gray">
            <a:xfrm>
              <a:off x="3048015" y="3429000"/>
              <a:ext cx="220761" cy="223795"/>
            </a:xfrm>
            <a:prstGeom prst="flowChartConnector">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1" name="Flowchart: Connector 119">
              <a:extLst>
                <a:ext uri="{FF2B5EF4-FFF2-40B4-BE49-F238E27FC236}">
                  <a16:creationId xmlns:a16="http://schemas.microsoft.com/office/drawing/2014/main" id="{CC1B1233-23F8-2989-9D3A-D410426A8C3D}"/>
                </a:ext>
              </a:extLst>
            </p:cNvPr>
            <p:cNvSpPr/>
            <p:nvPr/>
          </p:nvSpPr>
          <p:spPr bwMode="gray">
            <a:xfrm>
              <a:off x="3528388" y="3429000"/>
              <a:ext cx="220761" cy="223795"/>
            </a:xfrm>
            <a:prstGeom prst="flowChartConnector">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2" name="Flowchart: Connector 119">
              <a:extLst>
                <a:ext uri="{FF2B5EF4-FFF2-40B4-BE49-F238E27FC236}">
                  <a16:creationId xmlns:a16="http://schemas.microsoft.com/office/drawing/2014/main" id="{CA31B307-AF85-AA7C-B650-823C0C135DA7}"/>
                </a:ext>
              </a:extLst>
            </p:cNvPr>
            <p:cNvSpPr/>
            <p:nvPr/>
          </p:nvSpPr>
          <p:spPr bwMode="gray">
            <a:xfrm>
              <a:off x="4008761" y="3429000"/>
              <a:ext cx="220761" cy="223795"/>
            </a:xfrm>
            <a:prstGeom prst="flowChartConnector">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grpSp>
        <p:nvGrpSpPr>
          <p:cNvPr id="13" name="Group 12">
            <a:extLst>
              <a:ext uri="{FF2B5EF4-FFF2-40B4-BE49-F238E27FC236}">
                <a16:creationId xmlns:a16="http://schemas.microsoft.com/office/drawing/2014/main" id="{1CC7D9D7-165F-E103-CC55-C9DAF72179A8}"/>
              </a:ext>
            </a:extLst>
          </p:cNvPr>
          <p:cNvGrpSpPr/>
          <p:nvPr/>
        </p:nvGrpSpPr>
        <p:grpSpPr>
          <a:xfrm>
            <a:off x="2921116" y="2425700"/>
            <a:ext cx="1181507" cy="223838"/>
            <a:chOff x="3048015" y="2650864"/>
            <a:chExt cx="1181507" cy="223795"/>
          </a:xfrm>
          <a:solidFill>
            <a:schemeClr val="accent1"/>
          </a:solidFill>
        </p:grpSpPr>
        <p:sp>
          <p:nvSpPr>
            <p:cNvPr id="14" name="Flowchart: Connector 119">
              <a:extLst>
                <a:ext uri="{FF2B5EF4-FFF2-40B4-BE49-F238E27FC236}">
                  <a16:creationId xmlns:a16="http://schemas.microsoft.com/office/drawing/2014/main" id="{5E3B0C5B-1F18-F9DD-0022-C370C6673E03}"/>
                </a:ext>
              </a:extLst>
            </p:cNvPr>
            <p:cNvSpPr/>
            <p:nvPr/>
          </p:nvSpPr>
          <p:spPr bwMode="gray">
            <a:xfrm>
              <a:off x="3048015" y="2650864"/>
              <a:ext cx="220761" cy="223795"/>
            </a:xfrm>
            <a:prstGeom prst="flowChartConnector">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5" name="Flowchart: Connector 119">
              <a:extLst>
                <a:ext uri="{FF2B5EF4-FFF2-40B4-BE49-F238E27FC236}">
                  <a16:creationId xmlns:a16="http://schemas.microsoft.com/office/drawing/2014/main" id="{CF52EC8B-16B1-9B62-ADCC-8FE4E02DF255}"/>
                </a:ext>
              </a:extLst>
            </p:cNvPr>
            <p:cNvSpPr/>
            <p:nvPr/>
          </p:nvSpPr>
          <p:spPr bwMode="gray">
            <a:xfrm>
              <a:off x="3528388" y="2650864"/>
              <a:ext cx="220761" cy="223795"/>
            </a:xfrm>
            <a:prstGeom prst="flowChartConnector">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6" name="Flowchart: Connector 119">
              <a:extLst>
                <a:ext uri="{FF2B5EF4-FFF2-40B4-BE49-F238E27FC236}">
                  <a16:creationId xmlns:a16="http://schemas.microsoft.com/office/drawing/2014/main" id="{C86A6340-488D-46CD-5939-05E3BA0D19CC}"/>
                </a:ext>
              </a:extLst>
            </p:cNvPr>
            <p:cNvSpPr/>
            <p:nvPr/>
          </p:nvSpPr>
          <p:spPr bwMode="gray">
            <a:xfrm>
              <a:off x="4008761" y="2650864"/>
              <a:ext cx="220761" cy="223795"/>
            </a:xfrm>
            <a:prstGeom prst="flowChartConnector">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grpSp>
        <p:nvGrpSpPr>
          <p:cNvPr id="17" name="Group 16">
            <a:extLst>
              <a:ext uri="{FF2B5EF4-FFF2-40B4-BE49-F238E27FC236}">
                <a16:creationId xmlns:a16="http://schemas.microsoft.com/office/drawing/2014/main" id="{9B1355AF-D8A3-C813-2070-F4A31F8AD68C}"/>
              </a:ext>
            </a:extLst>
          </p:cNvPr>
          <p:cNvGrpSpPr/>
          <p:nvPr/>
        </p:nvGrpSpPr>
        <p:grpSpPr>
          <a:xfrm>
            <a:off x="6237569" y="2426495"/>
            <a:ext cx="1181507" cy="223838"/>
            <a:chOff x="6323979" y="2650864"/>
            <a:chExt cx="1181507" cy="223795"/>
          </a:xfrm>
          <a:solidFill>
            <a:schemeClr val="accent3"/>
          </a:solidFill>
        </p:grpSpPr>
        <p:sp>
          <p:nvSpPr>
            <p:cNvPr id="18" name="Flowchart: Connector 119">
              <a:extLst>
                <a:ext uri="{FF2B5EF4-FFF2-40B4-BE49-F238E27FC236}">
                  <a16:creationId xmlns:a16="http://schemas.microsoft.com/office/drawing/2014/main" id="{4FD20AAA-2399-BAA2-9189-DB68D64E51D0}"/>
                </a:ext>
              </a:extLst>
            </p:cNvPr>
            <p:cNvSpPr/>
            <p:nvPr/>
          </p:nvSpPr>
          <p:spPr bwMode="gray">
            <a:xfrm>
              <a:off x="6323979" y="2650864"/>
              <a:ext cx="220761" cy="223795"/>
            </a:xfrm>
            <a:prstGeom prst="flowChartConnector">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9" name="Flowchart: Connector 119">
              <a:extLst>
                <a:ext uri="{FF2B5EF4-FFF2-40B4-BE49-F238E27FC236}">
                  <a16:creationId xmlns:a16="http://schemas.microsoft.com/office/drawing/2014/main" id="{EA9B852F-D3C9-6A67-6A14-613AE460FEC0}"/>
                </a:ext>
              </a:extLst>
            </p:cNvPr>
            <p:cNvSpPr/>
            <p:nvPr/>
          </p:nvSpPr>
          <p:spPr bwMode="gray">
            <a:xfrm>
              <a:off x="6804352" y="2650864"/>
              <a:ext cx="220761" cy="223795"/>
            </a:xfrm>
            <a:prstGeom prst="flowChartConnector">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0" name="Flowchart: Connector 119">
              <a:extLst>
                <a:ext uri="{FF2B5EF4-FFF2-40B4-BE49-F238E27FC236}">
                  <a16:creationId xmlns:a16="http://schemas.microsoft.com/office/drawing/2014/main" id="{6DBE2DC6-BEA8-34DC-E63F-9D60E52B2C57}"/>
                </a:ext>
              </a:extLst>
            </p:cNvPr>
            <p:cNvSpPr/>
            <p:nvPr/>
          </p:nvSpPr>
          <p:spPr bwMode="gray">
            <a:xfrm>
              <a:off x="7284725" y="2650864"/>
              <a:ext cx="220761" cy="223795"/>
            </a:xfrm>
            <a:prstGeom prst="flowChartConnector">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grpSp>
        <p:nvGrpSpPr>
          <p:cNvPr id="21" name="Group 20">
            <a:extLst>
              <a:ext uri="{FF2B5EF4-FFF2-40B4-BE49-F238E27FC236}">
                <a16:creationId xmlns:a16="http://schemas.microsoft.com/office/drawing/2014/main" id="{6A8CEAE6-AC0B-1402-B31C-1B462BED49EC}"/>
              </a:ext>
            </a:extLst>
          </p:cNvPr>
          <p:cNvGrpSpPr/>
          <p:nvPr/>
        </p:nvGrpSpPr>
        <p:grpSpPr>
          <a:xfrm>
            <a:off x="6231487" y="3118645"/>
            <a:ext cx="1193670" cy="223838"/>
            <a:chOff x="6324869" y="3429000"/>
            <a:chExt cx="1193670" cy="223795"/>
          </a:xfrm>
          <a:solidFill>
            <a:schemeClr val="accent3"/>
          </a:solidFill>
        </p:grpSpPr>
        <p:sp>
          <p:nvSpPr>
            <p:cNvPr id="22" name="Flowchart: Connector 119">
              <a:extLst>
                <a:ext uri="{FF2B5EF4-FFF2-40B4-BE49-F238E27FC236}">
                  <a16:creationId xmlns:a16="http://schemas.microsoft.com/office/drawing/2014/main" id="{5C36DC05-C469-14C4-72AA-BD854923C561}"/>
                </a:ext>
              </a:extLst>
            </p:cNvPr>
            <p:cNvSpPr/>
            <p:nvPr/>
          </p:nvSpPr>
          <p:spPr bwMode="gray">
            <a:xfrm>
              <a:off x="6324869" y="3429000"/>
              <a:ext cx="220761" cy="223795"/>
            </a:xfrm>
            <a:prstGeom prst="flowChartConnector">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3" name="Flowchart: Connector 119">
              <a:extLst>
                <a:ext uri="{FF2B5EF4-FFF2-40B4-BE49-F238E27FC236}">
                  <a16:creationId xmlns:a16="http://schemas.microsoft.com/office/drawing/2014/main" id="{F9EE5299-1E2F-2BDE-B141-2A89C72AC7A1}"/>
                </a:ext>
              </a:extLst>
            </p:cNvPr>
            <p:cNvSpPr/>
            <p:nvPr/>
          </p:nvSpPr>
          <p:spPr bwMode="gray">
            <a:xfrm>
              <a:off x="6804352" y="3429000"/>
              <a:ext cx="220761" cy="223795"/>
            </a:xfrm>
            <a:prstGeom prst="flowChartConnector">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4" name="Flowchart: Connector 521">
              <a:extLst>
                <a:ext uri="{FF2B5EF4-FFF2-40B4-BE49-F238E27FC236}">
                  <a16:creationId xmlns:a16="http://schemas.microsoft.com/office/drawing/2014/main" id="{AA7BE622-B950-831E-C1FD-2B1ACA0B0366}"/>
                </a:ext>
              </a:extLst>
            </p:cNvPr>
            <p:cNvSpPr/>
            <p:nvPr/>
          </p:nvSpPr>
          <p:spPr bwMode="gray">
            <a:xfrm>
              <a:off x="7287684" y="3429000"/>
              <a:ext cx="230855" cy="223795"/>
            </a:xfrm>
            <a:prstGeom prst="flowChartConnector">
              <a:avLst/>
            </a:prstGeom>
            <a:solidFill>
              <a:schemeClr val="accent3"/>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grpSp>
        <p:nvGrpSpPr>
          <p:cNvPr id="25" name="Group 24">
            <a:extLst>
              <a:ext uri="{FF2B5EF4-FFF2-40B4-BE49-F238E27FC236}">
                <a16:creationId xmlns:a16="http://schemas.microsoft.com/office/drawing/2014/main" id="{C5C879BE-5E28-A9E6-8CFB-349108190845}"/>
              </a:ext>
            </a:extLst>
          </p:cNvPr>
          <p:cNvGrpSpPr/>
          <p:nvPr/>
        </p:nvGrpSpPr>
        <p:grpSpPr>
          <a:xfrm>
            <a:off x="9477399" y="2425700"/>
            <a:ext cx="1193670" cy="223838"/>
            <a:chOff x="9490602" y="2650864"/>
            <a:chExt cx="1193670" cy="223795"/>
          </a:xfrm>
        </p:grpSpPr>
        <p:sp>
          <p:nvSpPr>
            <p:cNvPr id="26" name="Flowchart: Connector 119">
              <a:extLst>
                <a:ext uri="{FF2B5EF4-FFF2-40B4-BE49-F238E27FC236}">
                  <a16:creationId xmlns:a16="http://schemas.microsoft.com/office/drawing/2014/main" id="{E5C32AF1-7B70-CA04-69E1-B5A7139F739F}"/>
                </a:ext>
              </a:extLst>
            </p:cNvPr>
            <p:cNvSpPr/>
            <p:nvPr/>
          </p:nvSpPr>
          <p:spPr bwMode="gray">
            <a:xfrm>
              <a:off x="9490602" y="2650864"/>
              <a:ext cx="220761" cy="223795"/>
            </a:xfrm>
            <a:prstGeom prst="flowChartConnector">
              <a:avLst/>
            </a:prstGeom>
            <a:solidFill>
              <a:schemeClr val="accent6"/>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7" name="Flowchart: Connector 119">
              <a:extLst>
                <a:ext uri="{FF2B5EF4-FFF2-40B4-BE49-F238E27FC236}">
                  <a16:creationId xmlns:a16="http://schemas.microsoft.com/office/drawing/2014/main" id="{92B120CA-BA79-8AF9-2209-FBB4E9B26892}"/>
                </a:ext>
              </a:extLst>
            </p:cNvPr>
            <p:cNvSpPr/>
            <p:nvPr/>
          </p:nvSpPr>
          <p:spPr bwMode="gray">
            <a:xfrm>
              <a:off x="9970085" y="2650864"/>
              <a:ext cx="220761" cy="223795"/>
            </a:xfrm>
            <a:prstGeom prst="flowChartConnector">
              <a:avLst/>
            </a:prstGeom>
            <a:solidFill>
              <a:schemeClr val="accent6"/>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8" name="Flowchart: Connector 521">
              <a:extLst>
                <a:ext uri="{FF2B5EF4-FFF2-40B4-BE49-F238E27FC236}">
                  <a16:creationId xmlns:a16="http://schemas.microsoft.com/office/drawing/2014/main" id="{C19DD4D5-E9A2-B5D4-72D5-AE18E4B2C1ED}"/>
                </a:ext>
              </a:extLst>
            </p:cNvPr>
            <p:cNvSpPr/>
            <p:nvPr/>
          </p:nvSpPr>
          <p:spPr bwMode="gray">
            <a:xfrm>
              <a:off x="10453417" y="2650864"/>
              <a:ext cx="230855" cy="223795"/>
            </a:xfrm>
            <a:prstGeom prst="flowChartConnector">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grpSp>
        <p:nvGrpSpPr>
          <p:cNvPr id="29" name="Group 28">
            <a:extLst>
              <a:ext uri="{FF2B5EF4-FFF2-40B4-BE49-F238E27FC236}">
                <a16:creationId xmlns:a16="http://schemas.microsoft.com/office/drawing/2014/main" id="{F3A1B6FB-F512-5A6A-22EE-2771F2424E35}"/>
              </a:ext>
            </a:extLst>
          </p:cNvPr>
          <p:cNvGrpSpPr/>
          <p:nvPr/>
        </p:nvGrpSpPr>
        <p:grpSpPr>
          <a:xfrm>
            <a:off x="9490602" y="3119438"/>
            <a:ext cx="1193670" cy="223838"/>
            <a:chOff x="9490602" y="3429000"/>
            <a:chExt cx="1193670" cy="223795"/>
          </a:xfrm>
        </p:grpSpPr>
        <p:sp>
          <p:nvSpPr>
            <p:cNvPr id="30" name="Flowchart: Connector 119">
              <a:extLst>
                <a:ext uri="{FF2B5EF4-FFF2-40B4-BE49-F238E27FC236}">
                  <a16:creationId xmlns:a16="http://schemas.microsoft.com/office/drawing/2014/main" id="{505429AF-0895-E5FE-1FE3-7313D519F1A6}"/>
                </a:ext>
              </a:extLst>
            </p:cNvPr>
            <p:cNvSpPr/>
            <p:nvPr/>
          </p:nvSpPr>
          <p:spPr bwMode="gray">
            <a:xfrm>
              <a:off x="9490602" y="3429000"/>
              <a:ext cx="220761" cy="223795"/>
            </a:xfrm>
            <a:prstGeom prst="flowChartConnector">
              <a:avLst/>
            </a:prstGeom>
            <a:solidFill>
              <a:schemeClr val="accent6"/>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1" name="Flowchart: Connector 119">
              <a:extLst>
                <a:ext uri="{FF2B5EF4-FFF2-40B4-BE49-F238E27FC236}">
                  <a16:creationId xmlns:a16="http://schemas.microsoft.com/office/drawing/2014/main" id="{B3007DEF-B1ED-8801-51D1-D1CC7E80C6D0}"/>
                </a:ext>
              </a:extLst>
            </p:cNvPr>
            <p:cNvSpPr/>
            <p:nvPr/>
          </p:nvSpPr>
          <p:spPr bwMode="gray">
            <a:xfrm>
              <a:off x="9970085" y="3429000"/>
              <a:ext cx="220761" cy="223795"/>
            </a:xfrm>
            <a:prstGeom prst="flowChartConnector">
              <a:avLst/>
            </a:prstGeom>
            <a:solidFill>
              <a:schemeClr val="accent6"/>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2" name="Flowchart: Connector 521">
              <a:extLst>
                <a:ext uri="{FF2B5EF4-FFF2-40B4-BE49-F238E27FC236}">
                  <a16:creationId xmlns:a16="http://schemas.microsoft.com/office/drawing/2014/main" id="{6F444AD1-204C-6A73-7F8A-D4C0CD811B33}"/>
                </a:ext>
              </a:extLst>
            </p:cNvPr>
            <p:cNvSpPr/>
            <p:nvPr/>
          </p:nvSpPr>
          <p:spPr bwMode="gray">
            <a:xfrm>
              <a:off x="10453417" y="3429000"/>
              <a:ext cx="230855" cy="223795"/>
            </a:xfrm>
            <a:prstGeom prst="flowChartConnector">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graphicFrame>
        <p:nvGraphicFramePr>
          <p:cNvPr id="76" name="Chart 75">
            <a:extLst>
              <a:ext uri="{FF2B5EF4-FFF2-40B4-BE49-F238E27FC236}">
                <a16:creationId xmlns:a16="http://schemas.microsoft.com/office/drawing/2014/main" id="{FF390690-C959-73E7-9EED-65221ABA9E7E}"/>
              </a:ext>
            </a:extLst>
          </p:cNvPr>
          <p:cNvGraphicFramePr/>
          <p:nvPr>
            <p:custDataLst>
              <p:tags r:id="rId3"/>
            </p:custDataLst>
            <p:extLst>
              <p:ext uri="{D42A27DB-BD31-4B8C-83A1-F6EECF244321}">
                <p14:modId xmlns:p14="http://schemas.microsoft.com/office/powerpoint/2010/main" val="2020532818"/>
              </p:ext>
            </p:extLst>
          </p:nvPr>
        </p:nvGraphicFramePr>
        <p:xfrm>
          <a:off x="3125788" y="3881438"/>
          <a:ext cx="1179512" cy="695325"/>
        </p:xfrm>
        <a:graphic>
          <a:graphicData uri="http://schemas.openxmlformats.org/drawingml/2006/chart">
            <c:chart xmlns:c="http://schemas.openxmlformats.org/drawingml/2006/chart" xmlns:r="http://schemas.openxmlformats.org/officeDocument/2006/relationships" r:id="rId37"/>
          </a:graphicData>
        </a:graphic>
      </p:graphicFrame>
      <p:cxnSp>
        <p:nvCxnSpPr>
          <p:cNvPr id="34" name="Straight Connector 33">
            <a:extLst>
              <a:ext uri="{FF2B5EF4-FFF2-40B4-BE49-F238E27FC236}">
                <a16:creationId xmlns:a16="http://schemas.microsoft.com/office/drawing/2014/main" id="{3F11AE8D-E354-5C9B-1E5E-3A05502664FB}"/>
              </a:ext>
            </a:extLst>
          </p:cNvPr>
          <p:cNvCxnSpPr/>
          <p:nvPr>
            <p:custDataLst>
              <p:tags r:id="rId4"/>
            </p:custDataLst>
          </p:nvPr>
        </p:nvCxnSpPr>
        <p:spPr bwMode="auto">
          <a:xfrm flipV="1">
            <a:off x="3462338" y="3800475"/>
            <a:ext cx="0" cy="125413"/>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825B2D25-E6E4-2356-2AAD-4A964E2CD38C}"/>
              </a:ext>
            </a:extLst>
          </p:cNvPr>
          <p:cNvCxnSpPr/>
          <p:nvPr>
            <p:custDataLst>
              <p:tags r:id="rId5"/>
            </p:custDataLst>
          </p:nvPr>
        </p:nvCxnSpPr>
        <p:spPr bwMode="auto">
          <a:xfrm>
            <a:off x="3462338" y="3800475"/>
            <a:ext cx="506413" cy="0"/>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DD45897D-7389-166B-F86B-9FB06A3E7853}"/>
              </a:ext>
            </a:extLst>
          </p:cNvPr>
          <p:cNvCxnSpPr/>
          <p:nvPr>
            <p:custDataLst>
              <p:tags r:id="rId6"/>
            </p:custDataLst>
          </p:nvPr>
        </p:nvCxnSpPr>
        <p:spPr bwMode="auto">
          <a:xfrm>
            <a:off x="3968750" y="3800475"/>
            <a:ext cx="0" cy="508000"/>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37" name="Text Placeholder 10">
            <a:extLst>
              <a:ext uri="{FF2B5EF4-FFF2-40B4-BE49-F238E27FC236}">
                <a16:creationId xmlns:a16="http://schemas.microsoft.com/office/drawing/2014/main" id="{D809DA9C-3D12-B77C-E946-4C1C5AC31A5A}"/>
              </a:ext>
            </a:extLst>
          </p:cNvPr>
          <p:cNvSpPr txBox="1">
            <a:spLocks/>
          </p:cNvSpPr>
          <p:nvPr>
            <p:custDataLst>
              <p:tags r:id="rId7"/>
            </p:custDataLst>
          </p:nvPr>
        </p:nvSpPr>
        <p:spPr bwMode="gray">
          <a:xfrm>
            <a:off x="3925888" y="4346575"/>
            <a:ext cx="857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DE41B0E3-F84A-46B3-984D-2A5F957E8BF1}" type="datetime'''''''''''''''''''''''''''''''''0'''''''''''">
              <a:rPr lang="en-GB" altLang="en-US" sz="800" smtClean="0"/>
              <a:pPr/>
              <a:t>0</a:t>
            </a:fld>
            <a:endParaRPr lang="en-US" sz="800" dirty="0">
              <a:ea typeface="+mn-lt"/>
              <a:cs typeface="+mn-lt"/>
              <a:sym typeface="+mn-lt"/>
            </a:endParaRPr>
          </a:p>
        </p:txBody>
      </p:sp>
      <p:sp>
        <p:nvSpPr>
          <p:cNvPr id="38" name="Text Placeholder 10">
            <a:extLst>
              <a:ext uri="{FF2B5EF4-FFF2-40B4-BE49-F238E27FC236}">
                <a16:creationId xmlns:a16="http://schemas.microsoft.com/office/drawing/2014/main" id="{19B00339-7170-8D60-15A7-43A575010245}"/>
              </a:ext>
            </a:extLst>
          </p:cNvPr>
          <p:cNvSpPr txBox="1">
            <a:spLocks/>
          </p:cNvSpPr>
          <p:nvPr>
            <p:custDataLst>
              <p:tags r:id="rId8"/>
            </p:custDataLst>
          </p:nvPr>
        </p:nvSpPr>
        <p:spPr bwMode="auto">
          <a:xfrm>
            <a:off x="3505200" y="3714750"/>
            <a:ext cx="419100" cy="173038"/>
          </a:xfrm>
          <a:prstGeom prst="ellipse">
            <a:avLst/>
          </a:prstGeom>
          <a:solidFill>
            <a:schemeClr val="bg1"/>
          </a:solidFill>
          <a:ln w="9525" cmpd="sng">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FC1384A9-299D-4F04-83B5-45105912C7A1}" type="datetime'-''''''''1''''''''''0''''''''''''''0''''''''''''''''%'">
              <a:rPr lang="en-US" altLang="en-US" sz="800" b="1" smtClean="0">
                <a:effectLst/>
              </a:rPr>
              <a:pPr/>
              <a:t>-100%</a:t>
            </a:fld>
            <a:endParaRPr lang="en-US" sz="800" b="1">
              <a:ea typeface="+mn-lt"/>
              <a:cs typeface="+mn-lt"/>
              <a:sym typeface="+mn-lt"/>
            </a:endParaRPr>
          </a:p>
        </p:txBody>
      </p:sp>
      <p:graphicFrame>
        <p:nvGraphicFramePr>
          <p:cNvPr id="77" name="Chart 76">
            <a:extLst>
              <a:ext uri="{FF2B5EF4-FFF2-40B4-BE49-F238E27FC236}">
                <a16:creationId xmlns:a16="http://schemas.microsoft.com/office/drawing/2014/main" id="{8BCD4F2D-9CBB-3876-6CD8-A3542597E8BF}"/>
              </a:ext>
            </a:extLst>
          </p:cNvPr>
          <p:cNvGraphicFramePr/>
          <p:nvPr>
            <p:custDataLst>
              <p:tags r:id="rId9"/>
            </p:custDataLst>
            <p:extLst>
              <p:ext uri="{D42A27DB-BD31-4B8C-83A1-F6EECF244321}">
                <p14:modId xmlns:p14="http://schemas.microsoft.com/office/powerpoint/2010/main" val="3373747624"/>
              </p:ext>
            </p:extLst>
          </p:nvPr>
        </p:nvGraphicFramePr>
        <p:xfrm>
          <a:off x="6380163" y="3881438"/>
          <a:ext cx="1181100" cy="695325"/>
        </p:xfrm>
        <a:graphic>
          <a:graphicData uri="http://schemas.openxmlformats.org/drawingml/2006/chart">
            <c:chart xmlns:c="http://schemas.openxmlformats.org/drawingml/2006/chart" xmlns:r="http://schemas.openxmlformats.org/officeDocument/2006/relationships" r:id="rId38"/>
          </a:graphicData>
        </a:graphic>
      </p:graphicFrame>
      <p:cxnSp>
        <p:nvCxnSpPr>
          <p:cNvPr id="40" name="Straight Connector 39">
            <a:extLst>
              <a:ext uri="{FF2B5EF4-FFF2-40B4-BE49-F238E27FC236}">
                <a16:creationId xmlns:a16="http://schemas.microsoft.com/office/drawing/2014/main" id="{FB5C4E62-2D0E-418B-5DBC-1FCB0DF99465}"/>
              </a:ext>
            </a:extLst>
          </p:cNvPr>
          <p:cNvCxnSpPr/>
          <p:nvPr>
            <p:custDataLst>
              <p:tags r:id="rId10"/>
            </p:custDataLst>
          </p:nvPr>
        </p:nvCxnSpPr>
        <p:spPr bwMode="auto">
          <a:xfrm flipV="1">
            <a:off x="6716713" y="3800475"/>
            <a:ext cx="0" cy="125413"/>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7AD384B8-2215-E686-2F76-CBA5AE38BF87}"/>
              </a:ext>
            </a:extLst>
          </p:cNvPr>
          <p:cNvCxnSpPr/>
          <p:nvPr>
            <p:custDataLst>
              <p:tags r:id="rId11"/>
            </p:custDataLst>
          </p:nvPr>
        </p:nvCxnSpPr>
        <p:spPr bwMode="auto">
          <a:xfrm>
            <a:off x="6716713" y="3800475"/>
            <a:ext cx="508000" cy="0"/>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926C318E-46D7-8180-5A36-A8BD5B8128A1}"/>
              </a:ext>
            </a:extLst>
          </p:cNvPr>
          <p:cNvCxnSpPr/>
          <p:nvPr>
            <p:custDataLst>
              <p:tags r:id="rId12"/>
            </p:custDataLst>
          </p:nvPr>
        </p:nvCxnSpPr>
        <p:spPr bwMode="auto">
          <a:xfrm>
            <a:off x="7224713" y="3800475"/>
            <a:ext cx="0" cy="508000"/>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43" name="Text Placeholder 10">
            <a:extLst>
              <a:ext uri="{FF2B5EF4-FFF2-40B4-BE49-F238E27FC236}">
                <a16:creationId xmlns:a16="http://schemas.microsoft.com/office/drawing/2014/main" id="{996DA96E-9000-13F1-2255-87857D56E3CB}"/>
              </a:ext>
            </a:extLst>
          </p:cNvPr>
          <p:cNvSpPr txBox="1">
            <a:spLocks/>
          </p:cNvSpPr>
          <p:nvPr>
            <p:custDataLst>
              <p:tags r:id="rId13"/>
            </p:custDataLst>
          </p:nvPr>
        </p:nvSpPr>
        <p:spPr bwMode="gray">
          <a:xfrm>
            <a:off x="7181850" y="4346575"/>
            <a:ext cx="857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FDA762AB-801B-4C1C-A8D9-C0BE58136A42}" type="datetime'''''''''''''''''''''''''''''''''''0'''">
              <a:rPr lang="en-GB" altLang="en-US" sz="800" smtClean="0"/>
              <a:pPr/>
              <a:t>0</a:t>
            </a:fld>
            <a:endParaRPr lang="en-US" sz="800">
              <a:ea typeface="+mn-lt"/>
              <a:cs typeface="+mn-lt"/>
              <a:sym typeface="+mn-lt"/>
            </a:endParaRPr>
          </a:p>
        </p:txBody>
      </p:sp>
      <p:sp>
        <p:nvSpPr>
          <p:cNvPr id="44" name="Text Placeholder 10">
            <a:extLst>
              <a:ext uri="{FF2B5EF4-FFF2-40B4-BE49-F238E27FC236}">
                <a16:creationId xmlns:a16="http://schemas.microsoft.com/office/drawing/2014/main" id="{82F7F945-E584-3D9E-E366-259BAE910B46}"/>
              </a:ext>
            </a:extLst>
          </p:cNvPr>
          <p:cNvSpPr txBox="1">
            <a:spLocks/>
          </p:cNvSpPr>
          <p:nvPr>
            <p:custDataLst>
              <p:tags r:id="rId14"/>
            </p:custDataLst>
          </p:nvPr>
        </p:nvSpPr>
        <p:spPr bwMode="auto">
          <a:xfrm>
            <a:off x="6761163" y="3714750"/>
            <a:ext cx="419100" cy="173038"/>
          </a:xfrm>
          <a:prstGeom prst="ellipse">
            <a:avLst/>
          </a:prstGeom>
          <a:solidFill>
            <a:schemeClr val="bg1"/>
          </a:solidFill>
          <a:ln w="9525" cmpd="sng">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D6C684C2-06F5-46F5-8E1F-B0E082090460}" type="datetime'-''1''''0''0''''''''''''''''''''''''''''''''''''''''''%'''''">
              <a:rPr lang="en-US" altLang="en-US" sz="800" b="1" smtClean="0">
                <a:effectLst/>
              </a:rPr>
              <a:pPr/>
              <a:t>-100%</a:t>
            </a:fld>
            <a:endParaRPr lang="en-US" sz="800" b="1">
              <a:ea typeface="+mn-lt"/>
              <a:cs typeface="+mn-lt"/>
              <a:sym typeface="+mn-lt"/>
            </a:endParaRPr>
          </a:p>
        </p:txBody>
      </p:sp>
      <p:graphicFrame>
        <p:nvGraphicFramePr>
          <p:cNvPr id="78" name="Chart 77">
            <a:extLst>
              <a:ext uri="{FF2B5EF4-FFF2-40B4-BE49-F238E27FC236}">
                <a16:creationId xmlns:a16="http://schemas.microsoft.com/office/drawing/2014/main" id="{788D63F3-BF43-EEBB-026B-9C58124685D2}"/>
              </a:ext>
            </a:extLst>
          </p:cNvPr>
          <p:cNvGraphicFramePr/>
          <p:nvPr>
            <p:custDataLst>
              <p:tags r:id="rId15"/>
            </p:custDataLst>
            <p:extLst>
              <p:ext uri="{D42A27DB-BD31-4B8C-83A1-F6EECF244321}">
                <p14:modId xmlns:p14="http://schemas.microsoft.com/office/powerpoint/2010/main" val="167708672"/>
              </p:ext>
            </p:extLst>
          </p:nvPr>
        </p:nvGraphicFramePr>
        <p:xfrm>
          <a:off x="9574213" y="3881438"/>
          <a:ext cx="1181100" cy="695325"/>
        </p:xfrm>
        <a:graphic>
          <a:graphicData uri="http://schemas.openxmlformats.org/drawingml/2006/chart">
            <c:chart xmlns:c="http://schemas.openxmlformats.org/drawingml/2006/chart" xmlns:r="http://schemas.openxmlformats.org/officeDocument/2006/relationships" r:id="rId39"/>
          </a:graphicData>
        </a:graphic>
      </p:graphicFrame>
      <p:cxnSp>
        <p:nvCxnSpPr>
          <p:cNvPr id="46" name="Straight Connector 45">
            <a:extLst>
              <a:ext uri="{FF2B5EF4-FFF2-40B4-BE49-F238E27FC236}">
                <a16:creationId xmlns:a16="http://schemas.microsoft.com/office/drawing/2014/main" id="{99E6D1B1-8564-E15E-C0E4-BEE2D6083A22}"/>
              </a:ext>
            </a:extLst>
          </p:cNvPr>
          <p:cNvCxnSpPr/>
          <p:nvPr>
            <p:custDataLst>
              <p:tags r:id="rId16"/>
            </p:custDataLst>
          </p:nvPr>
        </p:nvCxnSpPr>
        <p:spPr bwMode="auto">
          <a:xfrm flipV="1">
            <a:off x="9910763" y="3800475"/>
            <a:ext cx="0" cy="125413"/>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10B588A6-F350-AF53-78D0-2D470351DCA5}"/>
              </a:ext>
            </a:extLst>
          </p:cNvPr>
          <p:cNvCxnSpPr/>
          <p:nvPr>
            <p:custDataLst>
              <p:tags r:id="rId17"/>
            </p:custDataLst>
          </p:nvPr>
        </p:nvCxnSpPr>
        <p:spPr bwMode="auto">
          <a:xfrm>
            <a:off x="9910763" y="3800475"/>
            <a:ext cx="508000" cy="0"/>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356608A1-4C40-304D-D270-4CD91A4BBF46}"/>
              </a:ext>
            </a:extLst>
          </p:cNvPr>
          <p:cNvCxnSpPr/>
          <p:nvPr>
            <p:custDataLst>
              <p:tags r:id="rId18"/>
            </p:custDataLst>
          </p:nvPr>
        </p:nvCxnSpPr>
        <p:spPr bwMode="auto">
          <a:xfrm>
            <a:off x="10418763" y="3800475"/>
            <a:ext cx="0" cy="508000"/>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49" name="Text Placeholder 10">
            <a:extLst>
              <a:ext uri="{FF2B5EF4-FFF2-40B4-BE49-F238E27FC236}">
                <a16:creationId xmlns:a16="http://schemas.microsoft.com/office/drawing/2014/main" id="{965FA5A2-3F53-33CD-142B-C72864227BB9}"/>
              </a:ext>
            </a:extLst>
          </p:cNvPr>
          <p:cNvSpPr txBox="1">
            <a:spLocks/>
          </p:cNvSpPr>
          <p:nvPr>
            <p:custDataLst>
              <p:tags r:id="rId19"/>
            </p:custDataLst>
          </p:nvPr>
        </p:nvSpPr>
        <p:spPr bwMode="gray">
          <a:xfrm>
            <a:off x="10375900" y="4346575"/>
            <a:ext cx="857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DA154A2B-13EF-4C5A-B810-439144B4E2E6}" type="datetime'''0'''''''''''''''''''''''''''''''''''''''''''''">
              <a:rPr lang="en-GB" altLang="en-US" sz="800" smtClean="0"/>
              <a:pPr/>
              <a:t>0</a:t>
            </a:fld>
            <a:endParaRPr lang="en-US" sz="800">
              <a:ea typeface="+mn-lt"/>
              <a:cs typeface="+mn-lt"/>
              <a:sym typeface="+mn-lt"/>
            </a:endParaRPr>
          </a:p>
        </p:txBody>
      </p:sp>
      <p:sp>
        <p:nvSpPr>
          <p:cNvPr id="50" name="Text Placeholder 10">
            <a:extLst>
              <a:ext uri="{FF2B5EF4-FFF2-40B4-BE49-F238E27FC236}">
                <a16:creationId xmlns:a16="http://schemas.microsoft.com/office/drawing/2014/main" id="{164CCE59-C894-FB1C-DCB0-637368319C41}"/>
              </a:ext>
            </a:extLst>
          </p:cNvPr>
          <p:cNvSpPr txBox="1">
            <a:spLocks/>
          </p:cNvSpPr>
          <p:nvPr>
            <p:custDataLst>
              <p:tags r:id="rId20"/>
            </p:custDataLst>
          </p:nvPr>
        </p:nvSpPr>
        <p:spPr bwMode="auto">
          <a:xfrm>
            <a:off x="9955213" y="3714750"/>
            <a:ext cx="419100" cy="173038"/>
          </a:xfrm>
          <a:prstGeom prst="ellipse">
            <a:avLst/>
          </a:prstGeom>
          <a:solidFill>
            <a:schemeClr val="bg1"/>
          </a:solidFill>
          <a:ln w="9525" cmpd="sng">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B88B9217-1B17-43FE-8170-CECADA0A61D4}" type="datetime'''''''-''''''''1''''''0''0''%'''''''''''''''''''''''''''''''''">
              <a:rPr lang="en-US" altLang="en-US" sz="800" b="1" smtClean="0">
                <a:effectLst/>
              </a:rPr>
              <a:pPr/>
              <a:t>-100%</a:t>
            </a:fld>
            <a:endParaRPr lang="en-US" sz="800" b="1">
              <a:ea typeface="+mn-lt"/>
              <a:cs typeface="+mn-lt"/>
              <a:sym typeface="+mn-lt"/>
            </a:endParaRPr>
          </a:p>
        </p:txBody>
      </p:sp>
      <p:sp>
        <p:nvSpPr>
          <p:cNvPr id="51" name="AutoShape 12" descr="Komatsu Vector Logo - Download Free SVG Icon | Worldvectorlogo">
            <a:extLst>
              <a:ext uri="{FF2B5EF4-FFF2-40B4-BE49-F238E27FC236}">
                <a16:creationId xmlns:a16="http://schemas.microsoft.com/office/drawing/2014/main" id="{0EA86D19-3755-4611-FFCE-5FA48E66EA17}"/>
              </a:ext>
            </a:extLst>
          </p:cNvPr>
          <p:cNvSpPr>
            <a:spLocks noChangeAspect="1" noChangeArrowheads="1"/>
          </p:cNvSpPr>
          <p:nvPr/>
        </p:nvSpPr>
        <p:spPr bwMode="auto">
          <a:xfrm>
            <a:off x="5943600" y="28971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2" name="Picture 16" descr="Komatsu logo and symbol, meaning, history, PNG">
            <a:extLst>
              <a:ext uri="{FF2B5EF4-FFF2-40B4-BE49-F238E27FC236}">
                <a16:creationId xmlns:a16="http://schemas.microsoft.com/office/drawing/2014/main" id="{62A4F394-502E-C62A-90C3-EFE65F1A44DE}"/>
              </a:ext>
            </a:extLst>
          </p:cNvPr>
          <p:cNvPicPr>
            <a:picLocks noChangeAspect="1" noChangeArrowheads="1"/>
          </p:cNvPicPr>
          <p:nvPr>
            <p:custDataLst>
              <p:tags r:id="rId21"/>
            </p:custDataLst>
          </p:nvPr>
        </p:nvPicPr>
        <p:blipFill rotWithShape="1">
          <a:blip r:embed="rId40" cstate="screen">
            <a:extLst>
              <a:ext uri="{28A0092B-C50C-407E-A947-70E740481C1C}">
                <a14:useLocalDpi xmlns:a14="http://schemas.microsoft.com/office/drawing/2010/main"/>
              </a:ext>
            </a:extLst>
          </a:blip>
          <a:srcRect t="35052" b="29192"/>
          <a:stretch>
            <a:fillRect/>
          </a:stretch>
        </p:blipFill>
        <p:spPr bwMode="auto">
          <a:xfrm>
            <a:off x="8767763" y="5114925"/>
            <a:ext cx="1256299" cy="27622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8" descr="Caterpillar Logo PNG Image - PurePNG | Free transparent CC0 PNG Image  Library">
            <a:extLst>
              <a:ext uri="{FF2B5EF4-FFF2-40B4-BE49-F238E27FC236}">
                <a16:creationId xmlns:a16="http://schemas.microsoft.com/office/drawing/2014/main" id="{FDABC239-8802-4533-9904-26E7FB5A05B9}"/>
              </a:ext>
            </a:extLst>
          </p:cNvPr>
          <p:cNvPicPr>
            <a:picLocks noChangeAspect="1" noChangeArrowheads="1"/>
          </p:cNvPicPr>
          <p:nvPr>
            <p:custDataLst>
              <p:tags r:id="rId22"/>
            </p:custDataLst>
          </p:nvPr>
        </p:nvPicPr>
        <p:blipFill>
          <a:blip r:embed="rId41" cstate="screen">
            <a:extLst>
              <a:ext uri="{28A0092B-C50C-407E-A947-70E740481C1C}">
                <a14:useLocalDpi xmlns:a14="http://schemas.microsoft.com/office/drawing/2010/main"/>
              </a:ext>
            </a:extLst>
          </a:blip>
          <a:srcRect/>
          <a:stretch>
            <a:fillRect/>
          </a:stretch>
        </p:blipFill>
        <p:spPr bwMode="auto">
          <a:xfrm>
            <a:off x="10140951" y="5091113"/>
            <a:ext cx="1510081" cy="32385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0" descr="Liebherr Logo, symbol, meaning, history, PNG, brand">
            <a:extLst>
              <a:ext uri="{FF2B5EF4-FFF2-40B4-BE49-F238E27FC236}">
                <a16:creationId xmlns:a16="http://schemas.microsoft.com/office/drawing/2014/main" id="{EE2862C0-5EC5-686C-1BD7-DEB99A598FD1}"/>
              </a:ext>
            </a:extLst>
          </p:cNvPr>
          <p:cNvPicPr>
            <a:picLocks noChangeAspect="1" noChangeArrowheads="1"/>
          </p:cNvPicPr>
          <p:nvPr>
            <p:custDataLst>
              <p:tags r:id="rId23"/>
            </p:custDataLst>
          </p:nvPr>
        </p:nvPicPr>
        <p:blipFill rotWithShape="1">
          <a:blip r:embed="rId42" cstate="screen">
            <a:extLst>
              <a:ext uri="{28A0092B-C50C-407E-A947-70E740481C1C}">
                <a14:useLocalDpi xmlns:a14="http://schemas.microsoft.com/office/drawing/2010/main"/>
              </a:ext>
            </a:extLst>
          </a:blip>
          <a:srcRect t="36307" b="36943"/>
          <a:stretch>
            <a:fillRect/>
          </a:stretch>
        </p:blipFill>
        <p:spPr bwMode="auto">
          <a:xfrm>
            <a:off x="9482137" y="5530850"/>
            <a:ext cx="1340378" cy="19843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descr="WATTCO INC. : Quotes, Address, Contact">
            <a:extLst>
              <a:ext uri="{FF2B5EF4-FFF2-40B4-BE49-F238E27FC236}">
                <a16:creationId xmlns:a16="http://schemas.microsoft.com/office/drawing/2014/main" id="{F0629AF0-8606-E827-C0E8-A1C59D329995}"/>
              </a:ext>
            </a:extLst>
          </p:cNvPr>
          <p:cNvPicPr>
            <a:picLocks noChangeAspect="1" noChangeArrowheads="1"/>
          </p:cNvPicPr>
          <p:nvPr>
            <p:custDataLst>
              <p:tags r:id="rId24"/>
            </p:custDataLst>
          </p:nvPr>
        </p:nvPicPr>
        <p:blipFill>
          <a:blip r:embed="rId43" cstate="screen">
            <a:extLst>
              <a:ext uri="{28A0092B-C50C-407E-A947-70E740481C1C}">
                <a14:useLocalDpi xmlns:a14="http://schemas.microsoft.com/office/drawing/2010/main"/>
              </a:ext>
            </a:extLst>
          </a:blip>
          <a:srcRect/>
          <a:stretch>
            <a:fillRect/>
          </a:stretch>
        </p:blipFill>
        <p:spPr bwMode="auto">
          <a:xfrm>
            <a:off x="2072660" y="5060950"/>
            <a:ext cx="1427154" cy="32702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Atlas Copco Logo PNG Transparent &amp; SVG Vector - Freebie Supply">
            <a:extLst>
              <a:ext uri="{FF2B5EF4-FFF2-40B4-BE49-F238E27FC236}">
                <a16:creationId xmlns:a16="http://schemas.microsoft.com/office/drawing/2014/main" id="{13E7ADAC-023C-A6C3-7740-E0FABBDB0DFE}"/>
              </a:ext>
            </a:extLst>
          </p:cNvPr>
          <p:cNvPicPr>
            <a:picLocks noChangeAspect="1" noChangeArrowheads="1"/>
          </p:cNvPicPr>
          <p:nvPr>
            <p:custDataLst>
              <p:tags r:id="rId25"/>
            </p:custDataLst>
          </p:nvPr>
        </p:nvPicPr>
        <p:blipFill>
          <a:blip r:embed="rId44" cstate="screen">
            <a:extLst>
              <a:ext uri="{28A0092B-C50C-407E-A947-70E740481C1C}">
                <a14:useLocalDpi xmlns:a14="http://schemas.microsoft.com/office/drawing/2010/main"/>
              </a:ext>
            </a:extLst>
          </a:blip>
          <a:srcRect/>
          <a:stretch>
            <a:fillRect/>
          </a:stretch>
        </p:blipFill>
        <p:spPr bwMode="auto">
          <a:xfrm>
            <a:off x="4053860" y="4840288"/>
            <a:ext cx="848689" cy="835025"/>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0" descr="News | Flaretec and Sigma Thermal Join Forces">
            <a:extLst>
              <a:ext uri="{FF2B5EF4-FFF2-40B4-BE49-F238E27FC236}">
                <a16:creationId xmlns:a16="http://schemas.microsoft.com/office/drawing/2014/main" id="{A2BA7D9E-ACE8-BC5D-7EAD-B7FA2EA52680}"/>
              </a:ext>
            </a:extLst>
          </p:cNvPr>
          <p:cNvPicPr>
            <a:picLocks noChangeAspect="1" noChangeArrowheads="1"/>
          </p:cNvPicPr>
          <p:nvPr>
            <p:custDataLst>
              <p:tags r:id="rId26"/>
            </p:custDataLst>
          </p:nvPr>
        </p:nvPicPr>
        <p:blipFill rotWithShape="1">
          <a:blip r:embed="rId45" cstate="screen">
            <a:extLst>
              <a:ext uri="{28A0092B-C50C-407E-A947-70E740481C1C}">
                <a14:useLocalDpi xmlns:a14="http://schemas.microsoft.com/office/drawing/2010/main"/>
              </a:ext>
            </a:extLst>
          </a:blip>
          <a:srcRect b="36978"/>
          <a:stretch>
            <a:fillRect/>
          </a:stretch>
        </p:blipFill>
        <p:spPr bwMode="auto">
          <a:xfrm>
            <a:off x="2413973" y="5465763"/>
            <a:ext cx="2202191" cy="32226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a:extLst>
              <a:ext uri="{FF2B5EF4-FFF2-40B4-BE49-F238E27FC236}">
                <a16:creationId xmlns:a16="http://schemas.microsoft.com/office/drawing/2014/main" id="{86C33BDB-75A3-AD68-7E7E-5E5F509798A5}"/>
              </a:ext>
            </a:extLst>
          </p:cNvPr>
          <p:cNvPicPr>
            <a:picLocks noChangeAspect="1" noChangeArrowheads="1"/>
          </p:cNvPicPr>
          <p:nvPr>
            <p:custDataLst>
              <p:tags r:id="rId27"/>
            </p:custDataLst>
          </p:nvPr>
        </p:nvPicPr>
        <p:blipFill>
          <a:blip r:embed="rId46" cstate="screen">
            <a:extLst>
              <a:ext uri="{28A0092B-C50C-407E-A947-70E740481C1C}">
                <a14:useLocalDpi xmlns:a14="http://schemas.microsoft.com/office/drawing/2010/main"/>
              </a:ext>
            </a:extLst>
          </a:blip>
          <a:srcRect/>
          <a:stretch>
            <a:fillRect/>
          </a:stretch>
        </p:blipFill>
        <p:spPr bwMode="auto">
          <a:xfrm>
            <a:off x="5571293" y="5040313"/>
            <a:ext cx="529759" cy="31273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a:extLst>
              <a:ext uri="{FF2B5EF4-FFF2-40B4-BE49-F238E27FC236}">
                <a16:creationId xmlns:a16="http://schemas.microsoft.com/office/drawing/2014/main" id="{C54C011B-4012-0C78-67A0-070525B07141}"/>
              </a:ext>
            </a:extLst>
          </p:cNvPr>
          <p:cNvPicPr>
            <a:picLocks noChangeAspect="1" noChangeArrowheads="1"/>
          </p:cNvPicPr>
          <p:nvPr>
            <p:custDataLst>
              <p:tags r:id="rId28"/>
            </p:custDataLst>
          </p:nvPr>
        </p:nvPicPr>
        <p:blipFill>
          <a:blip r:embed="rId47" cstate="screen">
            <a:extLst>
              <a:ext uri="{28A0092B-C50C-407E-A947-70E740481C1C}">
                <a14:useLocalDpi xmlns:a14="http://schemas.microsoft.com/office/drawing/2010/main"/>
              </a:ext>
            </a:extLst>
          </a:blip>
          <a:srcRect/>
          <a:stretch>
            <a:fillRect/>
          </a:stretch>
        </p:blipFill>
        <p:spPr bwMode="auto">
          <a:xfrm>
            <a:off x="5834818" y="5434013"/>
            <a:ext cx="848040" cy="31908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descr="A colorful bird with text&#10;&#10;AI-generated content may be incorrect.">
            <a:extLst>
              <a:ext uri="{FF2B5EF4-FFF2-40B4-BE49-F238E27FC236}">
                <a16:creationId xmlns:a16="http://schemas.microsoft.com/office/drawing/2014/main" id="{D28CCD2D-2E37-CFE4-F956-AF8B163694FC}"/>
              </a:ext>
            </a:extLst>
          </p:cNvPr>
          <p:cNvPicPr>
            <a:picLocks noChangeAspect="1"/>
          </p:cNvPicPr>
          <p:nvPr>
            <p:custDataLst>
              <p:tags r:id="rId29"/>
            </p:custDataLst>
          </p:nvPr>
        </p:nvPicPr>
        <p:blipFill>
          <a:blip r:embed="rId48" cstate="screen">
            <a:extLst>
              <a:ext uri="{28A0092B-C50C-407E-A947-70E740481C1C}">
                <a14:useLocalDpi xmlns:a14="http://schemas.microsoft.com/office/drawing/2010/main"/>
              </a:ext>
            </a:extLst>
          </a:blip>
          <a:stretch>
            <a:fillRect/>
          </a:stretch>
        </p:blipFill>
        <p:spPr>
          <a:xfrm>
            <a:off x="6650793" y="4976813"/>
            <a:ext cx="847519" cy="439738"/>
          </a:xfrm>
          <a:prstGeom prst="rect">
            <a:avLst/>
          </a:prstGeom>
        </p:spPr>
      </p:pic>
      <p:pic>
        <p:nvPicPr>
          <p:cNvPr id="61" name="Picture 60" descr="A blue and black logo&#10;&#10;AI-generated content may be incorrect.">
            <a:extLst>
              <a:ext uri="{FF2B5EF4-FFF2-40B4-BE49-F238E27FC236}">
                <a16:creationId xmlns:a16="http://schemas.microsoft.com/office/drawing/2014/main" id="{3C63CC58-8CEF-9364-0933-DC451918D414}"/>
              </a:ext>
            </a:extLst>
          </p:cNvPr>
          <p:cNvPicPr>
            <a:picLocks noChangeAspect="1"/>
          </p:cNvPicPr>
          <p:nvPr>
            <p:custDataLst>
              <p:tags r:id="rId30"/>
            </p:custDataLst>
          </p:nvPr>
        </p:nvPicPr>
        <p:blipFill>
          <a:blip r:embed="rId49" cstate="screen">
            <a:extLst>
              <a:ext uri="{28A0092B-C50C-407E-A947-70E740481C1C}">
                <a14:useLocalDpi xmlns:a14="http://schemas.microsoft.com/office/drawing/2010/main"/>
              </a:ext>
            </a:extLst>
          </a:blip>
          <a:srcRect/>
          <a:stretch>
            <a:fillRect/>
          </a:stretch>
        </p:blipFill>
        <p:spPr>
          <a:xfrm>
            <a:off x="6896855" y="5348288"/>
            <a:ext cx="1584523" cy="520700"/>
          </a:xfrm>
          <a:prstGeom prst="rect">
            <a:avLst/>
          </a:prstGeom>
        </p:spPr>
      </p:pic>
    </p:spTree>
    <p:extLst>
      <p:ext uri="{BB962C8B-B14F-4D97-AF65-F5344CB8AC3E}">
        <p14:creationId xmlns:p14="http://schemas.microsoft.com/office/powerpoint/2010/main" val="30204430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01A2000-F0B6-5BEF-4B16-10547C2E103F}"/>
              </a:ext>
            </a:extLst>
          </p:cNvPr>
          <p:cNvGraphicFramePr>
            <a:graphicFrameLocks/>
          </p:cNvGraphicFramePr>
          <p:nvPr>
            <p:custDataLst>
              <p:tags r:id="rId1"/>
            </p:custDataLst>
            <p:extLst>
              <p:ext uri="{D42A27DB-BD31-4B8C-83A1-F6EECF244321}">
                <p14:modId xmlns:p14="http://schemas.microsoft.com/office/powerpoint/2010/main" val="219032267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graphicFrame>
        <p:nvGraphicFramePr>
          <p:cNvPr id="7" name="Table 6">
            <a:extLst>
              <a:ext uri="{FF2B5EF4-FFF2-40B4-BE49-F238E27FC236}">
                <a16:creationId xmlns:a16="http://schemas.microsoft.com/office/drawing/2014/main" id="{22D8225C-C013-7A37-10F7-B3E79F27D0FF}"/>
              </a:ext>
            </a:extLst>
          </p:cNvPr>
          <p:cNvGraphicFramePr>
            <a:graphicFrameLocks noGrp="1"/>
          </p:cNvGraphicFramePr>
          <p:nvPr>
            <p:extLst>
              <p:ext uri="{D42A27DB-BD31-4B8C-83A1-F6EECF244321}">
                <p14:modId xmlns:p14="http://schemas.microsoft.com/office/powerpoint/2010/main" val="3031233178"/>
              </p:ext>
            </p:extLst>
          </p:nvPr>
        </p:nvGraphicFramePr>
        <p:xfrm>
          <a:off x="334962" y="1549400"/>
          <a:ext cx="11522075" cy="4486471"/>
        </p:xfrm>
        <a:graphic>
          <a:graphicData uri="http://schemas.openxmlformats.org/drawingml/2006/table">
            <a:tbl>
              <a:tblPr firstRow="1" bandRow="1">
                <a:tableStyleId>{B301B821-A1FF-4177-AEE7-76D212191A09}</a:tableStyleId>
              </a:tblPr>
              <a:tblGrid>
                <a:gridCol w="1479960">
                  <a:extLst>
                    <a:ext uri="{9D8B030D-6E8A-4147-A177-3AD203B41FA5}">
                      <a16:colId xmlns:a16="http://schemas.microsoft.com/office/drawing/2014/main" val="3518082931"/>
                    </a:ext>
                  </a:extLst>
                </a:gridCol>
                <a:gridCol w="4322284">
                  <a:extLst>
                    <a:ext uri="{9D8B030D-6E8A-4147-A177-3AD203B41FA5}">
                      <a16:colId xmlns:a16="http://schemas.microsoft.com/office/drawing/2014/main" val="496440390"/>
                    </a:ext>
                  </a:extLst>
                </a:gridCol>
                <a:gridCol w="639686">
                  <a:extLst>
                    <a:ext uri="{9D8B030D-6E8A-4147-A177-3AD203B41FA5}">
                      <a16:colId xmlns:a16="http://schemas.microsoft.com/office/drawing/2014/main" val="1942192524"/>
                    </a:ext>
                  </a:extLst>
                </a:gridCol>
                <a:gridCol w="1008735">
                  <a:extLst>
                    <a:ext uri="{9D8B030D-6E8A-4147-A177-3AD203B41FA5}">
                      <a16:colId xmlns:a16="http://schemas.microsoft.com/office/drawing/2014/main" val="1087545869"/>
                    </a:ext>
                  </a:extLst>
                </a:gridCol>
                <a:gridCol w="2128186">
                  <a:extLst>
                    <a:ext uri="{9D8B030D-6E8A-4147-A177-3AD203B41FA5}">
                      <a16:colId xmlns:a16="http://schemas.microsoft.com/office/drawing/2014/main" val="3654183096"/>
                    </a:ext>
                  </a:extLst>
                </a:gridCol>
                <a:gridCol w="1943224">
                  <a:extLst>
                    <a:ext uri="{9D8B030D-6E8A-4147-A177-3AD203B41FA5}">
                      <a16:colId xmlns:a16="http://schemas.microsoft.com/office/drawing/2014/main" val="2537750082"/>
                    </a:ext>
                  </a:extLst>
                </a:gridCol>
              </a:tblGrid>
              <a:tr h="385343">
                <a:tc>
                  <a:txBody>
                    <a:bodyPr/>
                    <a:lstStyle/>
                    <a:p>
                      <a:pPr marL="0" indent="0" algn="ctr">
                        <a:buNone/>
                      </a:pPr>
                      <a:r>
                        <a:rPr lang="en-US" sz="1000" b="1" dirty="0">
                          <a:solidFill>
                            <a:schemeClr val="bg1"/>
                          </a:solidFill>
                        </a:rPr>
                        <a:t>Company</a:t>
                      </a:r>
                    </a:p>
                  </a:txBody>
                  <a:tcPr anchor="ctr">
                    <a:lnB w="12700" cmpd="sng">
                      <a:noFill/>
                    </a:lnB>
                  </a:tcPr>
                </a:tc>
                <a:tc>
                  <a:txBody>
                    <a:bodyPr/>
                    <a:lstStyle/>
                    <a:p>
                      <a:pPr marL="0" indent="0" algn="ctr">
                        <a:buNone/>
                      </a:pPr>
                      <a:r>
                        <a:rPr lang="en-US" sz="1000" b="1" dirty="0">
                          <a:solidFill>
                            <a:schemeClr val="bg1"/>
                          </a:solidFill>
                        </a:rPr>
                        <a:t>Description</a:t>
                      </a:r>
                    </a:p>
                  </a:txBody>
                  <a:tcPr anchor="ctr">
                    <a:lnB w="12700" cmpd="sng">
                      <a:noFill/>
                    </a:lnB>
                  </a:tcPr>
                </a:tc>
                <a:tc>
                  <a:txBody>
                    <a:bodyPr/>
                    <a:lstStyle/>
                    <a:p>
                      <a:pPr lvl="0" algn="ctr">
                        <a:spcBef>
                          <a:spcPts val="0"/>
                        </a:spcBef>
                        <a:buNone/>
                      </a:pPr>
                      <a:r>
                        <a:rPr lang="en-US" sz="1000" b="1" dirty="0">
                          <a:solidFill>
                            <a:schemeClr val="bg1"/>
                          </a:solidFill>
                        </a:rPr>
                        <a:t>Series</a:t>
                      </a:r>
                      <a:r>
                        <a:rPr lang="en-US" sz="1000" b="1" baseline="30000" dirty="0">
                          <a:solidFill>
                            <a:schemeClr val="bg1"/>
                          </a:solidFill>
                        </a:rPr>
                        <a:t>1</a:t>
                      </a:r>
                      <a:endParaRPr lang="en-US" sz="1000" b="1" dirty="0">
                        <a:solidFill>
                          <a:schemeClr val="bg1"/>
                        </a:solidFill>
                      </a:endParaRPr>
                    </a:p>
                  </a:txBody>
                  <a:tcPr anchor="ctr">
                    <a:lnB w="12700" cmpd="sng">
                      <a:noFill/>
                    </a:lnB>
                  </a:tcPr>
                </a:tc>
                <a:tc>
                  <a:txBody>
                    <a:bodyPr/>
                    <a:lstStyle/>
                    <a:p>
                      <a:pPr lvl="0" algn="ctr">
                        <a:spcBef>
                          <a:spcPts val="0"/>
                        </a:spcBef>
                        <a:buNone/>
                      </a:pPr>
                      <a:r>
                        <a:rPr lang="en-US" sz="1000" b="1" dirty="0">
                          <a:solidFill>
                            <a:schemeClr val="bg1"/>
                          </a:solidFill>
                        </a:rPr>
                        <a:t>Founded +</a:t>
                      </a:r>
                    </a:p>
                    <a:p>
                      <a:pPr lvl="0" algn="ctr">
                        <a:spcBef>
                          <a:spcPts val="0"/>
                        </a:spcBef>
                        <a:buNone/>
                      </a:pPr>
                      <a:r>
                        <a:rPr lang="en-US" sz="1000" b="1" dirty="0">
                          <a:solidFill>
                            <a:schemeClr val="bg1"/>
                          </a:solidFill>
                        </a:rPr>
                        <a:t>total raised</a:t>
                      </a:r>
                    </a:p>
                  </a:txBody>
                  <a:tcPr anchor="ctr">
                    <a:lnB w="12700" cmpd="sng">
                      <a:noFill/>
                    </a:lnB>
                  </a:tcPr>
                </a:tc>
                <a:tc>
                  <a:txBody>
                    <a:bodyPr/>
                    <a:lstStyle/>
                    <a:p>
                      <a:pPr lvl="0" algn="ctr">
                        <a:spcBef>
                          <a:spcPts val="0"/>
                        </a:spcBef>
                        <a:buNone/>
                      </a:pPr>
                      <a:r>
                        <a:rPr lang="en-US" sz="1000" b="1" dirty="0">
                          <a:solidFill>
                            <a:schemeClr val="bg1"/>
                          </a:solidFill>
                        </a:rPr>
                        <a:t>Investors</a:t>
                      </a:r>
                    </a:p>
                  </a:txBody>
                  <a:tcPr anchor="ctr">
                    <a:lnB w="12700" cmpd="sng">
                      <a:noFill/>
                    </a:lnB>
                  </a:tcPr>
                </a:tc>
                <a:tc>
                  <a:txBody>
                    <a:bodyPr/>
                    <a:lstStyle/>
                    <a:p>
                      <a:pPr lvl="0" algn="ctr">
                        <a:spcBef>
                          <a:spcPts val="0"/>
                        </a:spcBef>
                        <a:buNone/>
                      </a:pPr>
                      <a:r>
                        <a:rPr lang="en-US" sz="1000" b="1">
                          <a:solidFill>
                            <a:schemeClr val="bg1"/>
                          </a:solidFill>
                        </a:rPr>
                        <a:t>Activity</a:t>
                      </a:r>
                    </a:p>
                  </a:txBody>
                  <a:tcPr anchor="ctr">
                    <a:lnB w="12700" cmpd="sng">
                      <a:noFill/>
                    </a:lnB>
                  </a:tcPr>
                </a:tc>
                <a:extLst>
                  <a:ext uri="{0D108BD9-81ED-4DB2-BD59-A6C34878D82A}">
                    <a16:rowId xmlns:a16="http://schemas.microsoft.com/office/drawing/2014/main" val="1481442948"/>
                  </a:ext>
                </a:extLst>
              </a:tr>
              <a:tr h="780567">
                <a:tc>
                  <a:txBody>
                    <a:bodyPr/>
                    <a:lstStyle/>
                    <a:p>
                      <a:endParaRPr lang="en-US" sz="1400">
                        <a:solidFill>
                          <a:schemeClr val="bg1"/>
                        </a:solidFill>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711200" rtl="0" eaLnBrk="1" fontAlgn="auto" latinLnBrk="0" hangingPunct="1">
                        <a:lnSpc>
                          <a:spcPct val="100000"/>
                        </a:lnSpc>
                        <a:spcBef>
                          <a:spcPts val="0"/>
                        </a:spcBef>
                        <a:spcAft>
                          <a:spcPts val="400"/>
                        </a:spcAft>
                        <a:buClrTx/>
                        <a:buSzTx/>
                        <a:buFontTx/>
                        <a:buNone/>
                        <a:tabLst/>
                        <a:defRPr/>
                      </a:pPr>
                      <a:r>
                        <a:rPr lang="en-US" sz="800" dirty="0">
                          <a:solidFill>
                            <a:schemeClr val="tx1"/>
                          </a:solidFill>
                        </a:rPr>
                        <a:t>Mineral exploration company </a:t>
                      </a:r>
                      <a:r>
                        <a:rPr lang="en-US" sz="800" b="1" dirty="0">
                          <a:solidFill>
                            <a:schemeClr val="tx1"/>
                          </a:solidFill>
                        </a:rPr>
                        <a:t>using AI and an “efficacy of information” </a:t>
                      </a:r>
                      <a:r>
                        <a:rPr lang="en-US" sz="800" dirty="0">
                          <a:solidFill>
                            <a:schemeClr val="tx1"/>
                          </a:solidFill>
                        </a:rPr>
                        <a:t>approach to </a:t>
                      </a:r>
                      <a:r>
                        <a:rPr lang="en-US" sz="800" b="1" dirty="0">
                          <a:solidFill>
                            <a:schemeClr val="tx1"/>
                          </a:solidFill>
                        </a:rPr>
                        <a:t>reduce uncertainty and accelerate discovery</a:t>
                      </a:r>
                      <a:r>
                        <a:rPr lang="en-US" sz="800" dirty="0">
                          <a:solidFill>
                            <a:schemeClr val="tx1"/>
                          </a:solidFill>
                        </a:rPr>
                        <a:t> of critical materials for EVs and renewables. </a:t>
                      </a:r>
                    </a:p>
                    <a:p>
                      <a:pPr marL="0" marR="0" lvl="0" indent="0" algn="l" defTabSz="711200" rtl="0" eaLnBrk="1" fontAlgn="auto" latinLnBrk="0" hangingPunct="1">
                        <a:lnSpc>
                          <a:spcPct val="100000"/>
                        </a:lnSpc>
                        <a:spcBef>
                          <a:spcPts val="0"/>
                        </a:spcBef>
                        <a:spcAft>
                          <a:spcPts val="400"/>
                        </a:spcAft>
                        <a:buClrTx/>
                        <a:buSzTx/>
                        <a:buFontTx/>
                        <a:buNone/>
                        <a:tabLst/>
                        <a:defRPr/>
                      </a:pPr>
                      <a:r>
                        <a:rPr lang="en-US" sz="800" b="1" kern="1200" dirty="0">
                          <a:solidFill>
                            <a:schemeClr val="tx1"/>
                          </a:solidFill>
                          <a:effectLst/>
                        </a:rPr>
                        <a:t>HQ: Berkeley, CA</a:t>
                      </a:r>
                      <a:endParaRPr lang="en-US" sz="800" b="1" kern="1200" dirty="0">
                        <a:solidFill>
                          <a:schemeClr val="tx1"/>
                        </a:solidFill>
                        <a:effectLst/>
                        <a:latin typeface="+mn-lt"/>
                        <a:ea typeface="+mn-ea"/>
                        <a:cs typeface="+mn-cs"/>
                      </a:endParaRP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indent="0" algn="ctr">
                        <a:buNone/>
                      </a:pPr>
                      <a:r>
                        <a:rPr lang="en-US" sz="800">
                          <a:solidFill>
                            <a:schemeClr val="tx1"/>
                          </a:solidFill>
                        </a:rPr>
                        <a:t>C</a:t>
                      </a: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lvl="0" algn="ctr">
                        <a:buNone/>
                      </a:pPr>
                      <a:r>
                        <a:rPr lang="en-US" sz="800" b="0" u="none" strike="noStrike" noProof="0" dirty="0">
                          <a:solidFill>
                            <a:schemeClr val="tx1"/>
                          </a:solidFill>
                        </a:rPr>
                        <a:t>Founded 2018</a:t>
                      </a:r>
                      <a:endParaRPr lang="en-US" sz="800" dirty="0">
                        <a:solidFill>
                          <a:schemeClr val="tx1"/>
                        </a:solidFill>
                      </a:endParaRPr>
                    </a:p>
                    <a:p>
                      <a:pPr lvl="0" algn="ctr">
                        <a:buNone/>
                      </a:pPr>
                      <a:r>
                        <a:rPr lang="en-US" sz="800" b="0" u="none" strike="noStrike" noProof="0" dirty="0">
                          <a:solidFill>
                            <a:schemeClr val="tx1"/>
                          </a:solidFill>
                        </a:rPr>
                        <a:t>Raised $941M </a:t>
                      </a:r>
                      <a:endParaRPr lang="en-US" sz="800" dirty="0">
                        <a:solidFill>
                          <a:schemeClr val="tx1"/>
                        </a:solidFill>
                      </a:endParaRP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800" b="0" u="none" strike="noStrike" noProof="0" dirty="0">
                          <a:solidFill>
                            <a:schemeClr val="tx1"/>
                          </a:solidFill>
                        </a:rPr>
                        <a:t>Bossa Invest, Climate First, Durable Capital Partners, Equinor, and Maple Capital (5/31 investors)</a:t>
                      </a:r>
                      <a:endParaRPr lang="en-US" sz="800" dirty="0">
                        <a:solidFill>
                          <a:schemeClr val="tx1"/>
                        </a:solidFill>
                      </a:endParaRP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spcBef>
                          <a:spcPts val="0"/>
                        </a:spcBef>
                        <a:spcAft>
                          <a:spcPts val="400"/>
                        </a:spcAft>
                      </a:pPr>
                      <a:r>
                        <a:rPr lang="en-US" sz="800" kern="1200" dirty="0">
                          <a:solidFill>
                            <a:schemeClr val="tx1"/>
                          </a:solidFill>
                          <a:effectLst/>
                        </a:rPr>
                        <a:t>Backed by Bill Gates and Jeff Bezos</a:t>
                      </a:r>
                    </a:p>
                    <a:p>
                      <a:pPr>
                        <a:spcBef>
                          <a:spcPts val="0"/>
                        </a:spcBef>
                        <a:spcAft>
                          <a:spcPts val="400"/>
                        </a:spcAft>
                      </a:pPr>
                      <a:r>
                        <a:rPr lang="en-US" sz="800" kern="1200" dirty="0">
                          <a:solidFill>
                            <a:schemeClr val="tx1"/>
                          </a:solidFill>
                          <a:effectLst/>
                        </a:rPr>
                        <a:t>Valued at </a:t>
                      </a:r>
                      <a:r>
                        <a:rPr lang="en-US" sz="800" b="1" kern="1200" dirty="0">
                          <a:solidFill>
                            <a:schemeClr val="tx1"/>
                          </a:solidFill>
                          <a:effectLst/>
                        </a:rPr>
                        <a:t>$2.96B</a:t>
                      </a:r>
                    </a:p>
                    <a:p>
                      <a:pPr>
                        <a:spcBef>
                          <a:spcPts val="0"/>
                        </a:spcBef>
                        <a:spcAft>
                          <a:spcPts val="400"/>
                        </a:spcAft>
                      </a:pPr>
                      <a:r>
                        <a:rPr lang="en-US" sz="800" kern="1200" dirty="0">
                          <a:solidFill>
                            <a:schemeClr val="tx1"/>
                          </a:solidFill>
                          <a:effectLst/>
                        </a:rPr>
                        <a:t>Operational internationally and scaling</a:t>
                      </a:r>
                      <a:endParaRPr lang="en-US" sz="800" kern="1200" dirty="0">
                        <a:solidFill>
                          <a:schemeClr val="tx1"/>
                        </a:solidFill>
                        <a:effectLst/>
                        <a:latin typeface="+mn-lt"/>
                        <a:ea typeface="+mn-ea"/>
                        <a:cs typeface="+mn-cs"/>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54873207"/>
                  </a:ext>
                </a:extLst>
              </a:tr>
              <a:tr h="563194">
                <a:tc>
                  <a:txBody>
                    <a:bodyPr/>
                    <a:lstStyle/>
                    <a:p>
                      <a:endParaRPr lang="en-US" sz="1400">
                        <a:solidFill>
                          <a:schemeClr val="bg1"/>
                        </a:solidFill>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711200" rtl="0" eaLnBrk="1" fontAlgn="auto" latinLnBrk="0" hangingPunct="1">
                        <a:lnSpc>
                          <a:spcPct val="100000"/>
                        </a:lnSpc>
                        <a:spcBef>
                          <a:spcPts val="0"/>
                        </a:spcBef>
                        <a:spcAft>
                          <a:spcPts val="400"/>
                        </a:spcAft>
                        <a:buClrTx/>
                        <a:buSzTx/>
                        <a:buFontTx/>
                        <a:buNone/>
                        <a:tabLst/>
                        <a:defRPr/>
                      </a:pPr>
                      <a:r>
                        <a:rPr lang="en-US" sz="800" kern="1200" dirty="0">
                          <a:solidFill>
                            <a:schemeClr val="tx1"/>
                          </a:solidFill>
                          <a:effectLst/>
                        </a:rPr>
                        <a:t>Developer of an AI-powered platform that analyzes complex data to </a:t>
                      </a:r>
                      <a:r>
                        <a:rPr lang="en-US" sz="800" b="1" kern="1200" dirty="0">
                          <a:solidFill>
                            <a:schemeClr val="tx1"/>
                          </a:solidFill>
                          <a:effectLst/>
                        </a:rPr>
                        <a:t>detect hidden mineral deposits in underexplored terrain</a:t>
                      </a:r>
                      <a:r>
                        <a:rPr lang="en-US" sz="800" kern="1200" dirty="0">
                          <a:solidFill>
                            <a:schemeClr val="tx1"/>
                          </a:solidFill>
                          <a:effectLst/>
                        </a:rPr>
                        <a:t>, helping the industry uncover concealed resources. </a:t>
                      </a:r>
                    </a:p>
                    <a:p>
                      <a:pPr marL="0" marR="0" lvl="0" indent="0" algn="l" defTabSz="711200" rtl="0" eaLnBrk="1" fontAlgn="auto" latinLnBrk="0" hangingPunct="1">
                        <a:lnSpc>
                          <a:spcPct val="100000"/>
                        </a:lnSpc>
                        <a:spcBef>
                          <a:spcPts val="0"/>
                        </a:spcBef>
                        <a:spcAft>
                          <a:spcPts val="400"/>
                        </a:spcAft>
                        <a:buClrTx/>
                        <a:buSzTx/>
                        <a:buFontTx/>
                        <a:buNone/>
                        <a:tabLst/>
                        <a:defRPr/>
                      </a:pPr>
                      <a:r>
                        <a:rPr lang="en-US" sz="800" b="1" kern="1200" dirty="0">
                          <a:solidFill>
                            <a:schemeClr val="tx1"/>
                          </a:solidFill>
                          <a:effectLst/>
                        </a:rPr>
                        <a:t>HQ: Boston, MA</a:t>
                      </a:r>
                      <a:endParaRPr lang="en-US" sz="800" dirty="0">
                        <a:solidFill>
                          <a:schemeClr val="tx1"/>
                        </a:solidFill>
                      </a:endParaRP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indent="0" algn="ctr">
                        <a:buNone/>
                      </a:pPr>
                      <a:r>
                        <a:rPr lang="en-US" sz="800" dirty="0">
                          <a:solidFill>
                            <a:schemeClr val="tx1"/>
                          </a:solidFill>
                        </a:rPr>
                        <a:t>B</a:t>
                      </a: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lvl="0" indent="0" algn="ctr">
                        <a:buNone/>
                      </a:pPr>
                      <a:r>
                        <a:rPr lang="en-US" sz="800" b="0" u="none" strike="noStrike" noProof="0">
                          <a:solidFill>
                            <a:schemeClr val="tx1"/>
                          </a:solidFill>
                        </a:rPr>
                        <a:t>Founded 2020</a:t>
                      </a:r>
                    </a:p>
                    <a:p>
                      <a:pPr marL="0" lvl="0" indent="0" algn="ctr">
                        <a:buNone/>
                      </a:pPr>
                      <a:r>
                        <a:rPr lang="en-US" sz="800" b="0" u="none" strike="noStrike" noProof="0">
                          <a:solidFill>
                            <a:schemeClr val="tx1"/>
                          </a:solidFill>
                        </a:rPr>
                        <a:t>Raised $39.6M</a:t>
                      </a:r>
                      <a:endParaRPr lang="en-US" sz="800" b="0" i="0" u="none" strike="noStrike" noProof="0">
                        <a:solidFill>
                          <a:schemeClr val="tx1"/>
                        </a:solidFill>
                        <a:latin typeface="Arial"/>
                      </a:endParaRP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lvl="0" indent="0" algn="l">
                        <a:lnSpc>
                          <a:spcPct val="100000"/>
                        </a:lnSpc>
                        <a:spcBef>
                          <a:spcPts val="0"/>
                        </a:spcBef>
                        <a:spcAft>
                          <a:spcPts val="0"/>
                        </a:spcAft>
                        <a:buFont typeface="Arial"/>
                        <a:buNone/>
                      </a:pPr>
                      <a:r>
                        <a:rPr lang="en-US" sz="800" b="0" u="none" strike="noStrike" noProof="0" dirty="0">
                          <a:solidFill>
                            <a:schemeClr val="tx1"/>
                          </a:solidFill>
                        </a:rPr>
                        <a:t>Insight Partners (New </a:t>
                      </a:r>
                      <a:endParaRPr lang="en-US" sz="800" u="none" dirty="0">
                        <a:solidFill>
                          <a:schemeClr val="tx1"/>
                        </a:solidFill>
                      </a:endParaRPr>
                    </a:p>
                    <a:p>
                      <a:pPr marL="0" lvl="0" indent="0" algn="l">
                        <a:lnSpc>
                          <a:spcPct val="100000"/>
                        </a:lnSpc>
                        <a:spcBef>
                          <a:spcPts val="0"/>
                        </a:spcBef>
                        <a:spcAft>
                          <a:spcPts val="0"/>
                        </a:spcAft>
                        <a:buNone/>
                      </a:pPr>
                      <a:r>
                        <a:rPr lang="en-US" sz="800" b="0" u="none" strike="noStrike" noProof="0" dirty="0">
                          <a:solidFill>
                            <a:schemeClr val="tx1"/>
                          </a:solidFill>
                        </a:rPr>
                        <a:t>York), Orion Innovation, T. Rowe Price Group, Bloomberg Capital, and </a:t>
                      </a:r>
                      <a:r>
                        <a:rPr lang="en-US" sz="800" b="0" u="none" strike="noStrike" noProof="0" dirty="0" err="1">
                          <a:solidFill>
                            <a:schemeClr val="tx1"/>
                          </a:solidFill>
                        </a:rPr>
                        <a:t>Chrysalix</a:t>
                      </a:r>
                      <a:r>
                        <a:rPr lang="en-US" sz="800" b="0" u="none" strike="noStrike" noProof="0" dirty="0">
                          <a:solidFill>
                            <a:schemeClr val="tx1"/>
                          </a:solidFill>
                        </a:rPr>
                        <a:t> Venture Capital </a:t>
                      </a:r>
                      <a:endParaRPr lang="en-US" sz="800" u="none" dirty="0">
                        <a:solidFill>
                          <a:schemeClr val="tx1"/>
                        </a:solidFill>
                        <a:latin typeface="+mj-lt"/>
                      </a:endParaRP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177800" lvl="0" indent="-177800">
                        <a:spcAft>
                          <a:spcPts val="400"/>
                        </a:spcAft>
                      </a:pPr>
                      <a:r>
                        <a:rPr lang="en-US" sz="800" b="0" u="none" strike="noStrike" noProof="0" dirty="0">
                          <a:solidFill>
                            <a:schemeClr val="tx1"/>
                          </a:solidFill>
                        </a:rPr>
                        <a:t>Capable of locating REE at 9.1% to as high as </a:t>
                      </a:r>
                      <a:r>
                        <a:rPr lang="en-US" sz="800" b="1" u="none" strike="noStrike" noProof="0" dirty="0">
                          <a:solidFill>
                            <a:schemeClr val="tx1"/>
                          </a:solidFill>
                        </a:rPr>
                        <a:t>20% purity</a:t>
                      </a:r>
                      <a:endParaRPr lang="en-US" sz="800" b="1" dirty="0">
                        <a:solidFill>
                          <a:schemeClr val="tx1"/>
                        </a:solidFill>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58357680"/>
                  </a:ext>
                </a:extLst>
              </a:tr>
              <a:tr h="612597">
                <a:tc>
                  <a:txBody>
                    <a:bodyPr/>
                    <a:lstStyle/>
                    <a:p>
                      <a:endParaRPr lang="en-US" sz="1400">
                        <a:solidFill>
                          <a:schemeClr val="bg1"/>
                        </a:solidFill>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711200" rtl="0" eaLnBrk="1" fontAlgn="auto" latinLnBrk="0" hangingPunct="1">
                        <a:lnSpc>
                          <a:spcPct val="100000"/>
                        </a:lnSpc>
                        <a:spcBef>
                          <a:spcPts val="0"/>
                        </a:spcBef>
                        <a:spcAft>
                          <a:spcPts val="400"/>
                        </a:spcAft>
                        <a:buClrTx/>
                        <a:buSzTx/>
                        <a:buFontTx/>
                        <a:buNone/>
                        <a:tabLst/>
                        <a:defRPr/>
                      </a:pPr>
                      <a:r>
                        <a:rPr lang="en-US" sz="800" kern="1200" dirty="0">
                          <a:solidFill>
                            <a:schemeClr val="tx1"/>
                          </a:solidFill>
                          <a:effectLst/>
                        </a:rPr>
                        <a:t>Vertically integrated mineral exploration company </a:t>
                      </a:r>
                      <a:r>
                        <a:rPr lang="en-US" sz="800" b="1" kern="1200" dirty="0">
                          <a:solidFill>
                            <a:schemeClr val="tx1"/>
                          </a:solidFill>
                          <a:effectLst/>
                        </a:rPr>
                        <a:t>that uses AI to predict ore locations for metals </a:t>
                      </a:r>
                      <a:r>
                        <a:rPr lang="en-US" sz="800" b="0" kern="1200" dirty="0">
                          <a:solidFill>
                            <a:schemeClr val="tx1"/>
                          </a:solidFill>
                          <a:effectLst/>
                        </a:rPr>
                        <a:t>like copper, nickel, cobalt, and rare earths, </a:t>
                      </a:r>
                      <a:r>
                        <a:rPr lang="en-US" sz="800" kern="1200" dirty="0">
                          <a:solidFill>
                            <a:schemeClr val="tx1"/>
                          </a:solidFill>
                          <a:effectLst/>
                        </a:rPr>
                        <a:t>boosting discovery rates while cutting risk and costs. </a:t>
                      </a:r>
                    </a:p>
                    <a:p>
                      <a:pPr marL="0" marR="0" lvl="0" indent="0" algn="l" defTabSz="711200" rtl="0" eaLnBrk="1" fontAlgn="auto" latinLnBrk="0" hangingPunct="1">
                        <a:lnSpc>
                          <a:spcPct val="100000"/>
                        </a:lnSpc>
                        <a:spcBef>
                          <a:spcPts val="0"/>
                        </a:spcBef>
                        <a:spcAft>
                          <a:spcPts val="400"/>
                        </a:spcAft>
                        <a:buClrTx/>
                        <a:buSzTx/>
                        <a:buFontTx/>
                        <a:buNone/>
                        <a:tabLst/>
                        <a:defRPr/>
                      </a:pPr>
                      <a:r>
                        <a:rPr lang="en-US" sz="800" b="1" kern="1200" dirty="0">
                          <a:solidFill>
                            <a:schemeClr val="tx1"/>
                          </a:solidFill>
                          <a:effectLst/>
                        </a:rPr>
                        <a:t>HQ: San Mateo, CA</a:t>
                      </a:r>
                      <a:endParaRPr lang="en-US" sz="800" kern="1200" dirty="0">
                        <a:solidFill>
                          <a:schemeClr val="tx1"/>
                        </a:solidFill>
                        <a:effectLst/>
                        <a:latin typeface="+mn-lt"/>
                        <a:ea typeface="+mn-ea"/>
                        <a:cs typeface="+mn-cs"/>
                      </a:endParaRP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indent="0" algn="ctr">
                        <a:buNone/>
                      </a:pPr>
                      <a:r>
                        <a:rPr lang="en-US" sz="800">
                          <a:solidFill>
                            <a:schemeClr val="tx1"/>
                          </a:solidFill>
                        </a:rPr>
                        <a:t>B</a:t>
                      </a: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lvl="0" algn="ctr">
                        <a:buNone/>
                      </a:pPr>
                      <a:r>
                        <a:rPr lang="en-US" sz="800" b="0" u="none" strike="noStrike" noProof="0" dirty="0">
                          <a:solidFill>
                            <a:schemeClr val="tx1"/>
                          </a:solidFill>
                        </a:rPr>
                        <a:t>Founded 2017</a:t>
                      </a:r>
                    </a:p>
                    <a:p>
                      <a:pPr lvl="0" algn="ctr">
                        <a:buNone/>
                      </a:pPr>
                      <a:r>
                        <a:rPr lang="en-US" sz="800" b="0" u="none" strike="noStrike" noProof="0" dirty="0">
                          <a:solidFill>
                            <a:schemeClr val="tx1"/>
                          </a:solidFill>
                        </a:rPr>
                        <a:t>Raised $32.1M </a:t>
                      </a:r>
                      <a:endParaRPr lang="en-US" sz="800" dirty="0">
                        <a:solidFill>
                          <a:schemeClr val="tx1"/>
                        </a:solidFill>
                      </a:endParaRP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800" b="0" u="none" strike="noStrike" noProof="0" dirty="0">
                          <a:solidFill>
                            <a:schemeClr val="tx1"/>
                          </a:solidFill>
                        </a:rPr>
                        <a:t>Alpaca VC, Deep Acre, Intrepid Financial Partners, Overmatch (Austin), and </a:t>
                      </a:r>
                      <a:r>
                        <a:rPr lang="en-US" sz="800" b="0" u="none" strike="noStrike" noProof="0" dirty="0" err="1">
                          <a:solidFill>
                            <a:schemeClr val="tx1"/>
                          </a:solidFill>
                        </a:rPr>
                        <a:t>Sparkwave</a:t>
                      </a:r>
                      <a:r>
                        <a:rPr lang="en-US" sz="800" b="0" u="none" strike="noStrike" noProof="0" dirty="0">
                          <a:solidFill>
                            <a:schemeClr val="tx1"/>
                          </a:solidFill>
                        </a:rPr>
                        <a:t> Capital (5/35 investors)</a:t>
                      </a:r>
                      <a:endParaRPr lang="en-US" sz="800" u="none" dirty="0">
                        <a:solidFill>
                          <a:schemeClr val="tx1"/>
                        </a:solidFill>
                      </a:endParaRP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177800" lvl="0" indent="-177800">
                        <a:spcAft>
                          <a:spcPts val="400"/>
                        </a:spcAft>
                      </a:pPr>
                      <a:r>
                        <a:rPr lang="en-US" sz="800" b="0" dirty="0">
                          <a:solidFill>
                            <a:schemeClr val="tx1"/>
                          </a:solidFill>
                        </a:rPr>
                        <a:t>Successful operations —</a:t>
                      </a:r>
                      <a:r>
                        <a:rPr lang="en-US" sz="800" b="1" dirty="0">
                          <a:solidFill>
                            <a:schemeClr val="tx1"/>
                          </a:solidFill>
                        </a:rPr>
                        <a:t>discovered </a:t>
                      </a:r>
                      <a:r>
                        <a:rPr lang="en-US" sz="800" b="1" u="none" strike="noStrike" noProof="0" dirty="0">
                          <a:solidFill>
                            <a:schemeClr val="tx1"/>
                          </a:solidFill>
                        </a:rPr>
                        <a:t>117 ppm of indium</a:t>
                      </a:r>
                      <a:r>
                        <a:rPr lang="en-US" sz="800" b="0" u="none" strike="noStrike" noProof="0" dirty="0">
                          <a:solidFill>
                            <a:schemeClr val="tx1"/>
                          </a:solidFill>
                        </a:rPr>
                        <a:t>, typically found at 1 ppm</a:t>
                      </a:r>
                      <a:endParaRPr lang="en-US" sz="800" b="0" dirty="0">
                        <a:solidFill>
                          <a:schemeClr val="tx1"/>
                        </a:solidFill>
                        <a:latin typeface="+mn-lt"/>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18440051"/>
                  </a:ext>
                </a:extLst>
              </a:tr>
              <a:tr h="612597">
                <a:tc>
                  <a:txBody>
                    <a:bodyPr/>
                    <a:lstStyle/>
                    <a:p>
                      <a:endParaRPr lang="en-US" sz="1400">
                        <a:solidFill>
                          <a:schemeClr val="bg1"/>
                        </a:solidFill>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711200" rtl="0" eaLnBrk="1" fontAlgn="auto" latinLnBrk="0" hangingPunct="1">
                        <a:lnSpc>
                          <a:spcPct val="100000"/>
                        </a:lnSpc>
                        <a:spcBef>
                          <a:spcPts val="0"/>
                        </a:spcBef>
                        <a:spcAft>
                          <a:spcPts val="400"/>
                        </a:spcAft>
                        <a:buClrTx/>
                        <a:buSzTx/>
                        <a:buFontTx/>
                        <a:buNone/>
                        <a:tabLst/>
                        <a:defRPr/>
                      </a:pPr>
                      <a:r>
                        <a:rPr lang="en-US" sz="800" dirty="0"/>
                        <a:t>Operates the Mountain Pass Mine, the only large-scale rare earth site in North America, and is developing a magnet manufacturing facility in Texas. Its operations span materials and magnetics.</a:t>
                      </a:r>
                    </a:p>
                    <a:p>
                      <a:pPr marL="0" marR="0" lvl="0" indent="0" algn="l" defTabSz="711200" rtl="0" eaLnBrk="1" fontAlgn="auto" latinLnBrk="0" hangingPunct="1">
                        <a:lnSpc>
                          <a:spcPct val="100000"/>
                        </a:lnSpc>
                        <a:spcBef>
                          <a:spcPts val="0"/>
                        </a:spcBef>
                        <a:spcAft>
                          <a:spcPts val="400"/>
                        </a:spcAft>
                        <a:buClrTx/>
                        <a:buSzTx/>
                        <a:buFontTx/>
                        <a:buNone/>
                        <a:tabLst/>
                        <a:defRPr/>
                      </a:pPr>
                      <a:r>
                        <a:rPr lang="en-US" sz="800" b="1" dirty="0"/>
                        <a:t>HQ: Las Vegas, NV</a:t>
                      </a: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indent="0" algn="ctr">
                        <a:buNone/>
                      </a:pPr>
                      <a:r>
                        <a:rPr lang="en-US" sz="800" dirty="0">
                          <a:solidFill>
                            <a:schemeClr val="tx1"/>
                          </a:solidFill>
                        </a:rPr>
                        <a:t>Public</a:t>
                      </a: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indent="0" algn="ctr">
                        <a:buNone/>
                      </a:pPr>
                      <a:r>
                        <a:rPr lang="en-US" sz="800" dirty="0">
                          <a:solidFill>
                            <a:schemeClr val="tx1"/>
                          </a:solidFill>
                        </a:rPr>
                        <a:t>Founded 2017</a:t>
                      </a: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800" u="none" dirty="0">
                          <a:solidFill>
                            <a:schemeClr val="tx1"/>
                          </a:solidFill>
                          <a:latin typeface="+mj-lt"/>
                        </a:rPr>
                        <a:t>Pentagon, JPMorgan Chase, Goldman Sachs</a:t>
                      </a: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177800" lvl="0" indent="-177800">
                        <a:spcBef>
                          <a:spcPts val="0"/>
                        </a:spcBef>
                        <a:spcAft>
                          <a:spcPts val="400"/>
                        </a:spcAft>
                      </a:pPr>
                      <a:r>
                        <a:rPr lang="en-US" sz="800" b="1" dirty="0">
                          <a:solidFill>
                            <a:schemeClr val="tx1"/>
                          </a:solidFill>
                        </a:rPr>
                        <a:t>Building U.S. supply chain </a:t>
                      </a:r>
                      <a:r>
                        <a:rPr lang="en-US" sz="800" dirty="0">
                          <a:solidFill>
                            <a:schemeClr val="tx1"/>
                          </a:solidFill>
                        </a:rPr>
                        <a:t>for rare earth elements</a:t>
                      </a:r>
                    </a:p>
                    <a:p>
                      <a:pPr marL="177800" lvl="0" indent="-177800">
                        <a:spcBef>
                          <a:spcPts val="0"/>
                        </a:spcBef>
                        <a:spcAft>
                          <a:spcPts val="400"/>
                        </a:spcAft>
                      </a:pPr>
                      <a:r>
                        <a:rPr lang="en-US" sz="800" dirty="0">
                          <a:solidFill>
                            <a:schemeClr val="tx1"/>
                          </a:solidFill>
                        </a:rPr>
                        <a:t>Building second magnet manufacturing facility in the U.S.</a:t>
                      </a: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228445"/>
                  </a:ext>
                </a:extLst>
              </a:tr>
              <a:tr h="667839">
                <a:tc>
                  <a:txBody>
                    <a:bodyPr/>
                    <a:lstStyle/>
                    <a:p>
                      <a:endParaRPr lang="en-US" sz="1400" dirty="0">
                        <a:solidFill>
                          <a:schemeClr val="bg1"/>
                        </a:solidFill>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711200" rtl="0" eaLnBrk="1" fontAlgn="auto" latinLnBrk="0" hangingPunct="1">
                        <a:lnSpc>
                          <a:spcPct val="100000"/>
                        </a:lnSpc>
                        <a:spcBef>
                          <a:spcPts val="0"/>
                        </a:spcBef>
                        <a:spcAft>
                          <a:spcPts val="400"/>
                        </a:spcAft>
                        <a:buClrTx/>
                        <a:buSzTx/>
                        <a:buFontTx/>
                        <a:buNone/>
                        <a:tabLst/>
                        <a:defRPr/>
                      </a:pPr>
                      <a:r>
                        <a:rPr lang="en-US" sz="800" dirty="0">
                          <a:solidFill>
                            <a:schemeClr val="tx1"/>
                          </a:solidFill>
                        </a:rPr>
                        <a:t>A platform that </a:t>
                      </a:r>
                      <a:r>
                        <a:rPr lang="en-US" sz="800" b="1" dirty="0">
                          <a:solidFill>
                            <a:schemeClr val="tx1"/>
                          </a:solidFill>
                        </a:rPr>
                        <a:t>boosts mine productivity and recovery </a:t>
                      </a:r>
                      <a:r>
                        <a:rPr lang="en-US" sz="800" dirty="0">
                          <a:solidFill>
                            <a:schemeClr val="tx1"/>
                          </a:solidFill>
                        </a:rPr>
                        <a:t>through real-time, sensor-based </a:t>
                      </a:r>
                      <a:r>
                        <a:rPr lang="en-US" sz="800" b="1" dirty="0">
                          <a:solidFill>
                            <a:schemeClr val="tx1"/>
                          </a:solidFill>
                        </a:rPr>
                        <a:t>sorting to detect low-grade ore and subtle mineral differences</a:t>
                      </a:r>
                      <a:r>
                        <a:rPr lang="en-US" sz="800" dirty="0">
                          <a:solidFill>
                            <a:schemeClr val="tx1"/>
                          </a:solidFill>
                        </a:rPr>
                        <a:t>, enabling more efficient sorting and resource planning. </a:t>
                      </a:r>
                    </a:p>
                    <a:p>
                      <a:pPr marL="0" marR="0" lvl="0" indent="0" algn="l" defTabSz="711200" rtl="0" eaLnBrk="1" fontAlgn="auto" latinLnBrk="0" hangingPunct="1">
                        <a:lnSpc>
                          <a:spcPct val="100000"/>
                        </a:lnSpc>
                        <a:spcBef>
                          <a:spcPts val="0"/>
                        </a:spcBef>
                        <a:spcAft>
                          <a:spcPts val="400"/>
                        </a:spcAft>
                        <a:buClrTx/>
                        <a:buSzTx/>
                        <a:buFontTx/>
                        <a:buNone/>
                        <a:tabLst/>
                        <a:defRPr/>
                      </a:pPr>
                      <a:r>
                        <a:rPr lang="en-US" sz="800" b="1" u="none" strike="noStrike" noProof="0" dirty="0">
                          <a:solidFill>
                            <a:schemeClr val="tx1"/>
                          </a:solidFill>
                        </a:rPr>
                        <a:t>HQ: Vancouver, British Columbia</a:t>
                      </a:r>
                      <a:endParaRPr lang="en-US" sz="800" dirty="0">
                        <a:solidFill>
                          <a:schemeClr val="tx1"/>
                        </a:solidFill>
                      </a:endParaRP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indent="0" algn="ctr">
                        <a:buNone/>
                      </a:pPr>
                      <a:r>
                        <a:rPr lang="en-US" sz="800">
                          <a:solidFill>
                            <a:schemeClr val="tx1"/>
                          </a:solidFill>
                        </a:rPr>
                        <a:t>C</a:t>
                      </a: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indent="0" algn="ctr">
                        <a:buNone/>
                      </a:pPr>
                      <a:r>
                        <a:rPr lang="en-US" sz="800" dirty="0">
                          <a:solidFill>
                            <a:schemeClr val="tx1"/>
                          </a:solidFill>
                        </a:rPr>
                        <a:t>Founded 2008</a:t>
                      </a:r>
                    </a:p>
                    <a:p>
                      <a:pPr marL="0" lvl="0" indent="0" algn="ctr">
                        <a:buNone/>
                      </a:pPr>
                      <a:r>
                        <a:rPr lang="en-US" sz="800" dirty="0">
                          <a:solidFill>
                            <a:schemeClr val="tx1"/>
                          </a:solidFill>
                        </a:rPr>
                        <a:t>Raised $147M</a:t>
                      </a: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800" b="0" u="none" strike="noStrike" noProof="0" dirty="0">
                          <a:solidFill>
                            <a:schemeClr val="tx1"/>
                          </a:solidFill>
                        </a:rPr>
                        <a:t>Mining Innovation Commercialization Accelerator, </a:t>
                      </a:r>
                      <a:r>
                        <a:rPr lang="en-US" sz="800" b="0" u="none" strike="noStrike" noProof="0" dirty="0" err="1">
                          <a:solidFill>
                            <a:schemeClr val="tx1"/>
                          </a:solidFill>
                        </a:rPr>
                        <a:t>Evok</a:t>
                      </a:r>
                      <a:r>
                        <a:rPr lang="en-US" sz="800" b="0" u="none" strike="noStrike" noProof="0" dirty="0">
                          <a:solidFill>
                            <a:schemeClr val="tx1"/>
                          </a:solidFill>
                        </a:rPr>
                        <a:t> Innovations, JP Morgan Asset Management, North Sky Capital, and Aberdeen Group</a:t>
                      </a:r>
                      <a:endParaRPr lang="en-US" sz="800" u="none" dirty="0">
                        <a:solidFill>
                          <a:schemeClr val="tx1"/>
                        </a:solidFill>
                        <a:latin typeface="+mj-lt"/>
                      </a:endParaRP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177800" lvl="0" indent="-177800">
                        <a:spcBef>
                          <a:spcPts val="0"/>
                        </a:spcBef>
                        <a:spcAft>
                          <a:spcPts val="400"/>
                        </a:spcAft>
                      </a:pPr>
                      <a:r>
                        <a:rPr lang="en-US" sz="800" b="1" dirty="0">
                          <a:solidFill>
                            <a:schemeClr val="tx1"/>
                          </a:solidFill>
                        </a:rPr>
                        <a:t>JPMorgan made $42M investment in 2022</a:t>
                      </a:r>
                      <a:endParaRPr lang="en-US" sz="800" dirty="0">
                        <a:solidFill>
                          <a:schemeClr val="tx1"/>
                        </a:solidFill>
                      </a:endParaRPr>
                    </a:p>
                    <a:p>
                      <a:pPr marL="177800" lvl="0" indent="-177800">
                        <a:spcBef>
                          <a:spcPts val="0"/>
                        </a:spcBef>
                        <a:spcAft>
                          <a:spcPts val="400"/>
                        </a:spcAft>
                      </a:pPr>
                      <a:r>
                        <a:rPr lang="en-US" sz="800" dirty="0">
                          <a:solidFill>
                            <a:schemeClr val="tx1"/>
                          </a:solidFill>
                        </a:rPr>
                        <a:t>Named Deloitte Technology Fast 50 winner. </a:t>
                      </a: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49464871"/>
                  </a:ext>
                </a:extLst>
              </a:tr>
              <a:tr h="780792">
                <a:tc>
                  <a:txBody>
                    <a:bodyPr/>
                    <a:lstStyle/>
                    <a:p>
                      <a:endParaRPr lang="en-US" sz="1400" dirty="0">
                        <a:solidFill>
                          <a:schemeClr val="bg1"/>
                        </a:solidFill>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711200" rtl="0" eaLnBrk="1" fontAlgn="auto" latinLnBrk="0" hangingPunct="1">
                        <a:lnSpc>
                          <a:spcPct val="100000"/>
                        </a:lnSpc>
                        <a:spcBef>
                          <a:spcPts val="0"/>
                        </a:spcBef>
                        <a:spcAft>
                          <a:spcPts val="400"/>
                        </a:spcAft>
                        <a:buClrTx/>
                        <a:buSzTx/>
                        <a:buFontTx/>
                        <a:buNone/>
                        <a:tabLst/>
                        <a:defRPr/>
                      </a:pPr>
                      <a:r>
                        <a:rPr lang="en-US" sz="800" b="1" dirty="0">
                          <a:solidFill>
                            <a:schemeClr val="tx1"/>
                          </a:solidFill>
                        </a:rPr>
                        <a:t>Explores and processes polymetallic nodules from the Clarion Clipperton Zone</a:t>
                      </a:r>
                      <a:r>
                        <a:rPr lang="en-US" sz="800" dirty="0">
                          <a:solidFill>
                            <a:schemeClr val="tx1"/>
                          </a:solidFill>
                        </a:rPr>
                        <a:t>, rich in nickel, copper, cobalt, and manganese, which are critical metals for energy and manufacturing. It </a:t>
                      </a:r>
                      <a:r>
                        <a:rPr lang="en-US" sz="800" b="1" dirty="0">
                          <a:solidFill>
                            <a:schemeClr val="tx1"/>
                          </a:solidFill>
                        </a:rPr>
                        <a:t>focuses exclusively on deep sea </a:t>
                      </a:r>
                      <a:r>
                        <a:rPr lang="en-US" sz="800" dirty="0">
                          <a:solidFill>
                            <a:schemeClr val="tx1"/>
                          </a:solidFill>
                        </a:rPr>
                        <a:t>resource development and metallurgy. </a:t>
                      </a:r>
                    </a:p>
                    <a:p>
                      <a:pPr marL="0" marR="0" lvl="0" indent="0" algn="l" defTabSz="711200" rtl="0" eaLnBrk="1" fontAlgn="auto" latinLnBrk="0" hangingPunct="1">
                        <a:lnSpc>
                          <a:spcPct val="100000"/>
                        </a:lnSpc>
                        <a:spcBef>
                          <a:spcPts val="0"/>
                        </a:spcBef>
                        <a:spcAft>
                          <a:spcPts val="400"/>
                        </a:spcAft>
                        <a:buClrTx/>
                        <a:buSzTx/>
                        <a:buFontTx/>
                        <a:buNone/>
                        <a:tabLst/>
                        <a:defRPr/>
                      </a:pPr>
                      <a:r>
                        <a:rPr lang="en-US" sz="800" b="1" kern="1200" dirty="0">
                          <a:solidFill>
                            <a:schemeClr val="tx1"/>
                          </a:solidFill>
                          <a:effectLst/>
                        </a:rPr>
                        <a:t>HQ: Vancouver, British Columbia</a:t>
                      </a:r>
                      <a:endParaRPr lang="en-US" sz="800" kern="1200" dirty="0">
                        <a:solidFill>
                          <a:schemeClr val="tx1"/>
                        </a:solidFill>
                        <a:effectLst/>
                        <a:latin typeface="+mn-lt"/>
                        <a:ea typeface="+mn-ea"/>
                        <a:cs typeface="+mn-cs"/>
                      </a:endParaRP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indent="0" algn="ctr">
                        <a:buNone/>
                      </a:pPr>
                      <a:r>
                        <a:rPr lang="en-US" sz="800" dirty="0">
                          <a:solidFill>
                            <a:schemeClr val="tx1"/>
                          </a:solidFill>
                        </a:rPr>
                        <a:t>Public </a:t>
                      </a: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indent="0" algn="ctr">
                        <a:buNone/>
                      </a:pPr>
                      <a:r>
                        <a:rPr lang="en-US" sz="800">
                          <a:solidFill>
                            <a:schemeClr val="tx1"/>
                          </a:solidFill>
                        </a:rPr>
                        <a:t>Founded 2011</a:t>
                      </a: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800" b="0" u="none" strike="noStrike" noProof="0" dirty="0">
                          <a:solidFill>
                            <a:schemeClr val="tx1"/>
                          </a:solidFill>
                        </a:rPr>
                        <a:t>First Manhattan Co., Old West Investment Management, Baird Financial Group, UBS Group, and Korea Zinc </a:t>
                      </a:r>
                      <a:endParaRPr lang="en-US" sz="800" b="0" i="0" u="none" strike="noStrike" noProof="0" dirty="0">
                        <a:solidFill>
                          <a:schemeClr val="tx1"/>
                        </a:solidFill>
                        <a:latin typeface="+mn-lt"/>
                      </a:endParaRP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177800" lvl="0" indent="-177800">
                        <a:spcAft>
                          <a:spcPts val="400"/>
                        </a:spcAft>
                      </a:pPr>
                      <a:r>
                        <a:rPr lang="en-US" sz="800" b="1" dirty="0">
                          <a:solidFill>
                            <a:schemeClr val="tx1"/>
                          </a:solidFill>
                        </a:rPr>
                        <a:t>U.S. backed subsidiary</a:t>
                      </a:r>
                      <a:r>
                        <a:rPr lang="en-US" sz="800" dirty="0">
                          <a:solidFill>
                            <a:schemeClr val="tx1"/>
                          </a:solidFill>
                        </a:rPr>
                        <a:t>, waiting for approval to begin mining per U.S. Executive Order; Korea Zinc recently invested </a:t>
                      </a:r>
                      <a:r>
                        <a:rPr lang="en-US" sz="800" b="1" dirty="0">
                          <a:solidFill>
                            <a:schemeClr val="tx1"/>
                          </a:solidFill>
                        </a:rPr>
                        <a:t>$85 million</a:t>
                      </a: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56074311"/>
                  </a:ext>
                </a:extLst>
              </a:tr>
            </a:tbl>
          </a:graphicData>
        </a:graphic>
      </p:graphicFrame>
      <p:sp>
        <p:nvSpPr>
          <p:cNvPr id="3" name="Title 2">
            <a:extLst>
              <a:ext uri="{FF2B5EF4-FFF2-40B4-BE49-F238E27FC236}">
                <a16:creationId xmlns:a16="http://schemas.microsoft.com/office/drawing/2014/main" id="{A7DD95F9-985C-386C-B8C1-06275786F56E}"/>
              </a:ext>
            </a:extLst>
          </p:cNvPr>
          <p:cNvSpPr>
            <a:spLocks noGrp="1"/>
          </p:cNvSpPr>
          <p:nvPr>
            <p:ph type="title"/>
          </p:nvPr>
        </p:nvSpPr>
        <p:spPr/>
        <p:txBody>
          <a:bodyPr vert="horz"/>
          <a:lstStyle/>
          <a:p>
            <a:r>
              <a:rPr lang="en-US" dirty="0">
                <a:ea typeface="+mj-lt"/>
                <a:cs typeface="+mj-lt"/>
              </a:rPr>
              <a:t>Technological advances with proven impact are improving efficiency and adding value across the critical mineral pipeline</a:t>
            </a:r>
            <a:endParaRPr lang="en-US" dirty="0"/>
          </a:p>
        </p:txBody>
      </p:sp>
      <p:sp>
        <p:nvSpPr>
          <p:cNvPr id="4" name="Footer Placeholder 3">
            <a:extLst>
              <a:ext uri="{FF2B5EF4-FFF2-40B4-BE49-F238E27FC236}">
                <a16:creationId xmlns:a16="http://schemas.microsoft.com/office/drawing/2014/main" id="{91C12389-16E1-76AD-31CA-EA69F9D5AB48}"/>
              </a:ext>
            </a:extLst>
          </p:cNvPr>
          <p:cNvSpPr>
            <a:spLocks noGrp="1"/>
          </p:cNvSpPr>
          <p:nvPr>
            <p:ph type="ftr" sz="quarter" idx="3"/>
          </p:nvPr>
        </p:nvSpPr>
        <p:spPr>
          <a:xfrm>
            <a:off x="334962" y="6099723"/>
            <a:ext cx="9147241" cy="216706"/>
          </a:xfrm>
        </p:spPr>
        <p:txBody>
          <a:bodyPr/>
          <a:lstStyle/>
          <a:p>
            <a:pPr lvl="0">
              <a:defRPr/>
            </a:pPr>
            <a:r>
              <a:rPr lang="en-US" dirty="0">
                <a:solidFill>
                  <a:srgbClr val="000000"/>
                </a:solidFill>
                <a:cs typeface="Arial"/>
              </a:rPr>
              <a:t>1) Seed: $50K-$5M - idea-stage, developing product and team. Series A: $5M-$15M - product validated, building market fit. Series B: $15M-$50M - scaling users, revenue, and operations. Series C: $50M-$100M+ - expanding market reach or prepping exit. </a:t>
            </a:r>
          </a:p>
          <a:p>
            <a:pPr lvl="0">
              <a:defRPr/>
            </a:pPr>
            <a:r>
              <a:rPr lang="en-US" dirty="0">
                <a:solidFill>
                  <a:srgbClr val="000000"/>
                </a:solidFill>
                <a:cs typeface="Arial"/>
              </a:rPr>
              <a:t>Sources: Pitchbook (2025); </a:t>
            </a:r>
            <a:r>
              <a:rPr lang="en-US" dirty="0" err="1">
                <a:solidFill>
                  <a:srgbClr val="000000"/>
                </a:solidFill>
                <a:cs typeface="Arial"/>
                <a:hlinkClick r:id="rId5"/>
              </a:rPr>
              <a:t>KoBold</a:t>
            </a:r>
            <a:r>
              <a:rPr lang="en-US" dirty="0">
                <a:solidFill>
                  <a:srgbClr val="000000"/>
                </a:solidFill>
                <a:cs typeface="Arial"/>
                <a:hlinkClick r:id="rId5"/>
              </a:rPr>
              <a:t> Metals raises $537 million in race for critical minerals</a:t>
            </a:r>
            <a:r>
              <a:rPr lang="en-US" dirty="0">
                <a:solidFill>
                  <a:srgbClr val="000000"/>
                </a:solidFill>
                <a:cs typeface="Arial"/>
              </a:rPr>
              <a:t> (Mining.com, 2025); </a:t>
            </a:r>
            <a:r>
              <a:rPr lang="en-US" dirty="0">
                <a:solidFill>
                  <a:srgbClr val="000000"/>
                </a:solidFill>
                <a:cs typeface="Arial"/>
                <a:hlinkClick r:id="rId6"/>
              </a:rPr>
              <a:t>Rare, high-grade indium find validates Earth AI's exploration technology</a:t>
            </a:r>
            <a:r>
              <a:rPr lang="en-US" dirty="0">
                <a:solidFill>
                  <a:srgbClr val="000000"/>
                </a:solidFill>
                <a:cs typeface="Arial"/>
              </a:rPr>
              <a:t> (Global Mining Review, 2025); </a:t>
            </a:r>
            <a:r>
              <a:rPr lang="en-US" dirty="0" err="1">
                <a:solidFill>
                  <a:srgbClr val="000000"/>
                </a:solidFill>
                <a:cs typeface="Arial"/>
                <a:hlinkClick r:id="rId7"/>
              </a:rPr>
              <a:t>VerAI</a:t>
            </a:r>
            <a:r>
              <a:rPr lang="en-US" dirty="0">
                <a:solidFill>
                  <a:srgbClr val="000000"/>
                </a:solidFill>
                <a:cs typeface="Arial"/>
                <a:hlinkClick r:id="rId7"/>
              </a:rPr>
              <a:t> exploration tech uncovers REE potential </a:t>
            </a:r>
            <a:r>
              <a:rPr lang="en-US" dirty="0">
                <a:solidFill>
                  <a:srgbClr val="000000"/>
                </a:solidFill>
                <a:cs typeface="Arial"/>
              </a:rPr>
              <a:t>(International Mining, 2025); </a:t>
            </a:r>
            <a:r>
              <a:rPr lang="en-US" dirty="0">
                <a:solidFill>
                  <a:srgbClr val="000000"/>
                </a:solidFill>
                <a:cs typeface="Arial"/>
                <a:hlinkClick r:id="rId8"/>
              </a:rPr>
              <a:t>The Pentagon to become largest shareholder in Rare Earth Miner, MP Materials</a:t>
            </a:r>
            <a:r>
              <a:rPr lang="en-US" dirty="0">
                <a:solidFill>
                  <a:srgbClr val="000000"/>
                </a:solidFill>
                <a:cs typeface="Arial"/>
              </a:rPr>
              <a:t> (CNBC, 2025).</a:t>
            </a:r>
            <a:endParaRPr lang="en-US" sz="1800" dirty="0">
              <a:solidFill>
                <a:srgbClr val="000000"/>
              </a:solidFill>
            </a:endParaRPr>
          </a:p>
          <a:p>
            <a:pPr lvl="0">
              <a:defRPr/>
            </a:pPr>
            <a:r>
              <a:rPr lang="en-US" dirty="0">
                <a:solidFill>
                  <a:srgbClr val="000000"/>
                </a:solidFill>
                <a:cs typeface="Arial"/>
              </a:rPr>
              <a:t>Credit: Zacharia Thurston, </a:t>
            </a:r>
            <a:r>
              <a:rPr lang="en-US" dirty="0" err="1">
                <a:solidFill>
                  <a:srgbClr val="000000"/>
                </a:solidFill>
              </a:rPr>
              <a:t>Hyae</a:t>
            </a:r>
            <a:r>
              <a:rPr lang="en-US" dirty="0">
                <a:solidFill>
                  <a:srgbClr val="000000"/>
                </a:solidFill>
              </a:rPr>
              <a:t> Ryung Kim, and</a:t>
            </a:r>
            <a:r>
              <a:rPr lang="en-US" dirty="0">
                <a:solidFill>
                  <a:srgbClr val="000000">
                    <a:tint val="82000"/>
                  </a:srgbClr>
                </a:solidFill>
              </a:rPr>
              <a:t> </a:t>
            </a:r>
            <a:r>
              <a:rPr lang="en-US" dirty="0">
                <a:solidFill>
                  <a:srgbClr val="000000"/>
                </a:solidFill>
                <a:hlinkClick r:id="rId9"/>
              </a:rPr>
              <a:t>Gernot Wagner</a:t>
            </a:r>
            <a:r>
              <a:rPr lang="en-US" dirty="0">
                <a:solidFill>
                  <a:srgbClr val="000000"/>
                </a:solidFill>
              </a:rPr>
              <a:t>. </a:t>
            </a:r>
            <a:r>
              <a:rPr lang="en-US" dirty="0">
                <a:solidFill>
                  <a:srgbClr val="000000"/>
                </a:solidFill>
                <a:hlinkClick r:id="rId10"/>
              </a:rPr>
              <a:t>Share with attribution</a:t>
            </a:r>
            <a:r>
              <a:rPr lang="en-US" dirty="0">
                <a:solidFill>
                  <a:srgbClr val="000000"/>
                </a:solidFill>
              </a:rPr>
              <a:t>: Wagner et al., "Mining for the Energy Transition" (10 April 2026).</a:t>
            </a:r>
            <a:endParaRPr lang="en-US" sz="1250" b="1" dirty="0">
              <a:solidFill>
                <a:srgbClr val="000000"/>
              </a:solidFill>
              <a:cs typeface="Arial"/>
            </a:endParaRPr>
          </a:p>
        </p:txBody>
      </p:sp>
      <p:pic>
        <p:nvPicPr>
          <p:cNvPr id="8" name="Picture 2" descr="KoBold Metals Takes Charge of the Li-Battery Metal Supply Gap – Electric  Grid Gossip">
            <a:extLst>
              <a:ext uri="{FF2B5EF4-FFF2-40B4-BE49-F238E27FC236}">
                <a16:creationId xmlns:a16="http://schemas.microsoft.com/office/drawing/2014/main" id="{0A6B065E-EE56-085D-1059-883C7618603A}"/>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88977" y="2167536"/>
            <a:ext cx="1386326" cy="408625"/>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4" descr="Home - VerAI Discoveries">
            <a:extLst>
              <a:ext uri="{FF2B5EF4-FFF2-40B4-BE49-F238E27FC236}">
                <a16:creationId xmlns:a16="http://schemas.microsoft.com/office/drawing/2014/main" id="{F919B640-7FAC-A920-94A3-CC3AF2365B04}"/>
              </a:ext>
            </a:extLst>
          </p:cNvPr>
          <p:cNvSpPr>
            <a:spLocks noChangeAspect="1" noChangeArrowheads="1"/>
          </p:cNvSpPr>
          <p:nvPr/>
        </p:nvSpPr>
        <p:spPr bwMode="auto">
          <a:xfrm>
            <a:off x="5968291" y="3406630"/>
            <a:ext cx="29934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8" descr="VerAI - Blumberg Capital">
            <a:extLst>
              <a:ext uri="{FF2B5EF4-FFF2-40B4-BE49-F238E27FC236}">
                <a16:creationId xmlns:a16="http://schemas.microsoft.com/office/drawing/2014/main" id="{5D686B39-F29E-1936-A19A-BBC718D0A160}"/>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81075" y="2877620"/>
            <a:ext cx="1194541" cy="3124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black and white logo&#10;&#10;AI-generated content may be incorrect.">
            <a:extLst>
              <a:ext uri="{FF2B5EF4-FFF2-40B4-BE49-F238E27FC236}">
                <a16:creationId xmlns:a16="http://schemas.microsoft.com/office/drawing/2014/main" id="{55060B7A-DADA-1F69-47D6-C778DD391507}"/>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81075" y="3497884"/>
            <a:ext cx="1183651" cy="304800"/>
          </a:xfrm>
          <a:prstGeom prst="rect">
            <a:avLst/>
          </a:prstGeom>
        </p:spPr>
      </p:pic>
      <p:pic>
        <p:nvPicPr>
          <p:cNvPr id="12" name="Picture 10" descr="Mining Solutions Specialist – North America – MineSense">
            <a:extLst>
              <a:ext uri="{FF2B5EF4-FFF2-40B4-BE49-F238E27FC236}">
                <a16:creationId xmlns:a16="http://schemas.microsoft.com/office/drawing/2014/main" id="{53E49489-AD69-7425-CD1C-AEB217B525BC}"/>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595350" y="4778185"/>
            <a:ext cx="738474" cy="51132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TMC the metals company logo in transparent PNG and vectorized SVG formats">
            <a:extLst>
              <a:ext uri="{FF2B5EF4-FFF2-40B4-BE49-F238E27FC236}">
                <a16:creationId xmlns:a16="http://schemas.microsoft.com/office/drawing/2014/main" id="{E874B16B-98BC-49AE-2537-293F3DA3D005}"/>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595350" y="5595463"/>
            <a:ext cx="1183651" cy="35686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MP Materials 2025 Company Profile ...">
            <a:extLst>
              <a:ext uri="{FF2B5EF4-FFF2-40B4-BE49-F238E27FC236}">
                <a16:creationId xmlns:a16="http://schemas.microsoft.com/office/drawing/2014/main" id="{2193A958-68B6-D2C3-2873-9D966C6400E0}"/>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l="-2631" t="35311" r="1013" b="22230"/>
          <a:stretch>
            <a:fillRect/>
          </a:stretch>
        </p:blipFill>
        <p:spPr bwMode="auto">
          <a:xfrm>
            <a:off x="481075" y="4056099"/>
            <a:ext cx="1194542" cy="508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852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D00322D-E5A0-7A3C-7C3A-2C3572AEBA86}"/>
              </a:ext>
            </a:extLst>
          </p:cNvPr>
          <p:cNvGraphicFramePr>
            <a:graphicFrameLocks/>
          </p:cNvGraphicFramePr>
          <p:nvPr>
            <p:custDataLst>
              <p:tags r:id="rId1"/>
            </p:custDataLst>
            <p:extLst>
              <p:ext uri="{D42A27DB-BD31-4B8C-83A1-F6EECF244321}">
                <p14:modId xmlns:p14="http://schemas.microsoft.com/office/powerpoint/2010/main" val="3646759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8" progId="TCLayout.ActiveDocument.1">
                  <p:embed/>
                </p:oleObj>
              </mc:Choice>
              <mc:Fallback>
                <p:oleObj name="think-cell Slide" r:id="rId3" imgW="426" imgH="428"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Placeholder 22" descr="A person in a suit&#10;&#10;AI-generated content may be incorrect.">
            <a:extLst>
              <a:ext uri="{FF2B5EF4-FFF2-40B4-BE49-F238E27FC236}">
                <a16:creationId xmlns:a16="http://schemas.microsoft.com/office/drawing/2014/main" id="{385FA97F-9A0F-A2DD-F330-51D4E6AAB551}"/>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208567" y="3045360"/>
            <a:ext cx="914400" cy="914400"/>
          </a:xfrm>
          <a:prstGeom prst="ellipse">
            <a:avLst/>
          </a:prstGeom>
        </p:spPr>
      </p:pic>
      <p:pic>
        <p:nvPicPr>
          <p:cNvPr id="22" name="Picture Placeholder 21">
            <a:extLst>
              <a:ext uri="{FF2B5EF4-FFF2-40B4-BE49-F238E27FC236}">
                <a16:creationId xmlns:a16="http://schemas.microsoft.com/office/drawing/2014/main" id="{66D30631-B68C-0066-667C-26A71FC7E086}"/>
              </a:ext>
            </a:extLst>
          </p:cNvPr>
          <p:cNvPicPr>
            <a:picLocks noGrp="1" noChangeAspect="1"/>
          </p:cNvPicPr>
          <p:nvPr>
            <p:ph type="pic" sz="quarter" idx="10"/>
          </p:nvPr>
        </p:nvPicPr>
        <p:blipFill>
          <a:blip r:embed="rId6" cstate="screen">
            <a:extLst>
              <a:ext uri="{28A0092B-C50C-407E-A947-70E740481C1C}">
                <a14:useLocalDpi xmlns:a14="http://schemas.microsoft.com/office/drawing/2010/main"/>
              </a:ext>
            </a:extLst>
          </a:blip>
          <a:srcRect t="2532" b="2532"/>
          <a:stretch>
            <a:fillRect/>
          </a:stretch>
        </p:blipFill>
        <p:spPr>
          <a:prstGeom prst="ellipse">
            <a:avLst/>
          </a:prstGeom>
        </p:spPr>
      </p:pic>
      <p:pic>
        <p:nvPicPr>
          <p:cNvPr id="24" name="Picture Placeholder 23">
            <a:extLst>
              <a:ext uri="{FF2B5EF4-FFF2-40B4-BE49-F238E27FC236}">
                <a16:creationId xmlns:a16="http://schemas.microsoft.com/office/drawing/2014/main" id="{59379197-3130-34E0-E165-57D5A94874BC}"/>
              </a:ext>
            </a:extLst>
          </p:cNvPr>
          <p:cNvPicPr>
            <a:picLocks noGrp="1" noChangeAspect="1"/>
          </p:cNvPicPr>
          <p:nvPr>
            <p:ph type="pic" sz="quarter" idx="11"/>
          </p:nvPr>
        </p:nvPicPr>
        <p:blipFill>
          <a:blip r:embed="rId7" cstate="screen">
            <a:extLst>
              <a:ext uri="{28A0092B-C50C-407E-A947-70E740481C1C}">
                <a14:useLocalDpi xmlns:a14="http://schemas.microsoft.com/office/drawing/2010/main"/>
              </a:ext>
            </a:extLst>
          </a:blip>
          <a:srcRect t="1852" b="1852"/>
          <a:stretch>
            <a:fillRect/>
          </a:stretch>
        </p:blipFill>
        <p:spPr>
          <a:prstGeom prst="ellipse">
            <a:avLst/>
          </a:prstGeom>
        </p:spPr>
      </p:pic>
      <p:sp>
        <p:nvSpPr>
          <p:cNvPr id="6" name="Text Placeholder 5">
            <a:extLst>
              <a:ext uri="{FF2B5EF4-FFF2-40B4-BE49-F238E27FC236}">
                <a16:creationId xmlns:a16="http://schemas.microsoft.com/office/drawing/2014/main" id="{6EE6F9C6-76C7-D89B-2D9C-B2FFBAAC3962}"/>
              </a:ext>
            </a:extLst>
          </p:cNvPr>
          <p:cNvSpPr>
            <a:spLocks noGrp="1"/>
          </p:cNvSpPr>
          <p:nvPr>
            <p:ph type="body" sz="quarter" idx="14"/>
          </p:nvPr>
        </p:nvSpPr>
        <p:spPr/>
        <p:txBody>
          <a:bodyPr/>
          <a:lstStyle/>
          <a:p>
            <a:pPr indent="0"/>
            <a:r>
              <a:rPr lang="en-US" b="1" dirty="0">
                <a:latin typeface="Arial" panose="020B0604020202020204" pitchFamily="34" charset="0"/>
                <a:ea typeface="Times New Roman" panose="02020603050405020304" pitchFamily="18" charset="0"/>
                <a:cs typeface="Arial" panose="020B0604020202020204" pitchFamily="34" charset="0"/>
              </a:rPr>
              <a:t>Leo Gordon</a:t>
            </a:r>
            <a:br>
              <a:rPr lang="en-US" b="1" dirty="0">
                <a:latin typeface="Arial" panose="020B0604020202020204" pitchFamily="34" charset="0"/>
                <a:ea typeface="Times New Roman" panose="02020603050405020304" pitchFamily="18" charset="0"/>
                <a:cs typeface="Arial" panose="020B0604020202020204" pitchFamily="34" charset="0"/>
              </a:rPr>
            </a:br>
            <a:r>
              <a:rPr lang="en-US" dirty="0">
                <a:latin typeface="Arial" panose="020B0604020202020204" pitchFamily="34" charset="0"/>
                <a:ea typeface="Times New Roman" panose="02020603050405020304" pitchFamily="18" charset="0"/>
                <a:cs typeface="Arial" panose="020B0604020202020204" pitchFamily="34" charset="0"/>
              </a:rPr>
              <a:t>Master of Public Administration</a:t>
            </a:r>
            <a:br>
              <a:rPr lang="en-US" dirty="0">
                <a:latin typeface="Arial" panose="020B0604020202020204" pitchFamily="34" charset="0"/>
                <a:ea typeface="Times New Roman" panose="02020603050405020304" pitchFamily="18" charset="0"/>
                <a:cs typeface="Arial" panose="020B0604020202020204" pitchFamily="34" charset="0"/>
              </a:rPr>
            </a:br>
            <a:r>
              <a:rPr lang="en-US" dirty="0">
                <a:latin typeface="Arial" panose="020B0604020202020204" pitchFamily="34" charset="0"/>
                <a:ea typeface="Times New Roman" panose="02020603050405020304" pitchFamily="18" charset="0"/>
                <a:cs typeface="Arial" panose="020B0604020202020204" pitchFamily="34" charset="0"/>
              </a:rPr>
              <a:t>CKI Fellow</a:t>
            </a:r>
            <a:br>
              <a:rPr lang="en-US" dirty="0">
                <a:latin typeface="Arial" panose="020B0604020202020204" pitchFamily="34" charset="0"/>
                <a:ea typeface="Times New Roman" panose="02020603050405020304" pitchFamily="18" charset="0"/>
                <a:cs typeface="Arial" panose="020B0604020202020204" pitchFamily="34" charset="0"/>
              </a:rPr>
            </a:br>
            <a:r>
              <a:rPr lang="en-US" dirty="0">
                <a:hlinkClick r:id="rId8"/>
              </a:rPr>
              <a:t>lmg2257@columbia.edu</a:t>
            </a:r>
            <a:endParaRPr lang="en-US" dirty="0">
              <a:latin typeface="Arial" panose="020B0604020202020204" pitchFamily="34" charset="0"/>
              <a:ea typeface="Times New Roman" panose="02020603050405020304" pitchFamily="18" charset="0"/>
              <a:cs typeface="Arial" panose="020B0604020202020204" pitchFamily="34" charset="0"/>
            </a:endParaRPr>
          </a:p>
        </p:txBody>
      </p:sp>
      <p:sp>
        <p:nvSpPr>
          <p:cNvPr id="8" name="Text Placeholder 7">
            <a:extLst>
              <a:ext uri="{FF2B5EF4-FFF2-40B4-BE49-F238E27FC236}">
                <a16:creationId xmlns:a16="http://schemas.microsoft.com/office/drawing/2014/main" id="{71DAF2F8-8288-A84E-0AEE-4402B8704C87}"/>
              </a:ext>
            </a:extLst>
          </p:cNvPr>
          <p:cNvSpPr>
            <a:spLocks noGrp="1"/>
          </p:cNvSpPr>
          <p:nvPr>
            <p:ph type="body" sz="quarter" idx="15"/>
          </p:nvPr>
        </p:nvSpPr>
        <p:spPr/>
        <p:txBody>
          <a:bodyPr/>
          <a:lstStyle/>
          <a:p>
            <a:pPr indent="0"/>
            <a:r>
              <a:rPr lang="en-US" b="1" dirty="0">
                <a:latin typeface="Arial" panose="020B0604020202020204" pitchFamily="34" charset="0"/>
                <a:ea typeface="Times New Roman" panose="02020603050405020304" pitchFamily="18" charset="0"/>
                <a:cs typeface="Arial" panose="020B0604020202020204" pitchFamily="34" charset="0"/>
              </a:rPr>
              <a:t>Brenda Rain</a:t>
            </a:r>
            <a:br>
              <a:rPr lang="en-US" b="1" dirty="0">
                <a:latin typeface="Arial" panose="020B0604020202020204" pitchFamily="34" charset="0"/>
                <a:ea typeface="Times New Roman" panose="02020603050405020304" pitchFamily="18" charset="0"/>
                <a:cs typeface="Arial" panose="020B0604020202020204" pitchFamily="34" charset="0"/>
              </a:rPr>
            </a:br>
            <a:r>
              <a:rPr lang="en-US" dirty="0">
                <a:latin typeface="Arial" panose="020B0604020202020204" pitchFamily="34" charset="0"/>
                <a:ea typeface="Times New Roman" panose="02020603050405020304" pitchFamily="18" charset="0"/>
                <a:cs typeface="Arial" panose="020B0604020202020204" pitchFamily="34" charset="0"/>
              </a:rPr>
              <a:t>MS in Sustainability Management</a:t>
            </a:r>
            <a:br>
              <a:rPr lang="en-US" dirty="0">
                <a:latin typeface="Arial" panose="020B0604020202020204" pitchFamily="34" charset="0"/>
                <a:ea typeface="Times New Roman" panose="02020603050405020304" pitchFamily="18" charset="0"/>
                <a:cs typeface="Arial" panose="020B0604020202020204" pitchFamily="34" charset="0"/>
              </a:rPr>
            </a:br>
            <a:r>
              <a:rPr lang="en-US" dirty="0">
                <a:latin typeface="Arial" panose="020B0604020202020204" pitchFamily="34" charset="0"/>
                <a:ea typeface="Times New Roman" panose="02020603050405020304" pitchFamily="18" charset="0"/>
                <a:cs typeface="Arial" panose="020B0604020202020204" pitchFamily="34" charset="0"/>
              </a:rPr>
              <a:t>CKI Fellow</a:t>
            </a:r>
            <a:br>
              <a:rPr lang="en-US" dirty="0">
                <a:latin typeface="Arial" panose="020B0604020202020204" pitchFamily="34" charset="0"/>
                <a:ea typeface="Times New Roman" panose="02020603050405020304" pitchFamily="18" charset="0"/>
                <a:cs typeface="Arial" panose="020B0604020202020204" pitchFamily="34" charset="0"/>
              </a:rPr>
            </a:br>
            <a:r>
              <a:rPr lang="en-US" dirty="0">
                <a:latin typeface="Arial" panose="020B0604020202020204" pitchFamily="34" charset="0"/>
                <a:ea typeface="Times New Roman" panose="02020603050405020304" pitchFamily="18" charset="0"/>
                <a:cs typeface="Arial" panose="020B0604020202020204" pitchFamily="34" charset="0"/>
                <a:hlinkClick r:id="rId9"/>
              </a:rPr>
              <a:t>brr2135@columbia.edu</a:t>
            </a:r>
            <a:endParaRPr lang="en-US" dirty="0">
              <a:latin typeface="Arial" panose="020B0604020202020204" pitchFamily="34" charset="0"/>
              <a:ea typeface="Times New Roman" panose="02020603050405020304" pitchFamily="18" charset="0"/>
              <a:cs typeface="Arial" panose="020B0604020202020204" pitchFamily="34" charset="0"/>
            </a:endParaRPr>
          </a:p>
        </p:txBody>
      </p:sp>
      <p:pic>
        <p:nvPicPr>
          <p:cNvPr id="26" name="Picture Placeholder 25">
            <a:extLst>
              <a:ext uri="{FF2B5EF4-FFF2-40B4-BE49-F238E27FC236}">
                <a16:creationId xmlns:a16="http://schemas.microsoft.com/office/drawing/2014/main" id="{F1C7E561-F6B4-19D1-5EDA-F1028D2A90AD}"/>
              </a:ext>
            </a:extLst>
          </p:cNvPr>
          <p:cNvPicPr>
            <a:picLocks noGrp="1" noChangeAspect="1"/>
          </p:cNvPicPr>
          <p:nvPr>
            <p:ph type="pic" sz="quarter" idx="18"/>
          </p:nvPr>
        </p:nvPicPr>
        <p:blipFill>
          <a:blip r:embed="rId10" cstate="screen">
            <a:extLst>
              <a:ext uri="{28A0092B-C50C-407E-A947-70E740481C1C}">
                <a14:useLocalDpi xmlns:a14="http://schemas.microsoft.com/office/drawing/2010/main"/>
              </a:ext>
            </a:extLst>
          </a:blip>
          <a:srcRect/>
          <a:stretch>
            <a:fillRect/>
          </a:stretch>
        </p:blipFill>
        <p:spPr>
          <a:prstGeom prst="ellipse">
            <a:avLst/>
          </a:prstGeom>
        </p:spPr>
      </p:pic>
      <p:sp>
        <p:nvSpPr>
          <p:cNvPr id="12" name="Text Placeholder 11">
            <a:extLst>
              <a:ext uri="{FF2B5EF4-FFF2-40B4-BE49-F238E27FC236}">
                <a16:creationId xmlns:a16="http://schemas.microsoft.com/office/drawing/2014/main" id="{DAFA52D3-7E54-B264-6B42-3426A26DBCA5}"/>
              </a:ext>
            </a:extLst>
          </p:cNvPr>
          <p:cNvSpPr>
            <a:spLocks noGrp="1"/>
          </p:cNvSpPr>
          <p:nvPr>
            <p:ph type="body" sz="quarter" idx="19"/>
          </p:nvPr>
        </p:nvSpPr>
        <p:spPr/>
        <p:txBody>
          <a:bodyPr/>
          <a:lstStyle/>
          <a:p>
            <a:pPr indent="0"/>
            <a:r>
              <a:rPr lang="en-US" b="1" dirty="0" err="1">
                <a:latin typeface="Arial" panose="020B0604020202020204" pitchFamily="34" charset="0"/>
                <a:ea typeface="Times New Roman" panose="02020603050405020304" pitchFamily="18" charset="0"/>
                <a:cs typeface="Arial" panose="020B0604020202020204" pitchFamily="34" charset="0"/>
              </a:rPr>
              <a:t>Khande</a:t>
            </a:r>
            <a:r>
              <a:rPr lang="en-US" b="1" dirty="0">
                <a:latin typeface="Arial" panose="020B0604020202020204" pitchFamily="34" charset="0"/>
                <a:ea typeface="Times New Roman" panose="02020603050405020304" pitchFamily="18" charset="0"/>
                <a:cs typeface="Arial" panose="020B0604020202020204" pitchFamily="34" charset="0"/>
              </a:rPr>
              <a:t>-Jae Fisher</a:t>
            </a:r>
            <a:br>
              <a:rPr lang="en-US" b="1" dirty="0">
                <a:latin typeface="Arial" panose="020B0604020202020204" pitchFamily="34" charset="0"/>
                <a:ea typeface="Times New Roman" panose="02020603050405020304" pitchFamily="18" charset="0"/>
                <a:cs typeface="Arial" panose="020B0604020202020204" pitchFamily="34" charset="0"/>
              </a:rPr>
            </a:br>
            <a:r>
              <a:rPr lang="en-US" dirty="0">
                <a:latin typeface="Arial" panose="020B0604020202020204" pitchFamily="34" charset="0"/>
                <a:ea typeface="Times New Roman" panose="02020603050405020304" pitchFamily="18" charset="0"/>
                <a:cs typeface="Arial" panose="020B0604020202020204" pitchFamily="34" charset="0"/>
              </a:rPr>
              <a:t>MS in Sustainability Science</a:t>
            </a:r>
            <a:br>
              <a:rPr lang="en-US" dirty="0">
                <a:latin typeface="Arial" panose="020B0604020202020204" pitchFamily="34" charset="0"/>
                <a:ea typeface="Times New Roman" panose="02020603050405020304" pitchFamily="18" charset="0"/>
                <a:cs typeface="Arial" panose="020B0604020202020204" pitchFamily="34" charset="0"/>
              </a:rPr>
            </a:br>
            <a:r>
              <a:rPr lang="en-US" dirty="0">
                <a:latin typeface="Arial" panose="020B0604020202020204" pitchFamily="34" charset="0"/>
                <a:ea typeface="Times New Roman" panose="02020603050405020304" pitchFamily="18" charset="0"/>
                <a:cs typeface="Arial" panose="020B0604020202020204" pitchFamily="34" charset="0"/>
              </a:rPr>
              <a:t>CKI Fellow</a:t>
            </a:r>
            <a:br>
              <a:rPr lang="en-US" dirty="0">
                <a:latin typeface="Arial" panose="020B0604020202020204" pitchFamily="34" charset="0"/>
                <a:ea typeface="Times New Roman" panose="02020603050405020304" pitchFamily="18" charset="0"/>
                <a:cs typeface="Arial" panose="020B0604020202020204" pitchFamily="34" charset="0"/>
              </a:rPr>
            </a:br>
            <a:r>
              <a:rPr lang="en-US" dirty="0">
                <a:latin typeface="Arial" panose="020B0604020202020204" pitchFamily="34" charset="0"/>
                <a:ea typeface="Times New Roman" panose="02020603050405020304" pitchFamily="18" charset="0"/>
                <a:cs typeface="Arial" panose="020B0604020202020204" pitchFamily="34" charset="0"/>
                <a:hlinkClick r:id="rId11"/>
              </a:rPr>
              <a:t>kjf2153@columbia.edu</a:t>
            </a:r>
            <a:endParaRPr lang="en-US" dirty="0">
              <a:latin typeface="Arial" panose="020B0604020202020204" pitchFamily="34" charset="0"/>
              <a:ea typeface="Times New Roman" panose="02020603050405020304" pitchFamily="18" charset="0"/>
              <a:cs typeface="Arial" panose="020B0604020202020204" pitchFamily="34" charset="0"/>
            </a:endParaRPr>
          </a:p>
        </p:txBody>
      </p:sp>
      <p:sp>
        <p:nvSpPr>
          <p:cNvPr id="14" name="Text Placeholder 13">
            <a:extLst>
              <a:ext uri="{FF2B5EF4-FFF2-40B4-BE49-F238E27FC236}">
                <a16:creationId xmlns:a16="http://schemas.microsoft.com/office/drawing/2014/main" id="{B6B2B1C2-0C54-6692-1201-4E5DC43E1DE9}"/>
              </a:ext>
            </a:extLst>
          </p:cNvPr>
          <p:cNvSpPr>
            <a:spLocks noGrp="1"/>
          </p:cNvSpPr>
          <p:nvPr>
            <p:ph type="body" sz="quarter" idx="21"/>
          </p:nvPr>
        </p:nvSpPr>
        <p:spPr/>
        <p:txBody>
          <a:bodyPr/>
          <a:lstStyle/>
          <a:p>
            <a:pPr indent="0"/>
            <a:r>
              <a:rPr lang="en-US" b="1" dirty="0">
                <a:latin typeface="Arial" panose="020B0604020202020204" pitchFamily="34" charset="0"/>
                <a:ea typeface="Times New Roman" panose="02020603050405020304" pitchFamily="18" charset="0"/>
                <a:cs typeface="Arial" panose="020B0604020202020204" pitchFamily="34" charset="0"/>
              </a:rPr>
              <a:t>Zacharia Thurston</a:t>
            </a:r>
            <a:br>
              <a:rPr lang="en-US" b="1" dirty="0">
                <a:latin typeface="Arial" panose="020B0604020202020204" pitchFamily="34" charset="0"/>
                <a:ea typeface="Times New Roman" panose="02020603050405020304" pitchFamily="18" charset="0"/>
                <a:cs typeface="Arial" panose="020B0604020202020204" pitchFamily="34" charset="0"/>
              </a:rPr>
            </a:br>
            <a:r>
              <a:rPr lang="en-US" dirty="0">
                <a:latin typeface="Arial" panose="020B0604020202020204" pitchFamily="34" charset="0"/>
                <a:ea typeface="Times New Roman" panose="02020603050405020304" pitchFamily="18" charset="0"/>
                <a:cs typeface="Arial" panose="020B0604020202020204" pitchFamily="34" charset="0"/>
              </a:rPr>
              <a:t>MS in Sustainability Management</a:t>
            </a:r>
            <a:br>
              <a:rPr lang="en-US" dirty="0">
                <a:latin typeface="Arial" panose="020B0604020202020204" pitchFamily="34" charset="0"/>
                <a:ea typeface="Times New Roman" panose="02020603050405020304" pitchFamily="18" charset="0"/>
                <a:cs typeface="Arial" panose="020B0604020202020204" pitchFamily="34" charset="0"/>
              </a:rPr>
            </a:br>
            <a:r>
              <a:rPr lang="en-US" dirty="0">
                <a:latin typeface="Arial" panose="020B0604020202020204" pitchFamily="34" charset="0"/>
                <a:ea typeface="Times New Roman" panose="02020603050405020304" pitchFamily="18" charset="0"/>
                <a:cs typeface="Arial" panose="020B0604020202020204" pitchFamily="34" charset="0"/>
              </a:rPr>
              <a:t>CKI Fellow</a:t>
            </a:r>
            <a:br>
              <a:rPr lang="en-US" dirty="0">
                <a:latin typeface="Arial" panose="020B0604020202020204" pitchFamily="34" charset="0"/>
                <a:ea typeface="Times New Roman" panose="02020603050405020304" pitchFamily="18" charset="0"/>
                <a:cs typeface="Arial" panose="020B0604020202020204" pitchFamily="34" charset="0"/>
              </a:rPr>
            </a:br>
            <a:r>
              <a:rPr lang="en-US" dirty="0">
                <a:latin typeface="Arial" panose="020B0604020202020204" pitchFamily="34" charset="0"/>
                <a:ea typeface="Times New Roman" panose="02020603050405020304" pitchFamily="18" charset="0"/>
                <a:cs typeface="Arial" panose="020B0604020202020204" pitchFamily="34" charset="0"/>
                <a:hlinkClick r:id="rId12"/>
              </a:rPr>
              <a:t>zt2326@columbia.edu</a:t>
            </a:r>
            <a:endParaRPr lang="en-US" dirty="0">
              <a:latin typeface="Arial" panose="020B0604020202020204" pitchFamily="34" charset="0"/>
              <a:ea typeface="Times New Roman" panose="02020603050405020304" pitchFamily="18" charset="0"/>
              <a:cs typeface="Arial" panose="020B0604020202020204" pitchFamily="34" charset="0"/>
            </a:endParaRPr>
          </a:p>
        </p:txBody>
      </p:sp>
      <p:sp>
        <p:nvSpPr>
          <p:cNvPr id="19" name="Text Placeholder 18">
            <a:extLst>
              <a:ext uri="{FF2B5EF4-FFF2-40B4-BE49-F238E27FC236}">
                <a16:creationId xmlns:a16="http://schemas.microsoft.com/office/drawing/2014/main" id="{E86850A1-3396-B417-E80D-8FC542780697}"/>
              </a:ext>
            </a:extLst>
          </p:cNvPr>
          <p:cNvSpPr>
            <a:spLocks noGrp="1"/>
          </p:cNvSpPr>
          <p:nvPr>
            <p:ph type="body" sz="quarter" idx="26"/>
          </p:nvPr>
        </p:nvSpPr>
        <p:spPr/>
        <p:txBody>
          <a:bodyPr/>
          <a:lstStyle/>
          <a:p>
            <a:r>
              <a:rPr lang="en-GB" dirty="0"/>
              <a:t>CKI Team</a:t>
            </a:r>
          </a:p>
        </p:txBody>
      </p:sp>
      <p:sp>
        <p:nvSpPr>
          <p:cNvPr id="20" name="Text Placeholder 19">
            <a:extLst>
              <a:ext uri="{FF2B5EF4-FFF2-40B4-BE49-F238E27FC236}">
                <a16:creationId xmlns:a16="http://schemas.microsoft.com/office/drawing/2014/main" id="{70B1D59A-1CC6-2CBF-814C-DFE62628EB5F}"/>
              </a:ext>
            </a:extLst>
          </p:cNvPr>
          <p:cNvSpPr>
            <a:spLocks noGrp="1"/>
          </p:cNvSpPr>
          <p:nvPr>
            <p:ph type="body" sz="quarter" idx="27"/>
          </p:nvPr>
        </p:nvSpPr>
        <p:spPr/>
        <p:txBody>
          <a:bodyPr/>
          <a:lstStyle/>
          <a:p>
            <a:r>
              <a:rPr lang="en-GB" dirty="0"/>
              <a:t>Research Fellows</a:t>
            </a:r>
          </a:p>
        </p:txBody>
      </p:sp>
    </p:spTree>
    <p:extLst>
      <p:ext uri="{BB962C8B-B14F-4D97-AF65-F5344CB8AC3E}">
        <p14:creationId xmlns:p14="http://schemas.microsoft.com/office/powerpoint/2010/main" val="30939956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3080FD-65D8-CCA6-D38B-AB387A298FAC}"/>
              </a:ext>
            </a:extLst>
          </p:cNvPr>
          <p:cNvSpPr>
            <a:spLocks noGrp="1"/>
          </p:cNvSpPr>
          <p:nvPr>
            <p:ph type="body" sz="quarter" idx="17"/>
          </p:nvPr>
        </p:nvSpPr>
        <p:spPr/>
        <p:txBody>
          <a:bodyPr/>
          <a:lstStyle/>
          <a:p>
            <a:pPr indent="0"/>
            <a:r>
              <a:rPr lang="en-US" b="1" dirty="0" err="1">
                <a:ea typeface="Times New Roman" panose="02020603050405020304" pitchFamily="18" charset="0"/>
                <a:cs typeface="Arial"/>
              </a:rPr>
              <a:t>Hyae</a:t>
            </a:r>
            <a:r>
              <a:rPr lang="en-US" b="1" dirty="0">
                <a:ea typeface="Times New Roman" panose="02020603050405020304" pitchFamily="18" charset="0"/>
                <a:cs typeface="Arial"/>
              </a:rPr>
              <a:t> Ryung (Helen) Kim</a:t>
            </a:r>
            <a:br>
              <a:rPr lang="en-US" b="1" dirty="0">
                <a:ea typeface="Times New Roman" panose="02020603050405020304" pitchFamily="18" charset="0"/>
                <a:cs typeface="Arial"/>
              </a:rPr>
            </a:br>
            <a:r>
              <a:rPr lang="en-US" dirty="0">
                <a:ea typeface="Times New Roman" panose="02020603050405020304" pitchFamily="18" charset="0"/>
                <a:cs typeface="Arial"/>
              </a:rPr>
              <a:t>PhD in Sustainable Development </a:t>
            </a:r>
            <a:br>
              <a:rPr lang="en-US" dirty="0">
                <a:ea typeface="Times New Roman" panose="02020603050405020304" pitchFamily="18" charset="0"/>
                <a:cs typeface="Arial"/>
              </a:rPr>
            </a:br>
            <a:r>
              <a:rPr lang="en-US" dirty="0">
                <a:ea typeface="Times New Roman" panose="02020603050405020304" pitchFamily="18" charset="0"/>
                <a:cs typeface="Arial"/>
              </a:rPr>
              <a:t>Senior Research Fellow</a:t>
            </a:r>
          </a:p>
          <a:p>
            <a:r>
              <a:rPr lang="en-US" dirty="0">
                <a:ea typeface="Times New Roman" panose="02020603050405020304" pitchFamily="18" charset="0"/>
                <a:cs typeface="Arial"/>
                <a:hlinkClick r:id="rId2"/>
              </a:rPr>
              <a:t>hk2901@columbia.edu</a:t>
            </a:r>
            <a:endParaRPr lang="en-US" dirty="0">
              <a:ea typeface="Times New Roman" panose="02020603050405020304" pitchFamily="18" charset="0"/>
              <a:cs typeface="Arial"/>
            </a:endParaRPr>
          </a:p>
          <a:p>
            <a:endParaRPr lang="en-GT" dirty="0"/>
          </a:p>
        </p:txBody>
      </p:sp>
      <p:sp>
        <p:nvSpPr>
          <p:cNvPr id="11" name="Text Placeholder 10">
            <a:extLst>
              <a:ext uri="{FF2B5EF4-FFF2-40B4-BE49-F238E27FC236}">
                <a16:creationId xmlns:a16="http://schemas.microsoft.com/office/drawing/2014/main" id="{ECC5A0F0-6E5C-3D4E-A941-86C416235A73}"/>
              </a:ext>
            </a:extLst>
          </p:cNvPr>
          <p:cNvSpPr>
            <a:spLocks noGrp="1"/>
          </p:cNvSpPr>
          <p:nvPr>
            <p:ph type="body" sz="quarter" idx="26"/>
          </p:nvPr>
        </p:nvSpPr>
        <p:spPr/>
        <p:txBody>
          <a:bodyPr/>
          <a:lstStyle/>
          <a:p>
            <a:r>
              <a:rPr lang="en-GT" dirty="0"/>
              <a:t>CKI Staff and Faculty</a:t>
            </a:r>
          </a:p>
        </p:txBody>
      </p:sp>
      <p:pic>
        <p:nvPicPr>
          <p:cNvPr id="12" name="Picture 11" descr="Hyae Ryung (Helen) Kim">
            <a:extLst>
              <a:ext uri="{FF2B5EF4-FFF2-40B4-BE49-F238E27FC236}">
                <a16:creationId xmlns:a16="http://schemas.microsoft.com/office/drawing/2014/main" id="{0F45724F-26AA-B3BC-A86E-C948FDF1069B}"/>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97587" y="5287246"/>
            <a:ext cx="973302" cy="953944"/>
          </a:xfrm>
          <a:prstGeom prst="ellipse">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79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7" name="think-cell data - do not delete"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a:t>Glossary</a:t>
            </a:r>
          </a:p>
        </p:txBody>
      </p:sp>
      <p:graphicFrame>
        <p:nvGraphicFramePr>
          <p:cNvPr id="4" name="Table 3">
            <a:extLst>
              <a:ext uri="{FF2B5EF4-FFF2-40B4-BE49-F238E27FC236}">
                <a16:creationId xmlns:a16="http://schemas.microsoft.com/office/drawing/2014/main" id="{CF237EAF-0C94-570A-5477-E261043D3494}"/>
              </a:ext>
            </a:extLst>
          </p:cNvPr>
          <p:cNvGraphicFramePr>
            <a:graphicFrameLocks noGrp="1"/>
          </p:cNvGraphicFramePr>
          <p:nvPr/>
        </p:nvGraphicFramePr>
        <p:xfrm>
          <a:off x="512765" y="1045790"/>
          <a:ext cx="3600933" cy="5217253"/>
        </p:xfrm>
        <a:graphic>
          <a:graphicData uri="http://schemas.openxmlformats.org/drawingml/2006/table">
            <a:tbl>
              <a:tblPr firstRow="1" bandRow="1"/>
              <a:tblGrid>
                <a:gridCol w="675175">
                  <a:extLst>
                    <a:ext uri="{9D8B030D-6E8A-4147-A177-3AD203B41FA5}">
                      <a16:colId xmlns:a16="http://schemas.microsoft.com/office/drawing/2014/main" val="20000"/>
                    </a:ext>
                  </a:extLst>
                </a:gridCol>
                <a:gridCol w="2925758">
                  <a:extLst>
                    <a:ext uri="{9D8B030D-6E8A-4147-A177-3AD203B41FA5}">
                      <a16:colId xmlns:a16="http://schemas.microsoft.com/office/drawing/2014/main" val="20001"/>
                    </a:ext>
                  </a:extLst>
                </a:gridCol>
              </a:tblGrid>
              <a:tr h="326652">
                <a:tc>
                  <a:txBody>
                    <a:bodyPr/>
                    <a:lstStyle/>
                    <a:p>
                      <a:pPr marL="0" indent="0" algn="l" rtl="0" fontAlgn="t">
                        <a:buNone/>
                      </a:pPr>
                      <a:r>
                        <a:rPr lang="en-US" sz="1200" b="1" i="0" u="none" strike="noStrike">
                          <a:solidFill>
                            <a:srgbClr val="000000"/>
                          </a:solidFill>
                          <a:effectLst/>
                          <a:latin typeface="Arial" panose="020B0604020202020204" pitchFamily="34" charset="0"/>
                        </a:rPr>
                        <a:t>AD/CVD</a:t>
                      </a:r>
                    </a:p>
                    <a:p>
                      <a:pPr marL="0" indent="0" algn="l" rtl="0" fontAlgn="t">
                        <a:buNone/>
                      </a:pPr>
                      <a:r>
                        <a:rPr lang="en-US" sz="1200" b="1" i="0" u="none" strike="noStrike">
                          <a:solidFill>
                            <a:srgbClr val="000000"/>
                          </a:solidFill>
                          <a:effectLst/>
                          <a:latin typeface="Arial" panose="020B0604020202020204" pitchFamily="34" charset="0"/>
                        </a:rPr>
                        <a:t>APAC</a:t>
                      </a:r>
                    </a:p>
                    <a:p>
                      <a:pPr marL="0" indent="0" algn="l" rtl="0" fontAlgn="t">
                        <a:buNone/>
                      </a:pPr>
                      <a:r>
                        <a:rPr lang="en-US" sz="1200" b="1" i="0" u="none" strike="noStrike">
                          <a:solidFill>
                            <a:srgbClr val="000000"/>
                          </a:solidFill>
                          <a:effectLst/>
                          <a:latin typeface="Arial" panose="020B0604020202020204" pitchFamily="34" charset="0"/>
                        </a:rPr>
                        <a:t>APS</a:t>
                      </a:r>
                    </a:p>
                    <a:p>
                      <a:pPr marL="0" indent="0" algn="l" rtl="0" fontAlgn="t">
                        <a:buNone/>
                      </a:pPr>
                      <a:r>
                        <a:rPr lang="en-US" sz="1200" b="1" i="0" u="none" strike="noStrike">
                          <a:solidFill>
                            <a:srgbClr val="000000"/>
                          </a:solidFill>
                          <a:effectLst/>
                          <a:latin typeface="Arial" panose="020B0604020202020204" pitchFamily="34" charset="0"/>
                        </a:rPr>
                        <a:t>ASEAN</a:t>
                      </a:r>
                    </a:p>
                    <a:p>
                      <a:pPr marL="0" indent="0" algn="l" rtl="0" fontAlgn="t">
                        <a:buNone/>
                      </a:pPr>
                      <a:r>
                        <a:rPr lang="en-US" sz="1200" b="1" i="0" u="none" strike="noStrike">
                          <a:solidFill>
                            <a:srgbClr val="000000"/>
                          </a:solidFill>
                          <a:effectLst/>
                          <a:latin typeface="Arial" panose="020B0604020202020204" pitchFamily="34" charset="0"/>
                        </a:rPr>
                        <a:t>BaaS</a:t>
                      </a:r>
                    </a:p>
                    <a:p>
                      <a:pPr marL="0" indent="0" algn="l" rtl="0" fontAlgn="t">
                        <a:buNone/>
                      </a:pPr>
                      <a:r>
                        <a:rPr lang="en-US" sz="1200" b="1" i="0" u="none" strike="noStrike">
                          <a:solidFill>
                            <a:srgbClr val="000000"/>
                          </a:solidFill>
                          <a:effectLst/>
                          <a:latin typeface="Arial" panose="020B0604020202020204" pitchFamily="34" charset="0"/>
                        </a:rPr>
                        <a:t>BIPV</a:t>
                      </a:r>
                    </a:p>
                    <a:p>
                      <a:pPr marL="0" indent="0" algn="l" rtl="0" fontAlgn="t">
                        <a:buNone/>
                      </a:pPr>
                      <a:r>
                        <a:rPr lang="en-US" sz="1200" b="1" i="0" u="none" strike="noStrike">
                          <a:solidFill>
                            <a:srgbClr val="000000"/>
                          </a:solidFill>
                          <a:effectLst/>
                          <a:latin typeface="Arial" panose="020B0604020202020204" pitchFamily="34" charset="0"/>
                        </a:rPr>
                        <a:t>BoS</a:t>
                      </a:r>
                    </a:p>
                    <a:p>
                      <a:pPr marL="0" indent="0" algn="l" rtl="0" fontAlgn="t">
                        <a:buNone/>
                      </a:pPr>
                      <a:r>
                        <a:rPr lang="en-US" sz="1200" b="1" i="0" u="none" strike="noStrike">
                          <a:solidFill>
                            <a:srgbClr val="000000"/>
                          </a:solidFill>
                          <a:effectLst/>
                          <a:latin typeface="Arial" panose="020B0604020202020204" pitchFamily="34" charset="0"/>
                        </a:rPr>
                        <a:t>BSF</a:t>
                      </a:r>
                    </a:p>
                    <a:p>
                      <a:pPr marL="0" indent="0" algn="l" rtl="0" fontAlgn="t">
                        <a:buNone/>
                      </a:pPr>
                      <a:r>
                        <a:rPr lang="en-US" sz="1200" b="1" i="0" u="none" strike="noStrike">
                          <a:solidFill>
                            <a:srgbClr val="000000"/>
                          </a:solidFill>
                          <a:effectLst/>
                          <a:latin typeface="Arial" panose="020B0604020202020204" pitchFamily="34" charset="0"/>
                        </a:rPr>
                        <a:t>c-Si</a:t>
                      </a:r>
                    </a:p>
                    <a:p>
                      <a:pPr marL="0" indent="0" algn="l" rtl="0" fontAlgn="t">
                        <a:buNone/>
                      </a:pPr>
                      <a:r>
                        <a:rPr lang="en-US" sz="1200" b="1" i="0" u="none" strike="noStrike">
                          <a:solidFill>
                            <a:srgbClr val="000000"/>
                          </a:solidFill>
                          <a:effectLst/>
                          <a:latin typeface="Arial" panose="020B0604020202020204" pitchFamily="34" charset="0"/>
                        </a:rPr>
                        <a:t>C&amp;I</a:t>
                      </a:r>
                    </a:p>
                    <a:p>
                      <a:pPr marL="0" indent="0" algn="l" rtl="0" fontAlgn="t">
                        <a:buNone/>
                      </a:pPr>
                      <a:r>
                        <a:rPr lang="en-US" sz="1200" b="1" i="0" u="none" strike="noStrike">
                          <a:solidFill>
                            <a:srgbClr val="000000"/>
                          </a:solidFill>
                          <a:effectLst/>
                          <a:latin typeface="Arial" panose="020B0604020202020204" pitchFamily="34" charset="0"/>
                        </a:rPr>
                        <a:t>CAGR</a:t>
                      </a:r>
                    </a:p>
                    <a:p>
                      <a:pPr marL="0" indent="0" algn="l" rtl="0" fontAlgn="t">
                        <a:buNone/>
                      </a:pPr>
                      <a:r>
                        <a:rPr lang="en-US" sz="1200" b="1" i="0" u="none" strike="noStrike" err="1">
                          <a:solidFill>
                            <a:srgbClr val="000000"/>
                          </a:solidFill>
                          <a:effectLst/>
                          <a:latin typeface="Arial" panose="020B0604020202020204" pitchFamily="34" charset="0"/>
                        </a:rPr>
                        <a:t>CapEx</a:t>
                      </a:r>
                      <a:endParaRPr lang="en-US" sz="1200" b="1" i="0" u="none" strike="noStrike">
                        <a:solidFill>
                          <a:srgbClr val="000000"/>
                        </a:solidFill>
                        <a:effectLst/>
                        <a:latin typeface="Arial" panose="020B0604020202020204" pitchFamily="34" charset="0"/>
                      </a:endParaRPr>
                    </a:p>
                    <a:p>
                      <a:pPr marL="0" indent="0" algn="l" rtl="0" fontAlgn="t">
                        <a:buNone/>
                      </a:pPr>
                      <a:r>
                        <a:rPr lang="en-US" sz="1200" b="1" i="0" u="none" strike="noStrike">
                          <a:solidFill>
                            <a:srgbClr val="000000"/>
                          </a:solidFill>
                          <a:effectLst/>
                          <a:latin typeface="Arial" panose="020B0604020202020204" pitchFamily="34" charset="0"/>
                        </a:rPr>
                        <a:t>CCS</a:t>
                      </a:r>
                    </a:p>
                    <a:p>
                      <a:pPr marL="0" indent="0" algn="l" rtl="0" fontAlgn="t">
                        <a:buNone/>
                      </a:pPr>
                      <a:r>
                        <a:rPr lang="en-US" sz="1200" b="1" i="0" u="none" strike="noStrike">
                          <a:solidFill>
                            <a:srgbClr val="000000"/>
                          </a:solidFill>
                          <a:effectLst/>
                          <a:latin typeface="Arial" panose="020B0604020202020204" pitchFamily="34" charset="0"/>
                        </a:rPr>
                        <a:t>CO</a:t>
                      </a:r>
                      <a:r>
                        <a:rPr lang="en-US" sz="1200" b="1" i="0" u="none" strike="noStrike" baseline="-25000">
                          <a:solidFill>
                            <a:srgbClr val="000000"/>
                          </a:solidFill>
                          <a:effectLst/>
                          <a:latin typeface="Arial" panose="020B0604020202020204" pitchFamily="34" charset="0"/>
                        </a:rPr>
                        <a:t>2</a:t>
                      </a:r>
                    </a:p>
                    <a:p>
                      <a:pPr marL="0" indent="0" algn="l" rtl="0" fontAlgn="t">
                        <a:buNone/>
                      </a:pPr>
                      <a:r>
                        <a:rPr lang="en-US" sz="1200" b="1" i="0" u="none" strike="noStrike">
                          <a:solidFill>
                            <a:srgbClr val="000000"/>
                          </a:solidFill>
                          <a:effectLst/>
                          <a:latin typeface="Arial" panose="020B0604020202020204" pitchFamily="34" charset="0"/>
                        </a:rPr>
                        <a:t>CPV</a:t>
                      </a:r>
                    </a:p>
                    <a:p>
                      <a:pPr marL="0" indent="0" algn="l" rtl="0" fontAlgn="t">
                        <a:buNone/>
                      </a:pPr>
                      <a:r>
                        <a:rPr lang="en-US" sz="1200" b="1" i="0" u="none" strike="noStrike">
                          <a:solidFill>
                            <a:srgbClr val="000000"/>
                          </a:solidFill>
                          <a:effectLst/>
                          <a:latin typeface="Arial" panose="020B0604020202020204" pitchFamily="34" charset="0"/>
                        </a:rPr>
                        <a:t>CRM</a:t>
                      </a:r>
                    </a:p>
                  </a:txBody>
                  <a:tcPr marL="5173" marR="5173" marT="5173" marB="0">
                    <a:lnL>
                      <a:noFill/>
                    </a:lnL>
                    <a:lnR>
                      <a:noFill/>
                    </a:lnR>
                    <a:lnT>
                      <a:noFill/>
                    </a:lnT>
                    <a:lnB>
                      <a:noFill/>
                    </a:lnB>
                  </a:tcPr>
                </a:tc>
                <a:tc>
                  <a:txBody>
                    <a:bodyPr/>
                    <a:lstStyle/>
                    <a:p>
                      <a:pPr marL="0" indent="0" algn="l" rtl="0" fontAlgn="t">
                        <a:buNone/>
                      </a:pPr>
                      <a:r>
                        <a:rPr lang="en-US" sz="1200" b="0" i="0" u="none" strike="noStrike" dirty="0">
                          <a:solidFill>
                            <a:srgbClr val="000000"/>
                          </a:solidFill>
                          <a:effectLst/>
                          <a:latin typeface="Arial" panose="020B0604020202020204" pitchFamily="34" charset="0"/>
                        </a:rPr>
                        <a:t>Antidumping and countervailing duties</a:t>
                      </a:r>
                    </a:p>
                    <a:p>
                      <a:pPr marL="0" indent="0" algn="l" rtl="0" fontAlgn="t">
                        <a:buNone/>
                      </a:pPr>
                      <a:r>
                        <a:rPr lang="en-US" sz="1200" b="0" i="0" u="none" strike="noStrike" dirty="0">
                          <a:solidFill>
                            <a:srgbClr val="000000"/>
                          </a:solidFill>
                          <a:effectLst/>
                          <a:latin typeface="Arial" panose="020B0604020202020204" pitchFamily="34" charset="0"/>
                        </a:rPr>
                        <a:t>Asia Pacific</a:t>
                      </a:r>
                    </a:p>
                    <a:p>
                      <a:pPr marL="0" indent="0" algn="l" rtl="0" fontAlgn="t">
                        <a:buNone/>
                      </a:pPr>
                      <a:r>
                        <a:rPr lang="en-US" sz="1200" b="0" i="0" u="none" strike="noStrike" dirty="0">
                          <a:solidFill>
                            <a:srgbClr val="000000"/>
                          </a:solidFill>
                          <a:effectLst/>
                          <a:latin typeface="Arial" panose="020B0604020202020204" pitchFamily="34" charset="0"/>
                        </a:rPr>
                        <a:t>Announced Pledges Scenario</a:t>
                      </a:r>
                    </a:p>
                    <a:p>
                      <a:pPr marL="0" indent="0" algn="l" rtl="0" fontAlgn="t">
                        <a:buNone/>
                      </a:pPr>
                      <a:r>
                        <a:rPr lang="en-US" sz="1200" b="0" i="0" u="none" strike="noStrike" dirty="0">
                          <a:solidFill>
                            <a:srgbClr val="000000"/>
                          </a:solidFill>
                          <a:effectLst/>
                          <a:latin typeface="Arial" panose="020B0604020202020204" pitchFamily="34" charset="0"/>
                        </a:rPr>
                        <a:t>Association of Southeast Asian Nations</a:t>
                      </a:r>
                    </a:p>
                    <a:p>
                      <a:pPr marL="0" indent="0" algn="l" rtl="0" fontAlgn="t">
                        <a:buNone/>
                      </a:pPr>
                      <a:r>
                        <a:rPr lang="en-US" sz="1200" b="0" i="0" u="none" strike="noStrike" dirty="0">
                          <a:solidFill>
                            <a:srgbClr val="000000"/>
                          </a:solidFill>
                          <a:effectLst/>
                          <a:latin typeface="Arial" panose="020B0604020202020204" pitchFamily="34" charset="0"/>
                        </a:rPr>
                        <a:t>Battery as a service</a:t>
                      </a:r>
                    </a:p>
                    <a:p>
                      <a:pPr marL="0" indent="0" algn="l" rtl="0" fontAlgn="t">
                        <a:buNone/>
                      </a:pPr>
                      <a:r>
                        <a:rPr lang="en-US" sz="1200" b="0" i="0" u="none" strike="noStrike" dirty="0">
                          <a:solidFill>
                            <a:srgbClr val="000000"/>
                          </a:solidFill>
                          <a:effectLst/>
                          <a:latin typeface="Arial" panose="020B0604020202020204" pitchFamily="34" charset="0"/>
                        </a:rPr>
                        <a:t>Building integrated PV</a:t>
                      </a:r>
                    </a:p>
                    <a:p>
                      <a:pPr marL="0" indent="0" algn="l" rtl="0" fontAlgn="t">
                        <a:buNone/>
                      </a:pPr>
                      <a:r>
                        <a:rPr lang="en-US" sz="1200" b="0" i="0" u="none" strike="noStrike" dirty="0">
                          <a:solidFill>
                            <a:srgbClr val="000000"/>
                          </a:solidFill>
                          <a:effectLst/>
                          <a:latin typeface="Arial" panose="020B0604020202020204" pitchFamily="34" charset="0"/>
                        </a:rPr>
                        <a:t>Balance of system</a:t>
                      </a:r>
                    </a:p>
                    <a:p>
                      <a:pPr marL="0" indent="0" algn="l" rtl="0" fontAlgn="t">
                        <a:buNone/>
                      </a:pPr>
                      <a:r>
                        <a:rPr lang="en-US" sz="1200" b="0" i="0" u="none" strike="noStrike" dirty="0">
                          <a:solidFill>
                            <a:srgbClr val="000000"/>
                          </a:solidFill>
                          <a:effectLst/>
                          <a:latin typeface="Arial" panose="020B0604020202020204" pitchFamily="34" charset="0"/>
                        </a:rPr>
                        <a:t>Back surface field</a:t>
                      </a:r>
                    </a:p>
                    <a:p>
                      <a:pPr marL="0" indent="0" algn="l" rtl="0" fontAlgn="t">
                        <a:buNone/>
                      </a:pPr>
                      <a:r>
                        <a:rPr lang="en-US" sz="1200" b="0" i="0" u="none" strike="noStrike" dirty="0">
                          <a:solidFill>
                            <a:srgbClr val="000000"/>
                          </a:solidFill>
                          <a:effectLst/>
                          <a:latin typeface="Arial" panose="020B0604020202020204" pitchFamily="34" charset="0"/>
                        </a:rPr>
                        <a:t>Crystalline silicon</a:t>
                      </a:r>
                    </a:p>
                    <a:p>
                      <a:pPr marL="0" indent="0" algn="l" rtl="0" fontAlgn="t">
                        <a:buNone/>
                      </a:pPr>
                      <a:r>
                        <a:rPr lang="en-US" sz="1200" b="0" i="0" u="none" strike="noStrike" dirty="0">
                          <a:solidFill>
                            <a:srgbClr val="000000"/>
                          </a:solidFill>
                          <a:effectLst/>
                          <a:latin typeface="Arial" panose="020B0604020202020204" pitchFamily="34" charset="0"/>
                        </a:rPr>
                        <a:t>Commercial &amp; industrial</a:t>
                      </a:r>
                    </a:p>
                    <a:p>
                      <a:pPr marL="0" indent="0" algn="l" rtl="0" fontAlgn="t">
                        <a:buNone/>
                      </a:pPr>
                      <a:r>
                        <a:rPr lang="en-US" sz="1200" b="0" i="0" u="none" strike="noStrike" dirty="0">
                          <a:solidFill>
                            <a:srgbClr val="000000"/>
                          </a:solidFill>
                          <a:effectLst/>
                          <a:latin typeface="Arial" panose="020B0604020202020204" pitchFamily="34" charset="0"/>
                        </a:rPr>
                        <a:t>Compound annual growth rate</a:t>
                      </a:r>
                    </a:p>
                    <a:p>
                      <a:pPr marL="0" indent="0" algn="l" rtl="0" fontAlgn="t">
                        <a:buNone/>
                      </a:pPr>
                      <a:r>
                        <a:rPr lang="en-US" sz="1200" b="0" i="0" u="none" strike="noStrike" dirty="0">
                          <a:solidFill>
                            <a:srgbClr val="000000"/>
                          </a:solidFill>
                          <a:effectLst/>
                          <a:latin typeface="Arial" panose="020B0604020202020204" pitchFamily="34" charset="0"/>
                        </a:rPr>
                        <a:t>Capital expenditures</a:t>
                      </a:r>
                    </a:p>
                    <a:p>
                      <a:pPr marL="0" indent="0" algn="l" rtl="0" fontAlgn="t">
                        <a:buNone/>
                      </a:pPr>
                      <a:r>
                        <a:rPr lang="en-US" sz="1200" b="0" i="0" u="none" strike="noStrike" dirty="0">
                          <a:solidFill>
                            <a:srgbClr val="000000"/>
                          </a:solidFill>
                          <a:effectLst/>
                          <a:latin typeface="Arial" panose="020B0604020202020204" pitchFamily="34" charset="0"/>
                        </a:rPr>
                        <a:t>Carbon capture and storage</a:t>
                      </a:r>
                    </a:p>
                    <a:p>
                      <a:pPr marL="0" indent="0" algn="l" rtl="0" fontAlgn="t">
                        <a:buNone/>
                      </a:pPr>
                      <a:r>
                        <a:rPr lang="en-US" sz="1200" b="0" i="0" u="none" strike="noStrike" dirty="0">
                          <a:solidFill>
                            <a:srgbClr val="000000"/>
                          </a:solidFill>
                          <a:effectLst/>
                          <a:latin typeface="Arial" panose="020B0604020202020204" pitchFamily="34" charset="0"/>
                        </a:rPr>
                        <a:t>Carbon dioxide</a:t>
                      </a:r>
                    </a:p>
                    <a:p>
                      <a:pPr marL="0" indent="0" algn="l" rtl="0" fontAlgn="t">
                        <a:buNone/>
                      </a:pPr>
                      <a:r>
                        <a:rPr lang="en-US" sz="1200" b="0" i="0" u="none" strike="noStrike" dirty="0">
                          <a:solidFill>
                            <a:srgbClr val="000000"/>
                          </a:solidFill>
                          <a:effectLst/>
                          <a:latin typeface="Arial" panose="020B0604020202020204" pitchFamily="34" charset="0"/>
                        </a:rPr>
                        <a:t>Concentrator PV</a:t>
                      </a:r>
                    </a:p>
                    <a:p>
                      <a:pPr marL="0" indent="0" algn="l" rtl="0" fontAlgn="t">
                        <a:buNone/>
                      </a:pPr>
                      <a:r>
                        <a:rPr lang="en-US" sz="1200" b="0" i="0" u="none" strike="noStrike" dirty="0">
                          <a:solidFill>
                            <a:srgbClr val="000000"/>
                          </a:solidFill>
                          <a:effectLst/>
                          <a:latin typeface="Arial" panose="020B0604020202020204" pitchFamily="34" charset="0"/>
                        </a:rPr>
                        <a:t>Critical mineral</a:t>
                      </a:r>
                    </a:p>
                  </a:txBody>
                  <a:tcPr marL="5173" marR="5173" marT="5173"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5" name="Table 4">
            <a:extLst>
              <a:ext uri="{FF2B5EF4-FFF2-40B4-BE49-F238E27FC236}">
                <a16:creationId xmlns:a16="http://schemas.microsoft.com/office/drawing/2014/main" id="{E72851B7-9F51-6D80-C2CA-56B48B931B26}"/>
              </a:ext>
            </a:extLst>
          </p:cNvPr>
          <p:cNvGraphicFramePr>
            <a:graphicFrameLocks noGrp="1"/>
          </p:cNvGraphicFramePr>
          <p:nvPr/>
        </p:nvGraphicFramePr>
        <p:xfrm>
          <a:off x="4113698" y="1055623"/>
          <a:ext cx="3912358" cy="5217253"/>
        </p:xfrm>
        <a:graphic>
          <a:graphicData uri="http://schemas.openxmlformats.org/drawingml/2006/table">
            <a:tbl>
              <a:tblPr firstRow="1" bandRow="1"/>
              <a:tblGrid>
                <a:gridCol w="733567">
                  <a:extLst>
                    <a:ext uri="{9D8B030D-6E8A-4147-A177-3AD203B41FA5}">
                      <a16:colId xmlns:a16="http://schemas.microsoft.com/office/drawing/2014/main" val="20000"/>
                    </a:ext>
                  </a:extLst>
                </a:gridCol>
                <a:gridCol w="3178791">
                  <a:extLst>
                    <a:ext uri="{9D8B030D-6E8A-4147-A177-3AD203B41FA5}">
                      <a16:colId xmlns:a16="http://schemas.microsoft.com/office/drawing/2014/main" val="20001"/>
                    </a:ext>
                  </a:extLst>
                </a:gridCol>
              </a:tblGrid>
              <a:tr h="326652">
                <a:tc>
                  <a:txBody>
                    <a:bodyPr/>
                    <a:lstStyle/>
                    <a:p>
                      <a:pPr marL="0" indent="0" algn="l" rtl="0" fontAlgn="t">
                        <a:buNone/>
                      </a:pPr>
                      <a:r>
                        <a:rPr lang="en-US" sz="1200" b="1" i="0" u="none" strike="noStrike">
                          <a:solidFill>
                            <a:srgbClr val="000000"/>
                          </a:solidFill>
                          <a:effectLst/>
                          <a:latin typeface="Arial" panose="020B0604020202020204" pitchFamily="34" charset="0"/>
                        </a:rPr>
                        <a:t>CSP</a:t>
                      </a:r>
                    </a:p>
                    <a:p>
                      <a:pPr marL="0" indent="0" algn="l" rtl="0" fontAlgn="t">
                        <a:buNone/>
                      </a:pPr>
                      <a:r>
                        <a:rPr lang="en-US" sz="1200" b="1" i="0" u="none" strike="noStrike">
                          <a:solidFill>
                            <a:srgbClr val="000000"/>
                          </a:solidFill>
                          <a:effectLst/>
                          <a:latin typeface="Arial" panose="020B0604020202020204" pitchFamily="34" charset="0"/>
                        </a:rPr>
                        <a:t>EMEA</a:t>
                      </a:r>
                    </a:p>
                    <a:p>
                      <a:pPr marL="0" indent="0" algn="l" rtl="0" fontAlgn="t">
                        <a:buNone/>
                      </a:pPr>
                      <a:r>
                        <a:rPr lang="en-US" sz="1200" b="1" i="0" u="none" strike="noStrike">
                          <a:solidFill>
                            <a:srgbClr val="000000"/>
                          </a:solidFill>
                          <a:effectLst/>
                          <a:latin typeface="Arial" panose="020B0604020202020204" pitchFamily="34" charset="0"/>
                        </a:rPr>
                        <a:t>EPC</a:t>
                      </a:r>
                    </a:p>
                    <a:p>
                      <a:pPr marL="0" indent="0" algn="l" rtl="0" fontAlgn="t">
                        <a:buNone/>
                      </a:pPr>
                      <a:r>
                        <a:rPr lang="en-US" sz="1200" b="1" i="0" u="none" strike="noStrike">
                          <a:solidFill>
                            <a:srgbClr val="000000"/>
                          </a:solidFill>
                          <a:effectLst/>
                          <a:latin typeface="Arial" panose="020B0604020202020204" pitchFamily="34" charset="0"/>
                        </a:rPr>
                        <a:t>EPR</a:t>
                      </a:r>
                    </a:p>
                    <a:p>
                      <a:pPr marL="0" indent="0" algn="l" rtl="0" fontAlgn="t">
                        <a:buNone/>
                      </a:pPr>
                      <a:r>
                        <a:rPr lang="en-US" sz="1200" b="1" i="0" u="none" strike="noStrike">
                          <a:solidFill>
                            <a:srgbClr val="000000"/>
                          </a:solidFill>
                          <a:effectLst/>
                          <a:latin typeface="Arial" panose="020B0604020202020204" pitchFamily="34" charset="0"/>
                        </a:rPr>
                        <a:t>ESP</a:t>
                      </a:r>
                    </a:p>
                    <a:p>
                      <a:pPr marL="0" indent="0" algn="l" rtl="0" fontAlgn="t">
                        <a:buNone/>
                      </a:pPr>
                      <a:r>
                        <a:rPr lang="en-US" sz="1200" b="1" i="0" u="none" strike="noStrike">
                          <a:solidFill>
                            <a:srgbClr val="000000"/>
                          </a:solidFill>
                          <a:effectLst/>
                          <a:latin typeface="Arial" panose="020B0604020202020204" pitchFamily="34" charset="0"/>
                        </a:rPr>
                        <a:t>EVA</a:t>
                      </a:r>
                    </a:p>
                    <a:p>
                      <a:pPr marL="0" indent="0" algn="l" rtl="0" fontAlgn="t">
                        <a:buNone/>
                      </a:pPr>
                      <a:r>
                        <a:rPr lang="en-US" sz="1200" b="1" i="0" u="none" strike="noStrike" err="1">
                          <a:solidFill>
                            <a:srgbClr val="000000"/>
                          </a:solidFill>
                          <a:effectLst/>
                          <a:latin typeface="Arial" panose="020B0604020202020204" pitchFamily="34" charset="0"/>
                        </a:rPr>
                        <a:t>FiT</a:t>
                      </a:r>
                      <a:endParaRPr lang="en-US" sz="1200" b="1" i="0" u="none" strike="noStrike">
                        <a:solidFill>
                          <a:srgbClr val="000000"/>
                        </a:solidFill>
                        <a:effectLst/>
                        <a:latin typeface="Arial" panose="020B0604020202020204" pitchFamily="34" charset="0"/>
                      </a:endParaRPr>
                    </a:p>
                    <a:p>
                      <a:pPr marL="0" indent="0" algn="l" rtl="0" fontAlgn="t">
                        <a:buNone/>
                      </a:pPr>
                      <a:r>
                        <a:rPr lang="en-US" sz="1200" b="1" i="0" u="none" strike="noStrike">
                          <a:solidFill>
                            <a:srgbClr val="000000"/>
                          </a:solidFill>
                          <a:effectLst/>
                          <a:latin typeface="Arial" panose="020B0604020202020204" pitchFamily="34" charset="0"/>
                        </a:rPr>
                        <a:t>FBR</a:t>
                      </a:r>
                    </a:p>
                    <a:p>
                      <a:pPr marL="0" indent="0" algn="l" rtl="0" fontAlgn="t">
                        <a:buNone/>
                      </a:pPr>
                      <a:r>
                        <a:rPr lang="en-US" sz="1200" b="1" i="0" u="none" strike="noStrike">
                          <a:solidFill>
                            <a:srgbClr val="000000"/>
                          </a:solidFill>
                          <a:effectLst/>
                          <a:latin typeface="Arial" panose="020B0604020202020204" pitchFamily="34" charset="0"/>
                        </a:rPr>
                        <a:t>FPV</a:t>
                      </a:r>
                    </a:p>
                    <a:p>
                      <a:pPr marL="0" indent="0" algn="l" rtl="0" fontAlgn="t">
                        <a:buNone/>
                      </a:pPr>
                      <a:r>
                        <a:rPr lang="en-US" sz="1200" b="1" i="0" u="none" strike="noStrike">
                          <a:solidFill>
                            <a:srgbClr val="000000"/>
                          </a:solidFill>
                          <a:effectLst/>
                          <a:latin typeface="Arial" panose="020B0604020202020204" pitchFamily="34" charset="0"/>
                        </a:rPr>
                        <a:t>HJT</a:t>
                      </a:r>
                    </a:p>
                    <a:p>
                      <a:pPr marL="0" indent="0" algn="l" rtl="0" fontAlgn="t">
                        <a:buNone/>
                      </a:pPr>
                      <a:r>
                        <a:rPr lang="en-US" sz="1200" b="1" i="0" u="none" strike="noStrike">
                          <a:solidFill>
                            <a:srgbClr val="000000"/>
                          </a:solidFill>
                          <a:effectLst/>
                          <a:latin typeface="Arial" panose="020B0604020202020204" pitchFamily="34" charset="0"/>
                        </a:rPr>
                        <a:t>IRA</a:t>
                      </a:r>
                    </a:p>
                    <a:p>
                      <a:pPr marL="0" indent="0" algn="l" rtl="0" fontAlgn="t">
                        <a:buNone/>
                      </a:pPr>
                      <a:r>
                        <a:rPr lang="en-US" sz="1200" b="1" i="0" u="none" strike="noStrike">
                          <a:solidFill>
                            <a:srgbClr val="000000"/>
                          </a:solidFill>
                          <a:effectLst/>
                          <a:latin typeface="Arial" panose="020B0604020202020204" pitchFamily="34" charset="0"/>
                        </a:rPr>
                        <a:t>IRR</a:t>
                      </a:r>
                    </a:p>
                    <a:p>
                      <a:pPr marL="0" indent="0" algn="l" rtl="0" fontAlgn="t">
                        <a:buNone/>
                      </a:pPr>
                      <a:r>
                        <a:rPr lang="en-US" sz="1200" b="1" i="0" u="none" strike="noStrike">
                          <a:solidFill>
                            <a:srgbClr val="000000"/>
                          </a:solidFill>
                          <a:effectLst/>
                          <a:latin typeface="Arial" panose="020B0604020202020204" pitchFamily="34" charset="0"/>
                        </a:rPr>
                        <a:t>ITC</a:t>
                      </a:r>
                    </a:p>
                    <a:p>
                      <a:pPr marL="0" indent="0" algn="l" rtl="0" fontAlgn="t">
                        <a:buNone/>
                      </a:pPr>
                      <a:r>
                        <a:rPr lang="en-US" sz="1200" b="1" i="0" u="none" strike="noStrike">
                          <a:solidFill>
                            <a:srgbClr val="000000"/>
                          </a:solidFill>
                          <a:effectLst/>
                          <a:latin typeface="Arial" panose="020B0604020202020204" pitchFamily="34" charset="0"/>
                        </a:rPr>
                        <a:t>LID</a:t>
                      </a:r>
                    </a:p>
                    <a:p>
                      <a:pPr marL="0" indent="0" algn="l" rtl="0" fontAlgn="t">
                        <a:buNone/>
                      </a:pPr>
                      <a:r>
                        <a:rPr lang="en-US" sz="1200" b="1" i="0" u="none" strike="noStrike">
                          <a:solidFill>
                            <a:srgbClr val="000000"/>
                          </a:solidFill>
                          <a:effectLst/>
                          <a:latin typeface="Arial" panose="020B0604020202020204" pitchFamily="34" charset="0"/>
                        </a:rPr>
                        <a:t>LFP</a:t>
                      </a:r>
                    </a:p>
                    <a:p>
                      <a:pPr marL="0" indent="0" algn="l" rtl="0" fontAlgn="t">
                        <a:buNone/>
                      </a:pPr>
                      <a:r>
                        <a:rPr lang="en-US" sz="1200" b="1" i="0" u="none" strike="noStrike">
                          <a:solidFill>
                            <a:srgbClr val="000000"/>
                          </a:solidFill>
                          <a:effectLst/>
                          <a:latin typeface="Arial" panose="020B0604020202020204" pitchFamily="34" charset="0"/>
                        </a:rPr>
                        <a:t>MOIC</a:t>
                      </a:r>
                    </a:p>
                  </a:txBody>
                  <a:tcPr marL="5173" marR="5173" marT="5173" marB="0">
                    <a:lnL>
                      <a:noFill/>
                    </a:lnL>
                    <a:lnR>
                      <a:noFill/>
                    </a:lnR>
                    <a:lnT>
                      <a:noFill/>
                    </a:lnT>
                    <a:lnB>
                      <a:noFill/>
                    </a:lnB>
                  </a:tcPr>
                </a:tc>
                <a:tc>
                  <a:txBody>
                    <a:bodyPr/>
                    <a:lstStyle/>
                    <a:p>
                      <a:pPr marL="0" marR="0" lvl="0" indent="0" algn="l" defTabSz="711200" rtl="0" eaLnBrk="1" fontAlgn="t" latinLnBrk="0" hangingPunct="1">
                        <a:lnSpc>
                          <a:spcPct val="100000"/>
                        </a:lnSpc>
                        <a:spcBef>
                          <a:spcPts val="1200"/>
                        </a:spcBef>
                        <a:spcAft>
                          <a:spcPts val="0"/>
                        </a:spcAft>
                        <a:buClrTx/>
                        <a:buSzTx/>
                        <a:buFontTx/>
                        <a:buNone/>
                        <a:tabLst/>
                        <a:defRPr/>
                      </a:pPr>
                      <a:r>
                        <a:rPr lang="en-US" sz="1200" b="0" i="0" u="none" strike="noStrike" dirty="0">
                          <a:solidFill>
                            <a:srgbClr val="000000"/>
                          </a:solidFill>
                          <a:effectLst/>
                          <a:latin typeface="Arial" panose="020B0604020202020204" pitchFamily="34" charset="0"/>
                        </a:rPr>
                        <a:t>Concentrated solar power</a:t>
                      </a:r>
                    </a:p>
                    <a:p>
                      <a:pPr marL="0" indent="0" algn="l" rtl="0" fontAlgn="t">
                        <a:buNone/>
                      </a:pPr>
                      <a:r>
                        <a:rPr lang="en-US" sz="1200" b="0" i="0" u="none" strike="noStrike" dirty="0">
                          <a:solidFill>
                            <a:srgbClr val="000000"/>
                          </a:solidFill>
                          <a:effectLst/>
                          <a:latin typeface="Arial" panose="020B0604020202020204" pitchFamily="34" charset="0"/>
                        </a:rPr>
                        <a:t>Europe, Middle East, and Africa</a:t>
                      </a:r>
                    </a:p>
                    <a:p>
                      <a:pPr marL="0" indent="0" algn="l" rtl="0" fontAlgn="t">
                        <a:buNone/>
                      </a:pPr>
                      <a:r>
                        <a:rPr lang="en-US" sz="1200" b="0" i="0" u="none" strike="noStrike" dirty="0">
                          <a:solidFill>
                            <a:srgbClr val="000000"/>
                          </a:solidFill>
                          <a:effectLst/>
                          <a:latin typeface="Arial" panose="020B0604020202020204" pitchFamily="34" charset="0"/>
                        </a:rPr>
                        <a:t>Engineering, procurement, and construction</a:t>
                      </a:r>
                    </a:p>
                    <a:p>
                      <a:pPr marL="0" indent="0" algn="l" rtl="0" fontAlgn="t">
                        <a:buNone/>
                      </a:pPr>
                      <a:r>
                        <a:rPr lang="en-US" sz="1200" b="0" i="0" u="none" strike="noStrike" dirty="0">
                          <a:solidFill>
                            <a:srgbClr val="000000"/>
                          </a:solidFill>
                          <a:effectLst/>
                          <a:latin typeface="Arial" panose="020B0604020202020204" pitchFamily="34" charset="0"/>
                        </a:rPr>
                        <a:t>Extended Producer Responsibility</a:t>
                      </a:r>
                    </a:p>
                    <a:p>
                      <a:pPr marL="0" indent="0" algn="l" rtl="0" fontAlgn="t">
                        <a:buNone/>
                      </a:pPr>
                      <a:r>
                        <a:rPr lang="en-US" sz="1200" b="0" i="0" u="none" strike="noStrike" dirty="0">
                          <a:solidFill>
                            <a:srgbClr val="000000"/>
                          </a:solidFill>
                          <a:effectLst/>
                          <a:latin typeface="Arial" panose="020B0604020202020204" pitchFamily="34" charset="0"/>
                        </a:rPr>
                        <a:t>Energy service provider </a:t>
                      </a:r>
                    </a:p>
                    <a:p>
                      <a:pPr marL="0" indent="0" algn="l" rtl="0" fontAlgn="t">
                        <a:buNone/>
                      </a:pPr>
                      <a:r>
                        <a:rPr lang="en-US" sz="1200" b="0" i="0" u="none" strike="noStrike" dirty="0">
                          <a:solidFill>
                            <a:srgbClr val="000000"/>
                          </a:solidFill>
                          <a:effectLst/>
                          <a:latin typeface="Arial" panose="020B0604020202020204" pitchFamily="34" charset="0"/>
                        </a:rPr>
                        <a:t>Ethylene vinyl acetate</a:t>
                      </a:r>
                    </a:p>
                    <a:p>
                      <a:pPr marL="0" indent="0" algn="l" rtl="0" fontAlgn="t">
                        <a:buNone/>
                      </a:pPr>
                      <a:r>
                        <a:rPr lang="en-US" sz="1200" b="0" i="0" u="none" strike="noStrike" dirty="0">
                          <a:solidFill>
                            <a:srgbClr val="000000"/>
                          </a:solidFill>
                          <a:effectLst/>
                          <a:latin typeface="Arial" panose="020B0604020202020204" pitchFamily="34" charset="0"/>
                        </a:rPr>
                        <a:t>Feed-in tariff </a:t>
                      </a:r>
                    </a:p>
                    <a:p>
                      <a:pPr marL="0" indent="0" algn="l" rtl="0" fontAlgn="t">
                        <a:buNone/>
                      </a:pPr>
                      <a:r>
                        <a:rPr lang="en-US" sz="1200" b="0" i="0" u="none" strike="noStrike" dirty="0">
                          <a:solidFill>
                            <a:srgbClr val="000000"/>
                          </a:solidFill>
                          <a:effectLst/>
                          <a:latin typeface="Arial" panose="020B0604020202020204" pitchFamily="34" charset="0"/>
                        </a:rPr>
                        <a:t>Fluidized bed reactor</a:t>
                      </a:r>
                    </a:p>
                    <a:p>
                      <a:pPr marL="0" indent="0" algn="l" rtl="0" fontAlgn="t">
                        <a:buNone/>
                      </a:pPr>
                      <a:r>
                        <a:rPr lang="en-US" sz="1200" b="0" i="0" u="none" strike="noStrike" dirty="0">
                          <a:solidFill>
                            <a:srgbClr val="000000"/>
                          </a:solidFill>
                          <a:effectLst/>
                          <a:latin typeface="Arial" panose="020B0604020202020204" pitchFamily="34" charset="0"/>
                        </a:rPr>
                        <a:t>Floating PV</a:t>
                      </a:r>
                    </a:p>
                    <a:p>
                      <a:pPr marL="0" indent="0" algn="l" rtl="0" fontAlgn="t">
                        <a:buNone/>
                      </a:pPr>
                      <a:r>
                        <a:rPr lang="en-US" sz="1200" b="0" i="0" u="none" strike="noStrike" dirty="0">
                          <a:solidFill>
                            <a:srgbClr val="000000"/>
                          </a:solidFill>
                          <a:effectLst/>
                          <a:latin typeface="Arial" panose="020B0604020202020204" pitchFamily="34" charset="0"/>
                        </a:rPr>
                        <a:t>Silicon heterojunction cells </a:t>
                      </a:r>
                    </a:p>
                    <a:p>
                      <a:pPr marL="0" indent="0" algn="l" rtl="0" fontAlgn="t">
                        <a:buNone/>
                      </a:pPr>
                      <a:r>
                        <a:rPr lang="en-US" sz="1200" b="0" i="0" u="none" strike="noStrike" dirty="0">
                          <a:solidFill>
                            <a:srgbClr val="000000"/>
                          </a:solidFill>
                          <a:effectLst/>
                          <a:latin typeface="Arial" panose="020B0604020202020204" pitchFamily="34" charset="0"/>
                        </a:rPr>
                        <a:t>Inflation Reduction Act</a:t>
                      </a:r>
                    </a:p>
                    <a:p>
                      <a:pPr marL="0" indent="0" algn="l" rtl="0" fontAlgn="t">
                        <a:buNone/>
                      </a:pPr>
                      <a:r>
                        <a:rPr lang="en-US" sz="1200" b="0" i="0" u="none" strike="noStrike" dirty="0">
                          <a:solidFill>
                            <a:srgbClr val="000000"/>
                          </a:solidFill>
                          <a:effectLst/>
                          <a:latin typeface="Arial" panose="020B0604020202020204" pitchFamily="34" charset="0"/>
                        </a:rPr>
                        <a:t>Internal rate of return</a:t>
                      </a:r>
                    </a:p>
                    <a:p>
                      <a:pPr marL="0" indent="0" algn="l" rtl="0" fontAlgn="t">
                        <a:buNone/>
                      </a:pPr>
                      <a:r>
                        <a:rPr lang="en-US" sz="1200" b="0" i="0" u="none" strike="noStrike" dirty="0">
                          <a:solidFill>
                            <a:srgbClr val="000000"/>
                          </a:solidFill>
                          <a:effectLst/>
                          <a:latin typeface="Arial" panose="020B0604020202020204" pitchFamily="34" charset="0"/>
                        </a:rPr>
                        <a:t>Investment tax credit </a:t>
                      </a:r>
                    </a:p>
                    <a:p>
                      <a:pPr marL="0" indent="0" algn="l" rtl="0" fontAlgn="t">
                        <a:buNone/>
                      </a:pPr>
                      <a:r>
                        <a:rPr lang="en-US" sz="1200" b="0" i="0" u="none" strike="noStrike" dirty="0">
                          <a:solidFill>
                            <a:srgbClr val="000000"/>
                          </a:solidFill>
                          <a:effectLst/>
                          <a:latin typeface="Arial" panose="020B0604020202020204" pitchFamily="34" charset="0"/>
                        </a:rPr>
                        <a:t>Light-induced degradation</a:t>
                      </a:r>
                    </a:p>
                    <a:p>
                      <a:pPr marL="0" indent="0" algn="l" rtl="0" fontAlgn="t">
                        <a:buNone/>
                      </a:pPr>
                      <a:r>
                        <a:rPr lang="en-US" sz="1200" b="0" i="0" u="none" strike="noStrike" dirty="0">
                          <a:solidFill>
                            <a:srgbClr val="000000"/>
                          </a:solidFill>
                          <a:effectLst/>
                          <a:latin typeface="Arial" panose="020B0604020202020204" pitchFamily="34" charset="0"/>
                        </a:rPr>
                        <a:t>Lithium iron phosphate battery </a:t>
                      </a:r>
                    </a:p>
                    <a:p>
                      <a:pPr marL="0" indent="0" algn="l" rtl="0" fontAlgn="t">
                        <a:buNone/>
                      </a:pPr>
                      <a:r>
                        <a:rPr lang="en-US" sz="1200" b="0" i="0" u="none" strike="noStrike" dirty="0">
                          <a:solidFill>
                            <a:srgbClr val="000000"/>
                          </a:solidFill>
                          <a:effectLst/>
                          <a:latin typeface="Arial" panose="020B0604020202020204" pitchFamily="34" charset="0"/>
                        </a:rPr>
                        <a:t>Multiple on invested capital</a:t>
                      </a:r>
                    </a:p>
                  </a:txBody>
                  <a:tcPr marL="5173" marR="5173" marT="5173"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9" name="Table 8">
            <a:extLst>
              <a:ext uri="{FF2B5EF4-FFF2-40B4-BE49-F238E27FC236}">
                <a16:creationId xmlns:a16="http://schemas.microsoft.com/office/drawing/2014/main" id="{F119C1ED-8CAD-5A59-6DE2-AD19E21495AE}"/>
              </a:ext>
            </a:extLst>
          </p:cNvPr>
          <p:cNvGraphicFramePr>
            <a:graphicFrameLocks noGrp="1"/>
          </p:cNvGraphicFramePr>
          <p:nvPr/>
        </p:nvGraphicFramePr>
        <p:xfrm>
          <a:off x="8260867" y="1055623"/>
          <a:ext cx="3783496" cy="5217253"/>
        </p:xfrm>
        <a:graphic>
          <a:graphicData uri="http://schemas.openxmlformats.org/drawingml/2006/table">
            <a:tbl>
              <a:tblPr firstRow="1" bandRow="1"/>
              <a:tblGrid>
                <a:gridCol w="709406">
                  <a:extLst>
                    <a:ext uri="{9D8B030D-6E8A-4147-A177-3AD203B41FA5}">
                      <a16:colId xmlns:a16="http://schemas.microsoft.com/office/drawing/2014/main" val="20000"/>
                    </a:ext>
                  </a:extLst>
                </a:gridCol>
                <a:gridCol w="3074090">
                  <a:extLst>
                    <a:ext uri="{9D8B030D-6E8A-4147-A177-3AD203B41FA5}">
                      <a16:colId xmlns:a16="http://schemas.microsoft.com/office/drawing/2014/main" val="20001"/>
                    </a:ext>
                  </a:extLst>
                </a:gridCol>
              </a:tblGrid>
              <a:tr h="207362">
                <a:tc>
                  <a:txBody>
                    <a:bodyPr/>
                    <a:lstStyle/>
                    <a:p>
                      <a:pPr marL="0" indent="0" algn="l" rtl="0" fontAlgn="t">
                        <a:buNone/>
                      </a:pPr>
                      <a:r>
                        <a:rPr lang="en-US" sz="1200" b="1" i="0" u="none" strike="noStrike" dirty="0">
                          <a:solidFill>
                            <a:srgbClr val="000000"/>
                          </a:solidFill>
                          <a:effectLst/>
                          <a:latin typeface="Arial" panose="020B0604020202020204" pitchFamily="34" charset="0"/>
                        </a:rPr>
                        <a:t>Mono-Si</a:t>
                      </a:r>
                    </a:p>
                    <a:p>
                      <a:pPr marL="0" indent="0" algn="l" rtl="0" fontAlgn="t">
                        <a:buNone/>
                      </a:pPr>
                      <a:r>
                        <a:rPr lang="en-US" sz="1200" b="1" i="0" u="none" strike="noStrike" dirty="0">
                          <a:solidFill>
                            <a:srgbClr val="000000"/>
                          </a:solidFill>
                          <a:effectLst/>
                          <a:latin typeface="Arial" panose="020B0604020202020204" pitchFamily="34" charset="0"/>
                        </a:rPr>
                        <a:t>NPV</a:t>
                      </a:r>
                    </a:p>
                    <a:p>
                      <a:pPr marL="0" indent="0" algn="l" rtl="0" fontAlgn="t">
                        <a:buNone/>
                      </a:pPr>
                      <a:r>
                        <a:rPr lang="en-US" sz="1200" b="1" i="0" u="none" strike="noStrike" dirty="0">
                          <a:solidFill>
                            <a:srgbClr val="000000"/>
                          </a:solidFill>
                          <a:effectLst/>
                          <a:latin typeface="Arial" panose="020B0604020202020204" pitchFamily="34" charset="0"/>
                        </a:rPr>
                        <a:t>NZE</a:t>
                      </a:r>
                    </a:p>
                    <a:p>
                      <a:pPr marL="0" indent="0" algn="l" rtl="0" fontAlgn="t">
                        <a:buNone/>
                      </a:pPr>
                      <a:r>
                        <a:rPr lang="en-US" sz="1200" b="1" i="0" u="none" strike="noStrike" dirty="0">
                          <a:solidFill>
                            <a:srgbClr val="000000"/>
                          </a:solidFill>
                          <a:effectLst/>
                          <a:latin typeface="Arial" panose="020B0604020202020204" pitchFamily="34" charset="0"/>
                        </a:rPr>
                        <a:t>OBBBA</a:t>
                      </a:r>
                    </a:p>
                    <a:p>
                      <a:pPr marL="0" indent="0" algn="l" rtl="0" fontAlgn="t">
                        <a:buNone/>
                      </a:pPr>
                      <a:r>
                        <a:rPr lang="en-US" sz="1200" b="1" i="0" u="none" strike="noStrike" dirty="0">
                          <a:solidFill>
                            <a:srgbClr val="000000"/>
                          </a:solidFill>
                          <a:effectLst/>
                          <a:latin typeface="Arial" panose="020B0604020202020204" pitchFamily="34" charset="0"/>
                        </a:rPr>
                        <a:t>OEMs</a:t>
                      </a:r>
                    </a:p>
                    <a:p>
                      <a:pPr marL="0" indent="0" algn="l" rtl="0" fontAlgn="t">
                        <a:buNone/>
                      </a:pPr>
                      <a:r>
                        <a:rPr lang="en-US" sz="1200" b="1" i="0" u="none" strike="noStrike" dirty="0" err="1">
                          <a:solidFill>
                            <a:srgbClr val="000000"/>
                          </a:solidFill>
                          <a:effectLst/>
                          <a:latin typeface="Arial" panose="020B0604020202020204" pitchFamily="34" charset="0"/>
                        </a:rPr>
                        <a:t>OpEx</a:t>
                      </a:r>
                      <a:endParaRPr lang="en-US" sz="1200" b="1" i="0" u="none" strike="noStrike" dirty="0">
                        <a:solidFill>
                          <a:srgbClr val="000000"/>
                        </a:solidFill>
                        <a:effectLst/>
                        <a:latin typeface="Arial" panose="020B0604020202020204" pitchFamily="34" charset="0"/>
                      </a:endParaRPr>
                    </a:p>
                    <a:p>
                      <a:pPr marL="0" indent="0" algn="l" rtl="0" fontAlgn="t">
                        <a:buNone/>
                      </a:pPr>
                      <a:r>
                        <a:rPr lang="en-US" sz="1200" b="1" i="0" u="none" strike="noStrike" dirty="0">
                          <a:solidFill>
                            <a:srgbClr val="000000"/>
                          </a:solidFill>
                          <a:effectLst/>
                          <a:latin typeface="Arial" panose="020B0604020202020204" pitchFamily="34" charset="0"/>
                        </a:rPr>
                        <a:t>O&amp;M</a:t>
                      </a:r>
                    </a:p>
                    <a:p>
                      <a:pPr marL="0" indent="0" algn="l" rtl="0" fontAlgn="t">
                        <a:buNone/>
                      </a:pPr>
                      <a:r>
                        <a:rPr lang="en-US" sz="1200" b="1" i="0" u="none" strike="noStrike" dirty="0">
                          <a:solidFill>
                            <a:srgbClr val="000000"/>
                          </a:solidFill>
                          <a:effectLst/>
                          <a:latin typeface="Arial" panose="020B0604020202020204" pitchFamily="34" charset="0"/>
                        </a:rPr>
                        <a:t>PAYG</a:t>
                      </a:r>
                    </a:p>
                    <a:p>
                      <a:pPr marL="0" indent="0" algn="l" rtl="0" fontAlgn="t">
                        <a:buNone/>
                      </a:pPr>
                      <a:r>
                        <a:rPr lang="en-US" sz="1200" b="1" i="0" u="none" strike="noStrike" dirty="0">
                          <a:solidFill>
                            <a:srgbClr val="000000"/>
                          </a:solidFill>
                          <a:effectLst/>
                          <a:latin typeface="Arial" panose="020B0604020202020204" pitchFamily="34" charset="0"/>
                        </a:rPr>
                        <a:t>PERC</a:t>
                      </a:r>
                    </a:p>
                    <a:p>
                      <a:pPr marL="0" indent="0" algn="l" rtl="0" fontAlgn="t">
                        <a:buNone/>
                      </a:pPr>
                      <a:r>
                        <a:rPr lang="en-US" sz="1200" b="1" i="0" u="none" strike="noStrike" dirty="0">
                          <a:solidFill>
                            <a:srgbClr val="000000"/>
                          </a:solidFill>
                          <a:effectLst/>
                          <a:latin typeface="Arial" panose="020B0604020202020204" pitchFamily="34" charset="0"/>
                        </a:rPr>
                        <a:t>Poly-Si</a:t>
                      </a:r>
                    </a:p>
                    <a:p>
                      <a:pPr marL="0" indent="0" algn="l" rtl="0" fontAlgn="t">
                        <a:buNone/>
                      </a:pPr>
                      <a:r>
                        <a:rPr lang="en-US" sz="1200" b="1" i="0" u="none" strike="noStrike" dirty="0">
                          <a:solidFill>
                            <a:srgbClr val="000000"/>
                          </a:solidFill>
                          <a:effectLst/>
                          <a:latin typeface="Arial" panose="020B0604020202020204" pitchFamily="34" charset="0"/>
                        </a:rPr>
                        <a:t>PPA</a:t>
                      </a:r>
                    </a:p>
                    <a:p>
                      <a:pPr marL="0" indent="0" algn="l" rtl="0" fontAlgn="t">
                        <a:buNone/>
                      </a:pPr>
                      <a:r>
                        <a:rPr lang="en-US" sz="1200" b="1" i="0" u="none" strike="noStrike" dirty="0">
                          <a:solidFill>
                            <a:srgbClr val="000000"/>
                          </a:solidFill>
                          <a:effectLst/>
                          <a:latin typeface="Arial" panose="020B0604020202020204" pitchFamily="34" charset="0"/>
                        </a:rPr>
                        <a:t>PTC</a:t>
                      </a:r>
                    </a:p>
                    <a:p>
                      <a:pPr marL="0" indent="0" algn="l" rtl="0" fontAlgn="t">
                        <a:buNone/>
                      </a:pPr>
                      <a:r>
                        <a:rPr lang="en-US" sz="1200" b="1" i="0" u="none" strike="noStrike" dirty="0">
                          <a:solidFill>
                            <a:srgbClr val="000000"/>
                          </a:solidFill>
                          <a:effectLst/>
                          <a:latin typeface="Arial" panose="020B0604020202020204" pitchFamily="34" charset="0"/>
                        </a:rPr>
                        <a:t>PV</a:t>
                      </a:r>
                    </a:p>
                    <a:p>
                      <a:pPr marL="0" indent="0" algn="l" rtl="0" fontAlgn="t">
                        <a:buNone/>
                      </a:pPr>
                      <a:r>
                        <a:rPr lang="en-US" sz="1200" b="1" i="0" u="none" strike="noStrike" dirty="0">
                          <a:solidFill>
                            <a:srgbClr val="000000"/>
                          </a:solidFill>
                          <a:effectLst/>
                          <a:latin typeface="Arial" panose="020B0604020202020204" pitchFamily="34" charset="0"/>
                        </a:rPr>
                        <a:t>REC</a:t>
                      </a:r>
                    </a:p>
                    <a:p>
                      <a:pPr marL="0" indent="0" algn="l" rtl="0" fontAlgn="t">
                        <a:buNone/>
                      </a:pPr>
                      <a:r>
                        <a:rPr lang="en-US" sz="1200" b="1" i="0" u="none" strike="noStrike" dirty="0">
                          <a:solidFill>
                            <a:srgbClr val="000000"/>
                          </a:solidFill>
                          <a:effectLst/>
                          <a:latin typeface="Arial" panose="020B0604020202020204" pitchFamily="34" charset="0"/>
                        </a:rPr>
                        <a:t>REE</a:t>
                      </a:r>
                    </a:p>
                    <a:p>
                      <a:pPr marL="0" indent="0" algn="l" rtl="0" fontAlgn="t">
                        <a:buNone/>
                      </a:pPr>
                      <a:r>
                        <a:rPr lang="en-US" sz="1200" b="1" i="0" u="none" strike="noStrike" dirty="0">
                          <a:solidFill>
                            <a:srgbClr val="000000"/>
                          </a:solidFill>
                          <a:effectLst/>
                          <a:latin typeface="Arial" panose="020B0604020202020204" pitchFamily="34" charset="0"/>
                        </a:rPr>
                        <a:t>R&amp;D</a:t>
                      </a:r>
                    </a:p>
                  </a:txBody>
                  <a:tcPr marL="5173" marR="5173" marT="5173" marB="0">
                    <a:lnL>
                      <a:noFill/>
                    </a:lnL>
                    <a:lnR>
                      <a:noFill/>
                    </a:lnR>
                    <a:lnT>
                      <a:noFill/>
                    </a:lnT>
                    <a:lnB>
                      <a:noFill/>
                    </a:lnB>
                  </a:tcPr>
                </a:tc>
                <a:tc>
                  <a:txBody>
                    <a:bodyPr/>
                    <a:lstStyle/>
                    <a:p>
                      <a:pPr marL="0" marR="0" lvl="0" indent="0" algn="l" defTabSz="711200" rtl="0" eaLnBrk="1" fontAlgn="t" latinLnBrk="0" hangingPunct="1">
                        <a:lnSpc>
                          <a:spcPct val="100000"/>
                        </a:lnSpc>
                        <a:spcBef>
                          <a:spcPts val="1200"/>
                        </a:spcBef>
                        <a:spcAft>
                          <a:spcPts val="0"/>
                        </a:spcAft>
                        <a:buClrTx/>
                        <a:buSzTx/>
                        <a:buFontTx/>
                        <a:buNone/>
                        <a:tabLst/>
                        <a:defRPr/>
                      </a:pPr>
                      <a:r>
                        <a:rPr lang="en-US" sz="1200" b="0" i="0" u="none" strike="noStrike" dirty="0">
                          <a:solidFill>
                            <a:srgbClr val="000000"/>
                          </a:solidFill>
                          <a:effectLst/>
                          <a:latin typeface="Arial" panose="020B0604020202020204" pitchFamily="34" charset="0"/>
                        </a:rPr>
                        <a:t>Monocrystalline silicon </a:t>
                      </a:r>
                    </a:p>
                    <a:p>
                      <a:pPr marL="0" indent="0" algn="l" rtl="0" fontAlgn="t">
                        <a:buNone/>
                      </a:pPr>
                      <a:r>
                        <a:rPr lang="en-US" sz="1200" b="0" i="0" u="none" strike="noStrike" dirty="0">
                          <a:solidFill>
                            <a:srgbClr val="000000"/>
                          </a:solidFill>
                          <a:effectLst/>
                          <a:latin typeface="Arial" panose="020B0604020202020204" pitchFamily="34" charset="0"/>
                        </a:rPr>
                        <a:t>Net present value</a:t>
                      </a:r>
                    </a:p>
                    <a:p>
                      <a:pPr marL="0" indent="0" algn="l" rtl="0" fontAlgn="t">
                        <a:buNone/>
                      </a:pPr>
                      <a:r>
                        <a:rPr lang="en-US" sz="1200" b="0" i="0" u="none" strike="noStrike" dirty="0">
                          <a:solidFill>
                            <a:srgbClr val="000000"/>
                          </a:solidFill>
                          <a:effectLst/>
                          <a:latin typeface="Arial" panose="020B0604020202020204" pitchFamily="34" charset="0"/>
                        </a:rPr>
                        <a:t>Net Zero Scenario</a:t>
                      </a:r>
                    </a:p>
                    <a:p>
                      <a:pPr marL="0" indent="0" algn="l" rtl="0" fontAlgn="t">
                        <a:buNone/>
                      </a:pPr>
                      <a:r>
                        <a:rPr lang="en-US" sz="1200" b="0" i="0" u="none" strike="noStrike" dirty="0">
                          <a:solidFill>
                            <a:srgbClr val="000000"/>
                          </a:solidFill>
                          <a:effectLst/>
                          <a:latin typeface="Arial" panose="020B0604020202020204" pitchFamily="34" charset="0"/>
                        </a:rPr>
                        <a:t>One Big Beautiful Bill Act</a:t>
                      </a:r>
                    </a:p>
                    <a:p>
                      <a:pPr marL="0" indent="0" algn="l" rtl="0" fontAlgn="t">
                        <a:buNone/>
                      </a:pPr>
                      <a:r>
                        <a:rPr lang="en-US" sz="1200" b="0" i="0" u="none" strike="noStrike" dirty="0">
                          <a:solidFill>
                            <a:srgbClr val="000000"/>
                          </a:solidFill>
                          <a:effectLst/>
                          <a:latin typeface="Arial" panose="020B0604020202020204" pitchFamily="34" charset="0"/>
                        </a:rPr>
                        <a:t>Original equipment manufacturers</a:t>
                      </a:r>
                    </a:p>
                    <a:p>
                      <a:pPr marL="0" indent="0" algn="l" rtl="0" fontAlgn="t">
                        <a:buNone/>
                      </a:pPr>
                      <a:r>
                        <a:rPr lang="en-US" sz="1200" b="0" i="0" u="none" strike="noStrike" dirty="0">
                          <a:solidFill>
                            <a:srgbClr val="000000"/>
                          </a:solidFill>
                          <a:effectLst/>
                          <a:latin typeface="Arial" panose="020B0604020202020204" pitchFamily="34" charset="0"/>
                        </a:rPr>
                        <a:t>Operating expenses</a:t>
                      </a:r>
                    </a:p>
                    <a:p>
                      <a:pPr marL="0" indent="0" algn="l" rtl="0" fontAlgn="t">
                        <a:buNone/>
                      </a:pPr>
                      <a:r>
                        <a:rPr lang="en-US" sz="1200" b="0" i="0" u="none" strike="noStrike" dirty="0">
                          <a:solidFill>
                            <a:srgbClr val="000000"/>
                          </a:solidFill>
                          <a:effectLst/>
                          <a:latin typeface="Arial" panose="020B0604020202020204" pitchFamily="34" charset="0"/>
                        </a:rPr>
                        <a:t>Operating and maintenance</a:t>
                      </a:r>
                    </a:p>
                    <a:p>
                      <a:pPr marL="0" indent="0" algn="l" rtl="0" fontAlgn="t">
                        <a:buNone/>
                      </a:pPr>
                      <a:r>
                        <a:rPr lang="en-US" sz="1200" b="0" i="0" u="none" strike="noStrike" dirty="0">
                          <a:solidFill>
                            <a:srgbClr val="000000"/>
                          </a:solidFill>
                          <a:effectLst/>
                          <a:latin typeface="Arial" panose="020B0604020202020204" pitchFamily="34" charset="0"/>
                        </a:rPr>
                        <a:t>Pay as you go</a:t>
                      </a:r>
                    </a:p>
                    <a:p>
                      <a:pPr marL="0" indent="0" algn="l" rtl="0" fontAlgn="t">
                        <a:buNone/>
                      </a:pPr>
                      <a:r>
                        <a:rPr lang="en-US" sz="1200" b="0" i="0" u="none" strike="noStrike" dirty="0">
                          <a:solidFill>
                            <a:srgbClr val="000000"/>
                          </a:solidFill>
                          <a:effectLst/>
                          <a:latin typeface="Arial" panose="020B0604020202020204" pitchFamily="34" charset="0"/>
                        </a:rPr>
                        <a:t>Passivated emitter and rear cell</a:t>
                      </a:r>
                    </a:p>
                    <a:p>
                      <a:pPr marL="0" indent="0" algn="l" rtl="0" fontAlgn="t">
                        <a:buNone/>
                      </a:pPr>
                      <a:r>
                        <a:rPr lang="en-US" sz="1200" b="0" i="0" u="none" strike="noStrike" dirty="0">
                          <a:solidFill>
                            <a:srgbClr val="000000"/>
                          </a:solidFill>
                          <a:effectLst/>
                          <a:latin typeface="Arial" panose="020B0604020202020204" pitchFamily="34" charset="0"/>
                        </a:rPr>
                        <a:t>Polycrystalline silicon</a:t>
                      </a:r>
                    </a:p>
                    <a:p>
                      <a:pPr marL="0" indent="0" algn="l" rtl="0" fontAlgn="t">
                        <a:buNone/>
                      </a:pPr>
                      <a:r>
                        <a:rPr lang="en-US" sz="1200" b="0" i="0" u="none" strike="noStrike" dirty="0">
                          <a:solidFill>
                            <a:srgbClr val="000000"/>
                          </a:solidFill>
                          <a:effectLst/>
                          <a:latin typeface="Arial" panose="020B0604020202020204" pitchFamily="34" charset="0"/>
                        </a:rPr>
                        <a:t>Power purchase agreement</a:t>
                      </a:r>
                    </a:p>
                    <a:p>
                      <a:pPr marL="0" indent="0" algn="l" rtl="0" fontAlgn="t">
                        <a:buNone/>
                      </a:pPr>
                      <a:r>
                        <a:rPr lang="en-US" sz="1200" b="0" i="0" u="none" strike="noStrike" dirty="0">
                          <a:solidFill>
                            <a:srgbClr val="000000"/>
                          </a:solidFill>
                          <a:effectLst/>
                          <a:latin typeface="Arial" panose="020B0604020202020204" pitchFamily="34" charset="0"/>
                        </a:rPr>
                        <a:t>Production tax credit </a:t>
                      </a:r>
                    </a:p>
                    <a:p>
                      <a:pPr marL="0" indent="0" algn="l" rtl="0" fontAlgn="t">
                        <a:buNone/>
                      </a:pPr>
                      <a:r>
                        <a:rPr lang="en-US" sz="1200" b="0" i="0" u="none" strike="noStrike" dirty="0">
                          <a:solidFill>
                            <a:srgbClr val="000000"/>
                          </a:solidFill>
                          <a:effectLst/>
                          <a:latin typeface="Arial" panose="020B0604020202020204" pitchFamily="34" charset="0"/>
                        </a:rPr>
                        <a:t>Photovoltaic</a:t>
                      </a:r>
                    </a:p>
                    <a:p>
                      <a:pPr marL="0" indent="0" algn="l" rtl="0" fontAlgn="t">
                        <a:buNone/>
                      </a:pPr>
                      <a:r>
                        <a:rPr lang="en-US" sz="1200" b="0" i="0" u="none" strike="noStrike" dirty="0">
                          <a:solidFill>
                            <a:srgbClr val="000000"/>
                          </a:solidFill>
                          <a:effectLst/>
                          <a:latin typeface="Arial" panose="020B0604020202020204" pitchFamily="34" charset="0"/>
                        </a:rPr>
                        <a:t>Renewable energy credit </a:t>
                      </a:r>
                    </a:p>
                    <a:p>
                      <a:pPr marL="0" indent="0" algn="l" rtl="0" fontAlgn="t">
                        <a:buNone/>
                      </a:pPr>
                      <a:r>
                        <a:rPr lang="en-US" sz="1200" b="0" i="0" u="none" strike="noStrike" dirty="0">
                          <a:solidFill>
                            <a:srgbClr val="000000"/>
                          </a:solidFill>
                          <a:effectLst/>
                          <a:latin typeface="Arial" panose="020B0604020202020204" pitchFamily="34" charset="0"/>
                        </a:rPr>
                        <a:t>Rare earth elements</a:t>
                      </a:r>
                    </a:p>
                    <a:p>
                      <a:pPr marL="0" indent="0" algn="l" rtl="0" fontAlgn="t">
                        <a:buNone/>
                      </a:pPr>
                      <a:r>
                        <a:rPr lang="en-US" sz="1200" b="0" i="0" u="none" strike="noStrike" dirty="0">
                          <a:solidFill>
                            <a:srgbClr val="000000"/>
                          </a:solidFill>
                          <a:effectLst/>
                          <a:latin typeface="Arial" panose="020B0604020202020204" pitchFamily="34" charset="0"/>
                        </a:rPr>
                        <a:t>Research and development</a:t>
                      </a:r>
                    </a:p>
                  </a:txBody>
                  <a:tcPr marL="5173" marR="5173" marT="5173" marB="0">
                    <a:lnL>
                      <a:noFill/>
                    </a:lnL>
                    <a:lnR>
                      <a:noFill/>
                    </a:lnR>
                    <a:lnT>
                      <a:noFill/>
                    </a:lnT>
                    <a:lnB>
                      <a:noFill/>
                    </a:lnB>
                  </a:tcPr>
                </a:tc>
                <a:extLst>
                  <a:ext uri="{0D108BD9-81ED-4DB2-BD59-A6C34878D82A}">
                    <a16:rowId xmlns:a16="http://schemas.microsoft.com/office/drawing/2014/main" val="10000"/>
                  </a:ext>
                </a:extLst>
              </a:tr>
            </a:tbl>
          </a:graphicData>
        </a:graphic>
      </p:graphicFrame>
    </p:spTree>
    <p:custDataLst>
      <p:tags r:id="rId1"/>
    </p:custDataLst>
    <p:extLst>
      <p:ext uri="{BB962C8B-B14F-4D97-AF65-F5344CB8AC3E}">
        <p14:creationId xmlns:p14="http://schemas.microsoft.com/office/powerpoint/2010/main" val="42127651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878C9-6E52-DEAD-BF3E-A42999917335}"/>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A54EFFC-8840-4EB1-47AD-9A8DCFB9BA40}"/>
              </a:ext>
            </a:extLst>
          </p:cNvPr>
          <p:cNvGraphicFramePr>
            <a:graphicFrameLocks/>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7" name="think-cell data - do not delete" hidden="1">
                        <a:extLst>
                          <a:ext uri="{FF2B5EF4-FFF2-40B4-BE49-F238E27FC236}">
                            <a16:creationId xmlns:a16="http://schemas.microsoft.com/office/drawing/2014/main" id="{5A54EFFC-8840-4EB1-47AD-9A8DCFB9BA4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BDC63A99-5301-8F1E-022D-B6E31B2171D6}"/>
              </a:ext>
            </a:extLst>
          </p:cNvPr>
          <p:cNvSpPr>
            <a:spLocks noGrp="1"/>
          </p:cNvSpPr>
          <p:nvPr>
            <p:ph type="title"/>
          </p:nvPr>
        </p:nvSpPr>
        <p:spPr/>
        <p:txBody>
          <a:bodyPr vert="horz">
            <a:noAutofit/>
          </a:bodyPr>
          <a:lstStyle/>
          <a:p>
            <a:r>
              <a:rPr lang="en-US"/>
              <a:t>Glossary</a:t>
            </a:r>
          </a:p>
        </p:txBody>
      </p:sp>
      <p:graphicFrame>
        <p:nvGraphicFramePr>
          <p:cNvPr id="4" name="Table 3">
            <a:extLst>
              <a:ext uri="{FF2B5EF4-FFF2-40B4-BE49-F238E27FC236}">
                <a16:creationId xmlns:a16="http://schemas.microsoft.com/office/drawing/2014/main" id="{E40BF29A-5AC8-0FFE-130E-2D7E3C58F30A}"/>
              </a:ext>
            </a:extLst>
          </p:cNvPr>
          <p:cNvGraphicFramePr>
            <a:graphicFrameLocks noGrp="1"/>
          </p:cNvGraphicFramePr>
          <p:nvPr/>
        </p:nvGraphicFramePr>
        <p:xfrm>
          <a:off x="565013" y="1208023"/>
          <a:ext cx="3600933" cy="2870293"/>
        </p:xfrm>
        <a:graphic>
          <a:graphicData uri="http://schemas.openxmlformats.org/drawingml/2006/table">
            <a:tbl>
              <a:tblPr firstRow="1" bandRow="1"/>
              <a:tblGrid>
                <a:gridCol w="675175">
                  <a:extLst>
                    <a:ext uri="{9D8B030D-6E8A-4147-A177-3AD203B41FA5}">
                      <a16:colId xmlns:a16="http://schemas.microsoft.com/office/drawing/2014/main" val="20000"/>
                    </a:ext>
                  </a:extLst>
                </a:gridCol>
                <a:gridCol w="2925758">
                  <a:extLst>
                    <a:ext uri="{9D8B030D-6E8A-4147-A177-3AD203B41FA5}">
                      <a16:colId xmlns:a16="http://schemas.microsoft.com/office/drawing/2014/main" val="20001"/>
                    </a:ext>
                  </a:extLst>
                </a:gridCol>
              </a:tblGrid>
              <a:tr h="326652">
                <a:tc>
                  <a:txBody>
                    <a:bodyPr/>
                    <a:lstStyle/>
                    <a:p>
                      <a:pPr marL="0" marR="0" lvl="0" indent="0" algn="l" defTabSz="711200" rtl="0" eaLnBrk="1" fontAlgn="t" latinLnBrk="0" hangingPunct="1">
                        <a:lnSpc>
                          <a:spcPct val="100000"/>
                        </a:lnSpc>
                        <a:spcBef>
                          <a:spcPts val="1200"/>
                        </a:spcBef>
                        <a:spcAft>
                          <a:spcPts val="0"/>
                        </a:spcAft>
                        <a:buClrTx/>
                        <a:buSzTx/>
                        <a:buFontTx/>
                        <a:buNone/>
                        <a:tabLst/>
                        <a:defRPr/>
                      </a:pPr>
                      <a:r>
                        <a:rPr lang="en-US" sz="1200" b="1" i="0" u="none" strike="noStrike">
                          <a:solidFill>
                            <a:srgbClr val="000000"/>
                          </a:solidFill>
                          <a:effectLst/>
                          <a:latin typeface="Arial" panose="020B0604020202020204" pitchFamily="34" charset="0"/>
                        </a:rPr>
                        <a:t>RPS</a:t>
                      </a:r>
                    </a:p>
                    <a:p>
                      <a:pPr marL="0" marR="0" lvl="0" indent="0" algn="l" defTabSz="711200" rtl="0" eaLnBrk="1" fontAlgn="t" latinLnBrk="0" hangingPunct="1">
                        <a:lnSpc>
                          <a:spcPct val="100000"/>
                        </a:lnSpc>
                        <a:spcBef>
                          <a:spcPts val="1200"/>
                        </a:spcBef>
                        <a:spcAft>
                          <a:spcPts val="0"/>
                        </a:spcAft>
                        <a:buClrTx/>
                        <a:buSzTx/>
                        <a:buFontTx/>
                        <a:buNone/>
                        <a:tabLst/>
                        <a:defRPr/>
                      </a:pPr>
                      <a:r>
                        <a:rPr lang="en-US" sz="1200" b="1" i="0" u="none" strike="noStrike">
                          <a:solidFill>
                            <a:srgbClr val="000000"/>
                          </a:solidFill>
                          <a:effectLst/>
                          <a:latin typeface="Arial" panose="020B0604020202020204" pitchFamily="34" charset="0"/>
                        </a:rPr>
                        <a:t>SG&amp;A</a:t>
                      </a:r>
                    </a:p>
                    <a:p>
                      <a:pPr marL="0" marR="0" lvl="0" indent="0" algn="l" defTabSz="711200" rtl="0" eaLnBrk="1" fontAlgn="t" latinLnBrk="0" hangingPunct="1">
                        <a:lnSpc>
                          <a:spcPct val="100000"/>
                        </a:lnSpc>
                        <a:spcBef>
                          <a:spcPts val="1200"/>
                        </a:spcBef>
                        <a:spcAft>
                          <a:spcPts val="0"/>
                        </a:spcAft>
                        <a:buClrTx/>
                        <a:buSzTx/>
                        <a:buFontTx/>
                        <a:buNone/>
                        <a:tabLst/>
                        <a:defRPr/>
                      </a:pPr>
                      <a:r>
                        <a:rPr lang="en-US" sz="1200" b="1" i="0" u="none" strike="noStrike">
                          <a:solidFill>
                            <a:srgbClr val="000000"/>
                          </a:solidFill>
                          <a:effectLst/>
                          <a:latin typeface="Arial" panose="020B0604020202020204" pitchFamily="34" charset="0"/>
                        </a:rPr>
                        <a:t>SiO</a:t>
                      </a:r>
                      <a:r>
                        <a:rPr lang="en-US" sz="1200" b="1" i="0" u="none" strike="noStrike" baseline="-25000">
                          <a:solidFill>
                            <a:srgbClr val="000000"/>
                          </a:solidFill>
                          <a:effectLst/>
                          <a:latin typeface="Arial" panose="020B0604020202020204" pitchFamily="34" charset="0"/>
                        </a:rPr>
                        <a:t>2</a:t>
                      </a:r>
                      <a:endParaRPr lang="en-US" sz="1200" b="1" i="0" u="none" strike="noStrike">
                        <a:solidFill>
                          <a:srgbClr val="000000"/>
                        </a:solidFill>
                        <a:effectLst/>
                        <a:latin typeface="Arial" panose="020B0604020202020204" pitchFamily="34" charset="0"/>
                      </a:endParaRPr>
                    </a:p>
                    <a:p>
                      <a:pPr marL="0" indent="0" algn="l" rtl="0" fontAlgn="t">
                        <a:buNone/>
                      </a:pPr>
                      <a:r>
                        <a:rPr lang="en-US" sz="1200" b="1" i="0" u="none" strike="noStrike">
                          <a:solidFill>
                            <a:srgbClr val="000000"/>
                          </a:solidFill>
                          <a:effectLst/>
                          <a:latin typeface="Arial" panose="020B0604020202020204" pitchFamily="34" charset="0"/>
                        </a:rPr>
                        <a:t>SPV</a:t>
                      </a:r>
                    </a:p>
                    <a:p>
                      <a:pPr marL="0" indent="0" algn="l" rtl="0" fontAlgn="t">
                        <a:buNone/>
                      </a:pPr>
                      <a:r>
                        <a:rPr lang="en-US" sz="1200" b="1" i="0" u="none" strike="noStrike">
                          <a:solidFill>
                            <a:srgbClr val="000000"/>
                          </a:solidFill>
                          <a:effectLst/>
                          <a:latin typeface="Arial" panose="020B0604020202020204" pitchFamily="34" charset="0"/>
                        </a:rPr>
                        <a:t>SPS</a:t>
                      </a:r>
                    </a:p>
                    <a:p>
                      <a:pPr marL="0" indent="0" algn="l" rtl="0" fontAlgn="t">
                        <a:buNone/>
                      </a:pPr>
                      <a:r>
                        <a:rPr lang="en-US" sz="1200" b="1" i="0" u="none" strike="noStrike">
                          <a:solidFill>
                            <a:srgbClr val="000000"/>
                          </a:solidFill>
                          <a:effectLst/>
                          <a:latin typeface="Arial" panose="020B0604020202020204" pitchFamily="34" charset="0"/>
                        </a:rPr>
                        <a:t>TCO</a:t>
                      </a:r>
                    </a:p>
                    <a:p>
                      <a:pPr marL="0" indent="0" algn="l" rtl="0" fontAlgn="t">
                        <a:buNone/>
                      </a:pPr>
                      <a:r>
                        <a:rPr lang="en-US" sz="1200" b="1" i="0" u="none" strike="noStrike">
                          <a:solidFill>
                            <a:srgbClr val="000000"/>
                          </a:solidFill>
                          <a:effectLst/>
                          <a:latin typeface="Arial" panose="020B0604020202020204" pitchFamily="34" charset="0"/>
                        </a:rPr>
                        <a:t>VIPV</a:t>
                      </a:r>
                    </a:p>
                    <a:p>
                      <a:pPr marL="0" indent="0" algn="l" rtl="0" fontAlgn="t">
                        <a:buNone/>
                      </a:pPr>
                      <a:r>
                        <a:rPr lang="en-US" sz="1200" b="1" i="0" u="none" strike="noStrike">
                          <a:solidFill>
                            <a:srgbClr val="000000"/>
                          </a:solidFill>
                          <a:effectLst/>
                          <a:latin typeface="Arial" panose="020B0604020202020204" pitchFamily="34" charset="0"/>
                        </a:rPr>
                        <a:t>VOST</a:t>
                      </a:r>
                    </a:p>
                    <a:p>
                      <a:pPr marL="0" indent="0" algn="l" rtl="0" fontAlgn="t">
                        <a:buNone/>
                      </a:pPr>
                      <a:r>
                        <a:rPr lang="en-US" sz="1200" b="1" i="0" u="none" strike="noStrike" err="1">
                          <a:solidFill>
                            <a:srgbClr val="000000"/>
                          </a:solidFill>
                          <a:effectLst/>
                          <a:latin typeface="Arial" panose="020B0604020202020204" pitchFamily="34" charset="0"/>
                        </a:rPr>
                        <a:t>XaaS</a:t>
                      </a:r>
                      <a:endParaRPr lang="en-US" sz="1200" b="1" i="0" u="none" strike="noStrike">
                        <a:solidFill>
                          <a:srgbClr val="000000"/>
                        </a:solidFill>
                        <a:effectLst/>
                        <a:latin typeface="Arial" panose="020B0604020202020204" pitchFamily="34" charset="0"/>
                      </a:endParaRPr>
                    </a:p>
                  </a:txBody>
                  <a:tcPr marL="5173" marR="5173" marT="5173" marB="0">
                    <a:lnL>
                      <a:noFill/>
                    </a:lnL>
                    <a:lnR>
                      <a:noFill/>
                    </a:lnR>
                    <a:lnT>
                      <a:noFill/>
                    </a:lnT>
                    <a:lnB>
                      <a:noFill/>
                    </a:lnB>
                  </a:tcPr>
                </a:tc>
                <a:tc>
                  <a:txBody>
                    <a:bodyPr/>
                    <a:lstStyle/>
                    <a:p>
                      <a:pPr marL="0" marR="0" lvl="0" indent="0" algn="l" defTabSz="711200" rtl="0" eaLnBrk="1" fontAlgn="t" latinLnBrk="0" hangingPunct="1">
                        <a:lnSpc>
                          <a:spcPct val="100000"/>
                        </a:lnSpc>
                        <a:spcBef>
                          <a:spcPts val="1200"/>
                        </a:spcBef>
                        <a:spcAft>
                          <a:spcPts val="0"/>
                        </a:spcAft>
                        <a:buClrTx/>
                        <a:buSzTx/>
                        <a:buFontTx/>
                        <a:buNone/>
                        <a:tabLst/>
                        <a:defRPr/>
                      </a:pPr>
                      <a:r>
                        <a:rPr lang="en-US" sz="1200" b="0" i="0" u="none" strike="noStrike" dirty="0">
                          <a:solidFill>
                            <a:srgbClr val="000000"/>
                          </a:solidFill>
                          <a:effectLst/>
                          <a:latin typeface="Arial" panose="020B0604020202020204" pitchFamily="34" charset="0"/>
                        </a:rPr>
                        <a:t>Renewable portfolio standard </a:t>
                      </a:r>
                    </a:p>
                    <a:p>
                      <a:pPr marL="0" marR="0" lvl="0" indent="0" algn="l" defTabSz="711200" rtl="0" eaLnBrk="1" fontAlgn="t" latinLnBrk="0" hangingPunct="1">
                        <a:lnSpc>
                          <a:spcPct val="100000"/>
                        </a:lnSpc>
                        <a:spcBef>
                          <a:spcPts val="1200"/>
                        </a:spcBef>
                        <a:spcAft>
                          <a:spcPts val="0"/>
                        </a:spcAft>
                        <a:buClrTx/>
                        <a:buSzTx/>
                        <a:buFontTx/>
                        <a:buNone/>
                        <a:tabLst/>
                        <a:defRPr/>
                      </a:pPr>
                      <a:r>
                        <a:rPr lang="en-US" sz="1200" b="0" i="0" u="none" strike="noStrike" dirty="0">
                          <a:solidFill>
                            <a:srgbClr val="000000"/>
                          </a:solidFill>
                          <a:effectLst/>
                          <a:latin typeface="Arial" panose="020B0604020202020204" pitchFamily="34" charset="0"/>
                        </a:rPr>
                        <a:t>Selling, general, and admin. expenses</a:t>
                      </a:r>
                    </a:p>
                    <a:p>
                      <a:pPr marL="0" marR="0" lvl="0" indent="0" algn="l" defTabSz="711200" rtl="0" eaLnBrk="1" fontAlgn="t" latinLnBrk="0" hangingPunct="1">
                        <a:lnSpc>
                          <a:spcPct val="100000"/>
                        </a:lnSpc>
                        <a:spcBef>
                          <a:spcPts val="1200"/>
                        </a:spcBef>
                        <a:spcAft>
                          <a:spcPts val="0"/>
                        </a:spcAft>
                        <a:buClrTx/>
                        <a:buSzTx/>
                        <a:buFontTx/>
                        <a:buNone/>
                        <a:tabLst/>
                        <a:defRPr/>
                      </a:pPr>
                      <a:r>
                        <a:rPr lang="en-US" sz="1200" b="0" i="0" u="none" strike="noStrike" dirty="0">
                          <a:solidFill>
                            <a:srgbClr val="000000"/>
                          </a:solidFill>
                          <a:effectLst/>
                          <a:latin typeface="Arial" panose="020B0604020202020204" pitchFamily="34" charset="0"/>
                        </a:rPr>
                        <a:t>Quartzite</a:t>
                      </a:r>
                    </a:p>
                    <a:p>
                      <a:pPr marL="0" marR="0" lvl="0" indent="0" algn="l" defTabSz="711200" rtl="0" eaLnBrk="1" fontAlgn="t" latinLnBrk="0" hangingPunct="1">
                        <a:lnSpc>
                          <a:spcPct val="100000"/>
                        </a:lnSpc>
                        <a:spcBef>
                          <a:spcPts val="1200"/>
                        </a:spcBef>
                        <a:spcAft>
                          <a:spcPts val="0"/>
                        </a:spcAft>
                        <a:buClrTx/>
                        <a:buSzTx/>
                        <a:buFontTx/>
                        <a:buNone/>
                        <a:tabLst/>
                        <a:defRPr/>
                      </a:pPr>
                      <a:r>
                        <a:rPr lang="en-US" sz="1200" b="0" i="0" u="none" strike="noStrike" dirty="0">
                          <a:solidFill>
                            <a:srgbClr val="000000"/>
                          </a:solidFill>
                          <a:effectLst/>
                          <a:latin typeface="Arial" panose="020B0604020202020204" pitchFamily="34" charset="0"/>
                        </a:rPr>
                        <a:t>Special-purpose vehicle</a:t>
                      </a:r>
                    </a:p>
                    <a:p>
                      <a:pPr marL="0" marR="0" lvl="0" indent="0" algn="l" defTabSz="711200" rtl="0" eaLnBrk="1" fontAlgn="t" latinLnBrk="0" hangingPunct="1">
                        <a:lnSpc>
                          <a:spcPct val="100000"/>
                        </a:lnSpc>
                        <a:spcBef>
                          <a:spcPts val="1200"/>
                        </a:spcBef>
                        <a:spcAft>
                          <a:spcPts val="0"/>
                        </a:spcAft>
                        <a:buClrTx/>
                        <a:buSzTx/>
                        <a:buFontTx/>
                        <a:buNone/>
                        <a:tabLst/>
                        <a:defRPr/>
                      </a:pPr>
                      <a:r>
                        <a:rPr lang="en-US" sz="1200" b="0" i="0" u="none" strike="noStrike" dirty="0">
                          <a:solidFill>
                            <a:srgbClr val="000000"/>
                          </a:solidFill>
                          <a:effectLst/>
                          <a:latin typeface="Arial" panose="020B0604020202020204" pitchFamily="34" charset="0"/>
                        </a:rPr>
                        <a:t>Stated Policies Scenario</a:t>
                      </a:r>
                    </a:p>
                    <a:p>
                      <a:pPr marL="0" marR="0" lvl="0" indent="0" algn="l" defTabSz="711200" rtl="0" eaLnBrk="1" fontAlgn="t" latinLnBrk="0" hangingPunct="1">
                        <a:lnSpc>
                          <a:spcPct val="100000"/>
                        </a:lnSpc>
                        <a:spcBef>
                          <a:spcPts val="1200"/>
                        </a:spcBef>
                        <a:spcAft>
                          <a:spcPts val="0"/>
                        </a:spcAft>
                        <a:buClrTx/>
                        <a:buSzTx/>
                        <a:buFontTx/>
                        <a:buNone/>
                        <a:tabLst/>
                        <a:defRPr/>
                      </a:pPr>
                      <a:r>
                        <a:rPr lang="en-US" sz="1200" b="0" i="0" u="none" strike="noStrike" dirty="0">
                          <a:solidFill>
                            <a:srgbClr val="000000"/>
                          </a:solidFill>
                          <a:effectLst/>
                          <a:latin typeface="Arial" panose="020B0604020202020204" pitchFamily="34" charset="0"/>
                        </a:rPr>
                        <a:t>Transparent conductive oxide </a:t>
                      </a:r>
                    </a:p>
                    <a:p>
                      <a:pPr marL="0" indent="0" algn="l" rtl="0" fontAlgn="t">
                        <a:buNone/>
                      </a:pPr>
                      <a:r>
                        <a:rPr lang="en-US" sz="1200" b="0" i="0" u="none" strike="noStrike" dirty="0">
                          <a:solidFill>
                            <a:srgbClr val="000000"/>
                          </a:solidFill>
                          <a:effectLst/>
                          <a:latin typeface="Arial" panose="020B0604020202020204" pitchFamily="34" charset="0"/>
                        </a:rPr>
                        <a:t>Vehicle integrated PV</a:t>
                      </a:r>
                    </a:p>
                    <a:p>
                      <a:pPr marL="0" indent="0" algn="l" rtl="0" fontAlgn="t">
                        <a:buNone/>
                      </a:pPr>
                      <a:r>
                        <a:rPr lang="en-US" sz="1200" b="0" i="0" u="none" strike="noStrike" dirty="0">
                          <a:solidFill>
                            <a:srgbClr val="000000"/>
                          </a:solidFill>
                          <a:effectLst/>
                          <a:latin typeface="Arial" panose="020B0604020202020204" pitchFamily="34" charset="0"/>
                        </a:rPr>
                        <a:t>Value of solar tariffs</a:t>
                      </a:r>
                    </a:p>
                    <a:p>
                      <a:pPr marL="0" indent="0" algn="l" rtl="0" fontAlgn="t">
                        <a:buNone/>
                      </a:pPr>
                      <a:r>
                        <a:rPr lang="en-US" sz="1200" b="0" i="0" u="none" strike="noStrike" dirty="0">
                          <a:solidFill>
                            <a:srgbClr val="000000"/>
                          </a:solidFill>
                          <a:effectLst/>
                          <a:latin typeface="Arial" panose="020B0604020202020204" pitchFamily="34" charset="0"/>
                        </a:rPr>
                        <a:t>X as a service</a:t>
                      </a:r>
                    </a:p>
                  </a:txBody>
                  <a:tcPr marL="5173" marR="5173" marT="5173" marB="0">
                    <a:lnL>
                      <a:noFill/>
                    </a:lnL>
                    <a:lnR>
                      <a:noFill/>
                    </a:lnR>
                    <a:lnT>
                      <a:noFill/>
                    </a:lnT>
                    <a:lnB>
                      <a:noFill/>
                    </a:lnB>
                  </a:tcPr>
                </a:tc>
                <a:extLst>
                  <a:ext uri="{0D108BD9-81ED-4DB2-BD59-A6C34878D82A}">
                    <a16:rowId xmlns:a16="http://schemas.microsoft.com/office/drawing/2014/main" val="10000"/>
                  </a:ext>
                </a:extLst>
              </a:tr>
            </a:tbl>
          </a:graphicData>
        </a:graphic>
      </p:graphicFrame>
    </p:spTree>
    <p:custDataLst>
      <p:tags r:id="rId1"/>
    </p:custDataLst>
    <p:extLst>
      <p:ext uri="{BB962C8B-B14F-4D97-AF65-F5344CB8AC3E}">
        <p14:creationId xmlns:p14="http://schemas.microsoft.com/office/powerpoint/2010/main" val="1964522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34DD9-9BF2-3923-30E3-A44AF141F923}"/>
            </a:ext>
          </a:extLst>
        </p:cNvPr>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72C00B27-6EB6-7E2B-DBF2-5ACDF7A5D266}"/>
              </a:ext>
            </a:extLst>
          </p:cNvPr>
          <p:cNvGraphicFramePr>
            <a:graphicFrameLocks/>
          </p:cNvGraphicFramePr>
          <p:nvPr>
            <p:custDataLst>
              <p:tags r:id="rId1"/>
            </p:custDataLst>
            <p:extLst>
              <p:ext uri="{D42A27DB-BD31-4B8C-83A1-F6EECF244321}">
                <p14:modId xmlns:p14="http://schemas.microsoft.com/office/powerpoint/2010/main" val="44360997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74" imgW="7772400" imgH="10058400" progId="TCLayout.ActiveDocument.1">
                  <p:embed/>
                </p:oleObj>
              </mc:Choice>
              <mc:Fallback>
                <p:oleObj name="think-cell Slide" r:id="rId74" imgW="7772400" imgH="10058400" progId="TCLayout.ActiveDocument.1">
                  <p:embed/>
                  <p:pic>
                    <p:nvPicPr>
                      <p:cNvPr id="10" name="think-cell data - do not delete" hidden="1">
                        <a:extLst>
                          <a:ext uri="{FF2B5EF4-FFF2-40B4-BE49-F238E27FC236}">
                            <a16:creationId xmlns:a16="http://schemas.microsoft.com/office/drawing/2014/main" id="{72C00B27-6EB6-7E2B-DBF2-5ACDF7A5D266}"/>
                          </a:ext>
                        </a:extLst>
                      </p:cNvPr>
                      <p:cNvPicPr/>
                      <p:nvPr/>
                    </p:nvPicPr>
                    <p:blipFill>
                      <a:blip r:embed="rId75"/>
                      <a:stretch>
                        <a:fillRect/>
                      </a:stretch>
                    </p:blipFill>
                    <p:spPr>
                      <a:xfrm>
                        <a:off x="1588" y="1588"/>
                        <a:ext cx="1227"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B889EE95-F7EB-E531-61E5-F9B9ECD2446D}"/>
              </a:ext>
            </a:extLst>
          </p:cNvPr>
          <p:cNvSpPr>
            <a:spLocks noGrp="1"/>
          </p:cNvSpPr>
          <p:nvPr>
            <p:ph type="title"/>
          </p:nvPr>
        </p:nvSpPr>
        <p:spPr>
          <a:xfrm>
            <a:off x="334962" y="513568"/>
            <a:ext cx="11857038" cy="754846"/>
          </a:xfrm>
        </p:spPr>
        <p:txBody>
          <a:bodyPr vert="horz" rIns="91440"/>
          <a:lstStyle/>
          <a:p>
            <a:r>
              <a:rPr lang="en-US" dirty="0"/>
              <a:t>Despite its dependence on critical minerals, energy transition’s material footprint lower than that of the fossil-fuel economy </a:t>
            </a:r>
            <a:endParaRPr lang="en-GB" dirty="0"/>
          </a:p>
        </p:txBody>
      </p:sp>
      <p:sp>
        <p:nvSpPr>
          <p:cNvPr id="6" name="Footer Placeholder 5">
            <a:extLst>
              <a:ext uri="{FF2B5EF4-FFF2-40B4-BE49-F238E27FC236}">
                <a16:creationId xmlns:a16="http://schemas.microsoft.com/office/drawing/2014/main" id="{949995A0-7D4F-3923-BCDD-7FFF3CDFF409}"/>
              </a:ext>
            </a:extLst>
          </p:cNvPr>
          <p:cNvSpPr>
            <a:spLocks noGrp="1"/>
          </p:cNvSpPr>
          <p:nvPr>
            <p:ph type="ftr" sz="quarter" idx="3"/>
          </p:nvPr>
        </p:nvSpPr>
        <p:spPr>
          <a:xfrm>
            <a:off x="366679" y="6228005"/>
            <a:ext cx="9147241" cy="216706"/>
          </a:xfrm>
        </p:spPr>
        <p:txBody>
          <a:bodyPr/>
          <a:lstStyle/>
          <a:p>
            <a:pPr fontAlgn="base"/>
            <a:r>
              <a:rPr lang="en-US" baseline="30000" dirty="0">
                <a:solidFill>
                  <a:schemeClr val="tx1"/>
                </a:solidFill>
              </a:rPr>
              <a:t>1</a:t>
            </a:r>
            <a:r>
              <a:rPr lang="en-US" dirty="0">
                <a:solidFill>
                  <a:schemeClr val="tx1"/>
                </a:solidFill>
              </a:rPr>
              <a:t> Based on the IEA scenario keeping temperature rise to 1.75°C by 2100. ​</a:t>
            </a:r>
            <a:br>
              <a:rPr lang="en-US" dirty="0"/>
            </a:br>
            <a:r>
              <a:rPr lang="en-US" dirty="0">
                <a:solidFill>
                  <a:schemeClr val="tx1"/>
                </a:solidFill>
              </a:rPr>
              <a:t>Sources: </a:t>
            </a:r>
            <a:r>
              <a:rPr lang="en-US" dirty="0" err="1">
                <a:solidFill>
                  <a:schemeClr val="tx1"/>
                </a:solidFill>
              </a:rPr>
              <a:t>Wurmsdobler</a:t>
            </a:r>
            <a:r>
              <a:rPr lang="en-US" dirty="0">
                <a:solidFill>
                  <a:schemeClr val="tx1"/>
                </a:solidFill>
              </a:rPr>
              <a:t>, </a:t>
            </a:r>
            <a:r>
              <a:rPr lang="en-US" u="sng" dirty="0">
                <a:hlinkClick r:id="rId76"/>
              </a:rPr>
              <a:t>Mineral Resource Usage for the Energy Transition</a:t>
            </a:r>
            <a:r>
              <a:rPr lang="en-US" dirty="0"/>
              <a:t> </a:t>
            </a:r>
            <a:r>
              <a:rPr lang="en-US" dirty="0">
                <a:solidFill>
                  <a:schemeClr val="tx1"/>
                </a:solidFill>
              </a:rPr>
              <a:t>(2025); </a:t>
            </a:r>
            <a:r>
              <a:rPr lang="en-US" u="sng" dirty="0">
                <a:hlinkClick r:id="rId77"/>
              </a:rPr>
              <a:t>Sustainable Energy Transitions Require Enhanced Resource Governance</a:t>
            </a:r>
            <a:r>
              <a:rPr lang="en-US" dirty="0"/>
              <a:t> </a:t>
            </a:r>
            <a:r>
              <a:rPr lang="en-US" dirty="0">
                <a:solidFill>
                  <a:schemeClr val="tx1"/>
                </a:solidFill>
              </a:rPr>
              <a:t>(Journal of Cleaner Production, 2021); </a:t>
            </a:r>
            <a:r>
              <a:rPr lang="en-US" dirty="0">
                <a:hlinkClick r:id="rId78"/>
              </a:rPr>
              <a:t>Energy Outlook 2025</a:t>
            </a:r>
            <a:r>
              <a:rPr lang="en-US" dirty="0">
                <a:solidFill>
                  <a:schemeClr val="tx1"/>
                </a:solidFill>
              </a:rPr>
              <a:t> (IEA, 2024).; Mining for Electricity (Our World in Data, 2022).​</a:t>
            </a:r>
          </a:p>
          <a:p>
            <a:pPr fontAlgn="base"/>
            <a:r>
              <a:rPr lang="en-US" dirty="0">
                <a:solidFill>
                  <a:schemeClr val="tx1"/>
                </a:solidFill>
              </a:rPr>
              <a:t>Credit: Leo Gordon, Isabel Hoyos, Ariela Farchi, Hyae Ryung Kim, and </a:t>
            </a:r>
            <a:r>
              <a:rPr lang="en-US" u="sng" dirty="0">
                <a:hlinkClick r:id="rId79"/>
              </a:rPr>
              <a:t>Gernot Wagner</a:t>
            </a:r>
            <a:r>
              <a:rPr lang="en-US" dirty="0"/>
              <a:t>. </a:t>
            </a:r>
            <a:r>
              <a:rPr lang="en-US" u="sng" dirty="0">
                <a:hlinkClick r:id="rId80"/>
              </a:rPr>
              <a:t>Share with attribution</a:t>
            </a:r>
            <a:r>
              <a:rPr lang="en-US" dirty="0">
                <a:solidFill>
                  <a:schemeClr val="tx1"/>
                </a:solidFill>
              </a:rPr>
              <a:t>: Wagner et al., "Mining for the Energy Transition" (10 April 2026).​</a:t>
            </a:r>
          </a:p>
          <a:p>
            <a:endParaRPr lang="en-US" dirty="0">
              <a:solidFill>
                <a:srgbClr val="000000"/>
              </a:solidFill>
            </a:endParaRPr>
          </a:p>
        </p:txBody>
      </p:sp>
      <p:sp>
        <p:nvSpPr>
          <p:cNvPr id="7" name="Text Placeholder 6">
            <a:extLst>
              <a:ext uri="{FF2B5EF4-FFF2-40B4-BE49-F238E27FC236}">
                <a16:creationId xmlns:a16="http://schemas.microsoft.com/office/drawing/2014/main" id="{90856AA5-2D39-FB3C-BF91-92F47F5F8103}"/>
              </a:ext>
            </a:extLst>
          </p:cNvPr>
          <p:cNvSpPr>
            <a:spLocks noGrp="1"/>
          </p:cNvSpPr>
          <p:nvPr>
            <p:ph type="body" sz="quarter" idx="13"/>
          </p:nvPr>
        </p:nvSpPr>
        <p:spPr>
          <a:xfrm>
            <a:off x="329184" y="1498005"/>
            <a:ext cx="5660136" cy="548640"/>
          </a:xfrm>
        </p:spPr>
        <p:txBody>
          <a:bodyPr/>
          <a:lstStyle/>
          <a:p>
            <a:r>
              <a:rPr lang="en-US" sz="1400" dirty="0">
                <a:ea typeface="+mn-lt"/>
                <a:cs typeface="+mn-lt"/>
                <a:sym typeface="+mn-lt"/>
              </a:rPr>
              <a:t>Fossil fuels have higher material intensity and, unlike renewables, require continuous mining &amp; extraction</a:t>
            </a:r>
          </a:p>
        </p:txBody>
      </p:sp>
      <p:sp>
        <p:nvSpPr>
          <p:cNvPr id="8" name="Text Placeholder 7">
            <a:extLst>
              <a:ext uri="{FF2B5EF4-FFF2-40B4-BE49-F238E27FC236}">
                <a16:creationId xmlns:a16="http://schemas.microsoft.com/office/drawing/2014/main" id="{BDFF51D7-ACCE-8FC2-E265-37307A4A4BE3}"/>
              </a:ext>
            </a:extLst>
          </p:cNvPr>
          <p:cNvSpPr>
            <a:spLocks noGrp="1"/>
          </p:cNvSpPr>
          <p:nvPr>
            <p:ph type="body" sz="quarter" idx="16"/>
          </p:nvPr>
        </p:nvSpPr>
        <p:spPr/>
        <p:txBody>
          <a:bodyPr/>
          <a:lstStyle/>
          <a:p>
            <a:r>
              <a:rPr lang="en-US" sz="1400" dirty="0">
                <a:ea typeface="+mn-lt"/>
                <a:cs typeface="+mn-lt"/>
                <a:sym typeface="+mn-lt"/>
              </a:rPr>
              <a:t>The energy transition will increase mineral demand, but decrease total material footprint, despite growing energy supply</a:t>
            </a:r>
            <a:endParaRPr lang="en-AU" sz="1400" dirty="0">
              <a:ea typeface="+mn-lt"/>
              <a:cs typeface="+mn-lt"/>
              <a:sym typeface="+mn-lt"/>
            </a:endParaRPr>
          </a:p>
        </p:txBody>
      </p:sp>
      <p:graphicFrame>
        <p:nvGraphicFramePr>
          <p:cNvPr id="61" name="Chart 60">
            <a:extLst>
              <a:ext uri="{FF2B5EF4-FFF2-40B4-BE49-F238E27FC236}">
                <a16:creationId xmlns:a16="http://schemas.microsoft.com/office/drawing/2014/main" id="{19EB673A-2061-F436-ED6E-FAF3F3D9BBE7}"/>
              </a:ext>
            </a:extLst>
          </p:cNvPr>
          <p:cNvGraphicFramePr/>
          <p:nvPr>
            <p:custDataLst>
              <p:tags r:id="rId2"/>
            </p:custDataLst>
            <p:extLst>
              <p:ext uri="{D42A27DB-BD31-4B8C-83A1-F6EECF244321}">
                <p14:modId xmlns:p14="http://schemas.microsoft.com/office/powerpoint/2010/main" val="28434104"/>
              </p:ext>
            </p:extLst>
          </p:nvPr>
        </p:nvGraphicFramePr>
        <p:xfrm>
          <a:off x="6143625" y="2867025"/>
          <a:ext cx="5624513" cy="3095625"/>
        </p:xfrm>
        <a:graphic>
          <a:graphicData uri="http://schemas.openxmlformats.org/drawingml/2006/chart">
            <c:chart xmlns:c="http://schemas.openxmlformats.org/drawingml/2006/chart" xmlns:r="http://schemas.openxmlformats.org/officeDocument/2006/relationships" r:id="rId81"/>
          </a:graphicData>
        </a:graphic>
      </p:graphicFrame>
      <p:sp>
        <p:nvSpPr>
          <p:cNvPr id="581" name="Text Placeholder 10">
            <a:extLst>
              <a:ext uri="{FF2B5EF4-FFF2-40B4-BE49-F238E27FC236}">
                <a16:creationId xmlns:a16="http://schemas.microsoft.com/office/drawing/2014/main" id="{18D1F0B4-E687-7F46-9661-627E0DDDB445}"/>
              </a:ext>
            </a:extLst>
          </p:cNvPr>
          <p:cNvSpPr txBox="1">
            <a:spLocks/>
          </p:cNvSpPr>
          <p:nvPr>
            <p:custDataLst>
              <p:tags r:id="rId3"/>
            </p:custDataLst>
          </p:nvPr>
        </p:nvSpPr>
        <p:spPr bwMode="auto">
          <a:xfrm>
            <a:off x="6438900" y="5849938"/>
            <a:ext cx="152400" cy="279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5EC48542-418C-43E7-BAAA-23137C6CCCDD}" type="datetime'''''''''''''''''''2''''''''''''0''''''1''''''5'">
              <a:rPr lang="en-GB" altLang="en-US" sz="1000" smtClean="0"/>
              <a:pPr marL="0" indent="0" algn="r">
                <a:spcBef>
                  <a:spcPct val="0"/>
                </a:spcBef>
                <a:spcAft>
                  <a:spcPct val="0"/>
                </a:spcAft>
                <a:buNone/>
              </a:pPr>
              <a:t>2015</a:t>
            </a:fld>
            <a:endParaRPr lang="en-US" sz="1000" dirty="0">
              <a:sym typeface="+mn-lt"/>
            </a:endParaRPr>
          </a:p>
        </p:txBody>
      </p:sp>
      <p:sp>
        <p:nvSpPr>
          <p:cNvPr id="586" name="Text Placeholder 10">
            <a:extLst>
              <a:ext uri="{FF2B5EF4-FFF2-40B4-BE49-F238E27FC236}">
                <a16:creationId xmlns:a16="http://schemas.microsoft.com/office/drawing/2014/main" id="{2EF3AEB7-9FB4-E0D2-BBD4-8DE1482FDD67}"/>
              </a:ext>
            </a:extLst>
          </p:cNvPr>
          <p:cNvSpPr txBox="1">
            <a:spLocks/>
          </p:cNvSpPr>
          <p:nvPr>
            <p:custDataLst>
              <p:tags r:id="rId4"/>
            </p:custDataLst>
          </p:nvPr>
        </p:nvSpPr>
        <p:spPr bwMode="auto">
          <a:xfrm>
            <a:off x="7177088" y="5849938"/>
            <a:ext cx="152400" cy="279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A60B6D5A-B234-4105-B124-A40F1A5DE636}" type="datetime'''''''''2''''''0''''''''''''''2''''''''''''''''''''''''''''0'">
              <a:rPr lang="en-GB" altLang="en-US" sz="1000" smtClean="0"/>
              <a:pPr marL="0" indent="0" algn="r">
                <a:spcBef>
                  <a:spcPct val="0"/>
                </a:spcBef>
                <a:spcAft>
                  <a:spcPct val="0"/>
                </a:spcAft>
                <a:buNone/>
              </a:pPr>
              <a:t>2020</a:t>
            </a:fld>
            <a:endParaRPr lang="en-US" sz="1000">
              <a:sym typeface="+mn-lt"/>
            </a:endParaRPr>
          </a:p>
        </p:txBody>
      </p:sp>
      <p:sp>
        <p:nvSpPr>
          <p:cNvPr id="585" name="Text Placeholder 10">
            <a:extLst>
              <a:ext uri="{FF2B5EF4-FFF2-40B4-BE49-F238E27FC236}">
                <a16:creationId xmlns:a16="http://schemas.microsoft.com/office/drawing/2014/main" id="{99A2D688-6021-905B-6157-D97318A001F7}"/>
              </a:ext>
            </a:extLst>
          </p:cNvPr>
          <p:cNvSpPr txBox="1">
            <a:spLocks/>
          </p:cNvSpPr>
          <p:nvPr>
            <p:custDataLst>
              <p:tags r:id="rId5"/>
            </p:custDataLst>
          </p:nvPr>
        </p:nvSpPr>
        <p:spPr bwMode="auto">
          <a:xfrm>
            <a:off x="7916863" y="5849938"/>
            <a:ext cx="152400" cy="279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10A8DEAB-1461-49A6-BE2D-3A89269C6F0B}" type="datetime'''''''''''''''2''''''''''''''''''''''0''''''''2''5'''">
              <a:rPr lang="en-GB" altLang="en-US" sz="1000" smtClean="0"/>
              <a:pPr marL="0" indent="0" algn="r">
                <a:spcBef>
                  <a:spcPct val="0"/>
                </a:spcBef>
                <a:spcAft>
                  <a:spcPct val="0"/>
                </a:spcAft>
                <a:buNone/>
              </a:pPr>
              <a:t>2025</a:t>
            </a:fld>
            <a:endParaRPr lang="en-US" sz="1000">
              <a:sym typeface="+mn-lt"/>
            </a:endParaRPr>
          </a:p>
        </p:txBody>
      </p:sp>
      <p:sp>
        <p:nvSpPr>
          <p:cNvPr id="584" name="Text Placeholder 10">
            <a:extLst>
              <a:ext uri="{FF2B5EF4-FFF2-40B4-BE49-F238E27FC236}">
                <a16:creationId xmlns:a16="http://schemas.microsoft.com/office/drawing/2014/main" id="{AC270611-4B95-8C05-DBF6-89A78714854E}"/>
              </a:ext>
            </a:extLst>
          </p:cNvPr>
          <p:cNvSpPr txBox="1">
            <a:spLocks/>
          </p:cNvSpPr>
          <p:nvPr>
            <p:custDataLst>
              <p:tags r:id="rId6"/>
            </p:custDataLst>
          </p:nvPr>
        </p:nvSpPr>
        <p:spPr bwMode="auto">
          <a:xfrm>
            <a:off x="8655050" y="5849938"/>
            <a:ext cx="152400" cy="279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F818F6C7-EE92-40BE-99D8-5C3ECB54FA72}" type="datetime'''''''''''''''''''''2''''0''''''''''''''3''''0'''">
              <a:rPr lang="en-GB" altLang="en-US" sz="1000" smtClean="0"/>
              <a:pPr marL="0" indent="0" algn="r">
                <a:spcBef>
                  <a:spcPct val="0"/>
                </a:spcBef>
                <a:spcAft>
                  <a:spcPct val="0"/>
                </a:spcAft>
                <a:buNone/>
              </a:pPr>
              <a:t>2030</a:t>
            </a:fld>
            <a:endParaRPr lang="en-US" sz="1000">
              <a:sym typeface="+mn-lt"/>
            </a:endParaRPr>
          </a:p>
        </p:txBody>
      </p:sp>
      <p:sp>
        <p:nvSpPr>
          <p:cNvPr id="579" name="Text Placeholder 10">
            <a:extLst>
              <a:ext uri="{FF2B5EF4-FFF2-40B4-BE49-F238E27FC236}">
                <a16:creationId xmlns:a16="http://schemas.microsoft.com/office/drawing/2014/main" id="{76DB2A7A-436C-8937-1F35-3B80C3EB8C42}"/>
              </a:ext>
            </a:extLst>
          </p:cNvPr>
          <p:cNvSpPr txBox="1">
            <a:spLocks/>
          </p:cNvSpPr>
          <p:nvPr>
            <p:custDataLst>
              <p:tags r:id="rId7"/>
            </p:custDataLst>
          </p:nvPr>
        </p:nvSpPr>
        <p:spPr bwMode="auto">
          <a:xfrm>
            <a:off x="9393238" y="5849938"/>
            <a:ext cx="152400" cy="279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42A0C1D9-1271-47B8-9D9D-357B8787DF6D}" type="datetime'''''''''2''''''''''''''''''''0''3''''''''''5'''''''''''">
              <a:rPr lang="en-GB" altLang="en-US" sz="1000" smtClean="0"/>
              <a:pPr marL="0" indent="0" algn="r">
                <a:spcBef>
                  <a:spcPct val="0"/>
                </a:spcBef>
                <a:spcAft>
                  <a:spcPct val="0"/>
                </a:spcAft>
                <a:buNone/>
              </a:pPr>
              <a:t>2035</a:t>
            </a:fld>
            <a:endParaRPr lang="en-US" sz="1000">
              <a:sym typeface="+mn-lt"/>
            </a:endParaRPr>
          </a:p>
        </p:txBody>
      </p:sp>
      <p:sp>
        <p:nvSpPr>
          <p:cNvPr id="580" name="Text Placeholder 10">
            <a:extLst>
              <a:ext uri="{FF2B5EF4-FFF2-40B4-BE49-F238E27FC236}">
                <a16:creationId xmlns:a16="http://schemas.microsoft.com/office/drawing/2014/main" id="{A870F488-FF50-EEA8-4F24-45B4A0BD55E1}"/>
              </a:ext>
            </a:extLst>
          </p:cNvPr>
          <p:cNvSpPr txBox="1">
            <a:spLocks/>
          </p:cNvSpPr>
          <p:nvPr>
            <p:custDataLst>
              <p:tags r:id="rId8"/>
            </p:custDataLst>
          </p:nvPr>
        </p:nvSpPr>
        <p:spPr bwMode="auto">
          <a:xfrm>
            <a:off x="10131425" y="5849938"/>
            <a:ext cx="152400" cy="279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A7819605-5E8D-4BB8-BF50-B870439952DD}" type="datetime'''''''''''''''''''''''''''2''''0''4''''''''0'''">
              <a:rPr lang="en-GB" altLang="en-US" sz="1000" smtClean="0"/>
              <a:pPr marL="0" indent="0" algn="r">
                <a:spcBef>
                  <a:spcPct val="0"/>
                </a:spcBef>
                <a:spcAft>
                  <a:spcPct val="0"/>
                </a:spcAft>
                <a:buNone/>
              </a:pPr>
              <a:t>2040</a:t>
            </a:fld>
            <a:endParaRPr lang="en-US" sz="1000">
              <a:sym typeface="+mn-lt"/>
            </a:endParaRPr>
          </a:p>
        </p:txBody>
      </p:sp>
      <p:sp>
        <p:nvSpPr>
          <p:cNvPr id="583" name="Text Placeholder 10">
            <a:extLst>
              <a:ext uri="{FF2B5EF4-FFF2-40B4-BE49-F238E27FC236}">
                <a16:creationId xmlns:a16="http://schemas.microsoft.com/office/drawing/2014/main" id="{6AEA3D2E-F260-7B09-33BF-12C14B157747}"/>
              </a:ext>
            </a:extLst>
          </p:cNvPr>
          <p:cNvSpPr txBox="1">
            <a:spLocks/>
          </p:cNvSpPr>
          <p:nvPr>
            <p:custDataLst>
              <p:tags r:id="rId9"/>
            </p:custDataLst>
          </p:nvPr>
        </p:nvSpPr>
        <p:spPr bwMode="auto">
          <a:xfrm>
            <a:off x="10871200" y="5849938"/>
            <a:ext cx="152400" cy="279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C2109FFC-777E-4323-99BA-B86B38D51AF1}" type="datetime'2''0''''''''''''''4''''''''''''5'''''''''''''''''''''''''''''">
              <a:rPr lang="en-GB" altLang="en-US" sz="1000" smtClean="0"/>
              <a:pPr marL="0" indent="0" algn="r">
                <a:spcBef>
                  <a:spcPct val="0"/>
                </a:spcBef>
                <a:spcAft>
                  <a:spcPct val="0"/>
                </a:spcAft>
                <a:buNone/>
              </a:pPr>
              <a:t>2045</a:t>
            </a:fld>
            <a:endParaRPr lang="en-US" sz="1000">
              <a:sym typeface="+mn-lt"/>
            </a:endParaRPr>
          </a:p>
        </p:txBody>
      </p:sp>
      <p:sp>
        <p:nvSpPr>
          <p:cNvPr id="582" name="Text Placeholder 10">
            <a:extLst>
              <a:ext uri="{FF2B5EF4-FFF2-40B4-BE49-F238E27FC236}">
                <a16:creationId xmlns:a16="http://schemas.microsoft.com/office/drawing/2014/main" id="{DD20898C-2611-DF21-43BA-B6D3E5950729}"/>
              </a:ext>
            </a:extLst>
          </p:cNvPr>
          <p:cNvSpPr txBox="1">
            <a:spLocks/>
          </p:cNvSpPr>
          <p:nvPr>
            <p:custDataLst>
              <p:tags r:id="rId10"/>
            </p:custDataLst>
          </p:nvPr>
        </p:nvSpPr>
        <p:spPr bwMode="auto">
          <a:xfrm>
            <a:off x="11609388" y="5849938"/>
            <a:ext cx="152400" cy="279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463BF7FF-D903-4AF6-A8ED-B25E6BAEA277}" type="datetime'''''''''''2''''''''0''''''''''5''''''''''''''''''0'''''">
              <a:rPr lang="en-GB" altLang="en-US" sz="1000" smtClean="0"/>
              <a:pPr marL="0" indent="0" algn="r">
                <a:spcBef>
                  <a:spcPct val="0"/>
                </a:spcBef>
                <a:spcAft>
                  <a:spcPct val="0"/>
                </a:spcAft>
                <a:buNone/>
              </a:pPr>
              <a:t>2050</a:t>
            </a:fld>
            <a:endParaRPr lang="en-US" sz="1000">
              <a:sym typeface="+mn-lt"/>
            </a:endParaRPr>
          </a:p>
        </p:txBody>
      </p:sp>
      <p:sp>
        <p:nvSpPr>
          <p:cNvPr id="14" name="TextBox 13">
            <a:extLst>
              <a:ext uri="{FF2B5EF4-FFF2-40B4-BE49-F238E27FC236}">
                <a16:creationId xmlns:a16="http://schemas.microsoft.com/office/drawing/2014/main" id="{6A57A0FC-9AD9-AA2D-25CE-57F25052FC66}"/>
              </a:ext>
            </a:extLst>
          </p:cNvPr>
          <p:cNvSpPr txBox="1"/>
          <p:nvPr/>
        </p:nvSpPr>
        <p:spPr bwMode="gray">
          <a:xfrm>
            <a:off x="329184" y="2065096"/>
            <a:ext cx="5377349" cy="276999"/>
          </a:xfrm>
          <a:prstGeom prst="rect">
            <a:avLst/>
          </a:prstGeom>
          <a:noFill/>
        </p:spPr>
        <p:txBody>
          <a:bodyPr wrap="square">
            <a:spAutoFit/>
          </a:bodyPr>
          <a:lstStyle/>
          <a:p>
            <a:pPr marL="0" indent="0">
              <a:spcBef>
                <a:spcPct val="0"/>
              </a:spcBef>
              <a:spcAft>
                <a:spcPct val="0"/>
              </a:spcAft>
              <a:buNone/>
            </a:pPr>
            <a:r>
              <a:rPr lang="en-US" sz="1200" dirty="0">
                <a:ea typeface="+mn-lt"/>
                <a:cs typeface="+mn-lt"/>
                <a:sym typeface="+mn-lt"/>
              </a:rPr>
              <a:t>Mining requirements for energy sources, </a:t>
            </a:r>
            <a:r>
              <a:rPr lang="en-US" sz="1200" i="1" dirty="0" err="1">
                <a:ea typeface="+mn-lt"/>
                <a:cs typeface="+mn-lt"/>
                <a:sym typeface="+mn-lt"/>
              </a:rPr>
              <a:t>tonnes</a:t>
            </a:r>
            <a:r>
              <a:rPr lang="en-US" sz="1200" i="1" dirty="0">
                <a:ea typeface="+mn-lt"/>
                <a:cs typeface="+mn-lt"/>
                <a:sym typeface="+mn-lt"/>
              </a:rPr>
              <a:t> of material/GWh</a:t>
            </a:r>
            <a:endParaRPr lang="en-US" sz="1200" dirty="0">
              <a:ea typeface="+mn-lt"/>
              <a:cs typeface="+mn-lt"/>
              <a:sym typeface="+mn-lt"/>
            </a:endParaRPr>
          </a:p>
        </p:txBody>
      </p:sp>
      <p:sp>
        <p:nvSpPr>
          <p:cNvPr id="16" name="TextBox 15">
            <a:extLst>
              <a:ext uri="{FF2B5EF4-FFF2-40B4-BE49-F238E27FC236}">
                <a16:creationId xmlns:a16="http://schemas.microsoft.com/office/drawing/2014/main" id="{7C1CA396-182A-DE5D-212F-6FECB56E7ECA}"/>
              </a:ext>
            </a:extLst>
          </p:cNvPr>
          <p:cNvSpPr txBox="1"/>
          <p:nvPr/>
        </p:nvSpPr>
        <p:spPr bwMode="gray">
          <a:xfrm>
            <a:off x="6197600" y="2065096"/>
            <a:ext cx="5659439" cy="461665"/>
          </a:xfrm>
          <a:prstGeom prst="rect">
            <a:avLst/>
          </a:prstGeom>
          <a:noFill/>
        </p:spPr>
        <p:txBody>
          <a:bodyPr wrap="square">
            <a:spAutoFit/>
          </a:bodyPr>
          <a:lstStyle/>
          <a:p>
            <a:r>
              <a:rPr lang="en-AU" sz="1200" dirty="0">
                <a:ea typeface="+mn-lt"/>
                <a:cs typeface="+mn-lt"/>
                <a:sym typeface="+mn-lt"/>
              </a:rPr>
              <a:t>Material requirements of the energy transition (electricity and transport) v. growing global energy supply</a:t>
            </a:r>
            <a:r>
              <a:rPr lang="en-AU" sz="1200" baseline="30000" dirty="0">
                <a:ea typeface="+mn-lt"/>
                <a:cs typeface="+mn-lt"/>
                <a:sym typeface="+mn-lt"/>
              </a:rPr>
              <a:t>1</a:t>
            </a:r>
            <a:r>
              <a:rPr lang="en-AU" sz="1200" dirty="0">
                <a:ea typeface="+mn-lt"/>
                <a:cs typeface="+mn-lt"/>
                <a:sym typeface="+mn-lt"/>
              </a:rPr>
              <a:t>, </a:t>
            </a:r>
            <a:r>
              <a:rPr lang="en-AU" sz="1200" i="1" dirty="0">
                <a:ea typeface="+mn-lt"/>
                <a:cs typeface="+mn-lt"/>
                <a:sym typeface="+mn-lt"/>
              </a:rPr>
              <a:t>2015-2050, Gt/year v. EJ/ year</a:t>
            </a:r>
          </a:p>
        </p:txBody>
      </p:sp>
      <p:graphicFrame>
        <p:nvGraphicFramePr>
          <p:cNvPr id="104" name="Chart 103">
            <a:extLst>
              <a:ext uri="{FF2B5EF4-FFF2-40B4-BE49-F238E27FC236}">
                <a16:creationId xmlns:a16="http://schemas.microsoft.com/office/drawing/2014/main" id="{880B1577-724A-B57C-A09E-EBA2D547B203}"/>
              </a:ext>
            </a:extLst>
          </p:cNvPr>
          <p:cNvGraphicFramePr/>
          <p:nvPr>
            <p:custDataLst>
              <p:tags r:id="rId11"/>
            </p:custDataLst>
            <p:extLst>
              <p:ext uri="{D42A27DB-BD31-4B8C-83A1-F6EECF244321}">
                <p14:modId xmlns:p14="http://schemas.microsoft.com/office/powerpoint/2010/main" val="3025999282"/>
              </p:ext>
            </p:extLst>
          </p:nvPr>
        </p:nvGraphicFramePr>
        <p:xfrm>
          <a:off x="1038225" y="2644775"/>
          <a:ext cx="4895850" cy="3308350"/>
        </p:xfrm>
        <a:graphic>
          <a:graphicData uri="http://schemas.openxmlformats.org/drawingml/2006/chart">
            <c:chart xmlns:c="http://schemas.openxmlformats.org/drawingml/2006/chart" xmlns:r="http://schemas.openxmlformats.org/officeDocument/2006/relationships" r:id="rId82"/>
          </a:graphicData>
        </a:graphic>
      </p:graphicFrame>
      <p:cxnSp>
        <p:nvCxnSpPr>
          <p:cNvPr id="90" name="Straight Connector 89">
            <a:extLst>
              <a:ext uri="{FF2B5EF4-FFF2-40B4-BE49-F238E27FC236}">
                <a16:creationId xmlns:a16="http://schemas.microsoft.com/office/drawing/2014/main" id="{BE20B32F-EF94-34EC-ABD5-18EF0C8C58B4}"/>
              </a:ext>
            </a:extLst>
          </p:cNvPr>
          <p:cNvCxnSpPr>
            <a:cxnSpLocks/>
          </p:cNvCxnSpPr>
          <p:nvPr>
            <p:custDataLst>
              <p:tags r:id="rId12"/>
            </p:custDataLst>
          </p:nvPr>
        </p:nvCxnSpPr>
        <p:spPr bwMode="auto">
          <a:xfrm flipH="1">
            <a:off x="1077913" y="5727700"/>
            <a:ext cx="42863" cy="0"/>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8F96C261-51DD-03FF-A0B5-CB5894FBCB8C}"/>
              </a:ext>
            </a:extLst>
          </p:cNvPr>
          <p:cNvCxnSpPr>
            <a:cxnSpLocks/>
          </p:cNvCxnSpPr>
          <p:nvPr>
            <p:custDataLst>
              <p:tags r:id="rId13"/>
            </p:custDataLst>
          </p:nvPr>
        </p:nvCxnSpPr>
        <p:spPr bwMode="auto">
          <a:xfrm flipH="1">
            <a:off x="1077913" y="3136900"/>
            <a:ext cx="42863" cy="0"/>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2EB5E329-BAEF-B57F-7448-C6481BB288AB}"/>
              </a:ext>
            </a:extLst>
          </p:cNvPr>
          <p:cNvCxnSpPr>
            <a:cxnSpLocks/>
          </p:cNvCxnSpPr>
          <p:nvPr>
            <p:custDataLst>
              <p:tags r:id="rId14"/>
            </p:custDataLst>
          </p:nvPr>
        </p:nvCxnSpPr>
        <p:spPr bwMode="auto">
          <a:xfrm flipH="1">
            <a:off x="1077913" y="5461000"/>
            <a:ext cx="42863" cy="0"/>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1DDE7E90-0DAA-E5CC-6DF7-0469ADB08AE4}"/>
              </a:ext>
            </a:extLst>
          </p:cNvPr>
          <p:cNvCxnSpPr>
            <a:cxnSpLocks/>
          </p:cNvCxnSpPr>
          <p:nvPr>
            <p:custDataLst>
              <p:tags r:id="rId15"/>
            </p:custDataLst>
          </p:nvPr>
        </p:nvCxnSpPr>
        <p:spPr bwMode="auto">
          <a:xfrm flipH="1">
            <a:off x="1077913" y="4394200"/>
            <a:ext cx="42863" cy="0"/>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D710B892-12A5-5135-3BAD-C034ABD61DDF}"/>
              </a:ext>
            </a:extLst>
          </p:cNvPr>
          <p:cNvCxnSpPr>
            <a:cxnSpLocks/>
          </p:cNvCxnSpPr>
          <p:nvPr>
            <p:custDataLst>
              <p:tags r:id="rId16"/>
            </p:custDataLst>
          </p:nvPr>
        </p:nvCxnSpPr>
        <p:spPr bwMode="auto">
          <a:xfrm flipH="1">
            <a:off x="1077913" y="5194300"/>
            <a:ext cx="42863" cy="0"/>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A5477CCF-97D6-C39C-5BF1-7DE0F399FAC5}"/>
              </a:ext>
            </a:extLst>
          </p:cNvPr>
          <p:cNvCxnSpPr>
            <a:cxnSpLocks/>
          </p:cNvCxnSpPr>
          <p:nvPr>
            <p:custDataLst>
              <p:tags r:id="rId17"/>
            </p:custDataLst>
          </p:nvPr>
        </p:nvCxnSpPr>
        <p:spPr bwMode="auto">
          <a:xfrm flipH="1">
            <a:off x="1077913" y="3403600"/>
            <a:ext cx="42863" cy="0"/>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CE28D474-6426-A3FF-944C-8278933F766D}"/>
              </a:ext>
            </a:extLst>
          </p:cNvPr>
          <p:cNvCxnSpPr>
            <a:cxnSpLocks/>
          </p:cNvCxnSpPr>
          <p:nvPr>
            <p:custDataLst>
              <p:tags r:id="rId18"/>
            </p:custDataLst>
          </p:nvPr>
        </p:nvCxnSpPr>
        <p:spPr bwMode="auto">
          <a:xfrm flipH="1">
            <a:off x="1077913" y="4927600"/>
            <a:ext cx="42863" cy="0"/>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BBB5CEC6-8669-C9F2-47E8-8686211373AE}"/>
              </a:ext>
            </a:extLst>
          </p:cNvPr>
          <p:cNvCxnSpPr>
            <a:cxnSpLocks/>
          </p:cNvCxnSpPr>
          <p:nvPr>
            <p:custDataLst>
              <p:tags r:id="rId19"/>
            </p:custDataLst>
          </p:nvPr>
        </p:nvCxnSpPr>
        <p:spPr bwMode="auto">
          <a:xfrm flipH="1">
            <a:off x="1077913" y="4127500"/>
            <a:ext cx="42863" cy="0"/>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B1820AA8-0FED-3F64-D198-111194D70707}"/>
              </a:ext>
            </a:extLst>
          </p:cNvPr>
          <p:cNvCxnSpPr>
            <a:cxnSpLocks/>
          </p:cNvCxnSpPr>
          <p:nvPr>
            <p:custDataLst>
              <p:tags r:id="rId20"/>
            </p:custDataLst>
          </p:nvPr>
        </p:nvCxnSpPr>
        <p:spPr bwMode="auto">
          <a:xfrm flipH="1">
            <a:off x="1077913" y="4660900"/>
            <a:ext cx="42863" cy="0"/>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EE926C1F-922E-C935-1E52-9119508F0357}"/>
              </a:ext>
            </a:extLst>
          </p:cNvPr>
          <p:cNvCxnSpPr>
            <a:cxnSpLocks/>
          </p:cNvCxnSpPr>
          <p:nvPr>
            <p:custDataLst>
              <p:tags r:id="rId21"/>
            </p:custDataLst>
          </p:nvPr>
        </p:nvCxnSpPr>
        <p:spPr bwMode="auto">
          <a:xfrm flipH="1">
            <a:off x="1077913" y="2870200"/>
            <a:ext cx="42863" cy="0"/>
          </a:xfrm>
          <a:prstGeom prst="line">
            <a:avLst/>
          </a:prstGeom>
          <a:ln w="952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80" name="Text Placeholder 10">
            <a:extLst>
              <a:ext uri="{FF2B5EF4-FFF2-40B4-BE49-F238E27FC236}">
                <a16:creationId xmlns:a16="http://schemas.microsoft.com/office/drawing/2014/main" id="{115DFB91-512B-3844-A114-92FBEDCA92F2}"/>
              </a:ext>
            </a:extLst>
          </p:cNvPr>
          <p:cNvSpPr>
            <a:spLocks/>
          </p:cNvSpPr>
          <p:nvPr>
            <p:custDataLst>
              <p:tags r:id="rId22"/>
            </p:custDataLst>
          </p:nvPr>
        </p:nvSpPr>
        <p:spPr bwMode="gray">
          <a:xfrm>
            <a:off x="782638" y="51181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1pPr>
            <a:lvl2pPr marL="361950"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2pPr>
            <a:lvl3pPr marL="534988" indent="-173038"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3pPr>
            <a:lvl4pPr marL="715963"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4pPr>
            <a:lvl5pPr marL="898525" indent="-182563"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05A48F5F-C21C-41B2-A208-BF16596CD530}" type="datetime'''2''0''''''0'''''''">
              <a:rPr lang="en-GB" altLang="en-US" sz="1000" smtClean="0">
                <a:effectLst/>
              </a:rPr>
              <a:pPr marL="0" lvl="0" indent="0" algn="r">
                <a:spcBef>
                  <a:spcPct val="0"/>
                </a:spcBef>
                <a:spcAft>
                  <a:spcPct val="0"/>
                </a:spcAft>
                <a:buNone/>
              </a:pPr>
              <a:t>200</a:t>
            </a:fld>
            <a:endParaRPr lang="en-GB" sz="1000" dirty="0"/>
          </a:p>
        </p:txBody>
      </p:sp>
      <p:sp>
        <p:nvSpPr>
          <p:cNvPr id="81" name="Text Placeholder 10">
            <a:extLst>
              <a:ext uri="{FF2B5EF4-FFF2-40B4-BE49-F238E27FC236}">
                <a16:creationId xmlns:a16="http://schemas.microsoft.com/office/drawing/2014/main" id="{115DFB91-512B-3844-A114-92FBEDCA92F2}"/>
              </a:ext>
            </a:extLst>
          </p:cNvPr>
          <p:cNvSpPr>
            <a:spLocks/>
          </p:cNvSpPr>
          <p:nvPr>
            <p:custDataLst>
              <p:tags r:id="rId23"/>
            </p:custDataLst>
          </p:nvPr>
        </p:nvSpPr>
        <p:spPr bwMode="gray">
          <a:xfrm>
            <a:off x="782638" y="48514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1pPr>
            <a:lvl2pPr marL="361950"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2pPr>
            <a:lvl3pPr marL="534988" indent="-173038"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3pPr>
            <a:lvl4pPr marL="715963"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4pPr>
            <a:lvl5pPr marL="898525" indent="-182563"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53E89136-6AC9-48A7-83DA-7DAF63E03D92}" type="datetime'''30''''''''''0'''''''''''''">
              <a:rPr lang="en-GB" altLang="en-US" sz="1000" smtClean="0">
                <a:effectLst/>
              </a:rPr>
              <a:pPr marL="0" lvl="0" indent="0" algn="r">
                <a:spcBef>
                  <a:spcPct val="0"/>
                </a:spcBef>
                <a:spcAft>
                  <a:spcPct val="0"/>
                </a:spcAft>
                <a:buNone/>
              </a:pPr>
              <a:t>300</a:t>
            </a:fld>
            <a:endParaRPr lang="en-GB" sz="1000" dirty="0"/>
          </a:p>
        </p:txBody>
      </p:sp>
      <p:sp>
        <p:nvSpPr>
          <p:cNvPr id="82" name="Text Placeholder 10">
            <a:extLst>
              <a:ext uri="{FF2B5EF4-FFF2-40B4-BE49-F238E27FC236}">
                <a16:creationId xmlns:a16="http://schemas.microsoft.com/office/drawing/2014/main" id="{115DFB91-512B-3844-A114-92FBEDCA92F2}"/>
              </a:ext>
            </a:extLst>
          </p:cNvPr>
          <p:cNvSpPr>
            <a:spLocks/>
          </p:cNvSpPr>
          <p:nvPr>
            <p:custDataLst>
              <p:tags r:id="rId24"/>
            </p:custDataLst>
          </p:nvPr>
        </p:nvSpPr>
        <p:spPr bwMode="gray">
          <a:xfrm>
            <a:off x="782638" y="45847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1pPr>
            <a:lvl2pPr marL="361950"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2pPr>
            <a:lvl3pPr marL="534988" indent="-173038"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3pPr>
            <a:lvl4pPr marL="715963"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4pPr>
            <a:lvl5pPr marL="898525" indent="-182563"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534DEE32-B97C-4F0B-8B38-5F6F6834B1E7}" type="datetime'4''0''0'''''''''''''''''''''''''''">
              <a:rPr lang="en-GB" altLang="en-US" sz="1000" smtClean="0">
                <a:effectLst/>
              </a:rPr>
              <a:pPr marL="0" lvl="0" indent="0" algn="r">
                <a:spcBef>
                  <a:spcPct val="0"/>
                </a:spcBef>
                <a:spcAft>
                  <a:spcPct val="0"/>
                </a:spcAft>
                <a:buNone/>
              </a:pPr>
              <a:t>400</a:t>
            </a:fld>
            <a:endParaRPr lang="en-GB" sz="1000" dirty="0"/>
          </a:p>
        </p:txBody>
      </p:sp>
      <p:sp>
        <p:nvSpPr>
          <p:cNvPr id="83" name="Text Placeholder 10">
            <a:extLst>
              <a:ext uri="{FF2B5EF4-FFF2-40B4-BE49-F238E27FC236}">
                <a16:creationId xmlns:a16="http://schemas.microsoft.com/office/drawing/2014/main" id="{115DFB91-512B-3844-A114-92FBEDCA92F2}"/>
              </a:ext>
            </a:extLst>
          </p:cNvPr>
          <p:cNvSpPr>
            <a:spLocks/>
          </p:cNvSpPr>
          <p:nvPr>
            <p:custDataLst>
              <p:tags r:id="rId25"/>
            </p:custDataLst>
          </p:nvPr>
        </p:nvSpPr>
        <p:spPr bwMode="gray">
          <a:xfrm>
            <a:off x="782638" y="43180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1pPr>
            <a:lvl2pPr marL="361950"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2pPr>
            <a:lvl3pPr marL="534988" indent="-173038"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3pPr>
            <a:lvl4pPr marL="715963"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4pPr>
            <a:lvl5pPr marL="898525" indent="-182563"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F0A7D955-8058-444E-9162-0134488E7165}" type="datetime'''''5''''0''''''0'''''''''''''''''''">
              <a:rPr lang="en-GB" altLang="en-US" sz="1000" smtClean="0">
                <a:effectLst/>
              </a:rPr>
              <a:pPr marL="0" lvl="0" indent="0" algn="r">
                <a:spcBef>
                  <a:spcPct val="0"/>
                </a:spcBef>
                <a:spcAft>
                  <a:spcPct val="0"/>
                </a:spcAft>
                <a:buNone/>
              </a:pPr>
              <a:t>500</a:t>
            </a:fld>
            <a:endParaRPr lang="en-GB" sz="1000" dirty="0"/>
          </a:p>
        </p:txBody>
      </p:sp>
      <p:sp>
        <p:nvSpPr>
          <p:cNvPr id="84" name="Text Placeholder 10">
            <a:extLst>
              <a:ext uri="{FF2B5EF4-FFF2-40B4-BE49-F238E27FC236}">
                <a16:creationId xmlns:a16="http://schemas.microsoft.com/office/drawing/2014/main" id="{115DFB91-512B-3844-A114-92FBEDCA92F2}"/>
              </a:ext>
            </a:extLst>
          </p:cNvPr>
          <p:cNvSpPr>
            <a:spLocks/>
          </p:cNvSpPr>
          <p:nvPr>
            <p:custDataLst>
              <p:tags r:id="rId26"/>
            </p:custDataLst>
          </p:nvPr>
        </p:nvSpPr>
        <p:spPr bwMode="gray">
          <a:xfrm>
            <a:off x="782638" y="40513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1pPr>
            <a:lvl2pPr marL="361950"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2pPr>
            <a:lvl3pPr marL="534988" indent="-173038"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3pPr>
            <a:lvl4pPr marL="715963"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4pPr>
            <a:lvl5pPr marL="898525" indent="-182563"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758FDB38-C800-4FC0-AF9F-BEDEDBE22087}" type="datetime'''''''''''''''''''''''''6''00'''''''''''''''''''">
              <a:rPr lang="en-GB" altLang="en-US" sz="1000" smtClean="0">
                <a:effectLst/>
              </a:rPr>
              <a:pPr marL="0" lvl="0" indent="0" algn="r">
                <a:spcBef>
                  <a:spcPct val="0"/>
                </a:spcBef>
                <a:spcAft>
                  <a:spcPct val="0"/>
                </a:spcAft>
                <a:buNone/>
              </a:pPr>
              <a:t>600</a:t>
            </a:fld>
            <a:endParaRPr lang="en-GB" sz="1000" dirty="0"/>
          </a:p>
        </p:txBody>
      </p:sp>
      <p:sp>
        <p:nvSpPr>
          <p:cNvPr id="87" name="Text Placeholder 10">
            <a:extLst>
              <a:ext uri="{FF2B5EF4-FFF2-40B4-BE49-F238E27FC236}">
                <a16:creationId xmlns:a16="http://schemas.microsoft.com/office/drawing/2014/main" id="{115DFB91-512B-3844-A114-92FBEDCA92F2}"/>
              </a:ext>
            </a:extLst>
          </p:cNvPr>
          <p:cNvSpPr>
            <a:spLocks/>
          </p:cNvSpPr>
          <p:nvPr>
            <p:custDataLst>
              <p:tags r:id="rId27"/>
            </p:custDataLst>
          </p:nvPr>
        </p:nvSpPr>
        <p:spPr bwMode="gray">
          <a:xfrm>
            <a:off x="677863" y="332740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1pPr>
            <a:lvl2pPr marL="361950"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2pPr>
            <a:lvl3pPr marL="534988" indent="-173038"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3pPr>
            <a:lvl4pPr marL="715963"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4pPr>
            <a:lvl5pPr marL="898525" indent="-182563"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4308FEF6-849B-43FF-8375-F513B5279940}" type="datetime'''''''''''1'',''''''''0''0''''''''''''''0'''''''''''''''">
              <a:rPr lang="en-GB" altLang="en-US" sz="1000" smtClean="0">
                <a:effectLst/>
              </a:rPr>
              <a:pPr marL="0" lvl="0" indent="0" algn="r">
                <a:spcBef>
                  <a:spcPct val="0"/>
                </a:spcBef>
                <a:spcAft>
                  <a:spcPct val="0"/>
                </a:spcAft>
                <a:buNone/>
              </a:pPr>
              <a:t>1,000</a:t>
            </a:fld>
            <a:endParaRPr lang="en-GB" sz="1000" dirty="0"/>
          </a:p>
        </p:txBody>
      </p:sp>
      <p:sp>
        <p:nvSpPr>
          <p:cNvPr id="88" name="Text Placeholder 10">
            <a:extLst>
              <a:ext uri="{FF2B5EF4-FFF2-40B4-BE49-F238E27FC236}">
                <a16:creationId xmlns:a16="http://schemas.microsoft.com/office/drawing/2014/main" id="{115DFB91-512B-3844-A114-92FBEDCA92F2}"/>
              </a:ext>
            </a:extLst>
          </p:cNvPr>
          <p:cNvSpPr>
            <a:spLocks/>
          </p:cNvSpPr>
          <p:nvPr>
            <p:custDataLst>
              <p:tags r:id="rId28"/>
            </p:custDataLst>
          </p:nvPr>
        </p:nvSpPr>
        <p:spPr bwMode="gray">
          <a:xfrm>
            <a:off x="677863" y="306070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1pPr>
            <a:lvl2pPr marL="361950"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2pPr>
            <a:lvl3pPr marL="534988" indent="-173038"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3pPr>
            <a:lvl4pPr marL="715963"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4pPr>
            <a:lvl5pPr marL="898525" indent="-182563"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2828A40-CB21-4D20-8FE8-009895F6D9C4}" type="datetime'''''''1'''''''''''''''',1''''''''''''''''''''''0''''''''0'">
              <a:rPr lang="en-GB" altLang="en-US" sz="1000" smtClean="0">
                <a:effectLst/>
              </a:rPr>
              <a:pPr marL="0" lvl="0" indent="0" algn="r">
                <a:spcBef>
                  <a:spcPct val="0"/>
                </a:spcBef>
                <a:spcAft>
                  <a:spcPct val="0"/>
                </a:spcAft>
                <a:buNone/>
              </a:pPr>
              <a:t>1,100</a:t>
            </a:fld>
            <a:endParaRPr lang="en-GB" sz="1000" dirty="0"/>
          </a:p>
        </p:txBody>
      </p:sp>
      <p:sp>
        <p:nvSpPr>
          <p:cNvPr id="78" name="Text Placeholder 10">
            <a:extLst>
              <a:ext uri="{FF2B5EF4-FFF2-40B4-BE49-F238E27FC236}">
                <a16:creationId xmlns:a16="http://schemas.microsoft.com/office/drawing/2014/main" id="{115DFB91-512B-3844-A114-92FBEDCA92F2}"/>
              </a:ext>
            </a:extLst>
          </p:cNvPr>
          <p:cNvSpPr>
            <a:spLocks/>
          </p:cNvSpPr>
          <p:nvPr>
            <p:custDataLst>
              <p:tags r:id="rId29"/>
            </p:custDataLst>
          </p:nvPr>
        </p:nvSpPr>
        <p:spPr bwMode="gray">
          <a:xfrm>
            <a:off x="922338" y="56515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1pPr>
            <a:lvl2pPr marL="361950"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2pPr>
            <a:lvl3pPr marL="534988" indent="-173038"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3pPr>
            <a:lvl4pPr marL="715963"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4pPr>
            <a:lvl5pPr marL="898525" indent="-182563"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1648DEF8-089A-472F-AB33-317AF2083DD0}" type="datetime'''''0'''''''''''''''''''''''''''">
              <a:rPr lang="en-GB" altLang="en-US" sz="1000" smtClean="0">
                <a:effectLst/>
              </a:rPr>
              <a:pPr marL="0" lvl="0" indent="0" algn="r">
                <a:spcBef>
                  <a:spcPct val="0"/>
                </a:spcBef>
                <a:spcAft>
                  <a:spcPct val="0"/>
                </a:spcAft>
                <a:buNone/>
              </a:pPr>
              <a:t>0</a:t>
            </a:fld>
            <a:endParaRPr lang="en-GB" sz="1000" dirty="0"/>
          </a:p>
        </p:txBody>
      </p:sp>
      <p:sp>
        <p:nvSpPr>
          <p:cNvPr id="79" name="Text Placeholder 10">
            <a:extLst>
              <a:ext uri="{FF2B5EF4-FFF2-40B4-BE49-F238E27FC236}">
                <a16:creationId xmlns:a16="http://schemas.microsoft.com/office/drawing/2014/main" id="{115DFB91-512B-3844-A114-92FBEDCA92F2}"/>
              </a:ext>
            </a:extLst>
          </p:cNvPr>
          <p:cNvSpPr>
            <a:spLocks/>
          </p:cNvSpPr>
          <p:nvPr>
            <p:custDataLst>
              <p:tags r:id="rId30"/>
            </p:custDataLst>
          </p:nvPr>
        </p:nvSpPr>
        <p:spPr bwMode="gray">
          <a:xfrm>
            <a:off x="782638" y="53848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1pPr>
            <a:lvl2pPr marL="361950"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2pPr>
            <a:lvl3pPr marL="534988" indent="-173038"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3pPr>
            <a:lvl4pPr marL="715963"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4pPr>
            <a:lvl5pPr marL="898525" indent="-182563"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037FCBA2-0AB9-415C-855E-FAB43A9C2A3A}" type="datetime'''''''''''1''''0''''''''0'''''''''''">
              <a:rPr lang="en-GB" altLang="en-US" sz="1000" smtClean="0">
                <a:effectLst/>
              </a:rPr>
              <a:pPr marL="0" lvl="0" indent="0" algn="r">
                <a:spcBef>
                  <a:spcPct val="0"/>
                </a:spcBef>
                <a:spcAft>
                  <a:spcPct val="0"/>
                </a:spcAft>
                <a:buNone/>
              </a:pPr>
              <a:t>100</a:t>
            </a:fld>
            <a:endParaRPr lang="en-GB" sz="1000" dirty="0"/>
          </a:p>
        </p:txBody>
      </p:sp>
      <p:sp>
        <p:nvSpPr>
          <p:cNvPr id="89" name="Text Placeholder 10">
            <a:extLst>
              <a:ext uri="{FF2B5EF4-FFF2-40B4-BE49-F238E27FC236}">
                <a16:creationId xmlns:a16="http://schemas.microsoft.com/office/drawing/2014/main" id="{115DFB91-512B-3844-A114-92FBEDCA92F2}"/>
              </a:ext>
            </a:extLst>
          </p:cNvPr>
          <p:cNvSpPr>
            <a:spLocks/>
          </p:cNvSpPr>
          <p:nvPr>
            <p:custDataLst>
              <p:tags r:id="rId31"/>
            </p:custDataLst>
          </p:nvPr>
        </p:nvSpPr>
        <p:spPr bwMode="gray">
          <a:xfrm>
            <a:off x="677863" y="279400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1pPr>
            <a:lvl2pPr marL="361950"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2pPr>
            <a:lvl3pPr marL="534988" indent="-173038"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3pPr>
            <a:lvl4pPr marL="715963"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4pPr>
            <a:lvl5pPr marL="898525" indent="-182563"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404C45E6-F176-49F5-BD94-50E087E791A3}" type="datetime'''''1'''''''''''''',''''''20''0'''''''''''''''''''''''">
              <a:rPr lang="en-GB" altLang="en-US" sz="1000" smtClean="0">
                <a:effectLst/>
              </a:rPr>
              <a:pPr marL="0" lvl="0" indent="0" algn="r">
                <a:spcBef>
                  <a:spcPct val="0"/>
                </a:spcBef>
                <a:spcAft>
                  <a:spcPct val="0"/>
                </a:spcAft>
                <a:buNone/>
              </a:pPr>
              <a:t>1,200</a:t>
            </a:fld>
            <a:endParaRPr lang="en-GB" sz="1000" dirty="0"/>
          </a:p>
        </p:txBody>
      </p:sp>
      <p:sp useBgFill="1">
        <p:nvSpPr>
          <p:cNvPr id="11" name="Freeform: Shape 10">
            <a:extLst>
              <a:ext uri="{FF2B5EF4-FFF2-40B4-BE49-F238E27FC236}">
                <a16:creationId xmlns:a16="http://schemas.microsoft.com/office/drawing/2014/main" id="{CBA43769-3B7D-A95D-87DE-9F0B73FDA8F1}"/>
              </a:ext>
            </a:extLst>
          </p:cNvPr>
          <p:cNvSpPr/>
          <p:nvPr>
            <p:custDataLst>
              <p:tags r:id="rId32"/>
            </p:custDataLst>
          </p:nvPr>
        </p:nvSpPr>
        <p:spPr bwMode="auto">
          <a:xfrm>
            <a:off x="1047750" y="3717925"/>
            <a:ext cx="146050" cy="96838"/>
          </a:xfrm>
          <a:custGeom>
            <a:avLst/>
            <a:gdLst/>
            <a:ahLst/>
            <a:cxnLst/>
            <a:rect l="0" t="0" r="0" b="0"/>
            <a:pathLst>
              <a:path w="146051" h="96839">
                <a:moveTo>
                  <a:pt x="0" y="39688"/>
                </a:moveTo>
                <a:lnTo>
                  <a:pt x="146050" y="0"/>
                </a:lnTo>
                <a:lnTo>
                  <a:pt x="146050" y="57150"/>
                </a:lnTo>
                <a:lnTo>
                  <a:pt x="0" y="96838"/>
                </a:lnTo>
                <a:close/>
              </a:path>
            </a:pathLst>
          </a:custGeom>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err="1">
              <a:solidFill>
                <a:schemeClr val="tx1"/>
              </a:solidFill>
            </a:endParaRPr>
          </a:p>
        </p:txBody>
      </p:sp>
      <p:sp useBgFill="1">
        <p:nvSpPr>
          <p:cNvPr id="56" name="Freeform: Shape 55">
            <a:extLst>
              <a:ext uri="{FF2B5EF4-FFF2-40B4-BE49-F238E27FC236}">
                <a16:creationId xmlns:a16="http://schemas.microsoft.com/office/drawing/2014/main" id="{AD753E60-ED35-45C2-9CF6-1616E17AA34F}"/>
              </a:ext>
            </a:extLst>
          </p:cNvPr>
          <p:cNvSpPr/>
          <p:nvPr>
            <p:custDataLst>
              <p:tags r:id="rId33"/>
            </p:custDataLst>
          </p:nvPr>
        </p:nvSpPr>
        <p:spPr bwMode="auto">
          <a:xfrm>
            <a:off x="1212850" y="3683000"/>
            <a:ext cx="406401" cy="166688"/>
          </a:xfrm>
          <a:custGeom>
            <a:avLst/>
            <a:gdLst/>
            <a:ahLst/>
            <a:cxnLst/>
            <a:rect l="0" t="0" r="0" b="0"/>
            <a:pathLst>
              <a:path w="406401" h="166689">
                <a:moveTo>
                  <a:pt x="0" y="109538"/>
                </a:moveTo>
                <a:lnTo>
                  <a:pt x="406400" y="0"/>
                </a:lnTo>
                <a:lnTo>
                  <a:pt x="406400" y="57150"/>
                </a:lnTo>
                <a:lnTo>
                  <a:pt x="0" y="166688"/>
                </a:lnTo>
                <a:close/>
              </a:path>
            </a:pathLst>
          </a:custGeom>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err="1">
              <a:solidFill>
                <a:schemeClr val="tx1"/>
              </a:solidFill>
            </a:endParaRPr>
          </a:p>
        </p:txBody>
      </p:sp>
      <p:sp>
        <p:nvSpPr>
          <p:cNvPr id="3" name="Freeform: Shape 2">
            <a:extLst>
              <a:ext uri="{FF2B5EF4-FFF2-40B4-BE49-F238E27FC236}">
                <a16:creationId xmlns:a16="http://schemas.microsoft.com/office/drawing/2014/main" id="{DCE99665-D25E-C586-E4B0-7C96232CB2E5}"/>
              </a:ext>
            </a:extLst>
          </p:cNvPr>
          <p:cNvSpPr/>
          <p:nvPr>
            <p:custDataLst>
              <p:tags r:id="rId34"/>
            </p:custDataLst>
          </p:nvPr>
        </p:nvSpPr>
        <p:spPr bwMode="auto">
          <a:xfrm>
            <a:off x="1047750" y="3717925"/>
            <a:ext cx="146050" cy="39688"/>
          </a:xfrm>
          <a:custGeom>
            <a:avLst/>
            <a:gdLst/>
            <a:ahLst/>
            <a:cxnLst/>
            <a:rect l="0" t="0" r="0" b="0"/>
            <a:pathLst>
              <a:path w="146051" h="39689">
                <a:moveTo>
                  <a:pt x="0" y="39688"/>
                </a:moveTo>
                <a:lnTo>
                  <a:pt x="146050" y="0"/>
                </a:lnTo>
              </a:path>
            </a:pathLst>
          </a:custGeom>
          <a:ln w="9525" cap="flat" cmpd="sng" algn="ctr">
            <a:solidFill>
              <a:schemeClr val="tx1"/>
            </a:solidFill>
            <a:prstDash val="solid"/>
            <a:miter lim="800000"/>
            <a:headEnd type="none" w="med" len="med"/>
            <a:tailEnd type="none" w="med" len="lg"/>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Freeform: Shape 3">
            <a:extLst>
              <a:ext uri="{FF2B5EF4-FFF2-40B4-BE49-F238E27FC236}">
                <a16:creationId xmlns:a16="http://schemas.microsoft.com/office/drawing/2014/main" id="{81F80991-8A76-0C98-5BF5-1635B0EB7BDB}"/>
              </a:ext>
            </a:extLst>
          </p:cNvPr>
          <p:cNvSpPr/>
          <p:nvPr>
            <p:custDataLst>
              <p:tags r:id="rId35"/>
            </p:custDataLst>
          </p:nvPr>
        </p:nvSpPr>
        <p:spPr bwMode="auto">
          <a:xfrm>
            <a:off x="1047750" y="3775075"/>
            <a:ext cx="146050" cy="39688"/>
          </a:xfrm>
          <a:custGeom>
            <a:avLst/>
            <a:gdLst/>
            <a:ahLst/>
            <a:cxnLst/>
            <a:rect l="0" t="0" r="0" b="0"/>
            <a:pathLst>
              <a:path w="146051" h="39689">
                <a:moveTo>
                  <a:pt x="0" y="39688"/>
                </a:moveTo>
                <a:lnTo>
                  <a:pt x="146050" y="0"/>
                </a:lnTo>
              </a:path>
            </a:pathLst>
          </a:custGeom>
          <a:ln w="9525" cap="flat" cmpd="sng" algn="ctr">
            <a:solidFill>
              <a:schemeClr val="tx1"/>
            </a:solidFill>
            <a:prstDash val="solid"/>
            <a:miter lim="800000"/>
            <a:headEnd type="none" w="med" len="med"/>
            <a:tailEnd type="none" w="med" len="lg"/>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Freeform: Shape 53">
            <a:extLst>
              <a:ext uri="{FF2B5EF4-FFF2-40B4-BE49-F238E27FC236}">
                <a16:creationId xmlns:a16="http://schemas.microsoft.com/office/drawing/2014/main" id="{43660496-B0AE-5850-BD5B-A6BA91EE42C9}"/>
              </a:ext>
            </a:extLst>
          </p:cNvPr>
          <p:cNvSpPr/>
          <p:nvPr>
            <p:custDataLst>
              <p:tags r:id="rId36"/>
            </p:custDataLst>
          </p:nvPr>
        </p:nvSpPr>
        <p:spPr bwMode="auto">
          <a:xfrm>
            <a:off x="1212850" y="3683000"/>
            <a:ext cx="406401" cy="109538"/>
          </a:xfrm>
          <a:custGeom>
            <a:avLst/>
            <a:gdLst/>
            <a:ahLst/>
            <a:cxnLst/>
            <a:rect l="0" t="0" r="0" b="0"/>
            <a:pathLst>
              <a:path w="406401" h="109539">
                <a:moveTo>
                  <a:pt x="0" y="109538"/>
                </a:moveTo>
                <a:lnTo>
                  <a:pt x="406400" y="0"/>
                </a:lnTo>
              </a:path>
            </a:pathLst>
          </a:custGeom>
          <a:ln w="9525" cap="flat" cmpd="sng" algn="ctr">
            <a:solidFill>
              <a:schemeClr val="tx1"/>
            </a:solidFill>
            <a:prstDash val="solid"/>
            <a:miter lim="800000"/>
            <a:headEnd type="none" w="med" len="med"/>
            <a:tailEnd type="none" w="med" len="lg"/>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Freeform: Shape 54">
            <a:extLst>
              <a:ext uri="{FF2B5EF4-FFF2-40B4-BE49-F238E27FC236}">
                <a16:creationId xmlns:a16="http://schemas.microsoft.com/office/drawing/2014/main" id="{CD07CDEC-9C07-9E66-D8FE-28EA19A0C03F}"/>
              </a:ext>
            </a:extLst>
          </p:cNvPr>
          <p:cNvSpPr/>
          <p:nvPr>
            <p:custDataLst>
              <p:tags r:id="rId37"/>
            </p:custDataLst>
          </p:nvPr>
        </p:nvSpPr>
        <p:spPr bwMode="auto">
          <a:xfrm>
            <a:off x="1212850" y="3740150"/>
            <a:ext cx="406401" cy="109538"/>
          </a:xfrm>
          <a:custGeom>
            <a:avLst/>
            <a:gdLst/>
            <a:ahLst/>
            <a:cxnLst/>
            <a:rect l="0" t="0" r="0" b="0"/>
            <a:pathLst>
              <a:path w="406401" h="109539">
                <a:moveTo>
                  <a:pt x="0" y="109538"/>
                </a:moveTo>
                <a:lnTo>
                  <a:pt x="406400" y="0"/>
                </a:lnTo>
              </a:path>
            </a:pathLst>
          </a:custGeom>
          <a:ln w="9525" cap="flat" cmpd="sng" algn="ctr">
            <a:solidFill>
              <a:schemeClr val="tx1"/>
            </a:solidFill>
            <a:prstDash val="solid"/>
            <a:miter lim="800000"/>
            <a:headEnd type="none" w="med" len="med"/>
            <a:tailEnd type="none" w="med" len="lg"/>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Text Placeholder 10">
            <a:extLst>
              <a:ext uri="{FF2B5EF4-FFF2-40B4-BE49-F238E27FC236}">
                <a16:creationId xmlns:a16="http://schemas.microsoft.com/office/drawing/2014/main" id="{F7EDE70F-63AF-E5A7-CF0A-0CAD51B6BE06}"/>
              </a:ext>
            </a:extLst>
          </p:cNvPr>
          <p:cNvSpPr txBox="1">
            <a:spLocks/>
          </p:cNvSpPr>
          <p:nvPr>
            <p:custDataLst>
              <p:tags r:id="rId38"/>
            </p:custDataLst>
          </p:nvPr>
        </p:nvSpPr>
        <p:spPr bwMode="auto">
          <a:xfrm>
            <a:off x="1922463" y="5770563"/>
            <a:ext cx="1682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1pPr>
            <a:lvl2pPr marL="361950"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2pPr>
            <a:lvl3pPr marL="534988" indent="-173038"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3pPr>
            <a:lvl4pPr marL="715963"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4pPr>
            <a:lvl5pPr marL="898525" indent="-182563"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F7EEF8A0-0288-4162-9571-39564211CA41}" type="datetime'''''''''''''''''''''''''''''O''''i''''''''''''''''''''l'''''''">
              <a:rPr lang="en-GB" altLang="en-US" sz="1000" smtClean="0"/>
              <a:pPr marL="0" indent="0" algn="ctr">
                <a:spcBef>
                  <a:spcPct val="0"/>
                </a:spcBef>
                <a:spcAft>
                  <a:spcPct val="0"/>
                </a:spcAft>
                <a:buNone/>
              </a:pPr>
              <a:t>Oil</a:t>
            </a:fld>
            <a:endParaRPr lang="en-GB" sz="1000" dirty="0"/>
          </a:p>
        </p:txBody>
      </p:sp>
      <p:sp>
        <p:nvSpPr>
          <p:cNvPr id="13" name="Text Placeholder 10">
            <a:extLst>
              <a:ext uri="{FF2B5EF4-FFF2-40B4-BE49-F238E27FC236}">
                <a16:creationId xmlns:a16="http://schemas.microsoft.com/office/drawing/2014/main" id="{78C4F5EB-51C0-7D51-62DE-7DDA479FB526}"/>
              </a:ext>
            </a:extLst>
          </p:cNvPr>
          <p:cNvSpPr txBox="1">
            <a:spLocks/>
          </p:cNvSpPr>
          <p:nvPr>
            <p:custDataLst>
              <p:tags r:id="rId39"/>
            </p:custDataLst>
          </p:nvPr>
        </p:nvSpPr>
        <p:spPr bwMode="auto">
          <a:xfrm>
            <a:off x="2476500" y="57705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1pPr>
            <a:lvl2pPr marL="361950"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2pPr>
            <a:lvl3pPr marL="534988" indent="-173038"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3pPr>
            <a:lvl4pPr marL="715963"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4pPr>
            <a:lvl5pPr marL="898525" indent="-182563"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F054B6C7-E4C3-42CE-8DA1-AE195F55B0C1}" type="datetime'''''''''''''''''''''''''G''''''''''a''''''''''''''''s'''''''">
              <a:rPr lang="en-GB" altLang="en-US" sz="1000" smtClean="0"/>
              <a:pPr marL="0" indent="0" algn="ctr">
                <a:spcBef>
                  <a:spcPct val="0"/>
                </a:spcBef>
                <a:spcAft>
                  <a:spcPct val="0"/>
                </a:spcAft>
                <a:buNone/>
              </a:pPr>
              <a:t>Gas</a:t>
            </a:fld>
            <a:endParaRPr lang="en-GB" sz="1000" dirty="0"/>
          </a:p>
        </p:txBody>
      </p:sp>
      <p:sp>
        <p:nvSpPr>
          <p:cNvPr id="362" name="Text Placeholder 10">
            <a:extLst>
              <a:ext uri="{FF2B5EF4-FFF2-40B4-BE49-F238E27FC236}">
                <a16:creationId xmlns:a16="http://schemas.microsoft.com/office/drawing/2014/main" id="{109712B4-4F0F-2930-9E24-B2307B05E3B5}"/>
              </a:ext>
            </a:extLst>
          </p:cNvPr>
          <p:cNvSpPr txBox="1">
            <a:spLocks/>
          </p:cNvSpPr>
          <p:nvPr>
            <p:custDataLst>
              <p:tags r:id="rId40"/>
            </p:custDataLst>
          </p:nvPr>
        </p:nvSpPr>
        <p:spPr bwMode="auto">
          <a:xfrm>
            <a:off x="2913063" y="5770563"/>
            <a:ext cx="554038"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1pPr>
            <a:lvl2pPr marL="361950"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2pPr>
            <a:lvl3pPr marL="534988" indent="-173038"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3pPr>
            <a:lvl4pPr marL="715963"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4pPr>
            <a:lvl5pPr marL="898525" indent="-182563"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4A89375C-14CB-44BC-92D9-93911C9F3220}" type="datetime'Wind'' ''''''''''''''''(o''n''s''''ho''''''''r''''''''''e'')'">
              <a:rPr lang="en-GB" altLang="en-US" sz="1000" smtClean="0"/>
              <a:pPr marL="0" indent="0" algn="ctr">
                <a:spcBef>
                  <a:spcPct val="0"/>
                </a:spcBef>
                <a:spcAft>
                  <a:spcPct val="0"/>
                </a:spcAft>
                <a:buNone/>
              </a:pPr>
              <a:t>Wind (onshore)</a:t>
            </a:fld>
            <a:endParaRPr lang="en-GB" sz="1000" dirty="0"/>
          </a:p>
        </p:txBody>
      </p:sp>
      <p:sp>
        <p:nvSpPr>
          <p:cNvPr id="121" name="Text Placeholder 10">
            <a:extLst>
              <a:ext uri="{FF2B5EF4-FFF2-40B4-BE49-F238E27FC236}">
                <a16:creationId xmlns:a16="http://schemas.microsoft.com/office/drawing/2014/main" id="{FEBBACB5-9CFE-F548-E582-B2CC4D927128}"/>
              </a:ext>
            </a:extLst>
          </p:cNvPr>
          <p:cNvSpPr txBox="1">
            <a:spLocks/>
          </p:cNvSpPr>
          <p:nvPr>
            <p:custDataLst>
              <p:tags r:id="rId41"/>
            </p:custDataLst>
          </p:nvPr>
        </p:nvSpPr>
        <p:spPr bwMode="auto">
          <a:xfrm>
            <a:off x="3525838" y="5770563"/>
            <a:ext cx="5111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1pPr>
            <a:lvl2pPr marL="361950"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2pPr>
            <a:lvl3pPr marL="534988" indent="-173038"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3pPr>
            <a:lvl4pPr marL="715963"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4pPr>
            <a:lvl5pPr marL="898525" indent="-182563"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A3222515-C7BB-44E1-8D43-1F7C1E2E51CE}" type="datetime'So''''l''''''a''''''''r'' ''''''PV'''''''''''''">
              <a:rPr lang="en-GB" altLang="en-US" sz="1000" smtClean="0"/>
              <a:pPr marL="0" indent="0" algn="ctr">
                <a:spcBef>
                  <a:spcPct val="0"/>
                </a:spcBef>
                <a:spcAft>
                  <a:spcPct val="0"/>
                </a:spcAft>
                <a:buNone/>
              </a:pPr>
              <a:t>Solar PV</a:t>
            </a:fld>
            <a:endParaRPr lang="en-GB" sz="1000" dirty="0"/>
          </a:p>
        </p:txBody>
      </p:sp>
      <p:sp>
        <p:nvSpPr>
          <p:cNvPr id="122" name="Text Placeholder 10">
            <a:extLst>
              <a:ext uri="{FF2B5EF4-FFF2-40B4-BE49-F238E27FC236}">
                <a16:creationId xmlns:a16="http://schemas.microsoft.com/office/drawing/2014/main" id="{D537A711-7515-C65B-6A49-BFA626CA828B}"/>
              </a:ext>
            </a:extLst>
          </p:cNvPr>
          <p:cNvSpPr txBox="1">
            <a:spLocks/>
          </p:cNvSpPr>
          <p:nvPr>
            <p:custDataLst>
              <p:tags r:id="rId42"/>
            </p:custDataLst>
          </p:nvPr>
        </p:nvSpPr>
        <p:spPr bwMode="auto">
          <a:xfrm>
            <a:off x="4156075" y="5770563"/>
            <a:ext cx="433388"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1pPr>
            <a:lvl2pPr marL="361950"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2pPr>
            <a:lvl3pPr marL="534988" indent="-173038"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3pPr>
            <a:lvl4pPr marL="715963"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4pPr>
            <a:lvl5pPr marL="898525" indent="-182563"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6F825122-E78B-4806-96B5-8BA0594D5CB6}" type="datetime'''''B''att''e''''ry'' ''s''''t''''''or''''a''''g''''''''''''e'">
              <a:rPr lang="en-GB" altLang="en-US" sz="1000" smtClean="0"/>
              <a:pPr marL="0" indent="0" algn="ctr">
                <a:spcBef>
                  <a:spcPct val="0"/>
                </a:spcBef>
                <a:spcAft>
                  <a:spcPct val="0"/>
                </a:spcAft>
                <a:buNone/>
              </a:pPr>
              <a:t>Battery storage</a:t>
            </a:fld>
            <a:endParaRPr lang="en-GB" sz="1000" dirty="0"/>
          </a:p>
        </p:txBody>
      </p:sp>
      <p:sp>
        <p:nvSpPr>
          <p:cNvPr id="123" name="Text Placeholder 10">
            <a:extLst>
              <a:ext uri="{FF2B5EF4-FFF2-40B4-BE49-F238E27FC236}">
                <a16:creationId xmlns:a16="http://schemas.microsoft.com/office/drawing/2014/main" id="{CE504256-BDAE-DBB8-7072-313D95D6A7BA}"/>
              </a:ext>
            </a:extLst>
          </p:cNvPr>
          <p:cNvSpPr txBox="1">
            <a:spLocks/>
          </p:cNvSpPr>
          <p:nvPr>
            <p:custDataLst>
              <p:tags r:id="rId43"/>
            </p:custDataLst>
          </p:nvPr>
        </p:nvSpPr>
        <p:spPr bwMode="auto">
          <a:xfrm>
            <a:off x="4687888" y="5770563"/>
            <a:ext cx="554038"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1pPr>
            <a:lvl2pPr marL="361950"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2pPr>
            <a:lvl3pPr marL="534988" indent="-173038"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3pPr>
            <a:lvl4pPr marL="715963"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4pPr>
            <a:lvl5pPr marL="898525" indent="-182563"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477AABD0-78E2-4560-BE99-505220DD4A26}" type="datetime'W''''''in''''d'' (of''''''f''''''''''''sho''re'''')'''''''">
              <a:rPr lang="en-GB" altLang="en-US" sz="1000" smtClean="0"/>
              <a:pPr marL="0" indent="0" algn="ctr">
                <a:spcBef>
                  <a:spcPct val="0"/>
                </a:spcBef>
                <a:spcAft>
                  <a:spcPct val="0"/>
                </a:spcAft>
                <a:buNone/>
              </a:pPr>
              <a:t>Wind (offshore)</a:t>
            </a:fld>
            <a:endParaRPr lang="en-GB" sz="1000" dirty="0"/>
          </a:p>
        </p:txBody>
      </p:sp>
      <p:sp>
        <p:nvSpPr>
          <p:cNvPr id="368" name="Text Placeholder 10">
            <a:extLst>
              <a:ext uri="{FF2B5EF4-FFF2-40B4-BE49-F238E27FC236}">
                <a16:creationId xmlns:a16="http://schemas.microsoft.com/office/drawing/2014/main" id="{63241A3B-9800-7FCA-8B95-C7C1518DDB23}"/>
              </a:ext>
            </a:extLst>
          </p:cNvPr>
          <p:cNvSpPr txBox="1">
            <a:spLocks/>
          </p:cNvSpPr>
          <p:nvPr>
            <p:custDataLst>
              <p:tags r:id="rId44"/>
            </p:custDataLst>
          </p:nvPr>
        </p:nvSpPr>
        <p:spPr bwMode="auto">
          <a:xfrm>
            <a:off x="5330825" y="5770563"/>
            <a:ext cx="4492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1pPr>
            <a:lvl2pPr marL="361950"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2pPr>
            <a:lvl3pPr marL="534988" indent="-173038"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3pPr>
            <a:lvl4pPr marL="715963"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4pPr>
            <a:lvl5pPr marL="898525" indent="-182563"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5D23C2D4-269A-498C-B93C-F5614A670219}" type="datetime'N''u''''''''''''''''''c''''''''''''''le''''''''''''a''r'''''">
              <a:rPr lang="en-GB" altLang="en-US" sz="1000" smtClean="0"/>
              <a:pPr/>
              <a:t>Nuclear</a:t>
            </a:fld>
            <a:endParaRPr lang="en-GB" sz="1000" dirty="0"/>
          </a:p>
        </p:txBody>
      </p:sp>
      <p:sp>
        <p:nvSpPr>
          <p:cNvPr id="75" name="Text Placeholder 10">
            <a:extLst>
              <a:ext uri="{FF2B5EF4-FFF2-40B4-BE49-F238E27FC236}">
                <a16:creationId xmlns:a16="http://schemas.microsoft.com/office/drawing/2014/main" id="{115DFB91-512B-3844-A114-92FBEDCA92F2}"/>
              </a:ext>
            </a:extLst>
          </p:cNvPr>
          <p:cNvSpPr>
            <a:spLocks/>
          </p:cNvSpPr>
          <p:nvPr>
            <p:custDataLst>
              <p:tags r:id="rId45"/>
            </p:custDataLst>
          </p:nvPr>
        </p:nvSpPr>
        <p:spPr bwMode="gray">
          <a:xfrm>
            <a:off x="1204913" y="2692400"/>
            <a:ext cx="4238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1pPr>
            <a:lvl2pPr marL="361950"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2pPr>
            <a:lvl3pPr marL="534988" indent="-173038"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3pPr>
            <a:lvl4pPr marL="715963"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4pPr>
            <a:lvl5pPr marL="898525" indent="-182563"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000" dirty="0">
                <a:effectLst/>
              </a:rPr>
              <a:t>~1,200</a:t>
            </a:r>
            <a:endParaRPr lang="en-GB" sz="1000" dirty="0"/>
          </a:p>
        </p:txBody>
      </p:sp>
      <p:sp>
        <p:nvSpPr>
          <p:cNvPr id="551" name="Text Placeholder 10">
            <a:extLst>
              <a:ext uri="{FF2B5EF4-FFF2-40B4-BE49-F238E27FC236}">
                <a16:creationId xmlns:a16="http://schemas.microsoft.com/office/drawing/2014/main" id="{115DFB91-512B-3844-A114-92FBEDCA92F2}"/>
              </a:ext>
            </a:extLst>
          </p:cNvPr>
          <p:cNvSpPr>
            <a:spLocks/>
          </p:cNvSpPr>
          <p:nvPr>
            <p:custDataLst>
              <p:tags r:id="rId46"/>
            </p:custDataLst>
          </p:nvPr>
        </p:nvSpPr>
        <p:spPr bwMode="gray">
          <a:xfrm>
            <a:off x="1884363" y="44831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1pPr>
            <a:lvl2pPr marL="361950"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2pPr>
            <a:lvl3pPr marL="534988" indent="-173038"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3pPr>
            <a:lvl4pPr marL="715963"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4pPr>
            <a:lvl5pPr marL="898525" indent="-182563"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75871ED-0E2F-4E2B-A21C-1FBFDAEADE92}" type="datetime'''''''4''''''''''''''''''''''''''''''''''''''''0''0'">
              <a:rPr lang="en-GB" altLang="en-US" sz="1000" smtClean="0"/>
              <a:pPr marL="0" lvl="0" indent="0" algn="ctr">
                <a:spcBef>
                  <a:spcPct val="0"/>
                </a:spcBef>
                <a:spcAft>
                  <a:spcPct val="0"/>
                </a:spcAft>
                <a:buNone/>
              </a:pPr>
              <a:t>400</a:t>
            </a:fld>
            <a:endParaRPr lang="en-GB" sz="1000" dirty="0"/>
          </a:p>
        </p:txBody>
      </p:sp>
      <p:sp>
        <p:nvSpPr>
          <p:cNvPr id="9" name="Text Placeholder 10">
            <a:extLst>
              <a:ext uri="{FF2B5EF4-FFF2-40B4-BE49-F238E27FC236}">
                <a16:creationId xmlns:a16="http://schemas.microsoft.com/office/drawing/2014/main" id="{E467FE58-EB53-EB0C-E239-83E6B9B0BB27}"/>
              </a:ext>
            </a:extLst>
          </p:cNvPr>
          <p:cNvSpPr txBox="1">
            <a:spLocks/>
          </p:cNvSpPr>
          <p:nvPr>
            <p:custDataLst>
              <p:tags r:id="rId47"/>
            </p:custDataLst>
          </p:nvPr>
        </p:nvSpPr>
        <p:spPr bwMode="auto">
          <a:xfrm>
            <a:off x="1279525" y="5770563"/>
            <a:ext cx="2730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1pPr>
            <a:lvl2pPr marL="361950"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2pPr>
            <a:lvl3pPr marL="534988" indent="-173038"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3pPr>
            <a:lvl4pPr marL="715963"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4pPr>
            <a:lvl5pPr marL="898525" indent="-182563"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6AE45EF9-4B19-46CF-A2D6-16247C1ECE1E}" type="datetime'''''''''Co''''a''''''''''''''''''''''''''''''''l'''''''''''''">
              <a:rPr lang="en-GB" altLang="en-US" sz="1000" smtClean="0"/>
              <a:pPr marL="0" indent="0" algn="ctr">
                <a:spcBef>
                  <a:spcPct val="0"/>
                </a:spcBef>
                <a:spcAft>
                  <a:spcPct val="0"/>
                </a:spcAft>
                <a:buNone/>
              </a:pPr>
              <a:t>Coal</a:t>
            </a:fld>
            <a:endParaRPr lang="en-GB" sz="1000" dirty="0"/>
          </a:p>
        </p:txBody>
      </p:sp>
      <p:graphicFrame>
        <p:nvGraphicFramePr>
          <p:cNvPr id="34" name="Chart 33">
            <a:extLst>
              <a:ext uri="{FF2B5EF4-FFF2-40B4-BE49-F238E27FC236}">
                <a16:creationId xmlns:a16="http://schemas.microsoft.com/office/drawing/2014/main" id="{9B28E3AC-84D2-527A-CBEC-EF78004D9567}"/>
              </a:ext>
            </a:extLst>
          </p:cNvPr>
          <p:cNvGraphicFramePr/>
          <p:nvPr>
            <p:custDataLst>
              <p:tags r:id="rId48"/>
            </p:custDataLst>
            <p:extLst>
              <p:ext uri="{D42A27DB-BD31-4B8C-83A1-F6EECF244321}">
                <p14:modId xmlns:p14="http://schemas.microsoft.com/office/powerpoint/2010/main" val="2754134187"/>
              </p:ext>
            </p:extLst>
          </p:nvPr>
        </p:nvGraphicFramePr>
        <p:xfrm>
          <a:off x="6432550" y="2771775"/>
          <a:ext cx="5694363" cy="3186113"/>
        </p:xfrm>
        <a:graphic>
          <a:graphicData uri="http://schemas.openxmlformats.org/drawingml/2006/chart">
            <c:chart xmlns:c="http://schemas.openxmlformats.org/drawingml/2006/chart" xmlns:r="http://schemas.openxmlformats.org/officeDocument/2006/relationships" r:id="rId83"/>
          </a:graphicData>
        </a:graphic>
      </p:graphicFrame>
      <p:sp>
        <p:nvSpPr>
          <p:cNvPr id="276" name="Rectangle 275">
            <a:extLst>
              <a:ext uri="{FF2B5EF4-FFF2-40B4-BE49-F238E27FC236}">
                <a16:creationId xmlns:a16="http://schemas.microsoft.com/office/drawing/2014/main" id="{F55F055E-5AEA-D346-1979-432C535015BE}"/>
              </a:ext>
            </a:extLst>
          </p:cNvPr>
          <p:cNvSpPr/>
          <p:nvPr>
            <p:custDataLst>
              <p:tags r:id="rId49"/>
            </p:custDataLst>
          </p:nvPr>
        </p:nvSpPr>
        <p:spPr bwMode="auto">
          <a:xfrm>
            <a:off x="4503738" y="2814638"/>
            <a:ext cx="179388" cy="133350"/>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err="1">
              <a:solidFill>
                <a:schemeClr val="tx1"/>
              </a:solidFill>
            </a:endParaRPr>
          </a:p>
        </p:txBody>
      </p:sp>
      <p:sp>
        <p:nvSpPr>
          <p:cNvPr id="278" name="Rectangle 277">
            <a:extLst>
              <a:ext uri="{FF2B5EF4-FFF2-40B4-BE49-F238E27FC236}">
                <a16:creationId xmlns:a16="http://schemas.microsoft.com/office/drawing/2014/main" id="{4ACE2A5A-1EF4-3799-A955-A942636548B4}"/>
              </a:ext>
            </a:extLst>
          </p:cNvPr>
          <p:cNvSpPr/>
          <p:nvPr>
            <p:custDataLst>
              <p:tags r:id="rId50"/>
            </p:custDataLst>
          </p:nvPr>
        </p:nvSpPr>
        <p:spPr bwMode="auto">
          <a:xfrm>
            <a:off x="4503738" y="3017838"/>
            <a:ext cx="179388" cy="133350"/>
          </a:xfrm>
          <a:prstGeom prst="rect">
            <a:avLst/>
          </a:prstGeom>
          <a:solidFill>
            <a:schemeClr val="accent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err="1">
              <a:solidFill>
                <a:schemeClr val="tx1"/>
              </a:solidFill>
            </a:endParaRPr>
          </a:p>
        </p:txBody>
      </p:sp>
      <p:sp>
        <p:nvSpPr>
          <p:cNvPr id="253" name="Text Placeholder 10">
            <a:extLst>
              <a:ext uri="{FF2B5EF4-FFF2-40B4-BE49-F238E27FC236}">
                <a16:creationId xmlns:a16="http://schemas.microsoft.com/office/drawing/2014/main" id="{61D391EF-2316-EED1-D3B7-E208163946F4}"/>
              </a:ext>
            </a:extLst>
          </p:cNvPr>
          <p:cNvSpPr txBox="1">
            <a:spLocks/>
          </p:cNvSpPr>
          <p:nvPr>
            <p:custDataLst>
              <p:tags r:id="rId51"/>
            </p:custDataLst>
          </p:nvPr>
        </p:nvSpPr>
        <p:spPr bwMode="auto">
          <a:xfrm>
            <a:off x="4733925" y="2809875"/>
            <a:ext cx="8937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1pPr>
            <a:lvl2pPr marL="361950"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2pPr>
            <a:lvl3pPr marL="534988" indent="-173038"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3pPr>
            <a:lvl4pPr marL="715963"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4pPr>
            <a:lvl5pPr marL="898525" indent="-182563"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B488ABB-E6C7-4468-AEE4-19A22C432CD6}" type="datetime'''''M''''''i''''''ne''''''''''''''d ''m''''''a''''''terials'">
              <a:rPr lang="en-GB" altLang="en-US" sz="1000" smtClean="0"/>
              <a:pPr/>
              <a:t>Mined materials</a:t>
            </a:fld>
            <a:endParaRPr lang="en-GB" sz="1000" dirty="0"/>
          </a:p>
        </p:txBody>
      </p:sp>
      <p:sp>
        <p:nvSpPr>
          <p:cNvPr id="264" name="Text Placeholder 10">
            <a:extLst>
              <a:ext uri="{FF2B5EF4-FFF2-40B4-BE49-F238E27FC236}">
                <a16:creationId xmlns:a16="http://schemas.microsoft.com/office/drawing/2014/main" id="{30F90438-6638-6DCF-124C-CD39DFC657F6}"/>
              </a:ext>
            </a:extLst>
          </p:cNvPr>
          <p:cNvSpPr txBox="1">
            <a:spLocks/>
          </p:cNvSpPr>
          <p:nvPr>
            <p:custDataLst>
              <p:tags r:id="rId52"/>
            </p:custDataLst>
          </p:nvPr>
        </p:nvSpPr>
        <p:spPr bwMode="auto">
          <a:xfrm>
            <a:off x="4733925" y="3013075"/>
            <a:ext cx="1066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1pPr>
            <a:lvl2pPr marL="361950"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2pPr>
            <a:lvl3pPr marL="534988" indent="-173038"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3pPr>
            <a:lvl4pPr marL="715963"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4pPr>
            <a:lvl5pPr marL="898525" indent="-182563"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A945CD24-9D02-433B-BA05-A75D6ECEA350}" type="datetime'''''''O''i''l'''' &amp; g''a''s'''''' ex''''''''tr''ac''''''ted'">
              <a:rPr lang="en-GB" altLang="en-US" sz="1000" smtClean="0"/>
              <a:pPr/>
              <a:t>Oil &amp; gas extracted</a:t>
            </a:fld>
            <a:endParaRPr lang="en-GB" sz="1000" dirty="0"/>
          </a:p>
        </p:txBody>
      </p:sp>
      <p:sp>
        <p:nvSpPr>
          <p:cNvPr id="589" name="Rectangle 588">
            <a:extLst>
              <a:ext uri="{FF2B5EF4-FFF2-40B4-BE49-F238E27FC236}">
                <a16:creationId xmlns:a16="http://schemas.microsoft.com/office/drawing/2014/main" id="{559591D7-EB28-8E01-AE0E-CE2C8DFA8FB1}"/>
              </a:ext>
            </a:extLst>
          </p:cNvPr>
          <p:cNvSpPr/>
          <p:nvPr>
            <p:custDataLst>
              <p:tags r:id="rId53"/>
            </p:custDataLst>
          </p:nvPr>
        </p:nvSpPr>
        <p:spPr bwMode="auto">
          <a:xfrm>
            <a:off x="8966200" y="2584450"/>
            <a:ext cx="179388" cy="133350"/>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90" name="Rectangle 589">
            <a:extLst>
              <a:ext uri="{FF2B5EF4-FFF2-40B4-BE49-F238E27FC236}">
                <a16:creationId xmlns:a16="http://schemas.microsoft.com/office/drawing/2014/main" id="{35AC0444-27B7-9AF5-DDB5-1D1FF540B9E6}"/>
              </a:ext>
            </a:extLst>
          </p:cNvPr>
          <p:cNvSpPr/>
          <p:nvPr>
            <p:custDataLst>
              <p:tags r:id="rId54"/>
            </p:custDataLst>
          </p:nvPr>
        </p:nvSpPr>
        <p:spPr bwMode="auto">
          <a:xfrm>
            <a:off x="9671050" y="2584450"/>
            <a:ext cx="179388" cy="133350"/>
          </a:xfrm>
          <a:prstGeom prst="rect">
            <a:avLst/>
          </a:prstGeom>
          <a:solidFill>
            <a:schemeClr val="accent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91" name="Text Placeholder 10">
            <a:extLst>
              <a:ext uri="{FF2B5EF4-FFF2-40B4-BE49-F238E27FC236}">
                <a16:creationId xmlns:a16="http://schemas.microsoft.com/office/drawing/2014/main" id="{2A4E220E-0E73-9FE5-5594-F3B0EB0AD605}"/>
              </a:ext>
            </a:extLst>
          </p:cNvPr>
          <p:cNvSpPr txBox="1">
            <a:spLocks/>
          </p:cNvSpPr>
          <p:nvPr>
            <p:custDataLst>
              <p:tags r:id="rId55"/>
            </p:custDataLst>
          </p:nvPr>
        </p:nvSpPr>
        <p:spPr bwMode="auto">
          <a:xfrm>
            <a:off x="9196388" y="2579688"/>
            <a:ext cx="3730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511C410C-EF76-4630-9333-047AC608A217}" type="datetime'''M''''''''eta''l''''''''''s'''''''''''''''''''''">
              <a:rPr lang="en-US" altLang="en-US" sz="1000" smtClean="0"/>
              <a:pPr/>
              <a:t>Metals</a:t>
            </a:fld>
            <a:endParaRPr lang="en-US" sz="1000" dirty="0">
              <a:sym typeface="+mn-lt"/>
            </a:endParaRPr>
          </a:p>
        </p:txBody>
      </p:sp>
      <p:sp>
        <p:nvSpPr>
          <p:cNvPr id="592" name="Text Placeholder 10">
            <a:extLst>
              <a:ext uri="{FF2B5EF4-FFF2-40B4-BE49-F238E27FC236}">
                <a16:creationId xmlns:a16="http://schemas.microsoft.com/office/drawing/2014/main" id="{81F8056C-A91C-F229-11B5-8D6AFD9DFE8D}"/>
              </a:ext>
            </a:extLst>
          </p:cNvPr>
          <p:cNvSpPr txBox="1">
            <a:spLocks/>
          </p:cNvSpPr>
          <p:nvPr>
            <p:custDataLst>
              <p:tags r:id="rId56"/>
            </p:custDataLst>
          </p:nvPr>
        </p:nvSpPr>
        <p:spPr bwMode="auto">
          <a:xfrm>
            <a:off x="9901238" y="2579688"/>
            <a:ext cx="6334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000" dirty="0">
                <a:sym typeface="+mn-lt"/>
              </a:rPr>
              <a:t>Fossil fuels</a:t>
            </a:r>
            <a:endParaRPr lang="en-US" sz="1000" dirty="0">
              <a:sym typeface="+mn-lt"/>
            </a:endParaRPr>
          </a:p>
        </p:txBody>
      </p:sp>
      <p:cxnSp>
        <p:nvCxnSpPr>
          <p:cNvPr id="593" name="Straight Connector 592">
            <a:extLst>
              <a:ext uri="{FF2B5EF4-FFF2-40B4-BE49-F238E27FC236}">
                <a16:creationId xmlns:a16="http://schemas.microsoft.com/office/drawing/2014/main" id="{E639593E-B10A-89A7-2723-0EDD9E898EF6}"/>
              </a:ext>
            </a:extLst>
          </p:cNvPr>
          <p:cNvCxnSpPr/>
          <p:nvPr>
            <p:custDataLst>
              <p:tags r:id="rId57"/>
            </p:custDataLst>
          </p:nvPr>
        </p:nvCxnSpPr>
        <p:spPr bwMode="gray">
          <a:xfrm>
            <a:off x="10645775" y="2649538"/>
            <a:ext cx="160338" cy="0"/>
          </a:xfrm>
          <a:prstGeom prst="line">
            <a:avLst/>
          </a:prstGeom>
          <a:ln w="19050" cap="rnd" cmpd="sng" algn="ctr">
            <a:solidFill>
              <a:schemeClr val="accent4"/>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594" name="Text Placeholder 10">
            <a:extLst>
              <a:ext uri="{FF2B5EF4-FFF2-40B4-BE49-F238E27FC236}">
                <a16:creationId xmlns:a16="http://schemas.microsoft.com/office/drawing/2014/main" id="{EB552EF6-78B0-9895-549A-95E54FAD37D3}"/>
              </a:ext>
            </a:extLst>
          </p:cNvPr>
          <p:cNvSpPr>
            <a:spLocks/>
          </p:cNvSpPr>
          <p:nvPr>
            <p:custDataLst>
              <p:tags r:id="rId58"/>
            </p:custDataLst>
          </p:nvPr>
        </p:nvSpPr>
        <p:spPr bwMode="auto">
          <a:xfrm>
            <a:off x="10866438" y="2578100"/>
            <a:ext cx="8207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1pPr>
            <a:lvl2pPr marL="361950"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2pPr>
            <a:lvl3pPr marL="534988" indent="-173038"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3pPr>
            <a:lvl4pPr marL="715963" indent="-180975" algn="l" defTabSz="914354"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4pPr>
            <a:lvl5pPr marL="898525" indent="-182563" algn="l" defTabSz="914354" rtl="0" eaLnBrk="1" latinLnBrk="0" hangingPunct="1">
              <a:lnSpc>
                <a:spcPct val="100000"/>
              </a:lnSpc>
              <a:spcBef>
                <a:spcPts val="0"/>
              </a:spcBef>
              <a:buFont typeface="Arial" panose="020B0604020202020204" pitchFamily="34" charset="0"/>
              <a:buChar char="&gt;"/>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000" dirty="0">
                <a:effectLst/>
              </a:rPr>
              <a:t>Energy Supply</a:t>
            </a:r>
            <a:endParaRPr lang="en-US" sz="1000" dirty="0"/>
          </a:p>
        </p:txBody>
      </p:sp>
      <p:sp>
        <p:nvSpPr>
          <p:cNvPr id="595" name="TextBox 594">
            <a:extLst>
              <a:ext uri="{FF2B5EF4-FFF2-40B4-BE49-F238E27FC236}">
                <a16:creationId xmlns:a16="http://schemas.microsoft.com/office/drawing/2014/main" id="{E3C0A07F-1672-9F11-6620-4FE3C19643B5}"/>
              </a:ext>
            </a:extLst>
          </p:cNvPr>
          <p:cNvSpPr txBox="1"/>
          <p:nvPr>
            <p:custDataLst>
              <p:tags r:id="rId59"/>
            </p:custDataLst>
          </p:nvPr>
        </p:nvSpPr>
        <p:spPr bwMode="gray">
          <a:xfrm>
            <a:off x="4940300" y="3409950"/>
            <a:ext cx="434975" cy="355600"/>
          </a:xfrm>
          <a:prstGeom prst="rect">
            <a:avLst/>
          </a:prstGeom>
          <a:noFill/>
        </p:spPr>
        <p:txBody>
          <a:bodyPr wrap="square" lIns="0" tIns="0" rIns="0" bIns="0" rtlCol="0">
            <a:spAutoFit/>
          </a:bodyPr>
          <a:lstStyle/>
          <a:p>
            <a:pPr marL="0" indent="0" algn="ctr">
              <a:spcBef>
                <a:spcPts val="200"/>
              </a:spcBef>
              <a:spcAft>
                <a:spcPts val="200"/>
              </a:spcAft>
              <a:buNone/>
            </a:pPr>
            <a:r>
              <a:rPr lang="en-US" sz="1000" b="1" dirty="0">
                <a:solidFill>
                  <a:schemeClr val="bg1"/>
                </a:solidFill>
              </a:rPr>
              <a:t>4.0</a:t>
            </a:r>
          </a:p>
          <a:p>
            <a:pPr marL="0" indent="0" algn="ctr">
              <a:spcBef>
                <a:spcPts val="200"/>
              </a:spcBef>
              <a:spcAft>
                <a:spcPts val="200"/>
              </a:spcAft>
              <a:buNone/>
            </a:pPr>
            <a:r>
              <a:rPr lang="en-US" sz="1000" b="1" dirty="0">
                <a:solidFill>
                  <a:schemeClr val="bg1"/>
                </a:solidFill>
              </a:rPr>
              <a:t>51.0</a:t>
            </a:r>
          </a:p>
        </p:txBody>
      </p:sp>
      <p:sp>
        <p:nvSpPr>
          <p:cNvPr id="596" name="TextBox 595">
            <a:extLst>
              <a:ext uri="{FF2B5EF4-FFF2-40B4-BE49-F238E27FC236}">
                <a16:creationId xmlns:a16="http://schemas.microsoft.com/office/drawing/2014/main" id="{A7EB8F02-7AB6-3887-9BA2-5B2CA4630055}"/>
              </a:ext>
            </a:extLst>
          </p:cNvPr>
          <p:cNvSpPr txBox="1"/>
          <p:nvPr>
            <p:custDataLst>
              <p:tags r:id="rId60"/>
            </p:custDataLst>
          </p:nvPr>
        </p:nvSpPr>
        <p:spPr bwMode="gray">
          <a:xfrm>
            <a:off x="7774781" y="3541713"/>
            <a:ext cx="436563" cy="358775"/>
          </a:xfrm>
          <a:prstGeom prst="rect">
            <a:avLst/>
          </a:prstGeom>
          <a:noFill/>
        </p:spPr>
        <p:txBody>
          <a:bodyPr wrap="square" lIns="0" tIns="0" rIns="0" bIns="0" rtlCol="0">
            <a:spAutoFit/>
          </a:bodyPr>
          <a:lstStyle/>
          <a:p>
            <a:pPr marL="0" indent="0" algn="ctr">
              <a:spcBef>
                <a:spcPts val="200"/>
              </a:spcBef>
              <a:spcAft>
                <a:spcPts val="200"/>
              </a:spcAft>
              <a:buNone/>
            </a:pPr>
            <a:r>
              <a:rPr lang="en-US" sz="1000" b="1" dirty="0">
                <a:solidFill>
                  <a:schemeClr val="bg1"/>
                </a:solidFill>
              </a:rPr>
              <a:t>5.5</a:t>
            </a:r>
          </a:p>
          <a:p>
            <a:pPr marL="0" indent="0" algn="ctr">
              <a:spcBef>
                <a:spcPts val="200"/>
              </a:spcBef>
              <a:spcAft>
                <a:spcPts val="200"/>
              </a:spcAft>
              <a:buNone/>
            </a:pPr>
            <a:r>
              <a:rPr lang="en-US" sz="1000" b="1" dirty="0">
                <a:solidFill>
                  <a:schemeClr val="bg1"/>
                </a:solidFill>
              </a:rPr>
              <a:t>45.4</a:t>
            </a:r>
          </a:p>
        </p:txBody>
      </p:sp>
      <p:sp>
        <p:nvSpPr>
          <p:cNvPr id="597" name="TextBox 596">
            <a:extLst>
              <a:ext uri="{FF2B5EF4-FFF2-40B4-BE49-F238E27FC236}">
                <a16:creationId xmlns:a16="http://schemas.microsoft.com/office/drawing/2014/main" id="{0625D423-9CE9-4EEC-E6F2-6CAB1C5B1E55}"/>
              </a:ext>
            </a:extLst>
          </p:cNvPr>
          <p:cNvSpPr txBox="1"/>
          <p:nvPr>
            <p:custDataLst>
              <p:tags r:id="rId61"/>
            </p:custDataLst>
          </p:nvPr>
        </p:nvSpPr>
        <p:spPr bwMode="gray">
          <a:xfrm>
            <a:off x="8512968" y="4000500"/>
            <a:ext cx="436563" cy="358775"/>
          </a:xfrm>
          <a:prstGeom prst="rect">
            <a:avLst/>
          </a:prstGeom>
          <a:noFill/>
        </p:spPr>
        <p:txBody>
          <a:bodyPr wrap="square" lIns="0" tIns="0" rIns="0" bIns="0" rtlCol="0">
            <a:spAutoFit/>
          </a:bodyPr>
          <a:lstStyle/>
          <a:p>
            <a:pPr marL="0" indent="0" algn="ctr">
              <a:spcBef>
                <a:spcPts val="200"/>
              </a:spcBef>
              <a:spcAft>
                <a:spcPts val="200"/>
              </a:spcAft>
              <a:buNone/>
            </a:pPr>
            <a:r>
              <a:rPr lang="en-US" sz="1000" b="1" dirty="0">
                <a:solidFill>
                  <a:schemeClr val="bg1"/>
                </a:solidFill>
              </a:rPr>
              <a:t>7.9</a:t>
            </a:r>
          </a:p>
          <a:p>
            <a:pPr marL="0" indent="0" algn="ctr">
              <a:spcBef>
                <a:spcPts val="200"/>
              </a:spcBef>
              <a:spcAft>
                <a:spcPts val="200"/>
              </a:spcAft>
              <a:buNone/>
            </a:pPr>
            <a:r>
              <a:rPr lang="en-US" sz="1000" b="1" dirty="0">
                <a:solidFill>
                  <a:schemeClr val="bg1"/>
                </a:solidFill>
              </a:rPr>
              <a:t>35.1</a:t>
            </a:r>
          </a:p>
        </p:txBody>
      </p:sp>
      <p:sp>
        <p:nvSpPr>
          <p:cNvPr id="598" name="TextBox 597">
            <a:extLst>
              <a:ext uri="{FF2B5EF4-FFF2-40B4-BE49-F238E27FC236}">
                <a16:creationId xmlns:a16="http://schemas.microsoft.com/office/drawing/2014/main" id="{B59A7D8C-9F41-DD3C-6524-AE7A726F3BF3}"/>
              </a:ext>
            </a:extLst>
          </p:cNvPr>
          <p:cNvSpPr txBox="1"/>
          <p:nvPr>
            <p:custDataLst>
              <p:tags r:id="rId62"/>
            </p:custDataLst>
          </p:nvPr>
        </p:nvSpPr>
        <p:spPr bwMode="gray">
          <a:xfrm>
            <a:off x="9251950" y="4408488"/>
            <a:ext cx="434975" cy="355600"/>
          </a:xfrm>
          <a:prstGeom prst="rect">
            <a:avLst/>
          </a:prstGeom>
          <a:noFill/>
        </p:spPr>
        <p:txBody>
          <a:bodyPr wrap="square" lIns="0" tIns="0" rIns="0" bIns="0" rtlCol="0">
            <a:spAutoFit/>
          </a:bodyPr>
          <a:lstStyle/>
          <a:p>
            <a:pPr marL="0" indent="0" algn="ctr">
              <a:spcBef>
                <a:spcPts val="200"/>
              </a:spcBef>
              <a:spcAft>
                <a:spcPts val="200"/>
              </a:spcAft>
              <a:buNone/>
            </a:pPr>
            <a:r>
              <a:rPr lang="en-US" sz="1000" b="1" dirty="0">
                <a:solidFill>
                  <a:schemeClr val="bg1"/>
                </a:solidFill>
              </a:rPr>
              <a:t>10.9</a:t>
            </a:r>
          </a:p>
          <a:p>
            <a:pPr marL="0" indent="0" algn="ctr">
              <a:spcBef>
                <a:spcPts val="200"/>
              </a:spcBef>
              <a:spcAft>
                <a:spcPts val="200"/>
              </a:spcAft>
              <a:buNone/>
            </a:pPr>
            <a:r>
              <a:rPr lang="en-US" sz="1000" b="1" dirty="0">
                <a:solidFill>
                  <a:schemeClr val="bg1"/>
                </a:solidFill>
              </a:rPr>
              <a:t>26.2</a:t>
            </a:r>
          </a:p>
        </p:txBody>
      </p:sp>
      <p:sp>
        <p:nvSpPr>
          <p:cNvPr id="599" name="TextBox 598">
            <a:extLst>
              <a:ext uri="{FF2B5EF4-FFF2-40B4-BE49-F238E27FC236}">
                <a16:creationId xmlns:a16="http://schemas.microsoft.com/office/drawing/2014/main" id="{52D4FFB9-7002-8AAC-6312-D46C8E69BA8A}"/>
              </a:ext>
            </a:extLst>
          </p:cNvPr>
          <p:cNvSpPr txBox="1"/>
          <p:nvPr>
            <p:custDataLst>
              <p:tags r:id="rId63"/>
            </p:custDataLst>
          </p:nvPr>
        </p:nvSpPr>
        <p:spPr bwMode="gray">
          <a:xfrm>
            <a:off x="9989343" y="4643438"/>
            <a:ext cx="436563" cy="355600"/>
          </a:xfrm>
          <a:prstGeom prst="rect">
            <a:avLst/>
          </a:prstGeom>
          <a:noFill/>
        </p:spPr>
        <p:txBody>
          <a:bodyPr wrap="square" lIns="0" tIns="0" rIns="0" bIns="0" rtlCol="0">
            <a:spAutoFit/>
          </a:bodyPr>
          <a:lstStyle/>
          <a:p>
            <a:pPr marL="0" indent="0" algn="ctr">
              <a:spcBef>
                <a:spcPts val="200"/>
              </a:spcBef>
              <a:spcAft>
                <a:spcPts val="200"/>
              </a:spcAft>
              <a:buNone/>
            </a:pPr>
            <a:r>
              <a:rPr lang="en-US" sz="1000" b="1" dirty="0">
                <a:solidFill>
                  <a:schemeClr val="bg1"/>
                </a:solidFill>
              </a:rPr>
              <a:t>14.3</a:t>
            </a:r>
          </a:p>
          <a:p>
            <a:pPr marL="0" indent="0" algn="ctr">
              <a:spcBef>
                <a:spcPts val="200"/>
              </a:spcBef>
              <a:spcAft>
                <a:spcPts val="200"/>
              </a:spcAft>
              <a:buNone/>
            </a:pPr>
            <a:r>
              <a:rPr lang="en-US" sz="1000" b="1" dirty="0">
                <a:solidFill>
                  <a:schemeClr val="bg1"/>
                </a:solidFill>
              </a:rPr>
              <a:t>21.7</a:t>
            </a:r>
          </a:p>
        </p:txBody>
      </p:sp>
      <p:sp>
        <p:nvSpPr>
          <p:cNvPr id="600" name="TextBox 599">
            <a:extLst>
              <a:ext uri="{FF2B5EF4-FFF2-40B4-BE49-F238E27FC236}">
                <a16:creationId xmlns:a16="http://schemas.microsoft.com/office/drawing/2014/main" id="{E40DFF09-B1DF-67F4-CB0F-ED0E535765FA}"/>
              </a:ext>
            </a:extLst>
          </p:cNvPr>
          <p:cNvSpPr txBox="1"/>
          <p:nvPr>
            <p:custDataLst>
              <p:tags r:id="rId64"/>
            </p:custDataLst>
          </p:nvPr>
        </p:nvSpPr>
        <p:spPr bwMode="gray">
          <a:xfrm>
            <a:off x="10729118" y="4772025"/>
            <a:ext cx="436563" cy="358775"/>
          </a:xfrm>
          <a:prstGeom prst="rect">
            <a:avLst/>
          </a:prstGeom>
          <a:noFill/>
        </p:spPr>
        <p:txBody>
          <a:bodyPr wrap="square" lIns="0" tIns="0" rIns="0" bIns="0" rtlCol="0">
            <a:spAutoFit/>
          </a:bodyPr>
          <a:lstStyle/>
          <a:p>
            <a:pPr marL="0" indent="0" algn="ctr">
              <a:spcBef>
                <a:spcPts val="200"/>
              </a:spcBef>
              <a:spcAft>
                <a:spcPts val="200"/>
              </a:spcAft>
              <a:buNone/>
            </a:pPr>
            <a:r>
              <a:rPr lang="en-US" sz="1000" b="1" dirty="0">
                <a:solidFill>
                  <a:schemeClr val="bg1"/>
                </a:solidFill>
              </a:rPr>
              <a:t>18.1</a:t>
            </a:r>
          </a:p>
          <a:p>
            <a:pPr marL="0" indent="0" algn="ctr">
              <a:spcBef>
                <a:spcPts val="200"/>
              </a:spcBef>
              <a:spcAft>
                <a:spcPts val="200"/>
              </a:spcAft>
              <a:buNone/>
            </a:pPr>
            <a:r>
              <a:rPr lang="en-US" sz="1000" b="1" dirty="0">
                <a:solidFill>
                  <a:schemeClr val="bg1"/>
                </a:solidFill>
              </a:rPr>
              <a:t>19.2</a:t>
            </a:r>
          </a:p>
        </p:txBody>
      </p:sp>
      <p:sp>
        <p:nvSpPr>
          <p:cNvPr id="601" name="TextBox 600">
            <a:extLst>
              <a:ext uri="{FF2B5EF4-FFF2-40B4-BE49-F238E27FC236}">
                <a16:creationId xmlns:a16="http://schemas.microsoft.com/office/drawing/2014/main" id="{BCE6DD6B-3847-1A4B-238A-787FCD48126F}"/>
              </a:ext>
            </a:extLst>
          </p:cNvPr>
          <p:cNvSpPr txBox="1"/>
          <p:nvPr>
            <p:custDataLst>
              <p:tags r:id="rId65"/>
            </p:custDataLst>
          </p:nvPr>
        </p:nvSpPr>
        <p:spPr bwMode="gray">
          <a:xfrm>
            <a:off x="11325225" y="4862513"/>
            <a:ext cx="436563" cy="355600"/>
          </a:xfrm>
          <a:prstGeom prst="rect">
            <a:avLst/>
          </a:prstGeom>
          <a:noFill/>
        </p:spPr>
        <p:txBody>
          <a:bodyPr wrap="square" lIns="0" tIns="0" rIns="0" bIns="0" rtlCol="0">
            <a:spAutoFit/>
          </a:bodyPr>
          <a:lstStyle/>
          <a:p>
            <a:pPr marL="0" indent="0" algn="ctr">
              <a:spcBef>
                <a:spcPts val="200"/>
              </a:spcBef>
              <a:spcAft>
                <a:spcPts val="200"/>
              </a:spcAft>
              <a:buNone/>
            </a:pPr>
            <a:r>
              <a:rPr lang="en-US" sz="1000" b="1" dirty="0">
                <a:solidFill>
                  <a:schemeClr val="bg1"/>
                </a:solidFill>
              </a:rPr>
              <a:t>21.5</a:t>
            </a:r>
          </a:p>
          <a:p>
            <a:pPr marL="0" indent="0" algn="ctr">
              <a:spcBef>
                <a:spcPts val="200"/>
              </a:spcBef>
              <a:spcAft>
                <a:spcPts val="200"/>
              </a:spcAft>
              <a:buNone/>
            </a:pPr>
            <a:r>
              <a:rPr lang="en-US" sz="1000" b="1" dirty="0">
                <a:solidFill>
                  <a:schemeClr val="bg1"/>
                </a:solidFill>
              </a:rPr>
              <a:t>16.1</a:t>
            </a:r>
          </a:p>
        </p:txBody>
      </p:sp>
      <p:sp>
        <p:nvSpPr>
          <p:cNvPr id="602" name="TextBox 601">
            <a:extLst>
              <a:ext uri="{FF2B5EF4-FFF2-40B4-BE49-F238E27FC236}">
                <a16:creationId xmlns:a16="http://schemas.microsoft.com/office/drawing/2014/main" id="{042DE18C-2DE6-1523-4CA6-FFA4A3DA2C67}"/>
              </a:ext>
            </a:extLst>
          </p:cNvPr>
          <p:cNvSpPr txBox="1"/>
          <p:nvPr>
            <p:custDataLst>
              <p:tags r:id="rId66"/>
            </p:custDataLst>
          </p:nvPr>
        </p:nvSpPr>
        <p:spPr bwMode="gray">
          <a:xfrm>
            <a:off x="3910013" y="3189288"/>
            <a:ext cx="436563" cy="358775"/>
          </a:xfrm>
          <a:prstGeom prst="rect">
            <a:avLst/>
          </a:prstGeom>
          <a:noFill/>
        </p:spPr>
        <p:txBody>
          <a:bodyPr wrap="square" lIns="0" tIns="0" rIns="0" bIns="0" rtlCol="0">
            <a:spAutoFit/>
          </a:bodyPr>
          <a:lstStyle/>
          <a:p>
            <a:pPr marL="0" indent="0" algn="ctr">
              <a:spcBef>
                <a:spcPts val="200"/>
              </a:spcBef>
              <a:spcAft>
                <a:spcPts val="200"/>
              </a:spcAft>
              <a:buNone/>
            </a:pPr>
            <a:r>
              <a:rPr lang="en-US" sz="1000" b="1" dirty="0">
                <a:solidFill>
                  <a:schemeClr val="bg1"/>
                </a:solidFill>
              </a:rPr>
              <a:t>2.7</a:t>
            </a:r>
          </a:p>
          <a:p>
            <a:pPr marL="0" indent="0" algn="ctr">
              <a:spcBef>
                <a:spcPts val="200"/>
              </a:spcBef>
              <a:spcAft>
                <a:spcPts val="200"/>
              </a:spcAft>
              <a:buNone/>
            </a:pPr>
            <a:r>
              <a:rPr lang="en-US" sz="1000" b="1" dirty="0">
                <a:solidFill>
                  <a:schemeClr val="bg1"/>
                </a:solidFill>
              </a:rPr>
              <a:t>56.2</a:t>
            </a:r>
          </a:p>
        </p:txBody>
      </p:sp>
      <p:sp>
        <p:nvSpPr>
          <p:cNvPr id="699" name="TextBox 698">
            <a:extLst>
              <a:ext uri="{FF2B5EF4-FFF2-40B4-BE49-F238E27FC236}">
                <a16:creationId xmlns:a16="http://schemas.microsoft.com/office/drawing/2014/main" id="{C93E65C7-277A-2EF2-1DE7-5AA815501207}"/>
              </a:ext>
            </a:extLst>
          </p:cNvPr>
          <p:cNvSpPr txBox="1"/>
          <p:nvPr>
            <p:custDataLst>
              <p:tags r:id="rId67"/>
            </p:custDataLst>
          </p:nvPr>
        </p:nvSpPr>
        <p:spPr bwMode="gray">
          <a:xfrm>
            <a:off x="7035800" y="3298825"/>
            <a:ext cx="434975" cy="355600"/>
          </a:xfrm>
          <a:prstGeom prst="rect">
            <a:avLst/>
          </a:prstGeom>
          <a:noFill/>
        </p:spPr>
        <p:txBody>
          <a:bodyPr wrap="square" lIns="0" tIns="0" rIns="0" bIns="0" rtlCol="0">
            <a:spAutoFit/>
          </a:bodyPr>
          <a:lstStyle/>
          <a:p>
            <a:pPr marL="0" indent="0" algn="ctr">
              <a:spcBef>
                <a:spcPts val="200"/>
              </a:spcBef>
              <a:spcAft>
                <a:spcPts val="200"/>
              </a:spcAft>
              <a:buNone/>
            </a:pPr>
            <a:r>
              <a:rPr lang="en-US" sz="1000" b="1" dirty="0">
                <a:solidFill>
                  <a:schemeClr val="bg1"/>
                </a:solidFill>
              </a:rPr>
              <a:t>4.0</a:t>
            </a:r>
          </a:p>
          <a:p>
            <a:pPr marL="0" indent="0" algn="ctr">
              <a:spcBef>
                <a:spcPts val="200"/>
              </a:spcBef>
              <a:spcAft>
                <a:spcPts val="200"/>
              </a:spcAft>
              <a:buNone/>
            </a:pPr>
            <a:r>
              <a:rPr lang="en-US" sz="1000" b="1" dirty="0">
                <a:solidFill>
                  <a:schemeClr val="bg1"/>
                </a:solidFill>
              </a:rPr>
              <a:t>51.0</a:t>
            </a:r>
          </a:p>
        </p:txBody>
      </p:sp>
      <p:sp>
        <p:nvSpPr>
          <p:cNvPr id="700" name="TextBox 699">
            <a:extLst>
              <a:ext uri="{FF2B5EF4-FFF2-40B4-BE49-F238E27FC236}">
                <a16:creationId xmlns:a16="http://schemas.microsoft.com/office/drawing/2014/main" id="{9596CF1E-5F1E-6508-4639-5B4D4CCE58F5}"/>
              </a:ext>
            </a:extLst>
          </p:cNvPr>
          <p:cNvSpPr txBox="1"/>
          <p:nvPr>
            <p:custDataLst>
              <p:tags r:id="rId68"/>
            </p:custDataLst>
          </p:nvPr>
        </p:nvSpPr>
        <p:spPr bwMode="gray">
          <a:xfrm>
            <a:off x="2413000" y="3441700"/>
            <a:ext cx="436563" cy="358775"/>
          </a:xfrm>
          <a:prstGeom prst="rect">
            <a:avLst/>
          </a:prstGeom>
          <a:noFill/>
        </p:spPr>
        <p:txBody>
          <a:bodyPr wrap="square" lIns="0" tIns="0" rIns="0" bIns="0" rtlCol="0">
            <a:spAutoFit/>
          </a:bodyPr>
          <a:lstStyle/>
          <a:p>
            <a:pPr marL="0" indent="0" algn="ctr">
              <a:spcBef>
                <a:spcPts val="200"/>
              </a:spcBef>
              <a:spcAft>
                <a:spcPts val="200"/>
              </a:spcAft>
              <a:buNone/>
            </a:pPr>
            <a:r>
              <a:rPr lang="en-US" sz="1000" b="1" dirty="0">
                <a:solidFill>
                  <a:schemeClr val="bg1"/>
                </a:solidFill>
              </a:rPr>
              <a:t>5.5</a:t>
            </a:r>
          </a:p>
          <a:p>
            <a:pPr marL="0" indent="0" algn="ctr">
              <a:spcBef>
                <a:spcPts val="200"/>
              </a:spcBef>
              <a:spcAft>
                <a:spcPts val="200"/>
              </a:spcAft>
              <a:buNone/>
            </a:pPr>
            <a:r>
              <a:rPr lang="en-US" sz="1000" b="1" dirty="0">
                <a:solidFill>
                  <a:schemeClr val="bg1"/>
                </a:solidFill>
              </a:rPr>
              <a:t>45.4</a:t>
            </a:r>
          </a:p>
        </p:txBody>
      </p:sp>
      <p:sp>
        <p:nvSpPr>
          <p:cNvPr id="701" name="TextBox 700">
            <a:extLst>
              <a:ext uri="{FF2B5EF4-FFF2-40B4-BE49-F238E27FC236}">
                <a16:creationId xmlns:a16="http://schemas.microsoft.com/office/drawing/2014/main" id="{806EFB1E-72B2-A706-C849-197A1337E8E6}"/>
              </a:ext>
            </a:extLst>
          </p:cNvPr>
          <p:cNvSpPr txBox="1"/>
          <p:nvPr>
            <p:custDataLst>
              <p:tags r:id="rId69"/>
            </p:custDataLst>
          </p:nvPr>
        </p:nvSpPr>
        <p:spPr bwMode="gray">
          <a:xfrm>
            <a:off x="3533775" y="3914775"/>
            <a:ext cx="436563" cy="358775"/>
          </a:xfrm>
          <a:prstGeom prst="rect">
            <a:avLst/>
          </a:prstGeom>
          <a:noFill/>
        </p:spPr>
        <p:txBody>
          <a:bodyPr wrap="square" lIns="0" tIns="0" rIns="0" bIns="0" rtlCol="0">
            <a:spAutoFit/>
          </a:bodyPr>
          <a:lstStyle/>
          <a:p>
            <a:pPr marL="0" indent="0" algn="ctr">
              <a:spcBef>
                <a:spcPts val="200"/>
              </a:spcBef>
              <a:spcAft>
                <a:spcPts val="200"/>
              </a:spcAft>
              <a:buNone/>
            </a:pPr>
            <a:r>
              <a:rPr lang="en-US" sz="1000" b="1" dirty="0">
                <a:solidFill>
                  <a:schemeClr val="bg1"/>
                </a:solidFill>
              </a:rPr>
              <a:t>7.9</a:t>
            </a:r>
          </a:p>
          <a:p>
            <a:pPr marL="0" indent="0" algn="ctr">
              <a:spcBef>
                <a:spcPts val="200"/>
              </a:spcBef>
              <a:spcAft>
                <a:spcPts val="200"/>
              </a:spcAft>
              <a:buNone/>
            </a:pPr>
            <a:r>
              <a:rPr lang="en-US" sz="1000" b="1" dirty="0">
                <a:solidFill>
                  <a:schemeClr val="bg1"/>
                </a:solidFill>
              </a:rPr>
              <a:t>35.1</a:t>
            </a:r>
          </a:p>
        </p:txBody>
      </p:sp>
      <p:sp>
        <p:nvSpPr>
          <p:cNvPr id="702" name="TextBox 701">
            <a:extLst>
              <a:ext uri="{FF2B5EF4-FFF2-40B4-BE49-F238E27FC236}">
                <a16:creationId xmlns:a16="http://schemas.microsoft.com/office/drawing/2014/main" id="{24D75FF3-9C26-E5EF-3536-672A170B8056}"/>
              </a:ext>
            </a:extLst>
          </p:cNvPr>
          <p:cNvSpPr txBox="1"/>
          <p:nvPr>
            <p:custDataLst>
              <p:tags r:id="rId70"/>
            </p:custDataLst>
          </p:nvPr>
        </p:nvSpPr>
        <p:spPr bwMode="gray">
          <a:xfrm>
            <a:off x="4564063" y="4308475"/>
            <a:ext cx="434975" cy="355600"/>
          </a:xfrm>
          <a:prstGeom prst="rect">
            <a:avLst/>
          </a:prstGeom>
          <a:noFill/>
        </p:spPr>
        <p:txBody>
          <a:bodyPr wrap="square" lIns="0" tIns="0" rIns="0" bIns="0" rtlCol="0">
            <a:spAutoFit/>
          </a:bodyPr>
          <a:lstStyle/>
          <a:p>
            <a:pPr marL="0" indent="0" algn="ctr">
              <a:spcBef>
                <a:spcPts val="200"/>
              </a:spcBef>
              <a:spcAft>
                <a:spcPts val="200"/>
              </a:spcAft>
              <a:buNone/>
            </a:pPr>
            <a:r>
              <a:rPr lang="en-US" sz="1000" b="1" dirty="0">
                <a:solidFill>
                  <a:schemeClr val="bg1"/>
                </a:solidFill>
              </a:rPr>
              <a:t>10.9</a:t>
            </a:r>
          </a:p>
          <a:p>
            <a:pPr marL="0" indent="0" algn="ctr">
              <a:spcBef>
                <a:spcPts val="200"/>
              </a:spcBef>
              <a:spcAft>
                <a:spcPts val="200"/>
              </a:spcAft>
              <a:buNone/>
            </a:pPr>
            <a:r>
              <a:rPr lang="en-US" sz="1000" b="1" dirty="0">
                <a:solidFill>
                  <a:schemeClr val="bg1"/>
                </a:solidFill>
              </a:rPr>
              <a:t>26.2</a:t>
            </a:r>
          </a:p>
        </p:txBody>
      </p:sp>
      <p:sp>
        <p:nvSpPr>
          <p:cNvPr id="703" name="TextBox 702">
            <a:extLst>
              <a:ext uri="{FF2B5EF4-FFF2-40B4-BE49-F238E27FC236}">
                <a16:creationId xmlns:a16="http://schemas.microsoft.com/office/drawing/2014/main" id="{F8AD24C3-BCA4-26C0-CBD3-6453F609EED6}"/>
              </a:ext>
            </a:extLst>
          </p:cNvPr>
          <p:cNvSpPr txBox="1"/>
          <p:nvPr>
            <p:custDataLst>
              <p:tags r:id="rId71"/>
            </p:custDataLst>
          </p:nvPr>
        </p:nvSpPr>
        <p:spPr bwMode="gray">
          <a:xfrm>
            <a:off x="5775325" y="4532313"/>
            <a:ext cx="436563" cy="355600"/>
          </a:xfrm>
          <a:prstGeom prst="rect">
            <a:avLst/>
          </a:prstGeom>
          <a:noFill/>
        </p:spPr>
        <p:txBody>
          <a:bodyPr wrap="square" lIns="0" tIns="0" rIns="0" bIns="0" rtlCol="0">
            <a:spAutoFit/>
          </a:bodyPr>
          <a:lstStyle/>
          <a:p>
            <a:pPr marL="0" indent="0" algn="ctr">
              <a:spcBef>
                <a:spcPts val="200"/>
              </a:spcBef>
              <a:spcAft>
                <a:spcPts val="200"/>
              </a:spcAft>
              <a:buNone/>
            </a:pPr>
            <a:r>
              <a:rPr lang="en-US" sz="1000" b="1" dirty="0">
                <a:solidFill>
                  <a:schemeClr val="bg1"/>
                </a:solidFill>
              </a:rPr>
              <a:t>14.3</a:t>
            </a:r>
          </a:p>
          <a:p>
            <a:pPr marL="0" indent="0" algn="ctr">
              <a:spcBef>
                <a:spcPts val="200"/>
              </a:spcBef>
              <a:spcAft>
                <a:spcPts val="200"/>
              </a:spcAft>
              <a:buNone/>
            </a:pPr>
            <a:r>
              <a:rPr lang="en-US" sz="1000" b="1" dirty="0">
                <a:solidFill>
                  <a:schemeClr val="bg1"/>
                </a:solidFill>
              </a:rPr>
              <a:t>21.7</a:t>
            </a:r>
          </a:p>
        </p:txBody>
      </p:sp>
      <p:sp>
        <p:nvSpPr>
          <p:cNvPr id="706" name="TextBox 705">
            <a:extLst>
              <a:ext uri="{FF2B5EF4-FFF2-40B4-BE49-F238E27FC236}">
                <a16:creationId xmlns:a16="http://schemas.microsoft.com/office/drawing/2014/main" id="{EFE4A9B6-69DA-D3C5-79BF-941EC5E1DDB9}"/>
              </a:ext>
            </a:extLst>
          </p:cNvPr>
          <p:cNvSpPr txBox="1"/>
          <p:nvPr>
            <p:custDataLst>
              <p:tags r:id="rId72"/>
            </p:custDataLst>
          </p:nvPr>
        </p:nvSpPr>
        <p:spPr bwMode="gray">
          <a:xfrm>
            <a:off x="6432550" y="3087688"/>
            <a:ext cx="436563" cy="358775"/>
          </a:xfrm>
          <a:prstGeom prst="rect">
            <a:avLst/>
          </a:prstGeom>
          <a:noFill/>
        </p:spPr>
        <p:txBody>
          <a:bodyPr wrap="square" lIns="0" tIns="0" rIns="0" bIns="0" rtlCol="0">
            <a:spAutoFit/>
          </a:bodyPr>
          <a:lstStyle/>
          <a:p>
            <a:pPr marL="0" indent="0" algn="ctr">
              <a:spcBef>
                <a:spcPts val="200"/>
              </a:spcBef>
              <a:spcAft>
                <a:spcPts val="200"/>
              </a:spcAft>
              <a:buNone/>
            </a:pPr>
            <a:r>
              <a:rPr lang="en-US" sz="1000" b="1" dirty="0">
                <a:solidFill>
                  <a:schemeClr val="bg1"/>
                </a:solidFill>
              </a:rPr>
              <a:t>2.7</a:t>
            </a:r>
          </a:p>
          <a:p>
            <a:pPr marL="0" indent="0" algn="ctr">
              <a:spcBef>
                <a:spcPts val="200"/>
              </a:spcBef>
              <a:spcAft>
                <a:spcPts val="200"/>
              </a:spcAft>
              <a:buNone/>
            </a:pPr>
            <a:r>
              <a:rPr lang="en-US" sz="1000" b="1" dirty="0">
                <a:solidFill>
                  <a:schemeClr val="bg1"/>
                </a:solidFill>
              </a:rPr>
              <a:t>56.2</a:t>
            </a:r>
          </a:p>
        </p:txBody>
      </p:sp>
      <p:sp>
        <p:nvSpPr>
          <p:cNvPr id="74" name="btfpCallout843070">
            <a:extLst>
              <a:ext uri="{FF2B5EF4-FFF2-40B4-BE49-F238E27FC236}">
                <a16:creationId xmlns:a16="http://schemas.microsoft.com/office/drawing/2014/main" id="{A9048B43-FAB9-5FB7-CCCE-28D783B9DD70}"/>
              </a:ext>
            </a:extLst>
          </p:cNvPr>
          <p:cNvSpPr/>
          <p:nvPr/>
        </p:nvSpPr>
        <p:spPr bwMode="gray">
          <a:xfrm>
            <a:off x="2947191" y="4112612"/>
            <a:ext cx="1786733" cy="607219"/>
          </a:xfrm>
          <a:prstGeom prst="wedgeRectCallout">
            <a:avLst>
              <a:gd name="adj1" fmla="val 28415"/>
              <a:gd name="adj2" fmla="val 156696"/>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spAutoFit/>
          </a:bodyPr>
          <a:lstStyle/>
          <a:p>
            <a:pPr marL="0" marR="0" lvl="0" indent="0" defTabSz="711200" rtl="0" eaLnBrk="1" fontAlgn="auto" latinLnBrk="0" hangingPunct="1">
              <a:lnSpc>
                <a:spcPct val="100000"/>
              </a:lnSpc>
              <a:spcBef>
                <a:spcPts val="1800"/>
              </a:spcBef>
              <a:spcAft>
                <a:spcPts val="0"/>
              </a:spcAft>
              <a:buClrTx/>
              <a:buSzTx/>
              <a:buFontTx/>
              <a:buNone/>
              <a:tabLst/>
              <a:defRPr/>
            </a:pPr>
            <a:r>
              <a:rPr lang="en-US" sz="1000" dirty="0">
                <a:solidFill>
                  <a:schemeClr val="bg1"/>
                </a:solidFill>
                <a:cs typeface="Arial"/>
              </a:rPr>
              <a:t>Internal combustion engines ~20-40% efficient, compared to EVs’ 80-90%</a:t>
            </a:r>
            <a:endParaRPr kumimoji="0" lang="en-US" sz="1000" i="0" u="none" strike="noStrike" kern="1200" cap="none" spc="0" normalizeH="0" baseline="0" noProof="0" dirty="0">
              <a:ln>
                <a:noFill/>
              </a:ln>
              <a:solidFill>
                <a:schemeClr val="bg1"/>
              </a:solidFill>
              <a:effectLst/>
              <a:uLnTx/>
              <a:uFillTx/>
              <a:ea typeface="+mn-ea"/>
              <a:cs typeface="Arial"/>
            </a:endParaRPr>
          </a:p>
        </p:txBody>
      </p:sp>
      <p:sp>
        <p:nvSpPr>
          <p:cNvPr id="76" name="btfpCallout843070">
            <a:extLst>
              <a:ext uri="{FF2B5EF4-FFF2-40B4-BE49-F238E27FC236}">
                <a16:creationId xmlns:a16="http://schemas.microsoft.com/office/drawing/2014/main" id="{309073FA-5972-AED2-F6D2-3F210FA3AB21}"/>
              </a:ext>
            </a:extLst>
          </p:cNvPr>
          <p:cNvSpPr/>
          <p:nvPr/>
        </p:nvSpPr>
        <p:spPr bwMode="gray">
          <a:xfrm>
            <a:off x="2947191" y="4112612"/>
            <a:ext cx="1786733" cy="607219"/>
          </a:xfrm>
          <a:prstGeom prst="wedgeRectCallout">
            <a:avLst>
              <a:gd name="adj1" fmla="val -89399"/>
              <a:gd name="adj2" fmla="val 78265"/>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spAutoFit/>
          </a:bodyPr>
          <a:lstStyle/>
          <a:p>
            <a:pPr marL="0" marR="0" lvl="0" indent="0" defTabSz="711200" rtl="0" eaLnBrk="1" fontAlgn="auto" latinLnBrk="0" hangingPunct="1">
              <a:lnSpc>
                <a:spcPct val="100000"/>
              </a:lnSpc>
              <a:spcBef>
                <a:spcPts val="1800"/>
              </a:spcBef>
              <a:spcAft>
                <a:spcPts val="0"/>
              </a:spcAft>
              <a:buClrTx/>
              <a:buSzTx/>
              <a:buFontTx/>
              <a:buNone/>
              <a:tabLst/>
              <a:defRPr/>
            </a:pPr>
            <a:r>
              <a:rPr lang="en-US" sz="1000" dirty="0">
                <a:solidFill>
                  <a:schemeClr val="bg1"/>
                </a:solidFill>
                <a:cs typeface="Arial"/>
              </a:rPr>
              <a:t>Internal combustion engines ~20-40% efficient, compared to EVs’ 80-90%</a:t>
            </a:r>
            <a:endParaRPr kumimoji="0" lang="en-US" sz="1000" i="0" u="none" strike="noStrike" kern="1200" cap="none" spc="0" normalizeH="0" baseline="0" noProof="0" dirty="0">
              <a:ln>
                <a:noFill/>
              </a:ln>
              <a:solidFill>
                <a:schemeClr val="bg1"/>
              </a:solidFill>
              <a:effectLst/>
              <a:uLnTx/>
              <a:uFillTx/>
              <a:ea typeface="+mn-ea"/>
              <a:cs typeface="Arial"/>
            </a:endParaRPr>
          </a:p>
        </p:txBody>
      </p:sp>
    </p:spTree>
    <p:extLst>
      <p:ext uri="{BB962C8B-B14F-4D97-AF65-F5344CB8AC3E}">
        <p14:creationId xmlns:p14="http://schemas.microsoft.com/office/powerpoint/2010/main" val="2735082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8BED73B-FF83-80D5-91DC-CF0378C77470}"/>
              </a:ext>
            </a:extLst>
          </p:cNvPr>
          <p:cNvGraphicFramePr>
            <a:graphicFrameLocks/>
          </p:cNvGraphicFramePr>
          <p:nvPr>
            <p:custDataLst>
              <p:tags r:id="rId1"/>
            </p:custDataLst>
            <p:extLst>
              <p:ext uri="{D42A27DB-BD31-4B8C-83A1-F6EECF244321}">
                <p14:modId xmlns:p14="http://schemas.microsoft.com/office/powerpoint/2010/main" val="355977501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7EBAEB5A-E4C1-3F6E-BAB9-6C87F13A66A5}"/>
              </a:ext>
            </a:extLst>
          </p:cNvPr>
          <p:cNvSpPr>
            <a:spLocks noGrp="1"/>
          </p:cNvSpPr>
          <p:nvPr>
            <p:ph type="body" sz="quarter" idx="13"/>
          </p:nvPr>
        </p:nvSpPr>
        <p:spPr/>
        <p:txBody>
          <a:bodyPr/>
          <a:lstStyle/>
          <a:p>
            <a:r>
              <a:rPr lang="en-US" dirty="0"/>
              <a:t>Key sectors leading demand for critical minerals</a:t>
            </a:r>
          </a:p>
        </p:txBody>
      </p:sp>
      <p:sp>
        <p:nvSpPr>
          <p:cNvPr id="3" name="Title 2">
            <a:extLst>
              <a:ext uri="{FF2B5EF4-FFF2-40B4-BE49-F238E27FC236}">
                <a16:creationId xmlns:a16="http://schemas.microsoft.com/office/drawing/2014/main" id="{9CC6AF56-ED19-3154-DFDC-C494D15E76E7}"/>
              </a:ext>
            </a:extLst>
          </p:cNvPr>
          <p:cNvSpPr>
            <a:spLocks noGrp="1"/>
          </p:cNvSpPr>
          <p:nvPr>
            <p:ph type="title"/>
          </p:nvPr>
        </p:nvSpPr>
        <p:spPr/>
        <p:txBody>
          <a:bodyPr vert="horz"/>
          <a:lstStyle/>
          <a:p>
            <a:r>
              <a:rPr lang="en-US" dirty="0">
                <a:ea typeface="+mj-lt"/>
                <a:cs typeface="+mj-lt"/>
              </a:rPr>
              <a:t>Global critical minerals demand expected to see 4-6x surge, driven energy transition</a:t>
            </a:r>
            <a:endParaRPr lang="en-GB" dirty="0"/>
          </a:p>
        </p:txBody>
      </p:sp>
      <p:sp>
        <p:nvSpPr>
          <p:cNvPr id="5" name="Footer Placeholder 4">
            <a:extLst>
              <a:ext uri="{FF2B5EF4-FFF2-40B4-BE49-F238E27FC236}">
                <a16:creationId xmlns:a16="http://schemas.microsoft.com/office/drawing/2014/main" id="{8F5BBC65-A038-AFD2-E726-B6CF85CE7328}"/>
              </a:ext>
            </a:extLst>
          </p:cNvPr>
          <p:cNvSpPr>
            <a:spLocks noGrp="1"/>
          </p:cNvSpPr>
          <p:nvPr>
            <p:ph type="ftr" sz="quarter" idx="3"/>
          </p:nvPr>
        </p:nvSpPr>
        <p:spPr>
          <a:xfrm>
            <a:off x="329184" y="6219814"/>
            <a:ext cx="9147241" cy="638185"/>
          </a:xfrm>
        </p:spPr>
        <p:txBody>
          <a:bodyPr/>
          <a:lstStyle/>
          <a:p>
            <a:r>
              <a:rPr lang="en-US" dirty="0">
                <a:solidFill>
                  <a:schemeClr val="tx1"/>
                </a:solidFill>
              </a:rPr>
              <a:t>Sources: </a:t>
            </a:r>
            <a:r>
              <a:rPr lang="en-US" dirty="0">
                <a:solidFill>
                  <a:srgbClr val="46647B"/>
                </a:solidFill>
                <a:hlinkClick r:id="rId5">
                  <a:extLst>
                    <a:ext uri="{A12FA001-AC4F-418D-AE19-62706E023703}">
                      <ahyp:hlinkClr xmlns:ahyp="http://schemas.microsoft.com/office/drawing/2018/hyperlinkcolor" val="tx"/>
                    </a:ext>
                  </a:extLst>
                </a:hlinkClick>
              </a:rPr>
              <a:t>What is an EV?</a:t>
            </a:r>
            <a:r>
              <a:rPr lang="en-US" dirty="0"/>
              <a:t> </a:t>
            </a:r>
            <a:r>
              <a:rPr lang="en-US" dirty="0">
                <a:solidFill>
                  <a:schemeClr val="tx1"/>
                </a:solidFill>
              </a:rPr>
              <a:t>(McKinsey,</a:t>
            </a:r>
            <a:r>
              <a:rPr lang="en-US" dirty="0">
                <a:solidFill>
                  <a:schemeClr val="tx1"/>
                </a:solidFill>
                <a:hlinkClick r:id="rId5">
                  <a:extLst>
                    <a:ext uri="{A12FA001-AC4F-418D-AE19-62706E023703}">
                      <ahyp:hlinkClr xmlns:ahyp="http://schemas.microsoft.com/office/drawing/2018/hyperlinkcolor" val="tx"/>
                    </a:ext>
                  </a:extLst>
                </a:hlinkClick>
              </a:rPr>
              <a:t> </a:t>
            </a:r>
            <a:r>
              <a:rPr lang="en-US" dirty="0">
                <a:solidFill>
                  <a:schemeClr val="tx1"/>
                </a:solidFill>
              </a:rPr>
              <a:t>2025); </a:t>
            </a:r>
            <a:r>
              <a:rPr lang="en-US" dirty="0">
                <a:hlinkClick r:id="rId6"/>
              </a:rPr>
              <a:t>Massive global growth of renewables to 2030 is set to match entire power capacity of major economies today</a:t>
            </a:r>
            <a:r>
              <a:rPr lang="en-US" dirty="0">
                <a:solidFill>
                  <a:schemeClr val="tx1"/>
                </a:solidFill>
              </a:rPr>
              <a:t> (IEA,</a:t>
            </a:r>
            <a:r>
              <a:rPr lang="en-US" dirty="0"/>
              <a:t> </a:t>
            </a:r>
            <a:r>
              <a:rPr lang="en-US" dirty="0">
                <a:solidFill>
                  <a:schemeClr val="tx1"/>
                </a:solidFill>
              </a:rPr>
              <a:t>2024); </a:t>
            </a:r>
          </a:p>
          <a:p>
            <a:r>
              <a:rPr lang="en-US" dirty="0">
                <a:hlinkClick r:id="rId7"/>
              </a:rPr>
              <a:t>Medical Devices 2030</a:t>
            </a:r>
            <a:r>
              <a:rPr lang="en-US" dirty="0"/>
              <a:t> </a:t>
            </a:r>
            <a:r>
              <a:rPr lang="en-US" dirty="0">
                <a:solidFill>
                  <a:schemeClr val="tx1"/>
                </a:solidFill>
              </a:rPr>
              <a:t>(KPMG); </a:t>
            </a:r>
            <a:r>
              <a:rPr lang="en-US" dirty="0">
                <a:hlinkClick r:id="rId8"/>
              </a:rPr>
              <a:t>DOE Invests Over $32 Million to Increase Efficiency of US Critical Minerals Production</a:t>
            </a:r>
            <a:r>
              <a:rPr lang="en-US" dirty="0"/>
              <a:t> </a:t>
            </a:r>
            <a:r>
              <a:rPr lang="en-US" dirty="0">
                <a:solidFill>
                  <a:schemeClr val="tx1"/>
                </a:solidFill>
              </a:rPr>
              <a:t>(DOE,</a:t>
            </a:r>
            <a:r>
              <a:rPr lang="en-US" dirty="0"/>
              <a:t> </a:t>
            </a:r>
            <a:r>
              <a:rPr lang="en-US" dirty="0">
                <a:solidFill>
                  <a:schemeClr val="tx1"/>
                </a:solidFill>
              </a:rPr>
              <a:t>2025); </a:t>
            </a:r>
            <a:r>
              <a:rPr lang="en-US" dirty="0">
                <a:hlinkClick r:id="rId9"/>
              </a:rPr>
              <a:t>Global tech spend to surpass $4.9 trillion in 2025</a:t>
            </a:r>
            <a:r>
              <a:rPr lang="en-US" dirty="0"/>
              <a:t> </a:t>
            </a:r>
            <a:r>
              <a:rPr lang="en-US" dirty="0">
                <a:solidFill>
                  <a:schemeClr val="tx1"/>
                </a:solidFill>
              </a:rPr>
              <a:t>(Business Reporter</a:t>
            </a:r>
            <a:r>
              <a:rPr lang="en-US" dirty="0"/>
              <a:t>, </a:t>
            </a:r>
            <a:r>
              <a:rPr lang="en-US" dirty="0">
                <a:solidFill>
                  <a:schemeClr val="tx1"/>
                </a:solidFill>
              </a:rPr>
              <a:t>2025); </a:t>
            </a:r>
            <a:r>
              <a:rPr lang="en-US" dirty="0">
                <a:hlinkClick r:id="rId10"/>
              </a:rPr>
              <a:t>Electric Vehicles</a:t>
            </a:r>
            <a:r>
              <a:rPr lang="en-US" dirty="0"/>
              <a:t> </a:t>
            </a:r>
            <a:r>
              <a:rPr lang="en-US" dirty="0">
                <a:solidFill>
                  <a:schemeClr val="tx1"/>
                </a:solidFill>
              </a:rPr>
              <a:t>(Deloitte, 2020); </a:t>
            </a:r>
            <a:r>
              <a:rPr lang="en-US" dirty="0">
                <a:solidFill>
                  <a:srgbClr val="46647B"/>
                </a:solidFill>
                <a:hlinkClick r:id="rId11">
                  <a:extLst>
                    <a:ext uri="{A12FA001-AC4F-418D-AE19-62706E023703}">
                      <ahyp:hlinkClr xmlns:ahyp="http://schemas.microsoft.com/office/drawing/2018/hyperlinkcolor" val="tx"/>
                    </a:ext>
                  </a:extLst>
                </a:hlinkClick>
              </a:rPr>
              <a:t>New silicon carbide prospects emerge as market adapts to EV </a:t>
            </a:r>
            <a:r>
              <a:rPr lang="en-US" dirty="0">
                <a:solidFill>
                  <a:schemeClr val="tx1"/>
                </a:solidFill>
                <a:hlinkClick r:id="rId11">
                  <a:extLst>
                    <a:ext uri="{A12FA001-AC4F-418D-AE19-62706E023703}">
                      <ahyp:hlinkClr xmlns:ahyp="http://schemas.microsoft.com/office/drawing/2018/hyperlinkcolor" val="tx"/>
                    </a:ext>
                  </a:extLst>
                </a:hlinkClick>
              </a:rPr>
              <a:t>expansion</a:t>
            </a:r>
            <a:r>
              <a:rPr lang="en-US" dirty="0">
                <a:solidFill>
                  <a:schemeClr val="tx1"/>
                </a:solidFill>
              </a:rPr>
              <a:t> (McKinsey, 2023); </a:t>
            </a:r>
            <a:r>
              <a:rPr lang="en-US" dirty="0" err="1">
                <a:solidFill>
                  <a:schemeClr val="tx1"/>
                </a:solidFill>
              </a:rPr>
              <a:t>BioSpace</a:t>
            </a:r>
            <a:r>
              <a:rPr lang="en-US" dirty="0">
                <a:solidFill>
                  <a:schemeClr val="tx1"/>
                </a:solidFill>
              </a:rPr>
              <a:t>, </a:t>
            </a:r>
            <a:r>
              <a:rPr lang="en-US" dirty="0">
                <a:hlinkClick r:id="rId12"/>
              </a:rPr>
              <a:t>Medical Devices Market Size</a:t>
            </a:r>
            <a:r>
              <a:rPr lang="en-US" dirty="0"/>
              <a:t> </a:t>
            </a:r>
            <a:r>
              <a:rPr lang="en-US" dirty="0">
                <a:solidFill>
                  <a:schemeClr val="tx1"/>
                </a:solidFill>
              </a:rPr>
              <a:t>(2024); GMI Research, </a:t>
            </a:r>
            <a:r>
              <a:rPr lang="en-US" dirty="0">
                <a:hlinkClick r:id="rId13"/>
              </a:rPr>
              <a:t>Renewable Energy Forecast Report 2023-2030</a:t>
            </a:r>
            <a:r>
              <a:rPr lang="en-US" dirty="0"/>
              <a:t> </a:t>
            </a:r>
            <a:r>
              <a:rPr lang="en-US" dirty="0">
                <a:solidFill>
                  <a:schemeClr val="tx1"/>
                </a:solidFill>
              </a:rPr>
              <a:t>(2023); Transparency Market Research, </a:t>
            </a:r>
            <a:r>
              <a:rPr lang="en-US" dirty="0">
                <a:hlinkClick r:id="rId14"/>
              </a:rPr>
              <a:t>Renewable Energy Market</a:t>
            </a:r>
            <a:r>
              <a:rPr lang="en-US" dirty="0">
                <a:solidFill>
                  <a:schemeClr val="tx1"/>
                </a:solidFill>
              </a:rPr>
              <a:t>; </a:t>
            </a:r>
            <a:r>
              <a:rPr lang="en-US" dirty="0">
                <a:hlinkClick r:id="rId15"/>
              </a:rPr>
              <a:t>Defense Global Market Report</a:t>
            </a:r>
            <a:r>
              <a:rPr lang="en-US" dirty="0"/>
              <a:t> </a:t>
            </a:r>
            <a:r>
              <a:rPr lang="en-US" dirty="0">
                <a:solidFill>
                  <a:schemeClr val="tx1"/>
                </a:solidFill>
              </a:rPr>
              <a:t>(The Business Research Company, 2025).</a:t>
            </a:r>
            <a:endParaRPr lang="en-US" dirty="0">
              <a:solidFill>
                <a:schemeClr val="tx1"/>
              </a:solidFill>
              <a:cs typeface="Arial"/>
            </a:endParaRPr>
          </a:p>
          <a:p>
            <a:r>
              <a:rPr lang="en-US" dirty="0">
                <a:solidFill>
                  <a:schemeClr val="tx1"/>
                </a:solidFill>
              </a:rPr>
              <a:t>Credit: Zacharia Thurston, </a:t>
            </a:r>
            <a:r>
              <a:rPr lang="en-US" dirty="0" err="1">
                <a:solidFill>
                  <a:schemeClr val="tx1"/>
                </a:solidFill>
              </a:rPr>
              <a:t>Khande</a:t>
            </a:r>
            <a:r>
              <a:rPr lang="en-US" dirty="0">
                <a:solidFill>
                  <a:schemeClr val="tx1"/>
                </a:solidFill>
              </a:rPr>
              <a:t>-Jae Fisher, </a:t>
            </a:r>
            <a:r>
              <a:rPr lang="en-US" dirty="0" err="1">
                <a:solidFill>
                  <a:schemeClr val="tx1"/>
                </a:solidFill>
              </a:rPr>
              <a:t>Ariela</a:t>
            </a:r>
            <a:r>
              <a:rPr lang="en-US" dirty="0">
                <a:solidFill>
                  <a:schemeClr val="tx1"/>
                </a:solidFill>
              </a:rPr>
              <a:t> </a:t>
            </a:r>
            <a:r>
              <a:rPr lang="en-US" dirty="0" err="1">
                <a:solidFill>
                  <a:schemeClr val="tx1"/>
                </a:solidFill>
              </a:rPr>
              <a:t>Farchi</a:t>
            </a:r>
            <a:r>
              <a:rPr lang="en-US" dirty="0">
                <a:solidFill>
                  <a:schemeClr val="tx1"/>
                </a:solidFill>
              </a:rPr>
              <a:t>, </a:t>
            </a:r>
            <a:r>
              <a:rPr lang="en-US" dirty="0" err="1">
                <a:solidFill>
                  <a:schemeClr val="tx1"/>
                </a:solidFill>
              </a:rPr>
              <a:t>Hyae</a:t>
            </a:r>
            <a:r>
              <a:rPr lang="en-US" dirty="0">
                <a:solidFill>
                  <a:schemeClr val="tx1"/>
                </a:solidFill>
              </a:rPr>
              <a:t> Ryung Kim, and </a:t>
            </a:r>
            <a:r>
              <a:rPr lang="en-US" dirty="0">
                <a:hlinkClick r:id="rId16"/>
              </a:rPr>
              <a:t>Gernot Wagner</a:t>
            </a:r>
            <a:r>
              <a:rPr lang="en-US" dirty="0"/>
              <a:t>. </a:t>
            </a:r>
            <a:r>
              <a:rPr lang="en-US" dirty="0">
                <a:hlinkClick r:id="rId17"/>
              </a:rPr>
              <a:t>Share with attribution</a:t>
            </a:r>
            <a:r>
              <a:rPr lang="en-US" dirty="0">
                <a:solidFill>
                  <a:schemeClr val="tx1"/>
                </a:solidFill>
              </a:rPr>
              <a:t>: Wagner et al., "Mining for the Energy Transition" (10 April 2026).</a:t>
            </a:r>
            <a:endParaRPr lang="en-US" dirty="0">
              <a:solidFill>
                <a:schemeClr val="tx1"/>
              </a:solidFill>
              <a:cs typeface="Arial"/>
            </a:endParaRPr>
          </a:p>
          <a:p>
            <a:endParaRPr lang="en-US" dirty="0">
              <a:solidFill>
                <a:schemeClr val="tx1"/>
              </a:solidFill>
            </a:endParaRPr>
          </a:p>
        </p:txBody>
      </p:sp>
      <p:sp>
        <p:nvSpPr>
          <p:cNvPr id="8" name="Isosceles Triangle 6">
            <a:extLst>
              <a:ext uri="{FF2B5EF4-FFF2-40B4-BE49-F238E27FC236}">
                <a16:creationId xmlns:a16="http://schemas.microsoft.com/office/drawing/2014/main" id="{35C4C9E6-EE83-69D8-43C6-F3D0ED6BB897}"/>
              </a:ext>
            </a:extLst>
          </p:cNvPr>
          <p:cNvSpPr/>
          <p:nvPr/>
        </p:nvSpPr>
        <p:spPr bwMode="gray">
          <a:xfrm flipV="1">
            <a:off x="3923146" y="3876988"/>
            <a:ext cx="4442913" cy="573266"/>
          </a:xfrm>
          <a:prstGeom prst="triangle">
            <a:avLst>
              <a:gd name="adj" fmla="val 49763"/>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9" name="Rectangle 8">
            <a:extLst>
              <a:ext uri="{FF2B5EF4-FFF2-40B4-BE49-F238E27FC236}">
                <a16:creationId xmlns:a16="http://schemas.microsoft.com/office/drawing/2014/main" id="{0EA5A42C-6EAA-FB33-1F77-1F328753E95F}"/>
              </a:ext>
            </a:extLst>
          </p:cNvPr>
          <p:cNvSpPr/>
          <p:nvPr/>
        </p:nvSpPr>
        <p:spPr bwMode="gray">
          <a:xfrm>
            <a:off x="1774399" y="2199007"/>
            <a:ext cx="1598247" cy="549683"/>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400">
                <a:solidFill>
                  <a:srgbClr val="FFFFFF"/>
                </a:solidFill>
                <a:cs typeface="Arial"/>
              </a:rPr>
              <a:t>Electric Vehicles</a:t>
            </a:r>
          </a:p>
        </p:txBody>
      </p:sp>
      <p:sp>
        <p:nvSpPr>
          <p:cNvPr id="10" name="Rectangle 9">
            <a:extLst>
              <a:ext uri="{FF2B5EF4-FFF2-40B4-BE49-F238E27FC236}">
                <a16:creationId xmlns:a16="http://schemas.microsoft.com/office/drawing/2014/main" id="{DB07FC7B-0337-2535-8766-FB0F9E4280F2}"/>
              </a:ext>
            </a:extLst>
          </p:cNvPr>
          <p:cNvSpPr/>
          <p:nvPr/>
        </p:nvSpPr>
        <p:spPr bwMode="gray">
          <a:xfrm>
            <a:off x="3545887" y="2199007"/>
            <a:ext cx="1598247" cy="549683"/>
          </a:xfrm>
          <a:prstGeom prst="rect">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400">
                <a:solidFill>
                  <a:srgbClr val="FFFFFF"/>
                </a:solidFill>
                <a:cs typeface="Arial"/>
              </a:rPr>
              <a:t>Renewable Energy</a:t>
            </a:r>
          </a:p>
        </p:txBody>
      </p:sp>
      <p:sp>
        <p:nvSpPr>
          <p:cNvPr id="11" name="Rectangle 10">
            <a:extLst>
              <a:ext uri="{FF2B5EF4-FFF2-40B4-BE49-F238E27FC236}">
                <a16:creationId xmlns:a16="http://schemas.microsoft.com/office/drawing/2014/main" id="{57C613AE-688B-FD67-0DBA-EF4E5163F598}"/>
              </a:ext>
            </a:extLst>
          </p:cNvPr>
          <p:cNvSpPr/>
          <p:nvPr/>
        </p:nvSpPr>
        <p:spPr bwMode="gray">
          <a:xfrm>
            <a:off x="7107765" y="2216219"/>
            <a:ext cx="1598247" cy="559208"/>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400">
                <a:solidFill>
                  <a:srgbClr val="FFFFFF"/>
                </a:solidFill>
                <a:cs typeface="Arial"/>
              </a:rPr>
              <a:t>Medical Equipment</a:t>
            </a:r>
            <a:endParaRPr lang="en-US">
              <a:solidFill>
                <a:srgbClr val="FFFFFF"/>
              </a:solidFill>
              <a:cs typeface="Arial"/>
            </a:endParaRPr>
          </a:p>
        </p:txBody>
      </p:sp>
      <p:sp>
        <p:nvSpPr>
          <p:cNvPr id="12" name="Rectangle 11">
            <a:extLst>
              <a:ext uri="{FF2B5EF4-FFF2-40B4-BE49-F238E27FC236}">
                <a16:creationId xmlns:a16="http://schemas.microsoft.com/office/drawing/2014/main" id="{0E95352F-2FE1-3385-7D4F-4F4133A05830}"/>
              </a:ext>
            </a:extLst>
          </p:cNvPr>
          <p:cNvSpPr/>
          <p:nvPr/>
        </p:nvSpPr>
        <p:spPr bwMode="gray">
          <a:xfrm>
            <a:off x="8828125" y="2225744"/>
            <a:ext cx="1598247" cy="549683"/>
          </a:xfrm>
          <a:prstGeom prst="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400">
                <a:solidFill>
                  <a:srgbClr val="FFFFFF"/>
                </a:solidFill>
                <a:cs typeface="Arial"/>
              </a:rPr>
              <a:t>Military Defense </a:t>
            </a:r>
          </a:p>
        </p:txBody>
      </p:sp>
      <p:sp>
        <p:nvSpPr>
          <p:cNvPr id="13" name="Rectangle 12">
            <a:extLst>
              <a:ext uri="{FF2B5EF4-FFF2-40B4-BE49-F238E27FC236}">
                <a16:creationId xmlns:a16="http://schemas.microsoft.com/office/drawing/2014/main" id="{89987918-AF87-5342-A516-82F338570A5F}"/>
              </a:ext>
            </a:extLst>
          </p:cNvPr>
          <p:cNvSpPr/>
          <p:nvPr/>
        </p:nvSpPr>
        <p:spPr bwMode="gray">
          <a:xfrm>
            <a:off x="5345481" y="2199007"/>
            <a:ext cx="1598247" cy="549683"/>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400">
                <a:solidFill>
                  <a:srgbClr val="FFFFFF"/>
                </a:solidFill>
                <a:cs typeface="Arial"/>
              </a:rPr>
              <a:t>Digital Technology</a:t>
            </a:r>
          </a:p>
        </p:txBody>
      </p:sp>
      <p:sp>
        <p:nvSpPr>
          <p:cNvPr id="14" name="Rectangle 13">
            <a:extLst>
              <a:ext uri="{FF2B5EF4-FFF2-40B4-BE49-F238E27FC236}">
                <a16:creationId xmlns:a16="http://schemas.microsoft.com/office/drawing/2014/main" id="{7149A8EE-C5DF-5CE9-3365-2D5A2EA1EFBF}"/>
              </a:ext>
            </a:extLst>
          </p:cNvPr>
          <p:cNvSpPr/>
          <p:nvPr/>
        </p:nvSpPr>
        <p:spPr bwMode="gray">
          <a:xfrm>
            <a:off x="1774399" y="2804698"/>
            <a:ext cx="1598247" cy="907315"/>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400" b="1" dirty="0">
                <a:solidFill>
                  <a:srgbClr val="FFFFFF"/>
                </a:solidFill>
                <a:cs typeface="Arial"/>
              </a:rPr>
              <a:t>~ 20-29%</a:t>
            </a:r>
          </a:p>
          <a:p>
            <a:pPr algn="ctr"/>
            <a:r>
              <a:rPr lang="en-US" sz="800" dirty="0">
                <a:solidFill>
                  <a:srgbClr val="FFFFFF"/>
                </a:solidFill>
                <a:cs typeface="Arial"/>
              </a:rPr>
              <a:t>(CAGR to 2030) </a:t>
            </a:r>
          </a:p>
          <a:p>
            <a:pPr algn="ctr"/>
            <a:endParaRPr lang="en-US" sz="800" dirty="0">
              <a:solidFill>
                <a:srgbClr val="FFFFFF"/>
              </a:solidFill>
              <a:cs typeface="Arial"/>
            </a:endParaRPr>
          </a:p>
          <a:p>
            <a:pPr algn="ctr"/>
            <a:r>
              <a:rPr lang="en-US" sz="800" b="1" dirty="0">
                <a:solidFill>
                  <a:srgbClr val="FFFFFF"/>
                </a:solidFill>
                <a:cs typeface="Arial"/>
              </a:rPr>
              <a:t>2030 market value: $360B </a:t>
            </a:r>
          </a:p>
        </p:txBody>
      </p:sp>
      <p:sp>
        <p:nvSpPr>
          <p:cNvPr id="15" name="Rectangle 14">
            <a:extLst>
              <a:ext uri="{FF2B5EF4-FFF2-40B4-BE49-F238E27FC236}">
                <a16:creationId xmlns:a16="http://schemas.microsoft.com/office/drawing/2014/main" id="{08FE0585-7C7D-DA10-5056-B4125B05F7B4}"/>
              </a:ext>
            </a:extLst>
          </p:cNvPr>
          <p:cNvSpPr/>
          <p:nvPr/>
        </p:nvSpPr>
        <p:spPr bwMode="gray">
          <a:xfrm>
            <a:off x="3545886" y="2817724"/>
            <a:ext cx="1598247" cy="907315"/>
          </a:xfrm>
          <a:prstGeom prst="rect">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400" b="1" dirty="0">
                <a:solidFill>
                  <a:srgbClr val="FFFFFF"/>
                </a:solidFill>
                <a:cs typeface="Arial"/>
              </a:rPr>
              <a:t>~13-17%</a:t>
            </a:r>
          </a:p>
          <a:p>
            <a:pPr algn="ctr"/>
            <a:r>
              <a:rPr lang="en-US" sz="800" dirty="0">
                <a:solidFill>
                  <a:srgbClr val="FFFFFF"/>
                </a:solidFill>
                <a:cs typeface="Arial"/>
              </a:rPr>
              <a:t>(CAGR to 2030) </a:t>
            </a:r>
          </a:p>
          <a:p>
            <a:pPr algn="ctr"/>
            <a:endParaRPr lang="en-US" sz="800" b="1" dirty="0">
              <a:solidFill>
                <a:srgbClr val="FFFFFF"/>
              </a:solidFill>
              <a:cs typeface="Arial"/>
            </a:endParaRPr>
          </a:p>
          <a:p>
            <a:pPr algn="ctr"/>
            <a:r>
              <a:rPr lang="en-US" sz="800" b="1" dirty="0">
                <a:solidFill>
                  <a:srgbClr val="FFFFFF"/>
                </a:solidFill>
                <a:cs typeface="Arial"/>
              </a:rPr>
              <a:t>+5,500 GW capacity addition between 2024 and 2030</a:t>
            </a:r>
          </a:p>
        </p:txBody>
      </p:sp>
      <p:sp>
        <p:nvSpPr>
          <p:cNvPr id="16" name="Rectangle 15">
            <a:extLst>
              <a:ext uri="{FF2B5EF4-FFF2-40B4-BE49-F238E27FC236}">
                <a16:creationId xmlns:a16="http://schemas.microsoft.com/office/drawing/2014/main" id="{412290AA-2CC0-9792-699A-455F5C9A1053}"/>
              </a:ext>
            </a:extLst>
          </p:cNvPr>
          <p:cNvSpPr/>
          <p:nvPr/>
        </p:nvSpPr>
        <p:spPr bwMode="gray">
          <a:xfrm>
            <a:off x="7102228" y="2822402"/>
            <a:ext cx="1598247" cy="907315"/>
          </a:xfrm>
          <a:prstGeom prst="rect">
            <a:avLst/>
          </a:prstGeom>
          <a:solidFill>
            <a:schemeClr val="accent5"/>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400" b="1" dirty="0">
                <a:solidFill>
                  <a:srgbClr val="FFFFFF"/>
                </a:solidFill>
                <a:cs typeface="Arial"/>
              </a:rPr>
              <a:t>~5-6%</a:t>
            </a:r>
          </a:p>
          <a:p>
            <a:pPr algn="ctr"/>
            <a:r>
              <a:rPr lang="en-US" sz="800" dirty="0">
                <a:solidFill>
                  <a:srgbClr val="FFFFFF"/>
                </a:solidFill>
                <a:cs typeface="Arial"/>
              </a:rPr>
              <a:t>(CAGR to 2030)</a:t>
            </a:r>
          </a:p>
          <a:p>
            <a:pPr algn="ctr"/>
            <a:endParaRPr lang="en-US" sz="800" dirty="0">
              <a:solidFill>
                <a:srgbClr val="FFFFFF"/>
              </a:solidFill>
              <a:cs typeface="Arial"/>
            </a:endParaRPr>
          </a:p>
          <a:p>
            <a:pPr algn="ctr"/>
            <a:r>
              <a:rPr lang="en-US" sz="800" b="1" dirty="0">
                <a:solidFill>
                  <a:srgbClr val="FFFFFF"/>
                </a:solidFill>
                <a:cs typeface="Arial"/>
              </a:rPr>
              <a:t>2030 market value: $800B</a:t>
            </a:r>
          </a:p>
        </p:txBody>
      </p:sp>
      <p:sp>
        <p:nvSpPr>
          <p:cNvPr id="17" name="Rectangle 16">
            <a:extLst>
              <a:ext uri="{FF2B5EF4-FFF2-40B4-BE49-F238E27FC236}">
                <a16:creationId xmlns:a16="http://schemas.microsoft.com/office/drawing/2014/main" id="{9E8D47A1-4AEF-FE79-0F2B-032BFF2487B0}"/>
              </a:ext>
            </a:extLst>
          </p:cNvPr>
          <p:cNvSpPr/>
          <p:nvPr/>
        </p:nvSpPr>
        <p:spPr bwMode="gray">
          <a:xfrm>
            <a:off x="8828125" y="2827402"/>
            <a:ext cx="1598247" cy="907315"/>
          </a:xfrm>
          <a:prstGeom prst="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400" b="1" dirty="0">
                <a:solidFill>
                  <a:srgbClr val="FFFFFF"/>
                </a:solidFill>
                <a:cs typeface="Arial"/>
              </a:rPr>
              <a:t>~4%</a:t>
            </a:r>
          </a:p>
          <a:p>
            <a:pPr algn="ctr"/>
            <a:r>
              <a:rPr lang="en-US" sz="800" dirty="0">
                <a:solidFill>
                  <a:srgbClr val="FFFFFF"/>
                </a:solidFill>
                <a:cs typeface="Arial"/>
              </a:rPr>
              <a:t>(CAGR to 2030)</a:t>
            </a:r>
          </a:p>
          <a:p>
            <a:pPr algn="ctr"/>
            <a:endParaRPr lang="en-US" sz="800" dirty="0">
              <a:solidFill>
                <a:srgbClr val="FFFFFF"/>
              </a:solidFill>
              <a:cs typeface="Arial"/>
            </a:endParaRPr>
          </a:p>
          <a:p>
            <a:pPr algn="ctr"/>
            <a:r>
              <a:rPr lang="en-US" sz="800" b="1" dirty="0">
                <a:solidFill>
                  <a:srgbClr val="FFFFFF"/>
                </a:solidFill>
                <a:cs typeface="Arial"/>
              </a:rPr>
              <a:t>95% of critical minerals imported for U.S. defense tech</a:t>
            </a:r>
          </a:p>
        </p:txBody>
      </p:sp>
      <p:sp>
        <p:nvSpPr>
          <p:cNvPr id="18" name="Rectangle 17">
            <a:extLst>
              <a:ext uri="{FF2B5EF4-FFF2-40B4-BE49-F238E27FC236}">
                <a16:creationId xmlns:a16="http://schemas.microsoft.com/office/drawing/2014/main" id="{8A0888CF-958F-4F24-6BF1-7A46624FA98F}"/>
              </a:ext>
            </a:extLst>
          </p:cNvPr>
          <p:cNvSpPr/>
          <p:nvPr/>
        </p:nvSpPr>
        <p:spPr bwMode="gray">
          <a:xfrm>
            <a:off x="5345481" y="2817723"/>
            <a:ext cx="1598247" cy="907315"/>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400" b="1" dirty="0">
                <a:solidFill>
                  <a:srgbClr val="FFFFFF"/>
                </a:solidFill>
                <a:cs typeface="Arial"/>
              </a:rPr>
              <a:t>~7%</a:t>
            </a:r>
          </a:p>
          <a:p>
            <a:pPr algn="ctr"/>
            <a:r>
              <a:rPr lang="en-US" sz="800" dirty="0">
                <a:solidFill>
                  <a:srgbClr val="FFFFFF"/>
                </a:solidFill>
                <a:cs typeface="Arial"/>
              </a:rPr>
              <a:t>(CAGR to 2028)</a:t>
            </a:r>
          </a:p>
          <a:p>
            <a:pPr algn="ctr"/>
            <a:endParaRPr lang="en-US" sz="800" dirty="0">
              <a:solidFill>
                <a:srgbClr val="FFFFFF"/>
              </a:solidFill>
              <a:cs typeface="Arial"/>
            </a:endParaRPr>
          </a:p>
          <a:p>
            <a:pPr algn="ctr"/>
            <a:r>
              <a:rPr lang="en-US" sz="800" b="1" dirty="0">
                <a:solidFill>
                  <a:srgbClr val="FFFFFF"/>
                </a:solidFill>
                <a:cs typeface="Arial"/>
              </a:rPr>
              <a:t>$4.9T global tech spend in 2025</a:t>
            </a:r>
          </a:p>
        </p:txBody>
      </p:sp>
      <p:sp>
        <p:nvSpPr>
          <p:cNvPr id="19" name="TextBox 18">
            <a:extLst>
              <a:ext uri="{FF2B5EF4-FFF2-40B4-BE49-F238E27FC236}">
                <a16:creationId xmlns:a16="http://schemas.microsoft.com/office/drawing/2014/main" id="{D934D6DC-B940-741F-1542-49C88E830428}"/>
              </a:ext>
            </a:extLst>
          </p:cNvPr>
          <p:cNvSpPr txBox="1"/>
          <p:nvPr/>
        </p:nvSpPr>
        <p:spPr bwMode="gray">
          <a:xfrm>
            <a:off x="2556038" y="3793502"/>
            <a:ext cx="7177128" cy="469359"/>
          </a:xfrm>
          <a:prstGeom prst="rect">
            <a:avLst/>
          </a:prstGeom>
          <a:noFill/>
          <a:ln>
            <a:noFill/>
          </a:ln>
        </p:spPr>
        <p:txBody>
          <a:bodyPr rot="0" spcFirstLastPara="0" vertOverflow="overflow" horzOverflow="overflow" vert="horz" wrap="square" lIns="137160" tIns="137160" rIns="274320" bIns="137160" numCol="1" spcCol="0" rtlCol="0" fromWordArt="0" anchor="t" anchorCtr="0" forceAA="0" compatLnSpc="1">
            <a:prstTxWarp prst="textNoShape">
              <a:avLst/>
            </a:prstTxWarp>
            <a:spAutoFit/>
          </a:bodyPr>
          <a:lstStyle/>
          <a:p>
            <a:pPr algn="ctr">
              <a:spcBef>
                <a:spcPts val="600"/>
              </a:spcBef>
              <a:spcAft>
                <a:spcPts val="600"/>
              </a:spcAft>
            </a:pPr>
            <a:r>
              <a:rPr lang="en-US" sz="1250" b="1" dirty="0">
                <a:cs typeface="Arial"/>
              </a:rPr>
              <a:t>Minerals Required</a:t>
            </a:r>
          </a:p>
        </p:txBody>
      </p:sp>
      <p:grpSp>
        <p:nvGrpSpPr>
          <p:cNvPr id="20" name="Group 19">
            <a:extLst>
              <a:ext uri="{FF2B5EF4-FFF2-40B4-BE49-F238E27FC236}">
                <a16:creationId xmlns:a16="http://schemas.microsoft.com/office/drawing/2014/main" id="{6AF37F37-FD52-9B67-6332-FB5C129E9C67}"/>
              </a:ext>
            </a:extLst>
          </p:cNvPr>
          <p:cNvGrpSpPr/>
          <p:nvPr/>
        </p:nvGrpSpPr>
        <p:grpSpPr>
          <a:xfrm>
            <a:off x="10513176" y="2199007"/>
            <a:ext cx="1219310" cy="282983"/>
            <a:chOff x="10426373" y="5991751"/>
            <a:chExt cx="1219310" cy="282983"/>
          </a:xfrm>
        </p:grpSpPr>
        <p:sp>
          <p:nvSpPr>
            <p:cNvPr id="21" name="Rectangle 20">
              <a:extLst>
                <a:ext uri="{FF2B5EF4-FFF2-40B4-BE49-F238E27FC236}">
                  <a16:creationId xmlns:a16="http://schemas.microsoft.com/office/drawing/2014/main" id="{0AEDD294-8DFB-EE6F-D41B-836C34200A46}"/>
                </a:ext>
              </a:extLst>
            </p:cNvPr>
            <p:cNvSpPr/>
            <p:nvPr/>
          </p:nvSpPr>
          <p:spPr bwMode="gray">
            <a:xfrm>
              <a:off x="10426373" y="6048902"/>
              <a:ext cx="398097" cy="159158"/>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a:solidFill>
                  <a:schemeClr val="tx1"/>
                </a:solidFill>
                <a:cs typeface="Arial"/>
              </a:endParaRPr>
            </a:p>
          </p:txBody>
        </p:sp>
        <p:sp>
          <p:nvSpPr>
            <p:cNvPr id="22" name="Rectangle 21">
              <a:extLst>
                <a:ext uri="{FF2B5EF4-FFF2-40B4-BE49-F238E27FC236}">
                  <a16:creationId xmlns:a16="http://schemas.microsoft.com/office/drawing/2014/main" id="{B24E3F09-01AF-661E-D0A2-25005F47F49C}"/>
                </a:ext>
              </a:extLst>
            </p:cNvPr>
            <p:cNvSpPr/>
            <p:nvPr/>
          </p:nvSpPr>
          <p:spPr bwMode="gray">
            <a:xfrm>
              <a:off x="10695136" y="5991751"/>
              <a:ext cx="950547" cy="28298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800" dirty="0">
                  <a:solidFill>
                    <a:schemeClr val="tx1"/>
                  </a:solidFill>
                  <a:cs typeface="Arial"/>
                </a:rPr>
                <a:t> Focus of deck</a:t>
              </a:r>
            </a:p>
          </p:txBody>
        </p:sp>
      </p:grpSp>
      <p:graphicFrame>
        <p:nvGraphicFramePr>
          <p:cNvPr id="23" name="Table 22">
            <a:extLst>
              <a:ext uri="{FF2B5EF4-FFF2-40B4-BE49-F238E27FC236}">
                <a16:creationId xmlns:a16="http://schemas.microsoft.com/office/drawing/2014/main" id="{B2588F31-4DFF-825A-C3D2-10813089D404}"/>
              </a:ext>
            </a:extLst>
          </p:cNvPr>
          <p:cNvGraphicFramePr>
            <a:graphicFrameLocks noGrp="1"/>
          </p:cNvGraphicFramePr>
          <p:nvPr>
            <p:extLst>
              <p:ext uri="{D42A27DB-BD31-4B8C-83A1-F6EECF244321}">
                <p14:modId xmlns:p14="http://schemas.microsoft.com/office/powerpoint/2010/main" val="293399888"/>
              </p:ext>
            </p:extLst>
          </p:nvPr>
        </p:nvGraphicFramePr>
        <p:xfrm>
          <a:off x="556721" y="4540620"/>
          <a:ext cx="11175765" cy="1446596"/>
        </p:xfrm>
        <a:graphic>
          <a:graphicData uri="http://schemas.openxmlformats.org/drawingml/2006/table">
            <a:tbl>
              <a:tblPr bandRow="1">
                <a:tableStyleId>{5C22544A-7EE6-4342-B048-85BDC9FD1C3A}</a:tableStyleId>
              </a:tblPr>
              <a:tblGrid>
                <a:gridCol w="2235153">
                  <a:extLst>
                    <a:ext uri="{9D8B030D-6E8A-4147-A177-3AD203B41FA5}">
                      <a16:colId xmlns:a16="http://schemas.microsoft.com/office/drawing/2014/main" val="1709601043"/>
                    </a:ext>
                  </a:extLst>
                </a:gridCol>
                <a:gridCol w="2235153">
                  <a:extLst>
                    <a:ext uri="{9D8B030D-6E8A-4147-A177-3AD203B41FA5}">
                      <a16:colId xmlns:a16="http://schemas.microsoft.com/office/drawing/2014/main" val="3354078163"/>
                    </a:ext>
                  </a:extLst>
                </a:gridCol>
                <a:gridCol w="2235153">
                  <a:extLst>
                    <a:ext uri="{9D8B030D-6E8A-4147-A177-3AD203B41FA5}">
                      <a16:colId xmlns:a16="http://schemas.microsoft.com/office/drawing/2014/main" val="2628860570"/>
                    </a:ext>
                  </a:extLst>
                </a:gridCol>
                <a:gridCol w="2235153">
                  <a:extLst>
                    <a:ext uri="{9D8B030D-6E8A-4147-A177-3AD203B41FA5}">
                      <a16:colId xmlns:a16="http://schemas.microsoft.com/office/drawing/2014/main" val="1574137179"/>
                    </a:ext>
                  </a:extLst>
                </a:gridCol>
                <a:gridCol w="2235153">
                  <a:extLst>
                    <a:ext uri="{9D8B030D-6E8A-4147-A177-3AD203B41FA5}">
                      <a16:colId xmlns:a16="http://schemas.microsoft.com/office/drawing/2014/main" val="1238317413"/>
                    </a:ext>
                  </a:extLst>
                </a:gridCol>
              </a:tblGrid>
              <a:tr h="1446596">
                <a:tc>
                  <a:txBody>
                    <a:bodyPr/>
                    <a:lstStyle/>
                    <a:p>
                      <a:pPr rtl="0" fontAlgn="t">
                        <a:buNone/>
                      </a:pPr>
                      <a:r>
                        <a:rPr lang="en-US" sz="1000" b="1" u="sng" dirty="0">
                          <a:solidFill>
                            <a:schemeClr val="tx1"/>
                          </a:solidFill>
                          <a:effectLst/>
                          <a:latin typeface="Arial"/>
                        </a:rPr>
                        <a:t>Batteries:</a:t>
                      </a:r>
                      <a:r>
                        <a:rPr lang="en-US" sz="1000" dirty="0">
                          <a:solidFill>
                            <a:schemeClr val="tx1"/>
                          </a:solidFill>
                          <a:effectLst/>
                          <a:latin typeface="Arial"/>
                        </a:rPr>
                        <a:t> </a:t>
                      </a:r>
                      <a:r>
                        <a:rPr lang="en-US" sz="1000" dirty="0">
                          <a:solidFill>
                            <a:schemeClr val="tx1"/>
                          </a:solidFill>
                          <a:effectLst/>
                          <a:latin typeface="+mn-lt"/>
                        </a:rPr>
                        <a:t>Lithium, Nickel, Cobalt, Manganese, Graphite, Phosphorus, Platinum, Dysprosium, Lanthanum, Neodymium, Praseodymium</a:t>
                      </a:r>
                      <a:endParaRPr lang="en-US" sz="2000" dirty="0">
                        <a:solidFill>
                          <a:schemeClr val="tx1"/>
                        </a:solidFill>
                        <a:effectLst/>
                        <a:latin typeface="Arial"/>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1">
                        <a:lumMod val="20000"/>
                        <a:lumOff val="80000"/>
                      </a:schemeClr>
                    </a:solidFill>
                  </a:tcPr>
                </a:tc>
                <a:tc>
                  <a:txBody>
                    <a:bodyPr/>
                    <a:lstStyle/>
                    <a:p>
                      <a:pPr rtl="0" fontAlgn="t">
                        <a:buNone/>
                      </a:pPr>
                      <a:r>
                        <a:rPr lang="en-US" sz="1000" b="1" u="sng" dirty="0">
                          <a:solidFill>
                            <a:schemeClr val="tx1"/>
                          </a:solidFill>
                          <a:effectLst/>
                          <a:latin typeface="Arial"/>
                        </a:rPr>
                        <a:t>Wind turbines:</a:t>
                      </a:r>
                      <a:r>
                        <a:rPr lang="en-US" sz="1000" dirty="0">
                          <a:solidFill>
                            <a:schemeClr val="tx1"/>
                          </a:solidFill>
                          <a:effectLst/>
                          <a:latin typeface="Arial"/>
                        </a:rPr>
                        <a:t> Copper, Aluminum, Zinc, Molybdenum</a:t>
                      </a:r>
                      <a:endParaRPr lang="en-US" sz="1000" b="1" u="sng" dirty="0">
                        <a:solidFill>
                          <a:schemeClr val="tx1"/>
                        </a:solidFill>
                        <a:effectLst/>
                        <a:latin typeface="Arial"/>
                      </a:endParaRPr>
                    </a:p>
                    <a:p>
                      <a:pPr lvl="0">
                        <a:buNone/>
                      </a:pPr>
                      <a:r>
                        <a:rPr lang="en-US" sz="1000" b="1" u="sng" dirty="0">
                          <a:solidFill>
                            <a:schemeClr val="tx1"/>
                          </a:solidFill>
                          <a:effectLst/>
                          <a:latin typeface="Arial"/>
                        </a:rPr>
                        <a:t>Solar:</a:t>
                      </a:r>
                      <a:r>
                        <a:rPr lang="en-US" sz="1000" dirty="0">
                          <a:solidFill>
                            <a:schemeClr val="tx1"/>
                          </a:solidFill>
                          <a:effectLst/>
                          <a:latin typeface="Arial"/>
                        </a:rPr>
                        <a:t> Silver, Copper, Gallium, Tellurium</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3">
                        <a:lumMod val="20000"/>
                        <a:lumOff val="80000"/>
                      </a:schemeClr>
                    </a:solidFill>
                  </a:tcPr>
                </a:tc>
                <a:tc>
                  <a:txBody>
                    <a:bodyPr/>
                    <a:lstStyle/>
                    <a:p>
                      <a:pPr lvl="0">
                        <a:buNone/>
                      </a:pPr>
                      <a:r>
                        <a:rPr lang="en-US" sz="1000" b="1" i="0" u="sng" strike="noStrike" noProof="0" dirty="0">
                          <a:solidFill>
                            <a:schemeClr val="tx1"/>
                          </a:solidFill>
                          <a:effectLst/>
                          <a:latin typeface="Arial"/>
                        </a:rPr>
                        <a:t>Personal computers;</a:t>
                      </a:r>
                      <a:r>
                        <a:rPr lang="en-US" sz="1000" b="0" i="0" u="none" strike="noStrike" noProof="0" dirty="0">
                          <a:solidFill>
                            <a:schemeClr val="tx1"/>
                          </a:solidFill>
                          <a:effectLst/>
                          <a:latin typeface="Arial"/>
                        </a:rPr>
                        <a:t> Silver, Aluminum, Copper, Gold</a:t>
                      </a:r>
                    </a:p>
                    <a:p>
                      <a:pPr lvl="0">
                        <a:buNone/>
                      </a:pPr>
                      <a:r>
                        <a:rPr lang="en-US" sz="1000" b="1" i="0" u="sng" strike="noStrike" noProof="0" dirty="0">
                          <a:solidFill>
                            <a:schemeClr val="tx1"/>
                          </a:solidFill>
                          <a:effectLst/>
                          <a:latin typeface="Arial"/>
                        </a:rPr>
                        <a:t>iPhones:</a:t>
                      </a:r>
                      <a:r>
                        <a:rPr lang="en-US" sz="1000" b="0" i="0" u="none" strike="noStrike" noProof="0" dirty="0">
                          <a:solidFill>
                            <a:schemeClr val="tx1"/>
                          </a:solidFill>
                          <a:effectLst/>
                          <a:latin typeface="Arial"/>
                        </a:rPr>
                        <a:t> Dysprosium, Neodymium, Samarium, Terbium</a:t>
                      </a:r>
                      <a:endParaRPr lang="en-US" dirty="0">
                        <a:solidFill>
                          <a:schemeClr val="tx1"/>
                        </a:solidFill>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4">
                        <a:lumMod val="20000"/>
                        <a:lumOff val="80000"/>
                      </a:schemeClr>
                    </a:solidFill>
                  </a:tcPr>
                </a:tc>
                <a:tc>
                  <a:txBody>
                    <a:bodyPr/>
                    <a:lstStyle/>
                    <a:p>
                      <a:pPr lvl="0">
                        <a:buNone/>
                      </a:pPr>
                      <a:r>
                        <a:rPr lang="en-US" sz="1000" b="1" i="0" u="sng" strike="noStrike" noProof="0" dirty="0">
                          <a:solidFill>
                            <a:schemeClr val="tx1"/>
                          </a:solidFill>
                          <a:effectLst/>
                          <a:latin typeface="Arial"/>
                        </a:rPr>
                        <a:t>CAT scans:</a:t>
                      </a:r>
                      <a:r>
                        <a:rPr lang="en-US" sz="1000" b="0" i="0" u="none" strike="noStrike" noProof="0" dirty="0">
                          <a:solidFill>
                            <a:schemeClr val="tx1"/>
                          </a:solidFill>
                          <a:effectLst/>
                          <a:latin typeface="Arial"/>
                        </a:rPr>
                        <a:t> Tungsten, Copper, Lead, Aluminum, Gold</a:t>
                      </a:r>
                    </a:p>
                    <a:p>
                      <a:pPr lvl="0">
                        <a:buNone/>
                      </a:pPr>
                      <a:r>
                        <a:rPr lang="en-US" sz="1000" b="1" i="0" u="sng" strike="noStrike" noProof="0" dirty="0">
                          <a:solidFill>
                            <a:schemeClr val="tx1"/>
                          </a:solidFill>
                          <a:effectLst/>
                          <a:latin typeface="Arial"/>
                        </a:rPr>
                        <a:t>X-rays:</a:t>
                      </a:r>
                      <a:r>
                        <a:rPr lang="en-US" sz="1000" b="0" i="0" u="none" strike="noStrike" noProof="0" dirty="0">
                          <a:solidFill>
                            <a:schemeClr val="tx1"/>
                          </a:solidFill>
                          <a:effectLst/>
                          <a:latin typeface="+mn-lt"/>
                        </a:rPr>
                        <a:t> </a:t>
                      </a:r>
                      <a:r>
                        <a:rPr lang="en-US" sz="1000" b="0" i="0" u="none" strike="noStrike" noProof="0" dirty="0" err="1">
                          <a:solidFill>
                            <a:schemeClr val="tx1"/>
                          </a:solidFill>
                          <a:effectLst/>
                          <a:latin typeface="Arial"/>
                        </a:rPr>
                        <a:t>Thullum</a:t>
                      </a:r>
                      <a:r>
                        <a:rPr lang="en-US" sz="1000" b="0" i="0" u="none" strike="noStrike" noProof="0" dirty="0">
                          <a:solidFill>
                            <a:schemeClr val="tx1"/>
                          </a:solidFill>
                          <a:effectLst/>
                          <a:latin typeface="Arial"/>
                        </a:rPr>
                        <a:t>, Yttrium, Gadolinium</a:t>
                      </a:r>
                    </a:p>
                    <a:p>
                      <a:pPr lvl="0">
                        <a:buNone/>
                      </a:pPr>
                      <a:r>
                        <a:rPr lang="en-US" sz="1000" b="1" i="0" u="sng" strike="noStrike" noProof="0" dirty="0">
                          <a:solidFill>
                            <a:schemeClr val="tx1"/>
                          </a:solidFill>
                          <a:effectLst/>
                          <a:latin typeface="Arial"/>
                        </a:rPr>
                        <a:t>Lasers:</a:t>
                      </a:r>
                      <a:r>
                        <a:rPr lang="en-US" sz="1000" b="0" i="0" u="none" strike="noStrike" noProof="0" dirty="0">
                          <a:solidFill>
                            <a:schemeClr val="tx1"/>
                          </a:solidFill>
                          <a:effectLst/>
                          <a:latin typeface="Arial"/>
                        </a:rPr>
                        <a:t> Yttrium, Praseodymium, Neodymium, Samarium </a:t>
                      </a:r>
                      <a:endParaRPr lang="en-US" dirty="0">
                        <a:solidFill>
                          <a:schemeClr val="tx1"/>
                        </a:solidFill>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5">
                        <a:lumMod val="20000"/>
                        <a:lumOff val="80000"/>
                      </a:schemeClr>
                    </a:solidFill>
                  </a:tcPr>
                </a:tc>
                <a:tc>
                  <a:txBody>
                    <a:bodyPr/>
                    <a:lstStyle/>
                    <a:p>
                      <a:pPr lvl="0">
                        <a:buNone/>
                      </a:pPr>
                      <a:r>
                        <a:rPr lang="en-US" sz="1000" b="1" i="0" u="sng" strike="noStrike" noProof="0" dirty="0">
                          <a:solidFill>
                            <a:schemeClr val="tx1"/>
                          </a:solidFill>
                          <a:effectLst/>
                          <a:latin typeface="Arial"/>
                        </a:rPr>
                        <a:t>Jet engines:</a:t>
                      </a:r>
                      <a:r>
                        <a:rPr lang="en-US" sz="1000" b="0" i="0" u="none" strike="noStrike" noProof="0" dirty="0">
                          <a:solidFill>
                            <a:schemeClr val="tx1"/>
                          </a:solidFill>
                          <a:effectLst/>
                          <a:latin typeface="Arial"/>
                        </a:rPr>
                        <a:t> Rhenium, Nickel</a:t>
                      </a:r>
                    </a:p>
                    <a:p>
                      <a:pPr lvl="0">
                        <a:buNone/>
                      </a:pPr>
                      <a:r>
                        <a:rPr lang="en-US" sz="1000" b="1" i="0" u="sng" strike="noStrike" noProof="0" dirty="0">
                          <a:solidFill>
                            <a:schemeClr val="tx1"/>
                          </a:solidFill>
                          <a:effectLst/>
                          <a:latin typeface="Arial"/>
                        </a:rPr>
                        <a:t>Night vision:</a:t>
                      </a:r>
                      <a:r>
                        <a:rPr lang="en-US" sz="1000" b="0" i="0" u="none" strike="noStrike" noProof="0" dirty="0">
                          <a:solidFill>
                            <a:schemeClr val="tx1"/>
                          </a:solidFill>
                          <a:effectLst/>
                          <a:latin typeface="Arial"/>
                        </a:rPr>
                        <a:t> Lanthanum, Gadolinium, Yttrium</a:t>
                      </a:r>
                    </a:p>
                    <a:p>
                      <a:pPr lvl="0">
                        <a:buNone/>
                      </a:pPr>
                      <a:r>
                        <a:rPr lang="en-US" sz="1000" b="1" i="0" u="sng" strike="noStrike" noProof="0" dirty="0">
                          <a:solidFill>
                            <a:schemeClr val="tx1"/>
                          </a:solidFill>
                          <a:effectLst/>
                          <a:latin typeface="Arial"/>
                        </a:rPr>
                        <a:t>Military aircraft:</a:t>
                      </a:r>
                      <a:r>
                        <a:rPr lang="en-US" sz="1000" b="0" i="0" u="none" strike="noStrike" noProof="0" dirty="0">
                          <a:solidFill>
                            <a:schemeClr val="tx1"/>
                          </a:solidFill>
                          <a:effectLst/>
                          <a:latin typeface="Arial"/>
                        </a:rPr>
                        <a:t> Aluminum, Copper</a:t>
                      </a:r>
                      <a:endParaRPr lang="en-US" dirty="0">
                        <a:solidFill>
                          <a:schemeClr val="tx1"/>
                        </a:solidFill>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91145751"/>
                  </a:ext>
                </a:extLst>
              </a:tr>
            </a:tbl>
          </a:graphicData>
        </a:graphic>
      </p:graphicFrame>
      <p:sp>
        <p:nvSpPr>
          <p:cNvPr id="24" name="Rectangle 23">
            <a:extLst>
              <a:ext uri="{FF2B5EF4-FFF2-40B4-BE49-F238E27FC236}">
                <a16:creationId xmlns:a16="http://schemas.microsoft.com/office/drawing/2014/main" id="{61CB708F-AAC7-B829-4F03-5653920E1F1A}"/>
              </a:ext>
            </a:extLst>
          </p:cNvPr>
          <p:cNvSpPr/>
          <p:nvPr/>
        </p:nvSpPr>
        <p:spPr bwMode="gray">
          <a:xfrm>
            <a:off x="1704871" y="2127625"/>
            <a:ext cx="3512959" cy="1667874"/>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5" name="Rectangle 24">
            <a:extLst>
              <a:ext uri="{FF2B5EF4-FFF2-40B4-BE49-F238E27FC236}">
                <a16:creationId xmlns:a16="http://schemas.microsoft.com/office/drawing/2014/main" id="{527F6653-300B-BC61-463D-95455CE5EB4E}"/>
              </a:ext>
            </a:extLst>
          </p:cNvPr>
          <p:cNvSpPr/>
          <p:nvPr/>
        </p:nvSpPr>
        <p:spPr bwMode="gray">
          <a:xfrm>
            <a:off x="546877" y="4531743"/>
            <a:ext cx="4474678" cy="1462503"/>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Tree>
    <p:extLst>
      <p:ext uri="{BB962C8B-B14F-4D97-AF65-F5344CB8AC3E}">
        <p14:creationId xmlns:p14="http://schemas.microsoft.com/office/powerpoint/2010/main" val="407695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31F8C176-BB20-8ED5-8399-61B86BE17747}"/>
              </a:ext>
            </a:extLst>
          </p:cNvPr>
          <p:cNvGraphicFramePr>
            <a:graphicFrameLocks/>
          </p:cNvGraphicFramePr>
          <p:nvPr>
            <p:custDataLst>
              <p:tags r:id="rId1"/>
            </p:custDataLst>
            <p:extLst>
              <p:ext uri="{D42A27DB-BD31-4B8C-83A1-F6EECF244321}">
                <p14:modId xmlns:p14="http://schemas.microsoft.com/office/powerpoint/2010/main" val="204157060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01" imgW="7772400" imgH="10058400" progId="TCLayout.ActiveDocument.1">
                  <p:embed/>
                </p:oleObj>
              </mc:Choice>
              <mc:Fallback>
                <p:oleObj name="think-cell Slide" r:id="rId101" imgW="7772400" imgH="10058400" progId="TCLayout.ActiveDocument.1">
                  <p:embed/>
                  <p:pic>
                    <p:nvPicPr>
                      <p:cNvPr id="0" name=""/>
                      <p:cNvPicPr/>
                      <p:nvPr/>
                    </p:nvPicPr>
                    <p:blipFill>
                      <a:blip r:embed="rId102"/>
                      <a:stretch>
                        <a:fillRect/>
                      </a:stretch>
                    </p:blipFill>
                    <p:spPr>
                      <a:xfrm>
                        <a:off x="1588" y="1588"/>
                        <a:ext cx="1227"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DCE29A82-87AA-4AEB-2A07-703DC08F9C76}"/>
              </a:ext>
            </a:extLst>
          </p:cNvPr>
          <p:cNvSpPr>
            <a:spLocks noGrp="1"/>
          </p:cNvSpPr>
          <p:nvPr>
            <p:ph type="title"/>
          </p:nvPr>
        </p:nvSpPr>
        <p:spPr/>
        <p:txBody>
          <a:bodyPr vert="horz"/>
          <a:lstStyle/>
          <a:p>
            <a:r>
              <a:rPr lang="en-US" dirty="0"/>
              <a:t>Mineral demand for solar and wind expected to grow ~40% and ~150% by 2050, respectively, driving demand for Cu, Zn, and Si</a:t>
            </a:r>
            <a:endParaRPr lang="en-GB" dirty="0"/>
          </a:p>
        </p:txBody>
      </p:sp>
      <p:sp>
        <p:nvSpPr>
          <p:cNvPr id="5" name="Footer Placeholder 4">
            <a:extLst>
              <a:ext uri="{FF2B5EF4-FFF2-40B4-BE49-F238E27FC236}">
                <a16:creationId xmlns:a16="http://schemas.microsoft.com/office/drawing/2014/main" id="{DDE88E73-17B1-F702-E328-2DAEAED79E3E}"/>
              </a:ext>
            </a:extLst>
          </p:cNvPr>
          <p:cNvSpPr>
            <a:spLocks noGrp="1"/>
          </p:cNvSpPr>
          <p:nvPr>
            <p:ph type="ftr" sz="quarter" idx="3"/>
          </p:nvPr>
        </p:nvSpPr>
        <p:spPr>
          <a:xfrm>
            <a:off x="334962" y="6344432"/>
            <a:ext cx="9147241" cy="548640"/>
          </a:xfrm>
        </p:spPr>
        <p:txBody>
          <a:bodyPr/>
          <a:lstStyle/>
          <a:p>
            <a:r>
              <a:rPr lang="en-US" dirty="0">
                <a:solidFill>
                  <a:srgbClr val="000000"/>
                </a:solidFill>
              </a:rPr>
              <a:t>1) Demand projections based on analysis pre-OBBBA; U.S. downstream solar and wind manufacturing capacity accounts for &lt;3% and &lt;9%, respectively, so overall impact is limited.</a:t>
            </a:r>
          </a:p>
          <a:p>
            <a:r>
              <a:rPr lang="en-US" dirty="0">
                <a:solidFill>
                  <a:srgbClr val="000000"/>
                </a:solidFill>
              </a:rPr>
              <a:t>Sources: </a:t>
            </a:r>
            <a:r>
              <a:rPr lang="en-US" dirty="0">
                <a:solidFill>
                  <a:srgbClr val="000000"/>
                </a:solidFill>
                <a:hlinkClick r:id="rId103"/>
              </a:rPr>
              <a:t>Critical Minerals Data Explorer</a:t>
            </a:r>
            <a:r>
              <a:rPr lang="en-US" dirty="0">
                <a:solidFill>
                  <a:srgbClr val="000000"/>
                </a:solidFill>
              </a:rPr>
              <a:t> (IEA, 2025); </a:t>
            </a:r>
            <a:r>
              <a:rPr lang="en-US" dirty="0">
                <a:solidFill>
                  <a:srgbClr val="000000"/>
                </a:solidFill>
                <a:hlinkClick r:id="rId104"/>
              </a:rPr>
              <a:t>Global Copper Demand in Net Zero Scenario</a:t>
            </a:r>
            <a:r>
              <a:rPr lang="en-US" dirty="0"/>
              <a:t> </a:t>
            </a:r>
            <a:r>
              <a:rPr lang="en-US" dirty="0">
                <a:solidFill>
                  <a:srgbClr val="000000"/>
                </a:solidFill>
              </a:rPr>
              <a:t>(IEA, 2024); </a:t>
            </a:r>
            <a:r>
              <a:rPr lang="en-US" dirty="0">
                <a:solidFill>
                  <a:srgbClr val="000000"/>
                </a:solidFill>
                <a:hlinkClick r:id="rId105"/>
              </a:rPr>
              <a:t>Special Report on Solar PV Global Supply Chains</a:t>
            </a:r>
            <a:r>
              <a:rPr lang="en-US" dirty="0">
                <a:solidFill>
                  <a:srgbClr val="000000"/>
                </a:solidFill>
              </a:rPr>
              <a:t> (IEA, 2025); </a:t>
            </a:r>
            <a:r>
              <a:rPr lang="en-US" dirty="0">
                <a:solidFill>
                  <a:srgbClr val="000000"/>
                </a:solidFill>
                <a:hlinkClick r:id="rId106"/>
              </a:rPr>
              <a:t>Materials used in U.S. Wind Energy Technologies</a:t>
            </a:r>
            <a:r>
              <a:rPr lang="en-US" dirty="0">
                <a:solidFill>
                  <a:srgbClr val="000000"/>
                </a:solidFill>
              </a:rPr>
              <a:t> (NREL, 2023).</a:t>
            </a:r>
            <a:br>
              <a:rPr lang="en-US" dirty="0">
                <a:solidFill>
                  <a:srgbClr val="000000"/>
                </a:solidFill>
              </a:rPr>
            </a:br>
            <a:r>
              <a:rPr lang="en-US" dirty="0">
                <a:solidFill>
                  <a:srgbClr val="000000"/>
                </a:solidFill>
              </a:rPr>
              <a:t>Credit: </a:t>
            </a:r>
            <a:r>
              <a:rPr lang="en-US" dirty="0" err="1">
                <a:solidFill>
                  <a:srgbClr val="000000"/>
                </a:solidFill>
              </a:rPr>
              <a:t>Khande</a:t>
            </a:r>
            <a:r>
              <a:rPr lang="en-US" dirty="0">
                <a:solidFill>
                  <a:srgbClr val="000000"/>
                </a:solidFill>
              </a:rPr>
              <a:t>-Jae Fisher, Isabel Hoyos, </a:t>
            </a:r>
            <a:r>
              <a:rPr lang="en-US" dirty="0" err="1">
                <a:solidFill>
                  <a:srgbClr val="000000"/>
                </a:solidFill>
              </a:rPr>
              <a:t>Ariela</a:t>
            </a:r>
            <a:r>
              <a:rPr lang="en-US" dirty="0">
                <a:solidFill>
                  <a:srgbClr val="000000"/>
                </a:solidFill>
              </a:rPr>
              <a:t> </a:t>
            </a:r>
            <a:r>
              <a:rPr lang="en-US" dirty="0" err="1">
                <a:solidFill>
                  <a:srgbClr val="000000"/>
                </a:solidFill>
              </a:rPr>
              <a:t>Farchi</a:t>
            </a:r>
            <a:r>
              <a:rPr lang="en-US" dirty="0">
                <a:solidFill>
                  <a:srgbClr val="000000"/>
                </a:solidFill>
              </a:rPr>
              <a:t>, </a:t>
            </a:r>
            <a:r>
              <a:rPr lang="en-US" dirty="0" err="1">
                <a:solidFill>
                  <a:srgbClr val="000000"/>
                </a:solidFill>
              </a:rPr>
              <a:t>Hyae</a:t>
            </a:r>
            <a:r>
              <a:rPr lang="en-US" dirty="0">
                <a:solidFill>
                  <a:srgbClr val="000000"/>
                </a:solidFill>
              </a:rPr>
              <a:t> Ryung Kim, and</a:t>
            </a:r>
            <a:r>
              <a:rPr lang="en-US" dirty="0"/>
              <a:t> </a:t>
            </a:r>
            <a:r>
              <a:rPr lang="en-US" dirty="0">
                <a:solidFill>
                  <a:srgbClr val="000000"/>
                </a:solidFill>
                <a:hlinkClick r:id="rId107"/>
              </a:rPr>
              <a:t>Gernot Wagner</a:t>
            </a:r>
            <a:r>
              <a:rPr lang="en-US" dirty="0">
                <a:solidFill>
                  <a:srgbClr val="000000"/>
                </a:solidFill>
              </a:rPr>
              <a:t>. </a:t>
            </a:r>
            <a:r>
              <a:rPr lang="en-US" dirty="0">
                <a:solidFill>
                  <a:srgbClr val="000000"/>
                </a:solidFill>
                <a:hlinkClick r:id="rId108"/>
              </a:rPr>
              <a:t>Share with attribution</a:t>
            </a:r>
            <a:r>
              <a:rPr lang="en-US" dirty="0">
                <a:solidFill>
                  <a:srgbClr val="000000"/>
                </a:solidFill>
              </a:rPr>
              <a:t>: Wagner et al., "Mining for the Energy Transition" (10 April 2026).</a:t>
            </a:r>
            <a:endParaRPr lang="en-US" dirty="0">
              <a:solidFill>
                <a:srgbClr val="000000"/>
              </a:solidFill>
              <a:cs typeface="Arial"/>
            </a:endParaRPr>
          </a:p>
        </p:txBody>
      </p:sp>
      <p:sp>
        <p:nvSpPr>
          <p:cNvPr id="6" name="Text Placeholder 5">
            <a:extLst>
              <a:ext uri="{FF2B5EF4-FFF2-40B4-BE49-F238E27FC236}">
                <a16:creationId xmlns:a16="http://schemas.microsoft.com/office/drawing/2014/main" id="{01F7B138-F010-C892-1985-31B4F0D7147A}"/>
              </a:ext>
            </a:extLst>
          </p:cNvPr>
          <p:cNvSpPr>
            <a:spLocks noGrp="1"/>
          </p:cNvSpPr>
          <p:nvPr>
            <p:ph type="body" sz="quarter" idx="13"/>
          </p:nvPr>
        </p:nvSpPr>
        <p:spPr/>
        <p:txBody>
          <a:bodyPr/>
          <a:lstStyle/>
          <a:p>
            <a:r>
              <a:rPr lang="en-US" sz="1400" dirty="0">
                <a:solidFill>
                  <a:srgbClr val="000000"/>
                </a:solidFill>
                <a:cs typeface="Arial"/>
              </a:rPr>
              <a:t>Solar’s mineral demand</a:t>
            </a:r>
            <a:r>
              <a:rPr lang="en-US" sz="1400" baseline="30000" dirty="0">
                <a:solidFill>
                  <a:srgbClr val="000000"/>
                </a:solidFill>
                <a:cs typeface="Arial"/>
              </a:rPr>
              <a:t>1</a:t>
            </a:r>
            <a:r>
              <a:rPr lang="en-US" sz="1400" dirty="0">
                <a:solidFill>
                  <a:srgbClr val="000000"/>
                </a:solidFill>
                <a:cs typeface="Arial"/>
              </a:rPr>
              <a:t> is expected to increase ~40% by 2050, primarily for Cu and Si</a:t>
            </a:r>
          </a:p>
        </p:txBody>
      </p:sp>
      <p:sp>
        <p:nvSpPr>
          <p:cNvPr id="7" name="Text Placeholder 6">
            <a:extLst>
              <a:ext uri="{FF2B5EF4-FFF2-40B4-BE49-F238E27FC236}">
                <a16:creationId xmlns:a16="http://schemas.microsoft.com/office/drawing/2014/main" id="{11DDD815-4EFE-2A3A-D28F-C721890126EB}"/>
              </a:ext>
            </a:extLst>
          </p:cNvPr>
          <p:cNvSpPr>
            <a:spLocks noGrp="1"/>
          </p:cNvSpPr>
          <p:nvPr>
            <p:ph type="body" sz="quarter" idx="19"/>
          </p:nvPr>
        </p:nvSpPr>
        <p:spPr>
          <a:xfrm>
            <a:off x="4818888" y="1498005"/>
            <a:ext cx="4255262" cy="548640"/>
          </a:xfrm>
        </p:spPr>
        <p:txBody>
          <a:bodyPr/>
          <a:lstStyle/>
          <a:p>
            <a:r>
              <a:rPr lang="en-US" sz="1400" dirty="0">
                <a:solidFill>
                  <a:srgbClr val="000000"/>
                </a:solidFill>
                <a:cs typeface="Arial"/>
              </a:rPr>
              <a:t>Wind’s mineral demand</a:t>
            </a:r>
            <a:r>
              <a:rPr lang="en-US" sz="1400" baseline="30000" dirty="0">
                <a:solidFill>
                  <a:srgbClr val="000000"/>
                </a:solidFill>
                <a:cs typeface="Arial"/>
              </a:rPr>
              <a:t>1</a:t>
            </a:r>
            <a:r>
              <a:rPr lang="en-US" sz="1400" dirty="0">
                <a:solidFill>
                  <a:srgbClr val="000000"/>
                </a:solidFill>
                <a:cs typeface="Arial"/>
              </a:rPr>
              <a:t> is expected to increase ~150% by 2050, primarily for Zn and Cu </a:t>
            </a:r>
          </a:p>
        </p:txBody>
      </p:sp>
      <p:sp>
        <p:nvSpPr>
          <p:cNvPr id="8" name="Text Placeholder 7">
            <a:extLst>
              <a:ext uri="{FF2B5EF4-FFF2-40B4-BE49-F238E27FC236}">
                <a16:creationId xmlns:a16="http://schemas.microsoft.com/office/drawing/2014/main" id="{84B11345-5219-3A1A-469C-FBA3804086C6}"/>
              </a:ext>
            </a:extLst>
          </p:cNvPr>
          <p:cNvSpPr>
            <a:spLocks noGrp="1"/>
          </p:cNvSpPr>
          <p:nvPr>
            <p:ph type="body" sz="quarter" idx="14"/>
          </p:nvPr>
        </p:nvSpPr>
        <p:spPr>
          <a:xfrm>
            <a:off x="9308592" y="1549400"/>
            <a:ext cx="2551176" cy="4795032"/>
          </a:xfrm>
        </p:spPr>
        <p:txBody>
          <a:bodyPr/>
          <a:lstStyle/>
          <a:p>
            <a:pPr marL="0" indent="0">
              <a:spcBef>
                <a:spcPts val="600"/>
              </a:spcBef>
              <a:buNone/>
            </a:pPr>
            <a:r>
              <a:rPr lang="en-US" b="1" dirty="0"/>
              <a:t>Observations</a:t>
            </a:r>
            <a:endParaRPr lang="en-US" altLang="ko-KR" sz="1050" b="1" dirty="0"/>
          </a:p>
          <a:p>
            <a:pPr marL="171450" indent="-171450">
              <a:spcBef>
                <a:spcPts val="600"/>
              </a:spcBef>
            </a:pPr>
            <a:r>
              <a:rPr lang="en-US" sz="1050" b="1" dirty="0"/>
              <a:t>Cu, Zn, and Si will account for 49%, 21%, and 22% </a:t>
            </a:r>
            <a:r>
              <a:rPr lang="en-US" sz="1050" dirty="0"/>
              <a:t>of cumulative wind and solar demand until 2050, respectively.</a:t>
            </a:r>
          </a:p>
          <a:p>
            <a:pPr marL="171450" indent="-171450">
              <a:spcBef>
                <a:spcPts val="600"/>
              </a:spcBef>
            </a:pPr>
            <a:r>
              <a:rPr lang="en-US" sz="1050" dirty="0"/>
              <a:t>Solar will comprise ~7% of cumulative Cu demand until 2050 under NZE; wind will comprise ~ 4%.</a:t>
            </a:r>
          </a:p>
          <a:p>
            <a:pPr marL="171450" indent="-171450">
              <a:spcBef>
                <a:spcPts val="600"/>
              </a:spcBef>
            </a:pPr>
            <a:r>
              <a:rPr lang="en-US" altLang="ko-KR" sz="1050" b="1" dirty="0"/>
              <a:t>Chromium, manganese, and nickel are essential for offshore wind </a:t>
            </a:r>
            <a:r>
              <a:rPr lang="en-US" altLang="ko-KR" sz="1050" dirty="0"/>
              <a:t>as key elements for steel alloy manufacturing.</a:t>
            </a:r>
          </a:p>
          <a:p>
            <a:pPr marL="171450" indent="-171450">
              <a:spcBef>
                <a:spcPts val="600"/>
              </a:spcBef>
            </a:pPr>
            <a:r>
              <a:rPr lang="en-US" altLang="ko-KR" sz="1050" dirty="0"/>
              <a:t>“Other” key minerals for solar are arsenic, silver, and tin; “other” key minerals for wind are nickel and molybdenum.</a:t>
            </a:r>
          </a:p>
          <a:p>
            <a:pPr marL="171450" indent="-171450">
              <a:spcBef>
                <a:spcPts val="600"/>
              </a:spcBef>
            </a:pPr>
            <a:r>
              <a:rPr lang="en-US" altLang="ko-KR" sz="1050" dirty="0"/>
              <a:t>For solar, gallium demand will increase ~385x, while demand for cadmium, germanium silver, and tellurium will decrease.</a:t>
            </a:r>
          </a:p>
          <a:p>
            <a:pPr lvl="1" indent="-169545">
              <a:spcBef>
                <a:spcPts val="600"/>
              </a:spcBef>
              <a:buFont typeface="System Font Regular"/>
              <a:buChar char="⎯"/>
            </a:pPr>
            <a:r>
              <a:rPr lang="en-US" dirty="0"/>
              <a:t>Silver per kW of PV to decline due to design and efficiency improvements; recycling to supply two-thirds of silver demand between 2040 and 2050</a:t>
            </a:r>
          </a:p>
        </p:txBody>
      </p:sp>
      <p:sp>
        <p:nvSpPr>
          <p:cNvPr id="11" name="btfpColumnHeaderBoxText223027">
            <a:extLst>
              <a:ext uri="{FF2B5EF4-FFF2-40B4-BE49-F238E27FC236}">
                <a16:creationId xmlns:a16="http://schemas.microsoft.com/office/drawing/2014/main" id="{62184045-03E2-9B59-AE46-8A7359AC5DD0}"/>
              </a:ext>
            </a:extLst>
          </p:cNvPr>
          <p:cNvSpPr txBox="1"/>
          <p:nvPr/>
        </p:nvSpPr>
        <p:spPr bwMode="gray">
          <a:xfrm>
            <a:off x="4873250" y="2047940"/>
            <a:ext cx="4144963" cy="257175"/>
          </a:xfrm>
          <a:prstGeom prst="rect">
            <a:avLst/>
          </a:prstGeom>
          <a:noFill/>
        </p:spPr>
        <p:txBody>
          <a:bodyPr vert="horz" wrap="square" lIns="36036" tIns="36036" rIns="36036" bIns="36036" rtlCol="0" anchor="b">
            <a:spAutoFit/>
          </a:bodyPr>
          <a:lstStyle/>
          <a:p>
            <a:r>
              <a:rPr lang="en-US" sz="1200" dirty="0">
                <a:solidFill>
                  <a:srgbClr val="000000"/>
                </a:solidFill>
                <a:cs typeface="Arial"/>
              </a:rPr>
              <a:t>Mineral demand under NZE, </a:t>
            </a:r>
            <a:r>
              <a:rPr lang="en-US" sz="1200" i="1" dirty="0">
                <a:solidFill>
                  <a:srgbClr val="000000"/>
                </a:solidFill>
                <a:cs typeface="Arial"/>
              </a:rPr>
              <a:t>kt</a:t>
            </a:r>
          </a:p>
        </p:txBody>
      </p:sp>
      <p:sp>
        <p:nvSpPr>
          <p:cNvPr id="12" name="btfpColumnHeaderBoxText223027">
            <a:extLst>
              <a:ext uri="{FF2B5EF4-FFF2-40B4-BE49-F238E27FC236}">
                <a16:creationId xmlns:a16="http://schemas.microsoft.com/office/drawing/2014/main" id="{D7945ACE-EE33-A0E5-A4A8-25CB49EC9DC7}"/>
              </a:ext>
            </a:extLst>
          </p:cNvPr>
          <p:cNvSpPr txBox="1"/>
          <p:nvPr/>
        </p:nvSpPr>
        <p:spPr bwMode="gray">
          <a:xfrm>
            <a:off x="410403" y="2047940"/>
            <a:ext cx="4010025" cy="257175"/>
          </a:xfrm>
          <a:prstGeom prst="rect">
            <a:avLst/>
          </a:prstGeom>
          <a:noFill/>
        </p:spPr>
        <p:txBody>
          <a:bodyPr vert="horz" wrap="square" lIns="36036" tIns="36036" rIns="36036" bIns="36036" rtlCol="0" anchor="b">
            <a:spAutoFit/>
          </a:bodyPr>
          <a:lstStyle/>
          <a:p>
            <a:r>
              <a:rPr lang="en-US" sz="1200" dirty="0">
                <a:solidFill>
                  <a:srgbClr val="000000"/>
                </a:solidFill>
                <a:cs typeface="Arial"/>
              </a:rPr>
              <a:t>Mineral demand under NZE, </a:t>
            </a:r>
            <a:r>
              <a:rPr lang="en-US" sz="1200" i="1" dirty="0">
                <a:solidFill>
                  <a:srgbClr val="000000"/>
                </a:solidFill>
                <a:cs typeface="Arial"/>
              </a:rPr>
              <a:t>kt</a:t>
            </a:r>
          </a:p>
        </p:txBody>
      </p:sp>
      <p:cxnSp>
        <p:nvCxnSpPr>
          <p:cNvPr id="31" name="Straight Connector 30">
            <a:extLst>
              <a:ext uri="{FF2B5EF4-FFF2-40B4-BE49-F238E27FC236}">
                <a16:creationId xmlns:a16="http://schemas.microsoft.com/office/drawing/2014/main" id="{786E91CA-14ED-A8E3-A2E6-2F45F0CA51EA}"/>
              </a:ext>
            </a:extLst>
          </p:cNvPr>
          <p:cNvCxnSpPr/>
          <p:nvPr>
            <p:custDataLst>
              <p:tags r:id="rId2"/>
            </p:custDataLst>
          </p:nvPr>
        </p:nvCxnSpPr>
        <p:spPr bwMode="gray">
          <a:xfrm>
            <a:off x="661988" y="5667375"/>
            <a:ext cx="3840163"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28547B69-35D0-1A8D-2492-4E9E76A096BA}"/>
              </a:ext>
            </a:extLst>
          </p:cNvPr>
          <p:cNvCxnSpPr/>
          <p:nvPr>
            <p:custDataLst>
              <p:tags r:id="rId3"/>
            </p:custDataLst>
          </p:nvPr>
        </p:nvCxnSpPr>
        <p:spPr bwMode="gray">
          <a:xfrm>
            <a:off x="661988" y="5391150"/>
            <a:ext cx="3840163"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DE6C2AB1-E6EB-284D-5750-D10F4CCC7A62}"/>
              </a:ext>
            </a:extLst>
          </p:cNvPr>
          <p:cNvCxnSpPr/>
          <p:nvPr>
            <p:custDataLst>
              <p:tags r:id="rId4"/>
            </p:custDataLst>
          </p:nvPr>
        </p:nvCxnSpPr>
        <p:spPr bwMode="gray">
          <a:xfrm>
            <a:off x="661988" y="5116513"/>
            <a:ext cx="3840163"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035234B3-5B1E-B374-AF4D-64553EC1BA61}"/>
              </a:ext>
            </a:extLst>
          </p:cNvPr>
          <p:cNvCxnSpPr/>
          <p:nvPr>
            <p:custDataLst>
              <p:tags r:id="rId5"/>
            </p:custDataLst>
          </p:nvPr>
        </p:nvCxnSpPr>
        <p:spPr bwMode="gray">
          <a:xfrm>
            <a:off x="661988" y="4840288"/>
            <a:ext cx="3840163"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4555764D-0F20-A8ED-966A-A42BAEC51858}"/>
              </a:ext>
            </a:extLst>
          </p:cNvPr>
          <p:cNvCxnSpPr/>
          <p:nvPr>
            <p:custDataLst>
              <p:tags r:id="rId6"/>
            </p:custDataLst>
          </p:nvPr>
        </p:nvCxnSpPr>
        <p:spPr bwMode="gray">
          <a:xfrm>
            <a:off x="661988" y="4565650"/>
            <a:ext cx="3840163"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DA577656-2DDE-AFE6-0D28-6DE15AAA3D20}"/>
              </a:ext>
            </a:extLst>
          </p:cNvPr>
          <p:cNvCxnSpPr/>
          <p:nvPr>
            <p:custDataLst>
              <p:tags r:id="rId7"/>
            </p:custDataLst>
          </p:nvPr>
        </p:nvCxnSpPr>
        <p:spPr bwMode="gray">
          <a:xfrm>
            <a:off x="661988" y="4289425"/>
            <a:ext cx="3840163"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EB556A7B-F2AD-22EA-0F25-FF69FADFB8C6}"/>
              </a:ext>
            </a:extLst>
          </p:cNvPr>
          <p:cNvCxnSpPr/>
          <p:nvPr>
            <p:custDataLst>
              <p:tags r:id="rId8"/>
            </p:custDataLst>
          </p:nvPr>
        </p:nvCxnSpPr>
        <p:spPr bwMode="gray">
          <a:xfrm>
            <a:off x="661988" y="4014788"/>
            <a:ext cx="3840163"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E1354790-F84D-8A91-CCEC-3CAFCAFAC566}"/>
              </a:ext>
            </a:extLst>
          </p:cNvPr>
          <p:cNvCxnSpPr/>
          <p:nvPr>
            <p:custDataLst>
              <p:tags r:id="rId9"/>
            </p:custDataLst>
          </p:nvPr>
        </p:nvCxnSpPr>
        <p:spPr bwMode="gray">
          <a:xfrm>
            <a:off x="661988" y="3738563"/>
            <a:ext cx="3840163"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5729808E-D62D-44F4-50F3-DF1BB9FF91C9}"/>
              </a:ext>
            </a:extLst>
          </p:cNvPr>
          <p:cNvCxnSpPr/>
          <p:nvPr>
            <p:custDataLst>
              <p:tags r:id="rId10"/>
            </p:custDataLst>
          </p:nvPr>
        </p:nvCxnSpPr>
        <p:spPr bwMode="gray">
          <a:xfrm>
            <a:off x="661988" y="3463925"/>
            <a:ext cx="3840163"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248FAB1F-75C7-B2A3-A6F6-27738E85E924}"/>
              </a:ext>
            </a:extLst>
          </p:cNvPr>
          <p:cNvCxnSpPr/>
          <p:nvPr>
            <p:custDataLst>
              <p:tags r:id="rId11"/>
            </p:custDataLst>
          </p:nvPr>
        </p:nvCxnSpPr>
        <p:spPr bwMode="gray">
          <a:xfrm>
            <a:off x="661988" y="3187700"/>
            <a:ext cx="3840163"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BDA511FC-BC06-378A-294D-CCEC7618BB28}"/>
              </a:ext>
            </a:extLst>
          </p:cNvPr>
          <p:cNvCxnSpPr/>
          <p:nvPr>
            <p:custDataLst>
              <p:tags r:id="rId12"/>
            </p:custDataLst>
          </p:nvPr>
        </p:nvCxnSpPr>
        <p:spPr bwMode="gray">
          <a:xfrm>
            <a:off x="661988" y="2913063"/>
            <a:ext cx="3840163"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82" name="Chart 81">
            <a:extLst>
              <a:ext uri="{FF2B5EF4-FFF2-40B4-BE49-F238E27FC236}">
                <a16:creationId xmlns:a16="http://schemas.microsoft.com/office/drawing/2014/main" id="{AFC00DA9-E898-B1B8-391C-EF85B7697C2E}"/>
              </a:ext>
            </a:extLst>
          </p:cNvPr>
          <p:cNvGraphicFramePr/>
          <p:nvPr>
            <p:custDataLst>
              <p:tags r:id="rId13"/>
            </p:custDataLst>
            <p:extLst>
              <p:ext uri="{D42A27DB-BD31-4B8C-83A1-F6EECF244321}">
                <p14:modId xmlns:p14="http://schemas.microsoft.com/office/powerpoint/2010/main" val="4191741486"/>
              </p:ext>
            </p:extLst>
          </p:nvPr>
        </p:nvGraphicFramePr>
        <p:xfrm>
          <a:off x="214313" y="2727325"/>
          <a:ext cx="4370387" cy="3400425"/>
        </p:xfrm>
        <a:graphic>
          <a:graphicData uri="http://schemas.openxmlformats.org/drawingml/2006/chart">
            <c:chart xmlns:c="http://schemas.openxmlformats.org/drawingml/2006/chart" xmlns:r="http://schemas.openxmlformats.org/officeDocument/2006/relationships" r:id="rId109"/>
          </a:graphicData>
        </a:graphic>
      </p:graphicFrame>
      <p:cxnSp>
        <p:nvCxnSpPr>
          <p:cNvPr id="43" name="Straight Connector 42">
            <a:extLst>
              <a:ext uri="{FF2B5EF4-FFF2-40B4-BE49-F238E27FC236}">
                <a16:creationId xmlns:a16="http://schemas.microsoft.com/office/drawing/2014/main" id="{D3698D1D-E181-F70E-07AC-F47575E0C4EB}"/>
              </a:ext>
            </a:extLst>
          </p:cNvPr>
          <p:cNvCxnSpPr/>
          <p:nvPr>
            <p:custDataLst>
              <p:tags r:id="rId14"/>
            </p:custDataLst>
          </p:nvPr>
        </p:nvCxnSpPr>
        <p:spPr bwMode="auto">
          <a:xfrm>
            <a:off x="4181475" y="2790825"/>
            <a:ext cx="0" cy="520700"/>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92B641B1-A8BE-2163-2480-FD9CD707342F}"/>
              </a:ext>
            </a:extLst>
          </p:cNvPr>
          <p:cNvCxnSpPr/>
          <p:nvPr>
            <p:custDataLst>
              <p:tags r:id="rId15"/>
            </p:custDataLst>
          </p:nvPr>
        </p:nvCxnSpPr>
        <p:spPr bwMode="auto">
          <a:xfrm>
            <a:off x="981074" y="2790825"/>
            <a:ext cx="3200400" cy="0"/>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E23AB089-DAD2-98D1-08D9-8FEB704DBD7E}"/>
              </a:ext>
            </a:extLst>
          </p:cNvPr>
          <p:cNvCxnSpPr/>
          <p:nvPr>
            <p:custDataLst>
              <p:tags r:id="rId16"/>
            </p:custDataLst>
          </p:nvPr>
        </p:nvCxnSpPr>
        <p:spPr bwMode="auto">
          <a:xfrm flipV="1">
            <a:off x="981075" y="2790825"/>
            <a:ext cx="0" cy="1189038"/>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46" name="Text Placeholder 10">
            <a:extLst>
              <a:ext uri="{FF2B5EF4-FFF2-40B4-BE49-F238E27FC236}">
                <a16:creationId xmlns:a16="http://schemas.microsoft.com/office/drawing/2014/main" id="{6544369C-6169-C790-FBC6-211C2B85A85D}"/>
              </a:ext>
            </a:extLst>
          </p:cNvPr>
          <p:cNvSpPr txBox="1">
            <a:spLocks/>
          </p:cNvSpPr>
          <p:nvPr>
            <p:custDataLst>
              <p:tags r:id="rId17"/>
            </p:custDataLst>
          </p:nvPr>
        </p:nvSpPr>
        <p:spPr bwMode="gray">
          <a:xfrm>
            <a:off x="1460500" y="3225800"/>
            <a:ext cx="142875" cy="122238"/>
          </a:xfrm>
          <a:prstGeom prst="rect">
            <a:avLst/>
          </a:prstGeom>
          <a:solidFill>
            <a:schemeClr val="accent5"/>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E4973F9B-9343-4FB4-8275-E1D1338C7E2C}" type="datetime'''''''''''''''''2''''''5'">
              <a:rPr lang="en-GB" altLang="en-US" sz="800" b="1" smtClean="0">
                <a:solidFill>
                  <a:schemeClr val="bg1"/>
                </a:solidFill>
                <a:effectLst/>
              </a:rPr>
              <a:pPr/>
              <a:t>25</a:t>
            </a:fld>
            <a:endParaRPr lang="en-US" sz="800" b="1">
              <a:solidFill>
                <a:schemeClr val="bg1"/>
              </a:solidFill>
              <a:ea typeface="+mn-lt"/>
              <a:cs typeface="+mn-lt"/>
              <a:sym typeface="+mn-lt"/>
            </a:endParaRPr>
          </a:p>
        </p:txBody>
      </p:sp>
      <p:sp>
        <p:nvSpPr>
          <p:cNvPr id="47" name="Text Placeholder 10">
            <a:extLst>
              <a:ext uri="{FF2B5EF4-FFF2-40B4-BE49-F238E27FC236}">
                <a16:creationId xmlns:a16="http://schemas.microsoft.com/office/drawing/2014/main" id="{DFC946C7-861B-E34D-C931-38B26321D8AA}"/>
              </a:ext>
            </a:extLst>
          </p:cNvPr>
          <p:cNvSpPr txBox="1">
            <a:spLocks/>
          </p:cNvSpPr>
          <p:nvPr>
            <p:custDataLst>
              <p:tags r:id="rId18"/>
            </p:custDataLst>
          </p:nvPr>
        </p:nvSpPr>
        <p:spPr bwMode="auto">
          <a:xfrm>
            <a:off x="1500188" y="5975350"/>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FADD971D-527F-4190-8006-DC582F9EE0C9}" type="datetime'''''''''''''''''2''''''''''0''''''''3''''''''''''''''''''0'">
              <a:rPr lang="en-GB" altLang="en-US" sz="800" b="1" smtClean="0"/>
              <a:pPr/>
              <a:t>2030</a:t>
            </a:fld>
            <a:endParaRPr lang="en-US" sz="800" b="1">
              <a:ea typeface="+mn-lt"/>
              <a:cs typeface="+mn-lt"/>
              <a:sym typeface="+mn-lt"/>
            </a:endParaRPr>
          </a:p>
        </p:txBody>
      </p:sp>
      <p:sp>
        <p:nvSpPr>
          <p:cNvPr id="48" name="Text Placeholder 10">
            <a:extLst>
              <a:ext uri="{FF2B5EF4-FFF2-40B4-BE49-F238E27FC236}">
                <a16:creationId xmlns:a16="http://schemas.microsoft.com/office/drawing/2014/main" id="{F5B7BD55-0710-65A0-8C90-BC7656009C33}"/>
              </a:ext>
            </a:extLst>
          </p:cNvPr>
          <p:cNvSpPr txBox="1">
            <a:spLocks/>
          </p:cNvSpPr>
          <p:nvPr>
            <p:custDataLst>
              <p:tags r:id="rId19"/>
            </p:custDataLst>
          </p:nvPr>
        </p:nvSpPr>
        <p:spPr bwMode="gray">
          <a:xfrm>
            <a:off x="2279650" y="3076575"/>
            <a:ext cx="142875" cy="122238"/>
          </a:xfrm>
          <a:prstGeom prst="rect">
            <a:avLst/>
          </a:prstGeom>
          <a:solidFill>
            <a:schemeClr val="tx2"/>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B6F474D8-2BAC-456E-8574-B38EFCF99D86}" type="datetime'''''''''2''8'''''''''''''''''''''''''''''''">
              <a:rPr lang="en-GB" altLang="en-US" sz="800" b="1" smtClean="0">
                <a:effectLst/>
              </a:rPr>
              <a:pPr/>
              <a:t>28</a:t>
            </a:fld>
            <a:endParaRPr lang="en-US" sz="800" b="1">
              <a:ea typeface="+mn-lt"/>
              <a:cs typeface="+mn-lt"/>
              <a:sym typeface="+mn-lt"/>
            </a:endParaRPr>
          </a:p>
        </p:txBody>
      </p:sp>
      <p:sp>
        <p:nvSpPr>
          <p:cNvPr id="49" name="Text Placeholder 10">
            <a:extLst>
              <a:ext uri="{FF2B5EF4-FFF2-40B4-BE49-F238E27FC236}">
                <a16:creationId xmlns:a16="http://schemas.microsoft.com/office/drawing/2014/main" id="{BE11CEE2-5425-C1D5-CFDF-7D503FF35B5D}"/>
              </a:ext>
            </a:extLst>
          </p:cNvPr>
          <p:cNvSpPr txBox="1">
            <a:spLocks/>
          </p:cNvSpPr>
          <p:nvPr>
            <p:custDataLst>
              <p:tags r:id="rId20"/>
            </p:custDataLst>
          </p:nvPr>
        </p:nvSpPr>
        <p:spPr bwMode="gray">
          <a:xfrm>
            <a:off x="2100263" y="3090863"/>
            <a:ext cx="142875" cy="122238"/>
          </a:xfrm>
          <a:prstGeom prst="rect">
            <a:avLst/>
          </a:prstGeom>
          <a:solidFill>
            <a:schemeClr val="accent5"/>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38E5F9D4-3C39-4F4C-853D-717E6359BE82}" type="datetime'''''''''''''''''''''''''''2''''''''''5'''''''''">
              <a:rPr lang="en-GB" altLang="en-US" sz="800" b="1" smtClean="0">
                <a:solidFill>
                  <a:schemeClr val="bg1"/>
                </a:solidFill>
                <a:effectLst/>
              </a:rPr>
              <a:pPr marL="0" indent="0" algn="ctr">
                <a:spcBef>
                  <a:spcPct val="0"/>
                </a:spcBef>
                <a:spcAft>
                  <a:spcPct val="0"/>
                </a:spcAft>
                <a:buNone/>
              </a:pPr>
              <a:t>25</a:t>
            </a:fld>
            <a:endParaRPr lang="en-US" sz="800" b="1">
              <a:solidFill>
                <a:schemeClr val="bg1"/>
              </a:solidFill>
              <a:ea typeface="+mn-lt"/>
              <a:cs typeface="+mn-lt"/>
              <a:sym typeface="+mn-lt"/>
            </a:endParaRPr>
          </a:p>
        </p:txBody>
      </p:sp>
      <p:sp>
        <p:nvSpPr>
          <p:cNvPr id="50" name="Text Placeholder 10">
            <a:extLst>
              <a:ext uri="{FF2B5EF4-FFF2-40B4-BE49-F238E27FC236}">
                <a16:creationId xmlns:a16="http://schemas.microsoft.com/office/drawing/2014/main" id="{A560010C-4B56-D414-10C0-0A6811F48BA3}"/>
              </a:ext>
            </a:extLst>
          </p:cNvPr>
          <p:cNvSpPr txBox="1">
            <a:spLocks/>
          </p:cNvSpPr>
          <p:nvPr>
            <p:custDataLst>
              <p:tags r:id="rId21"/>
            </p:custDataLst>
          </p:nvPr>
        </p:nvSpPr>
        <p:spPr bwMode="auto">
          <a:xfrm>
            <a:off x="2139950" y="5975350"/>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9AD70C09-0AAC-4D41-9BDE-A36FE5B8B4B9}" type="datetime'''''''''''2''''''''0''''''''''''''3''5'''''''''">
              <a:rPr lang="en-GB" altLang="en-US" sz="800" b="1" smtClean="0"/>
              <a:pPr/>
              <a:t>2035</a:t>
            </a:fld>
            <a:endParaRPr lang="en-US" sz="800" b="1">
              <a:ea typeface="+mn-lt"/>
              <a:cs typeface="+mn-lt"/>
              <a:sym typeface="+mn-lt"/>
            </a:endParaRPr>
          </a:p>
        </p:txBody>
      </p:sp>
      <p:sp>
        <p:nvSpPr>
          <p:cNvPr id="51" name="Text Placeholder 10">
            <a:extLst>
              <a:ext uri="{FF2B5EF4-FFF2-40B4-BE49-F238E27FC236}">
                <a16:creationId xmlns:a16="http://schemas.microsoft.com/office/drawing/2014/main" id="{3BB3C650-1F69-F639-315B-4E15055632FA}"/>
              </a:ext>
            </a:extLst>
          </p:cNvPr>
          <p:cNvSpPr txBox="1">
            <a:spLocks/>
          </p:cNvSpPr>
          <p:nvPr>
            <p:custDataLst>
              <p:tags r:id="rId22"/>
            </p:custDataLst>
          </p:nvPr>
        </p:nvSpPr>
        <p:spPr bwMode="gray">
          <a:xfrm>
            <a:off x="998538" y="4140200"/>
            <a:ext cx="142875" cy="122238"/>
          </a:xfrm>
          <a:prstGeom prst="rect">
            <a:avLst/>
          </a:prstGeom>
          <a:solidFill>
            <a:schemeClr val="tx2"/>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766F667D-0105-4CBA-B172-64908058E6D6}" type="datetime'''''''1''''''''''''''''''''''''''''8'''''''''''''">
              <a:rPr lang="en-GB" altLang="en-US" sz="800" b="1" smtClean="0">
                <a:effectLst/>
              </a:rPr>
              <a:pPr/>
              <a:t>18</a:t>
            </a:fld>
            <a:endParaRPr lang="en-US" sz="800" b="1" dirty="0">
              <a:ea typeface="+mn-lt"/>
              <a:cs typeface="+mn-lt"/>
              <a:sym typeface="+mn-lt"/>
            </a:endParaRPr>
          </a:p>
        </p:txBody>
      </p:sp>
      <p:sp>
        <p:nvSpPr>
          <p:cNvPr id="52" name="Text Placeholder 10">
            <a:extLst>
              <a:ext uri="{FF2B5EF4-FFF2-40B4-BE49-F238E27FC236}">
                <a16:creationId xmlns:a16="http://schemas.microsoft.com/office/drawing/2014/main" id="{B8F4E55A-7292-A26E-1A90-E521DDB69812}"/>
              </a:ext>
            </a:extLst>
          </p:cNvPr>
          <p:cNvSpPr txBox="1">
            <a:spLocks/>
          </p:cNvSpPr>
          <p:nvPr>
            <p:custDataLst>
              <p:tags r:id="rId23"/>
            </p:custDataLst>
          </p:nvPr>
        </p:nvSpPr>
        <p:spPr bwMode="gray">
          <a:xfrm>
            <a:off x="2741613" y="3532188"/>
            <a:ext cx="142875" cy="122238"/>
          </a:xfrm>
          <a:prstGeom prst="rect">
            <a:avLst/>
          </a:prstGeom>
          <a:solidFill>
            <a:schemeClr val="accent5"/>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1BD23CBE-2ED4-4138-8E7F-A5D0175904FA}" type="datetime'''''''''''''''''''''''''2''''''''''''''4'''''">
              <a:rPr lang="en-GB" altLang="en-US" sz="800" b="1" smtClean="0">
                <a:solidFill>
                  <a:schemeClr val="bg1"/>
                </a:solidFill>
                <a:effectLst/>
              </a:rPr>
              <a:pPr/>
              <a:t>24</a:t>
            </a:fld>
            <a:endParaRPr lang="en-US" sz="800" b="1" dirty="0">
              <a:solidFill>
                <a:schemeClr val="bg1"/>
              </a:solidFill>
              <a:ea typeface="+mn-lt"/>
              <a:cs typeface="+mn-lt"/>
              <a:sym typeface="+mn-lt"/>
            </a:endParaRPr>
          </a:p>
        </p:txBody>
      </p:sp>
      <p:sp>
        <p:nvSpPr>
          <p:cNvPr id="53" name="Text Placeholder 10">
            <a:extLst>
              <a:ext uri="{FF2B5EF4-FFF2-40B4-BE49-F238E27FC236}">
                <a16:creationId xmlns:a16="http://schemas.microsoft.com/office/drawing/2014/main" id="{C81F3073-9987-D3DC-56A0-0F2F711BC441}"/>
              </a:ext>
            </a:extLst>
          </p:cNvPr>
          <p:cNvSpPr txBox="1">
            <a:spLocks/>
          </p:cNvSpPr>
          <p:nvPr>
            <p:custDataLst>
              <p:tags r:id="rId24"/>
            </p:custDataLst>
          </p:nvPr>
        </p:nvSpPr>
        <p:spPr bwMode="auto">
          <a:xfrm>
            <a:off x="2781300" y="5975350"/>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25236D1D-16E6-4461-9432-8798769A1E0A}" type="datetime'''''''''''''''''''''''2''''''''''0''''''''''''4''0'''''''''">
              <a:rPr lang="en-GB" altLang="en-US" sz="800" b="1" smtClean="0"/>
              <a:pPr/>
              <a:t>2040</a:t>
            </a:fld>
            <a:endParaRPr lang="en-US" sz="800" b="1">
              <a:ea typeface="+mn-lt"/>
              <a:cs typeface="+mn-lt"/>
              <a:sym typeface="+mn-lt"/>
            </a:endParaRPr>
          </a:p>
        </p:txBody>
      </p:sp>
      <p:sp>
        <p:nvSpPr>
          <p:cNvPr id="54" name="Text Placeholder 10">
            <a:extLst>
              <a:ext uri="{FF2B5EF4-FFF2-40B4-BE49-F238E27FC236}">
                <a16:creationId xmlns:a16="http://schemas.microsoft.com/office/drawing/2014/main" id="{353E1D34-D3BB-8A6A-DE02-27942523F794}"/>
              </a:ext>
            </a:extLst>
          </p:cNvPr>
          <p:cNvSpPr txBox="1">
            <a:spLocks/>
          </p:cNvSpPr>
          <p:nvPr>
            <p:custDataLst>
              <p:tags r:id="rId25"/>
            </p:custDataLst>
          </p:nvPr>
        </p:nvSpPr>
        <p:spPr bwMode="gray">
          <a:xfrm>
            <a:off x="3559175" y="3836988"/>
            <a:ext cx="142875" cy="122238"/>
          </a:xfrm>
          <a:prstGeom prst="rect">
            <a:avLst/>
          </a:prstGeom>
          <a:solidFill>
            <a:schemeClr val="tx2"/>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B5BE9396-8BC6-44A9-A338-2B910275754C}" type="datetime'''''''''''''''''''''''''''40'''''''''''''''''''''''''''">
              <a:rPr lang="en-GB" altLang="en-US" sz="800" b="1" smtClean="0">
                <a:effectLst/>
              </a:rPr>
              <a:pPr/>
              <a:t>40</a:t>
            </a:fld>
            <a:endParaRPr lang="en-US" sz="800" b="1">
              <a:ea typeface="+mn-lt"/>
              <a:cs typeface="+mn-lt"/>
              <a:sym typeface="+mn-lt"/>
            </a:endParaRPr>
          </a:p>
        </p:txBody>
      </p:sp>
      <p:sp>
        <p:nvSpPr>
          <p:cNvPr id="55" name="Text Placeholder 10">
            <a:extLst>
              <a:ext uri="{FF2B5EF4-FFF2-40B4-BE49-F238E27FC236}">
                <a16:creationId xmlns:a16="http://schemas.microsoft.com/office/drawing/2014/main" id="{C9092B19-8E66-FF0E-D61C-FD000760F987}"/>
              </a:ext>
            </a:extLst>
          </p:cNvPr>
          <p:cNvSpPr txBox="1">
            <a:spLocks/>
          </p:cNvSpPr>
          <p:nvPr>
            <p:custDataLst>
              <p:tags r:id="rId26"/>
            </p:custDataLst>
          </p:nvPr>
        </p:nvSpPr>
        <p:spPr bwMode="gray">
          <a:xfrm>
            <a:off x="3381375" y="3854450"/>
            <a:ext cx="142875" cy="122238"/>
          </a:xfrm>
          <a:prstGeom prst="rect">
            <a:avLst/>
          </a:prstGeom>
          <a:solidFill>
            <a:schemeClr val="accent5"/>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2DD161C1-EA94-44C0-A55A-02C0D67C4983}" type="datetime'''''''''2''3'''''''''''''''''''''''''''''''''''''''">
              <a:rPr lang="en-GB" altLang="en-US" sz="800" b="1" smtClean="0">
                <a:solidFill>
                  <a:schemeClr val="bg1"/>
                </a:solidFill>
                <a:effectLst/>
              </a:rPr>
              <a:pPr/>
              <a:t>23</a:t>
            </a:fld>
            <a:endParaRPr lang="en-US" sz="800" b="1" dirty="0">
              <a:solidFill>
                <a:schemeClr val="bg1"/>
              </a:solidFill>
              <a:ea typeface="+mn-lt"/>
              <a:cs typeface="+mn-lt"/>
              <a:sym typeface="+mn-lt"/>
            </a:endParaRPr>
          </a:p>
        </p:txBody>
      </p:sp>
      <p:sp>
        <p:nvSpPr>
          <p:cNvPr id="56" name="Text Placeholder 10">
            <a:extLst>
              <a:ext uri="{FF2B5EF4-FFF2-40B4-BE49-F238E27FC236}">
                <a16:creationId xmlns:a16="http://schemas.microsoft.com/office/drawing/2014/main" id="{C8BD67E1-8192-1004-1B21-CA0344F286B4}"/>
              </a:ext>
            </a:extLst>
          </p:cNvPr>
          <p:cNvSpPr txBox="1">
            <a:spLocks/>
          </p:cNvSpPr>
          <p:nvPr>
            <p:custDataLst>
              <p:tags r:id="rId27"/>
            </p:custDataLst>
          </p:nvPr>
        </p:nvSpPr>
        <p:spPr bwMode="auto">
          <a:xfrm>
            <a:off x="3421063" y="5975350"/>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14C0B418-5FEE-4C09-BE5B-37E6E78530C2}" type="datetime'''''''2''''0''''''''''''''''''''''''4''''''''''''5'">
              <a:rPr lang="en-GB" altLang="en-US" sz="800" b="1" smtClean="0"/>
              <a:pPr/>
              <a:t>2045</a:t>
            </a:fld>
            <a:endParaRPr lang="en-US" sz="800" b="1">
              <a:ea typeface="+mn-lt"/>
              <a:cs typeface="+mn-lt"/>
              <a:sym typeface="+mn-lt"/>
            </a:endParaRPr>
          </a:p>
        </p:txBody>
      </p:sp>
      <p:sp>
        <p:nvSpPr>
          <p:cNvPr id="57" name="Text Placeholder 10">
            <a:extLst>
              <a:ext uri="{FF2B5EF4-FFF2-40B4-BE49-F238E27FC236}">
                <a16:creationId xmlns:a16="http://schemas.microsoft.com/office/drawing/2014/main" id="{71243670-A6CE-DC46-A9AC-7B5FFDD6A841}"/>
              </a:ext>
            </a:extLst>
          </p:cNvPr>
          <p:cNvSpPr txBox="1">
            <a:spLocks/>
          </p:cNvSpPr>
          <p:nvPr>
            <p:custDataLst>
              <p:tags r:id="rId28"/>
            </p:custDataLst>
          </p:nvPr>
        </p:nvSpPr>
        <p:spPr bwMode="gray">
          <a:xfrm>
            <a:off x="4198938" y="3471863"/>
            <a:ext cx="142875" cy="122238"/>
          </a:xfrm>
          <a:prstGeom prst="rect">
            <a:avLst/>
          </a:prstGeom>
          <a:solidFill>
            <a:schemeClr val="tx2"/>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432BBFBC-DF42-4D3E-9310-CEE5D48851F9}" type="datetime'''''''''''''''43'''''''''''''''''''''''">
              <a:rPr lang="en-GB" altLang="en-US" sz="800" b="1" smtClean="0">
                <a:effectLst/>
              </a:rPr>
              <a:pPr/>
              <a:t>43</a:t>
            </a:fld>
            <a:endParaRPr lang="en-US" sz="800" b="1">
              <a:ea typeface="+mn-lt"/>
              <a:cs typeface="+mn-lt"/>
              <a:sym typeface="+mn-lt"/>
            </a:endParaRPr>
          </a:p>
        </p:txBody>
      </p:sp>
      <p:sp>
        <p:nvSpPr>
          <p:cNvPr id="58" name="Text Placeholder 10">
            <a:extLst>
              <a:ext uri="{FF2B5EF4-FFF2-40B4-BE49-F238E27FC236}">
                <a16:creationId xmlns:a16="http://schemas.microsoft.com/office/drawing/2014/main" id="{591454AD-938C-F7F8-15AF-E0E9D22DE937}"/>
              </a:ext>
            </a:extLst>
          </p:cNvPr>
          <p:cNvSpPr txBox="1">
            <a:spLocks/>
          </p:cNvSpPr>
          <p:nvPr>
            <p:custDataLst>
              <p:tags r:id="rId29"/>
            </p:custDataLst>
          </p:nvPr>
        </p:nvSpPr>
        <p:spPr bwMode="gray">
          <a:xfrm>
            <a:off x="4021138" y="3490913"/>
            <a:ext cx="142875" cy="122238"/>
          </a:xfrm>
          <a:prstGeom prst="rect">
            <a:avLst/>
          </a:prstGeom>
          <a:solidFill>
            <a:schemeClr val="accent5"/>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E2E7F505-2580-4244-BDFA-3A1038D3B1D7}" type="datetime'''''''2''''''''''''6'''''''''''''''''''''''''''''''''''''''''">
              <a:rPr lang="en-GB" altLang="en-US" sz="800" b="1" smtClean="0">
                <a:solidFill>
                  <a:schemeClr val="bg1"/>
                </a:solidFill>
                <a:effectLst/>
              </a:rPr>
              <a:pPr/>
              <a:t>26</a:t>
            </a:fld>
            <a:endParaRPr lang="en-US" sz="800" b="1" dirty="0">
              <a:solidFill>
                <a:schemeClr val="bg1"/>
              </a:solidFill>
              <a:ea typeface="+mn-lt"/>
              <a:cs typeface="+mn-lt"/>
              <a:sym typeface="+mn-lt"/>
            </a:endParaRPr>
          </a:p>
        </p:txBody>
      </p:sp>
      <p:sp>
        <p:nvSpPr>
          <p:cNvPr id="59" name="Text Placeholder 10">
            <a:extLst>
              <a:ext uri="{FF2B5EF4-FFF2-40B4-BE49-F238E27FC236}">
                <a16:creationId xmlns:a16="http://schemas.microsoft.com/office/drawing/2014/main" id="{E37E738C-F4D2-D949-F8DD-FF107D90BA44}"/>
              </a:ext>
            </a:extLst>
          </p:cNvPr>
          <p:cNvSpPr txBox="1">
            <a:spLocks/>
          </p:cNvSpPr>
          <p:nvPr>
            <p:custDataLst>
              <p:tags r:id="rId30"/>
            </p:custDataLst>
          </p:nvPr>
        </p:nvSpPr>
        <p:spPr bwMode="auto">
          <a:xfrm>
            <a:off x="4060825" y="5975350"/>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CD57F975-BCA9-4746-8EC9-14FE9DCCF680}" type="datetime'''''2''''''''''''''0''''''50'''">
              <a:rPr lang="en-GB" altLang="en-US" sz="800" b="1" smtClean="0"/>
              <a:pPr/>
              <a:t>2050</a:t>
            </a:fld>
            <a:endParaRPr lang="en-US" sz="800" b="1">
              <a:ea typeface="+mn-lt"/>
              <a:cs typeface="+mn-lt"/>
              <a:sym typeface="+mn-lt"/>
            </a:endParaRPr>
          </a:p>
        </p:txBody>
      </p:sp>
      <p:sp>
        <p:nvSpPr>
          <p:cNvPr id="60" name="Text Placeholder 10">
            <a:extLst>
              <a:ext uri="{FF2B5EF4-FFF2-40B4-BE49-F238E27FC236}">
                <a16:creationId xmlns:a16="http://schemas.microsoft.com/office/drawing/2014/main" id="{DB1AC8D7-8A3E-ECC3-E91B-892BA23C57E5}"/>
              </a:ext>
            </a:extLst>
          </p:cNvPr>
          <p:cNvSpPr txBox="1">
            <a:spLocks/>
          </p:cNvSpPr>
          <p:nvPr>
            <p:custDataLst>
              <p:tags r:id="rId31"/>
            </p:custDataLst>
          </p:nvPr>
        </p:nvSpPr>
        <p:spPr bwMode="gray">
          <a:xfrm>
            <a:off x="2919413" y="3513138"/>
            <a:ext cx="142875" cy="122238"/>
          </a:xfrm>
          <a:prstGeom prst="rect">
            <a:avLst/>
          </a:prstGeom>
          <a:solidFill>
            <a:schemeClr val="tx2"/>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5DD3B5B3-C54D-4D82-95F8-9E575E5AC2AF}" type="datetime'4''''''''''''''''''''''''''''''6'''">
              <a:rPr lang="en-GB" altLang="en-US" sz="800" b="1" smtClean="0">
                <a:effectLst/>
              </a:rPr>
              <a:pPr/>
              <a:t>46</a:t>
            </a:fld>
            <a:endParaRPr lang="en-US" sz="800" b="1">
              <a:ea typeface="+mn-lt"/>
              <a:cs typeface="+mn-lt"/>
              <a:sym typeface="+mn-lt"/>
            </a:endParaRPr>
          </a:p>
        </p:txBody>
      </p:sp>
      <p:sp>
        <p:nvSpPr>
          <p:cNvPr id="61" name="Text Placeholder 10">
            <a:extLst>
              <a:ext uri="{FF2B5EF4-FFF2-40B4-BE49-F238E27FC236}">
                <a16:creationId xmlns:a16="http://schemas.microsoft.com/office/drawing/2014/main" id="{FD939246-4FCF-7255-F136-F2316E4C7C7C}"/>
              </a:ext>
            </a:extLst>
          </p:cNvPr>
          <p:cNvSpPr txBox="1">
            <a:spLocks/>
          </p:cNvSpPr>
          <p:nvPr>
            <p:custDataLst>
              <p:tags r:id="rId32"/>
            </p:custDataLst>
          </p:nvPr>
        </p:nvSpPr>
        <p:spPr bwMode="gray">
          <a:xfrm>
            <a:off x="1638300" y="3211513"/>
            <a:ext cx="142875" cy="122238"/>
          </a:xfrm>
          <a:prstGeom prst="rect">
            <a:avLst/>
          </a:prstGeom>
          <a:solidFill>
            <a:schemeClr val="tx2"/>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E858147B-2239-46B8-8DCF-07189D1336BE}" type="datetime'27'''''''''''''''''''''''''''''''''''''''">
              <a:rPr lang="en-GB" altLang="en-US" sz="800" b="1" smtClean="0">
                <a:effectLst/>
              </a:rPr>
              <a:pPr/>
              <a:t>27</a:t>
            </a:fld>
            <a:endParaRPr lang="en-US" sz="800" b="1" dirty="0">
              <a:ea typeface="+mn-lt"/>
              <a:cs typeface="+mn-lt"/>
              <a:sym typeface="+mn-lt"/>
            </a:endParaRPr>
          </a:p>
        </p:txBody>
      </p:sp>
      <p:sp>
        <p:nvSpPr>
          <p:cNvPr id="62" name="Text Placeholder 10">
            <a:extLst>
              <a:ext uri="{FF2B5EF4-FFF2-40B4-BE49-F238E27FC236}">
                <a16:creationId xmlns:a16="http://schemas.microsoft.com/office/drawing/2014/main" id="{8D43761C-3D01-D8E0-E5B4-25F3B3D81837}"/>
              </a:ext>
            </a:extLst>
          </p:cNvPr>
          <p:cNvSpPr txBox="1">
            <a:spLocks/>
          </p:cNvSpPr>
          <p:nvPr>
            <p:custDataLst>
              <p:tags r:id="rId33"/>
            </p:custDataLst>
          </p:nvPr>
        </p:nvSpPr>
        <p:spPr bwMode="auto">
          <a:xfrm>
            <a:off x="860425" y="5975350"/>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D7EB609A-BC21-4426-A5AD-D14FBFF415C7}" type="datetime'''''2''0''''''''''''''''''''''''''''''''''''''2''4'">
              <a:rPr lang="en-GB" altLang="en-US" sz="800" b="1" smtClean="0"/>
              <a:pPr/>
              <a:t>2024</a:t>
            </a:fld>
            <a:endParaRPr lang="en-US" sz="800" b="1">
              <a:ea typeface="+mn-lt"/>
              <a:cs typeface="+mn-lt"/>
              <a:sym typeface="+mn-lt"/>
            </a:endParaRPr>
          </a:p>
        </p:txBody>
      </p:sp>
      <p:sp>
        <p:nvSpPr>
          <p:cNvPr id="63" name="Text Placeholder 10">
            <a:extLst>
              <a:ext uri="{FF2B5EF4-FFF2-40B4-BE49-F238E27FC236}">
                <a16:creationId xmlns:a16="http://schemas.microsoft.com/office/drawing/2014/main" id="{368AB36B-A8F8-633B-69CA-02987C1126C9}"/>
              </a:ext>
            </a:extLst>
          </p:cNvPr>
          <p:cNvSpPr txBox="1">
            <a:spLocks/>
          </p:cNvSpPr>
          <p:nvPr>
            <p:custDataLst>
              <p:tags r:id="rId34"/>
            </p:custDataLst>
          </p:nvPr>
        </p:nvSpPr>
        <p:spPr bwMode="gray">
          <a:xfrm>
            <a:off x="820738" y="4148138"/>
            <a:ext cx="142875" cy="122238"/>
          </a:xfrm>
          <a:prstGeom prst="rect">
            <a:avLst/>
          </a:prstGeom>
          <a:solidFill>
            <a:schemeClr val="accent5"/>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EFFEA8FF-7184-4A7D-8762-E1751C5D2245}" type="datetime'''''''''''''1''''''''''''''5'''''''''''''''">
              <a:rPr lang="en-GB" altLang="en-US" sz="800" b="1" smtClean="0">
                <a:solidFill>
                  <a:schemeClr val="bg1"/>
                </a:solidFill>
                <a:effectLst/>
              </a:rPr>
              <a:pPr/>
              <a:t>15</a:t>
            </a:fld>
            <a:endParaRPr lang="en-US" sz="800" b="1" dirty="0">
              <a:solidFill>
                <a:schemeClr val="bg1"/>
              </a:solidFill>
              <a:ea typeface="+mn-lt"/>
              <a:cs typeface="+mn-lt"/>
              <a:sym typeface="+mn-lt"/>
            </a:endParaRPr>
          </a:p>
        </p:txBody>
      </p:sp>
      <p:sp>
        <p:nvSpPr>
          <p:cNvPr id="64" name="Text Placeholder 10">
            <a:extLst>
              <a:ext uri="{FF2B5EF4-FFF2-40B4-BE49-F238E27FC236}">
                <a16:creationId xmlns:a16="http://schemas.microsoft.com/office/drawing/2014/main" id="{FB02A4A2-D710-CC43-2817-C940D21C9A38}"/>
              </a:ext>
            </a:extLst>
          </p:cNvPr>
          <p:cNvSpPr txBox="1">
            <a:spLocks/>
          </p:cNvSpPr>
          <p:nvPr>
            <p:custDataLst>
              <p:tags r:id="rId35"/>
            </p:custDataLst>
          </p:nvPr>
        </p:nvSpPr>
        <p:spPr bwMode="gray">
          <a:xfrm>
            <a:off x="838200" y="4017963"/>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10FC0B8F-685E-4D8C-A76A-42068EA3BE19}" type="datetime'''3'''',''''''''''''''''''''''''''''''''''''''''''''17''''1'''">
              <a:rPr lang="en-GB" altLang="en-US" sz="800" b="1" smtClean="0"/>
              <a:pPr/>
              <a:t>3,171</a:t>
            </a:fld>
            <a:endParaRPr lang="en-US" sz="800" b="1">
              <a:ea typeface="+mn-lt"/>
              <a:cs typeface="+mn-lt"/>
              <a:sym typeface="+mn-lt"/>
            </a:endParaRPr>
          </a:p>
        </p:txBody>
      </p:sp>
      <p:sp useBgFill="1">
        <p:nvSpPr>
          <p:cNvPr id="65" name="Text Placeholder 10">
            <a:extLst>
              <a:ext uri="{FF2B5EF4-FFF2-40B4-BE49-F238E27FC236}">
                <a16:creationId xmlns:a16="http://schemas.microsoft.com/office/drawing/2014/main" id="{8A34F3D5-3DB4-EDFC-0596-D4188D7357BF}"/>
              </a:ext>
            </a:extLst>
          </p:cNvPr>
          <p:cNvSpPr txBox="1">
            <a:spLocks/>
          </p:cNvSpPr>
          <p:nvPr>
            <p:custDataLst>
              <p:tags r:id="rId36"/>
            </p:custDataLst>
          </p:nvPr>
        </p:nvSpPr>
        <p:spPr bwMode="gray">
          <a:xfrm>
            <a:off x="1477963" y="3089275"/>
            <a:ext cx="285750"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588DCA7B-66D3-4025-A28D-E96343974BF4}" type="datetime'''4'''''''''''''',''''''''''''8''''''''6''''''''''''''''''1'''">
              <a:rPr lang="en-GB" altLang="en-US" sz="800" b="1" smtClean="0">
                <a:effectLst/>
              </a:rPr>
              <a:pPr/>
              <a:t>4,861</a:t>
            </a:fld>
            <a:endParaRPr lang="en-US" sz="800" b="1">
              <a:ea typeface="+mn-lt"/>
              <a:cs typeface="+mn-lt"/>
              <a:sym typeface="+mn-lt"/>
            </a:endParaRPr>
          </a:p>
        </p:txBody>
      </p:sp>
      <p:sp>
        <p:nvSpPr>
          <p:cNvPr id="66" name="Text Placeholder 10">
            <a:extLst>
              <a:ext uri="{FF2B5EF4-FFF2-40B4-BE49-F238E27FC236}">
                <a16:creationId xmlns:a16="http://schemas.microsoft.com/office/drawing/2014/main" id="{25C9BFEF-D3CA-017C-46E1-9CD7EE829F96}"/>
              </a:ext>
            </a:extLst>
          </p:cNvPr>
          <p:cNvSpPr txBox="1">
            <a:spLocks/>
          </p:cNvSpPr>
          <p:nvPr>
            <p:custDataLst>
              <p:tags r:id="rId37"/>
            </p:custDataLst>
          </p:nvPr>
        </p:nvSpPr>
        <p:spPr bwMode="gray">
          <a:xfrm>
            <a:off x="2117725" y="2954338"/>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DC96C398-9D22-4760-B70D-7789E94D13C9}" type="datetime'''5'''''''''''',''1''''''''''''0''''''8'''''''''">
              <a:rPr lang="en-GB" altLang="en-US" sz="800" b="1" smtClean="0"/>
              <a:pPr/>
              <a:t>5,108</a:t>
            </a:fld>
            <a:endParaRPr lang="en-US" sz="800" b="1">
              <a:ea typeface="+mn-lt"/>
              <a:cs typeface="+mn-lt"/>
              <a:sym typeface="+mn-lt"/>
            </a:endParaRPr>
          </a:p>
        </p:txBody>
      </p:sp>
      <p:sp useBgFill="1">
        <p:nvSpPr>
          <p:cNvPr id="67" name="Text Placeholder 10">
            <a:extLst>
              <a:ext uri="{FF2B5EF4-FFF2-40B4-BE49-F238E27FC236}">
                <a16:creationId xmlns:a16="http://schemas.microsoft.com/office/drawing/2014/main" id="{B249F3B8-542F-F21A-C7B5-81B7507B54DD}"/>
              </a:ext>
            </a:extLst>
          </p:cNvPr>
          <p:cNvSpPr txBox="1">
            <a:spLocks/>
          </p:cNvSpPr>
          <p:nvPr>
            <p:custDataLst>
              <p:tags r:id="rId38"/>
            </p:custDataLst>
          </p:nvPr>
        </p:nvSpPr>
        <p:spPr bwMode="gray">
          <a:xfrm>
            <a:off x="2759075" y="3390900"/>
            <a:ext cx="285750"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1E79ED5C-B5A1-46AE-9A66-42033634B826}" type="datetime'''''4'''''',''''''''''''''''3''''''''2''''''''4'''''''''">
              <a:rPr lang="en-GB" altLang="en-US" sz="800" b="1" smtClean="0">
                <a:effectLst/>
              </a:rPr>
              <a:pPr/>
              <a:t>4,324</a:t>
            </a:fld>
            <a:endParaRPr lang="en-US" sz="800" b="1">
              <a:ea typeface="+mn-lt"/>
              <a:cs typeface="+mn-lt"/>
              <a:sym typeface="+mn-lt"/>
            </a:endParaRPr>
          </a:p>
        </p:txBody>
      </p:sp>
      <p:sp useBgFill="1">
        <p:nvSpPr>
          <p:cNvPr id="68" name="Text Placeholder 10">
            <a:extLst>
              <a:ext uri="{FF2B5EF4-FFF2-40B4-BE49-F238E27FC236}">
                <a16:creationId xmlns:a16="http://schemas.microsoft.com/office/drawing/2014/main" id="{62BD304E-0FEA-4AB3-96CE-9E439F7F7F9B}"/>
              </a:ext>
            </a:extLst>
          </p:cNvPr>
          <p:cNvSpPr txBox="1">
            <a:spLocks/>
          </p:cNvSpPr>
          <p:nvPr>
            <p:custDataLst>
              <p:tags r:id="rId39"/>
            </p:custDataLst>
          </p:nvPr>
        </p:nvSpPr>
        <p:spPr bwMode="gray">
          <a:xfrm>
            <a:off x="3398838" y="3714750"/>
            <a:ext cx="285750"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AAF8AD90-1A14-4EC4-87D1-731F893ECA31}" type="datetime'''''''''''''''''''''''''''''3,''''''''''''''7''''3''3'">
              <a:rPr lang="en-GB" altLang="en-US" sz="800" b="1" smtClean="0">
                <a:effectLst/>
              </a:rPr>
              <a:pPr/>
              <a:t>3,733</a:t>
            </a:fld>
            <a:endParaRPr lang="en-US" sz="800" b="1">
              <a:ea typeface="+mn-lt"/>
              <a:cs typeface="+mn-lt"/>
              <a:sym typeface="+mn-lt"/>
            </a:endParaRPr>
          </a:p>
        </p:txBody>
      </p:sp>
      <p:sp>
        <p:nvSpPr>
          <p:cNvPr id="69" name="Text Placeholder 10">
            <a:extLst>
              <a:ext uri="{FF2B5EF4-FFF2-40B4-BE49-F238E27FC236}">
                <a16:creationId xmlns:a16="http://schemas.microsoft.com/office/drawing/2014/main" id="{2D41D2BF-6686-1CAD-3092-382D19F37F22}"/>
              </a:ext>
            </a:extLst>
          </p:cNvPr>
          <p:cNvSpPr txBox="1">
            <a:spLocks/>
          </p:cNvSpPr>
          <p:nvPr>
            <p:custDataLst>
              <p:tags r:id="rId40"/>
            </p:custDataLst>
          </p:nvPr>
        </p:nvSpPr>
        <p:spPr bwMode="gray">
          <a:xfrm>
            <a:off x="4038600" y="3349625"/>
            <a:ext cx="285750"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48543532-EAAE-455A-850E-F15985507442}" type="datetime'''''''''''4'''''''''''''''''''''''''''''',''396'''''''">
              <a:rPr lang="en-GB" altLang="en-US" sz="800" b="1" smtClean="0"/>
              <a:pPr/>
              <a:t>4,396</a:t>
            </a:fld>
            <a:endParaRPr lang="en-US" sz="800" b="1">
              <a:ea typeface="+mn-lt"/>
              <a:cs typeface="+mn-lt"/>
              <a:sym typeface="+mn-lt"/>
            </a:endParaRPr>
          </a:p>
        </p:txBody>
      </p:sp>
      <p:sp>
        <p:nvSpPr>
          <p:cNvPr id="70" name="Text Placeholder 10">
            <a:extLst>
              <a:ext uri="{FF2B5EF4-FFF2-40B4-BE49-F238E27FC236}">
                <a16:creationId xmlns:a16="http://schemas.microsoft.com/office/drawing/2014/main" id="{0BF1DE21-0966-A63F-A266-28AC522C9BDD}"/>
              </a:ext>
            </a:extLst>
          </p:cNvPr>
          <p:cNvSpPr txBox="1">
            <a:spLocks/>
          </p:cNvSpPr>
          <p:nvPr>
            <p:custDataLst>
              <p:tags r:id="rId41"/>
            </p:custDataLst>
          </p:nvPr>
        </p:nvSpPr>
        <p:spPr bwMode="auto">
          <a:xfrm>
            <a:off x="2395538" y="2705100"/>
            <a:ext cx="373063" cy="173038"/>
          </a:xfrm>
          <a:prstGeom prst="ellipse">
            <a:avLst/>
          </a:prstGeom>
          <a:solidFill>
            <a:schemeClr val="bg1"/>
          </a:solidFill>
          <a:ln w="9525" cmpd="sng">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51160EE1-2417-474F-ADA6-6BDEC10BB36D}" type="datetime'''''''''''''''''''+''''''''3''''''9''''%'''''''''''''''">
              <a:rPr lang="en-US" altLang="en-US" sz="800" b="1" smtClean="0">
                <a:effectLst/>
              </a:rPr>
              <a:pPr/>
              <a:t>+39%</a:t>
            </a:fld>
            <a:endParaRPr lang="en-US" sz="800" b="1">
              <a:ea typeface="+mn-lt"/>
              <a:cs typeface="+mn-lt"/>
              <a:sym typeface="+mn-lt"/>
            </a:endParaRPr>
          </a:p>
        </p:txBody>
      </p:sp>
      <p:sp>
        <p:nvSpPr>
          <p:cNvPr id="71" name="Rectangle 70">
            <a:extLst>
              <a:ext uri="{FF2B5EF4-FFF2-40B4-BE49-F238E27FC236}">
                <a16:creationId xmlns:a16="http://schemas.microsoft.com/office/drawing/2014/main" id="{54B09FD7-D19A-8B91-5B6F-595FC438E18B}"/>
              </a:ext>
            </a:extLst>
          </p:cNvPr>
          <p:cNvSpPr/>
          <p:nvPr>
            <p:custDataLst>
              <p:tags r:id="rId42"/>
            </p:custDataLst>
          </p:nvPr>
        </p:nvSpPr>
        <p:spPr bwMode="auto">
          <a:xfrm>
            <a:off x="3995738" y="2398713"/>
            <a:ext cx="142875" cy="106363"/>
          </a:xfrm>
          <a:prstGeom prst="rect">
            <a:avLst/>
          </a:prstGeom>
          <a:solidFill>
            <a:schemeClr val="tx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72" name="Rectangle 71">
            <a:extLst>
              <a:ext uri="{FF2B5EF4-FFF2-40B4-BE49-F238E27FC236}">
                <a16:creationId xmlns:a16="http://schemas.microsoft.com/office/drawing/2014/main" id="{9219C87D-82A4-54BE-C5CA-F308BA40F5FC}"/>
              </a:ext>
            </a:extLst>
          </p:cNvPr>
          <p:cNvSpPr/>
          <p:nvPr>
            <p:custDataLst>
              <p:tags r:id="rId43"/>
            </p:custDataLst>
          </p:nvPr>
        </p:nvSpPr>
        <p:spPr bwMode="auto">
          <a:xfrm>
            <a:off x="2238375" y="2398713"/>
            <a:ext cx="142875" cy="106363"/>
          </a:xfrm>
          <a:prstGeom prst="rect">
            <a:avLst/>
          </a:prstGeom>
          <a:solidFill>
            <a:schemeClr val="accent4"/>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73" name="Rectangle 72">
            <a:extLst>
              <a:ext uri="{FF2B5EF4-FFF2-40B4-BE49-F238E27FC236}">
                <a16:creationId xmlns:a16="http://schemas.microsoft.com/office/drawing/2014/main" id="{185098AD-A79F-7FA3-97DD-4450F9C1ABC0}"/>
              </a:ext>
            </a:extLst>
          </p:cNvPr>
          <p:cNvSpPr/>
          <p:nvPr>
            <p:custDataLst>
              <p:tags r:id="rId44"/>
            </p:custDataLst>
          </p:nvPr>
        </p:nvSpPr>
        <p:spPr bwMode="auto">
          <a:xfrm>
            <a:off x="3490913" y="2398713"/>
            <a:ext cx="142875" cy="106363"/>
          </a:xfrm>
          <a:prstGeom prst="rect">
            <a:avLst/>
          </a:prstGeom>
          <a:solidFill>
            <a:schemeClr val="accent5"/>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74" name="Rectangle 73">
            <a:extLst>
              <a:ext uri="{FF2B5EF4-FFF2-40B4-BE49-F238E27FC236}">
                <a16:creationId xmlns:a16="http://schemas.microsoft.com/office/drawing/2014/main" id="{5F3E4F2C-1B2C-D106-F3D7-D486381D95A0}"/>
              </a:ext>
            </a:extLst>
          </p:cNvPr>
          <p:cNvSpPr/>
          <p:nvPr>
            <p:custDataLst>
              <p:tags r:id="rId45"/>
            </p:custDataLst>
          </p:nvPr>
        </p:nvSpPr>
        <p:spPr bwMode="auto">
          <a:xfrm>
            <a:off x="2889250" y="2398713"/>
            <a:ext cx="142875" cy="106363"/>
          </a:xfrm>
          <a:prstGeom prst="rect">
            <a:avLst/>
          </a:prstGeom>
          <a:solidFill>
            <a:schemeClr val="accent6"/>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75" name="Text Placeholder 10">
            <a:extLst>
              <a:ext uri="{FF2B5EF4-FFF2-40B4-BE49-F238E27FC236}">
                <a16:creationId xmlns:a16="http://schemas.microsoft.com/office/drawing/2014/main" id="{36238261-C751-6755-00B8-27161132393B}"/>
              </a:ext>
            </a:extLst>
          </p:cNvPr>
          <p:cNvSpPr txBox="1">
            <a:spLocks/>
          </p:cNvSpPr>
          <p:nvPr>
            <p:custDataLst>
              <p:tags r:id="rId46"/>
            </p:custDataLst>
          </p:nvPr>
        </p:nvSpPr>
        <p:spPr bwMode="auto">
          <a:xfrm>
            <a:off x="2432050" y="2393950"/>
            <a:ext cx="355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99D6BB5E-2BDE-4AB9-8590-234C163D2D66}" type="datetime'C''''''''''op''''''''''''''''''''''''''''p''''''''''''''er'">
              <a:rPr lang="en-US" altLang="en-US" sz="800" b="1" smtClean="0"/>
              <a:pPr/>
              <a:t>Copper</a:t>
            </a:fld>
            <a:endParaRPr lang="en-US" sz="800" b="1">
              <a:ea typeface="+mn-lt"/>
              <a:cs typeface="+mn-lt"/>
              <a:sym typeface="+mn-lt"/>
            </a:endParaRPr>
          </a:p>
        </p:txBody>
      </p:sp>
      <p:sp>
        <p:nvSpPr>
          <p:cNvPr id="76" name="Text Placeholder 10">
            <a:extLst>
              <a:ext uri="{FF2B5EF4-FFF2-40B4-BE49-F238E27FC236}">
                <a16:creationId xmlns:a16="http://schemas.microsoft.com/office/drawing/2014/main" id="{3A21E8F0-807F-382E-DAB9-46903D3D0FFF}"/>
              </a:ext>
            </a:extLst>
          </p:cNvPr>
          <p:cNvSpPr txBox="1">
            <a:spLocks/>
          </p:cNvSpPr>
          <p:nvPr>
            <p:custDataLst>
              <p:tags r:id="rId47"/>
            </p:custDataLst>
          </p:nvPr>
        </p:nvSpPr>
        <p:spPr bwMode="auto">
          <a:xfrm>
            <a:off x="3082925" y="2393950"/>
            <a:ext cx="30638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D01B83E8-AD84-4DB2-B901-EBBCB4B408BD}" type="datetime'''''''S''i''''''''lc''o''''''''''''''''''''''''n'''''''''''">
              <a:rPr lang="en-US" altLang="en-US" sz="800" b="1" smtClean="0"/>
              <a:pPr/>
              <a:t>Silcon</a:t>
            </a:fld>
            <a:endParaRPr lang="en-US" sz="800" b="1">
              <a:ea typeface="+mn-lt"/>
              <a:cs typeface="+mn-lt"/>
              <a:sym typeface="+mn-lt"/>
            </a:endParaRPr>
          </a:p>
        </p:txBody>
      </p:sp>
      <p:sp>
        <p:nvSpPr>
          <p:cNvPr id="77" name="Text Placeholder 10">
            <a:extLst>
              <a:ext uri="{FF2B5EF4-FFF2-40B4-BE49-F238E27FC236}">
                <a16:creationId xmlns:a16="http://schemas.microsoft.com/office/drawing/2014/main" id="{D140B993-F460-06F2-1943-9636F609527C}"/>
              </a:ext>
            </a:extLst>
          </p:cNvPr>
          <p:cNvSpPr txBox="1">
            <a:spLocks/>
          </p:cNvSpPr>
          <p:nvPr>
            <p:custDataLst>
              <p:tags r:id="rId48"/>
            </p:custDataLst>
          </p:nvPr>
        </p:nvSpPr>
        <p:spPr bwMode="auto">
          <a:xfrm>
            <a:off x="4189413" y="2393950"/>
            <a:ext cx="27146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1A7A519C-DCCB-4F8B-A489-B8FD7B94D43F}" type="datetime'''''''''''''''''''O''''t''''''''''''''''''''he''''''''r'''''''">
              <a:rPr lang="en-US" altLang="en-US" sz="800" b="1" smtClean="0"/>
              <a:pPr/>
              <a:t>Other</a:t>
            </a:fld>
            <a:endParaRPr lang="en-US" sz="800" b="1">
              <a:ea typeface="+mn-lt"/>
              <a:cs typeface="+mn-lt"/>
              <a:sym typeface="+mn-lt"/>
            </a:endParaRPr>
          </a:p>
        </p:txBody>
      </p:sp>
      <p:sp>
        <p:nvSpPr>
          <p:cNvPr id="78" name="Text Placeholder 10">
            <a:extLst>
              <a:ext uri="{FF2B5EF4-FFF2-40B4-BE49-F238E27FC236}">
                <a16:creationId xmlns:a16="http://schemas.microsoft.com/office/drawing/2014/main" id="{8619474D-0664-AFD2-3566-D100434C85AA}"/>
              </a:ext>
            </a:extLst>
          </p:cNvPr>
          <p:cNvSpPr txBox="1">
            <a:spLocks/>
          </p:cNvSpPr>
          <p:nvPr>
            <p:custDataLst>
              <p:tags r:id="rId49"/>
            </p:custDataLst>
          </p:nvPr>
        </p:nvSpPr>
        <p:spPr bwMode="auto">
          <a:xfrm>
            <a:off x="3684588" y="2393950"/>
            <a:ext cx="2095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800" b="1" dirty="0">
                <a:ea typeface="+mn-lt"/>
                <a:cs typeface="+mn-lt"/>
                <a:sym typeface="+mn-lt"/>
              </a:rPr>
              <a:t>Zinc</a:t>
            </a:r>
            <a:endParaRPr lang="en-US" sz="800" b="1" dirty="0">
              <a:ea typeface="+mn-lt"/>
              <a:cs typeface="+mn-lt"/>
              <a:sym typeface="+mn-lt"/>
            </a:endParaRPr>
          </a:p>
        </p:txBody>
      </p:sp>
      <p:cxnSp>
        <p:nvCxnSpPr>
          <p:cNvPr id="95" name="Straight Connector 94">
            <a:extLst>
              <a:ext uri="{FF2B5EF4-FFF2-40B4-BE49-F238E27FC236}">
                <a16:creationId xmlns:a16="http://schemas.microsoft.com/office/drawing/2014/main" id="{776AAB7A-BF3B-C498-FD18-EC8E3DCEFA5E}"/>
              </a:ext>
            </a:extLst>
          </p:cNvPr>
          <p:cNvCxnSpPr/>
          <p:nvPr>
            <p:custDataLst>
              <p:tags r:id="rId50"/>
            </p:custDataLst>
          </p:nvPr>
        </p:nvCxnSpPr>
        <p:spPr bwMode="gray">
          <a:xfrm>
            <a:off x="5319713" y="5667375"/>
            <a:ext cx="3671888"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C3CD01BA-F6EA-92CD-56A8-4C0F449488CF}"/>
              </a:ext>
            </a:extLst>
          </p:cNvPr>
          <p:cNvCxnSpPr/>
          <p:nvPr>
            <p:custDataLst>
              <p:tags r:id="rId51"/>
            </p:custDataLst>
          </p:nvPr>
        </p:nvCxnSpPr>
        <p:spPr bwMode="gray">
          <a:xfrm>
            <a:off x="5319713" y="5391150"/>
            <a:ext cx="3671888"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962164A3-C182-BA32-412E-40F24B541598}"/>
              </a:ext>
            </a:extLst>
          </p:cNvPr>
          <p:cNvCxnSpPr/>
          <p:nvPr>
            <p:custDataLst>
              <p:tags r:id="rId52"/>
            </p:custDataLst>
          </p:nvPr>
        </p:nvCxnSpPr>
        <p:spPr bwMode="gray">
          <a:xfrm>
            <a:off x="5319713" y="5116513"/>
            <a:ext cx="3671888"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1E2FBCE3-7B4E-4243-215A-87A721331D16}"/>
              </a:ext>
            </a:extLst>
          </p:cNvPr>
          <p:cNvCxnSpPr/>
          <p:nvPr>
            <p:custDataLst>
              <p:tags r:id="rId53"/>
            </p:custDataLst>
          </p:nvPr>
        </p:nvCxnSpPr>
        <p:spPr bwMode="gray">
          <a:xfrm>
            <a:off x="5319713" y="4840288"/>
            <a:ext cx="3671888"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AD4F9A6B-5A65-A6A6-9279-978C74AB4B9D}"/>
              </a:ext>
            </a:extLst>
          </p:cNvPr>
          <p:cNvCxnSpPr/>
          <p:nvPr>
            <p:custDataLst>
              <p:tags r:id="rId54"/>
            </p:custDataLst>
          </p:nvPr>
        </p:nvCxnSpPr>
        <p:spPr bwMode="gray">
          <a:xfrm>
            <a:off x="5319713" y="4565650"/>
            <a:ext cx="3671888"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0BBF5CD8-9DF3-BB5B-AC08-B8AB0F1E81AA}"/>
              </a:ext>
            </a:extLst>
          </p:cNvPr>
          <p:cNvCxnSpPr/>
          <p:nvPr>
            <p:custDataLst>
              <p:tags r:id="rId55"/>
            </p:custDataLst>
          </p:nvPr>
        </p:nvCxnSpPr>
        <p:spPr bwMode="gray">
          <a:xfrm>
            <a:off x="5319713" y="4289425"/>
            <a:ext cx="3671888"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D1733679-580A-CBBE-FD22-3203158D5CEC}"/>
              </a:ext>
            </a:extLst>
          </p:cNvPr>
          <p:cNvCxnSpPr/>
          <p:nvPr>
            <p:custDataLst>
              <p:tags r:id="rId56"/>
            </p:custDataLst>
          </p:nvPr>
        </p:nvCxnSpPr>
        <p:spPr bwMode="gray">
          <a:xfrm>
            <a:off x="5319713" y="4014788"/>
            <a:ext cx="3671888"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EFF5EAB2-4A53-0ED0-B117-184CFA469BBB}"/>
              </a:ext>
            </a:extLst>
          </p:cNvPr>
          <p:cNvCxnSpPr/>
          <p:nvPr>
            <p:custDataLst>
              <p:tags r:id="rId57"/>
            </p:custDataLst>
          </p:nvPr>
        </p:nvCxnSpPr>
        <p:spPr bwMode="gray">
          <a:xfrm>
            <a:off x="5319713" y="3738563"/>
            <a:ext cx="3671888"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2DA27D12-7C1C-1553-3A3C-AC2D8D35F0F1}"/>
              </a:ext>
            </a:extLst>
          </p:cNvPr>
          <p:cNvCxnSpPr/>
          <p:nvPr>
            <p:custDataLst>
              <p:tags r:id="rId58"/>
            </p:custDataLst>
          </p:nvPr>
        </p:nvCxnSpPr>
        <p:spPr bwMode="gray">
          <a:xfrm>
            <a:off x="5319713" y="3463925"/>
            <a:ext cx="3671888"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id="{137CC5F9-97F7-F3BF-E403-8ADBE7CAA26F}"/>
              </a:ext>
            </a:extLst>
          </p:cNvPr>
          <p:cNvCxnSpPr/>
          <p:nvPr>
            <p:custDataLst>
              <p:tags r:id="rId59"/>
            </p:custDataLst>
          </p:nvPr>
        </p:nvCxnSpPr>
        <p:spPr bwMode="gray">
          <a:xfrm>
            <a:off x="5319713" y="3187700"/>
            <a:ext cx="3671888"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6EED81BD-CB01-520D-E3B6-500B35340733}"/>
              </a:ext>
            </a:extLst>
          </p:cNvPr>
          <p:cNvCxnSpPr/>
          <p:nvPr>
            <p:custDataLst>
              <p:tags r:id="rId60"/>
            </p:custDataLst>
          </p:nvPr>
        </p:nvCxnSpPr>
        <p:spPr bwMode="gray">
          <a:xfrm>
            <a:off x="5319713" y="2913063"/>
            <a:ext cx="3671888"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148" name="Chart 147">
            <a:extLst>
              <a:ext uri="{FF2B5EF4-FFF2-40B4-BE49-F238E27FC236}">
                <a16:creationId xmlns:a16="http://schemas.microsoft.com/office/drawing/2014/main" id="{7E4C0231-F927-32FE-1D3A-860108ABB800}"/>
              </a:ext>
            </a:extLst>
          </p:cNvPr>
          <p:cNvGraphicFramePr/>
          <p:nvPr>
            <p:custDataLst>
              <p:tags r:id="rId61"/>
            </p:custDataLst>
            <p:extLst>
              <p:ext uri="{D42A27DB-BD31-4B8C-83A1-F6EECF244321}">
                <p14:modId xmlns:p14="http://schemas.microsoft.com/office/powerpoint/2010/main" val="1770714615"/>
              </p:ext>
            </p:extLst>
          </p:nvPr>
        </p:nvGraphicFramePr>
        <p:xfrm>
          <a:off x="4872038" y="2727325"/>
          <a:ext cx="4202112" cy="3400425"/>
        </p:xfrm>
        <a:graphic>
          <a:graphicData uri="http://schemas.openxmlformats.org/drawingml/2006/chart">
            <c:chart xmlns:c="http://schemas.openxmlformats.org/drawingml/2006/chart" xmlns:r="http://schemas.openxmlformats.org/officeDocument/2006/relationships" r:id="rId110"/>
          </a:graphicData>
        </a:graphic>
      </p:graphicFrame>
      <p:cxnSp>
        <p:nvCxnSpPr>
          <p:cNvPr id="107" name="Straight Connector 106">
            <a:extLst>
              <a:ext uri="{FF2B5EF4-FFF2-40B4-BE49-F238E27FC236}">
                <a16:creationId xmlns:a16="http://schemas.microsoft.com/office/drawing/2014/main" id="{9DC2DE35-3F54-97EB-7A23-5EDAF03775AA}"/>
              </a:ext>
            </a:extLst>
          </p:cNvPr>
          <p:cNvCxnSpPr/>
          <p:nvPr>
            <p:custDataLst>
              <p:tags r:id="rId62"/>
            </p:custDataLst>
          </p:nvPr>
        </p:nvCxnSpPr>
        <p:spPr bwMode="auto">
          <a:xfrm flipV="1">
            <a:off x="5624513" y="3219450"/>
            <a:ext cx="0" cy="1698625"/>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0DAA53DF-AAE1-4A0A-1B60-7D602C65DE14}"/>
              </a:ext>
            </a:extLst>
          </p:cNvPr>
          <p:cNvCxnSpPr/>
          <p:nvPr>
            <p:custDataLst>
              <p:tags r:id="rId63"/>
            </p:custDataLst>
          </p:nvPr>
        </p:nvCxnSpPr>
        <p:spPr bwMode="auto">
          <a:xfrm>
            <a:off x="5624513" y="3219450"/>
            <a:ext cx="3060700" cy="0"/>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CD9E407F-AA1F-403C-62C4-44A9BC20D5F6}"/>
              </a:ext>
            </a:extLst>
          </p:cNvPr>
          <p:cNvCxnSpPr/>
          <p:nvPr>
            <p:custDataLst>
              <p:tags r:id="rId64"/>
            </p:custDataLst>
          </p:nvPr>
        </p:nvCxnSpPr>
        <p:spPr bwMode="auto">
          <a:xfrm>
            <a:off x="8685213" y="3219450"/>
            <a:ext cx="0" cy="450850"/>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393256A3-FEBC-F6C1-2192-786C549C7D5A}"/>
              </a:ext>
            </a:extLst>
          </p:cNvPr>
          <p:cNvCxnSpPr/>
          <p:nvPr>
            <p:custDataLst>
              <p:tags r:id="rId65"/>
            </p:custDataLst>
          </p:nvPr>
        </p:nvCxnSpPr>
        <p:spPr bwMode="auto">
          <a:xfrm flipH="1" flipV="1">
            <a:off x="5753100" y="5165725"/>
            <a:ext cx="55563" cy="4127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FA2A8935-D665-55E3-E4AD-CAA4FBEAB642}"/>
              </a:ext>
            </a:extLst>
          </p:cNvPr>
          <p:cNvCxnSpPr/>
          <p:nvPr>
            <p:custDataLst>
              <p:tags r:id="rId66"/>
            </p:custDataLst>
          </p:nvPr>
        </p:nvCxnSpPr>
        <p:spPr bwMode="auto">
          <a:xfrm flipH="1">
            <a:off x="6364288" y="3854450"/>
            <a:ext cx="55563" cy="0"/>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5A9CE19F-A828-54AD-9F08-823F4A424193}"/>
              </a:ext>
            </a:extLst>
          </p:cNvPr>
          <p:cNvCxnSpPr/>
          <p:nvPr>
            <p:custDataLst>
              <p:tags r:id="rId67"/>
            </p:custDataLst>
          </p:nvPr>
        </p:nvCxnSpPr>
        <p:spPr bwMode="auto">
          <a:xfrm flipH="1">
            <a:off x="5753100" y="5084763"/>
            <a:ext cx="55563" cy="4127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4D5071BA-A974-FD98-8ACE-E0A7F90C73E8}"/>
              </a:ext>
            </a:extLst>
          </p:cNvPr>
          <p:cNvCxnSpPr/>
          <p:nvPr>
            <p:custDataLst>
              <p:tags r:id="rId68"/>
            </p:custDataLst>
          </p:nvPr>
        </p:nvCxnSpPr>
        <p:spPr bwMode="auto">
          <a:xfrm flipH="1">
            <a:off x="8812213" y="4008438"/>
            <a:ext cx="55563" cy="0"/>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2A142B2F-416F-F012-5D29-B6BAC7648B74}"/>
              </a:ext>
            </a:extLst>
          </p:cNvPr>
          <p:cNvCxnSpPr>
            <a:cxnSpLocks/>
          </p:cNvCxnSpPr>
          <p:nvPr>
            <p:custDataLst>
              <p:tags r:id="rId69"/>
            </p:custDataLst>
          </p:nvPr>
        </p:nvCxnSpPr>
        <p:spPr bwMode="auto">
          <a:xfrm flipH="1">
            <a:off x="8201025" y="4408488"/>
            <a:ext cx="55563" cy="0"/>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6BA50561-6AD3-251B-6CB0-D59FF59008F3}"/>
              </a:ext>
            </a:extLst>
          </p:cNvPr>
          <p:cNvCxnSpPr>
            <a:cxnSpLocks/>
          </p:cNvCxnSpPr>
          <p:nvPr>
            <p:custDataLst>
              <p:tags r:id="rId70"/>
            </p:custDataLst>
          </p:nvPr>
        </p:nvCxnSpPr>
        <p:spPr bwMode="auto">
          <a:xfrm flipH="1">
            <a:off x="7588250" y="4333875"/>
            <a:ext cx="55563" cy="0"/>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useBgFill="1">
        <p:nvSpPr>
          <p:cNvPr id="116" name="Text Placeholder 10">
            <a:extLst>
              <a:ext uri="{FF2B5EF4-FFF2-40B4-BE49-F238E27FC236}">
                <a16:creationId xmlns:a16="http://schemas.microsoft.com/office/drawing/2014/main" id="{85C3D4A5-3F11-6380-8B87-B3952D4BED8E}"/>
              </a:ext>
            </a:extLst>
          </p:cNvPr>
          <p:cNvSpPr txBox="1">
            <a:spLocks/>
          </p:cNvSpPr>
          <p:nvPr>
            <p:custDataLst>
              <p:tags r:id="rId71"/>
            </p:custDataLst>
          </p:nvPr>
        </p:nvSpPr>
        <p:spPr bwMode="gray">
          <a:xfrm>
            <a:off x="5808663" y="5024438"/>
            <a:ext cx="142875" cy="122238"/>
          </a:xfrm>
          <a:prstGeom prst="rect">
            <a:avLst/>
          </a:prstGeom>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323164EC-6121-4996-BA1E-4AFFED5AD8FC}" type="datetime'''''''''''''''''''''''8''''''''''''3'''">
              <a:rPr lang="en-GB" altLang="en-US" sz="800" b="1" smtClean="0">
                <a:effectLst/>
              </a:rPr>
              <a:pPr/>
              <a:t>83</a:t>
            </a:fld>
            <a:endParaRPr lang="en-US" sz="800" b="1">
              <a:ea typeface="+mn-lt"/>
              <a:cs typeface="+mn-lt"/>
              <a:sym typeface="+mn-lt"/>
            </a:endParaRPr>
          </a:p>
        </p:txBody>
      </p:sp>
      <p:sp>
        <p:nvSpPr>
          <p:cNvPr id="117" name="Text Placeholder 10">
            <a:extLst>
              <a:ext uri="{FF2B5EF4-FFF2-40B4-BE49-F238E27FC236}">
                <a16:creationId xmlns:a16="http://schemas.microsoft.com/office/drawing/2014/main" id="{99C83F91-EB40-ADE7-5387-349428F5B918}"/>
              </a:ext>
            </a:extLst>
          </p:cNvPr>
          <p:cNvSpPr txBox="1">
            <a:spLocks/>
          </p:cNvSpPr>
          <p:nvPr>
            <p:custDataLst>
              <p:tags r:id="rId72"/>
            </p:custDataLst>
          </p:nvPr>
        </p:nvSpPr>
        <p:spPr bwMode="auto">
          <a:xfrm>
            <a:off x="7340600" y="5975350"/>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CA0627C1-72A8-49AE-91DF-5B7D7103DF8A}" type="datetime'''''''''''''''2''''''''''''''''''''''''''0''''4''''''''0'''">
              <a:rPr lang="en-GB" altLang="en-US" sz="800" b="1" smtClean="0"/>
              <a:pPr/>
              <a:t>2040</a:t>
            </a:fld>
            <a:endParaRPr lang="en-US" sz="800" b="1">
              <a:ea typeface="+mn-lt"/>
              <a:cs typeface="+mn-lt"/>
              <a:sym typeface="+mn-lt"/>
            </a:endParaRPr>
          </a:p>
        </p:txBody>
      </p:sp>
      <p:sp>
        <p:nvSpPr>
          <p:cNvPr id="118" name="Text Placeholder 10">
            <a:extLst>
              <a:ext uri="{FF2B5EF4-FFF2-40B4-BE49-F238E27FC236}">
                <a16:creationId xmlns:a16="http://schemas.microsoft.com/office/drawing/2014/main" id="{CF086683-E897-0B56-63E1-924CD962002B}"/>
              </a:ext>
            </a:extLst>
          </p:cNvPr>
          <p:cNvSpPr txBox="1">
            <a:spLocks/>
          </p:cNvSpPr>
          <p:nvPr>
            <p:custDataLst>
              <p:tags r:id="rId73"/>
            </p:custDataLst>
          </p:nvPr>
        </p:nvSpPr>
        <p:spPr bwMode="gray">
          <a:xfrm>
            <a:off x="7972425" y="4270375"/>
            <a:ext cx="200025" cy="122238"/>
          </a:xfrm>
          <a:prstGeom prst="rect">
            <a:avLst/>
          </a:prstGeom>
          <a:solidFill>
            <a:schemeClr val="tx2"/>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D6F78ABF-6602-46A1-9480-BB7644A0372B}" type="datetime'''''''''''''''''''''1''''''''''''5''7'''''''">
              <a:rPr lang="en-GB" altLang="en-US" sz="800" b="1" smtClean="0">
                <a:effectLst/>
              </a:rPr>
              <a:pPr/>
              <a:t>157</a:t>
            </a:fld>
            <a:endParaRPr lang="en-US" sz="800" b="1">
              <a:ea typeface="+mn-lt"/>
              <a:cs typeface="+mn-lt"/>
              <a:sym typeface="+mn-lt"/>
            </a:endParaRPr>
          </a:p>
        </p:txBody>
      </p:sp>
      <p:sp>
        <p:nvSpPr>
          <p:cNvPr id="119" name="Text Placeholder 10">
            <a:extLst>
              <a:ext uri="{FF2B5EF4-FFF2-40B4-BE49-F238E27FC236}">
                <a16:creationId xmlns:a16="http://schemas.microsoft.com/office/drawing/2014/main" id="{BAA27A86-E390-02E2-7986-81077A53B57C}"/>
              </a:ext>
            </a:extLst>
          </p:cNvPr>
          <p:cNvSpPr txBox="1">
            <a:spLocks/>
          </p:cNvSpPr>
          <p:nvPr>
            <p:custDataLst>
              <p:tags r:id="rId74"/>
            </p:custDataLst>
          </p:nvPr>
        </p:nvSpPr>
        <p:spPr bwMode="gray">
          <a:xfrm>
            <a:off x="7361238" y="4189413"/>
            <a:ext cx="200025" cy="122238"/>
          </a:xfrm>
          <a:prstGeom prst="rect">
            <a:avLst/>
          </a:prstGeom>
          <a:solidFill>
            <a:schemeClr val="tx2"/>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7A4FF013-3925-42D5-A19A-43B41BC874C2}" type="datetime'''''''1''''67'''''">
              <a:rPr lang="en-GB" altLang="en-US" sz="800" b="1" smtClean="0">
                <a:effectLst/>
              </a:rPr>
              <a:pPr/>
              <a:t>167</a:t>
            </a:fld>
            <a:endParaRPr lang="en-US" sz="800" b="1">
              <a:ea typeface="+mn-lt"/>
              <a:cs typeface="+mn-lt"/>
              <a:sym typeface="+mn-lt"/>
            </a:endParaRPr>
          </a:p>
        </p:txBody>
      </p:sp>
      <p:sp>
        <p:nvSpPr>
          <p:cNvPr id="120" name="Text Placeholder 10">
            <a:extLst>
              <a:ext uri="{FF2B5EF4-FFF2-40B4-BE49-F238E27FC236}">
                <a16:creationId xmlns:a16="http://schemas.microsoft.com/office/drawing/2014/main" id="{9CCB8C4F-636D-0CBE-CFCE-B642FB4787B2}"/>
              </a:ext>
            </a:extLst>
          </p:cNvPr>
          <p:cNvSpPr txBox="1">
            <a:spLocks/>
          </p:cNvSpPr>
          <p:nvPr>
            <p:custDataLst>
              <p:tags r:id="rId75"/>
            </p:custDataLst>
          </p:nvPr>
        </p:nvSpPr>
        <p:spPr bwMode="auto">
          <a:xfrm>
            <a:off x="7951788" y="5975350"/>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3FBC71E3-62C4-4DB2-945F-F0AE9A061721}" type="datetime'''''''''''2''''''''''''0''''''''4''''''''''''5'''''''''''">
              <a:rPr lang="en-GB" altLang="en-US" sz="800" b="1" smtClean="0"/>
              <a:pPr/>
              <a:t>2045</a:t>
            </a:fld>
            <a:endParaRPr lang="en-US" sz="800" b="1">
              <a:ea typeface="+mn-lt"/>
              <a:cs typeface="+mn-lt"/>
              <a:sym typeface="+mn-lt"/>
            </a:endParaRPr>
          </a:p>
        </p:txBody>
      </p:sp>
      <p:sp useBgFill="1">
        <p:nvSpPr>
          <p:cNvPr id="121" name="Text Placeholder 10">
            <a:extLst>
              <a:ext uri="{FF2B5EF4-FFF2-40B4-BE49-F238E27FC236}">
                <a16:creationId xmlns:a16="http://schemas.microsoft.com/office/drawing/2014/main" id="{EAA25264-EC52-4A22-1539-96B98E946E35}"/>
              </a:ext>
            </a:extLst>
          </p:cNvPr>
          <p:cNvSpPr txBox="1">
            <a:spLocks/>
          </p:cNvSpPr>
          <p:nvPr>
            <p:custDataLst>
              <p:tags r:id="rId76"/>
            </p:custDataLst>
          </p:nvPr>
        </p:nvSpPr>
        <p:spPr bwMode="gray">
          <a:xfrm>
            <a:off x="8867775" y="3948113"/>
            <a:ext cx="200025" cy="122238"/>
          </a:xfrm>
          <a:prstGeom prst="rect">
            <a:avLst/>
          </a:prstGeom>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9F266B78-DEE0-4457-9F1D-0E3B589146A1}" type="datetime'''''''1''''''''''''''''''''''''''''64'''''''''">
              <a:rPr lang="en-GB" altLang="en-US" sz="800" b="1" smtClean="0">
                <a:effectLst/>
              </a:rPr>
              <a:pPr/>
              <a:t>164</a:t>
            </a:fld>
            <a:endParaRPr lang="en-US" sz="800" b="1">
              <a:ea typeface="+mn-lt"/>
              <a:cs typeface="+mn-lt"/>
              <a:sym typeface="+mn-lt"/>
            </a:endParaRPr>
          </a:p>
        </p:txBody>
      </p:sp>
      <p:sp>
        <p:nvSpPr>
          <p:cNvPr id="122" name="Text Placeholder 10">
            <a:extLst>
              <a:ext uri="{FF2B5EF4-FFF2-40B4-BE49-F238E27FC236}">
                <a16:creationId xmlns:a16="http://schemas.microsoft.com/office/drawing/2014/main" id="{70247C16-7ECC-E4B7-79D5-F5F5F74D1AC2}"/>
              </a:ext>
            </a:extLst>
          </p:cNvPr>
          <p:cNvSpPr txBox="1">
            <a:spLocks/>
          </p:cNvSpPr>
          <p:nvPr>
            <p:custDataLst>
              <p:tags r:id="rId77"/>
            </p:custDataLst>
          </p:nvPr>
        </p:nvSpPr>
        <p:spPr bwMode="auto">
          <a:xfrm>
            <a:off x="6727825" y="5975350"/>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49E26BB4-977D-41B8-8A7A-F02015B0883B}" type="datetime'''''''2''''''''''''''''''''''''''''''''0''''''''''''3''''5'''">
              <a:rPr lang="en-GB" altLang="en-US" sz="800" b="1" smtClean="0"/>
              <a:pPr/>
              <a:t>2035</a:t>
            </a:fld>
            <a:endParaRPr lang="en-US" sz="800" b="1">
              <a:ea typeface="+mn-lt"/>
              <a:cs typeface="+mn-lt"/>
              <a:sym typeface="+mn-lt"/>
            </a:endParaRPr>
          </a:p>
        </p:txBody>
      </p:sp>
      <p:sp>
        <p:nvSpPr>
          <p:cNvPr id="123" name="Text Placeholder 10">
            <a:extLst>
              <a:ext uri="{FF2B5EF4-FFF2-40B4-BE49-F238E27FC236}">
                <a16:creationId xmlns:a16="http://schemas.microsoft.com/office/drawing/2014/main" id="{AA6766B8-3CF7-4E28-67B2-AEA89E7B6861}"/>
              </a:ext>
            </a:extLst>
          </p:cNvPr>
          <p:cNvSpPr txBox="1">
            <a:spLocks/>
          </p:cNvSpPr>
          <p:nvPr>
            <p:custDataLst>
              <p:tags r:id="rId78"/>
            </p:custDataLst>
          </p:nvPr>
        </p:nvSpPr>
        <p:spPr bwMode="auto">
          <a:xfrm>
            <a:off x="8564563" y="5975350"/>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26DB2F61-88D9-4E7A-9361-4907D1C82B5D}" type="datetime'''''''2''''''''0''''''''''5''''0'">
              <a:rPr lang="en-GB" altLang="en-US" sz="800" b="1" smtClean="0"/>
              <a:pPr/>
              <a:t>2050</a:t>
            </a:fld>
            <a:endParaRPr lang="en-US" sz="800" b="1" dirty="0">
              <a:ea typeface="+mn-lt"/>
              <a:cs typeface="+mn-lt"/>
              <a:sym typeface="+mn-lt"/>
            </a:endParaRPr>
          </a:p>
        </p:txBody>
      </p:sp>
      <p:sp useBgFill="1">
        <p:nvSpPr>
          <p:cNvPr id="124" name="Text Placeholder 10">
            <a:extLst>
              <a:ext uri="{FF2B5EF4-FFF2-40B4-BE49-F238E27FC236}">
                <a16:creationId xmlns:a16="http://schemas.microsoft.com/office/drawing/2014/main" id="{00C4A3B5-3E55-4159-D205-41E4EBF6F2B8}"/>
              </a:ext>
            </a:extLst>
          </p:cNvPr>
          <p:cNvSpPr txBox="1">
            <a:spLocks/>
          </p:cNvSpPr>
          <p:nvPr>
            <p:custDataLst>
              <p:tags r:id="rId79"/>
            </p:custDataLst>
          </p:nvPr>
        </p:nvSpPr>
        <p:spPr bwMode="gray">
          <a:xfrm>
            <a:off x="7643813" y="4273550"/>
            <a:ext cx="200025" cy="122238"/>
          </a:xfrm>
          <a:prstGeom prst="rect">
            <a:avLst/>
          </a:prstGeom>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99CC160-ADF0-4A71-BEB3-44324263C9C0}" type="datetime'''''''''''''''''''''''''''''''1''''''3''''8'''''''''''''''">
              <a:rPr lang="en-GB" altLang="en-US" sz="800" b="1" smtClean="0">
                <a:effectLst/>
              </a:rPr>
              <a:pPr/>
              <a:t>138</a:t>
            </a:fld>
            <a:endParaRPr lang="en-US" sz="800" b="1">
              <a:ea typeface="+mn-lt"/>
              <a:cs typeface="+mn-lt"/>
              <a:sym typeface="+mn-lt"/>
            </a:endParaRPr>
          </a:p>
        </p:txBody>
      </p:sp>
      <p:sp>
        <p:nvSpPr>
          <p:cNvPr id="125" name="Text Placeholder 10">
            <a:extLst>
              <a:ext uri="{FF2B5EF4-FFF2-40B4-BE49-F238E27FC236}">
                <a16:creationId xmlns:a16="http://schemas.microsoft.com/office/drawing/2014/main" id="{FDE0C33C-C902-2210-2869-2E2A3F6CACF9}"/>
              </a:ext>
            </a:extLst>
          </p:cNvPr>
          <p:cNvSpPr txBox="1">
            <a:spLocks/>
          </p:cNvSpPr>
          <p:nvPr>
            <p:custDataLst>
              <p:tags r:id="rId80"/>
            </p:custDataLst>
          </p:nvPr>
        </p:nvSpPr>
        <p:spPr bwMode="auto">
          <a:xfrm>
            <a:off x="6116638" y="5975350"/>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27D45E2D-199B-4D62-A7B6-54C15CA690A4}" type="datetime'''''''''''''2''''''0''''''''''''3''''''0'''">
              <a:rPr lang="en-GB" altLang="en-US" sz="800" b="1" smtClean="0"/>
              <a:pPr/>
              <a:t>2030</a:t>
            </a:fld>
            <a:endParaRPr lang="en-US" sz="800" b="1">
              <a:ea typeface="+mn-lt"/>
              <a:cs typeface="+mn-lt"/>
              <a:sym typeface="+mn-lt"/>
            </a:endParaRPr>
          </a:p>
        </p:txBody>
      </p:sp>
      <p:sp>
        <p:nvSpPr>
          <p:cNvPr id="126" name="Text Placeholder 10">
            <a:extLst>
              <a:ext uri="{FF2B5EF4-FFF2-40B4-BE49-F238E27FC236}">
                <a16:creationId xmlns:a16="http://schemas.microsoft.com/office/drawing/2014/main" id="{F6208C6D-06BB-6550-FC34-CE9A701794CF}"/>
              </a:ext>
            </a:extLst>
          </p:cNvPr>
          <p:cNvSpPr txBox="1">
            <a:spLocks/>
          </p:cNvSpPr>
          <p:nvPr>
            <p:custDataLst>
              <p:tags r:id="rId81"/>
            </p:custDataLst>
          </p:nvPr>
        </p:nvSpPr>
        <p:spPr bwMode="auto">
          <a:xfrm>
            <a:off x="5503863" y="5975350"/>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71104320-6A47-4566-9642-B8D14EC85895}" type="datetime'''''''''''''''''''''''''''2''''''024'''''''''">
              <a:rPr lang="en-GB" altLang="en-US" sz="800" b="1" smtClean="0"/>
              <a:pPr/>
              <a:t>2024</a:t>
            </a:fld>
            <a:endParaRPr lang="en-US" sz="800" b="1">
              <a:ea typeface="+mn-lt"/>
              <a:cs typeface="+mn-lt"/>
              <a:sym typeface="+mn-lt"/>
            </a:endParaRPr>
          </a:p>
        </p:txBody>
      </p:sp>
      <p:sp>
        <p:nvSpPr>
          <p:cNvPr id="127" name="Text Placeholder 10">
            <a:extLst>
              <a:ext uri="{FF2B5EF4-FFF2-40B4-BE49-F238E27FC236}">
                <a16:creationId xmlns:a16="http://schemas.microsoft.com/office/drawing/2014/main" id="{2C0C5458-0058-487F-5F6B-4D2954A9FC64}"/>
              </a:ext>
            </a:extLst>
          </p:cNvPr>
          <p:cNvSpPr txBox="1">
            <a:spLocks/>
          </p:cNvSpPr>
          <p:nvPr>
            <p:custDataLst>
              <p:tags r:id="rId82"/>
            </p:custDataLst>
          </p:nvPr>
        </p:nvSpPr>
        <p:spPr bwMode="gray">
          <a:xfrm>
            <a:off x="5524500" y="5153025"/>
            <a:ext cx="200025" cy="122238"/>
          </a:xfrm>
          <a:prstGeom prst="rect">
            <a:avLst/>
          </a:prstGeom>
          <a:solidFill>
            <a:schemeClr val="accent3"/>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D238F2A3-195A-48DE-9B81-6B1255E8A6D5}" type="datetime'''''''''''1''''0''''''''''''''5'">
              <a:rPr lang="en-GB" altLang="en-US" sz="800" b="1" smtClean="0">
                <a:solidFill>
                  <a:schemeClr val="bg1"/>
                </a:solidFill>
                <a:effectLst/>
              </a:rPr>
              <a:pPr/>
              <a:t>105</a:t>
            </a:fld>
            <a:endParaRPr lang="en-US" sz="800" b="1">
              <a:solidFill>
                <a:schemeClr val="bg1"/>
              </a:solidFill>
              <a:ea typeface="+mn-lt"/>
              <a:cs typeface="+mn-lt"/>
              <a:sym typeface="+mn-lt"/>
            </a:endParaRPr>
          </a:p>
        </p:txBody>
      </p:sp>
      <p:sp>
        <p:nvSpPr>
          <p:cNvPr id="128" name="Text Placeholder 10">
            <a:extLst>
              <a:ext uri="{FF2B5EF4-FFF2-40B4-BE49-F238E27FC236}">
                <a16:creationId xmlns:a16="http://schemas.microsoft.com/office/drawing/2014/main" id="{EABDAD68-C615-15EC-F1B2-F5ED5FBA15CC}"/>
              </a:ext>
            </a:extLst>
          </p:cNvPr>
          <p:cNvSpPr txBox="1">
            <a:spLocks/>
          </p:cNvSpPr>
          <p:nvPr>
            <p:custDataLst>
              <p:tags r:id="rId83"/>
            </p:custDataLst>
          </p:nvPr>
        </p:nvSpPr>
        <p:spPr bwMode="gray">
          <a:xfrm>
            <a:off x="5481638" y="4956175"/>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86C33AC8-FB8A-4E28-A24E-C7AECDE3A9A4}" type="datetime'''1'''',''''''''''52''2'''''''''''">
              <a:rPr lang="en-GB" altLang="en-US" sz="800" b="1" smtClean="0"/>
              <a:pPr/>
              <a:t>1,522</a:t>
            </a:fld>
            <a:endParaRPr lang="en-US" sz="800" b="1">
              <a:ea typeface="+mn-lt"/>
              <a:cs typeface="+mn-lt"/>
              <a:sym typeface="+mn-lt"/>
            </a:endParaRPr>
          </a:p>
        </p:txBody>
      </p:sp>
      <p:sp>
        <p:nvSpPr>
          <p:cNvPr id="129" name="Text Placeholder 10">
            <a:extLst>
              <a:ext uri="{FF2B5EF4-FFF2-40B4-BE49-F238E27FC236}">
                <a16:creationId xmlns:a16="http://schemas.microsoft.com/office/drawing/2014/main" id="{E6A3F816-2759-6DBF-78EB-7E8032ECD45D}"/>
              </a:ext>
            </a:extLst>
          </p:cNvPr>
          <p:cNvSpPr txBox="1">
            <a:spLocks/>
          </p:cNvSpPr>
          <p:nvPr>
            <p:custDataLst>
              <p:tags r:id="rId84"/>
            </p:custDataLst>
          </p:nvPr>
        </p:nvSpPr>
        <p:spPr bwMode="gray">
          <a:xfrm>
            <a:off x="6094413" y="3538538"/>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4C8AE2D1-40FB-49A8-8B43-8A6E6BBE6847}" type="datetime'4'''''''',''0''''''''''''''''''''''''''''''9''6'''''''''''''''">
              <a:rPr lang="en-GB" altLang="en-US" sz="800" b="1" smtClean="0"/>
              <a:pPr/>
              <a:t>4,096</a:t>
            </a:fld>
            <a:endParaRPr lang="en-US" sz="800" b="1">
              <a:ea typeface="+mn-lt"/>
              <a:cs typeface="+mn-lt"/>
              <a:sym typeface="+mn-lt"/>
            </a:endParaRPr>
          </a:p>
        </p:txBody>
      </p:sp>
      <p:sp useBgFill="1">
        <p:nvSpPr>
          <p:cNvPr id="130" name="Text Placeholder 10">
            <a:extLst>
              <a:ext uri="{FF2B5EF4-FFF2-40B4-BE49-F238E27FC236}">
                <a16:creationId xmlns:a16="http://schemas.microsoft.com/office/drawing/2014/main" id="{8FB9B974-B9A7-12C0-4749-0801C482FFA1}"/>
              </a:ext>
            </a:extLst>
          </p:cNvPr>
          <p:cNvSpPr txBox="1">
            <a:spLocks/>
          </p:cNvSpPr>
          <p:nvPr>
            <p:custDataLst>
              <p:tags r:id="rId85"/>
            </p:custDataLst>
          </p:nvPr>
        </p:nvSpPr>
        <p:spPr bwMode="gray">
          <a:xfrm>
            <a:off x="6705600" y="3382963"/>
            <a:ext cx="285750"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0CA541AA-5113-440E-8643-A815ADB848FF}" type="datetime'''4'',''''''''3''7''''''''''9'''''''''''''''''">
              <a:rPr lang="en-GB" altLang="en-US" sz="800" b="1" smtClean="0">
                <a:effectLst/>
              </a:rPr>
              <a:pPr/>
              <a:t>4,379</a:t>
            </a:fld>
            <a:endParaRPr lang="en-US" sz="800" b="1">
              <a:ea typeface="+mn-lt"/>
              <a:cs typeface="+mn-lt"/>
              <a:sym typeface="+mn-lt"/>
            </a:endParaRPr>
          </a:p>
        </p:txBody>
      </p:sp>
      <p:sp>
        <p:nvSpPr>
          <p:cNvPr id="131" name="Text Placeholder 10">
            <a:extLst>
              <a:ext uri="{FF2B5EF4-FFF2-40B4-BE49-F238E27FC236}">
                <a16:creationId xmlns:a16="http://schemas.microsoft.com/office/drawing/2014/main" id="{5741B745-09AF-7BA3-3A8B-D5EA720C7535}"/>
              </a:ext>
            </a:extLst>
          </p:cNvPr>
          <p:cNvSpPr txBox="1">
            <a:spLocks/>
          </p:cNvSpPr>
          <p:nvPr>
            <p:custDataLst>
              <p:tags r:id="rId86"/>
            </p:custDataLst>
          </p:nvPr>
        </p:nvSpPr>
        <p:spPr bwMode="gray">
          <a:xfrm>
            <a:off x="7318375" y="4056063"/>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958BE13D-89A3-487F-83F2-9A5C6F8AD674}" type="datetime'3,''''1''''''''''''''5''''''''''''''''7'''">
              <a:rPr lang="en-GB" altLang="en-US" sz="800" b="1" smtClean="0"/>
              <a:pPr/>
              <a:t>3,157</a:t>
            </a:fld>
            <a:endParaRPr lang="en-US" sz="800" b="1">
              <a:ea typeface="+mn-lt"/>
              <a:cs typeface="+mn-lt"/>
              <a:sym typeface="+mn-lt"/>
            </a:endParaRPr>
          </a:p>
        </p:txBody>
      </p:sp>
      <p:sp>
        <p:nvSpPr>
          <p:cNvPr id="132" name="Text Placeholder 10">
            <a:extLst>
              <a:ext uri="{FF2B5EF4-FFF2-40B4-BE49-F238E27FC236}">
                <a16:creationId xmlns:a16="http://schemas.microsoft.com/office/drawing/2014/main" id="{7D6F7B0D-0067-5990-640C-08775EA7CF85}"/>
              </a:ext>
            </a:extLst>
          </p:cNvPr>
          <p:cNvSpPr txBox="1">
            <a:spLocks/>
          </p:cNvSpPr>
          <p:nvPr>
            <p:custDataLst>
              <p:tags r:id="rId87"/>
            </p:custDataLst>
          </p:nvPr>
        </p:nvSpPr>
        <p:spPr bwMode="gray">
          <a:xfrm>
            <a:off x="7929563" y="4140200"/>
            <a:ext cx="285750"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624A3C00-15DA-4F51-BAAA-2839CFED902F}" type="datetime'''''''''''3'''''''',''00''''''''''''''''''''''4'''">
              <a:rPr lang="en-GB" altLang="en-US" sz="800" b="1" smtClean="0"/>
              <a:pPr/>
              <a:t>3,004</a:t>
            </a:fld>
            <a:endParaRPr lang="en-US" sz="800" b="1">
              <a:ea typeface="+mn-lt"/>
              <a:cs typeface="+mn-lt"/>
              <a:sym typeface="+mn-lt"/>
            </a:endParaRPr>
          </a:p>
        </p:txBody>
      </p:sp>
      <p:sp useBgFill="1">
        <p:nvSpPr>
          <p:cNvPr id="133" name="Text Placeholder 10">
            <a:extLst>
              <a:ext uri="{FF2B5EF4-FFF2-40B4-BE49-F238E27FC236}">
                <a16:creationId xmlns:a16="http://schemas.microsoft.com/office/drawing/2014/main" id="{A0B55313-415D-706E-6DB3-419C2B1F75B1}"/>
              </a:ext>
            </a:extLst>
          </p:cNvPr>
          <p:cNvSpPr txBox="1">
            <a:spLocks/>
          </p:cNvSpPr>
          <p:nvPr>
            <p:custDataLst>
              <p:tags r:id="rId88"/>
            </p:custDataLst>
          </p:nvPr>
        </p:nvSpPr>
        <p:spPr bwMode="gray">
          <a:xfrm>
            <a:off x="8542338" y="3708400"/>
            <a:ext cx="285750"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F3C72985-A402-4863-8FC7-8DDD39A93044}" type="datetime'''3,''''''7''''8''''''''''''''''''''''''''''8'''''''''''''''">
              <a:rPr lang="en-GB" altLang="en-US" sz="800" b="1" smtClean="0">
                <a:effectLst/>
              </a:rPr>
              <a:pPr/>
              <a:t>3,788</a:t>
            </a:fld>
            <a:endParaRPr lang="en-US" sz="800" b="1">
              <a:ea typeface="+mn-lt"/>
              <a:cs typeface="+mn-lt"/>
              <a:sym typeface="+mn-lt"/>
            </a:endParaRPr>
          </a:p>
        </p:txBody>
      </p:sp>
      <p:sp>
        <p:nvSpPr>
          <p:cNvPr id="134" name="Text Placeholder 10">
            <a:extLst>
              <a:ext uri="{FF2B5EF4-FFF2-40B4-BE49-F238E27FC236}">
                <a16:creationId xmlns:a16="http://schemas.microsoft.com/office/drawing/2014/main" id="{59E80395-8BBF-7F94-F952-7B2B37AB123F}"/>
              </a:ext>
            </a:extLst>
          </p:cNvPr>
          <p:cNvSpPr txBox="1">
            <a:spLocks/>
          </p:cNvSpPr>
          <p:nvPr>
            <p:custDataLst>
              <p:tags r:id="rId89"/>
            </p:custDataLst>
          </p:nvPr>
        </p:nvSpPr>
        <p:spPr bwMode="auto">
          <a:xfrm>
            <a:off x="6927850" y="3133725"/>
            <a:ext cx="454025" cy="173038"/>
          </a:xfrm>
          <a:prstGeom prst="ellipse">
            <a:avLst/>
          </a:prstGeom>
          <a:solidFill>
            <a:schemeClr val="bg1"/>
          </a:solidFill>
          <a:ln w="9525" cmpd="sng">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6FA39490-8865-4AB0-A7AC-2426CFBFC29F}" type="datetime'''+''''''1''''''''''''''''''''''''''''''49''''''''''''''%'''">
              <a:rPr lang="en-US" altLang="en-US" sz="800" b="1" smtClean="0">
                <a:effectLst/>
              </a:rPr>
              <a:pPr/>
              <a:t>+149%</a:t>
            </a:fld>
            <a:endParaRPr lang="en-US" sz="800" b="1">
              <a:ea typeface="+mn-lt"/>
              <a:cs typeface="+mn-lt"/>
              <a:sym typeface="+mn-lt"/>
            </a:endParaRPr>
          </a:p>
        </p:txBody>
      </p:sp>
      <p:sp>
        <p:nvSpPr>
          <p:cNvPr id="135" name="Rectangle 134">
            <a:extLst>
              <a:ext uri="{FF2B5EF4-FFF2-40B4-BE49-F238E27FC236}">
                <a16:creationId xmlns:a16="http://schemas.microsoft.com/office/drawing/2014/main" id="{7D0E7773-F813-0A0D-08E9-6E5DFFFC4FA3}"/>
              </a:ext>
            </a:extLst>
          </p:cNvPr>
          <p:cNvSpPr/>
          <p:nvPr>
            <p:custDataLst>
              <p:tags r:id="rId90"/>
            </p:custDataLst>
          </p:nvPr>
        </p:nvSpPr>
        <p:spPr bwMode="auto">
          <a:xfrm>
            <a:off x="6829425" y="2398713"/>
            <a:ext cx="142875" cy="106363"/>
          </a:xfrm>
          <a:prstGeom prst="rect">
            <a:avLst/>
          </a:prstGeom>
          <a:solidFill>
            <a:schemeClr val="accent3"/>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36" name="Rectangle 135">
            <a:extLst>
              <a:ext uri="{FF2B5EF4-FFF2-40B4-BE49-F238E27FC236}">
                <a16:creationId xmlns:a16="http://schemas.microsoft.com/office/drawing/2014/main" id="{68C9E788-32BB-E6C1-D349-05CED30CC5A0}"/>
              </a:ext>
            </a:extLst>
          </p:cNvPr>
          <p:cNvSpPr/>
          <p:nvPr>
            <p:custDataLst>
              <p:tags r:id="rId91"/>
            </p:custDataLst>
          </p:nvPr>
        </p:nvSpPr>
        <p:spPr bwMode="auto">
          <a:xfrm>
            <a:off x="5645150" y="2398713"/>
            <a:ext cx="142875" cy="106363"/>
          </a:xfrm>
          <a:prstGeom prst="rect">
            <a:avLst/>
          </a:prstGeom>
          <a:solidFill>
            <a:schemeClr val="accent5"/>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37" name="Rectangle 136">
            <a:extLst>
              <a:ext uri="{FF2B5EF4-FFF2-40B4-BE49-F238E27FC236}">
                <a16:creationId xmlns:a16="http://schemas.microsoft.com/office/drawing/2014/main" id="{082E2A41-4F39-EC16-5D1F-FE52832393C5}"/>
              </a:ext>
            </a:extLst>
          </p:cNvPr>
          <p:cNvSpPr/>
          <p:nvPr>
            <p:custDataLst>
              <p:tags r:id="rId92"/>
            </p:custDataLst>
          </p:nvPr>
        </p:nvSpPr>
        <p:spPr bwMode="auto">
          <a:xfrm>
            <a:off x="7680325" y="2398713"/>
            <a:ext cx="142875" cy="106363"/>
          </a:xfrm>
          <a:prstGeom prst="rect">
            <a:avLst/>
          </a:prstGeom>
          <a:solidFill>
            <a:schemeClr val="accent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38" name="Rectangle 137">
            <a:extLst>
              <a:ext uri="{FF2B5EF4-FFF2-40B4-BE49-F238E27FC236}">
                <a16:creationId xmlns:a16="http://schemas.microsoft.com/office/drawing/2014/main" id="{8441DF5F-2DAD-136F-1AA7-105927E45FB7}"/>
              </a:ext>
            </a:extLst>
          </p:cNvPr>
          <p:cNvSpPr/>
          <p:nvPr>
            <p:custDataLst>
              <p:tags r:id="rId93"/>
            </p:custDataLst>
          </p:nvPr>
        </p:nvSpPr>
        <p:spPr bwMode="auto">
          <a:xfrm>
            <a:off x="6149975" y="2398713"/>
            <a:ext cx="142875" cy="106363"/>
          </a:xfrm>
          <a:prstGeom prst="rect">
            <a:avLst/>
          </a:prstGeom>
          <a:solidFill>
            <a:schemeClr val="accent4"/>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39" name="Rectangle 138">
            <a:extLst>
              <a:ext uri="{FF2B5EF4-FFF2-40B4-BE49-F238E27FC236}">
                <a16:creationId xmlns:a16="http://schemas.microsoft.com/office/drawing/2014/main" id="{BBB32122-9131-E29F-9F74-9B71C4AD2C8E}"/>
              </a:ext>
            </a:extLst>
          </p:cNvPr>
          <p:cNvSpPr/>
          <p:nvPr>
            <p:custDataLst>
              <p:tags r:id="rId94"/>
            </p:custDataLst>
          </p:nvPr>
        </p:nvSpPr>
        <p:spPr bwMode="auto">
          <a:xfrm>
            <a:off x="8512175" y="2398713"/>
            <a:ext cx="142875" cy="106363"/>
          </a:xfrm>
          <a:prstGeom prst="rect">
            <a:avLst/>
          </a:prstGeom>
          <a:solidFill>
            <a:schemeClr val="tx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40" name="Text Placeholder 10">
            <a:extLst>
              <a:ext uri="{FF2B5EF4-FFF2-40B4-BE49-F238E27FC236}">
                <a16:creationId xmlns:a16="http://schemas.microsoft.com/office/drawing/2014/main" id="{70906B71-F458-0CAA-9B9D-F166FC63306A}"/>
              </a:ext>
            </a:extLst>
          </p:cNvPr>
          <p:cNvSpPr txBox="1">
            <a:spLocks/>
          </p:cNvSpPr>
          <p:nvPr>
            <p:custDataLst>
              <p:tags r:id="rId95"/>
            </p:custDataLst>
          </p:nvPr>
        </p:nvSpPr>
        <p:spPr bwMode="auto">
          <a:xfrm>
            <a:off x="7023100" y="2393950"/>
            <a:ext cx="5556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E50C7EC3-EFB4-41C3-B21B-97050339F2FA}" type="datetime'Ma''''n''''''''ga''ne''''''''''''''''''''''''''s''''''e'">
              <a:rPr lang="en-US" altLang="en-US" sz="800" b="1" smtClean="0"/>
              <a:pPr/>
              <a:t>Manganese</a:t>
            </a:fld>
            <a:endParaRPr lang="en-US" sz="800" b="1">
              <a:ea typeface="+mn-lt"/>
              <a:cs typeface="+mn-lt"/>
              <a:sym typeface="+mn-lt"/>
            </a:endParaRPr>
          </a:p>
        </p:txBody>
      </p:sp>
      <p:sp>
        <p:nvSpPr>
          <p:cNvPr id="141" name="Text Placeholder 10">
            <a:extLst>
              <a:ext uri="{FF2B5EF4-FFF2-40B4-BE49-F238E27FC236}">
                <a16:creationId xmlns:a16="http://schemas.microsoft.com/office/drawing/2014/main" id="{B3CFE09C-7FAD-A7FC-FF72-AAA27C9691CE}"/>
              </a:ext>
            </a:extLst>
          </p:cNvPr>
          <p:cNvSpPr txBox="1">
            <a:spLocks/>
          </p:cNvSpPr>
          <p:nvPr>
            <p:custDataLst>
              <p:tags r:id="rId96"/>
            </p:custDataLst>
          </p:nvPr>
        </p:nvSpPr>
        <p:spPr bwMode="auto">
          <a:xfrm>
            <a:off x="7874000" y="2393950"/>
            <a:ext cx="5365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2948E9F1-0660-4CD5-88F3-2B6F2F72967B}" type="datetime'''''''''C''''''''h''''ro''''''''m''''iu''''m'''' '''">
              <a:rPr lang="en-US" altLang="en-US" sz="800" b="1" smtClean="0"/>
              <a:pPr/>
              <a:t>Chromium </a:t>
            </a:fld>
            <a:endParaRPr lang="en-US" sz="800" b="1">
              <a:ea typeface="+mn-lt"/>
              <a:cs typeface="+mn-lt"/>
              <a:sym typeface="+mn-lt"/>
            </a:endParaRPr>
          </a:p>
        </p:txBody>
      </p:sp>
      <p:sp>
        <p:nvSpPr>
          <p:cNvPr id="142" name="Text Placeholder 10">
            <a:extLst>
              <a:ext uri="{FF2B5EF4-FFF2-40B4-BE49-F238E27FC236}">
                <a16:creationId xmlns:a16="http://schemas.microsoft.com/office/drawing/2014/main" id="{544EDE3A-4488-FBF1-2969-475B29918743}"/>
              </a:ext>
            </a:extLst>
          </p:cNvPr>
          <p:cNvSpPr txBox="1">
            <a:spLocks/>
          </p:cNvSpPr>
          <p:nvPr>
            <p:custDataLst>
              <p:tags r:id="rId97"/>
            </p:custDataLst>
          </p:nvPr>
        </p:nvSpPr>
        <p:spPr bwMode="auto">
          <a:xfrm>
            <a:off x="6343650" y="2393950"/>
            <a:ext cx="3841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AD7E759E-9645-4237-9DB3-F2F5788415C1}" type="datetime'''''''C''''''o''''p''''''''''''p''''e''''''''''''''''r'''' '''">
              <a:rPr lang="en-US" altLang="en-US" sz="800" b="1" smtClean="0"/>
              <a:pPr/>
              <a:t>Copper </a:t>
            </a:fld>
            <a:endParaRPr lang="en-US" sz="800" b="1">
              <a:ea typeface="+mn-lt"/>
              <a:cs typeface="+mn-lt"/>
              <a:sym typeface="+mn-lt"/>
            </a:endParaRPr>
          </a:p>
        </p:txBody>
      </p:sp>
      <p:sp>
        <p:nvSpPr>
          <p:cNvPr id="143" name="Text Placeholder 10">
            <a:extLst>
              <a:ext uri="{FF2B5EF4-FFF2-40B4-BE49-F238E27FC236}">
                <a16:creationId xmlns:a16="http://schemas.microsoft.com/office/drawing/2014/main" id="{0902B2CA-3B33-AD0F-9FA6-D4664D468896}"/>
              </a:ext>
            </a:extLst>
          </p:cNvPr>
          <p:cNvSpPr txBox="1">
            <a:spLocks/>
          </p:cNvSpPr>
          <p:nvPr>
            <p:custDataLst>
              <p:tags r:id="rId98"/>
            </p:custDataLst>
          </p:nvPr>
        </p:nvSpPr>
        <p:spPr bwMode="auto">
          <a:xfrm>
            <a:off x="8705850" y="2393950"/>
            <a:ext cx="27146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AA6D358A-9C69-4C22-846A-FCC1861817BD}" type="datetime'''''O''''''''''''''''''''''''t''h''''''e''''''''r'''''''''''">
              <a:rPr lang="en-US" altLang="en-US" sz="800" b="1" smtClean="0"/>
              <a:pPr/>
              <a:t>Other</a:t>
            </a:fld>
            <a:endParaRPr lang="en-US" sz="800" b="1">
              <a:ea typeface="+mn-lt"/>
              <a:cs typeface="+mn-lt"/>
              <a:sym typeface="+mn-lt"/>
            </a:endParaRPr>
          </a:p>
        </p:txBody>
      </p:sp>
      <p:sp>
        <p:nvSpPr>
          <p:cNvPr id="144" name="Text Placeholder 10">
            <a:extLst>
              <a:ext uri="{FF2B5EF4-FFF2-40B4-BE49-F238E27FC236}">
                <a16:creationId xmlns:a16="http://schemas.microsoft.com/office/drawing/2014/main" id="{90387EAC-30A5-18FE-4CDB-161B166C4F4E}"/>
              </a:ext>
            </a:extLst>
          </p:cNvPr>
          <p:cNvSpPr txBox="1">
            <a:spLocks/>
          </p:cNvSpPr>
          <p:nvPr>
            <p:custDataLst>
              <p:tags r:id="rId99"/>
            </p:custDataLst>
          </p:nvPr>
        </p:nvSpPr>
        <p:spPr bwMode="auto">
          <a:xfrm>
            <a:off x="5838825" y="2393950"/>
            <a:ext cx="2095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5D6546DE-3A6B-48AB-BDAD-58C0AEF4C83F}" type="datetime'''Z''i''''''n''''c'''''''">
              <a:rPr lang="en-US" altLang="en-US" sz="800" b="1" smtClean="0"/>
              <a:pPr/>
              <a:t>Zinc</a:t>
            </a:fld>
            <a:endParaRPr lang="en-US" sz="800" b="1">
              <a:ea typeface="+mn-lt"/>
              <a:cs typeface="+mn-lt"/>
              <a:sym typeface="+mn-lt"/>
            </a:endParaRPr>
          </a:p>
        </p:txBody>
      </p:sp>
    </p:spTree>
    <p:extLst>
      <p:ext uri="{BB962C8B-B14F-4D97-AF65-F5344CB8AC3E}">
        <p14:creationId xmlns:p14="http://schemas.microsoft.com/office/powerpoint/2010/main" val="1093139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C31DD41-5175-C08D-5F21-56F2D91FC675}"/>
              </a:ext>
            </a:extLst>
          </p:cNvPr>
          <p:cNvGraphicFramePr>
            <a:graphicFrameLocks/>
          </p:cNvGraphicFramePr>
          <p:nvPr>
            <p:custDataLst>
              <p:tags r:id="rId1"/>
            </p:custDataLst>
            <p:extLst>
              <p:ext uri="{D42A27DB-BD31-4B8C-83A1-F6EECF244321}">
                <p14:modId xmlns:p14="http://schemas.microsoft.com/office/powerpoint/2010/main" val="318209171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0" imgW="7772400" imgH="10058400" progId="TCLayout.ActiveDocument.1">
                  <p:embed/>
                </p:oleObj>
              </mc:Choice>
              <mc:Fallback>
                <p:oleObj name="think-cell Slide" r:id="rId40" imgW="7772400" imgH="10058400" progId="TCLayout.ActiveDocument.1">
                  <p:embed/>
                  <p:pic>
                    <p:nvPicPr>
                      <p:cNvPr id="0" name=""/>
                      <p:cNvPicPr/>
                      <p:nvPr/>
                    </p:nvPicPr>
                    <p:blipFill>
                      <a:blip r:embed="rId41"/>
                      <a:stretch>
                        <a:fillRect/>
                      </a:stretch>
                    </p:blipFill>
                    <p:spPr>
                      <a:xfrm>
                        <a:off x="1588" y="1588"/>
                        <a:ext cx="1227"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830FA518-5512-A84C-9439-3DD463991953}"/>
              </a:ext>
            </a:extLst>
          </p:cNvPr>
          <p:cNvSpPr>
            <a:spLocks noGrp="1"/>
          </p:cNvSpPr>
          <p:nvPr>
            <p:ph type="body" sz="quarter" idx="14"/>
          </p:nvPr>
        </p:nvSpPr>
        <p:spPr/>
        <p:txBody>
          <a:bodyPr/>
          <a:lstStyle/>
          <a:p>
            <a:pPr marL="0" indent="0">
              <a:buNone/>
            </a:pPr>
            <a:r>
              <a:rPr lang="en-US" b="1" dirty="0"/>
              <a:t>Observations</a:t>
            </a:r>
          </a:p>
          <a:p>
            <a:pPr marL="173736" indent="-173736">
              <a:spcBef>
                <a:spcPts val="600"/>
              </a:spcBef>
            </a:pPr>
            <a:r>
              <a:rPr lang="en-US" sz="1050" b="1" dirty="0"/>
              <a:t>EVs surpassed 20% </a:t>
            </a:r>
            <a:r>
              <a:rPr lang="en-US" sz="1050" dirty="0"/>
              <a:t>of global share of clean tech in 2024, which is projected to </a:t>
            </a:r>
            <a:r>
              <a:rPr lang="en-US" sz="1050" b="1" dirty="0"/>
              <a:t>increase as much as ~82% by 2050</a:t>
            </a:r>
            <a:r>
              <a:rPr lang="en-US" sz="1050" dirty="0"/>
              <a:t>, led by increased competitiveness.</a:t>
            </a:r>
          </a:p>
          <a:p>
            <a:pPr marL="173736" indent="-173736">
              <a:spcBef>
                <a:spcPts val="600"/>
              </a:spcBef>
            </a:pPr>
            <a:r>
              <a:rPr lang="en-US" sz="1050" dirty="0"/>
              <a:t>While clean tech’s demand for critical minerals continues to increase, </a:t>
            </a:r>
            <a:r>
              <a:rPr lang="en-US" sz="1050" b="1" dirty="0"/>
              <a:t>digital tech and AI</a:t>
            </a:r>
            <a:r>
              <a:rPr lang="en-US" sz="1050" dirty="0"/>
              <a:t> will add more pressure to the global mineral supply.</a:t>
            </a:r>
          </a:p>
          <a:p>
            <a:pPr marL="173736" indent="-173736">
              <a:spcBef>
                <a:spcPts val="600"/>
              </a:spcBef>
            </a:pPr>
            <a:r>
              <a:rPr lang="en-US" sz="1050" dirty="0"/>
              <a:t>This will lead to global demand increases of 2% for copper and silicon, 3% for REEs, and 11% for gallium between 2024 and 2030.</a:t>
            </a:r>
          </a:p>
          <a:p>
            <a:pPr marL="0" indent="0">
              <a:buNone/>
            </a:pPr>
            <a:endParaRPr lang="en-GB" dirty="0"/>
          </a:p>
        </p:txBody>
      </p:sp>
      <p:sp>
        <p:nvSpPr>
          <p:cNvPr id="3" name="Title 2">
            <a:extLst>
              <a:ext uri="{FF2B5EF4-FFF2-40B4-BE49-F238E27FC236}">
                <a16:creationId xmlns:a16="http://schemas.microsoft.com/office/drawing/2014/main" id="{77DE0E91-1DD3-740A-2091-4CB255F10CB7}"/>
              </a:ext>
            </a:extLst>
          </p:cNvPr>
          <p:cNvSpPr>
            <a:spLocks noGrp="1"/>
          </p:cNvSpPr>
          <p:nvPr>
            <p:ph type="title"/>
          </p:nvPr>
        </p:nvSpPr>
        <p:spPr/>
        <p:txBody>
          <a:bodyPr vert="horz"/>
          <a:lstStyle/>
          <a:p>
            <a:r>
              <a:rPr lang="en-US" dirty="0"/>
              <a:t>Electric vehicles ~50% of clean tech’s critical mineral demand</a:t>
            </a:r>
            <a:endParaRPr lang="en-GB" dirty="0"/>
          </a:p>
        </p:txBody>
      </p:sp>
      <p:sp>
        <p:nvSpPr>
          <p:cNvPr id="4" name="Footer Placeholder 3">
            <a:extLst>
              <a:ext uri="{FF2B5EF4-FFF2-40B4-BE49-F238E27FC236}">
                <a16:creationId xmlns:a16="http://schemas.microsoft.com/office/drawing/2014/main" id="{65522C43-CEC0-FE53-3F9A-226945C34FAF}"/>
              </a:ext>
            </a:extLst>
          </p:cNvPr>
          <p:cNvSpPr>
            <a:spLocks noGrp="1"/>
          </p:cNvSpPr>
          <p:nvPr>
            <p:ph type="ftr" sz="quarter" idx="3"/>
          </p:nvPr>
        </p:nvSpPr>
        <p:spPr>
          <a:xfrm>
            <a:off x="334962" y="6344431"/>
            <a:ext cx="9220518" cy="585005"/>
          </a:xfrm>
        </p:spPr>
        <p:txBody>
          <a:bodyPr/>
          <a:lstStyle/>
          <a:p>
            <a:r>
              <a:rPr lang="en-US" dirty="0">
                <a:solidFill>
                  <a:srgbClr val="000000"/>
                </a:solidFill>
              </a:rPr>
              <a:t>1) Stated Policies Scenarios: Based on the current state of the policies. 2) Announced Pledges Scenario: Assumes government meets all climate commitments made. </a:t>
            </a:r>
            <a:br>
              <a:rPr lang="en-US" dirty="0">
                <a:solidFill>
                  <a:srgbClr val="000000"/>
                </a:solidFill>
              </a:rPr>
            </a:br>
            <a:r>
              <a:rPr lang="en-US" dirty="0">
                <a:solidFill>
                  <a:srgbClr val="000000"/>
                </a:solidFill>
              </a:rPr>
              <a:t>3) Net Zero Emissions: Outlines a pathway to limit emissions by 2050, aligned with the goal of 1.5 degrees Celsius.  </a:t>
            </a:r>
          </a:p>
          <a:p>
            <a:r>
              <a:rPr lang="en-US" dirty="0">
                <a:solidFill>
                  <a:srgbClr val="000000"/>
                </a:solidFill>
              </a:rPr>
              <a:t>Sources: </a:t>
            </a:r>
            <a:r>
              <a:rPr lang="en-US" dirty="0">
                <a:solidFill>
                  <a:srgbClr val="000000"/>
                </a:solidFill>
                <a:hlinkClick r:id="rId42"/>
              </a:rPr>
              <a:t>Projected electric vehicle sales worldwide between 2030 and 2050</a:t>
            </a:r>
            <a:r>
              <a:rPr lang="en-US" dirty="0">
                <a:solidFill>
                  <a:srgbClr val="000000"/>
                </a:solidFill>
              </a:rPr>
              <a:t> (Statista, 2025); </a:t>
            </a:r>
            <a:r>
              <a:rPr lang="en-US" dirty="0">
                <a:solidFill>
                  <a:srgbClr val="000000"/>
                </a:solidFill>
                <a:hlinkClick r:id="rId43"/>
              </a:rPr>
              <a:t>Critical Minerals Outlook 2025</a:t>
            </a:r>
            <a:r>
              <a:rPr lang="en-US" dirty="0">
                <a:solidFill>
                  <a:srgbClr val="000000"/>
                </a:solidFill>
              </a:rPr>
              <a:t> (IEA, 2025).</a:t>
            </a:r>
          </a:p>
          <a:p>
            <a:r>
              <a:rPr lang="en-US" dirty="0">
                <a:solidFill>
                  <a:srgbClr val="000000"/>
                </a:solidFill>
              </a:rPr>
              <a:t>Credit: Brenda Rain, </a:t>
            </a:r>
            <a:r>
              <a:rPr lang="en-US" dirty="0" err="1">
                <a:solidFill>
                  <a:srgbClr val="000000"/>
                </a:solidFill>
              </a:rPr>
              <a:t>Ariela</a:t>
            </a:r>
            <a:r>
              <a:rPr lang="en-US" dirty="0">
                <a:solidFill>
                  <a:srgbClr val="000000"/>
                </a:solidFill>
              </a:rPr>
              <a:t> </a:t>
            </a:r>
            <a:r>
              <a:rPr lang="en-US" dirty="0" err="1">
                <a:solidFill>
                  <a:srgbClr val="000000"/>
                </a:solidFill>
              </a:rPr>
              <a:t>Farchi</a:t>
            </a:r>
            <a:r>
              <a:rPr lang="en-US" dirty="0">
                <a:solidFill>
                  <a:srgbClr val="000000"/>
                </a:solidFill>
              </a:rPr>
              <a:t>, </a:t>
            </a:r>
            <a:r>
              <a:rPr lang="en-US" dirty="0" err="1">
                <a:solidFill>
                  <a:srgbClr val="000000"/>
                </a:solidFill>
              </a:rPr>
              <a:t>Hyae</a:t>
            </a:r>
            <a:r>
              <a:rPr lang="en-US" dirty="0">
                <a:solidFill>
                  <a:srgbClr val="000000"/>
                </a:solidFill>
              </a:rPr>
              <a:t> Ryung Kim, and </a:t>
            </a:r>
            <a:r>
              <a:rPr lang="en-US" dirty="0">
                <a:hlinkClick r:id="rId44"/>
              </a:rPr>
              <a:t>Gernot Wagner</a:t>
            </a:r>
            <a:r>
              <a:rPr lang="en-US" dirty="0"/>
              <a:t>. </a:t>
            </a:r>
            <a:r>
              <a:rPr lang="en-US" dirty="0">
                <a:hlinkClick r:id="rId45"/>
              </a:rPr>
              <a:t>Share with attribution</a:t>
            </a:r>
            <a:r>
              <a:rPr lang="en-US" dirty="0"/>
              <a:t>: </a:t>
            </a:r>
            <a:r>
              <a:rPr lang="en-US" dirty="0">
                <a:solidFill>
                  <a:schemeClr val="tx1"/>
                </a:solidFill>
              </a:rPr>
              <a:t>Wagner et al., "Mining for the Energy Transition" (10 April 2026).</a:t>
            </a:r>
          </a:p>
        </p:txBody>
      </p:sp>
      <p:sp>
        <p:nvSpPr>
          <p:cNvPr id="5" name="Text Placeholder 4">
            <a:extLst>
              <a:ext uri="{FF2B5EF4-FFF2-40B4-BE49-F238E27FC236}">
                <a16:creationId xmlns:a16="http://schemas.microsoft.com/office/drawing/2014/main" id="{BBD51BFA-06D8-A2E6-3955-0BCC4E7B3FC3}"/>
              </a:ext>
            </a:extLst>
          </p:cNvPr>
          <p:cNvSpPr>
            <a:spLocks noGrp="1"/>
          </p:cNvSpPr>
          <p:nvPr>
            <p:ph type="body" sz="quarter" idx="13"/>
          </p:nvPr>
        </p:nvSpPr>
        <p:spPr/>
        <p:txBody>
          <a:bodyPr/>
          <a:lstStyle/>
          <a:p>
            <a:r>
              <a:rPr lang="en-US" dirty="0"/>
              <a:t>Critical mineral demand by technology, </a:t>
            </a:r>
            <a:r>
              <a:rPr lang="en-US" i="1" dirty="0"/>
              <a:t>kt</a:t>
            </a:r>
          </a:p>
        </p:txBody>
      </p:sp>
      <p:graphicFrame>
        <p:nvGraphicFramePr>
          <p:cNvPr id="67" name="Chart 66">
            <a:extLst>
              <a:ext uri="{FF2B5EF4-FFF2-40B4-BE49-F238E27FC236}">
                <a16:creationId xmlns:a16="http://schemas.microsoft.com/office/drawing/2014/main" id="{93E4D2BB-461B-E375-B99C-3CB680DE85C9}"/>
              </a:ext>
            </a:extLst>
          </p:cNvPr>
          <p:cNvGraphicFramePr/>
          <p:nvPr>
            <p:custDataLst>
              <p:tags r:id="rId2"/>
            </p:custDataLst>
            <p:extLst>
              <p:ext uri="{D42A27DB-BD31-4B8C-83A1-F6EECF244321}">
                <p14:modId xmlns:p14="http://schemas.microsoft.com/office/powerpoint/2010/main" val="3579222646"/>
              </p:ext>
            </p:extLst>
          </p:nvPr>
        </p:nvGraphicFramePr>
        <p:xfrm>
          <a:off x="396875" y="2959100"/>
          <a:ext cx="8723313" cy="3273425"/>
        </p:xfrm>
        <a:graphic>
          <a:graphicData uri="http://schemas.openxmlformats.org/drawingml/2006/chart">
            <c:chart xmlns:c="http://schemas.openxmlformats.org/drawingml/2006/chart" xmlns:r="http://schemas.openxmlformats.org/officeDocument/2006/relationships" r:id="rId46"/>
          </a:graphicData>
        </a:graphic>
      </p:graphicFrame>
      <p:sp>
        <p:nvSpPr>
          <p:cNvPr id="12" name="Text Placeholder 10">
            <a:extLst>
              <a:ext uri="{FF2B5EF4-FFF2-40B4-BE49-F238E27FC236}">
                <a16:creationId xmlns:a16="http://schemas.microsoft.com/office/drawing/2014/main" id="{B9DB4C6A-77B5-509F-095C-3DC090501F2C}"/>
              </a:ext>
            </a:extLst>
          </p:cNvPr>
          <p:cNvSpPr>
            <a:spLocks/>
          </p:cNvSpPr>
          <p:nvPr>
            <p:custDataLst>
              <p:tags r:id="rId3"/>
            </p:custDataLst>
          </p:nvPr>
        </p:nvSpPr>
        <p:spPr bwMode="auto">
          <a:xfrm>
            <a:off x="1758950" y="61928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7E4E609-2C67-4AD4-AB24-4E166AB8849C}" type="datetime'''''''''''''''''''''''''''''''''''''2''''0''''''''30'''''">
              <a:rPr lang="en-GB" altLang="en-US" sz="1000" smtClean="0"/>
              <a:pPr/>
              <a:t>2030</a:t>
            </a:fld>
            <a:endParaRPr lang="en-US" sz="1000">
              <a:sym typeface="+mn-lt"/>
            </a:endParaRPr>
          </a:p>
        </p:txBody>
      </p:sp>
      <p:sp>
        <p:nvSpPr>
          <p:cNvPr id="13" name="Text Placeholder 10">
            <a:extLst>
              <a:ext uri="{FF2B5EF4-FFF2-40B4-BE49-F238E27FC236}">
                <a16:creationId xmlns:a16="http://schemas.microsoft.com/office/drawing/2014/main" id="{E0600524-1931-E857-33D3-9BF41E377907}"/>
              </a:ext>
            </a:extLst>
          </p:cNvPr>
          <p:cNvSpPr>
            <a:spLocks/>
          </p:cNvSpPr>
          <p:nvPr>
            <p:custDataLst>
              <p:tags r:id="rId4"/>
            </p:custDataLst>
          </p:nvPr>
        </p:nvSpPr>
        <p:spPr bwMode="auto">
          <a:xfrm>
            <a:off x="3389313" y="61928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730A9BF-C957-49E9-91DD-F650A20DE13F}" type="datetime'''20''''''''''3''5'''''''''''''''''''''">
              <a:rPr lang="en-GB" altLang="en-US" sz="1000" smtClean="0"/>
              <a:pPr/>
              <a:t>2035</a:t>
            </a:fld>
            <a:endParaRPr lang="en-US" sz="1000">
              <a:sym typeface="+mn-lt"/>
            </a:endParaRPr>
          </a:p>
        </p:txBody>
      </p:sp>
      <p:sp>
        <p:nvSpPr>
          <p:cNvPr id="14" name="Text Placeholder 10">
            <a:extLst>
              <a:ext uri="{FF2B5EF4-FFF2-40B4-BE49-F238E27FC236}">
                <a16:creationId xmlns:a16="http://schemas.microsoft.com/office/drawing/2014/main" id="{99A4C221-891B-458F-8F67-756FD97AC332}"/>
              </a:ext>
            </a:extLst>
          </p:cNvPr>
          <p:cNvSpPr>
            <a:spLocks/>
          </p:cNvSpPr>
          <p:nvPr>
            <p:custDataLst>
              <p:tags r:id="rId5"/>
            </p:custDataLst>
          </p:nvPr>
        </p:nvSpPr>
        <p:spPr bwMode="auto">
          <a:xfrm>
            <a:off x="5019675" y="61928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B94AF5A-E133-48EA-82D2-D04EAB214325}" type="datetime'''''''''''''''''''2''0''''''''4''''''''0'''''''''''''''''''">
              <a:rPr lang="en-GB" altLang="en-US" sz="1000" smtClean="0"/>
              <a:pPr/>
              <a:t>2040</a:t>
            </a:fld>
            <a:endParaRPr lang="en-US" sz="1000">
              <a:sym typeface="+mn-lt"/>
            </a:endParaRPr>
          </a:p>
        </p:txBody>
      </p:sp>
      <p:sp>
        <p:nvSpPr>
          <p:cNvPr id="15" name="Text Placeholder 10">
            <a:extLst>
              <a:ext uri="{FF2B5EF4-FFF2-40B4-BE49-F238E27FC236}">
                <a16:creationId xmlns:a16="http://schemas.microsoft.com/office/drawing/2014/main" id="{666980C0-2BF7-2E13-60BE-0198EA70A353}"/>
              </a:ext>
            </a:extLst>
          </p:cNvPr>
          <p:cNvSpPr>
            <a:spLocks/>
          </p:cNvSpPr>
          <p:nvPr>
            <p:custDataLst>
              <p:tags r:id="rId6"/>
            </p:custDataLst>
          </p:nvPr>
        </p:nvSpPr>
        <p:spPr bwMode="auto">
          <a:xfrm>
            <a:off x="6648450" y="61928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1F653A2-DD40-4512-AE39-EDCD9D732E48}" type="datetime'''''2''''''''''''''''''''''0''''''''''''''''''''''''''4''''5'">
              <a:rPr lang="en-GB" altLang="en-US" sz="1000" smtClean="0"/>
              <a:pPr/>
              <a:t>2045</a:t>
            </a:fld>
            <a:endParaRPr lang="en-US" sz="1000">
              <a:sym typeface="+mn-lt"/>
            </a:endParaRPr>
          </a:p>
        </p:txBody>
      </p:sp>
      <p:sp>
        <p:nvSpPr>
          <p:cNvPr id="16" name="Text Placeholder 10">
            <a:extLst>
              <a:ext uri="{FF2B5EF4-FFF2-40B4-BE49-F238E27FC236}">
                <a16:creationId xmlns:a16="http://schemas.microsoft.com/office/drawing/2014/main" id="{A6D51424-CAA4-50B1-7A43-412B3D3F46AE}"/>
              </a:ext>
            </a:extLst>
          </p:cNvPr>
          <p:cNvSpPr>
            <a:spLocks/>
          </p:cNvSpPr>
          <p:nvPr>
            <p:custDataLst>
              <p:tags r:id="rId7"/>
            </p:custDataLst>
          </p:nvPr>
        </p:nvSpPr>
        <p:spPr bwMode="auto">
          <a:xfrm>
            <a:off x="8278813" y="61928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F048D44-C6F3-4505-9F00-D86B44386C75}" type="datetime'''''''''''''''''''''2''''''''0''''5''''''''0'''''">
              <a:rPr lang="en-GB" altLang="en-US" sz="1000" smtClean="0"/>
              <a:pPr/>
              <a:t>2050</a:t>
            </a:fld>
            <a:endParaRPr lang="en-US" sz="1000">
              <a:sym typeface="+mn-lt"/>
            </a:endParaRPr>
          </a:p>
        </p:txBody>
      </p:sp>
      <p:sp>
        <p:nvSpPr>
          <p:cNvPr id="17" name="Text Placeholder 10">
            <a:extLst>
              <a:ext uri="{FF2B5EF4-FFF2-40B4-BE49-F238E27FC236}">
                <a16:creationId xmlns:a16="http://schemas.microsoft.com/office/drawing/2014/main" id="{DF88000E-7ABF-7258-0ED7-304670063D44}"/>
              </a:ext>
            </a:extLst>
          </p:cNvPr>
          <p:cNvSpPr>
            <a:spLocks/>
          </p:cNvSpPr>
          <p:nvPr>
            <p:custDataLst>
              <p:tags r:id="rId8"/>
            </p:custDataLst>
          </p:nvPr>
        </p:nvSpPr>
        <p:spPr bwMode="gray">
          <a:xfrm>
            <a:off x="473075" y="5060950"/>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F03E5D6-DEA8-40E9-87DC-67597157CA54}" type="datetime'''''''''1''''''''''''''''2'''',''''''''2''''8''''''1'">
              <a:rPr lang="en-GB" altLang="en-US" sz="1000" smtClean="0"/>
              <a:pPr/>
              <a:t>12,281</a:t>
            </a:fld>
            <a:endParaRPr lang="en-US" sz="1000" dirty="0">
              <a:sym typeface="+mn-lt"/>
            </a:endParaRPr>
          </a:p>
        </p:txBody>
      </p:sp>
      <p:sp>
        <p:nvSpPr>
          <p:cNvPr id="18" name="Text Placeholder 10">
            <a:extLst>
              <a:ext uri="{FF2B5EF4-FFF2-40B4-BE49-F238E27FC236}">
                <a16:creationId xmlns:a16="http://schemas.microsoft.com/office/drawing/2014/main" id="{20D867BE-FD6E-5301-7AF3-0EE2C8F14BFF}"/>
              </a:ext>
            </a:extLst>
          </p:cNvPr>
          <p:cNvSpPr>
            <a:spLocks/>
          </p:cNvSpPr>
          <p:nvPr>
            <p:custDataLst>
              <p:tags r:id="rId9"/>
            </p:custDataLst>
          </p:nvPr>
        </p:nvSpPr>
        <p:spPr bwMode="gray">
          <a:xfrm>
            <a:off x="1287463" y="4511675"/>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7FF4CA3-79A1-44C5-B00C-E0526C8E32DB}" type="datetime'''1''''''''9'''''''''''''''''''''''''''''''''',67''5'''''">
              <a:rPr lang="en-GB" altLang="en-US" sz="1000" smtClean="0"/>
              <a:pPr/>
              <a:t>19,675</a:t>
            </a:fld>
            <a:endParaRPr lang="en-US" sz="1000">
              <a:sym typeface="+mn-lt"/>
            </a:endParaRPr>
          </a:p>
        </p:txBody>
      </p:sp>
      <p:sp>
        <p:nvSpPr>
          <p:cNvPr id="19" name="Text Placeholder 10">
            <a:extLst>
              <a:ext uri="{FF2B5EF4-FFF2-40B4-BE49-F238E27FC236}">
                <a16:creationId xmlns:a16="http://schemas.microsoft.com/office/drawing/2014/main" id="{E0D9771B-56DF-A35C-6516-0227CE6326F2}"/>
              </a:ext>
            </a:extLst>
          </p:cNvPr>
          <p:cNvSpPr>
            <a:spLocks/>
          </p:cNvSpPr>
          <p:nvPr>
            <p:custDataLst>
              <p:tags r:id="rId10"/>
            </p:custDataLst>
          </p:nvPr>
        </p:nvSpPr>
        <p:spPr bwMode="gray">
          <a:xfrm>
            <a:off x="1695450" y="4246563"/>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5AAD114-D853-43A7-9B5E-3FB40702F43A}" type="datetime'''''''2''''''''''''''''''3,2''''4''''7'''''''''''''''''">
              <a:rPr lang="en-GB" altLang="en-US" sz="1000" smtClean="0"/>
              <a:pPr/>
              <a:t>23,247</a:t>
            </a:fld>
            <a:endParaRPr lang="en-US" sz="1000">
              <a:sym typeface="+mn-lt"/>
            </a:endParaRPr>
          </a:p>
        </p:txBody>
      </p:sp>
      <p:sp>
        <p:nvSpPr>
          <p:cNvPr id="20" name="Text Placeholder 10">
            <a:extLst>
              <a:ext uri="{FF2B5EF4-FFF2-40B4-BE49-F238E27FC236}">
                <a16:creationId xmlns:a16="http://schemas.microsoft.com/office/drawing/2014/main" id="{8F522C1F-922E-AEB9-7CE4-EBC516D596BA}"/>
              </a:ext>
            </a:extLst>
          </p:cNvPr>
          <p:cNvSpPr>
            <a:spLocks/>
          </p:cNvSpPr>
          <p:nvPr>
            <p:custDataLst>
              <p:tags r:id="rId11"/>
            </p:custDataLst>
          </p:nvPr>
        </p:nvSpPr>
        <p:spPr bwMode="gray">
          <a:xfrm>
            <a:off x="2103438" y="3771900"/>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DFC821A-132E-419B-B9BE-EEAF5949EC54}" type="datetime'2''''''''''''9'''''''',''''''''''''''''''6''''37'''''''''''''">
              <a:rPr lang="en-GB" altLang="en-US" sz="1000" smtClean="0"/>
              <a:pPr/>
              <a:t>29,637</a:t>
            </a:fld>
            <a:endParaRPr lang="en-US" sz="1000">
              <a:sym typeface="+mn-lt"/>
            </a:endParaRPr>
          </a:p>
        </p:txBody>
      </p:sp>
      <p:sp>
        <p:nvSpPr>
          <p:cNvPr id="21" name="Text Placeholder 10">
            <a:extLst>
              <a:ext uri="{FF2B5EF4-FFF2-40B4-BE49-F238E27FC236}">
                <a16:creationId xmlns:a16="http://schemas.microsoft.com/office/drawing/2014/main" id="{28DF6719-AD08-AE79-3DBE-54386340BA33}"/>
              </a:ext>
            </a:extLst>
          </p:cNvPr>
          <p:cNvSpPr>
            <a:spLocks/>
          </p:cNvSpPr>
          <p:nvPr>
            <p:custDataLst>
              <p:tags r:id="rId12"/>
            </p:custDataLst>
          </p:nvPr>
        </p:nvSpPr>
        <p:spPr bwMode="gray">
          <a:xfrm>
            <a:off x="2917825" y="4298950"/>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12FA722-3226-4A0F-9399-60EFAEAEBA8A}" type="datetime'''''''''''''''2''''''''2'''''''''''',''''''5''''''''''44'''''">
              <a:rPr lang="en-GB" altLang="en-US" sz="1000" smtClean="0"/>
              <a:pPr/>
              <a:t>22,544</a:t>
            </a:fld>
            <a:endParaRPr lang="en-US" sz="1000">
              <a:sym typeface="+mn-lt"/>
            </a:endParaRPr>
          </a:p>
        </p:txBody>
      </p:sp>
      <p:sp>
        <p:nvSpPr>
          <p:cNvPr id="11" name="Text Placeholder 10">
            <a:extLst>
              <a:ext uri="{FF2B5EF4-FFF2-40B4-BE49-F238E27FC236}">
                <a16:creationId xmlns:a16="http://schemas.microsoft.com/office/drawing/2014/main" id="{C59B6595-F467-FB6A-418A-FD0542B128FF}"/>
              </a:ext>
            </a:extLst>
          </p:cNvPr>
          <p:cNvSpPr>
            <a:spLocks/>
          </p:cNvSpPr>
          <p:nvPr>
            <p:custDataLst>
              <p:tags r:id="rId13"/>
            </p:custDataLst>
          </p:nvPr>
        </p:nvSpPr>
        <p:spPr bwMode="auto">
          <a:xfrm>
            <a:off x="536575" y="61928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94B4B89-8398-412D-B8C5-24F002327F9C}" type="datetime'2''''0''''''''''''''''''''''''''''''''''''2''''4'''''''''">
              <a:rPr lang="en-GB" altLang="en-US" sz="1000" smtClean="0"/>
              <a:pPr/>
              <a:t>2024</a:t>
            </a:fld>
            <a:endParaRPr lang="en-US" sz="1000" dirty="0">
              <a:sym typeface="+mn-lt"/>
            </a:endParaRPr>
          </a:p>
        </p:txBody>
      </p:sp>
      <p:sp>
        <p:nvSpPr>
          <p:cNvPr id="23" name="Text Placeholder 10">
            <a:extLst>
              <a:ext uri="{FF2B5EF4-FFF2-40B4-BE49-F238E27FC236}">
                <a16:creationId xmlns:a16="http://schemas.microsoft.com/office/drawing/2014/main" id="{B8C1A76A-2320-4A46-7136-C1132BD1D1EE}"/>
              </a:ext>
            </a:extLst>
          </p:cNvPr>
          <p:cNvSpPr>
            <a:spLocks/>
          </p:cNvSpPr>
          <p:nvPr>
            <p:custDataLst>
              <p:tags r:id="rId14"/>
            </p:custDataLst>
          </p:nvPr>
        </p:nvSpPr>
        <p:spPr bwMode="gray">
          <a:xfrm>
            <a:off x="3732213" y="2982913"/>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E988E5D-708B-4491-8D5C-1A1038F27D16}" type="datetime'40'''''''''''''''',2''''''64'''">
              <a:rPr lang="en-GB" altLang="en-US" sz="1000" smtClean="0"/>
              <a:pPr/>
              <a:t>40,264</a:t>
            </a:fld>
            <a:endParaRPr lang="en-US" sz="1000">
              <a:sym typeface="+mn-lt"/>
            </a:endParaRPr>
          </a:p>
        </p:txBody>
      </p:sp>
      <p:sp>
        <p:nvSpPr>
          <p:cNvPr id="24" name="Text Placeholder 10">
            <a:extLst>
              <a:ext uri="{FF2B5EF4-FFF2-40B4-BE49-F238E27FC236}">
                <a16:creationId xmlns:a16="http://schemas.microsoft.com/office/drawing/2014/main" id="{10D16894-BACD-726B-5C66-E2EE54978A20}"/>
              </a:ext>
            </a:extLst>
          </p:cNvPr>
          <p:cNvSpPr>
            <a:spLocks/>
          </p:cNvSpPr>
          <p:nvPr>
            <p:custDataLst>
              <p:tags r:id="rId15"/>
            </p:custDataLst>
          </p:nvPr>
        </p:nvSpPr>
        <p:spPr bwMode="gray">
          <a:xfrm>
            <a:off x="4548188" y="4141788"/>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FFED926-23EA-4AC1-9E55-1D38669063FC}" type="datetime'2''''''4'''''''''',''''''''''6''''''''''''''''''63'''">
              <a:rPr lang="en-GB" altLang="en-US" sz="1000" smtClean="0"/>
              <a:pPr/>
              <a:t>24,663</a:t>
            </a:fld>
            <a:endParaRPr lang="en-US" sz="1000">
              <a:sym typeface="+mn-lt"/>
            </a:endParaRPr>
          </a:p>
        </p:txBody>
      </p:sp>
      <p:sp>
        <p:nvSpPr>
          <p:cNvPr id="25" name="Text Placeholder 10">
            <a:extLst>
              <a:ext uri="{FF2B5EF4-FFF2-40B4-BE49-F238E27FC236}">
                <a16:creationId xmlns:a16="http://schemas.microsoft.com/office/drawing/2014/main" id="{36FB105E-9EEF-D38A-9F81-3552149EE5F5}"/>
              </a:ext>
            </a:extLst>
          </p:cNvPr>
          <p:cNvSpPr>
            <a:spLocks/>
          </p:cNvSpPr>
          <p:nvPr>
            <p:custDataLst>
              <p:tags r:id="rId16"/>
            </p:custDataLst>
          </p:nvPr>
        </p:nvSpPr>
        <p:spPr bwMode="gray">
          <a:xfrm>
            <a:off x="4956175" y="3524250"/>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BAB6D74-B021-4650-A46A-2C9C054DB818}" type="datetime'''''''''''''3''''''''2,''''''''''9''''''''''''''''''''''''79'">
              <a:rPr lang="en-GB" altLang="en-US" sz="1000" smtClean="0"/>
              <a:pPr/>
              <a:t>32,979</a:t>
            </a:fld>
            <a:endParaRPr lang="en-US" sz="1000">
              <a:sym typeface="+mn-lt"/>
            </a:endParaRPr>
          </a:p>
        </p:txBody>
      </p:sp>
      <p:sp>
        <p:nvSpPr>
          <p:cNvPr id="26" name="Text Placeholder 10">
            <a:extLst>
              <a:ext uri="{FF2B5EF4-FFF2-40B4-BE49-F238E27FC236}">
                <a16:creationId xmlns:a16="http://schemas.microsoft.com/office/drawing/2014/main" id="{AD669187-AC6B-3410-4FE8-3ABF40E396CF}"/>
              </a:ext>
            </a:extLst>
          </p:cNvPr>
          <p:cNvSpPr>
            <a:spLocks/>
          </p:cNvSpPr>
          <p:nvPr>
            <p:custDataLst>
              <p:tags r:id="rId17"/>
            </p:custDataLst>
          </p:nvPr>
        </p:nvSpPr>
        <p:spPr bwMode="gray">
          <a:xfrm>
            <a:off x="5362575" y="2921000"/>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DEB48AB-AEF9-4B40-8872-9E7FCE8D4A99}" type="datetime'''''''''4''''''''1'''''''',''''0''''''9''''5'''''">
              <a:rPr lang="en-GB" altLang="en-US" sz="1000" smtClean="0"/>
              <a:pPr/>
              <a:t>41,095</a:t>
            </a:fld>
            <a:endParaRPr lang="en-US" sz="1000">
              <a:sym typeface="+mn-lt"/>
            </a:endParaRPr>
          </a:p>
        </p:txBody>
      </p:sp>
      <p:sp>
        <p:nvSpPr>
          <p:cNvPr id="27" name="Text Placeholder 10">
            <a:extLst>
              <a:ext uri="{FF2B5EF4-FFF2-40B4-BE49-F238E27FC236}">
                <a16:creationId xmlns:a16="http://schemas.microsoft.com/office/drawing/2014/main" id="{71F2A1C0-BA6D-5EA0-CB1B-C215EEA72ED3}"/>
              </a:ext>
            </a:extLst>
          </p:cNvPr>
          <p:cNvSpPr>
            <a:spLocks/>
          </p:cNvSpPr>
          <p:nvPr>
            <p:custDataLst>
              <p:tags r:id="rId18"/>
            </p:custDataLst>
          </p:nvPr>
        </p:nvSpPr>
        <p:spPr bwMode="gray">
          <a:xfrm>
            <a:off x="6178550" y="4081463"/>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6523FB5-D55D-4C3D-B77E-C10A344405B7}" type="datetime'''2''''''''''''''5'''''''''''',''''''''''4''''6''''3'''">
              <a:rPr lang="en-GB" altLang="en-US" sz="1000" smtClean="0"/>
              <a:pPr/>
              <a:t>25,463</a:t>
            </a:fld>
            <a:endParaRPr lang="en-US" sz="1000">
              <a:sym typeface="+mn-lt"/>
            </a:endParaRPr>
          </a:p>
        </p:txBody>
      </p:sp>
      <p:sp>
        <p:nvSpPr>
          <p:cNvPr id="28" name="Text Placeholder 10">
            <a:extLst>
              <a:ext uri="{FF2B5EF4-FFF2-40B4-BE49-F238E27FC236}">
                <a16:creationId xmlns:a16="http://schemas.microsoft.com/office/drawing/2014/main" id="{11F0C6A5-CA02-28CD-CE9D-B9FAC3B68667}"/>
              </a:ext>
            </a:extLst>
          </p:cNvPr>
          <p:cNvSpPr>
            <a:spLocks/>
          </p:cNvSpPr>
          <p:nvPr>
            <p:custDataLst>
              <p:tags r:id="rId19"/>
            </p:custDataLst>
          </p:nvPr>
        </p:nvSpPr>
        <p:spPr bwMode="gray">
          <a:xfrm>
            <a:off x="6584950" y="3448050"/>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6130F4E-3A69-44DF-A855-C8D161B2F3F2}" type="datetime'''''3''4'''''''',''00''''''''''''''''''''''''''''''''''''7'''">
              <a:rPr lang="en-GB" altLang="en-US" sz="1000" smtClean="0"/>
              <a:pPr/>
              <a:t>34,007</a:t>
            </a:fld>
            <a:endParaRPr lang="en-US" sz="1000">
              <a:sym typeface="+mn-lt"/>
            </a:endParaRPr>
          </a:p>
        </p:txBody>
      </p:sp>
      <p:sp>
        <p:nvSpPr>
          <p:cNvPr id="29" name="Text Placeholder 10">
            <a:extLst>
              <a:ext uri="{FF2B5EF4-FFF2-40B4-BE49-F238E27FC236}">
                <a16:creationId xmlns:a16="http://schemas.microsoft.com/office/drawing/2014/main" id="{245AC396-41F7-904E-F46D-D5D128626176}"/>
              </a:ext>
            </a:extLst>
          </p:cNvPr>
          <p:cNvSpPr>
            <a:spLocks/>
          </p:cNvSpPr>
          <p:nvPr>
            <p:custDataLst>
              <p:tags r:id="rId20"/>
            </p:custDataLst>
          </p:nvPr>
        </p:nvSpPr>
        <p:spPr bwMode="gray">
          <a:xfrm>
            <a:off x="6992938" y="2951163"/>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B151622-2382-4CE0-B794-E8507337ECBB}" type="datetime'''4''''''''''''''''0'''''''',''''6''''''''''''98'''''''''''''">
              <a:rPr lang="en-GB" altLang="en-US" sz="1000" smtClean="0"/>
              <a:pPr/>
              <a:t>40,698</a:t>
            </a:fld>
            <a:endParaRPr lang="en-US" sz="1000">
              <a:sym typeface="+mn-lt"/>
            </a:endParaRPr>
          </a:p>
        </p:txBody>
      </p:sp>
      <p:sp>
        <p:nvSpPr>
          <p:cNvPr id="30" name="Text Placeholder 10">
            <a:extLst>
              <a:ext uri="{FF2B5EF4-FFF2-40B4-BE49-F238E27FC236}">
                <a16:creationId xmlns:a16="http://schemas.microsoft.com/office/drawing/2014/main" id="{78DF8727-18E9-BBD8-9B7A-E2019268405F}"/>
              </a:ext>
            </a:extLst>
          </p:cNvPr>
          <p:cNvSpPr>
            <a:spLocks/>
          </p:cNvSpPr>
          <p:nvPr>
            <p:custDataLst>
              <p:tags r:id="rId21"/>
            </p:custDataLst>
          </p:nvPr>
        </p:nvSpPr>
        <p:spPr bwMode="gray">
          <a:xfrm>
            <a:off x="7808913" y="3959225"/>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0B06AD3-7756-473B-9EFF-691AF4ED4A04}" type="datetime'''''27'''',''1''''''''''''''''''''''1''5'''''''''''">
              <a:rPr lang="en-GB" altLang="en-US" sz="1000" smtClean="0"/>
              <a:pPr/>
              <a:t>27,115</a:t>
            </a:fld>
            <a:endParaRPr lang="en-US" sz="1000">
              <a:sym typeface="+mn-lt"/>
            </a:endParaRPr>
          </a:p>
        </p:txBody>
      </p:sp>
      <p:sp>
        <p:nvSpPr>
          <p:cNvPr id="31" name="Text Placeholder 10">
            <a:extLst>
              <a:ext uri="{FF2B5EF4-FFF2-40B4-BE49-F238E27FC236}">
                <a16:creationId xmlns:a16="http://schemas.microsoft.com/office/drawing/2014/main" id="{C6CBFE13-36FA-06D8-7059-7D0AA50985FD}"/>
              </a:ext>
            </a:extLst>
          </p:cNvPr>
          <p:cNvSpPr>
            <a:spLocks/>
          </p:cNvSpPr>
          <p:nvPr>
            <p:custDataLst>
              <p:tags r:id="rId22"/>
            </p:custDataLst>
          </p:nvPr>
        </p:nvSpPr>
        <p:spPr bwMode="gray">
          <a:xfrm>
            <a:off x="8215313" y="3259138"/>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AFCC376-254C-42AB-8233-E2CA6B3FEC3B}" type="datetime'36'',''''5''''4''''''''''''3'''''''''''''''''''''''">
              <a:rPr lang="en-GB" altLang="en-US" sz="1000" smtClean="0"/>
              <a:pPr/>
              <a:t>36,543</a:t>
            </a:fld>
            <a:endParaRPr lang="en-US" sz="1000">
              <a:sym typeface="+mn-lt"/>
            </a:endParaRPr>
          </a:p>
        </p:txBody>
      </p:sp>
      <p:sp>
        <p:nvSpPr>
          <p:cNvPr id="32" name="Text Placeholder 10">
            <a:extLst>
              <a:ext uri="{FF2B5EF4-FFF2-40B4-BE49-F238E27FC236}">
                <a16:creationId xmlns:a16="http://schemas.microsoft.com/office/drawing/2014/main" id="{A0733795-5CCC-13F7-DD25-459BDF1F5992}"/>
              </a:ext>
            </a:extLst>
          </p:cNvPr>
          <p:cNvSpPr>
            <a:spLocks/>
          </p:cNvSpPr>
          <p:nvPr>
            <p:custDataLst>
              <p:tags r:id="rId23"/>
            </p:custDataLst>
          </p:nvPr>
        </p:nvSpPr>
        <p:spPr bwMode="gray">
          <a:xfrm>
            <a:off x="8623300" y="2863850"/>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B321554-A33C-49A8-9AB5-41122A4DD1B3}" type="datetime'4''''''''''''''''''''''1'''''''''''''''''''''''',8''6''''9'">
              <a:rPr lang="en-GB" altLang="en-US" sz="1000" smtClean="0"/>
              <a:pPr/>
              <a:t>41,869</a:t>
            </a:fld>
            <a:endParaRPr lang="en-US" sz="1000">
              <a:sym typeface="+mn-lt"/>
            </a:endParaRPr>
          </a:p>
        </p:txBody>
      </p:sp>
      <p:sp>
        <p:nvSpPr>
          <p:cNvPr id="22" name="Text Placeholder 10">
            <a:extLst>
              <a:ext uri="{FF2B5EF4-FFF2-40B4-BE49-F238E27FC236}">
                <a16:creationId xmlns:a16="http://schemas.microsoft.com/office/drawing/2014/main" id="{36B61D3C-7690-3D38-807C-B3474CE4EE14}"/>
              </a:ext>
            </a:extLst>
          </p:cNvPr>
          <p:cNvSpPr>
            <a:spLocks/>
          </p:cNvSpPr>
          <p:nvPr>
            <p:custDataLst>
              <p:tags r:id="rId24"/>
            </p:custDataLst>
          </p:nvPr>
        </p:nvSpPr>
        <p:spPr bwMode="gray">
          <a:xfrm>
            <a:off x="3325813" y="3848100"/>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DC76948-B46B-4701-882C-16BEC26ADB5F}" type="datetime'''''''''''''''2''''8'''''''''''''',''''6''''08'''''''''">
              <a:rPr lang="en-GB" altLang="en-US" sz="1000" smtClean="0"/>
              <a:pPr/>
              <a:t>28,608</a:t>
            </a:fld>
            <a:endParaRPr lang="en-US" sz="1000">
              <a:sym typeface="+mn-lt"/>
            </a:endParaRPr>
          </a:p>
        </p:txBody>
      </p:sp>
      <p:sp>
        <p:nvSpPr>
          <p:cNvPr id="33" name="TextBox 32">
            <a:extLst>
              <a:ext uri="{FF2B5EF4-FFF2-40B4-BE49-F238E27FC236}">
                <a16:creationId xmlns:a16="http://schemas.microsoft.com/office/drawing/2014/main" id="{1A003513-5A94-5374-AEB6-FEBC540F6B1E}"/>
              </a:ext>
            </a:extLst>
          </p:cNvPr>
          <p:cNvSpPr txBox="1"/>
          <p:nvPr/>
        </p:nvSpPr>
        <p:spPr bwMode="gray">
          <a:xfrm>
            <a:off x="1160463" y="3932238"/>
            <a:ext cx="685800" cy="338138"/>
          </a:xfrm>
          <a:prstGeom prst="rect">
            <a:avLst/>
          </a:prstGeom>
          <a:noFill/>
        </p:spPr>
        <p:txBody>
          <a:bodyPr wrap="square" lIns="91440" tIns="45720" rIns="91440" bIns="45720" anchor="t">
            <a:spAutoFit/>
          </a:bodyPr>
          <a:lstStyle/>
          <a:p>
            <a:r>
              <a:rPr lang="en-US" sz="1400" b="1">
                <a:cs typeface="Arial"/>
              </a:rPr>
              <a:t>SPS</a:t>
            </a:r>
            <a:r>
              <a:rPr lang="en-US" sz="1600" b="1" baseline="30000">
                <a:cs typeface="Arial"/>
              </a:rPr>
              <a:t>1</a:t>
            </a:r>
            <a:endParaRPr lang="en-US" sz="1400">
              <a:cs typeface="Arial"/>
            </a:endParaRPr>
          </a:p>
        </p:txBody>
      </p:sp>
      <p:sp>
        <p:nvSpPr>
          <p:cNvPr id="34" name="TextBox 33">
            <a:extLst>
              <a:ext uri="{FF2B5EF4-FFF2-40B4-BE49-F238E27FC236}">
                <a16:creationId xmlns:a16="http://schemas.microsoft.com/office/drawing/2014/main" id="{C2D0117F-EB7A-D75E-E4D8-CC965B6CFC21}"/>
              </a:ext>
            </a:extLst>
          </p:cNvPr>
          <p:cNvSpPr txBox="1"/>
          <p:nvPr/>
        </p:nvSpPr>
        <p:spPr bwMode="gray">
          <a:xfrm>
            <a:off x="1590675" y="3536950"/>
            <a:ext cx="685800" cy="307975"/>
          </a:xfrm>
          <a:prstGeom prst="rect">
            <a:avLst/>
          </a:prstGeom>
          <a:noFill/>
        </p:spPr>
        <p:txBody>
          <a:bodyPr wrap="square">
            <a:spAutoFit/>
          </a:bodyPr>
          <a:lstStyle/>
          <a:p>
            <a:r>
              <a:rPr lang="en-US" sz="1400" b="1">
                <a:cs typeface="Arial"/>
              </a:rPr>
              <a:t>APS</a:t>
            </a:r>
            <a:r>
              <a:rPr lang="en-US" sz="1400" b="1" baseline="30000">
                <a:cs typeface="Arial"/>
              </a:rPr>
              <a:t>2</a:t>
            </a:r>
            <a:endParaRPr lang="en-US" sz="1400"/>
          </a:p>
        </p:txBody>
      </p:sp>
      <p:sp>
        <p:nvSpPr>
          <p:cNvPr id="35" name="TextBox 34">
            <a:extLst>
              <a:ext uri="{FF2B5EF4-FFF2-40B4-BE49-F238E27FC236}">
                <a16:creationId xmlns:a16="http://schemas.microsoft.com/office/drawing/2014/main" id="{9E7CB3C0-3F83-4DC0-F1A6-D0337FCBA686}"/>
              </a:ext>
            </a:extLst>
          </p:cNvPr>
          <p:cNvSpPr txBox="1"/>
          <p:nvPr/>
        </p:nvSpPr>
        <p:spPr bwMode="gray">
          <a:xfrm>
            <a:off x="2063749" y="3155950"/>
            <a:ext cx="685800" cy="307975"/>
          </a:xfrm>
          <a:prstGeom prst="rect">
            <a:avLst/>
          </a:prstGeom>
          <a:noFill/>
        </p:spPr>
        <p:txBody>
          <a:bodyPr wrap="square">
            <a:spAutoFit/>
          </a:bodyPr>
          <a:lstStyle/>
          <a:p>
            <a:r>
              <a:rPr lang="en-US" sz="1400" b="1"/>
              <a:t>NZS</a:t>
            </a:r>
            <a:r>
              <a:rPr lang="en-US" sz="1400" b="1" baseline="30000"/>
              <a:t>3</a:t>
            </a:r>
            <a:endParaRPr lang="en-US" sz="1400" b="1"/>
          </a:p>
        </p:txBody>
      </p:sp>
      <p:sp>
        <p:nvSpPr>
          <p:cNvPr id="36" name="Arrow: Up 555">
            <a:extLst>
              <a:ext uri="{FF2B5EF4-FFF2-40B4-BE49-F238E27FC236}">
                <a16:creationId xmlns:a16="http://schemas.microsoft.com/office/drawing/2014/main" id="{216249CD-BAF3-8E08-42ED-96B149B3FC87}"/>
              </a:ext>
            </a:extLst>
          </p:cNvPr>
          <p:cNvSpPr/>
          <p:nvPr/>
        </p:nvSpPr>
        <p:spPr bwMode="gray">
          <a:xfrm>
            <a:off x="1366423" y="4200525"/>
            <a:ext cx="238125" cy="254000"/>
          </a:xfrm>
          <a:prstGeom prst="upArrow">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7" name="Arrow: Up 556">
            <a:extLst>
              <a:ext uri="{FF2B5EF4-FFF2-40B4-BE49-F238E27FC236}">
                <a16:creationId xmlns:a16="http://schemas.microsoft.com/office/drawing/2014/main" id="{BB74B84A-400D-2A54-7B39-8A8F1877F1E5}"/>
              </a:ext>
            </a:extLst>
          </p:cNvPr>
          <p:cNvSpPr/>
          <p:nvPr/>
        </p:nvSpPr>
        <p:spPr bwMode="gray">
          <a:xfrm>
            <a:off x="1790285" y="3814763"/>
            <a:ext cx="238125" cy="254000"/>
          </a:xfrm>
          <a:prstGeom prst="upArrow">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8" name="Arrow: Up 557">
            <a:extLst>
              <a:ext uri="{FF2B5EF4-FFF2-40B4-BE49-F238E27FC236}">
                <a16:creationId xmlns:a16="http://schemas.microsoft.com/office/drawing/2014/main" id="{E7ACE1DE-C580-AEE9-DAF8-782B26B1E0F7}"/>
              </a:ext>
            </a:extLst>
          </p:cNvPr>
          <p:cNvSpPr/>
          <p:nvPr/>
        </p:nvSpPr>
        <p:spPr bwMode="gray">
          <a:xfrm>
            <a:off x="2263360" y="3440113"/>
            <a:ext cx="238125" cy="254000"/>
          </a:xfrm>
          <a:prstGeom prst="upArrow">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9" name="Ellipse 8">
            <a:extLst>
              <a:ext uri="{FF2B5EF4-FFF2-40B4-BE49-F238E27FC236}">
                <a16:creationId xmlns:a16="http://schemas.microsoft.com/office/drawing/2014/main" id="{0403730A-2D3D-CF81-9570-E03BC43B234C}"/>
              </a:ext>
            </a:extLst>
          </p:cNvPr>
          <p:cNvSpPr>
            <a:spLocks/>
          </p:cNvSpPr>
          <p:nvPr/>
        </p:nvSpPr>
        <p:spPr>
          <a:xfrm>
            <a:off x="1182204" y="2368673"/>
            <a:ext cx="1282700" cy="5238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rPr>
              <a:t>30-35%</a:t>
            </a:r>
          </a:p>
        </p:txBody>
      </p:sp>
      <p:sp>
        <p:nvSpPr>
          <p:cNvPr id="40" name="Ellipse 8">
            <a:extLst>
              <a:ext uri="{FF2B5EF4-FFF2-40B4-BE49-F238E27FC236}">
                <a16:creationId xmlns:a16="http://schemas.microsoft.com/office/drawing/2014/main" id="{10D2352F-9236-C5B5-400E-AE88F7719036}"/>
              </a:ext>
            </a:extLst>
          </p:cNvPr>
          <p:cNvSpPr>
            <a:spLocks/>
          </p:cNvSpPr>
          <p:nvPr/>
        </p:nvSpPr>
        <p:spPr>
          <a:xfrm>
            <a:off x="2898291" y="2397248"/>
            <a:ext cx="1214438" cy="4984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41- 44%</a:t>
            </a:r>
          </a:p>
        </p:txBody>
      </p:sp>
      <p:sp>
        <p:nvSpPr>
          <p:cNvPr id="41" name="Ellipse 8">
            <a:extLst>
              <a:ext uri="{FF2B5EF4-FFF2-40B4-BE49-F238E27FC236}">
                <a16:creationId xmlns:a16="http://schemas.microsoft.com/office/drawing/2014/main" id="{539D4DC4-DCA7-1067-20B4-50A41D7C38A7}"/>
              </a:ext>
            </a:extLst>
          </p:cNvPr>
          <p:cNvSpPr>
            <a:spLocks/>
          </p:cNvSpPr>
          <p:nvPr/>
        </p:nvSpPr>
        <p:spPr>
          <a:xfrm>
            <a:off x="4546116" y="2378198"/>
            <a:ext cx="1214438" cy="5000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45-48%</a:t>
            </a:r>
          </a:p>
        </p:txBody>
      </p:sp>
      <p:sp>
        <p:nvSpPr>
          <p:cNvPr id="42" name="Ellipse 8">
            <a:extLst>
              <a:ext uri="{FF2B5EF4-FFF2-40B4-BE49-F238E27FC236}">
                <a16:creationId xmlns:a16="http://schemas.microsoft.com/office/drawing/2014/main" id="{FF03A5EC-F3EA-1BB1-9205-15C2508E5E08}"/>
              </a:ext>
            </a:extLst>
          </p:cNvPr>
          <p:cNvSpPr>
            <a:spLocks/>
          </p:cNvSpPr>
          <p:nvPr/>
        </p:nvSpPr>
        <p:spPr>
          <a:xfrm>
            <a:off x="6193941" y="2359148"/>
            <a:ext cx="1214438" cy="4984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46-50%</a:t>
            </a:r>
          </a:p>
        </p:txBody>
      </p:sp>
      <p:sp>
        <p:nvSpPr>
          <p:cNvPr id="43" name="Ellipse 8">
            <a:extLst>
              <a:ext uri="{FF2B5EF4-FFF2-40B4-BE49-F238E27FC236}">
                <a16:creationId xmlns:a16="http://schemas.microsoft.com/office/drawing/2014/main" id="{14ACF196-E91E-816E-E462-4701F90086B5}"/>
              </a:ext>
            </a:extLst>
          </p:cNvPr>
          <p:cNvSpPr>
            <a:spLocks/>
          </p:cNvSpPr>
          <p:nvPr/>
        </p:nvSpPr>
        <p:spPr>
          <a:xfrm>
            <a:off x="7841767" y="2319460"/>
            <a:ext cx="1214438" cy="4984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46-49%</a:t>
            </a:r>
          </a:p>
        </p:txBody>
      </p:sp>
      <p:sp>
        <p:nvSpPr>
          <p:cNvPr id="47" name="Rectangle 46">
            <a:extLst>
              <a:ext uri="{FF2B5EF4-FFF2-40B4-BE49-F238E27FC236}">
                <a16:creationId xmlns:a16="http://schemas.microsoft.com/office/drawing/2014/main" id="{9D5A2E98-F38D-CE4E-ABA6-420D99302A48}"/>
              </a:ext>
            </a:extLst>
          </p:cNvPr>
          <p:cNvSpPr/>
          <p:nvPr>
            <p:custDataLst>
              <p:tags r:id="rId25"/>
            </p:custDataLst>
          </p:nvPr>
        </p:nvSpPr>
        <p:spPr bwMode="auto">
          <a:xfrm>
            <a:off x="3189288" y="2101850"/>
            <a:ext cx="179388" cy="133350"/>
          </a:xfrm>
          <a:prstGeom prst="rect">
            <a:avLst/>
          </a:prstGeom>
          <a:solidFill>
            <a:srgbClr val="C3CFE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4" name="Rectangle 43">
            <a:extLst>
              <a:ext uri="{FF2B5EF4-FFF2-40B4-BE49-F238E27FC236}">
                <a16:creationId xmlns:a16="http://schemas.microsoft.com/office/drawing/2014/main" id="{E074FDBF-64CB-7AC2-7571-8D87540AE437}"/>
              </a:ext>
            </a:extLst>
          </p:cNvPr>
          <p:cNvSpPr/>
          <p:nvPr>
            <p:custDataLst>
              <p:tags r:id="rId26"/>
            </p:custDataLst>
          </p:nvPr>
        </p:nvSpPr>
        <p:spPr bwMode="auto">
          <a:xfrm>
            <a:off x="379413" y="2101850"/>
            <a:ext cx="179388" cy="133350"/>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9" name="Rectangle 48">
            <a:extLst>
              <a:ext uri="{FF2B5EF4-FFF2-40B4-BE49-F238E27FC236}">
                <a16:creationId xmlns:a16="http://schemas.microsoft.com/office/drawing/2014/main" id="{F81C7D26-F983-A1C5-8CF9-D8CAD41629ED}"/>
              </a:ext>
            </a:extLst>
          </p:cNvPr>
          <p:cNvSpPr/>
          <p:nvPr>
            <p:custDataLst>
              <p:tags r:id="rId27"/>
            </p:custDataLst>
          </p:nvPr>
        </p:nvSpPr>
        <p:spPr bwMode="auto">
          <a:xfrm>
            <a:off x="5256213" y="2101850"/>
            <a:ext cx="179388" cy="133350"/>
          </a:xfrm>
          <a:prstGeom prst="rect">
            <a:avLst/>
          </a:prstGeom>
          <a:solidFill>
            <a:srgbClr val="C0C0C0"/>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5" name="Rectangle 44">
            <a:extLst>
              <a:ext uri="{FF2B5EF4-FFF2-40B4-BE49-F238E27FC236}">
                <a16:creationId xmlns:a16="http://schemas.microsoft.com/office/drawing/2014/main" id="{755C5C39-B15A-1E39-73F9-2DA7D9ADB998}"/>
              </a:ext>
            </a:extLst>
          </p:cNvPr>
          <p:cNvSpPr/>
          <p:nvPr>
            <p:custDataLst>
              <p:tags r:id="rId28"/>
            </p:custDataLst>
          </p:nvPr>
        </p:nvSpPr>
        <p:spPr bwMode="auto">
          <a:xfrm>
            <a:off x="942975" y="2101850"/>
            <a:ext cx="179388" cy="133350"/>
          </a:xfrm>
          <a:prstGeom prst="rect">
            <a:avLst/>
          </a:prstGeom>
          <a:solidFill>
            <a:srgbClr val="808080"/>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8" name="Rectangle 47">
            <a:extLst>
              <a:ext uri="{FF2B5EF4-FFF2-40B4-BE49-F238E27FC236}">
                <a16:creationId xmlns:a16="http://schemas.microsoft.com/office/drawing/2014/main" id="{F14B6757-218B-B648-8246-2903B9E5B5BD}"/>
              </a:ext>
            </a:extLst>
          </p:cNvPr>
          <p:cNvSpPr/>
          <p:nvPr>
            <p:custDataLst>
              <p:tags r:id="rId29"/>
            </p:custDataLst>
          </p:nvPr>
        </p:nvSpPr>
        <p:spPr bwMode="auto">
          <a:xfrm>
            <a:off x="4425950" y="2101850"/>
            <a:ext cx="179388" cy="133350"/>
          </a:xfrm>
          <a:prstGeom prst="rect">
            <a:avLst/>
          </a:prstGeom>
          <a:solidFill>
            <a:srgbClr val="969696"/>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6" name="Rectangle 45">
            <a:extLst>
              <a:ext uri="{FF2B5EF4-FFF2-40B4-BE49-F238E27FC236}">
                <a16:creationId xmlns:a16="http://schemas.microsoft.com/office/drawing/2014/main" id="{9215C680-D7AE-FC80-F4AF-1E729FC34F38}"/>
              </a:ext>
            </a:extLst>
          </p:cNvPr>
          <p:cNvSpPr/>
          <p:nvPr>
            <p:custDataLst>
              <p:tags r:id="rId30"/>
            </p:custDataLst>
          </p:nvPr>
        </p:nvSpPr>
        <p:spPr bwMode="auto">
          <a:xfrm>
            <a:off x="2359025" y="2101850"/>
            <a:ext cx="179388" cy="133350"/>
          </a:xfrm>
          <a:prstGeom prst="rect">
            <a:avLst/>
          </a:prstGeom>
          <a:solidFill>
            <a:srgbClr val="9DB1CF"/>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0" name="Rectangle 49">
            <a:extLst>
              <a:ext uri="{FF2B5EF4-FFF2-40B4-BE49-F238E27FC236}">
                <a16:creationId xmlns:a16="http://schemas.microsoft.com/office/drawing/2014/main" id="{5FE0550C-F3D5-A989-91AB-3E0E5376FC43}"/>
              </a:ext>
            </a:extLst>
          </p:cNvPr>
          <p:cNvSpPr/>
          <p:nvPr>
            <p:custDataLst>
              <p:tags r:id="rId31"/>
            </p:custDataLst>
          </p:nvPr>
        </p:nvSpPr>
        <p:spPr bwMode="auto">
          <a:xfrm>
            <a:off x="5876925" y="2101850"/>
            <a:ext cx="179388" cy="133350"/>
          </a:xfrm>
          <a:prstGeom prst="rect">
            <a:avLst/>
          </a:prstGeom>
          <a:solidFill>
            <a:srgbClr val="DFE5EF"/>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4" name="Text Placeholder 10">
            <a:extLst>
              <a:ext uri="{FF2B5EF4-FFF2-40B4-BE49-F238E27FC236}">
                <a16:creationId xmlns:a16="http://schemas.microsoft.com/office/drawing/2014/main" id="{4A339890-24FA-8298-E692-CB82F7DABE4B}"/>
              </a:ext>
            </a:extLst>
          </p:cNvPr>
          <p:cNvSpPr txBox="1">
            <a:spLocks/>
          </p:cNvSpPr>
          <p:nvPr>
            <p:custDataLst>
              <p:tags r:id="rId32"/>
            </p:custDataLst>
          </p:nvPr>
        </p:nvSpPr>
        <p:spPr bwMode="auto">
          <a:xfrm>
            <a:off x="3419476" y="2097088"/>
            <a:ext cx="9048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1FE1D65E-34BC-48D7-B810-62AEF2A9E2F7}" type="datetime'H''''2 te''c''hn''''''ol''''''''''''''''''o''''g''''ie''''''s'">
              <a:rPr lang="en-US" altLang="en-US" sz="1000" smtClean="0"/>
              <a:pPr/>
              <a:t>H2 technologies</a:t>
            </a:fld>
            <a:endParaRPr lang="en-US" sz="1000">
              <a:sym typeface="+mn-lt"/>
            </a:endParaRPr>
          </a:p>
        </p:txBody>
      </p:sp>
      <p:sp>
        <p:nvSpPr>
          <p:cNvPr id="55" name="Text Placeholder 10">
            <a:extLst>
              <a:ext uri="{FF2B5EF4-FFF2-40B4-BE49-F238E27FC236}">
                <a16:creationId xmlns:a16="http://schemas.microsoft.com/office/drawing/2014/main" id="{97351BF6-A120-732C-3A3D-9B6B639DDA41}"/>
              </a:ext>
            </a:extLst>
          </p:cNvPr>
          <p:cNvSpPr txBox="1">
            <a:spLocks/>
          </p:cNvSpPr>
          <p:nvPr>
            <p:custDataLst>
              <p:tags r:id="rId33"/>
            </p:custDataLst>
          </p:nvPr>
        </p:nvSpPr>
        <p:spPr bwMode="auto">
          <a:xfrm>
            <a:off x="4656138" y="2097088"/>
            <a:ext cx="498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8FC6CE19-30C3-4709-9798-2A05A0B1ED4B}" type="datetime'''S''''o''l''''a''''''''r'''''''''''''' P''''''''V'''''">
              <a:rPr lang="en-US" altLang="en-US" sz="1000" smtClean="0"/>
              <a:pPr/>
              <a:t>Solar PV</a:t>
            </a:fld>
            <a:endParaRPr lang="en-US" sz="1000">
              <a:sym typeface="+mn-lt"/>
            </a:endParaRPr>
          </a:p>
        </p:txBody>
      </p:sp>
      <p:sp>
        <p:nvSpPr>
          <p:cNvPr id="53" name="Text Placeholder 10">
            <a:extLst>
              <a:ext uri="{FF2B5EF4-FFF2-40B4-BE49-F238E27FC236}">
                <a16:creationId xmlns:a16="http://schemas.microsoft.com/office/drawing/2014/main" id="{970BE673-38B3-C13F-4088-E117AFA27C9B}"/>
              </a:ext>
            </a:extLst>
          </p:cNvPr>
          <p:cNvSpPr txBox="1">
            <a:spLocks/>
          </p:cNvSpPr>
          <p:nvPr>
            <p:custDataLst>
              <p:tags r:id="rId34"/>
            </p:custDataLst>
          </p:nvPr>
        </p:nvSpPr>
        <p:spPr bwMode="auto">
          <a:xfrm>
            <a:off x="2589213" y="2097088"/>
            <a:ext cx="498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5DCBA436-E538-4974-BDCA-BCD3195400E5}" type="datetime'''B''''''a''t''t''''''''e''r''''''''''''''''''i''''''es'">
              <a:rPr lang="en-US" altLang="en-US" sz="1000" smtClean="0"/>
              <a:pPr/>
              <a:t>Batteries</a:t>
            </a:fld>
            <a:endParaRPr lang="en-US" sz="1000">
              <a:sym typeface="+mn-lt"/>
            </a:endParaRPr>
          </a:p>
        </p:txBody>
      </p:sp>
      <p:sp>
        <p:nvSpPr>
          <p:cNvPr id="56" name="Text Placeholder 10">
            <a:extLst>
              <a:ext uri="{FF2B5EF4-FFF2-40B4-BE49-F238E27FC236}">
                <a16:creationId xmlns:a16="http://schemas.microsoft.com/office/drawing/2014/main" id="{18F008FF-4DF3-151A-3805-7380AC731716}"/>
              </a:ext>
            </a:extLst>
          </p:cNvPr>
          <p:cNvSpPr txBox="1">
            <a:spLocks/>
          </p:cNvSpPr>
          <p:nvPr>
            <p:custDataLst>
              <p:tags r:id="rId35"/>
            </p:custDataLst>
          </p:nvPr>
        </p:nvSpPr>
        <p:spPr bwMode="auto">
          <a:xfrm>
            <a:off x="5486400" y="2097088"/>
            <a:ext cx="2889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7549D3B5-2130-4551-86C1-484553EAFD6E}" type="datetime'''''''''''''W''''''''''''''''''''''''''i''n''''''''''''d'''''">
              <a:rPr lang="en-US" altLang="en-US" sz="1000" smtClean="0"/>
              <a:pPr/>
              <a:t>Wind</a:t>
            </a:fld>
            <a:endParaRPr lang="en-US" sz="1000">
              <a:sym typeface="+mn-lt"/>
            </a:endParaRPr>
          </a:p>
        </p:txBody>
      </p:sp>
      <p:sp>
        <p:nvSpPr>
          <p:cNvPr id="52" name="Text Placeholder 10">
            <a:extLst>
              <a:ext uri="{FF2B5EF4-FFF2-40B4-BE49-F238E27FC236}">
                <a16:creationId xmlns:a16="http://schemas.microsoft.com/office/drawing/2014/main" id="{08C5168D-7EE2-D935-DCAF-995393AB1A0A}"/>
              </a:ext>
            </a:extLst>
          </p:cNvPr>
          <p:cNvSpPr txBox="1">
            <a:spLocks/>
          </p:cNvSpPr>
          <p:nvPr>
            <p:custDataLst>
              <p:tags r:id="rId36"/>
            </p:custDataLst>
          </p:nvPr>
        </p:nvSpPr>
        <p:spPr bwMode="auto">
          <a:xfrm>
            <a:off x="1173164" y="2097088"/>
            <a:ext cx="10842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000" dirty="0">
                <a:sym typeface="+mn-lt"/>
              </a:rPr>
              <a:t>Electricity networks</a:t>
            </a:r>
            <a:endParaRPr lang="en-US" sz="1000" dirty="0">
              <a:sym typeface="+mn-lt"/>
            </a:endParaRPr>
          </a:p>
        </p:txBody>
      </p:sp>
      <p:sp>
        <p:nvSpPr>
          <p:cNvPr id="57" name="Text Placeholder 10">
            <a:extLst>
              <a:ext uri="{FF2B5EF4-FFF2-40B4-BE49-F238E27FC236}">
                <a16:creationId xmlns:a16="http://schemas.microsoft.com/office/drawing/2014/main" id="{7BDDDA11-6480-DF59-786C-2A6AC57ABEF6}"/>
              </a:ext>
            </a:extLst>
          </p:cNvPr>
          <p:cNvSpPr txBox="1">
            <a:spLocks/>
          </p:cNvSpPr>
          <p:nvPr>
            <p:custDataLst>
              <p:tags r:id="rId37"/>
            </p:custDataLst>
          </p:nvPr>
        </p:nvSpPr>
        <p:spPr bwMode="auto">
          <a:xfrm>
            <a:off x="6107113" y="2097088"/>
            <a:ext cx="13017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000" dirty="0">
                <a:sym typeface="+mn-lt"/>
              </a:rPr>
              <a:t>Other low-emission PG</a:t>
            </a:r>
            <a:endParaRPr lang="en-US" sz="1000" dirty="0">
              <a:sym typeface="+mn-lt"/>
            </a:endParaRPr>
          </a:p>
        </p:txBody>
      </p:sp>
      <p:sp>
        <p:nvSpPr>
          <p:cNvPr id="51" name="Text Placeholder 10">
            <a:extLst>
              <a:ext uri="{FF2B5EF4-FFF2-40B4-BE49-F238E27FC236}">
                <a16:creationId xmlns:a16="http://schemas.microsoft.com/office/drawing/2014/main" id="{691A1F70-275B-F078-5A72-3A8FA46F602C}"/>
              </a:ext>
            </a:extLst>
          </p:cNvPr>
          <p:cNvSpPr txBox="1">
            <a:spLocks/>
          </p:cNvSpPr>
          <p:nvPr>
            <p:custDataLst>
              <p:tags r:id="rId38"/>
            </p:custDataLst>
          </p:nvPr>
        </p:nvSpPr>
        <p:spPr bwMode="auto">
          <a:xfrm>
            <a:off x="609601" y="2097088"/>
            <a:ext cx="231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sz="1000">
                <a:sym typeface="+mn-lt"/>
              </a:rPr>
              <a:t>EVs</a:t>
            </a:r>
          </a:p>
        </p:txBody>
      </p:sp>
      <p:sp>
        <p:nvSpPr>
          <p:cNvPr id="58" name="TextBox 57">
            <a:extLst>
              <a:ext uri="{FF2B5EF4-FFF2-40B4-BE49-F238E27FC236}">
                <a16:creationId xmlns:a16="http://schemas.microsoft.com/office/drawing/2014/main" id="{C5D17328-6DBC-0F0E-D737-1ACAA36FA55B}"/>
              </a:ext>
            </a:extLst>
          </p:cNvPr>
          <p:cNvSpPr txBox="1"/>
          <p:nvPr/>
        </p:nvSpPr>
        <p:spPr bwMode="gray">
          <a:xfrm>
            <a:off x="282606" y="2391805"/>
            <a:ext cx="1174750" cy="400110"/>
          </a:xfrm>
          <a:prstGeom prst="rect">
            <a:avLst/>
          </a:prstGeom>
          <a:noFill/>
          <a:ln>
            <a:noFill/>
          </a:ln>
        </p:spPr>
        <p:txBody>
          <a:bodyPr wrap="square">
            <a:spAutoFit/>
          </a:bodyPr>
          <a:lstStyle/>
          <a:p>
            <a:r>
              <a:rPr lang="en-US" sz="1000" b="1" i="1" dirty="0"/>
              <a:t>EVs demand share (%)</a:t>
            </a:r>
            <a:endParaRPr lang="en-GB" sz="1000" b="1" dirty="0"/>
          </a:p>
        </p:txBody>
      </p:sp>
    </p:spTree>
    <p:extLst>
      <p:ext uri="{BB962C8B-B14F-4D97-AF65-F5344CB8AC3E}">
        <p14:creationId xmlns:p14="http://schemas.microsoft.com/office/powerpoint/2010/main" val="3405385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D569D103-230C-1EE3-5AA7-3FF33960FFD9}"/>
              </a:ext>
            </a:extLst>
          </p:cNvPr>
          <p:cNvGraphicFramePr>
            <a:graphicFrameLocks/>
          </p:cNvGraphicFramePr>
          <p:nvPr>
            <p:custDataLst>
              <p:tags r:id="rId1"/>
            </p:custDataLst>
            <p:extLst>
              <p:ext uri="{D42A27DB-BD31-4B8C-83A1-F6EECF244321}">
                <p14:modId xmlns:p14="http://schemas.microsoft.com/office/powerpoint/2010/main" val="83534681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05" imgW="7772400" imgH="10058400" progId="TCLayout.ActiveDocument.1">
                  <p:embed/>
                </p:oleObj>
              </mc:Choice>
              <mc:Fallback>
                <p:oleObj name="think-cell Slide" r:id="rId105" imgW="7772400" imgH="10058400" progId="TCLayout.ActiveDocument.1">
                  <p:embed/>
                  <p:pic>
                    <p:nvPicPr>
                      <p:cNvPr id="0" name=""/>
                      <p:cNvPicPr/>
                      <p:nvPr/>
                    </p:nvPicPr>
                    <p:blipFill>
                      <a:blip r:embed="rId106"/>
                      <a:stretch>
                        <a:fillRect/>
                      </a:stretch>
                    </p:blipFill>
                    <p:spPr>
                      <a:xfrm>
                        <a:off x="1588" y="1588"/>
                        <a:ext cx="1227"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D6A80DAA-6443-8A07-0805-0072607CBBB5}"/>
              </a:ext>
            </a:extLst>
          </p:cNvPr>
          <p:cNvSpPr>
            <a:spLocks noGrp="1"/>
          </p:cNvSpPr>
          <p:nvPr>
            <p:ph type="title"/>
          </p:nvPr>
        </p:nvSpPr>
        <p:spPr>
          <a:xfrm>
            <a:off x="334962" y="513568"/>
            <a:ext cx="11857037" cy="754846"/>
          </a:xfrm>
        </p:spPr>
        <p:txBody>
          <a:bodyPr vert="horz"/>
          <a:lstStyle/>
          <a:p>
            <a:r>
              <a:rPr lang="en-US" dirty="0"/>
              <a:t>Copper accounts for ~ 30-60% of cumulative mineral demand for renewables and EVs; demand from EV to outpace renewables 3x</a:t>
            </a:r>
            <a:endParaRPr lang="en-GB" dirty="0"/>
          </a:p>
        </p:txBody>
      </p:sp>
      <p:sp>
        <p:nvSpPr>
          <p:cNvPr id="5" name="Footer Placeholder 4">
            <a:extLst>
              <a:ext uri="{FF2B5EF4-FFF2-40B4-BE49-F238E27FC236}">
                <a16:creationId xmlns:a16="http://schemas.microsoft.com/office/drawing/2014/main" id="{152C569C-62DC-2BCF-9ED0-36DAA5ECE2E0}"/>
              </a:ext>
            </a:extLst>
          </p:cNvPr>
          <p:cNvSpPr>
            <a:spLocks noGrp="1"/>
          </p:cNvSpPr>
          <p:nvPr>
            <p:ph type="ftr" sz="quarter" idx="3"/>
          </p:nvPr>
        </p:nvSpPr>
        <p:spPr/>
        <p:txBody>
          <a:bodyPr/>
          <a:lstStyle/>
          <a:p>
            <a:r>
              <a:rPr lang="en-US" dirty="0">
                <a:solidFill>
                  <a:srgbClr val="000000"/>
                </a:solidFill>
              </a:rPr>
              <a:t>1) Demand projections are based on analysis pre-OBBBA.</a:t>
            </a:r>
          </a:p>
          <a:p>
            <a:r>
              <a:rPr lang="en-US" dirty="0">
                <a:solidFill>
                  <a:srgbClr val="000000"/>
                </a:solidFill>
              </a:rPr>
              <a:t>Sources: </a:t>
            </a:r>
            <a:r>
              <a:rPr lang="en-US" dirty="0">
                <a:solidFill>
                  <a:srgbClr val="000000"/>
                </a:solidFill>
                <a:hlinkClick r:id="rId107"/>
              </a:rPr>
              <a:t>Critical Minerals Data Explorer</a:t>
            </a:r>
            <a:r>
              <a:rPr lang="en-US" dirty="0">
                <a:solidFill>
                  <a:srgbClr val="000000"/>
                </a:solidFill>
              </a:rPr>
              <a:t> (IEA, 2025); </a:t>
            </a:r>
            <a:r>
              <a:rPr lang="en-US" dirty="0">
                <a:solidFill>
                  <a:srgbClr val="000000"/>
                </a:solidFill>
                <a:hlinkClick r:id="rId108"/>
              </a:rPr>
              <a:t>Global Copper Demand in Net Zero Scenario</a:t>
            </a:r>
            <a:r>
              <a:rPr lang="en-US" dirty="0">
                <a:solidFill>
                  <a:srgbClr val="000000"/>
                </a:solidFill>
              </a:rPr>
              <a:t> (IEA, 2024); </a:t>
            </a:r>
            <a:r>
              <a:rPr lang="en-US" dirty="0">
                <a:solidFill>
                  <a:srgbClr val="000000"/>
                </a:solidFill>
                <a:hlinkClick r:id="rId109"/>
              </a:rPr>
              <a:t>Special Report on Solar PV Global Supply Chains</a:t>
            </a:r>
            <a:r>
              <a:rPr lang="en-US" dirty="0">
                <a:solidFill>
                  <a:srgbClr val="000000"/>
                </a:solidFill>
              </a:rPr>
              <a:t> (IEA, 2025); </a:t>
            </a:r>
          </a:p>
          <a:p>
            <a:r>
              <a:rPr lang="en-US" dirty="0">
                <a:solidFill>
                  <a:srgbClr val="000000"/>
                </a:solidFill>
              </a:rPr>
              <a:t>Credit: </a:t>
            </a:r>
            <a:r>
              <a:rPr lang="en-US" dirty="0" err="1">
                <a:solidFill>
                  <a:srgbClr val="000000"/>
                </a:solidFill>
              </a:rPr>
              <a:t>Khande</a:t>
            </a:r>
            <a:r>
              <a:rPr lang="en-US" dirty="0">
                <a:solidFill>
                  <a:srgbClr val="000000"/>
                </a:solidFill>
              </a:rPr>
              <a:t>-Jae Fisher, Isabel Hoyos, </a:t>
            </a:r>
            <a:r>
              <a:rPr lang="en-US" dirty="0" err="1">
                <a:solidFill>
                  <a:srgbClr val="000000"/>
                </a:solidFill>
              </a:rPr>
              <a:t>Ariela</a:t>
            </a:r>
            <a:r>
              <a:rPr lang="en-US" dirty="0">
                <a:solidFill>
                  <a:srgbClr val="000000"/>
                </a:solidFill>
              </a:rPr>
              <a:t> </a:t>
            </a:r>
            <a:r>
              <a:rPr lang="en-US" dirty="0" err="1">
                <a:solidFill>
                  <a:srgbClr val="000000"/>
                </a:solidFill>
              </a:rPr>
              <a:t>Farchi</a:t>
            </a:r>
            <a:r>
              <a:rPr lang="en-US" dirty="0">
                <a:solidFill>
                  <a:srgbClr val="000000"/>
                </a:solidFill>
              </a:rPr>
              <a:t>, </a:t>
            </a:r>
            <a:r>
              <a:rPr lang="en-US" dirty="0" err="1">
                <a:solidFill>
                  <a:srgbClr val="000000"/>
                </a:solidFill>
              </a:rPr>
              <a:t>Hyae</a:t>
            </a:r>
            <a:r>
              <a:rPr lang="en-US" dirty="0">
                <a:solidFill>
                  <a:srgbClr val="000000"/>
                </a:solidFill>
              </a:rPr>
              <a:t> Ryung Kim, and</a:t>
            </a:r>
            <a:r>
              <a:rPr lang="en-US" dirty="0"/>
              <a:t> </a:t>
            </a:r>
            <a:r>
              <a:rPr lang="en-US" dirty="0">
                <a:solidFill>
                  <a:srgbClr val="000000"/>
                </a:solidFill>
                <a:hlinkClick r:id="rId110"/>
              </a:rPr>
              <a:t>Gernot Wagner</a:t>
            </a:r>
            <a:r>
              <a:rPr lang="en-US" dirty="0">
                <a:solidFill>
                  <a:srgbClr val="000000"/>
                </a:solidFill>
              </a:rPr>
              <a:t>. </a:t>
            </a:r>
            <a:r>
              <a:rPr lang="en-US" dirty="0">
                <a:solidFill>
                  <a:srgbClr val="000000"/>
                </a:solidFill>
                <a:hlinkClick r:id="rId111"/>
              </a:rPr>
              <a:t>Share with attribution</a:t>
            </a:r>
            <a:r>
              <a:rPr lang="en-US" dirty="0">
                <a:solidFill>
                  <a:srgbClr val="000000"/>
                </a:solidFill>
              </a:rPr>
              <a:t>: Wagner et al., "Mining for the Energy Transition" (10 April 2026).</a:t>
            </a:r>
            <a:r>
              <a:rPr lang="en-US" dirty="0">
                <a:solidFill>
                  <a:schemeClr val="tx1"/>
                </a:solidFill>
              </a:rPr>
              <a:t>​</a:t>
            </a:r>
          </a:p>
        </p:txBody>
      </p:sp>
      <p:sp>
        <p:nvSpPr>
          <p:cNvPr id="6" name="Text Placeholder 5">
            <a:extLst>
              <a:ext uri="{FF2B5EF4-FFF2-40B4-BE49-F238E27FC236}">
                <a16:creationId xmlns:a16="http://schemas.microsoft.com/office/drawing/2014/main" id="{FF410861-0D21-2191-0FB8-FA95FF7C1710}"/>
              </a:ext>
            </a:extLst>
          </p:cNvPr>
          <p:cNvSpPr>
            <a:spLocks noGrp="1"/>
          </p:cNvSpPr>
          <p:nvPr>
            <p:ph type="body" sz="quarter" idx="13"/>
          </p:nvPr>
        </p:nvSpPr>
        <p:spPr/>
        <p:txBody>
          <a:bodyPr/>
          <a:lstStyle/>
          <a:p>
            <a:r>
              <a:rPr lang="en-US" sz="1400" dirty="0">
                <a:solidFill>
                  <a:srgbClr val="000000"/>
                </a:solidFill>
                <a:cs typeface="Arial"/>
              </a:rPr>
              <a:t>Demand</a:t>
            </a:r>
            <a:r>
              <a:rPr lang="en-US" sz="1400" baseline="30000" dirty="0">
                <a:solidFill>
                  <a:srgbClr val="000000"/>
                </a:solidFill>
                <a:cs typeface="Arial"/>
              </a:rPr>
              <a:t>1</a:t>
            </a:r>
            <a:r>
              <a:rPr lang="en-US" sz="1400" dirty="0">
                <a:solidFill>
                  <a:srgbClr val="000000"/>
                </a:solidFill>
                <a:cs typeface="Arial"/>
              </a:rPr>
              <a:t> from EVs will grow 10x by 2050; solar and wind will increase by 40% and 150%</a:t>
            </a:r>
          </a:p>
        </p:txBody>
      </p:sp>
      <p:sp>
        <p:nvSpPr>
          <p:cNvPr id="7" name="Text Placeholder 6">
            <a:extLst>
              <a:ext uri="{FF2B5EF4-FFF2-40B4-BE49-F238E27FC236}">
                <a16:creationId xmlns:a16="http://schemas.microsoft.com/office/drawing/2014/main" id="{DFF2242D-F630-A914-8030-A2D918BA7693}"/>
              </a:ext>
            </a:extLst>
          </p:cNvPr>
          <p:cNvSpPr>
            <a:spLocks noGrp="1"/>
          </p:cNvSpPr>
          <p:nvPr>
            <p:ph type="body" sz="quarter" idx="19"/>
          </p:nvPr>
        </p:nvSpPr>
        <p:spPr/>
        <p:txBody>
          <a:bodyPr/>
          <a:lstStyle/>
          <a:p>
            <a:r>
              <a:rPr lang="en-US" sz="1400" dirty="0">
                <a:solidFill>
                  <a:srgbClr val="000000"/>
                </a:solidFill>
                <a:cs typeface="Arial"/>
              </a:rPr>
              <a:t>&gt;50% of EV demand</a:t>
            </a:r>
            <a:r>
              <a:rPr lang="en-US" sz="1400" baseline="30000" dirty="0">
                <a:solidFill>
                  <a:srgbClr val="000000"/>
                </a:solidFill>
                <a:cs typeface="Arial"/>
              </a:rPr>
              <a:t>1</a:t>
            </a:r>
            <a:r>
              <a:rPr lang="en-US" sz="1400" dirty="0">
                <a:solidFill>
                  <a:srgbClr val="000000"/>
                </a:solidFill>
                <a:cs typeface="Arial"/>
              </a:rPr>
              <a:t> is for Cu and graphite; renewables demand driven by Cu, Si, and Zn </a:t>
            </a:r>
          </a:p>
        </p:txBody>
      </p:sp>
      <p:sp>
        <p:nvSpPr>
          <p:cNvPr id="8" name="Text Placeholder 7">
            <a:extLst>
              <a:ext uri="{FF2B5EF4-FFF2-40B4-BE49-F238E27FC236}">
                <a16:creationId xmlns:a16="http://schemas.microsoft.com/office/drawing/2014/main" id="{41DD8670-F33C-D0FD-C0D0-0AC520AA54E7}"/>
              </a:ext>
            </a:extLst>
          </p:cNvPr>
          <p:cNvSpPr>
            <a:spLocks noGrp="1"/>
          </p:cNvSpPr>
          <p:nvPr>
            <p:ph type="body" sz="quarter" idx="14"/>
          </p:nvPr>
        </p:nvSpPr>
        <p:spPr/>
        <p:txBody>
          <a:bodyPr/>
          <a:lstStyle/>
          <a:p>
            <a:pPr marL="0" indent="0">
              <a:buNone/>
            </a:pPr>
            <a:r>
              <a:rPr lang="en-US" b="1" dirty="0"/>
              <a:t>Observations</a:t>
            </a:r>
          </a:p>
          <a:p>
            <a:pPr marL="173736" indent="-173736">
              <a:spcBef>
                <a:spcPts val="600"/>
              </a:spcBef>
            </a:pPr>
            <a:r>
              <a:rPr lang="en-US" sz="1050" dirty="0"/>
              <a:t>Copper is essential for all sectors; it covers the greatest mineral share of solar PV demand.</a:t>
            </a:r>
          </a:p>
          <a:p>
            <a:pPr marL="173736" indent="-173736">
              <a:spcBef>
                <a:spcPts val="600"/>
              </a:spcBef>
            </a:pPr>
            <a:r>
              <a:rPr lang="en-US" sz="1050" dirty="0"/>
              <a:t>Cu is widely used for its conductive properties in cables, wiring, and electrical components for tech.</a:t>
            </a:r>
          </a:p>
          <a:p>
            <a:pPr marL="173736" indent="-173736">
              <a:spcBef>
                <a:spcPts val="600"/>
              </a:spcBef>
            </a:pPr>
            <a:r>
              <a:rPr lang="en-US" sz="1050" dirty="0"/>
              <a:t>Cu, Zn, and Si - the most crucial minerals for renewables -  will account </a:t>
            </a:r>
            <a:r>
              <a:rPr lang="en-US" sz="1050" b="1" dirty="0"/>
              <a:t>for 49%, 21%, and 22% </a:t>
            </a:r>
            <a:r>
              <a:rPr lang="en-US" sz="1050" dirty="0"/>
              <a:t>of cumulative wind and solar demand through 2050, respectively.</a:t>
            </a:r>
          </a:p>
          <a:p>
            <a:pPr marL="173736" indent="-173736">
              <a:spcBef>
                <a:spcPts val="600"/>
              </a:spcBef>
            </a:pPr>
            <a:r>
              <a:rPr lang="en-US" sz="1050" dirty="0"/>
              <a:t>EVs are expected to drive demand for lithium; they accounted for </a:t>
            </a:r>
            <a:r>
              <a:rPr lang="en-US" sz="1050" b="1" dirty="0"/>
              <a:t>85% of lithium demand </a:t>
            </a:r>
            <a:r>
              <a:rPr lang="en-US" sz="1050" dirty="0"/>
              <a:t>in 2023.</a:t>
            </a:r>
          </a:p>
          <a:p>
            <a:pPr marL="0" indent="0">
              <a:buNone/>
            </a:pPr>
            <a:endParaRPr lang="en-GB" dirty="0"/>
          </a:p>
        </p:txBody>
      </p:sp>
      <p:sp>
        <p:nvSpPr>
          <p:cNvPr id="11" name="btfpColumnHeaderBoxText223027">
            <a:extLst>
              <a:ext uri="{FF2B5EF4-FFF2-40B4-BE49-F238E27FC236}">
                <a16:creationId xmlns:a16="http://schemas.microsoft.com/office/drawing/2014/main" id="{FE905AC3-156E-8408-53A4-7C26C7E3C634}"/>
              </a:ext>
            </a:extLst>
          </p:cNvPr>
          <p:cNvSpPr txBox="1"/>
          <p:nvPr/>
        </p:nvSpPr>
        <p:spPr bwMode="gray">
          <a:xfrm>
            <a:off x="410403" y="2046645"/>
            <a:ext cx="4010025" cy="257175"/>
          </a:xfrm>
          <a:prstGeom prst="rect">
            <a:avLst/>
          </a:prstGeom>
          <a:noFill/>
        </p:spPr>
        <p:txBody>
          <a:bodyPr vert="horz" wrap="square" lIns="36036" tIns="36036" rIns="36036" bIns="36036" rtlCol="0" anchor="b">
            <a:spAutoFit/>
          </a:bodyPr>
          <a:lstStyle/>
          <a:p>
            <a:r>
              <a:rPr lang="en-US" sz="1200" dirty="0">
                <a:solidFill>
                  <a:srgbClr val="000000"/>
                </a:solidFill>
                <a:cs typeface="Arial"/>
              </a:rPr>
              <a:t>Annual critical mineral demand under NZE, </a:t>
            </a:r>
            <a:r>
              <a:rPr lang="en-US" sz="1200" i="1" dirty="0">
                <a:solidFill>
                  <a:srgbClr val="000000"/>
                </a:solidFill>
                <a:cs typeface="Arial"/>
              </a:rPr>
              <a:t>Mt</a:t>
            </a:r>
            <a:endParaRPr lang="en-US" sz="1200" i="1" dirty="0">
              <a:solidFill>
                <a:srgbClr val="FF0000"/>
              </a:solidFill>
              <a:cs typeface="Arial"/>
            </a:endParaRPr>
          </a:p>
        </p:txBody>
      </p:sp>
      <p:sp>
        <p:nvSpPr>
          <p:cNvPr id="12" name="btfpColumnHeaderBoxText223027">
            <a:extLst>
              <a:ext uri="{FF2B5EF4-FFF2-40B4-BE49-F238E27FC236}">
                <a16:creationId xmlns:a16="http://schemas.microsoft.com/office/drawing/2014/main" id="{A8FE18E4-1087-2CC4-0425-2CCB05AF7B71}"/>
              </a:ext>
            </a:extLst>
          </p:cNvPr>
          <p:cNvSpPr txBox="1"/>
          <p:nvPr/>
        </p:nvSpPr>
        <p:spPr bwMode="gray">
          <a:xfrm>
            <a:off x="4908582" y="2046645"/>
            <a:ext cx="4143375" cy="257175"/>
          </a:xfrm>
          <a:prstGeom prst="rect">
            <a:avLst/>
          </a:prstGeom>
          <a:noFill/>
        </p:spPr>
        <p:txBody>
          <a:bodyPr vert="horz" wrap="square" lIns="36036" tIns="36036" rIns="36036" bIns="36036" rtlCol="0" anchor="b">
            <a:spAutoFit/>
          </a:bodyPr>
          <a:lstStyle/>
          <a:p>
            <a:r>
              <a:rPr lang="en-US" sz="1200" dirty="0">
                <a:solidFill>
                  <a:srgbClr val="000000"/>
                </a:solidFill>
                <a:cs typeface="Arial"/>
              </a:rPr>
              <a:t>Distribution of cumulative mineral demand to 2050, </a:t>
            </a:r>
            <a:r>
              <a:rPr lang="en-US" sz="1200" i="1" dirty="0">
                <a:solidFill>
                  <a:srgbClr val="000000"/>
                </a:solidFill>
                <a:cs typeface="Arial"/>
              </a:rPr>
              <a:t>%</a:t>
            </a:r>
          </a:p>
        </p:txBody>
      </p:sp>
      <p:cxnSp>
        <p:nvCxnSpPr>
          <p:cNvPr id="19" name="Straight Arrow Connector 18">
            <a:extLst>
              <a:ext uri="{FF2B5EF4-FFF2-40B4-BE49-F238E27FC236}">
                <a16:creationId xmlns:a16="http://schemas.microsoft.com/office/drawing/2014/main" id="{6133B69B-CCE4-3E84-6796-FDA75494CC88}"/>
              </a:ext>
            </a:extLst>
          </p:cNvPr>
          <p:cNvCxnSpPr/>
          <p:nvPr/>
        </p:nvCxnSpPr>
        <p:spPr bwMode="gray">
          <a:xfrm flipV="1">
            <a:off x="3278973" y="2782887"/>
            <a:ext cx="0" cy="2446338"/>
          </a:xfrm>
          <a:prstGeom prst="straightConnector1">
            <a:avLst/>
          </a:prstGeom>
          <a:ln w="19050" cap="flat">
            <a:solidFill>
              <a:schemeClr val="tx2">
                <a:lumMod val="75000"/>
              </a:schemeClr>
            </a:solidFill>
            <a:prstDash val="dash"/>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58EDC98-7A1E-4C50-7D96-68FA5EE5C9FE}"/>
              </a:ext>
            </a:extLst>
          </p:cNvPr>
          <p:cNvSpPr/>
          <p:nvPr/>
        </p:nvSpPr>
        <p:spPr bwMode="gray">
          <a:xfrm>
            <a:off x="3370262" y="3301733"/>
            <a:ext cx="1131387" cy="1049338"/>
          </a:xfrm>
          <a:prstGeom prst="rec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spcBef>
                <a:spcPts val="600"/>
              </a:spcBef>
              <a:spcAft>
                <a:spcPts val="600"/>
              </a:spcAft>
            </a:pPr>
            <a:r>
              <a:rPr lang="en-US" sz="900" dirty="0">
                <a:solidFill>
                  <a:schemeClr val="tx1"/>
                </a:solidFill>
              </a:rPr>
              <a:t>Demand for EVs </a:t>
            </a:r>
            <a:br>
              <a:rPr lang="en-US" sz="900" dirty="0">
                <a:solidFill>
                  <a:schemeClr val="tx1"/>
                </a:solidFill>
              </a:rPr>
            </a:br>
            <a:r>
              <a:rPr lang="en-US" sz="900" dirty="0">
                <a:solidFill>
                  <a:schemeClr val="tx1"/>
                </a:solidFill>
              </a:rPr>
              <a:t>is projected to </a:t>
            </a:r>
            <a:r>
              <a:rPr lang="en-US" sz="900" b="1" dirty="0">
                <a:solidFill>
                  <a:schemeClr val="tx1"/>
                </a:solidFill>
              </a:rPr>
              <a:t>outpace</a:t>
            </a:r>
            <a:r>
              <a:rPr lang="en-US" sz="900" dirty="0">
                <a:solidFill>
                  <a:schemeClr val="tx1"/>
                </a:solidFill>
              </a:rPr>
              <a:t> wind and solar by ~</a:t>
            </a:r>
            <a:r>
              <a:rPr lang="en-US" sz="900" b="1" dirty="0">
                <a:solidFill>
                  <a:schemeClr val="tx1"/>
                </a:solidFill>
              </a:rPr>
              <a:t>7x and ~5.5x </a:t>
            </a:r>
            <a:r>
              <a:rPr lang="en-US" sz="900" dirty="0">
                <a:solidFill>
                  <a:schemeClr val="tx1"/>
                </a:solidFill>
              </a:rPr>
              <a:t>respectively; nearly </a:t>
            </a:r>
            <a:r>
              <a:rPr lang="en-US" sz="900" b="1" dirty="0">
                <a:solidFill>
                  <a:schemeClr val="tx1"/>
                </a:solidFill>
              </a:rPr>
              <a:t>3x</a:t>
            </a:r>
            <a:r>
              <a:rPr lang="en-US" sz="900" dirty="0">
                <a:solidFill>
                  <a:schemeClr val="tx1"/>
                </a:solidFill>
              </a:rPr>
              <a:t> combined renewable demand.</a:t>
            </a:r>
          </a:p>
        </p:txBody>
      </p:sp>
      <p:graphicFrame>
        <p:nvGraphicFramePr>
          <p:cNvPr id="66" name="Chart 65">
            <a:extLst>
              <a:ext uri="{FF2B5EF4-FFF2-40B4-BE49-F238E27FC236}">
                <a16:creationId xmlns:a16="http://schemas.microsoft.com/office/drawing/2014/main" id="{68F6B7B2-4E26-6AB3-A10D-00D90508159B}"/>
              </a:ext>
            </a:extLst>
          </p:cNvPr>
          <p:cNvGraphicFramePr/>
          <p:nvPr>
            <p:custDataLst>
              <p:tags r:id="rId2"/>
            </p:custDataLst>
            <p:extLst>
              <p:ext uri="{D42A27DB-BD31-4B8C-83A1-F6EECF244321}">
                <p14:modId xmlns:p14="http://schemas.microsoft.com/office/powerpoint/2010/main" val="3587276345"/>
              </p:ext>
            </p:extLst>
          </p:nvPr>
        </p:nvGraphicFramePr>
        <p:xfrm>
          <a:off x="414338" y="2386013"/>
          <a:ext cx="4032250" cy="3867150"/>
        </p:xfrm>
        <a:graphic>
          <a:graphicData uri="http://schemas.openxmlformats.org/drawingml/2006/chart">
            <c:chart xmlns:c="http://schemas.openxmlformats.org/drawingml/2006/chart" xmlns:r="http://schemas.openxmlformats.org/officeDocument/2006/relationships" r:id="rId112"/>
          </a:graphicData>
        </a:graphic>
      </p:graphicFrame>
      <p:sp>
        <p:nvSpPr>
          <p:cNvPr id="22" name="Text Placeholder 10">
            <a:extLst>
              <a:ext uri="{FF2B5EF4-FFF2-40B4-BE49-F238E27FC236}">
                <a16:creationId xmlns:a16="http://schemas.microsoft.com/office/drawing/2014/main" id="{2BA12CFB-1D6B-3D65-EFB3-A1970880C967}"/>
              </a:ext>
            </a:extLst>
          </p:cNvPr>
          <p:cNvSpPr txBox="1">
            <a:spLocks/>
          </p:cNvSpPr>
          <p:nvPr>
            <p:custDataLst>
              <p:tags r:id="rId3"/>
            </p:custDataLst>
          </p:nvPr>
        </p:nvSpPr>
        <p:spPr bwMode="gray">
          <a:xfrm>
            <a:off x="515938" y="549275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r>
              <a:rPr lang="en-US" altLang="en-US" sz="1000">
                <a:effectLst/>
                <a:sym typeface="+mn-lt"/>
              </a:rPr>
              <a:t>2</a:t>
            </a:r>
            <a:endParaRPr lang="en-US" sz="1000">
              <a:sym typeface="+mn-lt"/>
            </a:endParaRPr>
          </a:p>
        </p:txBody>
      </p:sp>
      <p:sp>
        <p:nvSpPr>
          <p:cNvPr id="23" name="Text Placeholder 10">
            <a:extLst>
              <a:ext uri="{FF2B5EF4-FFF2-40B4-BE49-F238E27FC236}">
                <a16:creationId xmlns:a16="http://schemas.microsoft.com/office/drawing/2014/main" id="{4047E531-9E55-8B35-995C-0A0C575FF946}"/>
              </a:ext>
            </a:extLst>
          </p:cNvPr>
          <p:cNvSpPr txBox="1">
            <a:spLocks/>
          </p:cNvSpPr>
          <p:nvPr>
            <p:custDataLst>
              <p:tags r:id="rId4"/>
            </p:custDataLst>
          </p:nvPr>
        </p:nvSpPr>
        <p:spPr bwMode="gray">
          <a:xfrm>
            <a:off x="515938" y="51816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r>
              <a:rPr lang="en-US" altLang="en-US" sz="1000">
                <a:effectLst/>
                <a:sym typeface="+mn-lt"/>
              </a:rPr>
              <a:t>4</a:t>
            </a:r>
            <a:endParaRPr lang="en-US" sz="1000">
              <a:sym typeface="+mn-lt"/>
            </a:endParaRPr>
          </a:p>
        </p:txBody>
      </p:sp>
      <p:sp>
        <p:nvSpPr>
          <p:cNvPr id="24" name="Text Placeholder 10">
            <a:extLst>
              <a:ext uri="{FF2B5EF4-FFF2-40B4-BE49-F238E27FC236}">
                <a16:creationId xmlns:a16="http://schemas.microsoft.com/office/drawing/2014/main" id="{3BE220C5-D5A4-8F0C-15D1-08D05D0BCDC5}"/>
              </a:ext>
            </a:extLst>
          </p:cNvPr>
          <p:cNvSpPr txBox="1">
            <a:spLocks/>
          </p:cNvSpPr>
          <p:nvPr>
            <p:custDataLst>
              <p:tags r:id="rId5"/>
            </p:custDataLst>
          </p:nvPr>
        </p:nvSpPr>
        <p:spPr bwMode="gray">
          <a:xfrm>
            <a:off x="515938" y="487203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r>
              <a:rPr lang="en-US" altLang="en-US" sz="1000">
                <a:effectLst/>
                <a:sym typeface="+mn-lt"/>
              </a:rPr>
              <a:t>6</a:t>
            </a:r>
            <a:endParaRPr lang="en-US" sz="1000">
              <a:sym typeface="+mn-lt"/>
            </a:endParaRPr>
          </a:p>
        </p:txBody>
      </p:sp>
      <p:sp>
        <p:nvSpPr>
          <p:cNvPr id="25" name="Text Placeholder 10">
            <a:extLst>
              <a:ext uri="{FF2B5EF4-FFF2-40B4-BE49-F238E27FC236}">
                <a16:creationId xmlns:a16="http://schemas.microsoft.com/office/drawing/2014/main" id="{5F1FD3B7-C8A1-0F20-C17E-A38A766405C3}"/>
              </a:ext>
            </a:extLst>
          </p:cNvPr>
          <p:cNvSpPr txBox="1">
            <a:spLocks/>
          </p:cNvSpPr>
          <p:nvPr>
            <p:custDataLst>
              <p:tags r:id="rId6"/>
            </p:custDataLst>
          </p:nvPr>
        </p:nvSpPr>
        <p:spPr bwMode="gray">
          <a:xfrm>
            <a:off x="515938" y="45624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r>
              <a:rPr lang="en-US" altLang="en-US" sz="1000">
                <a:effectLst/>
                <a:sym typeface="+mn-lt"/>
              </a:rPr>
              <a:t>8</a:t>
            </a:r>
            <a:endParaRPr lang="en-US" sz="1000">
              <a:sym typeface="+mn-lt"/>
            </a:endParaRPr>
          </a:p>
        </p:txBody>
      </p:sp>
      <p:sp>
        <p:nvSpPr>
          <p:cNvPr id="26" name="Text Placeholder 10">
            <a:extLst>
              <a:ext uri="{FF2B5EF4-FFF2-40B4-BE49-F238E27FC236}">
                <a16:creationId xmlns:a16="http://schemas.microsoft.com/office/drawing/2014/main" id="{5D12A4B5-EA71-5242-1A81-AD440B57D057}"/>
              </a:ext>
            </a:extLst>
          </p:cNvPr>
          <p:cNvSpPr txBox="1">
            <a:spLocks/>
          </p:cNvSpPr>
          <p:nvPr>
            <p:custDataLst>
              <p:tags r:id="rId7"/>
            </p:custDataLst>
          </p:nvPr>
        </p:nvSpPr>
        <p:spPr bwMode="gray">
          <a:xfrm>
            <a:off x="446088" y="42529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r>
              <a:rPr lang="en-US" altLang="en-US" sz="1000">
                <a:effectLst/>
                <a:sym typeface="+mn-lt"/>
              </a:rPr>
              <a:t>10</a:t>
            </a:r>
            <a:endParaRPr lang="en-US" sz="1000">
              <a:sym typeface="+mn-lt"/>
            </a:endParaRPr>
          </a:p>
        </p:txBody>
      </p:sp>
      <p:sp>
        <p:nvSpPr>
          <p:cNvPr id="27" name="Text Placeholder 10">
            <a:extLst>
              <a:ext uri="{FF2B5EF4-FFF2-40B4-BE49-F238E27FC236}">
                <a16:creationId xmlns:a16="http://schemas.microsoft.com/office/drawing/2014/main" id="{CA81FF91-DE39-7F4F-0094-99FDDCA973D3}"/>
              </a:ext>
            </a:extLst>
          </p:cNvPr>
          <p:cNvSpPr txBox="1">
            <a:spLocks/>
          </p:cNvSpPr>
          <p:nvPr>
            <p:custDataLst>
              <p:tags r:id="rId8"/>
            </p:custDataLst>
          </p:nvPr>
        </p:nvSpPr>
        <p:spPr bwMode="gray">
          <a:xfrm>
            <a:off x="446088" y="39417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r>
              <a:rPr lang="en-US" altLang="en-US" sz="1000">
                <a:effectLst/>
                <a:sym typeface="+mn-lt"/>
              </a:rPr>
              <a:t>12</a:t>
            </a:r>
            <a:endParaRPr lang="en-US" sz="1000">
              <a:sym typeface="+mn-lt"/>
            </a:endParaRPr>
          </a:p>
        </p:txBody>
      </p:sp>
      <p:sp>
        <p:nvSpPr>
          <p:cNvPr id="28" name="Text Placeholder 10">
            <a:extLst>
              <a:ext uri="{FF2B5EF4-FFF2-40B4-BE49-F238E27FC236}">
                <a16:creationId xmlns:a16="http://schemas.microsoft.com/office/drawing/2014/main" id="{B34D5F02-BCB7-9AE5-5821-3214A17CC3FF}"/>
              </a:ext>
            </a:extLst>
          </p:cNvPr>
          <p:cNvSpPr txBox="1">
            <a:spLocks/>
          </p:cNvSpPr>
          <p:nvPr>
            <p:custDataLst>
              <p:tags r:id="rId9"/>
            </p:custDataLst>
          </p:nvPr>
        </p:nvSpPr>
        <p:spPr bwMode="gray">
          <a:xfrm>
            <a:off x="446088" y="36322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r>
              <a:rPr lang="en-US" altLang="en-US" sz="1000">
                <a:effectLst/>
                <a:sym typeface="+mn-lt"/>
              </a:rPr>
              <a:t>14</a:t>
            </a:r>
            <a:endParaRPr lang="en-US" sz="1000">
              <a:sym typeface="+mn-lt"/>
            </a:endParaRPr>
          </a:p>
        </p:txBody>
      </p:sp>
      <p:sp>
        <p:nvSpPr>
          <p:cNvPr id="29" name="Text Placeholder 10">
            <a:extLst>
              <a:ext uri="{FF2B5EF4-FFF2-40B4-BE49-F238E27FC236}">
                <a16:creationId xmlns:a16="http://schemas.microsoft.com/office/drawing/2014/main" id="{932F3C8A-8996-9FB6-0FBB-A4657F205E1F}"/>
              </a:ext>
            </a:extLst>
          </p:cNvPr>
          <p:cNvSpPr txBox="1">
            <a:spLocks/>
          </p:cNvSpPr>
          <p:nvPr>
            <p:custDataLst>
              <p:tags r:id="rId10"/>
            </p:custDataLst>
          </p:nvPr>
        </p:nvSpPr>
        <p:spPr bwMode="gray">
          <a:xfrm>
            <a:off x="446088" y="33226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r>
              <a:rPr lang="en-US" altLang="en-US" sz="1000">
                <a:effectLst/>
                <a:sym typeface="+mn-lt"/>
              </a:rPr>
              <a:t>16</a:t>
            </a:r>
            <a:endParaRPr lang="en-US" sz="1000">
              <a:sym typeface="+mn-lt"/>
            </a:endParaRPr>
          </a:p>
        </p:txBody>
      </p:sp>
      <p:sp>
        <p:nvSpPr>
          <p:cNvPr id="30" name="Text Placeholder 10">
            <a:extLst>
              <a:ext uri="{FF2B5EF4-FFF2-40B4-BE49-F238E27FC236}">
                <a16:creationId xmlns:a16="http://schemas.microsoft.com/office/drawing/2014/main" id="{4D8DBC11-4881-D240-797C-06583CFC93C8}"/>
              </a:ext>
            </a:extLst>
          </p:cNvPr>
          <p:cNvSpPr txBox="1">
            <a:spLocks/>
          </p:cNvSpPr>
          <p:nvPr>
            <p:custDataLst>
              <p:tags r:id="rId11"/>
            </p:custDataLst>
          </p:nvPr>
        </p:nvSpPr>
        <p:spPr bwMode="gray">
          <a:xfrm>
            <a:off x="446088" y="30130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r>
              <a:rPr lang="en-US" altLang="en-US" sz="1000">
                <a:effectLst/>
                <a:sym typeface="+mn-lt"/>
              </a:rPr>
              <a:t>18</a:t>
            </a:r>
            <a:endParaRPr lang="en-US" sz="1000">
              <a:sym typeface="+mn-lt"/>
            </a:endParaRPr>
          </a:p>
        </p:txBody>
      </p:sp>
      <p:sp>
        <p:nvSpPr>
          <p:cNvPr id="31" name="Text Placeholder 10">
            <a:extLst>
              <a:ext uri="{FF2B5EF4-FFF2-40B4-BE49-F238E27FC236}">
                <a16:creationId xmlns:a16="http://schemas.microsoft.com/office/drawing/2014/main" id="{132408E3-1F8D-4776-01C4-77ADBCB41467}"/>
              </a:ext>
            </a:extLst>
          </p:cNvPr>
          <p:cNvSpPr txBox="1">
            <a:spLocks/>
          </p:cNvSpPr>
          <p:nvPr>
            <p:custDataLst>
              <p:tags r:id="rId12"/>
            </p:custDataLst>
          </p:nvPr>
        </p:nvSpPr>
        <p:spPr bwMode="gray">
          <a:xfrm>
            <a:off x="446088" y="27019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r>
              <a:rPr lang="en-US" altLang="en-US" sz="1000">
                <a:effectLst/>
                <a:sym typeface="+mn-lt"/>
              </a:rPr>
              <a:t>20</a:t>
            </a:r>
            <a:endParaRPr lang="en-US" sz="1000">
              <a:sym typeface="+mn-lt"/>
            </a:endParaRPr>
          </a:p>
        </p:txBody>
      </p:sp>
      <p:sp>
        <p:nvSpPr>
          <p:cNvPr id="32" name="Text Placeholder 10">
            <a:extLst>
              <a:ext uri="{FF2B5EF4-FFF2-40B4-BE49-F238E27FC236}">
                <a16:creationId xmlns:a16="http://schemas.microsoft.com/office/drawing/2014/main" id="{6161E825-0EA0-2715-AF29-9A21436BC79C}"/>
              </a:ext>
            </a:extLst>
          </p:cNvPr>
          <p:cNvSpPr txBox="1">
            <a:spLocks/>
          </p:cNvSpPr>
          <p:nvPr>
            <p:custDataLst>
              <p:tags r:id="rId13"/>
            </p:custDataLst>
          </p:nvPr>
        </p:nvSpPr>
        <p:spPr bwMode="gray">
          <a:xfrm>
            <a:off x="446088" y="23923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r>
              <a:rPr lang="en-US" altLang="en-US" sz="1000">
                <a:effectLst/>
                <a:sym typeface="+mn-lt"/>
              </a:rPr>
              <a:t>22</a:t>
            </a:r>
            <a:endParaRPr lang="en-US" sz="1000">
              <a:sym typeface="+mn-lt"/>
            </a:endParaRPr>
          </a:p>
        </p:txBody>
      </p:sp>
      <p:sp>
        <p:nvSpPr>
          <p:cNvPr id="33" name="Text Placeholder 10">
            <a:extLst>
              <a:ext uri="{FF2B5EF4-FFF2-40B4-BE49-F238E27FC236}">
                <a16:creationId xmlns:a16="http://schemas.microsoft.com/office/drawing/2014/main" id="{FAE97CE8-143D-B67D-9E43-F930CC043B67}"/>
              </a:ext>
            </a:extLst>
          </p:cNvPr>
          <p:cNvSpPr txBox="1">
            <a:spLocks/>
          </p:cNvSpPr>
          <p:nvPr>
            <p:custDataLst>
              <p:tags r:id="rId14"/>
            </p:custDataLst>
          </p:nvPr>
        </p:nvSpPr>
        <p:spPr bwMode="gray">
          <a:xfrm>
            <a:off x="515938" y="580231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7E351700-D812-47F5-8657-3C3F5637DA12}" type="datetime'''''''''''''''''''''0'''''''''''''''''''''''">
              <a:rPr lang="en-GB" altLang="en-US" sz="1000" smtClean="0">
                <a:sym typeface="+mn-lt"/>
              </a:rPr>
              <a:pPr/>
              <a:t>0</a:t>
            </a:fld>
            <a:endParaRPr lang="en-US" sz="1000">
              <a:sym typeface="+mn-lt"/>
            </a:endParaRPr>
          </a:p>
        </p:txBody>
      </p:sp>
      <p:cxnSp>
        <p:nvCxnSpPr>
          <p:cNvPr id="34" name="Straight Connector 33">
            <a:extLst>
              <a:ext uri="{FF2B5EF4-FFF2-40B4-BE49-F238E27FC236}">
                <a16:creationId xmlns:a16="http://schemas.microsoft.com/office/drawing/2014/main" id="{59FE43D1-EA33-4F33-7A34-ED4FD04184AC}"/>
              </a:ext>
            </a:extLst>
          </p:cNvPr>
          <p:cNvCxnSpPr/>
          <p:nvPr>
            <p:custDataLst>
              <p:tags r:id="rId15"/>
            </p:custDataLst>
          </p:nvPr>
        </p:nvCxnSpPr>
        <p:spPr bwMode="auto">
          <a:xfrm>
            <a:off x="1122363" y="5580063"/>
            <a:ext cx="34925" cy="0"/>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31FEFA28-A104-A4C1-94AC-68D9F940772F}"/>
              </a:ext>
            </a:extLst>
          </p:cNvPr>
          <p:cNvCxnSpPr/>
          <p:nvPr>
            <p:custDataLst>
              <p:tags r:id="rId16"/>
            </p:custDataLst>
          </p:nvPr>
        </p:nvCxnSpPr>
        <p:spPr bwMode="auto">
          <a:xfrm>
            <a:off x="4146550" y="5241925"/>
            <a:ext cx="0" cy="3492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F26D940E-B0DE-4BBC-33F1-6E0D443FD6B7}"/>
              </a:ext>
            </a:extLst>
          </p:cNvPr>
          <p:cNvCxnSpPr/>
          <p:nvPr>
            <p:custDataLst>
              <p:tags r:id="rId17"/>
            </p:custDataLst>
          </p:nvPr>
        </p:nvCxnSpPr>
        <p:spPr bwMode="auto">
          <a:xfrm>
            <a:off x="3575050" y="5364163"/>
            <a:ext cx="0" cy="3492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FAA5ACD4-8C4C-CE45-64A8-FB9FA98031AA}"/>
              </a:ext>
            </a:extLst>
          </p:cNvPr>
          <p:cNvCxnSpPr/>
          <p:nvPr>
            <p:custDataLst>
              <p:tags r:id="rId18"/>
            </p:custDataLst>
          </p:nvPr>
        </p:nvCxnSpPr>
        <p:spPr bwMode="auto">
          <a:xfrm>
            <a:off x="1122363" y="5641975"/>
            <a:ext cx="34925" cy="0"/>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90003E5E-223A-D03A-59B9-EBACE9C1BD5A}"/>
              </a:ext>
            </a:extLst>
          </p:cNvPr>
          <p:cNvCxnSpPr/>
          <p:nvPr>
            <p:custDataLst>
              <p:tags r:id="rId19"/>
            </p:custDataLst>
          </p:nvPr>
        </p:nvCxnSpPr>
        <p:spPr bwMode="auto">
          <a:xfrm>
            <a:off x="3001963" y="5340350"/>
            <a:ext cx="0" cy="3492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539F83C5-999B-8AD8-2D5F-3878DD6052FC}"/>
              </a:ext>
            </a:extLst>
          </p:cNvPr>
          <p:cNvCxnSpPr/>
          <p:nvPr>
            <p:custDataLst>
              <p:tags r:id="rId20"/>
            </p:custDataLst>
          </p:nvPr>
        </p:nvCxnSpPr>
        <p:spPr bwMode="auto">
          <a:xfrm>
            <a:off x="2430463" y="5151438"/>
            <a:ext cx="0" cy="3492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8AB2536B-E643-48B5-A7B0-5C4A16A8FC1B}"/>
              </a:ext>
            </a:extLst>
          </p:cNvPr>
          <p:cNvCxnSpPr/>
          <p:nvPr>
            <p:custDataLst>
              <p:tags r:id="rId21"/>
            </p:custDataLst>
          </p:nvPr>
        </p:nvCxnSpPr>
        <p:spPr bwMode="auto">
          <a:xfrm>
            <a:off x="1858963" y="5194300"/>
            <a:ext cx="0" cy="3492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41" name="Text Placeholder 10">
            <a:extLst>
              <a:ext uri="{FF2B5EF4-FFF2-40B4-BE49-F238E27FC236}">
                <a16:creationId xmlns:a16="http://schemas.microsoft.com/office/drawing/2014/main" id="{573CA4CB-CEB7-70CE-2473-577D4FB3524F}"/>
              </a:ext>
            </a:extLst>
          </p:cNvPr>
          <p:cNvSpPr txBox="1">
            <a:spLocks/>
          </p:cNvSpPr>
          <p:nvPr>
            <p:custDataLst>
              <p:tags r:id="rId22"/>
            </p:custDataLst>
          </p:nvPr>
        </p:nvSpPr>
        <p:spPr bwMode="gray">
          <a:xfrm>
            <a:off x="950913" y="5519738"/>
            <a:ext cx="171450"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r>
              <a:rPr lang="en-US" altLang="en-US" sz="800" b="1">
                <a:ea typeface="+mn-lt"/>
                <a:cs typeface="+mn-lt"/>
                <a:sym typeface="+mn-lt"/>
              </a:rPr>
              <a:t>1.9</a:t>
            </a:r>
            <a:endParaRPr lang="en-US" sz="800" b="1">
              <a:ea typeface="+mn-lt"/>
              <a:cs typeface="+mn-lt"/>
              <a:sym typeface="+mn-lt"/>
            </a:endParaRPr>
          </a:p>
        </p:txBody>
      </p:sp>
      <p:sp>
        <p:nvSpPr>
          <p:cNvPr id="42" name="Text Placeholder 10">
            <a:extLst>
              <a:ext uri="{FF2B5EF4-FFF2-40B4-BE49-F238E27FC236}">
                <a16:creationId xmlns:a16="http://schemas.microsoft.com/office/drawing/2014/main" id="{7157B8EE-A7BF-653C-7419-C3382FD5B83F}"/>
              </a:ext>
            </a:extLst>
          </p:cNvPr>
          <p:cNvSpPr txBox="1">
            <a:spLocks/>
          </p:cNvSpPr>
          <p:nvPr>
            <p:custDataLst>
              <p:tags r:id="rId23"/>
            </p:custDataLst>
          </p:nvPr>
        </p:nvSpPr>
        <p:spPr bwMode="gray">
          <a:xfrm>
            <a:off x="2316163" y="2954338"/>
            <a:ext cx="228600"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800" b="1">
                <a:ea typeface="+mn-lt"/>
                <a:cs typeface="+mn-lt"/>
                <a:sym typeface="+mn-lt"/>
              </a:rPr>
              <a:t>17.8</a:t>
            </a:r>
            <a:endParaRPr lang="en-US" sz="800" b="1">
              <a:ea typeface="+mn-lt"/>
              <a:cs typeface="+mn-lt"/>
              <a:sym typeface="+mn-lt"/>
            </a:endParaRPr>
          </a:p>
        </p:txBody>
      </p:sp>
      <p:sp>
        <p:nvSpPr>
          <p:cNvPr id="43" name="Text Placeholder 10">
            <a:extLst>
              <a:ext uri="{FF2B5EF4-FFF2-40B4-BE49-F238E27FC236}">
                <a16:creationId xmlns:a16="http://schemas.microsoft.com/office/drawing/2014/main" id="{6014F6FB-DF60-7A0B-7DF8-07564A140BFB}"/>
              </a:ext>
            </a:extLst>
          </p:cNvPr>
          <p:cNvSpPr txBox="1">
            <a:spLocks/>
          </p:cNvSpPr>
          <p:nvPr>
            <p:custDataLst>
              <p:tags r:id="rId24"/>
            </p:custDataLst>
          </p:nvPr>
        </p:nvSpPr>
        <p:spPr bwMode="gray">
          <a:xfrm>
            <a:off x="2287588" y="4914900"/>
            <a:ext cx="285750"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0F3E30D7-4838-438D-A26D-11B23CDB067A}" type="datetime'''''''''''''5''''''''''''''.''''''''''''''1''0''8'''''''''">
              <a:rPr lang="en-GB" altLang="en-US" sz="800" smtClean="0"/>
              <a:pPr/>
              <a:t>5.108</a:t>
            </a:fld>
            <a:endParaRPr lang="en-US" sz="800">
              <a:ea typeface="+mn-lt"/>
              <a:cs typeface="+mn-lt"/>
              <a:sym typeface="+mn-lt"/>
            </a:endParaRPr>
          </a:p>
        </p:txBody>
      </p:sp>
      <p:sp useBgFill="1">
        <p:nvSpPr>
          <p:cNvPr id="44" name="Text Placeholder 10">
            <a:extLst>
              <a:ext uri="{FF2B5EF4-FFF2-40B4-BE49-F238E27FC236}">
                <a16:creationId xmlns:a16="http://schemas.microsoft.com/office/drawing/2014/main" id="{9605D6D7-2CB2-DE82-9CB0-669CBB813602}"/>
              </a:ext>
            </a:extLst>
          </p:cNvPr>
          <p:cNvSpPr txBox="1">
            <a:spLocks/>
          </p:cNvSpPr>
          <p:nvPr>
            <p:custDataLst>
              <p:tags r:id="rId25"/>
            </p:custDataLst>
          </p:nvPr>
        </p:nvSpPr>
        <p:spPr bwMode="gray">
          <a:xfrm>
            <a:off x="2287588" y="5029200"/>
            <a:ext cx="285750"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2B2A90A2-6F0D-468F-9BD8-039490E380EE}" type="datetime'''''''4''''.''''''''''''3''''''6''''''''''''''''''''''''9'''''">
              <a:rPr lang="en-GB" altLang="en-US" sz="800" smtClean="0">
                <a:effectLst/>
              </a:rPr>
              <a:pPr/>
              <a:t>4.369</a:t>
            </a:fld>
            <a:endParaRPr lang="en-US" sz="800">
              <a:ea typeface="+mn-lt"/>
              <a:cs typeface="+mn-lt"/>
              <a:sym typeface="+mn-lt"/>
            </a:endParaRPr>
          </a:p>
        </p:txBody>
      </p:sp>
      <p:sp>
        <p:nvSpPr>
          <p:cNvPr id="45" name="Text Placeholder 10">
            <a:extLst>
              <a:ext uri="{FF2B5EF4-FFF2-40B4-BE49-F238E27FC236}">
                <a16:creationId xmlns:a16="http://schemas.microsoft.com/office/drawing/2014/main" id="{028C58B5-881C-0A04-2AEA-21A73F290DD4}"/>
              </a:ext>
            </a:extLst>
          </p:cNvPr>
          <p:cNvSpPr txBox="1">
            <a:spLocks/>
          </p:cNvSpPr>
          <p:nvPr>
            <p:custDataLst>
              <p:tags r:id="rId26"/>
            </p:custDataLst>
          </p:nvPr>
        </p:nvSpPr>
        <p:spPr bwMode="gray">
          <a:xfrm>
            <a:off x="1716088" y="4953000"/>
            <a:ext cx="285750"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7D630B0E-5CD4-498B-996F-4E5388119706}" type="datetime'''''''''''''''''''''''''''4''''''.8''61'''''''''''''''''">
              <a:rPr lang="en-GB" altLang="en-US" sz="800" smtClean="0"/>
              <a:pPr/>
              <a:t>4.861</a:t>
            </a:fld>
            <a:endParaRPr lang="en-US" sz="800">
              <a:ea typeface="+mn-lt"/>
              <a:cs typeface="+mn-lt"/>
              <a:sym typeface="+mn-lt"/>
            </a:endParaRPr>
          </a:p>
        </p:txBody>
      </p:sp>
      <p:sp>
        <p:nvSpPr>
          <p:cNvPr id="46" name="Text Placeholder 10">
            <a:extLst>
              <a:ext uri="{FF2B5EF4-FFF2-40B4-BE49-F238E27FC236}">
                <a16:creationId xmlns:a16="http://schemas.microsoft.com/office/drawing/2014/main" id="{6DB253F1-BF43-EFDC-E930-44BB501AC8D1}"/>
              </a:ext>
            </a:extLst>
          </p:cNvPr>
          <p:cNvSpPr txBox="1">
            <a:spLocks/>
          </p:cNvSpPr>
          <p:nvPr>
            <p:custDataLst>
              <p:tags r:id="rId27"/>
            </p:custDataLst>
          </p:nvPr>
        </p:nvSpPr>
        <p:spPr bwMode="gray">
          <a:xfrm>
            <a:off x="2887663" y="262890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800" b="1">
                <a:ea typeface="+mn-lt"/>
                <a:cs typeface="+mn-lt"/>
                <a:sym typeface="+mn-lt"/>
              </a:rPr>
              <a:t>19.9</a:t>
            </a:r>
            <a:endParaRPr lang="en-US" sz="800" b="1">
              <a:ea typeface="+mn-lt"/>
              <a:cs typeface="+mn-lt"/>
              <a:sym typeface="+mn-lt"/>
            </a:endParaRPr>
          </a:p>
        </p:txBody>
      </p:sp>
      <p:sp>
        <p:nvSpPr>
          <p:cNvPr id="47" name="Text Placeholder 10">
            <a:extLst>
              <a:ext uri="{FF2B5EF4-FFF2-40B4-BE49-F238E27FC236}">
                <a16:creationId xmlns:a16="http://schemas.microsoft.com/office/drawing/2014/main" id="{81846DC3-8D3D-1AD4-F7DE-C0891D83251E}"/>
              </a:ext>
            </a:extLst>
          </p:cNvPr>
          <p:cNvSpPr txBox="1">
            <a:spLocks/>
          </p:cNvSpPr>
          <p:nvPr>
            <p:custDataLst>
              <p:tags r:id="rId28"/>
            </p:custDataLst>
          </p:nvPr>
        </p:nvSpPr>
        <p:spPr bwMode="gray">
          <a:xfrm>
            <a:off x="2859088" y="5037138"/>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E55E7116-550A-4A74-A6B3-A6833FFCB9D3}" type="datetime'''''''''4''''''.''''''''''''''''324'''''''''''''''''''''">
              <a:rPr lang="en-GB" altLang="en-US" sz="800" smtClean="0"/>
              <a:pPr/>
              <a:t>4.324</a:t>
            </a:fld>
            <a:endParaRPr lang="en-US" sz="800">
              <a:ea typeface="+mn-lt"/>
              <a:cs typeface="+mn-lt"/>
              <a:sym typeface="+mn-lt"/>
            </a:endParaRPr>
          </a:p>
        </p:txBody>
      </p:sp>
      <p:sp>
        <p:nvSpPr>
          <p:cNvPr id="48" name="Text Placeholder 10">
            <a:extLst>
              <a:ext uri="{FF2B5EF4-FFF2-40B4-BE49-F238E27FC236}">
                <a16:creationId xmlns:a16="http://schemas.microsoft.com/office/drawing/2014/main" id="{83EC261E-2F49-9F44-CE96-DD75BE1FA984}"/>
              </a:ext>
            </a:extLst>
          </p:cNvPr>
          <p:cNvSpPr txBox="1">
            <a:spLocks/>
          </p:cNvSpPr>
          <p:nvPr>
            <p:custDataLst>
              <p:tags r:id="rId29"/>
            </p:custDataLst>
          </p:nvPr>
        </p:nvSpPr>
        <p:spPr bwMode="gray">
          <a:xfrm>
            <a:off x="2859088" y="5218113"/>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A311057D-962F-4A42-BA1C-F8AAAC1DCB3E}" type="datetime'''''3''''.15''7'''''''''''''''''''''''''''''''''''''''''">
              <a:rPr lang="en-GB" altLang="en-US" sz="800" smtClean="0"/>
              <a:pPr/>
              <a:t>3.157</a:t>
            </a:fld>
            <a:endParaRPr lang="en-US" sz="800">
              <a:ea typeface="+mn-lt"/>
              <a:cs typeface="+mn-lt"/>
              <a:sym typeface="+mn-lt"/>
            </a:endParaRPr>
          </a:p>
        </p:txBody>
      </p:sp>
      <p:sp useBgFill="1">
        <p:nvSpPr>
          <p:cNvPr id="49" name="Text Placeholder 10">
            <a:extLst>
              <a:ext uri="{FF2B5EF4-FFF2-40B4-BE49-F238E27FC236}">
                <a16:creationId xmlns:a16="http://schemas.microsoft.com/office/drawing/2014/main" id="{DE67B1E7-D7E7-047A-E47F-66A5F3C91B94}"/>
              </a:ext>
            </a:extLst>
          </p:cNvPr>
          <p:cNvSpPr txBox="1">
            <a:spLocks/>
          </p:cNvSpPr>
          <p:nvPr>
            <p:custDataLst>
              <p:tags r:id="rId30"/>
            </p:custDataLst>
          </p:nvPr>
        </p:nvSpPr>
        <p:spPr bwMode="gray">
          <a:xfrm>
            <a:off x="1744663" y="4110038"/>
            <a:ext cx="228600"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800" b="1">
                <a:ea typeface="+mn-lt"/>
                <a:cs typeface="+mn-lt"/>
                <a:sym typeface="+mn-lt"/>
              </a:rPr>
              <a:t>10.3</a:t>
            </a:r>
            <a:endParaRPr lang="en-US" sz="800" b="1">
              <a:ea typeface="+mn-lt"/>
              <a:cs typeface="+mn-lt"/>
              <a:sym typeface="+mn-lt"/>
            </a:endParaRPr>
          </a:p>
        </p:txBody>
      </p:sp>
      <p:sp>
        <p:nvSpPr>
          <p:cNvPr id="50" name="Text Placeholder 10">
            <a:extLst>
              <a:ext uri="{FF2B5EF4-FFF2-40B4-BE49-F238E27FC236}">
                <a16:creationId xmlns:a16="http://schemas.microsoft.com/office/drawing/2014/main" id="{F1F798D8-ED7A-1531-3D1C-0FE0351019C9}"/>
              </a:ext>
            </a:extLst>
          </p:cNvPr>
          <p:cNvSpPr txBox="1">
            <a:spLocks/>
          </p:cNvSpPr>
          <p:nvPr>
            <p:custDataLst>
              <p:tags r:id="rId31"/>
            </p:custDataLst>
          </p:nvPr>
        </p:nvSpPr>
        <p:spPr bwMode="gray">
          <a:xfrm>
            <a:off x="3460750" y="2530475"/>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sz="800" b="1">
                <a:ea typeface="+mn-lt"/>
                <a:cs typeface="+mn-lt"/>
                <a:sym typeface="+mn-lt"/>
              </a:rPr>
              <a:t>20.5</a:t>
            </a:r>
          </a:p>
        </p:txBody>
      </p:sp>
      <p:sp>
        <p:nvSpPr>
          <p:cNvPr id="51" name="Text Placeholder 10">
            <a:extLst>
              <a:ext uri="{FF2B5EF4-FFF2-40B4-BE49-F238E27FC236}">
                <a16:creationId xmlns:a16="http://schemas.microsoft.com/office/drawing/2014/main" id="{5910EE9F-ED02-B3A3-72B0-0C2F456121F4}"/>
              </a:ext>
            </a:extLst>
          </p:cNvPr>
          <p:cNvSpPr txBox="1">
            <a:spLocks/>
          </p:cNvSpPr>
          <p:nvPr>
            <p:custDataLst>
              <p:tags r:id="rId32"/>
            </p:custDataLst>
          </p:nvPr>
        </p:nvSpPr>
        <p:spPr bwMode="gray">
          <a:xfrm>
            <a:off x="3432175" y="5129213"/>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A75B81CF-2B63-46DC-94B9-27B3AA0B7363}" type="datetime'''3''.''''''''''''''''''''7''''''3''''''3'''''''''''''">
              <a:rPr lang="en-GB" altLang="en-US" sz="800" smtClean="0"/>
              <a:pPr/>
              <a:t>3.733</a:t>
            </a:fld>
            <a:endParaRPr lang="en-US" sz="800">
              <a:ea typeface="+mn-lt"/>
              <a:cs typeface="+mn-lt"/>
              <a:sym typeface="+mn-lt"/>
            </a:endParaRPr>
          </a:p>
        </p:txBody>
      </p:sp>
      <p:sp useBgFill="1">
        <p:nvSpPr>
          <p:cNvPr id="52" name="Text Placeholder 10">
            <a:extLst>
              <a:ext uri="{FF2B5EF4-FFF2-40B4-BE49-F238E27FC236}">
                <a16:creationId xmlns:a16="http://schemas.microsoft.com/office/drawing/2014/main" id="{245361E4-15A2-6AE4-3E05-C3433938246B}"/>
              </a:ext>
            </a:extLst>
          </p:cNvPr>
          <p:cNvSpPr txBox="1">
            <a:spLocks/>
          </p:cNvSpPr>
          <p:nvPr>
            <p:custDataLst>
              <p:tags r:id="rId33"/>
            </p:custDataLst>
          </p:nvPr>
        </p:nvSpPr>
        <p:spPr bwMode="gray">
          <a:xfrm>
            <a:off x="3432175" y="5241925"/>
            <a:ext cx="285750"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3B7672F0-B771-4072-9DD8-E77AA876C273}" type="datetime'''3''''''''''''''''''''''''''''''''''''''''.''''''0''''''''04'">
              <a:rPr lang="en-GB" altLang="en-US" sz="800" smtClean="0">
                <a:effectLst/>
              </a:rPr>
              <a:pPr/>
              <a:t>3.004</a:t>
            </a:fld>
            <a:endParaRPr lang="en-US" sz="800">
              <a:ea typeface="+mn-lt"/>
              <a:cs typeface="+mn-lt"/>
              <a:sym typeface="+mn-lt"/>
            </a:endParaRPr>
          </a:p>
        </p:txBody>
      </p:sp>
      <p:sp>
        <p:nvSpPr>
          <p:cNvPr id="53" name="Text Placeholder 10">
            <a:extLst>
              <a:ext uri="{FF2B5EF4-FFF2-40B4-BE49-F238E27FC236}">
                <a16:creationId xmlns:a16="http://schemas.microsoft.com/office/drawing/2014/main" id="{EBDD12F4-3F46-3266-3DE3-A3C34393BD13}"/>
              </a:ext>
            </a:extLst>
          </p:cNvPr>
          <p:cNvSpPr txBox="1">
            <a:spLocks/>
          </p:cNvSpPr>
          <p:nvPr>
            <p:custDataLst>
              <p:tags r:id="rId34"/>
            </p:custDataLst>
          </p:nvPr>
        </p:nvSpPr>
        <p:spPr bwMode="gray">
          <a:xfrm>
            <a:off x="836613" y="5581650"/>
            <a:ext cx="285750"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D31B2230-1413-4406-BF2F-51AB560279F0}" type="datetime'''''''''''''''''''''1''''.''5''''''''''''''''''2''''2'''">
              <a:rPr lang="en-GB" altLang="en-US" sz="800" smtClean="0"/>
              <a:pPr/>
              <a:t>1.522</a:t>
            </a:fld>
            <a:endParaRPr lang="en-US" sz="800">
              <a:ea typeface="+mn-lt"/>
              <a:cs typeface="+mn-lt"/>
              <a:sym typeface="+mn-lt"/>
            </a:endParaRPr>
          </a:p>
        </p:txBody>
      </p:sp>
      <p:sp>
        <p:nvSpPr>
          <p:cNvPr id="54" name="Text Placeholder 10">
            <a:extLst>
              <a:ext uri="{FF2B5EF4-FFF2-40B4-BE49-F238E27FC236}">
                <a16:creationId xmlns:a16="http://schemas.microsoft.com/office/drawing/2014/main" id="{20E4B0EA-F141-D612-2BD6-8BCA424DE16F}"/>
              </a:ext>
            </a:extLst>
          </p:cNvPr>
          <p:cNvSpPr txBox="1">
            <a:spLocks/>
          </p:cNvSpPr>
          <p:nvPr>
            <p:custDataLst>
              <p:tags r:id="rId35"/>
            </p:custDataLst>
          </p:nvPr>
        </p:nvSpPr>
        <p:spPr bwMode="gray">
          <a:xfrm>
            <a:off x="4032250" y="2547938"/>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800" b="1">
                <a:ea typeface="+mn-lt"/>
                <a:cs typeface="+mn-lt"/>
                <a:sym typeface="+mn-lt"/>
              </a:rPr>
              <a:t>20.4</a:t>
            </a:r>
            <a:endParaRPr lang="en-US" sz="800" b="1">
              <a:ea typeface="+mn-lt"/>
              <a:cs typeface="+mn-lt"/>
              <a:sym typeface="+mn-lt"/>
            </a:endParaRPr>
          </a:p>
        </p:txBody>
      </p:sp>
      <p:sp>
        <p:nvSpPr>
          <p:cNvPr id="55" name="Text Placeholder 10">
            <a:extLst>
              <a:ext uri="{FF2B5EF4-FFF2-40B4-BE49-F238E27FC236}">
                <a16:creationId xmlns:a16="http://schemas.microsoft.com/office/drawing/2014/main" id="{933127F5-40CE-C122-3310-664767C6D3C8}"/>
              </a:ext>
            </a:extLst>
          </p:cNvPr>
          <p:cNvSpPr txBox="1">
            <a:spLocks/>
          </p:cNvSpPr>
          <p:nvPr>
            <p:custDataLst>
              <p:tags r:id="rId36"/>
            </p:custDataLst>
          </p:nvPr>
        </p:nvSpPr>
        <p:spPr bwMode="gray">
          <a:xfrm>
            <a:off x="4003675" y="5026025"/>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377FBB38-F1D3-466F-B6C3-6155770B2A89}" type="datetime'''4.3''9''''''''''''''''''''''''''''''''''''''''6'">
              <a:rPr lang="en-GB" altLang="en-US" sz="800" smtClean="0"/>
              <a:pPr/>
              <a:t>4.396</a:t>
            </a:fld>
            <a:endParaRPr lang="en-US" sz="800">
              <a:ea typeface="+mn-lt"/>
              <a:cs typeface="+mn-lt"/>
              <a:sym typeface="+mn-lt"/>
            </a:endParaRPr>
          </a:p>
        </p:txBody>
      </p:sp>
      <p:sp useBgFill="1">
        <p:nvSpPr>
          <p:cNvPr id="56" name="Text Placeholder 10">
            <a:extLst>
              <a:ext uri="{FF2B5EF4-FFF2-40B4-BE49-F238E27FC236}">
                <a16:creationId xmlns:a16="http://schemas.microsoft.com/office/drawing/2014/main" id="{E07741D7-66EB-A31F-0777-5537F0AC7AE7}"/>
              </a:ext>
            </a:extLst>
          </p:cNvPr>
          <p:cNvSpPr txBox="1">
            <a:spLocks/>
          </p:cNvSpPr>
          <p:nvPr>
            <p:custDataLst>
              <p:tags r:id="rId37"/>
            </p:custDataLst>
          </p:nvPr>
        </p:nvSpPr>
        <p:spPr bwMode="gray">
          <a:xfrm>
            <a:off x="4003675" y="5119688"/>
            <a:ext cx="285750"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291D0FF7-811E-41DE-885F-E0A4E5AA65E0}" type="datetime'''''''''''''''''3.''''''''7''''''8''''''''''8'''''">
              <a:rPr lang="en-GB" altLang="en-US" sz="800" smtClean="0">
                <a:effectLst/>
              </a:rPr>
              <a:pPr/>
              <a:t>3.788</a:t>
            </a:fld>
            <a:endParaRPr lang="en-US" sz="800">
              <a:ea typeface="+mn-lt"/>
              <a:cs typeface="+mn-lt"/>
              <a:sym typeface="+mn-lt"/>
            </a:endParaRPr>
          </a:p>
        </p:txBody>
      </p:sp>
      <p:sp>
        <p:nvSpPr>
          <p:cNvPr id="57" name="Text Placeholder 10">
            <a:extLst>
              <a:ext uri="{FF2B5EF4-FFF2-40B4-BE49-F238E27FC236}">
                <a16:creationId xmlns:a16="http://schemas.microsoft.com/office/drawing/2014/main" id="{8725447F-CC29-2EE7-E230-BF6A136C09C1}"/>
              </a:ext>
            </a:extLst>
          </p:cNvPr>
          <p:cNvSpPr txBox="1">
            <a:spLocks/>
          </p:cNvSpPr>
          <p:nvPr>
            <p:custDataLst>
              <p:tags r:id="rId38"/>
            </p:custDataLst>
          </p:nvPr>
        </p:nvSpPr>
        <p:spPr bwMode="gray">
          <a:xfrm>
            <a:off x="836613" y="5326063"/>
            <a:ext cx="285750"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80F5D0E9-3C01-442C-980C-DD9B7BB8A9E0}" type="datetime'3''''''.''''1''''''7''''''''''''''1'''''''''''''''''">
              <a:rPr lang="en-GB" altLang="en-US" sz="800" smtClean="0"/>
              <a:pPr/>
              <a:t>3.171</a:t>
            </a:fld>
            <a:endParaRPr lang="en-US" sz="800">
              <a:ea typeface="+mn-lt"/>
              <a:cs typeface="+mn-lt"/>
              <a:sym typeface="+mn-lt"/>
            </a:endParaRPr>
          </a:p>
        </p:txBody>
      </p:sp>
      <p:sp useBgFill="1">
        <p:nvSpPr>
          <p:cNvPr id="58" name="Text Placeholder 10">
            <a:extLst>
              <a:ext uri="{FF2B5EF4-FFF2-40B4-BE49-F238E27FC236}">
                <a16:creationId xmlns:a16="http://schemas.microsoft.com/office/drawing/2014/main" id="{B2E131F9-1EA5-994B-AC95-62095D8CF350}"/>
              </a:ext>
            </a:extLst>
          </p:cNvPr>
          <p:cNvSpPr txBox="1">
            <a:spLocks/>
          </p:cNvSpPr>
          <p:nvPr>
            <p:custDataLst>
              <p:tags r:id="rId39"/>
            </p:custDataLst>
          </p:nvPr>
        </p:nvSpPr>
        <p:spPr bwMode="gray">
          <a:xfrm>
            <a:off x="1716088" y="5072063"/>
            <a:ext cx="285750"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5EC6BBCE-150A-44F8-9759-63BE056ADE2F}" type="datetime'''''''''''4''''''''''.''''''''''0''''9''''6'''''''''''''''''">
              <a:rPr lang="en-GB" altLang="en-US" sz="800" smtClean="0">
                <a:effectLst/>
              </a:rPr>
              <a:pPr/>
              <a:t>4.096</a:t>
            </a:fld>
            <a:endParaRPr lang="en-US" sz="800">
              <a:ea typeface="+mn-lt"/>
              <a:cs typeface="+mn-lt"/>
              <a:sym typeface="+mn-lt"/>
            </a:endParaRPr>
          </a:p>
        </p:txBody>
      </p:sp>
      <p:cxnSp>
        <p:nvCxnSpPr>
          <p:cNvPr id="59" name="Straight Connector 58">
            <a:extLst>
              <a:ext uri="{FF2B5EF4-FFF2-40B4-BE49-F238E27FC236}">
                <a16:creationId xmlns:a16="http://schemas.microsoft.com/office/drawing/2014/main" id="{B21967EA-CFE3-CE28-3ED3-D352CCF598C4}"/>
              </a:ext>
            </a:extLst>
          </p:cNvPr>
          <p:cNvCxnSpPr/>
          <p:nvPr>
            <p:custDataLst>
              <p:tags r:id="rId40"/>
            </p:custDataLst>
          </p:nvPr>
        </p:nvCxnSpPr>
        <p:spPr bwMode="gray">
          <a:xfrm>
            <a:off x="942975" y="2590800"/>
            <a:ext cx="160338" cy="0"/>
          </a:xfrm>
          <a:prstGeom prst="line">
            <a:avLst/>
          </a:prstGeom>
          <a:ln w="19050" cap="rnd" cmpd="sng" algn="ctr">
            <a:solidFill>
              <a:schemeClr val="accent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9D5BCB79-9E02-6F02-5CE7-3AF2E167D1AD}"/>
              </a:ext>
            </a:extLst>
          </p:cNvPr>
          <p:cNvCxnSpPr/>
          <p:nvPr>
            <p:custDataLst>
              <p:tags r:id="rId41"/>
            </p:custDataLst>
          </p:nvPr>
        </p:nvCxnSpPr>
        <p:spPr bwMode="gray">
          <a:xfrm>
            <a:off x="942975" y="2794000"/>
            <a:ext cx="160338" cy="0"/>
          </a:xfrm>
          <a:prstGeom prst="line">
            <a:avLst/>
          </a:prstGeom>
          <a:ln w="19050" cap="rnd" cmpd="sng" algn="ctr">
            <a:solidFill>
              <a:srgbClr val="FDDB0F"/>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77A3E0EC-94F9-D912-1659-E840DF75C53D}"/>
              </a:ext>
            </a:extLst>
          </p:cNvPr>
          <p:cNvCxnSpPr/>
          <p:nvPr>
            <p:custDataLst>
              <p:tags r:id="rId42"/>
            </p:custDataLst>
          </p:nvPr>
        </p:nvCxnSpPr>
        <p:spPr bwMode="gray">
          <a:xfrm>
            <a:off x="942975" y="2997200"/>
            <a:ext cx="160338" cy="0"/>
          </a:xfrm>
          <a:prstGeom prst="line">
            <a:avLst/>
          </a:prstGeom>
          <a:ln w="19050" cap="rnd" cmpd="sng" algn="ctr">
            <a:solidFill>
              <a:schemeClr val="accent3"/>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62" name="Text Placeholder 10">
            <a:extLst>
              <a:ext uri="{FF2B5EF4-FFF2-40B4-BE49-F238E27FC236}">
                <a16:creationId xmlns:a16="http://schemas.microsoft.com/office/drawing/2014/main" id="{F4DEA23A-77F8-5287-0D73-66FDAB90D449}"/>
              </a:ext>
            </a:extLst>
          </p:cNvPr>
          <p:cNvSpPr txBox="1">
            <a:spLocks/>
          </p:cNvSpPr>
          <p:nvPr>
            <p:custDataLst>
              <p:tags r:id="rId43"/>
            </p:custDataLst>
          </p:nvPr>
        </p:nvSpPr>
        <p:spPr bwMode="auto">
          <a:xfrm>
            <a:off x="1163638" y="2519363"/>
            <a:ext cx="231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E228914D-3090-4560-8E82-9C18BD807D13}" type="datetime'''E''''''''''''''''''''''''''V''''s'''''''''">
              <a:rPr lang="en-US" altLang="en-US" sz="1000" smtClean="0"/>
              <a:pPr/>
              <a:t>EVs</a:t>
            </a:fld>
            <a:endParaRPr lang="en-US" sz="1000">
              <a:ea typeface="+mn-lt"/>
              <a:cs typeface="+mn-lt"/>
              <a:sym typeface="+mn-lt"/>
            </a:endParaRPr>
          </a:p>
        </p:txBody>
      </p:sp>
      <p:sp>
        <p:nvSpPr>
          <p:cNvPr id="63" name="Text Placeholder 10">
            <a:extLst>
              <a:ext uri="{FF2B5EF4-FFF2-40B4-BE49-F238E27FC236}">
                <a16:creationId xmlns:a16="http://schemas.microsoft.com/office/drawing/2014/main" id="{A26EBC0F-6FD0-81FF-83FB-7B1D725CE697}"/>
              </a:ext>
            </a:extLst>
          </p:cNvPr>
          <p:cNvSpPr txBox="1">
            <a:spLocks/>
          </p:cNvSpPr>
          <p:nvPr>
            <p:custDataLst>
              <p:tags r:id="rId44"/>
            </p:custDataLst>
          </p:nvPr>
        </p:nvSpPr>
        <p:spPr bwMode="auto">
          <a:xfrm>
            <a:off x="1163638" y="2722563"/>
            <a:ext cx="2952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EA49BE6D-36CB-47C3-9A38-B19E65E80D14}" type="datetime'''''S''''''''''o''''''''''''''''''la''''r'''''''''''''''''''''">
              <a:rPr lang="en-US" altLang="en-US" sz="1000" smtClean="0"/>
              <a:pPr/>
              <a:t>Solar</a:t>
            </a:fld>
            <a:endParaRPr lang="en-US" sz="1000">
              <a:ea typeface="+mn-lt"/>
              <a:cs typeface="+mn-lt"/>
              <a:sym typeface="+mn-lt"/>
            </a:endParaRPr>
          </a:p>
        </p:txBody>
      </p:sp>
      <p:sp>
        <p:nvSpPr>
          <p:cNvPr id="64" name="Text Placeholder 10">
            <a:extLst>
              <a:ext uri="{FF2B5EF4-FFF2-40B4-BE49-F238E27FC236}">
                <a16:creationId xmlns:a16="http://schemas.microsoft.com/office/drawing/2014/main" id="{56B9A155-7F65-8471-0683-F01D617D4037}"/>
              </a:ext>
            </a:extLst>
          </p:cNvPr>
          <p:cNvSpPr txBox="1">
            <a:spLocks/>
          </p:cNvSpPr>
          <p:nvPr>
            <p:custDataLst>
              <p:tags r:id="rId45"/>
            </p:custDataLst>
          </p:nvPr>
        </p:nvSpPr>
        <p:spPr bwMode="auto">
          <a:xfrm>
            <a:off x="1163638" y="2925763"/>
            <a:ext cx="2889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10972AF7-AE04-4BF3-94B6-161A08D79F1B}" type="datetime'''''''''''''''W''i''''''''''''''''''n''d'''''''''''''''''''''">
              <a:rPr lang="en-US" altLang="en-US" sz="1000" smtClean="0"/>
              <a:pPr/>
              <a:t>Wind</a:t>
            </a:fld>
            <a:endParaRPr lang="en-US" sz="1000">
              <a:ea typeface="+mn-lt"/>
              <a:cs typeface="+mn-lt"/>
              <a:sym typeface="+mn-lt"/>
            </a:endParaRPr>
          </a:p>
        </p:txBody>
      </p:sp>
      <p:sp>
        <p:nvSpPr>
          <p:cNvPr id="109" name="btfpColumnHeaderBoxText223027">
            <a:extLst>
              <a:ext uri="{FF2B5EF4-FFF2-40B4-BE49-F238E27FC236}">
                <a16:creationId xmlns:a16="http://schemas.microsoft.com/office/drawing/2014/main" id="{E112B14F-D1C9-39D0-E290-9C56B53F34BC}"/>
              </a:ext>
            </a:extLst>
          </p:cNvPr>
          <p:cNvSpPr txBox="1"/>
          <p:nvPr/>
        </p:nvSpPr>
        <p:spPr bwMode="gray">
          <a:xfrm>
            <a:off x="4822023" y="4353720"/>
            <a:ext cx="544513" cy="211138"/>
          </a:xfrm>
          <a:prstGeom prst="rect">
            <a:avLst/>
          </a:prstGeom>
          <a:noFill/>
        </p:spPr>
        <p:txBody>
          <a:bodyPr vert="horz" wrap="square" lIns="36036" tIns="36036" rIns="36036" bIns="36036" rtlCol="0" anchor="b">
            <a:spAutoFit/>
          </a:bodyPr>
          <a:lstStyle/>
          <a:p>
            <a:r>
              <a:rPr lang="en-US" sz="900" b="1" i="1">
                <a:solidFill>
                  <a:srgbClr val="000000"/>
                </a:solidFill>
                <a:cs typeface="Arial"/>
              </a:rPr>
              <a:t>Solar PV</a:t>
            </a:r>
          </a:p>
        </p:txBody>
      </p:sp>
      <p:sp>
        <p:nvSpPr>
          <p:cNvPr id="110" name="btfpColumnHeaderBoxText223027">
            <a:extLst>
              <a:ext uri="{FF2B5EF4-FFF2-40B4-BE49-F238E27FC236}">
                <a16:creationId xmlns:a16="http://schemas.microsoft.com/office/drawing/2014/main" id="{3650B6EF-CD8B-E7F5-935C-ABF401822283}"/>
              </a:ext>
            </a:extLst>
          </p:cNvPr>
          <p:cNvSpPr txBox="1"/>
          <p:nvPr/>
        </p:nvSpPr>
        <p:spPr bwMode="gray">
          <a:xfrm>
            <a:off x="4922036" y="5649120"/>
            <a:ext cx="479425" cy="211138"/>
          </a:xfrm>
          <a:prstGeom prst="rect">
            <a:avLst/>
          </a:prstGeom>
          <a:noFill/>
        </p:spPr>
        <p:txBody>
          <a:bodyPr vert="horz" wrap="square" lIns="36036" tIns="36036" rIns="36036" bIns="36036" rtlCol="0" anchor="b">
            <a:spAutoFit/>
          </a:bodyPr>
          <a:lstStyle/>
          <a:p>
            <a:r>
              <a:rPr lang="en-US" sz="900" b="1" i="1">
                <a:solidFill>
                  <a:srgbClr val="000000"/>
                </a:solidFill>
                <a:cs typeface="Arial"/>
              </a:rPr>
              <a:t>Wind</a:t>
            </a:r>
          </a:p>
        </p:txBody>
      </p:sp>
      <p:sp>
        <p:nvSpPr>
          <p:cNvPr id="111" name="btfpColumnHeaderBoxText223027">
            <a:extLst>
              <a:ext uri="{FF2B5EF4-FFF2-40B4-BE49-F238E27FC236}">
                <a16:creationId xmlns:a16="http://schemas.microsoft.com/office/drawing/2014/main" id="{3D122D4E-DE2B-606A-437B-0482CE11CDDE}"/>
              </a:ext>
            </a:extLst>
          </p:cNvPr>
          <p:cNvSpPr txBox="1"/>
          <p:nvPr/>
        </p:nvSpPr>
        <p:spPr bwMode="gray">
          <a:xfrm>
            <a:off x="4929973" y="2971007"/>
            <a:ext cx="479425" cy="211138"/>
          </a:xfrm>
          <a:prstGeom prst="rect">
            <a:avLst/>
          </a:prstGeom>
          <a:noFill/>
        </p:spPr>
        <p:txBody>
          <a:bodyPr vert="horz" wrap="square" lIns="36036" tIns="36036" rIns="36036" bIns="36036" rtlCol="0" anchor="b">
            <a:spAutoFit/>
          </a:bodyPr>
          <a:lstStyle/>
          <a:p>
            <a:r>
              <a:rPr lang="en-US" sz="900" b="1" i="1">
                <a:solidFill>
                  <a:srgbClr val="000000"/>
                </a:solidFill>
                <a:cs typeface="Arial"/>
              </a:rPr>
              <a:t>EVs</a:t>
            </a:r>
          </a:p>
        </p:txBody>
      </p:sp>
      <p:graphicFrame>
        <p:nvGraphicFramePr>
          <p:cNvPr id="141" name="Chart 140">
            <a:extLst>
              <a:ext uri="{FF2B5EF4-FFF2-40B4-BE49-F238E27FC236}">
                <a16:creationId xmlns:a16="http://schemas.microsoft.com/office/drawing/2014/main" id="{0B83B4AB-C067-A210-6C27-2021EE12CF83}"/>
              </a:ext>
            </a:extLst>
          </p:cNvPr>
          <p:cNvGraphicFramePr/>
          <p:nvPr>
            <p:custDataLst>
              <p:tags r:id="rId46"/>
            </p:custDataLst>
            <p:extLst>
              <p:ext uri="{D42A27DB-BD31-4B8C-83A1-F6EECF244321}">
                <p14:modId xmlns:p14="http://schemas.microsoft.com/office/powerpoint/2010/main" val="3234438392"/>
              </p:ext>
            </p:extLst>
          </p:nvPr>
        </p:nvGraphicFramePr>
        <p:xfrm>
          <a:off x="4843463" y="3657600"/>
          <a:ext cx="1762125" cy="1477963"/>
        </p:xfrm>
        <a:graphic>
          <a:graphicData uri="http://schemas.openxmlformats.org/drawingml/2006/chart">
            <c:chart xmlns:c="http://schemas.openxmlformats.org/drawingml/2006/chart" xmlns:r="http://schemas.openxmlformats.org/officeDocument/2006/relationships" r:id="rId113"/>
          </a:graphicData>
        </a:graphic>
      </p:graphicFrame>
      <p:cxnSp>
        <p:nvCxnSpPr>
          <p:cNvPr id="113" name="Straight Connector 112">
            <a:extLst>
              <a:ext uri="{FF2B5EF4-FFF2-40B4-BE49-F238E27FC236}">
                <a16:creationId xmlns:a16="http://schemas.microsoft.com/office/drawing/2014/main" id="{8997D481-09B8-D798-FA5A-04D0893AA3B9}"/>
              </a:ext>
            </a:extLst>
          </p:cNvPr>
          <p:cNvCxnSpPr/>
          <p:nvPr>
            <p:custDataLst>
              <p:tags r:id="rId47"/>
            </p:custDataLst>
          </p:nvPr>
        </p:nvCxnSpPr>
        <p:spPr bwMode="auto">
          <a:xfrm flipV="1">
            <a:off x="5556250" y="3849688"/>
            <a:ext cx="52388" cy="5397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114" name="Rectangle 113">
            <a:extLst>
              <a:ext uri="{FF2B5EF4-FFF2-40B4-BE49-F238E27FC236}">
                <a16:creationId xmlns:a16="http://schemas.microsoft.com/office/drawing/2014/main" id="{A0731D0E-7CFF-D378-C477-0FB9BCA43F9B}"/>
              </a:ext>
            </a:extLst>
          </p:cNvPr>
          <p:cNvSpPr/>
          <p:nvPr>
            <p:custDataLst>
              <p:tags r:id="rId48"/>
            </p:custDataLst>
          </p:nvPr>
        </p:nvSpPr>
        <p:spPr bwMode="auto">
          <a:xfrm>
            <a:off x="8194675" y="3916363"/>
            <a:ext cx="179388" cy="133350"/>
          </a:xfrm>
          <a:prstGeom prst="rect">
            <a:avLst/>
          </a:prstGeom>
          <a:solidFill>
            <a:schemeClr val="tx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15" name="Rectangle 114">
            <a:extLst>
              <a:ext uri="{FF2B5EF4-FFF2-40B4-BE49-F238E27FC236}">
                <a16:creationId xmlns:a16="http://schemas.microsoft.com/office/drawing/2014/main" id="{EA38F93A-7D39-CD80-8EDD-26F01B6D774A}"/>
              </a:ext>
            </a:extLst>
          </p:cNvPr>
          <p:cNvSpPr/>
          <p:nvPr>
            <p:custDataLst>
              <p:tags r:id="rId49"/>
            </p:custDataLst>
          </p:nvPr>
        </p:nvSpPr>
        <p:spPr bwMode="auto">
          <a:xfrm>
            <a:off x="8194675" y="2493963"/>
            <a:ext cx="179388" cy="133350"/>
          </a:xfrm>
          <a:prstGeom prst="rect">
            <a:avLst/>
          </a:prstGeom>
          <a:solidFill>
            <a:schemeClr val="accent4"/>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16" name="Rectangle 115">
            <a:extLst>
              <a:ext uri="{FF2B5EF4-FFF2-40B4-BE49-F238E27FC236}">
                <a16:creationId xmlns:a16="http://schemas.microsoft.com/office/drawing/2014/main" id="{C45156ED-0B58-13FE-8D87-76D0470E5390}"/>
              </a:ext>
            </a:extLst>
          </p:cNvPr>
          <p:cNvSpPr/>
          <p:nvPr>
            <p:custDataLst>
              <p:tags r:id="rId50"/>
            </p:custDataLst>
          </p:nvPr>
        </p:nvSpPr>
        <p:spPr bwMode="auto">
          <a:xfrm>
            <a:off x="8194675" y="3713163"/>
            <a:ext cx="179388" cy="133350"/>
          </a:xfrm>
          <a:prstGeom prst="rect">
            <a:avLst/>
          </a:prstGeom>
          <a:solidFill>
            <a:srgbClr val="000000"/>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17" name="Rectangle 116">
            <a:extLst>
              <a:ext uri="{FF2B5EF4-FFF2-40B4-BE49-F238E27FC236}">
                <a16:creationId xmlns:a16="http://schemas.microsoft.com/office/drawing/2014/main" id="{692E7878-9AB7-D2BD-D2C5-F0504D78FF56}"/>
              </a:ext>
            </a:extLst>
          </p:cNvPr>
          <p:cNvSpPr/>
          <p:nvPr>
            <p:custDataLst>
              <p:tags r:id="rId51"/>
            </p:custDataLst>
          </p:nvPr>
        </p:nvSpPr>
        <p:spPr bwMode="auto">
          <a:xfrm>
            <a:off x="8194675" y="2697163"/>
            <a:ext cx="179388" cy="133350"/>
          </a:xfrm>
          <a:prstGeom prst="rect">
            <a:avLst/>
          </a:prstGeom>
          <a:solidFill>
            <a:srgbClr val="9DB1CF"/>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18" name="Rectangle 117">
            <a:extLst>
              <a:ext uri="{FF2B5EF4-FFF2-40B4-BE49-F238E27FC236}">
                <a16:creationId xmlns:a16="http://schemas.microsoft.com/office/drawing/2014/main" id="{5C2958B2-1C92-F463-9E05-FBBDEB3E39F4}"/>
              </a:ext>
            </a:extLst>
          </p:cNvPr>
          <p:cNvSpPr/>
          <p:nvPr>
            <p:custDataLst>
              <p:tags r:id="rId52"/>
            </p:custDataLst>
          </p:nvPr>
        </p:nvSpPr>
        <p:spPr bwMode="auto">
          <a:xfrm>
            <a:off x="8194675" y="3509963"/>
            <a:ext cx="179388" cy="133350"/>
          </a:xfrm>
          <a:prstGeom prst="rect">
            <a:avLst/>
          </a:prstGeom>
          <a:solidFill>
            <a:srgbClr val="C3CFE1"/>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19" name="Rectangle 118">
            <a:extLst>
              <a:ext uri="{FF2B5EF4-FFF2-40B4-BE49-F238E27FC236}">
                <a16:creationId xmlns:a16="http://schemas.microsoft.com/office/drawing/2014/main" id="{D230D455-2BBC-A068-F8E9-C93A8D09173B}"/>
              </a:ext>
            </a:extLst>
          </p:cNvPr>
          <p:cNvSpPr/>
          <p:nvPr>
            <p:custDataLst>
              <p:tags r:id="rId53"/>
            </p:custDataLst>
          </p:nvPr>
        </p:nvSpPr>
        <p:spPr bwMode="auto">
          <a:xfrm>
            <a:off x="8194675" y="2900363"/>
            <a:ext cx="179388" cy="133350"/>
          </a:xfrm>
          <a:prstGeom prst="rect">
            <a:avLst/>
          </a:prstGeom>
          <a:solidFill>
            <a:srgbClr val="6F8DB9"/>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20" name="Rectangle 119">
            <a:extLst>
              <a:ext uri="{FF2B5EF4-FFF2-40B4-BE49-F238E27FC236}">
                <a16:creationId xmlns:a16="http://schemas.microsoft.com/office/drawing/2014/main" id="{41473CFC-9DEC-C556-83FA-555DE3B80567}"/>
              </a:ext>
            </a:extLst>
          </p:cNvPr>
          <p:cNvSpPr/>
          <p:nvPr>
            <p:custDataLst>
              <p:tags r:id="rId54"/>
            </p:custDataLst>
          </p:nvPr>
        </p:nvSpPr>
        <p:spPr bwMode="auto">
          <a:xfrm>
            <a:off x="8194675" y="3306763"/>
            <a:ext cx="179388" cy="133350"/>
          </a:xfrm>
          <a:prstGeom prst="rect">
            <a:avLst/>
          </a:prstGeom>
          <a:solidFill>
            <a:srgbClr val="4C6C9C"/>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21" name="Rectangle 120">
            <a:extLst>
              <a:ext uri="{FF2B5EF4-FFF2-40B4-BE49-F238E27FC236}">
                <a16:creationId xmlns:a16="http://schemas.microsoft.com/office/drawing/2014/main" id="{9B134B41-F3FC-66EF-CEAA-D86217C73CC7}"/>
              </a:ext>
            </a:extLst>
          </p:cNvPr>
          <p:cNvSpPr/>
          <p:nvPr>
            <p:custDataLst>
              <p:tags r:id="rId55"/>
            </p:custDataLst>
          </p:nvPr>
        </p:nvSpPr>
        <p:spPr bwMode="auto">
          <a:xfrm>
            <a:off x="8194675" y="3103563"/>
            <a:ext cx="179388" cy="133350"/>
          </a:xfrm>
          <a:prstGeom prst="rect">
            <a:avLst/>
          </a:prstGeom>
          <a:solidFill>
            <a:srgbClr val="364D6E"/>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22" name="Text Placeholder 10">
            <a:extLst>
              <a:ext uri="{FF2B5EF4-FFF2-40B4-BE49-F238E27FC236}">
                <a16:creationId xmlns:a16="http://schemas.microsoft.com/office/drawing/2014/main" id="{A53953B1-8C72-E3FB-AE0E-3354B5C3FCC8}"/>
              </a:ext>
            </a:extLst>
          </p:cNvPr>
          <p:cNvSpPr txBox="1">
            <a:spLocks/>
          </p:cNvSpPr>
          <p:nvPr>
            <p:custDataLst>
              <p:tags r:id="rId56"/>
            </p:custDataLst>
          </p:nvPr>
        </p:nvSpPr>
        <p:spPr bwMode="auto">
          <a:xfrm>
            <a:off x="8424863" y="2489200"/>
            <a:ext cx="414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B3532442-25B2-45DC-9C53-2D7451B30A59}" type="datetime'C''''opp''''''''e''''''''''''r'''''''''">
              <a:rPr lang="en-US" altLang="en-US" sz="1000" smtClean="0"/>
              <a:pPr/>
              <a:t>Copper</a:t>
            </a:fld>
            <a:endParaRPr lang="en-US" sz="1000">
              <a:ea typeface="+mn-lt"/>
              <a:cs typeface="+mn-lt"/>
              <a:sym typeface="+mn-lt"/>
            </a:endParaRPr>
          </a:p>
        </p:txBody>
      </p:sp>
      <p:sp>
        <p:nvSpPr>
          <p:cNvPr id="123" name="Text Placeholder 10">
            <a:extLst>
              <a:ext uri="{FF2B5EF4-FFF2-40B4-BE49-F238E27FC236}">
                <a16:creationId xmlns:a16="http://schemas.microsoft.com/office/drawing/2014/main" id="{EDE868BE-1296-7D64-9C69-A0C6B7DAA990}"/>
              </a:ext>
            </a:extLst>
          </p:cNvPr>
          <p:cNvSpPr txBox="1">
            <a:spLocks/>
          </p:cNvSpPr>
          <p:nvPr>
            <p:custDataLst>
              <p:tags r:id="rId57"/>
            </p:custDataLst>
          </p:nvPr>
        </p:nvSpPr>
        <p:spPr bwMode="auto">
          <a:xfrm>
            <a:off x="8424863" y="3098800"/>
            <a:ext cx="4841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75B33AD9-062F-42F3-991F-5D79EC360CF2}" type="datetime'G''r''''''''''''''''''''''a''''''phi''te'''''''''''''''''''''">
              <a:rPr lang="en-US" altLang="en-US" sz="1000" smtClean="0"/>
              <a:pPr/>
              <a:t>Graphite</a:t>
            </a:fld>
            <a:endParaRPr lang="en-US" sz="1000">
              <a:ea typeface="+mn-lt"/>
              <a:cs typeface="+mn-lt"/>
              <a:sym typeface="+mn-lt"/>
            </a:endParaRPr>
          </a:p>
        </p:txBody>
      </p:sp>
      <p:sp>
        <p:nvSpPr>
          <p:cNvPr id="124" name="Text Placeholder 10">
            <a:extLst>
              <a:ext uri="{FF2B5EF4-FFF2-40B4-BE49-F238E27FC236}">
                <a16:creationId xmlns:a16="http://schemas.microsoft.com/office/drawing/2014/main" id="{2F776CFF-73BF-C58F-5998-CBDFB518119F}"/>
              </a:ext>
            </a:extLst>
          </p:cNvPr>
          <p:cNvSpPr txBox="1">
            <a:spLocks/>
          </p:cNvSpPr>
          <p:nvPr>
            <p:custDataLst>
              <p:tags r:id="rId58"/>
            </p:custDataLst>
          </p:nvPr>
        </p:nvSpPr>
        <p:spPr bwMode="auto">
          <a:xfrm>
            <a:off x="8424863" y="3505200"/>
            <a:ext cx="6588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7C64D52D-28D0-49CB-880E-F5CE1213589F}" type="datetime'''''''M''a''''''n''''''''g''''''an''e''''s''''''''''''e'''''">
              <a:rPr lang="en-US" altLang="en-US" sz="1000" smtClean="0"/>
              <a:pPr/>
              <a:t>Manganese</a:t>
            </a:fld>
            <a:endParaRPr lang="en-US" sz="1000">
              <a:ea typeface="+mn-lt"/>
              <a:cs typeface="+mn-lt"/>
              <a:sym typeface="+mn-lt"/>
            </a:endParaRPr>
          </a:p>
        </p:txBody>
      </p:sp>
      <p:sp>
        <p:nvSpPr>
          <p:cNvPr id="125" name="Text Placeholder 10">
            <a:extLst>
              <a:ext uri="{FF2B5EF4-FFF2-40B4-BE49-F238E27FC236}">
                <a16:creationId xmlns:a16="http://schemas.microsoft.com/office/drawing/2014/main" id="{8C945157-9A24-BEF4-744B-AAEC88F3BC2F}"/>
              </a:ext>
            </a:extLst>
          </p:cNvPr>
          <p:cNvSpPr txBox="1">
            <a:spLocks/>
          </p:cNvSpPr>
          <p:nvPr>
            <p:custDataLst>
              <p:tags r:id="rId59"/>
            </p:custDataLst>
          </p:nvPr>
        </p:nvSpPr>
        <p:spPr bwMode="auto">
          <a:xfrm>
            <a:off x="8424863" y="2895600"/>
            <a:ext cx="2397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BBDC39C6-6E21-4E3B-8090-B0B79B0AD4AA}" type="datetime'''''Z''''''''i''''''''''''n''''c'''''''">
              <a:rPr lang="en-US" altLang="en-US" sz="1000" smtClean="0"/>
              <a:pPr/>
              <a:t>Zinc</a:t>
            </a:fld>
            <a:endParaRPr lang="en-US" sz="1000">
              <a:ea typeface="+mn-lt"/>
              <a:cs typeface="+mn-lt"/>
              <a:sym typeface="+mn-lt"/>
            </a:endParaRPr>
          </a:p>
        </p:txBody>
      </p:sp>
      <p:sp>
        <p:nvSpPr>
          <p:cNvPr id="126" name="Text Placeholder 10">
            <a:extLst>
              <a:ext uri="{FF2B5EF4-FFF2-40B4-BE49-F238E27FC236}">
                <a16:creationId xmlns:a16="http://schemas.microsoft.com/office/drawing/2014/main" id="{7628C6A8-ABBD-D1A4-586A-F4D415A03EDC}"/>
              </a:ext>
            </a:extLst>
          </p:cNvPr>
          <p:cNvSpPr txBox="1">
            <a:spLocks/>
          </p:cNvSpPr>
          <p:nvPr>
            <p:custDataLst>
              <p:tags r:id="rId60"/>
            </p:custDataLst>
          </p:nvPr>
        </p:nvSpPr>
        <p:spPr bwMode="auto">
          <a:xfrm>
            <a:off x="8424863" y="3708400"/>
            <a:ext cx="5857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381B6427-6F22-49BA-AE33-BC84C8C63561}" type="datetime'''C''''''''''h''''''''''''''''''r''''''''''omiu''m'''''''">
              <a:rPr lang="en-US" altLang="en-US" sz="1000" smtClean="0"/>
              <a:pPr/>
              <a:t>Chromium</a:t>
            </a:fld>
            <a:endParaRPr lang="en-US" sz="1000">
              <a:ea typeface="+mn-lt"/>
              <a:cs typeface="+mn-lt"/>
              <a:sym typeface="+mn-lt"/>
            </a:endParaRPr>
          </a:p>
        </p:txBody>
      </p:sp>
      <p:sp>
        <p:nvSpPr>
          <p:cNvPr id="127" name="Text Placeholder 10">
            <a:extLst>
              <a:ext uri="{FF2B5EF4-FFF2-40B4-BE49-F238E27FC236}">
                <a16:creationId xmlns:a16="http://schemas.microsoft.com/office/drawing/2014/main" id="{6A4D859E-45B9-C21B-D6C8-D0A01CA89946}"/>
              </a:ext>
            </a:extLst>
          </p:cNvPr>
          <p:cNvSpPr txBox="1">
            <a:spLocks/>
          </p:cNvSpPr>
          <p:nvPr>
            <p:custDataLst>
              <p:tags r:id="rId61"/>
            </p:custDataLst>
          </p:nvPr>
        </p:nvSpPr>
        <p:spPr bwMode="auto">
          <a:xfrm>
            <a:off x="8424863" y="2692400"/>
            <a:ext cx="3730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26D6EEDA-A391-43B4-9811-EBFD2C86563B}" type="datetime'''''''''''''S''''i''''''''l''''i''c''o''''n'''">
              <a:rPr lang="en-US" altLang="en-US" sz="1000" smtClean="0"/>
              <a:pPr/>
              <a:t>Silicon</a:t>
            </a:fld>
            <a:endParaRPr lang="en-US" sz="1000">
              <a:ea typeface="+mn-lt"/>
              <a:cs typeface="+mn-lt"/>
              <a:sym typeface="+mn-lt"/>
            </a:endParaRPr>
          </a:p>
        </p:txBody>
      </p:sp>
      <p:sp>
        <p:nvSpPr>
          <p:cNvPr id="128" name="Text Placeholder 10">
            <a:extLst>
              <a:ext uri="{FF2B5EF4-FFF2-40B4-BE49-F238E27FC236}">
                <a16:creationId xmlns:a16="http://schemas.microsoft.com/office/drawing/2014/main" id="{E2D9B5EA-6CCE-5134-B395-A3E221FCB2AF}"/>
              </a:ext>
            </a:extLst>
          </p:cNvPr>
          <p:cNvSpPr txBox="1">
            <a:spLocks/>
          </p:cNvSpPr>
          <p:nvPr>
            <p:custDataLst>
              <p:tags r:id="rId62"/>
            </p:custDataLst>
          </p:nvPr>
        </p:nvSpPr>
        <p:spPr bwMode="auto">
          <a:xfrm>
            <a:off x="8424863" y="3911600"/>
            <a:ext cx="3159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CF29D1EB-534E-4DFF-98A6-597557F85D46}" type="datetime'''''''''''O''''''''''''''''''''''''t''he''''''r'''''">
              <a:rPr lang="en-US" altLang="en-US" sz="1000" smtClean="0"/>
              <a:pPr/>
              <a:t>Other</a:t>
            </a:fld>
            <a:endParaRPr lang="en-US" sz="1000">
              <a:ea typeface="+mn-lt"/>
              <a:cs typeface="+mn-lt"/>
              <a:sym typeface="+mn-lt"/>
            </a:endParaRPr>
          </a:p>
        </p:txBody>
      </p:sp>
      <p:sp>
        <p:nvSpPr>
          <p:cNvPr id="129" name="Text Placeholder 10">
            <a:extLst>
              <a:ext uri="{FF2B5EF4-FFF2-40B4-BE49-F238E27FC236}">
                <a16:creationId xmlns:a16="http://schemas.microsoft.com/office/drawing/2014/main" id="{13A3A305-3F1A-71F7-D460-05F7D0B08048}"/>
              </a:ext>
            </a:extLst>
          </p:cNvPr>
          <p:cNvSpPr txBox="1">
            <a:spLocks/>
          </p:cNvSpPr>
          <p:nvPr>
            <p:custDataLst>
              <p:tags r:id="rId63"/>
            </p:custDataLst>
          </p:nvPr>
        </p:nvSpPr>
        <p:spPr bwMode="auto">
          <a:xfrm>
            <a:off x="8424863" y="3302000"/>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BBE02C2D-FCB8-4C90-BE13-A10141DCFE0E}" type="datetime'''N''''i''''''c''''''''ke''''''''''''l'''''''''' '''''''''''''">
              <a:rPr lang="en-US" altLang="en-US" sz="1000" smtClean="0"/>
              <a:pPr/>
              <a:t>Nickel </a:t>
            </a:fld>
            <a:endParaRPr lang="en-US" sz="1000">
              <a:ea typeface="+mn-lt"/>
              <a:cs typeface="+mn-lt"/>
              <a:sym typeface="+mn-lt"/>
            </a:endParaRPr>
          </a:p>
        </p:txBody>
      </p:sp>
      <p:graphicFrame>
        <p:nvGraphicFramePr>
          <p:cNvPr id="142" name="Chart 141">
            <a:extLst>
              <a:ext uri="{FF2B5EF4-FFF2-40B4-BE49-F238E27FC236}">
                <a16:creationId xmlns:a16="http://schemas.microsoft.com/office/drawing/2014/main" id="{594BF9C7-5322-FE38-4E57-77F3B57C62B3}"/>
              </a:ext>
            </a:extLst>
          </p:cNvPr>
          <p:cNvGraphicFramePr/>
          <p:nvPr>
            <p:custDataLst>
              <p:tags r:id="rId64"/>
            </p:custDataLst>
            <p:extLst>
              <p:ext uri="{D42A27DB-BD31-4B8C-83A1-F6EECF244321}">
                <p14:modId xmlns:p14="http://schemas.microsoft.com/office/powerpoint/2010/main" val="3850617928"/>
              </p:ext>
            </p:extLst>
          </p:nvPr>
        </p:nvGraphicFramePr>
        <p:xfrm>
          <a:off x="4800600" y="4902200"/>
          <a:ext cx="1762125" cy="1477963"/>
        </p:xfrm>
        <a:graphic>
          <a:graphicData uri="http://schemas.openxmlformats.org/drawingml/2006/chart">
            <c:chart xmlns:c="http://schemas.openxmlformats.org/drawingml/2006/chart" xmlns:r="http://schemas.openxmlformats.org/officeDocument/2006/relationships" r:id="rId114"/>
          </a:graphicData>
        </a:graphic>
      </p:graphicFrame>
      <p:cxnSp>
        <p:nvCxnSpPr>
          <p:cNvPr id="131" name="Straight Connector 130">
            <a:extLst>
              <a:ext uri="{FF2B5EF4-FFF2-40B4-BE49-F238E27FC236}">
                <a16:creationId xmlns:a16="http://schemas.microsoft.com/office/drawing/2014/main" id="{92A69C25-6C8B-8BA9-4449-21C91959D1F3}"/>
              </a:ext>
            </a:extLst>
          </p:cNvPr>
          <p:cNvCxnSpPr>
            <a:cxnSpLocks/>
          </p:cNvCxnSpPr>
          <p:nvPr>
            <p:custDataLst>
              <p:tags r:id="rId65"/>
            </p:custDataLst>
          </p:nvPr>
        </p:nvCxnSpPr>
        <p:spPr bwMode="auto">
          <a:xfrm>
            <a:off x="5541963" y="5154613"/>
            <a:ext cx="52388" cy="0"/>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132" name="Text Placeholder 10">
            <a:extLst>
              <a:ext uri="{FF2B5EF4-FFF2-40B4-BE49-F238E27FC236}">
                <a16:creationId xmlns:a16="http://schemas.microsoft.com/office/drawing/2014/main" id="{CCE95A28-A097-387C-322E-E06FC6CDF6F2}"/>
              </a:ext>
            </a:extLst>
          </p:cNvPr>
          <p:cNvSpPr txBox="1">
            <a:spLocks/>
          </p:cNvSpPr>
          <p:nvPr>
            <p:custDataLst>
              <p:tags r:id="rId66"/>
            </p:custDataLst>
          </p:nvPr>
        </p:nvSpPr>
        <p:spPr bwMode="gray">
          <a:xfrm>
            <a:off x="5627688" y="5186363"/>
            <a:ext cx="176213" cy="122238"/>
          </a:xfrm>
          <a:prstGeom prst="rect">
            <a:avLst/>
          </a:prstGeom>
          <a:solidFill>
            <a:schemeClr val="accent2"/>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A215A123-9148-47FC-9BB2-F71D81433BBE}" type="datetime'''''''''''''''''''''''''''''''''''4''%'">
              <a:rPr lang="en-US" altLang="en-US" sz="800" smtClean="0">
                <a:solidFill>
                  <a:schemeClr val="bg1"/>
                </a:solidFill>
                <a:effectLst/>
              </a:rPr>
              <a:pPr/>
              <a:t>4%</a:t>
            </a:fld>
            <a:endParaRPr lang="en-US" sz="800">
              <a:solidFill>
                <a:schemeClr val="bg1"/>
              </a:solidFill>
              <a:ea typeface="+mn-lt"/>
              <a:cs typeface="+mn-lt"/>
              <a:sym typeface="+mn-lt"/>
            </a:endParaRPr>
          </a:p>
        </p:txBody>
      </p:sp>
      <p:graphicFrame>
        <p:nvGraphicFramePr>
          <p:cNvPr id="143" name="Chart 142">
            <a:extLst>
              <a:ext uri="{FF2B5EF4-FFF2-40B4-BE49-F238E27FC236}">
                <a16:creationId xmlns:a16="http://schemas.microsoft.com/office/drawing/2014/main" id="{A8991B26-D98E-110C-D7AC-76822B8AD594}"/>
              </a:ext>
            </a:extLst>
          </p:cNvPr>
          <p:cNvGraphicFramePr/>
          <p:nvPr>
            <p:custDataLst>
              <p:tags r:id="rId67"/>
            </p:custDataLst>
            <p:extLst>
              <p:ext uri="{D42A27DB-BD31-4B8C-83A1-F6EECF244321}">
                <p14:modId xmlns:p14="http://schemas.microsoft.com/office/powerpoint/2010/main" val="3163461421"/>
              </p:ext>
            </p:extLst>
          </p:nvPr>
        </p:nvGraphicFramePr>
        <p:xfrm>
          <a:off x="4841875" y="2308225"/>
          <a:ext cx="1762125" cy="1477963"/>
        </p:xfrm>
        <a:graphic>
          <a:graphicData uri="http://schemas.openxmlformats.org/drawingml/2006/chart">
            <c:chart xmlns:c="http://schemas.openxmlformats.org/drawingml/2006/chart" xmlns:r="http://schemas.openxmlformats.org/officeDocument/2006/relationships" r:id="rId115"/>
          </a:graphicData>
        </a:graphic>
      </p:graphicFrame>
      <p:sp>
        <p:nvSpPr>
          <p:cNvPr id="144" name="Rectangular Callout 143">
            <a:extLst>
              <a:ext uri="{FF2B5EF4-FFF2-40B4-BE49-F238E27FC236}">
                <a16:creationId xmlns:a16="http://schemas.microsoft.com/office/drawing/2014/main" id="{F769B029-DCC2-5C6A-E7A0-C10514B9CF38}"/>
              </a:ext>
            </a:extLst>
          </p:cNvPr>
          <p:cNvSpPr/>
          <p:nvPr/>
        </p:nvSpPr>
        <p:spPr bwMode="gray">
          <a:xfrm>
            <a:off x="6408194" y="3802063"/>
            <a:ext cx="1698625" cy="1147763"/>
          </a:xfrm>
          <a:prstGeom prst="wedgeRectCallout">
            <a:avLst>
              <a:gd name="adj1" fmla="val -79688"/>
              <a:gd name="adj2" fmla="val -45048"/>
            </a:avLst>
          </a:prstGeom>
          <a:solidFill>
            <a:schemeClr val="bg1">
              <a:lumMod val="95000"/>
            </a:schemeClr>
          </a:solidFill>
          <a:ln w="952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45" name="Rectangular Callout 144">
            <a:extLst>
              <a:ext uri="{FF2B5EF4-FFF2-40B4-BE49-F238E27FC236}">
                <a16:creationId xmlns:a16="http://schemas.microsoft.com/office/drawing/2014/main" id="{4DE5B66D-03CA-E9C8-E312-A7F26FC46C12}"/>
              </a:ext>
            </a:extLst>
          </p:cNvPr>
          <p:cNvSpPr/>
          <p:nvPr/>
        </p:nvSpPr>
        <p:spPr bwMode="gray">
          <a:xfrm>
            <a:off x="6395494" y="5176838"/>
            <a:ext cx="1716088" cy="1131888"/>
          </a:xfrm>
          <a:prstGeom prst="wedgeRectCallout">
            <a:avLst>
              <a:gd name="adj1" fmla="val -78600"/>
              <a:gd name="adj2" fmla="val -43345"/>
            </a:avLst>
          </a:prstGeom>
          <a:solidFill>
            <a:schemeClr val="bg1">
              <a:lumMod val="95000"/>
            </a:schemeClr>
          </a:solidFill>
          <a:ln w="952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46" name="btfpColumnHeaderBoxText223027">
            <a:extLst>
              <a:ext uri="{FF2B5EF4-FFF2-40B4-BE49-F238E27FC236}">
                <a16:creationId xmlns:a16="http://schemas.microsoft.com/office/drawing/2014/main" id="{0FD0F0ED-12F8-BA55-75D4-BD416B475FF9}"/>
              </a:ext>
            </a:extLst>
          </p:cNvPr>
          <p:cNvSpPr txBox="1"/>
          <p:nvPr/>
        </p:nvSpPr>
        <p:spPr bwMode="gray">
          <a:xfrm>
            <a:off x="6419307" y="3617913"/>
            <a:ext cx="1366838" cy="196850"/>
          </a:xfrm>
          <a:prstGeom prst="rect">
            <a:avLst/>
          </a:prstGeom>
          <a:noFill/>
        </p:spPr>
        <p:txBody>
          <a:bodyPr vert="horz" wrap="square" lIns="36036" tIns="36036" rIns="36036" bIns="36036" rtlCol="0" anchor="b">
            <a:spAutoFit/>
          </a:bodyPr>
          <a:lstStyle/>
          <a:p>
            <a:r>
              <a:rPr lang="en-US" sz="800" b="1" i="1" dirty="0">
                <a:solidFill>
                  <a:srgbClr val="000000"/>
                </a:solidFill>
                <a:cs typeface="Arial"/>
              </a:rPr>
              <a:t>Breakdown of “other” 1%</a:t>
            </a:r>
            <a:endParaRPr lang="en-US" sz="800" b="1" i="1" dirty="0">
              <a:solidFill>
                <a:srgbClr val="FF0000"/>
              </a:solidFill>
              <a:cs typeface="Arial"/>
            </a:endParaRPr>
          </a:p>
        </p:txBody>
      </p:sp>
      <p:sp>
        <p:nvSpPr>
          <p:cNvPr id="147" name="btfpColumnHeaderBoxText223027">
            <a:extLst>
              <a:ext uri="{FF2B5EF4-FFF2-40B4-BE49-F238E27FC236}">
                <a16:creationId xmlns:a16="http://schemas.microsoft.com/office/drawing/2014/main" id="{7B5892B5-A85F-5231-9A1A-EECF14C27ABA}"/>
              </a:ext>
            </a:extLst>
          </p:cNvPr>
          <p:cNvSpPr txBox="1"/>
          <p:nvPr/>
        </p:nvSpPr>
        <p:spPr bwMode="gray">
          <a:xfrm>
            <a:off x="6373269" y="4981227"/>
            <a:ext cx="1408113" cy="196850"/>
          </a:xfrm>
          <a:prstGeom prst="rect">
            <a:avLst/>
          </a:prstGeom>
          <a:noFill/>
        </p:spPr>
        <p:txBody>
          <a:bodyPr vert="horz" wrap="square" lIns="36036" tIns="36036" rIns="36036" bIns="36036" rtlCol="0" anchor="b">
            <a:spAutoFit/>
          </a:bodyPr>
          <a:lstStyle/>
          <a:p>
            <a:r>
              <a:rPr lang="en-US" sz="800" b="1" i="1" dirty="0">
                <a:solidFill>
                  <a:srgbClr val="000000"/>
                </a:solidFill>
                <a:cs typeface="Arial"/>
              </a:rPr>
              <a:t>Breakdown of “other” 12%</a:t>
            </a:r>
            <a:endParaRPr lang="en-US" sz="800" b="1" i="1" dirty="0">
              <a:solidFill>
                <a:srgbClr val="FF0000"/>
              </a:solidFill>
              <a:cs typeface="Arial"/>
            </a:endParaRPr>
          </a:p>
        </p:txBody>
      </p:sp>
      <p:sp>
        <p:nvSpPr>
          <p:cNvPr id="148" name="Rectangular Callout 147">
            <a:extLst>
              <a:ext uri="{FF2B5EF4-FFF2-40B4-BE49-F238E27FC236}">
                <a16:creationId xmlns:a16="http://schemas.microsoft.com/office/drawing/2014/main" id="{1FC9CE25-7021-7677-B365-0C37DD419580}"/>
              </a:ext>
            </a:extLst>
          </p:cNvPr>
          <p:cNvSpPr/>
          <p:nvPr/>
        </p:nvSpPr>
        <p:spPr bwMode="gray">
          <a:xfrm>
            <a:off x="6412957" y="2468563"/>
            <a:ext cx="1698625" cy="1131888"/>
          </a:xfrm>
          <a:prstGeom prst="wedgeRectCallout">
            <a:avLst>
              <a:gd name="adj1" fmla="val -79869"/>
              <a:gd name="adj2" fmla="val -40461"/>
            </a:avLst>
          </a:prstGeom>
          <a:solidFill>
            <a:schemeClr val="bg1">
              <a:lumMod val="95000"/>
            </a:schemeClr>
          </a:solidFill>
          <a:ln w="952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49" name="btfpColumnHeaderBoxText223027">
            <a:extLst>
              <a:ext uri="{FF2B5EF4-FFF2-40B4-BE49-F238E27FC236}">
                <a16:creationId xmlns:a16="http://schemas.microsoft.com/office/drawing/2014/main" id="{F32B3998-D6CF-49CF-0884-AF574EE2F9EC}"/>
              </a:ext>
            </a:extLst>
          </p:cNvPr>
          <p:cNvSpPr txBox="1"/>
          <p:nvPr/>
        </p:nvSpPr>
        <p:spPr bwMode="gray">
          <a:xfrm>
            <a:off x="6382794" y="2295525"/>
            <a:ext cx="1379538" cy="195263"/>
          </a:xfrm>
          <a:prstGeom prst="rect">
            <a:avLst/>
          </a:prstGeom>
          <a:noFill/>
        </p:spPr>
        <p:txBody>
          <a:bodyPr vert="horz" wrap="square" lIns="36036" tIns="36036" rIns="36036" bIns="36036" rtlCol="0" anchor="b">
            <a:spAutoFit/>
          </a:bodyPr>
          <a:lstStyle/>
          <a:p>
            <a:r>
              <a:rPr lang="en-US" sz="800" b="1" i="1" dirty="0">
                <a:solidFill>
                  <a:srgbClr val="000000"/>
                </a:solidFill>
                <a:cs typeface="Arial"/>
              </a:rPr>
              <a:t>Breakdown of “other” 13%</a:t>
            </a:r>
            <a:endParaRPr lang="en-US" sz="800" b="1" i="1" dirty="0">
              <a:solidFill>
                <a:srgbClr val="FF0000"/>
              </a:solidFill>
              <a:cs typeface="Arial"/>
            </a:endParaRPr>
          </a:p>
        </p:txBody>
      </p:sp>
      <p:graphicFrame>
        <p:nvGraphicFramePr>
          <p:cNvPr id="164" name="Chart 163">
            <a:extLst>
              <a:ext uri="{FF2B5EF4-FFF2-40B4-BE49-F238E27FC236}">
                <a16:creationId xmlns:a16="http://schemas.microsoft.com/office/drawing/2014/main" id="{1A7D608E-E43D-7C1F-012B-2E910EE8C21D}"/>
              </a:ext>
            </a:extLst>
          </p:cNvPr>
          <p:cNvGraphicFramePr/>
          <p:nvPr>
            <p:custDataLst>
              <p:tags r:id="rId68"/>
            </p:custDataLst>
            <p:extLst>
              <p:ext uri="{D42A27DB-BD31-4B8C-83A1-F6EECF244321}">
                <p14:modId xmlns:p14="http://schemas.microsoft.com/office/powerpoint/2010/main" val="1080277517"/>
              </p:ext>
            </p:extLst>
          </p:nvPr>
        </p:nvGraphicFramePr>
        <p:xfrm>
          <a:off x="6600825" y="2381250"/>
          <a:ext cx="1762125" cy="1347788"/>
        </p:xfrm>
        <a:graphic>
          <a:graphicData uri="http://schemas.openxmlformats.org/drawingml/2006/chart">
            <c:chart xmlns:c="http://schemas.openxmlformats.org/drawingml/2006/chart" xmlns:r="http://schemas.openxmlformats.org/officeDocument/2006/relationships" r:id="rId116"/>
          </a:graphicData>
        </a:graphic>
      </p:graphicFrame>
      <p:cxnSp>
        <p:nvCxnSpPr>
          <p:cNvPr id="152" name="Straight Connector 151">
            <a:extLst>
              <a:ext uri="{FF2B5EF4-FFF2-40B4-BE49-F238E27FC236}">
                <a16:creationId xmlns:a16="http://schemas.microsoft.com/office/drawing/2014/main" id="{B8E61546-F855-3183-6E97-40A459B63F5E}"/>
              </a:ext>
            </a:extLst>
          </p:cNvPr>
          <p:cNvCxnSpPr/>
          <p:nvPr>
            <p:custDataLst>
              <p:tags r:id="rId69"/>
            </p:custDataLst>
          </p:nvPr>
        </p:nvCxnSpPr>
        <p:spPr bwMode="auto">
          <a:xfrm flipH="1">
            <a:off x="7640638" y="3455988"/>
            <a:ext cx="66675" cy="76200"/>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id="{A7D4F8AE-D700-45EF-75F1-DA66182724B9}"/>
              </a:ext>
            </a:extLst>
          </p:cNvPr>
          <p:cNvCxnSpPr/>
          <p:nvPr>
            <p:custDataLst>
              <p:tags r:id="rId70"/>
            </p:custDataLst>
          </p:nvPr>
        </p:nvCxnSpPr>
        <p:spPr bwMode="auto">
          <a:xfrm>
            <a:off x="7212013" y="3109913"/>
            <a:ext cx="30163" cy="33337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54" name="Straight Connector 153">
            <a:extLst>
              <a:ext uri="{FF2B5EF4-FFF2-40B4-BE49-F238E27FC236}">
                <a16:creationId xmlns:a16="http://schemas.microsoft.com/office/drawing/2014/main" id="{E58F9B46-DB62-C277-9B28-8A11B343CF72}"/>
              </a:ext>
            </a:extLst>
          </p:cNvPr>
          <p:cNvCxnSpPr/>
          <p:nvPr>
            <p:custDataLst>
              <p:tags r:id="rId71"/>
            </p:custDataLst>
          </p:nvPr>
        </p:nvCxnSpPr>
        <p:spPr bwMode="auto">
          <a:xfrm>
            <a:off x="7212013" y="3455988"/>
            <a:ext cx="30163" cy="76200"/>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2FD7A645-F7C9-8B5B-B921-F0120F092710}"/>
              </a:ext>
            </a:extLst>
          </p:cNvPr>
          <p:cNvCxnSpPr/>
          <p:nvPr>
            <p:custDataLst>
              <p:tags r:id="rId72"/>
            </p:custDataLst>
          </p:nvPr>
        </p:nvCxnSpPr>
        <p:spPr bwMode="auto">
          <a:xfrm>
            <a:off x="7212013" y="2936875"/>
            <a:ext cx="30163" cy="29527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56" name="Straight Connector 155">
            <a:extLst>
              <a:ext uri="{FF2B5EF4-FFF2-40B4-BE49-F238E27FC236}">
                <a16:creationId xmlns:a16="http://schemas.microsoft.com/office/drawing/2014/main" id="{6705572D-00F0-512E-231D-5A5BB0DE55BF}"/>
              </a:ext>
            </a:extLst>
          </p:cNvPr>
          <p:cNvCxnSpPr/>
          <p:nvPr>
            <p:custDataLst>
              <p:tags r:id="rId73"/>
            </p:custDataLst>
          </p:nvPr>
        </p:nvCxnSpPr>
        <p:spPr bwMode="auto">
          <a:xfrm>
            <a:off x="7212013" y="3282950"/>
            <a:ext cx="30163" cy="228600"/>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57" name="Straight Connector 156">
            <a:extLst>
              <a:ext uri="{FF2B5EF4-FFF2-40B4-BE49-F238E27FC236}">
                <a16:creationId xmlns:a16="http://schemas.microsoft.com/office/drawing/2014/main" id="{853B21DA-2F92-C189-DCFF-47E0AB7DC558}"/>
              </a:ext>
            </a:extLst>
          </p:cNvPr>
          <p:cNvCxnSpPr/>
          <p:nvPr>
            <p:custDataLst>
              <p:tags r:id="rId74"/>
            </p:custDataLst>
          </p:nvPr>
        </p:nvCxnSpPr>
        <p:spPr bwMode="auto">
          <a:xfrm flipH="1">
            <a:off x="7640638" y="3395663"/>
            <a:ext cx="66675" cy="115888"/>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158" name="Text Placeholder 10">
            <a:extLst>
              <a:ext uri="{FF2B5EF4-FFF2-40B4-BE49-F238E27FC236}">
                <a16:creationId xmlns:a16="http://schemas.microsoft.com/office/drawing/2014/main" id="{276DEDC0-4EAD-9AE3-96AF-63D80933ECD4}"/>
              </a:ext>
            </a:extLst>
          </p:cNvPr>
          <p:cNvSpPr txBox="1">
            <a:spLocks/>
          </p:cNvSpPr>
          <p:nvPr>
            <p:custDataLst>
              <p:tags r:id="rId75"/>
            </p:custDataLst>
          </p:nvPr>
        </p:nvSpPr>
        <p:spPr bwMode="auto">
          <a:xfrm>
            <a:off x="6858000" y="2703513"/>
            <a:ext cx="32861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59859650-AE3F-4267-AFAC-7B444B52C91B}" type="datetime'''Lit''''''''''''''''h''''''''''''''''''''i''''''''u''''m'">
              <a:rPr lang="en-US" altLang="en-US" sz="800" smtClean="0"/>
              <a:pPr/>
              <a:t>Lithium</a:t>
            </a:fld>
            <a:endParaRPr lang="en-US" sz="800">
              <a:ea typeface="+mn-lt"/>
              <a:cs typeface="+mn-lt"/>
              <a:sym typeface="+mn-lt"/>
            </a:endParaRPr>
          </a:p>
        </p:txBody>
      </p:sp>
      <p:sp>
        <p:nvSpPr>
          <p:cNvPr id="159" name="Text Placeholder 10">
            <a:extLst>
              <a:ext uri="{FF2B5EF4-FFF2-40B4-BE49-F238E27FC236}">
                <a16:creationId xmlns:a16="http://schemas.microsoft.com/office/drawing/2014/main" id="{C9864E80-D85A-E4D9-9101-BC493380CBCD}"/>
              </a:ext>
            </a:extLst>
          </p:cNvPr>
          <p:cNvSpPr txBox="1">
            <a:spLocks/>
          </p:cNvSpPr>
          <p:nvPr>
            <p:custDataLst>
              <p:tags r:id="rId76"/>
            </p:custDataLst>
          </p:nvPr>
        </p:nvSpPr>
        <p:spPr bwMode="auto">
          <a:xfrm>
            <a:off x="6891338" y="3049588"/>
            <a:ext cx="2952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81F41559-90DD-4B18-8318-F90BE128220C}" type="datetime'''''C''o''b''''''a''''''''lt'''''''''''''''''''">
              <a:rPr lang="en-US" altLang="en-US" sz="800" smtClean="0"/>
              <a:pPr/>
              <a:t>Cobalt</a:t>
            </a:fld>
            <a:endParaRPr lang="en-US" sz="800">
              <a:ea typeface="+mn-lt"/>
              <a:cs typeface="+mn-lt"/>
              <a:sym typeface="+mn-lt"/>
            </a:endParaRPr>
          </a:p>
        </p:txBody>
      </p:sp>
      <p:sp>
        <p:nvSpPr>
          <p:cNvPr id="160" name="Text Placeholder 10">
            <a:extLst>
              <a:ext uri="{FF2B5EF4-FFF2-40B4-BE49-F238E27FC236}">
                <a16:creationId xmlns:a16="http://schemas.microsoft.com/office/drawing/2014/main" id="{8BE66AC4-1FCF-2DBA-FF89-C6915C0F3EB5}"/>
              </a:ext>
            </a:extLst>
          </p:cNvPr>
          <p:cNvSpPr txBox="1">
            <a:spLocks/>
          </p:cNvSpPr>
          <p:nvPr>
            <p:custDataLst>
              <p:tags r:id="rId77"/>
            </p:custDataLst>
          </p:nvPr>
        </p:nvSpPr>
        <p:spPr bwMode="auto">
          <a:xfrm>
            <a:off x="6931025" y="3395663"/>
            <a:ext cx="25558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D4D46304-CFCA-490A-8F6D-D39E3F62F1EC}" type="datetime'''''''''Ot''''h''er'''''''''">
              <a:rPr lang="en-US" altLang="en-US" sz="800" smtClean="0"/>
              <a:pPr/>
              <a:t>Other</a:t>
            </a:fld>
            <a:endParaRPr lang="en-US" sz="800">
              <a:ea typeface="+mn-lt"/>
              <a:cs typeface="+mn-lt"/>
              <a:sym typeface="+mn-lt"/>
            </a:endParaRPr>
          </a:p>
        </p:txBody>
      </p:sp>
      <p:sp>
        <p:nvSpPr>
          <p:cNvPr id="161" name="Text Placeholder 10">
            <a:extLst>
              <a:ext uri="{FF2B5EF4-FFF2-40B4-BE49-F238E27FC236}">
                <a16:creationId xmlns:a16="http://schemas.microsoft.com/office/drawing/2014/main" id="{90EF85DE-E35E-0E4D-D9E3-8A6D29748549}"/>
              </a:ext>
            </a:extLst>
          </p:cNvPr>
          <p:cNvSpPr txBox="1">
            <a:spLocks/>
          </p:cNvSpPr>
          <p:nvPr>
            <p:custDataLst>
              <p:tags r:id="rId78"/>
            </p:custDataLst>
          </p:nvPr>
        </p:nvSpPr>
        <p:spPr bwMode="auto">
          <a:xfrm>
            <a:off x="6858000" y="2876550"/>
            <a:ext cx="32861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2940953D-491E-4B54-BC45-FA0F75D7648D}" type="datetime'''''S''''''''''''''il''ic''''on'''' '''''''''''">
              <a:rPr lang="en-US" altLang="en-US" sz="800" smtClean="0"/>
              <a:pPr/>
              <a:t>Silicon </a:t>
            </a:fld>
            <a:endParaRPr lang="en-US" sz="800">
              <a:ea typeface="+mn-lt"/>
              <a:cs typeface="+mn-lt"/>
              <a:sym typeface="+mn-lt"/>
            </a:endParaRPr>
          </a:p>
        </p:txBody>
      </p:sp>
      <p:sp>
        <p:nvSpPr>
          <p:cNvPr id="162" name="Text Placeholder 10">
            <a:extLst>
              <a:ext uri="{FF2B5EF4-FFF2-40B4-BE49-F238E27FC236}">
                <a16:creationId xmlns:a16="http://schemas.microsoft.com/office/drawing/2014/main" id="{043A6D88-03AF-0DA4-14DC-7D708F4EB35F}"/>
              </a:ext>
            </a:extLst>
          </p:cNvPr>
          <p:cNvSpPr txBox="1">
            <a:spLocks/>
          </p:cNvSpPr>
          <p:nvPr>
            <p:custDataLst>
              <p:tags r:id="rId79"/>
            </p:custDataLst>
          </p:nvPr>
        </p:nvSpPr>
        <p:spPr bwMode="auto">
          <a:xfrm>
            <a:off x="6556375" y="3222625"/>
            <a:ext cx="63023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A07CE81C-0C83-4EA4-8F90-28B891FFB96B}" type="datetime'''''Mag''''''''n''''''''''et'' ''''''''R''EE''''''''''''''s'''">
              <a:rPr lang="en-US" altLang="en-US" sz="800" smtClean="0"/>
              <a:pPr/>
              <a:t>Magnet REEs</a:t>
            </a:fld>
            <a:endParaRPr lang="en-US" sz="800">
              <a:ea typeface="+mn-lt"/>
              <a:cs typeface="+mn-lt"/>
              <a:sym typeface="+mn-lt"/>
            </a:endParaRPr>
          </a:p>
        </p:txBody>
      </p:sp>
      <p:graphicFrame>
        <p:nvGraphicFramePr>
          <p:cNvPr id="195" name="Chart 194">
            <a:extLst>
              <a:ext uri="{FF2B5EF4-FFF2-40B4-BE49-F238E27FC236}">
                <a16:creationId xmlns:a16="http://schemas.microsoft.com/office/drawing/2014/main" id="{DF411EAA-BFEC-8BC7-7583-CE7E57DB95E4}"/>
              </a:ext>
            </a:extLst>
          </p:cNvPr>
          <p:cNvGraphicFramePr/>
          <p:nvPr>
            <p:custDataLst>
              <p:tags r:id="rId80"/>
            </p:custDataLst>
            <p:extLst>
              <p:ext uri="{D42A27DB-BD31-4B8C-83A1-F6EECF244321}">
                <p14:modId xmlns:p14="http://schemas.microsoft.com/office/powerpoint/2010/main" val="2926868165"/>
              </p:ext>
            </p:extLst>
          </p:nvPr>
        </p:nvGraphicFramePr>
        <p:xfrm>
          <a:off x="6600825" y="3732213"/>
          <a:ext cx="1762125" cy="1347787"/>
        </p:xfrm>
        <a:graphic>
          <a:graphicData uri="http://schemas.openxmlformats.org/drawingml/2006/chart">
            <c:chart xmlns:c="http://schemas.openxmlformats.org/drawingml/2006/chart" xmlns:r="http://schemas.openxmlformats.org/officeDocument/2006/relationships" r:id="rId117"/>
          </a:graphicData>
        </a:graphic>
      </p:graphicFrame>
      <p:cxnSp>
        <p:nvCxnSpPr>
          <p:cNvPr id="166" name="Straight Connector 165">
            <a:extLst>
              <a:ext uri="{FF2B5EF4-FFF2-40B4-BE49-F238E27FC236}">
                <a16:creationId xmlns:a16="http://schemas.microsoft.com/office/drawing/2014/main" id="{A9C5CC30-F679-96F9-956B-F914728FFD0C}"/>
              </a:ext>
            </a:extLst>
          </p:cNvPr>
          <p:cNvCxnSpPr/>
          <p:nvPr>
            <p:custDataLst>
              <p:tags r:id="rId81"/>
            </p:custDataLst>
          </p:nvPr>
        </p:nvCxnSpPr>
        <p:spPr bwMode="auto">
          <a:xfrm>
            <a:off x="7212013" y="4633913"/>
            <a:ext cx="30163" cy="95250"/>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a16="http://schemas.microsoft.com/office/drawing/2014/main" id="{3C1F8F2F-5D6F-DF8B-84BC-F0DE15460517}"/>
              </a:ext>
            </a:extLst>
          </p:cNvPr>
          <p:cNvCxnSpPr/>
          <p:nvPr>
            <p:custDataLst>
              <p:tags r:id="rId82"/>
            </p:custDataLst>
          </p:nvPr>
        </p:nvCxnSpPr>
        <p:spPr bwMode="auto">
          <a:xfrm>
            <a:off x="7212013" y="4114800"/>
            <a:ext cx="30163" cy="192088"/>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a16="http://schemas.microsoft.com/office/drawing/2014/main" id="{725423DE-3264-0B7B-BE03-7E76D4FFB8D7}"/>
              </a:ext>
            </a:extLst>
          </p:cNvPr>
          <p:cNvCxnSpPr/>
          <p:nvPr>
            <p:custDataLst>
              <p:tags r:id="rId83"/>
            </p:custDataLst>
          </p:nvPr>
        </p:nvCxnSpPr>
        <p:spPr bwMode="auto">
          <a:xfrm>
            <a:off x="7212013" y="4460875"/>
            <a:ext cx="30163" cy="14922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69" name="Straight Connector 168">
            <a:extLst>
              <a:ext uri="{FF2B5EF4-FFF2-40B4-BE49-F238E27FC236}">
                <a16:creationId xmlns:a16="http://schemas.microsoft.com/office/drawing/2014/main" id="{C5AF6BB4-7E3C-0502-4496-6A2E31C091A9}"/>
              </a:ext>
            </a:extLst>
          </p:cNvPr>
          <p:cNvCxnSpPr/>
          <p:nvPr>
            <p:custDataLst>
              <p:tags r:id="rId84"/>
            </p:custDataLst>
          </p:nvPr>
        </p:nvCxnSpPr>
        <p:spPr bwMode="auto">
          <a:xfrm>
            <a:off x="7212013" y="4287838"/>
            <a:ext cx="30163" cy="19367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170" name="Text Placeholder 10">
            <a:extLst>
              <a:ext uri="{FF2B5EF4-FFF2-40B4-BE49-F238E27FC236}">
                <a16:creationId xmlns:a16="http://schemas.microsoft.com/office/drawing/2014/main" id="{3C039643-D7DA-AD81-82C3-8FFE78FA8D42}"/>
              </a:ext>
            </a:extLst>
          </p:cNvPr>
          <p:cNvSpPr txBox="1">
            <a:spLocks/>
          </p:cNvSpPr>
          <p:nvPr>
            <p:custDataLst>
              <p:tags r:id="rId85"/>
            </p:custDataLst>
          </p:nvPr>
        </p:nvSpPr>
        <p:spPr bwMode="auto">
          <a:xfrm>
            <a:off x="6846888" y="3881438"/>
            <a:ext cx="3397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F7CB137E-4A2C-4278-8A4F-788B7C8A9D25}" type="datetime'A''''r''''''''s''''''''''''''''''en''''''i''''''''''c'''''''''">
              <a:rPr lang="en-US" altLang="en-US" sz="800" smtClean="0"/>
              <a:pPr/>
              <a:t>Arsenic</a:t>
            </a:fld>
            <a:endParaRPr lang="en-US" sz="800">
              <a:ea typeface="+mn-lt"/>
              <a:cs typeface="+mn-lt"/>
              <a:sym typeface="+mn-lt"/>
            </a:endParaRPr>
          </a:p>
        </p:txBody>
      </p:sp>
      <p:sp>
        <p:nvSpPr>
          <p:cNvPr id="171" name="Text Placeholder 10">
            <a:extLst>
              <a:ext uri="{FF2B5EF4-FFF2-40B4-BE49-F238E27FC236}">
                <a16:creationId xmlns:a16="http://schemas.microsoft.com/office/drawing/2014/main" id="{ABF2BA51-3E43-84AF-C9AE-C2782C57C0BB}"/>
              </a:ext>
            </a:extLst>
          </p:cNvPr>
          <p:cNvSpPr txBox="1">
            <a:spLocks/>
          </p:cNvSpPr>
          <p:nvPr>
            <p:custDataLst>
              <p:tags r:id="rId86"/>
            </p:custDataLst>
          </p:nvPr>
        </p:nvSpPr>
        <p:spPr bwMode="auto">
          <a:xfrm>
            <a:off x="7045325" y="4227513"/>
            <a:ext cx="14128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7ABFD3B3-CA55-447C-A8FE-B3796D274F54}" type="datetime'''''''T''''''''''''i''''''''''''''''''''n'''''''''''''">
              <a:rPr lang="en-US" altLang="en-US" sz="800" smtClean="0"/>
              <a:pPr/>
              <a:t>Tin</a:t>
            </a:fld>
            <a:endParaRPr lang="en-US" sz="800">
              <a:ea typeface="+mn-lt"/>
              <a:cs typeface="+mn-lt"/>
              <a:sym typeface="+mn-lt"/>
            </a:endParaRPr>
          </a:p>
        </p:txBody>
      </p:sp>
      <p:sp>
        <p:nvSpPr>
          <p:cNvPr id="172" name="Text Placeholder 10">
            <a:extLst>
              <a:ext uri="{FF2B5EF4-FFF2-40B4-BE49-F238E27FC236}">
                <a16:creationId xmlns:a16="http://schemas.microsoft.com/office/drawing/2014/main" id="{12D7E77F-B2D1-33D2-1F73-B94C449B7B2D}"/>
              </a:ext>
            </a:extLst>
          </p:cNvPr>
          <p:cNvSpPr txBox="1">
            <a:spLocks/>
          </p:cNvSpPr>
          <p:nvPr>
            <p:custDataLst>
              <p:tags r:id="rId87"/>
            </p:custDataLst>
          </p:nvPr>
        </p:nvSpPr>
        <p:spPr bwMode="auto">
          <a:xfrm>
            <a:off x="6842125" y="4573588"/>
            <a:ext cx="34448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F624017F-B72A-42EF-B5E8-06F34F2A0FAC}" type="datetime'''''''''''''''''G''a''ll''''''''''i''''u''m'">
              <a:rPr lang="en-US" altLang="en-US" sz="800" smtClean="0"/>
              <a:pPr/>
              <a:t>Gallium</a:t>
            </a:fld>
            <a:endParaRPr lang="en-US" sz="800">
              <a:ea typeface="+mn-lt"/>
              <a:cs typeface="+mn-lt"/>
              <a:sym typeface="+mn-lt"/>
            </a:endParaRPr>
          </a:p>
        </p:txBody>
      </p:sp>
      <p:sp>
        <p:nvSpPr>
          <p:cNvPr id="173" name="Text Placeholder 10">
            <a:extLst>
              <a:ext uri="{FF2B5EF4-FFF2-40B4-BE49-F238E27FC236}">
                <a16:creationId xmlns:a16="http://schemas.microsoft.com/office/drawing/2014/main" id="{2FA5F812-4B59-1B5A-A0E2-DEBCDE03433B}"/>
              </a:ext>
            </a:extLst>
          </p:cNvPr>
          <p:cNvSpPr txBox="1">
            <a:spLocks/>
          </p:cNvSpPr>
          <p:nvPr>
            <p:custDataLst>
              <p:tags r:id="rId88"/>
            </p:custDataLst>
          </p:nvPr>
        </p:nvSpPr>
        <p:spPr bwMode="auto">
          <a:xfrm>
            <a:off x="6932613" y="4054475"/>
            <a:ext cx="254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DD336414-34EF-4472-8576-3E62644BBD96}" type="datetime'''''''''Si''''''''''l''''''''''v''''''''''''''e''''''''r'''''">
              <a:rPr lang="en-US" altLang="en-US" sz="800" smtClean="0"/>
              <a:pPr/>
              <a:t>Silver</a:t>
            </a:fld>
            <a:endParaRPr lang="en-US" sz="800">
              <a:ea typeface="+mn-lt"/>
              <a:cs typeface="+mn-lt"/>
              <a:sym typeface="+mn-lt"/>
            </a:endParaRPr>
          </a:p>
        </p:txBody>
      </p:sp>
      <p:sp>
        <p:nvSpPr>
          <p:cNvPr id="174" name="Text Placeholder 10">
            <a:extLst>
              <a:ext uri="{FF2B5EF4-FFF2-40B4-BE49-F238E27FC236}">
                <a16:creationId xmlns:a16="http://schemas.microsoft.com/office/drawing/2014/main" id="{7DD01057-83B0-6D16-80B6-B015D1EF6127}"/>
              </a:ext>
            </a:extLst>
          </p:cNvPr>
          <p:cNvSpPr txBox="1">
            <a:spLocks/>
          </p:cNvSpPr>
          <p:nvPr>
            <p:custDataLst>
              <p:tags r:id="rId89"/>
            </p:custDataLst>
          </p:nvPr>
        </p:nvSpPr>
        <p:spPr bwMode="auto">
          <a:xfrm>
            <a:off x="6931025" y="4746625"/>
            <a:ext cx="25558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4A42EFA4-E42F-45FA-A8E0-88298F3C9B99}" type="datetime'''O''t''''''''''''''h''''''''''''''''''''''e''''''''''r'''">
              <a:rPr lang="en-US" altLang="en-US" sz="800" smtClean="0"/>
              <a:pPr/>
              <a:t>Other</a:t>
            </a:fld>
            <a:endParaRPr lang="en-US" sz="800">
              <a:ea typeface="+mn-lt"/>
              <a:cs typeface="+mn-lt"/>
              <a:sym typeface="+mn-lt"/>
            </a:endParaRPr>
          </a:p>
        </p:txBody>
      </p:sp>
      <p:sp>
        <p:nvSpPr>
          <p:cNvPr id="175" name="Text Placeholder 10">
            <a:extLst>
              <a:ext uri="{FF2B5EF4-FFF2-40B4-BE49-F238E27FC236}">
                <a16:creationId xmlns:a16="http://schemas.microsoft.com/office/drawing/2014/main" id="{6B0B8CE5-A100-B820-DFC1-33146E28AE45}"/>
              </a:ext>
            </a:extLst>
          </p:cNvPr>
          <p:cNvSpPr txBox="1">
            <a:spLocks/>
          </p:cNvSpPr>
          <p:nvPr>
            <p:custDataLst>
              <p:tags r:id="rId90"/>
            </p:custDataLst>
          </p:nvPr>
        </p:nvSpPr>
        <p:spPr bwMode="auto">
          <a:xfrm>
            <a:off x="6958013" y="440055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0A465C9E-2D73-476F-B451-64BA11A1ADD6}" type="datetime'L''''''''''e''''''''a''''''''''d'''''''">
              <a:rPr lang="en-US" altLang="en-US" sz="800" smtClean="0"/>
              <a:pPr/>
              <a:t>Lead</a:t>
            </a:fld>
            <a:endParaRPr lang="en-US" sz="800">
              <a:ea typeface="+mn-lt"/>
              <a:cs typeface="+mn-lt"/>
              <a:sym typeface="+mn-lt"/>
            </a:endParaRPr>
          </a:p>
        </p:txBody>
      </p:sp>
      <p:graphicFrame>
        <p:nvGraphicFramePr>
          <p:cNvPr id="194" name="Chart 193">
            <a:extLst>
              <a:ext uri="{FF2B5EF4-FFF2-40B4-BE49-F238E27FC236}">
                <a16:creationId xmlns:a16="http://schemas.microsoft.com/office/drawing/2014/main" id="{4E84C597-31DB-37C9-7D4D-0E013025AB47}"/>
              </a:ext>
            </a:extLst>
          </p:cNvPr>
          <p:cNvGraphicFramePr/>
          <p:nvPr>
            <p:custDataLst>
              <p:tags r:id="rId91"/>
            </p:custDataLst>
            <p:extLst>
              <p:ext uri="{D42A27DB-BD31-4B8C-83A1-F6EECF244321}">
                <p14:modId xmlns:p14="http://schemas.microsoft.com/office/powerpoint/2010/main" val="4166761031"/>
              </p:ext>
            </p:extLst>
          </p:nvPr>
        </p:nvGraphicFramePr>
        <p:xfrm>
          <a:off x="6600825" y="5092700"/>
          <a:ext cx="1762125" cy="1347788"/>
        </p:xfrm>
        <a:graphic>
          <a:graphicData uri="http://schemas.openxmlformats.org/drawingml/2006/chart">
            <c:chart xmlns:c="http://schemas.openxmlformats.org/drawingml/2006/chart" xmlns:r="http://schemas.openxmlformats.org/officeDocument/2006/relationships" r:id="rId118"/>
          </a:graphicData>
        </a:graphic>
      </p:graphicFrame>
      <p:cxnSp>
        <p:nvCxnSpPr>
          <p:cNvPr id="179" name="Straight Connector 178">
            <a:extLst>
              <a:ext uri="{FF2B5EF4-FFF2-40B4-BE49-F238E27FC236}">
                <a16:creationId xmlns:a16="http://schemas.microsoft.com/office/drawing/2014/main" id="{2731D31F-89F6-C4BE-B643-5BE5285E3138}"/>
              </a:ext>
            </a:extLst>
          </p:cNvPr>
          <p:cNvCxnSpPr/>
          <p:nvPr>
            <p:custDataLst>
              <p:tags r:id="rId92"/>
            </p:custDataLst>
          </p:nvPr>
        </p:nvCxnSpPr>
        <p:spPr bwMode="auto">
          <a:xfrm flipH="1">
            <a:off x="7640638" y="6102350"/>
            <a:ext cx="66675" cy="0"/>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085DB607-0808-E6C5-7BF6-4AADE4522DC9}"/>
              </a:ext>
            </a:extLst>
          </p:cNvPr>
          <p:cNvCxnSpPr/>
          <p:nvPr>
            <p:custDataLst>
              <p:tags r:id="rId93"/>
            </p:custDataLst>
          </p:nvPr>
        </p:nvCxnSpPr>
        <p:spPr bwMode="auto">
          <a:xfrm>
            <a:off x="7212013" y="5821363"/>
            <a:ext cx="30163" cy="280988"/>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EF0B5E87-DA46-39EB-2275-557F18CAC786}"/>
              </a:ext>
            </a:extLst>
          </p:cNvPr>
          <p:cNvCxnSpPr/>
          <p:nvPr>
            <p:custDataLst>
              <p:tags r:id="rId94"/>
            </p:custDataLst>
          </p:nvPr>
        </p:nvCxnSpPr>
        <p:spPr bwMode="auto">
          <a:xfrm>
            <a:off x="7212013" y="6167438"/>
            <a:ext cx="30163" cy="50800"/>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82" name="Straight Connector 181">
            <a:extLst>
              <a:ext uri="{FF2B5EF4-FFF2-40B4-BE49-F238E27FC236}">
                <a16:creationId xmlns:a16="http://schemas.microsoft.com/office/drawing/2014/main" id="{89EBFDD6-2251-24C8-8D6D-2B74E70D19A3}"/>
              </a:ext>
            </a:extLst>
          </p:cNvPr>
          <p:cNvCxnSpPr/>
          <p:nvPr>
            <p:custDataLst>
              <p:tags r:id="rId95"/>
            </p:custDataLst>
          </p:nvPr>
        </p:nvCxnSpPr>
        <p:spPr bwMode="auto">
          <a:xfrm>
            <a:off x="7212013" y="5994400"/>
            <a:ext cx="30163" cy="165100"/>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83" name="Straight Connector 182">
            <a:extLst>
              <a:ext uri="{FF2B5EF4-FFF2-40B4-BE49-F238E27FC236}">
                <a16:creationId xmlns:a16="http://schemas.microsoft.com/office/drawing/2014/main" id="{0368B287-BB89-E384-BEAD-430F79673F67}"/>
              </a:ext>
            </a:extLst>
          </p:cNvPr>
          <p:cNvCxnSpPr/>
          <p:nvPr>
            <p:custDataLst>
              <p:tags r:id="rId96"/>
            </p:custDataLst>
          </p:nvPr>
        </p:nvCxnSpPr>
        <p:spPr bwMode="auto">
          <a:xfrm>
            <a:off x="7212013" y="5648325"/>
            <a:ext cx="30163" cy="296863"/>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184" name="Text Placeholder 10">
            <a:extLst>
              <a:ext uri="{FF2B5EF4-FFF2-40B4-BE49-F238E27FC236}">
                <a16:creationId xmlns:a16="http://schemas.microsoft.com/office/drawing/2014/main" id="{D179E3B7-B851-9763-EA94-7E41DF90EAF5}"/>
              </a:ext>
            </a:extLst>
          </p:cNvPr>
          <p:cNvSpPr txBox="1">
            <a:spLocks/>
          </p:cNvSpPr>
          <p:nvPr>
            <p:custDataLst>
              <p:tags r:id="rId97"/>
            </p:custDataLst>
          </p:nvPr>
        </p:nvSpPr>
        <p:spPr bwMode="gray">
          <a:xfrm>
            <a:off x="7500938" y="6099175"/>
            <a:ext cx="176213" cy="122238"/>
          </a:xfrm>
          <a:prstGeom prst="rect">
            <a:avLst/>
          </a:prstGeom>
          <a:solidFill>
            <a:srgbClr val="808080"/>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CDAD9273-B024-49DA-9EE0-E83A8141B9AB}" type="datetime'4''''''''''''''''''''''''''''''''%'">
              <a:rPr lang="en-US" altLang="en-US" sz="800" smtClean="0">
                <a:solidFill>
                  <a:schemeClr val="bg1"/>
                </a:solidFill>
                <a:effectLst/>
              </a:rPr>
              <a:pPr/>
              <a:t>4%</a:t>
            </a:fld>
            <a:endParaRPr lang="en-US" sz="800">
              <a:solidFill>
                <a:schemeClr val="bg1"/>
              </a:solidFill>
              <a:ea typeface="+mn-lt"/>
              <a:cs typeface="+mn-lt"/>
              <a:sym typeface="+mn-lt"/>
            </a:endParaRPr>
          </a:p>
        </p:txBody>
      </p:sp>
      <p:sp>
        <p:nvSpPr>
          <p:cNvPr id="185" name="Text Placeholder 10">
            <a:extLst>
              <a:ext uri="{FF2B5EF4-FFF2-40B4-BE49-F238E27FC236}">
                <a16:creationId xmlns:a16="http://schemas.microsoft.com/office/drawing/2014/main" id="{6424CB7D-89DB-A476-045F-3E71FCF3C830}"/>
              </a:ext>
            </a:extLst>
          </p:cNvPr>
          <p:cNvSpPr txBox="1">
            <a:spLocks/>
          </p:cNvSpPr>
          <p:nvPr>
            <p:custDataLst>
              <p:tags r:id="rId98"/>
            </p:custDataLst>
          </p:nvPr>
        </p:nvSpPr>
        <p:spPr bwMode="gray">
          <a:xfrm>
            <a:off x="7286625" y="6157913"/>
            <a:ext cx="176213" cy="122238"/>
          </a:xfrm>
          <a:prstGeom prst="rect">
            <a:avLst/>
          </a:prstGeom>
          <a:solidFill>
            <a:schemeClr val="bg2"/>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357B8C70-AB3A-4519-8237-81DF79C52309}" type="datetime'''''''8''''''''''''''''''''''%'''''''''''''''''''''''''">
              <a:rPr lang="en-US" altLang="en-US" sz="800" smtClean="0">
                <a:solidFill>
                  <a:schemeClr val="bg1"/>
                </a:solidFill>
                <a:effectLst/>
              </a:rPr>
              <a:pPr/>
              <a:t>8%</a:t>
            </a:fld>
            <a:endParaRPr lang="en-US" sz="800">
              <a:solidFill>
                <a:schemeClr val="bg1"/>
              </a:solidFill>
              <a:ea typeface="+mn-lt"/>
              <a:cs typeface="+mn-lt"/>
              <a:sym typeface="+mn-lt"/>
            </a:endParaRPr>
          </a:p>
        </p:txBody>
      </p:sp>
      <p:sp>
        <p:nvSpPr>
          <p:cNvPr id="186" name="Text Placeholder 10">
            <a:extLst>
              <a:ext uri="{FF2B5EF4-FFF2-40B4-BE49-F238E27FC236}">
                <a16:creationId xmlns:a16="http://schemas.microsoft.com/office/drawing/2014/main" id="{8C520062-0155-34AA-6DC9-381ED70DED05}"/>
              </a:ext>
            </a:extLst>
          </p:cNvPr>
          <p:cNvSpPr txBox="1">
            <a:spLocks/>
          </p:cNvSpPr>
          <p:nvPr>
            <p:custDataLst>
              <p:tags r:id="rId99"/>
            </p:custDataLst>
          </p:nvPr>
        </p:nvSpPr>
        <p:spPr bwMode="auto">
          <a:xfrm>
            <a:off x="6670675" y="5934075"/>
            <a:ext cx="51593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0A2C383D-F737-4FD9-BD35-9D89AD1971EF}" type="datetime'N''''''eod''''''''y''''n''''''''iu''''''m'">
              <a:rPr lang="en-US" altLang="en-US" sz="800" smtClean="0"/>
              <a:pPr/>
              <a:t>Neodynium</a:t>
            </a:fld>
            <a:endParaRPr lang="en-US" sz="800">
              <a:ea typeface="+mn-lt"/>
              <a:cs typeface="+mn-lt"/>
              <a:sym typeface="+mn-lt"/>
            </a:endParaRPr>
          </a:p>
        </p:txBody>
      </p:sp>
      <p:sp>
        <p:nvSpPr>
          <p:cNvPr id="187" name="Text Placeholder 10">
            <a:extLst>
              <a:ext uri="{FF2B5EF4-FFF2-40B4-BE49-F238E27FC236}">
                <a16:creationId xmlns:a16="http://schemas.microsoft.com/office/drawing/2014/main" id="{5DC396D6-2515-8D30-8932-1A07454D2881}"/>
              </a:ext>
            </a:extLst>
          </p:cNvPr>
          <p:cNvSpPr txBox="1">
            <a:spLocks/>
          </p:cNvSpPr>
          <p:nvPr>
            <p:custDataLst>
              <p:tags r:id="rId100"/>
            </p:custDataLst>
          </p:nvPr>
        </p:nvSpPr>
        <p:spPr bwMode="auto">
          <a:xfrm>
            <a:off x="6910388" y="5588000"/>
            <a:ext cx="2762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6B7A34EA-6280-4B7B-8257-04C339C2402F}" type="datetime'''''''''''N''''''''''''''''''ic''''kel'''''''''''''''">
              <a:rPr lang="en-US" altLang="en-US" sz="800" smtClean="0"/>
              <a:pPr/>
              <a:t>Nickel</a:t>
            </a:fld>
            <a:endParaRPr lang="en-US" sz="800">
              <a:ea typeface="+mn-lt"/>
              <a:cs typeface="+mn-lt"/>
              <a:sym typeface="+mn-lt"/>
            </a:endParaRPr>
          </a:p>
        </p:txBody>
      </p:sp>
      <p:sp>
        <p:nvSpPr>
          <p:cNvPr id="188" name="Text Placeholder 10">
            <a:extLst>
              <a:ext uri="{FF2B5EF4-FFF2-40B4-BE49-F238E27FC236}">
                <a16:creationId xmlns:a16="http://schemas.microsoft.com/office/drawing/2014/main" id="{A75DDE26-2DEC-11E7-BF44-5CF3D4838843}"/>
              </a:ext>
            </a:extLst>
          </p:cNvPr>
          <p:cNvSpPr txBox="1">
            <a:spLocks/>
          </p:cNvSpPr>
          <p:nvPr>
            <p:custDataLst>
              <p:tags r:id="rId101"/>
            </p:custDataLst>
          </p:nvPr>
        </p:nvSpPr>
        <p:spPr bwMode="auto">
          <a:xfrm>
            <a:off x="6931025" y="6107113"/>
            <a:ext cx="25558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1D8D986F-E9F2-483E-8E23-693DF78A6720}" type="datetime'''''''''O''''''''''''''t''''''he''''''''''''r'''''''''''''">
              <a:rPr lang="en-US" altLang="en-US" sz="800" smtClean="0"/>
              <a:pPr/>
              <a:t>Other</a:t>
            </a:fld>
            <a:endParaRPr lang="en-US" sz="800">
              <a:ea typeface="+mn-lt"/>
              <a:cs typeface="+mn-lt"/>
              <a:sym typeface="+mn-lt"/>
            </a:endParaRPr>
          </a:p>
        </p:txBody>
      </p:sp>
      <p:sp>
        <p:nvSpPr>
          <p:cNvPr id="189" name="Text Placeholder 10">
            <a:extLst>
              <a:ext uri="{FF2B5EF4-FFF2-40B4-BE49-F238E27FC236}">
                <a16:creationId xmlns:a16="http://schemas.microsoft.com/office/drawing/2014/main" id="{264CBD51-E915-1ACE-CC93-71DE3067A059}"/>
              </a:ext>
            </a:extLst>
          </p:cNvPr>
          <p:cNvSpPr txBox="1">
            <a:spLocks/>
          </p:cNvSpPr>
          <p:nvPr>
            <p:custDataLst>
              <p:tags r:id="rId102"/>
            </p:custDataLst>
          </p:nvPr>
        </p:nvSpPr>
        <p:spPr bwMode="auto">
          <a:xfrm>
            <a:off x="6651625" y="5414963"/>
            <a:ext cx="53498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1C0E0E3F-4BD1-4EB3-9C86-75EF655D2FF1}" type="datetime'''''''''''''Man''ga''n''''''''''''''''''''''''''''''ese'''''">
              <a:rPr lang="en-US" altLang="en-US" sz="800" smtClean="0"/>
              <a:pPr/>
              <a:t>Manganese</a:t>
            </a:fld>
            <a:endParaRPr lang="en-US" sz="800">
              <a:ea typeface="+mn-lt"/>
              <a:cs typeface="+mn-lt"/>
              <a:sym typeface="+mn-lt"/>
            </a:endParaRPr>
          </a:p>
        </p:txBody>
      </p:sp>
      <p:sp>
        <p:nvSpPr>
          <p:cNvPr id="190" name="Text Placeholder 10">
            <a:extLst>
              <a:ext uri="{FF2B5EF4-FFF2-40B4-BE49-F238E27FC236}">
                <a16:creationId xmlns:a16="http://schemas.microsoft.com/office/drawing/2014/main" id="{A7D03196-733E-0D15-F83E-5F0D59A08DED}"/>
              </a:ext>
            </a:extLst>
          </p:cNvPr>
          <p:cNvSpPr txBox="1">
            <a:spLocks/>
          </p:cNvSpPr>
          <p:nvPr>
            <p:custDataLst>
              <p:tags r:id="rId103"/>
            </p:custDataLst>
          </p:nvPr>
        </p:nvSpPr>
        <p:spPr bwMode="auto">
          <a:xfrm>
            <a:off x="6602413" y="5761038"/>
            <a:ext cx="5842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B85C214A-7DFB-422B-83D5-51BA32021624}" type="datetime'Mo''''l''''''''''ybd''''''''''''''''''''''''e''''''num'''">
              <a:rPr lang="en-US" altLang="en-US" sz="800" smtClean="0"/>
              <a:pPr/>
              <a:t>Molybdenum</a:t>
            </a:fld>
            <a:endParaRPr lang="en-US" sz="800">
              <a:ea typeface="+mn-lt"/>
              <a:cs typeface="+mn-lt"/>
              <a:sym typeface="+mn-lt"/>
            </a:endParaRPr>
          </a:p>
        </p:txBody>
      </p:sp>
    </p:spTree>
    <p:extLst>
      <p:ext uri="{BB962C8B-B14F-4D97-AF65-F5344CB8AC3E}">
        <p14:creationId xmlns:p14="http://schemas.microsoft.com/office/powerpoint/2010/main" val="13739988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THINKCELLPRESENTATIONDONOTDELETE" val="&lt;?xml version=&quot;1.0&quot; encoding=&quot;UTF-16&quot; standalone=&quot;yes&quot;?&gt;&lt;root reqver=&quot;32687&quot;&gt;&lt;version val=&quot;38616&quot;/&gt;&lt;CPresentation id=&quot;1&quot;&gt;&lt;m_precDefaultOrdinal&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Ordinal&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yearfmt&gt;&lt;begin val=&quot;0&quot;/&gt;&lt;end val=&quot;4&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snyqZiqyBjOybFheBLkpIA"/>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A6fIIYti5hDhrV2IDvtCiw"/>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txAFKz1VHaC7Lr.Uh948oMQ"/>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th.lrxZwVQsSFAHatVkhrnw"/>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x4APptzMMoqgKRmpXrdBvA"/>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tLFS1o4n2BBvq0EptnUvxGQ"/>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tML8GdOtY0grrTje2UHNc8Q"/>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tZnfrAiEAgUKw5cIWPKm_7g"/>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tvTBurmaQUfqzD.S66S2bhw"/>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t8i_0SylOVALiPpD73erE5g"/>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t2GD27tBSn.GC3EecN339O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9KCKrVIxYmnYTlITw4bxsw"/>
</p:tagLst>
</file>

<file path=ppt/tags/tag1010.xml><?xml version="1.0" encoding="utf-8"?>
<p:tagLst xmlns:a="http://schemas.openxmlformats.org/drawingml/2006/main" xmlns:r="http://schemas.openxmlformats.org/officeDocument/2006/relationships" xmlns:p="http://schemas.openxmlformats.org/presentationml/2006/main">
  <p:tag name="THINKCELLSHAPEDONOTDELETE" val="tTFiwxOSZGrId.TkNBXoK3A"/>
</p:tagLst>
</file>

<file path=ppt/tags/tag1011.xml><?xml version="1.0" encoding="utf-8"?>
<p:tagLst xmlns:a="http://schemas.openxmlformats.org/drawingml/2006/main" xmlns:r="http://schemas.openxmlformats.org/officeDocument/2006/relationships" xmlns:p="http://schemas.openxmlformats.org/presentationml/2006/main">
  <p:tag name="THINKCELLSHAPEDONOTDELETE" val="tDvmiFu0R7GTU1QQOclUO2A"/>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t_ai8nniOrqugCI5WsiqXGA"/>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taImq8I2Wuo8cWqQqOHk2eA"/>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tOojd9lspiuZ0EvraBMN7Ew"/>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te0yffiCFKsbd.ruKy7MLvw"/>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txqzL3djGaKgYlUj0M_dd.g"/>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t6Ux0vIh8s9kbjsk6fj3hYw"/>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tDQta8iXEReDxfTQDc5amuA"/>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tfUcpYhkDe1DhAzED2z7F8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ZB6kc6OSGqRf7SmzgdZc9Q"/>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t6VcIuF9jloEllOS7p1K.1g"/>
</p:tagLst>
</file>

<file path=ppt/tags/tag1021.xml><?xml version="1.0" encoding="utf-8"?>
<p:tagLst xmlns:a="http://schemas.openxmlformats.org/drawingml/2006/main" xmlns:r="http://schemas.openxmlformats.org/officeDocument/2006/relationships" xmlns:p="http://schemas.openxmlformats.org/presentationml/2006/main">
  <p:tag name="THINKCELLSHAPEDONOTDELETE" val="tqESBZbMBtZ1dhL3V92.vxA"/>
</p:tagLst>
</file>

<file path=ppt/tags/tag1022.xml><?xml version="1.0" encoding="utf-8"?>
<p:tagLst xmlns:a="http://schemas.openxmlformats.org/drawingml/2006/main" xmlns:r="http://schemas.openxmlformats.org/officeDocument/2006/relationships" xmlns:p="http://schemas.openxmlformats.org/presentationml/2006/main">
  <p:tag name="THINKCELLSHAPEDONOTDELETE" val="tzKfo6bUjnqWbvQhKcfDiXg"/>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t.kfAc3RqNH67e.oa9KVM_g"/>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tz23OthkBdfV5LmklDsSuqw"/>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t_IM0xO6dOVnVktsnhOaPCQ"/>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tZWm0boF1q1jneAutIPSNDg"/>
</p:tagLst>
</file>

<file path=ppt/tags/tag1027.xml><?xml version="1.0" encoding="utf-8"?>
<p:tagLst xmlns:a="http://schemas.openxmlformats.org/drawingml/2006/main" xmlns:r="http://schemas.openxmlformats.org/officeDocument/2006/relationships" xmlns:p="http://schemas.openxmlformats.org/presentationml/2006/main">
  <p:tag name="THINKCELLSHAPEDONOTDELETE" val="t6Z03jjx4A4EuZ97mttDzDg"/>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t_x9RyWg8kZjedhiEyYFFwg"/>
</p:tagLst>
</file>

<file path=ppt/tags/tag1029.xml><?xml version="1.0" encoding="utf-8"?>
<p:tagLst xmlns:a="http://schemas.openxmlformats.org/drawingml/2006/main" xmlns:r="http://schemas.openxmlformats.org/officeDocument/2006/relationships" xmlns:p="http://schemas.openxmlformats.org/presentationml/2006/main">
  <p:tag name="THINKCELLSHAPEDONOTDELETE" val="tr3RVO171k8Oz.HvOTDVRf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KGe57vtqcM9EG7whaDXjDg"/>
</p:tagLst>
</file>

<file path=ppt/tags/tag1030.xml><?xml version="1.0" encoding="utf-8"?>
<p:tagLst xmlns:a="http://schemas.openxmlformats.org/drawingml/2006/main" xmlns:r="http://schemas.openxmlformats.org/officeDocument/2006/relationships" xmlns:p="http://schemas.openxmlformats.org/presentationml/2006/main">
  <p:tag name="THINKCELLSHAPEDONOTDELETE" val="tvbAzcse0yfOKwEhd3aEwAw"/>
</p:tagLst>
</file>

<file path=ppt/tags/tag1031.xml><?xml version="1.0" encoding="utf-8"?>
<p:tagLst xmlns:a="http://schemas.openxmlformats.org/drawingml/2006/main" xmlns:r="http://schemas.openxmlformats.org/officeDocument/2006/relationships" xmlns:p="http://schemas.openxmlformats.org/presentationml/2006/main">
  <p:tag name="THINKCELLSHAPEDONOTDELETE" val="tgqQovh6Ad4qgJuB5vuFvwQ"/>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tdZw7tAhG3TtCnNd3H3rBfA"/>
</p:tagLst>
</file>

<file path=ppt/tags/tag1033.xml><?xml version="1.0" encoding="utf-8"?>
<p:tagLst xmlns:a="http://schemas.openxmlformats.org/drawingml/2006/main" xmlns:r="http://schemas.openxmlformats.org/officeDocument/2006/relationships" xmlns:p="http://schemas.openxmlformats.org/presentationml/2006/main">
  <p:tag name="THINKCELLSHAPEDONOTDELETE" val="thCMSbGIEE82PTgOxkAnxKg"/>
</p:tagLst>
</file>

<file path=ppt/tags/tag1034.xml><?xml version="1.0" encoding="utf-8"?>
<p:tagLst xmlns:a="http://schemas.openxmlformats.org/drawingml/2006/main" xmlns:r="http://schemas.openxmlformats.org/officeDocument/2006/relationships" xmlns:p="http://schemas.openxmlformats.org/presentationml/2006/main">
  <p:tag name="THINKCELLSHAPEDONOTDELETE" val="txgdcztmHHpT.GF8znJ4Q3A"/>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txBgoQEBEGw5tPQ_8n_z1SA"/>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tMnwIp7MD_0CkEQ3r5tiepQ"/>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taaLZ0mx32194QHg9bdGMXw"/>
</p:tagLst>
</file>

<file path=ppt/tags/tag1038.xml><?xml version="1.0" encoding="utf-8"?>
<p:tagLst xmlns:a="http://schemas.openxmlformats.org/drawingml/2006/main" xmlns:r="http://schemas.openxmlformats.org/officeDocument/2006/relationships" xmlns:p="http://schemas.openxmlformats.org/presentationml/2006/main">
  <p:tag name="THINKCELLSHAPEDONOTDELETE" val="t0RZ23FiWfqT_1v7nhTYirQ"/>
</p:tagLst>
</file>

<file path=ppt/tags/tag1039.xml><?xml version="1.0" encoding="utf-8"?>
<p:tagLst xmlns:a="http://schemas.openxmlformats.org/drawingml/2006/main" xmlns:r="http://schemas.openxmlformats.org/officeDocument/2006/relationships" xmlns:p="http://schemas.openxmlformats.org/presentationml/2006/main">
  <p:tag name="THINKCELLSHAPEDONOTDELETE" val="tGHhDIvQWY5CZOMj7zwbQD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0.xml><?xml version="1.0" encoding="utf-8"?>
<p:tagLst xmlns:a="http://schemas.openxmlformats.org/drawingml/2006/main" xmlns:r="http://schemas.openxmlformats.org/officeDocument/2006/relationships" xmlns:p="http://schemas.openxmlformats.org/presentationml/2006/main">
  <p:tag name="THINKCELLSHAPEDONOTDELETE" val="tIbzlZdX1DXNsw3WXtElP5g"/>
</p:tagLst>
</file>

<file path=ppt/tags/tag1041.xml><?xml version="1.0" encoding="utf-8"?>
<p:tagLst xmlns:a="http://schemas.openxmlformats.org/drawingml/2006/main" xmlns:r="http://schemas.openxmlformats.org/officeDocument/2006/relationships" xmlns:p="http://schemas.openxmlformats.org/presentationml/2006/main">
  <p:tag name="THINKCELLSHAPEDONOTDELETE" val="t6zUpR1qKHXfsaDYY_fgZEg"/>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tQNO9Chm5W.w4gcVrJjPILQ"/>
</p:tagLst>
</file>

<file path=ppt/tags/tag1043.xml><?xml version="1.0" encoding="utf-8"?>
<p:tagLst xmlns:a="http://schemas.openxmlformats.org/drawingml/2006/main" xmlns:r="http://schemas.openxmlformats.org/officeDocument/2006/relationships" xmlns:p="http://schemas.openxmlformats.org/presentationml/2006/main">
  <p:tag name="THINKCELLSHAPEDONOTDELETE" val="pSeFm4Pm.PQnbDWeE4NqRdQ"/>
</p:tagLst>
</file>

<file path=ppt/tags/tag1044.xml><?xml version="1.0" encoding="utf-8"?>
<p:tagLst xmlns:a="http://schemas.openxmlformats.org/drawingml/2006/main" xmlns:r="http://schemas.openxmlformats.org/officeDocument/2006/relationships" xmlns:p="http://schemas.openxmlformats.org/presentationml/2006/main">
  <p:tag name="THINKCELLSHAPEDONOTDELETE" val="tNECLFY7G5GZY.q_r8qJ1jA"/>
</p:tagLst>
</file>

<file path=ppt/tags/tag1045.xml><?xml version="1.0" encoding="utf-8"?>
<p:tagLst xmlns:a="http://schemas.openxmlformats.org/drawingml/2006/main" xmlns:r="http://schemas.openxmlformats.org/officeDocument/2006/relationships" xmlns:p="http://schemas.openxmlformats.org/presentationml/2006/main">
  <p:tag name="THINKCELLSHAPEDONOTDELETE" val="tfh1dQQWtV6tqHXxy308clg"/>
</p:tagLst>
</file>

<file path=ppt/tags/tag1046.xml><?xml version="1.0" encoding="utf-8"?>
<p:tagLst xmlns:a="http://schemas.openxmlformats.org/drawingml/2006/main" xmlns:r="http://schemas.openxmlformats.org/officeDocument/2006/relationships" xmlns:p="http://schemas.openxmlformats.org/presentationml/2006/main">
  <p:tag name="THINKCELLSHAPEDONOTDELETE" val="tnmrojrMtOIFTvmldCImBfA"/>
</p:tagLst>
</file>

<file path=ppt/tags/tag1047.xml><?xml version="1.0" encoding="utf-8"?>
<p:tagLst xmlns:a="http://schemas.openxmlformats.org/drawingml/2006/main" xmlns:r="http://schemas.openxmlformats.org/officeDocument/2006/relationships" xmlns:p="http://schemas.openxmlformats.org/presentationml/2006/main">
  <p:tag name="THINKCELLSHAPEDONOTDELETE" val="tmn9soFs6VGoRf_rxl_96ZA"/>
</p:tagLst>
</file>

<file path=ppt/tags/tag1048.xml><?xml version="1.0" encoding="utf-8"?>
<p:tagLst xmlns:a="http://schemas.openxmlformats.org/drawingml/2006/main" xmlns:r="http://schemas.openxmlformats.org/officeDocument/2006/relationships" xmlns:p="http://schemas.openxmlformats.org/presentationml/2006/main">
  <p:tag name="THINKCELLSHAPEDONOTDELETE" val="tKFUm23WtXCJWzOe5Gz.qDA"/>
</p:tagLst>
</file>

<file path=ppt/tags/tag1049.xml><?xml version="1.0" encoding="utf-8"?>
<p:tagLst xmlns:a="http://schemas.openxmlformats.org/drawingml/2006/main" xmlns:r="http://schemas.openxmlformats.org/officeDocument/2006/relationships" xmlns:p="http://schemas.openxmlformats.org/presentationml/2006/main">
  <p:tag name="THINKCELLSHAPEDONOTDELETE" val="t8h4b5NzK207TwsHmvMZ.Q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0.xml><?xml version="1.0" encoding="utf-8"?>
<p:tagLst xmlns:a="http://schemas.openxmlformats.org/drawingml/2006/main" xmlns:r="http://schemas.openxmlformats.org/officeDocument/2006/relationships" xmlns:p="http://schemas.openxmlformats.org/presentationml/2006/main">
  <p:tag name="THINKCELLSHAPEDONOTDELETE" val="tN4C4jUKlMx2ey480.5wEOQ"/>
</p:tagLst>
</file>

<file path=ppt/tags/tag1051.xml><?xml version="1.0" encoding="utf-8"?>
<p:tagLst xmlns:a="http://schemas.openxmlformats.org/drawingml/2006/main" xmlns:r="http://schemas.openxmlformats.org/officeDocument/2006/relationships" xmlns:p="http://schemas.openxmlformats.org/presentationml/2006/main">
  <p:tag name="THINKCELLSHAPEDONOTDELETE" val="tLbx8jtgX9llfASRa4DRc8A"/>
</p:tagLst>
</file>

<file path=ppt/tags/tag1052.xml><?xml version="1.0" encoding="utf-8"?>
<p:tagLst xmlns:a="http://schemas.openxmlformats.org/drawingml/2006/main" xmlns:r="http://schemas.openxmlformats.org/officeDocument/2006/relationships" xmlns:p="http://schemas.openxmlformats.org/presentationml/2006/main">
  <p:tag name="THINKCELLSHAPEDONOTDELETE" val="twwa22Sy6kSQoUxfjB5QPCQ"/>
</p:tagLst>
</file>

<file path=ppt/tags/tag1053.xml><?xml version="1.0" encoding="utf-8"?>
<p:tagLst xmlns:a="http://schemas.openxmlformats.org/drawingml/2006/main" xmlns:r="http://schemas.openxmlformats.org/officeDocument/2006/relationships" xmlns:p="http://schemas.openxmlformats.org/presentationml/2006/main">
  <p:tag name="THINKCELLSHAPEDONOTDELETE" val="tMjguvwjIabZwSbmLxujf8A"/>
</p:tagLst>
</file>

<file path=ppt/tags/tag1054.xml><?xml version="1.0" encoding="utf-8"?>
<p:tagLst xmlns:a="http://schemas.openxmlformats.org/drawingml/2006/main" xmlns:r="http://schemas.openxmlformats.org/officeDocument/2006/relationships" xmlns:p="http://schemas.openxmlformats.org/presentationml/2006/main">
  <p:tag name="THINKCELLSHAPEDONOTDELETE" val="ti2MdLLrTDXbXp3FZPiJXag"/>
</p:tagLst>
</file>

<file path=ppt/tags/tag1055.xml><?xml version="1.0" encoding="utf-8"?>
<p:tagLst xmlns:a="http://schemas.openxmlformats.org/drawingml/2006/main" xmlns:r="http://schemas.openxmlformats.org/officeDocument/2006/relationships" xmlns:p="http://schemas.openxmlformats.org/presentationml/2006/main">
  <p:tag name="THINKCELLSHAPEDONOTDELETE" val="ts_ws98PqXAMjIpGDpxuyzQ"/>
</p:tagLst>
</file>

<file path=ppt/tags/tag1056.xml><?xml version="1.0" encoding="utf-8"?>
<p:tagLst xmlns:a="http://schemas.openxmlformats.org/drawingml/2006/main" xmlns:r="http://schemas.openxmlformats.org/officeDocument/2006/relationships" xmlns:p="http://schemas.openxmlformats.org/presentationml/2006/main">
  <p:tag name="THINKCELLSHAPEDONOTDELETE" val="tDgQUgVHnjrNeudm6LBTghQ"/>
</p:tagLst>
</file>

<file path=ppt/tags/tag1057.xml><?xml version="1.0" encoding="utf-8"?>
<p:tagLst xmlns:a="http://schemas.openxmlformats.org/drawingml/2006/main" xmlns:r="http://schemas.openxmlformats.org/officeDocument/2006/relationships" xmlns:p="http://schemas.openxmlformats.org/presentationml/2006/main">
  <p:tag name="THINKCELLSHAPEDONOTDELETE" val="t3A8it3LPNawl5vDm2Ffwkg"/>
</p:tagLst>
</file>

<file path=ppt/tags/tag1058.xml><?xml version="1.0" encoding="utf-8"?>
<p:tagLst xmlns:a="http://schemas.openxmlformats.org/drawingml/2006/main" xmlns:r="http://schemas.openxmlformats.org/officeDocument/2006/relationships" xmlns:p="http://schemas.openxmlformats.org/presentationml/2006/main">
  <p:tag name="THINKCELLSHAPEDONOTDELETE" val="ts2kDGMpabgyu_jyfGm.CFg"/>
</p:tagLst>
</file>

<file path=ppt/tags/tag1059.xml><?xml version="1.0" encoding="utf-8"?>
<p:tagLst xmlns:a="http://schemas.openxmlformats.org/drawingml/2006/main" xmlns:r="http://schemas.openxmlformats.org/officeDocument/2006/relationships" xmlns:p="http://schemas.openxmlformats.org/presentationml/2006/main">
  <p:tag name="THINKCELLSHAPEDONOTDELETE" val="tlKR7OctHD49PauboZsmwS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ED899KLbmYbG.8rfOv.2hQ"/>
</p:tagLst>
</file>

<file path=ppt/tags/tag1060.xml><?xml version="1.0" encoding="utf-8"?>
<p:tagLst xmlns:a="http://schemas.openxmlformats.org/drawingml/2006/main" xmlns:r="http://schemas.openxmlformats.org/officeDocument/2006/relationships" xmlns:p="http://schemas.openxmlformats.org/presentationml/2006/main">
  <p:tag name="THINKCELLSHAPEDONOTDELETE" val="tYA1CVljXb6lbfVbWeFEN1w"/>
</p:tagLst>
</file>

<file path=ppt/tags/tag1061.xml><?xml version="1.0" encoding="utf-8"?>
<p:tagLst xmlns:a="http://schemas.openxmlformats.org/drawingml/2006/main" xmlns:r="http://schemas.openxmlformats.org/officeDocument/2006/relationships" xmlns:p="http://schemas.openxmlformats.org/presentationml/2006/main">
  <p:tag name="THINKCELLSHAPEDONOTDELETE" val="t2hVP7Aid_uVGA3gFy07BMQ"/>
</p:tagLst>
</file>

<file path=ppt/tags/tag1062.xml><?xml version="1.0" encoding="utf-8"?>
<p:tagLst xmlns:a="http://schemas.openxmlformats.org/drawingml/2006/main" xmlns:r="http://schemas.openxmlformats.org/officeDocument/2006/relationships" xmlns:p="http://schemas.openxmlformats.org/presentationml/2006/main">
  <p:tag name="THINKCELLSHAPEDONOTDELETE" val="tGLf96fObCtmrhg6yImI41Q"/>
</p:tagLst>
</file>

<file path=ppt/tags/tag1063.xml><?xml version="1.0" encoding="utf-8"?>
<p:tagLst xmlns:a="http://schemas.openxmlformats.org/drawingml/2006/main" xmlns:r="http://schemas.openxmlformats.org/officeDocument/2006/relationships" xmlns:p="http://schemas.openxmlformats.org/presentationml/2006/main">
  <p:tag name="THINKCELLSHAPEDONOTDELETE" val="tSmOnqZ0b6xvk0rotAXYeLg"/>
</p:tagLst>
</file>

<file path=ppt/tags/tag1064.xml><?xml version="1.0" encoding="utf-8"?>
<p:tagLst xmlns:a="http://schemas.openxmlformats.org/drawingml/2006/main" xmlns:r="http://schemas.openxmlformats.org/officeDocument/2006/relationships" xmlns:p="http://schemas.openxmlformats.org/presentationml/2006/main">
  <p:tag name="THINKCELLSHAPEDONOTDELETE" val="t.gXGRsXlXULitfiPDOLtMw"/>
</p:tagLst>
</file>

<file path=ppt/tags/tag1065.xml><?xml version="1.0" encoding="utf-8"?>
<p:tagLst xmlns:a="http://schemas.openxmlformats.org/drawingml/2006/main" xmlns:r="http://schemas.openxmlformats.org/officeDocument/2006/relationships" xmlns:p="http://schemas.openxmlformats.org/presentationml/2006/main">
  <p:tag name="THINKCELLSHAPEDONOTDELETE" val="tQaLRXEqCHNDO_wbYrJ_Fpg"/>
</p:tagLst>
</file>

<file path=ppt/tags/tag1066.xml><?xml version="1.0" encoding="utf-8"?>
<p:tagLst xmlns:a="http://schemas.openxmlformats.org/drawingml/2006/main" xmlns:r="http://schemas.openxmlformats.org/officeDocument/2006/relationships" xmlns:p="http://schemas.openxmlformats.org/presentationml/2006/main">
  <p:tag name="THINKCELLSHAPEDONOTDELETE" val="twE8j_GU8TyzEPWa9G32RRg"/>
</p:tagLst>
</file>

<file path=ppt/tags/tag1067.xml><?xml version="1.0" encoding="utf-8"?>
<p:tagLst xmlns:a="http://schemas.openxmlformats.org/drawingml/2006/main" xmlns:r="http://schemas.openxmlformats.org/officeDocument/2006/relationships" xmlns:p="http://schemas.openxmlformats.org/presentationml/2006/main">
  <p:tag name="THINKCELLSHAPEDONOTDELETE" val="tnkoMkdrLB6bFkMbl_XuFmA"/>
</p:tagLst>
</file>

<file path=ppt/tags/tag1068.xml><?xml version="1.0" encoding="utf-8"?>
<p:tagLst xmlns:a="http://schemas.openxmlformats.org/drawingml/2006/main" xmlns:r="http://schemas.openxmlformats.org/officeDocument/2006/relationships" xmlns:p="http://schemas.openxmlformats.org/presentationml/2006/main">
  <p:tag name="THINKCELLSHAPEDONOTDELETE" val="thToGO_DUPm3reJD4cK317Q"/>
</p:tagLst>
</file>

<file path=ppt/tags/tag1069.xml><?xml version="1.0" encoding="utf-8"?>
<p:tagLst xmlns:a="http://schemas.openxmlformats.org/drawingml/2006/main" xmlns:r="http://schemas.openxmlformats.org/officeDocument/2006/relationships" xmlns:p="http://schemas.openxmlformats.org/presentationml/2006/main">
  <p:tag name="THINKCELLSHAPEDONOTDELETE" val="tulPj2k_7qKjcWaxExcFO9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7o4Ed7pKdUAaWbl4TJcPXw"/>
</p:tagLst>
</file>

<file path=ppt/tags/tag1070.xml><?xml version="1.0" encoding="utf-8"?>
<p:tagLst xmlns:a="http://schemas.openxmlformats.org/drawingml/2006/main" xmlns:r="http://schemas.openxmlformats.org/officeDocument/2006/relationships" xmlns:p="http://schemas.openxmlformats.org/presentationml/2006/main">
  <p:tag name="THINKCELLSHAPEDONOTDELETE" val="tm9tr6jWedFdvMuzZlxkt6g"/>
</p:tagLst>
</file>

<file path=ppt/tags/tag1071.xml><?xml version="1.0" encoding="utf-8"?>
<p:tagLst xmlns:a="http://schemas.openxmlformats.org/drawingml/2006/main" xmlns:r="http://schemas.openxmlformats.org/officeDocument/2006/relationships" xmlns:p="http://schemas.openxmlformats.org/presentationml/2006/main">
  <p:tag name="THINKCELLSHAPEDONOTDELETE" val="tRmEUQ6PN1dRFYXDQOHKA1Q"/>
</p:tagLst>
</file>

<file path=ppt/tags/tag1072.xml><?xml version="1.0" encoding="utf-8"?>
<p:tagLst xmlns:a="http://schemas.openxmlformats.org/drawingml/2006/main" xmlns:r="http://schemas.openxmlformats.org/officeDocument/2006/relationships" xmlns:p="http://schemas.openxmlformats.org/presentationml/2006/main">
  <p:tag name="THINKCELLSHAPEDONOTDELETE" val="t21v8U4Gk42NKxmlDvKlHcw"/>
</p:tagLst>
</file>

<file path=ppt/tags/tag1073.xml><?xml version="1.0" encoding="utf-8"?>
<p:tagLst xmlns:a="http://schemas.openxmlformats.org/drawingml/2006/main" xmlns:r="http://schemas.openxmlformats.org/officeDocument/2006/relationships" xmlns:p="http://schemas.openxmlformats.org/presentationml/2006/main">
  <p:tag name="THINKCELLSHAPEDONOTDELETE" val="tvytrEypq8d5ZNDyRqN7NAg"/>
</p:tagLst>
</file>

<file path=ppt/tags/tag1074.xml><?xml version="1.0" encoding="utf-8"?>
<p:tagLst xmlns:a="http://schemas.openxmlformats.org/drawingml/2006/main" xmlns:r="http://schemas.openxmlformats.org/officeDocument/2006/relationships" xmlns:p="http://schemas.openxmlformats.org/presentationml/2006/main">
  <p:tag name="THINKCELLSHAPEDONOTDELETE" val="t67NTfYXmEQg.yv57nC7pSw"/>
</p:tagLst>
</file>

<file path=ppt/tags/tag1075.xml><?xml version="1.0" encoding="utf-8"?>
<p:tagLst xmlns:a="http://schemas.openxmlformats.org/drawingml/2006/main" xmlns:r="http://schemas.openxmlformats.org/officeDocument/2006/relationships" xmlns:p="http://schemas.openxmlformats.org/presentationml/2006/main">
  <p:tag name="THINKCELLSHAPEDONOTDELETE" val="tNhUnnMFLbtQ4te1KIXKXoQ"/>
</p:tagLst>
</file>

<file path=ppt/tags/tag1076.xml><?xml version="1.0" encoding="utf-8"?>
<p:tagLst xmlns:a="http://schemas.openxmlformats.org/drawingml/2006/main" xmlns:r="http://schemas.openxmlformats.org/officeDocument/2006/relationships" xmlns:p="http://schemas.openxmlformats.org/presentationml/2006/main">
  <p:tag name="THINKCELLSHAPEDONOTDELETE" val="tzrt6UopcWLPMx_AfF8wmcw"/>
</p:tagLst>
</file>

<file path=ppt/tags/tag1077.xml><?xml version="1.0" encoding="utf-8"?>
<p:tagLst xmlns:a="http://schemas.openxmlformats.org/drawingml/2006/main" xmlns:r="http://schemas.openxmlformats.org/officeDocument/2006/relationships" xmlns:p="http://schemas.openxmlformats.org/presentationml/2006/main">
  <p:tag name="THINKCELLSHAPEDONOTDELETE" val="thFWQt.sSvboCHmqU68ZaUg"/>
</p:tagLst>
</file>

<file path=ppt/tags/tag1078.xml><?xml version="1.0" encoding="utf-8"?>
<p:tagLst xmlns:a="http://schemas.openxmlformats.org/drawingml/2006/main" xmlns:r="http://schemas.openxmlformats.org/officeDocument/2006/relationships" xmlns:p="http://schemas.openxmlformats.org/presentationml/2006/main">
  <p:tag name="THINKCELLSHAPEDONOTDELETE" val="tsrkdi09s1WXce7DnwIRTRA"/>
</p:tagLst>
</file>

<file path=ppt/tags/tag1079.xml><?xml version="1.0" encoding="utf-8"?>
<p:tagLst xmlns:a="http://schemas.openxmlformats.org/drawingml/2006/main" xmlns:r="http://schemas.openxmlformats.org/officeDocument/2006/relationships" xmlns:p="http://schemas.openxmlformats.org/presentationml/2006/main">
  <p:tag name="THINKCELLSHAPEDONOTDELETE" val="taOdXVa.RfRlt0n5.nowpb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_Zis_7NMidGtzGhGPwJfgQ"/>
</p:tagLst>
</file>

<file path=ppt/tags/tag1080.xml><?xml version="1.0" encoding="utf-8"?>
<p:tagLst xmlns:a="http://schemas.openxmlformats.org/drawingml/2006/main" xmlns:r="http://schemas.openxmlformats.org/officeDocument/2006/relationships" xmlns:p="http://schemas.openxmlformats.org/presentationml/2006/main">
  <p:tag name="THINKCELLSHAPEDONOTDELETE" val="tedO1LZ0s1b_SsZeWB_TxgA"/>
</p:tagLst>
</file>

<file path=ppt/tags/tag1081.xml><?xml version="1.0" encoding="utf-8"?>
<p:tagLst xmlns:a="http://schemas.openxmlformats.org/drawingml/2006/main" xmlns:r="http://schemas.openxmlformats.org/officeDocument/2006/relationships" xmlns:p="http://schemas.openxmlformats.org/presentationml/2006/main">
  <p:tag name="THINKCELLSHAPEDONOTDELETE" val="t0BQVe7_Kk6uLolip92guKg"/>
</p:tagLst>
</file>

<file path=ppt/tags/tag1082.xml><?xml version="1.0" encoding="utf-8"?>
<p:tagLst xmlns:a="http://schemas.openxmlformats.org/drawingml/2006/main" xmlns:r="http://schemas.openxmlformats.org/officeDocument/2006/relationships" xmlns:p="http://schemas.openxmlformats.org/presentationml/2006/main">
  <p:tag name="THINKCELLSHAPEDONOTDELETE" val="tttwiDkqCPhwGRwuRQtHL.A"/>
</p:tagLst>
</file>

<file path=ppt/tags/tag10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4.xml><?xml version="1.0" encoding="utf-8"?>
<p:tagLst xmlns:a="http://schemas.openxmlformats.org/drawingml/2006/main" xmlns:r="http://schemas.openxmlformats.org/officeDocument/2006/relationships" xmlns:p="http://schemas.openxmlformats.org/presentationml/2006/main">
  <p:tag name="THINKCELLSHAPEDONOTDELETE" val="pbSBIdcLwmDJSEs54FdtStQ"/>
</p:tagLst>
</file>

<file path=ppt/tags/tag1085.xml><?xml version="1.0" encoding="utf-8"?>
<p:tagLst xmlns:a="http://schemas.openxmlformats.org/drawingml/2006/main" xmlns:r="http://schemas.openxmlformats.org/officeDocument/2006/relationships" xmlns:p="http://schemas.openxmlformats.org/presentationml/2006/main">
  <p:tag name="THINKCELLSHAPEDONOTDELETE" val="tweclwjMVlfdNWmJMVopInw"/>
</p:tagLst>
</file>

<file path=ppt/tags/tag1086.xml><?xml version="1.0" encoding="utf-8"?>
<p:tagLst xmlns:a="http://schemas.openxmlformats.org/drawingml/2006/main" xmlns:r="http://schemas.openxmlformats.org/officeDocument/2006/relationships" xmlns:p="http://schemas.openxmlformats.org/presentationml/2006/main">
  <p:tag name="THINKCELLSHAPEDONOTDELETE" val="tY7LKBWDp2meIfxvd4g5UbA"/>
</p:tagLst>
</file>

<file path=ppt/tags/tag1087.xml><?xml version="1.0" encoding="utf-8"?>
<p:tagLst xmlns:a="http://schemas.openxmlformats.org/drawingml/2006/main" xmlns:r="http://schemas.openxmlformats.org/officeDocument/2006/relationships" xmlns:p="http://schemas.openxmlformats.org/presentationml/2006/main">
  <p:tag name="THINKCELLSHAPEDONOTDELETE" val="tCVcijEE5BUtLdrrRMsRGVQ"/>
</p:tagLst>
</file>

<file path=ppt/tags/tag1088.xml><?xml version="1.0" encoding="utf-8"?>
<p:tagLst xmlns:a="http://schemas.openxmlformats.org/drawingml/2006/main" xmlns:r="http://schemas.openxmlformats.org/officeDocument/2006/relationships" xmlns:p="http://schemas.openxmlformats.org/presentationml/2006/main">
  <p:tag name="THINKCELLSHAPEDONOTDELETE" val="thC3D2tgcTqh6tpULzShq8Q"/>
</p:tagLst>
</file>

<file path=ppt/tags/tag1089.xml><?xml version="1.0" encoding="utf-8"?>
<p:tagLst xmlns:a="http://schemas.openxmlformats.org/drawingml/2006/main" xmlns:r="http://schemas.openxmlformats.org/officeDocument/2006/relationships" xmlns:p="http://schemas.openxmlformats.org/presentationml/2006/main">
  <p:tag name="THINKCELLSHAPEDONOTDELETE" val="t6T4DIZNYQNh4lfvFDvF5u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TMvEANh3t.cAeUxuxLENqA"/>
</p:tagLst>
</file>

<file path=ppt/tags/tag1090.xml><?xml version="1.0" encoding="utf-8"?>
<p:tagLst xmlns:a="http://schemas.openxmlformats.org/drawingml/2006/main" xmlns:r="http://schemas.openxmlformats.org/officeDocument/2006/relationships" xmlns:p="http://schemas.openxmlformats.org/presentationml/2006/main">
  <p:tag name="THINKCELLSHAPEDONOTDELETE" val="tNQC.JyTE.FE2s73QKz1qMw"/>
</p:tagLst>
</file>

<file path=ppt/tags/tag1091.xml><?xml version="1.0" encoding="utf-8"?>
<p:tagLst xmlns:a="http://schemas.openxmlformats.org/drawingml/2006/main" xmlns:r="http://schemas.openxmlformats.org/officeDocument/2006/relationships" xmlns:p="http://schemas.openxmlformats.org/presentationml/2006/main">
  <p:tag name="THINKCELLSHAPEDONOTDELETE" val="tDEP_6TdZdmj28wNi2tf6nw"/>
</p:tagLst>
</file>

<file path=ppt/tags/tag1092.xml><?xml version="1.0" encoding="utf-8"?>
<p:tagLst xmlns:a="http://schemas.openxmlformats.org/drawingml/2006/main" xmlns:r="http://schemas.openxmlformats.org/officeDocument/2006/relationships" xmlns:p="http://schemas.openxmlformats.org/presentationml/2006/main">
  <p:tag name="THINKCELLSHAPEDONOTDELETE" val="tO.Z_wq9JD3Y7MKrlqObKgg"/>
</p:tagLst>
</file>

<file path=ppt/tags/tag1093.xml><?xml version="1.0" encoding="utf-8"?>
<p:tagLst xmlns:a="http://schemas.openxmlformats.org/drawingml/2006/main" xmlns:r="http://schemas.openxmlformats.org/officeDocument/2006/relationships" xmlns:p="http://schemas.openxmlformats.org/presentationml/2006/main">
  <p:tag name="THINKCELLSHAPEDONOTDELETE" val="tvU1wQ2MYgVElSvb8qiPNug"/>
</p:tagLst>
</file>

<file path=ppt/tags/tag1094.xml><?xml version="1.0" encoding="utf-8"?>
<p:tagLst xmlns:a="http://schemas.openxmlformats.org/drawingml/2006/main" xmlns:r="http://schemas.openxmlformats.org/officeDocument/2006/relationships" xmlns:p="http://schemas.openxmlformats.org/presentationml/2006/main">
  <p:tag name="THINKCELLSHAPEDONOTDELETE" val="tqXaCt2Dwdh1M013l5vKRNQ"/>
</p:tagLst>
</file>

<file path=ppt/tags/tag1095.xml><?xml version="1.0" encoding="utf-8"?>
<p:tagLst xmlns:a="http://schemas.openxmlformats.org/drawingml/2006/main" xmlns:r="http://schemas.openxmlformats.org/officeDocument/2006/relationships" xmlns:p="http://schemas.openxmlformats.org/presentationml/2006/main">
  <p:tag name="THINKCELLSHAPEDONOTDELETE" val="tw8o58uMO6L133wpeCQsofw"/>
</p:tagLst>
</file>

<file path=ppt/tags/tag1096.xml><?xml version="1.0" encoding="utf-8"?>
<p:tagLst xmlns:a="http://schemas.openxmlformats.org/drawingml/2006/main" xmlns:r="http://schemas.openxmlformats.org/officeDocument/2006/relationships" xmlns:p="http://schemas.openxmlformats.org/presentationml/2006/main">
  <p:tag name="THINKCELLSHAPEDONOTDELETE" val="tzJ34zXRRwjG.Vw2iDAEfzw"/>
</p:tagLst>
</file>

<file path=ppt/tags/tag1097.xml><?xml version="1.0" encoding="utf-8"?>
<p:tagLst xmlns:a="http://schemas.openxmlformats.org/drawingml/2006/main" xmlns:r="http://schemas.openxmlformats.org/officeDocument/2006/relationships" xmlns:p="http://schemas.openxmlformats.org/presentationml/2006/main">
  <p:tag name="THINKCELLSHAPEDONOTDELETE" val="tanIJLOQ4PXw3LAyBnjrryQ"/>
</p:tagLst>
</file>

<file path=ppt/tags/tag1098.xml><?xml version="1.0" encoding="utf-8"?>
<p:tagLst xmlns:a="http://schemas.openxmlformats.org/drawingml/2006/main" xmlns:r="http://schemas.openxmlformats.org/officeDocument/2006/relationships" xmlns:p="http://schemas.openxmlformats.org/presentationml/2006/main">
  <p:tag name="THINKCELLSHAPEDONOTDELETE" val="t9ooDQ2gaajTCko5z6qvqjQ"/>
</p:tagLst>
</file>

<file path=ppt/tags/tag1099.xml><?xml version="1.0" encoding="utf-8"?>
<p:tagLst xmlns:a="http://schemas.openxmlformats.org/drawingml/2006/main" xmlns:r="http://schemas.openxmlformats.org/officeDocument/2006/relationships" xmlns:p="http://schemas.openxmlformats.org/presentationml/2006/main">
  <p:tag name="THINKCELLSHAPEDONOTDELETE" val="toTXNf5G40q65fOuRmCsAGA"/>
</p:tagLst>
</file>

<file path=ppt/tags/tag11.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KeEYhYWGGhR8Z9IIBMIsDQ"/>
</p:tagLst>
</file>

<file path=ppt/tags/tag1100.xml><?xml version="1.0" encoding="utf-8"?>
<p:tagLst xmlns:a="http://schemas.openxmlformats.org/drawingml/2006/main" xmlns:r="http://schemas.openxmlformats.org/officeDocument/2006/relationships" xmlns:p="http://schemas.openxmlformats.org/presentationml/2006/main">
  <p:tag name="THINKCELLSHAPEDONOTDELETE" val="tVi27gf7oiwYK3v5y6PJ5MQ"/>
</p:tagLst>
</file>

<file path=ppt/tags/tag1101.xml><?xml version="1.0" encoding="utf-8"?>
<p:tagLst xmlns:a="http://schemas.openxmlformats.org/drawingml/2006/main" xmlns:r="http://schemas.openxmlformats.org/officeDocument/2006/relationships" xmlns:p="http://schemas.openxmlformats.org/presentationml/2006/main">
  <p:tag name="THINKCELLSHAPEDONOTDELETE" val="t1jCb1AkNoFExlz0j6o4wAg"/>
</p:tagLst>
</file>

<file path=ppt/tags/tag1102.xml><?xml version="1.0" encoding="utf-8"?>
<p:tagLst xmlns:a="http://schemas.openxmlformats.org/drawingml/2006/main" xmlns:r="http://schemas.openxmlformats.org/officeDocument/2006/relationships" xmlns:p="http://schemas.openxmlformats.org/presentationml/2006/main">
  <p:tag name="THINKCELLSHAPEDONOTDELETE" val="txiEDfDUNRrsUSQAm5YcnyA"/>
</p:tagLst>
</file>

<file path=ppt/tags/tag1103.xml><?xml version="1.0" encoding="utf-8"?>
<p:tagLst xmlns:a="http://schemas.openxmlformats.org/drawingml/2006/main" xmlns:r="http://schemas.openxmlformats.org/officeDocument/2006/relationships" xmlns:p="http://schemas.openxmlformats.org/presentationml/2006/main">
  <p:tag name="THINKCELLSHAPEDONOTDELETE" val="tP_XhRrlxByHvO_7Nbz_Iyw"/>
</p:tagLst>
</file>

<file path=ppt/tags/tag1104.xml><?xml version="1.0" encoding="utf-8"?>
<p:tagLst xmlns:a="http://schemas.openxmlformats.org/drawingml/2006/main" xmlns:r="http://schemas.openxmlformats.org/officeDocument/2006/relationships" xmlns:p="http://schemas.openxmlformats.org/presentationml/2006/main">
  <p:tag name="THINKCELLSHAPEDONOTDELETE" val="t2Wj8dsMNOOt1pCtATjFTWg"/>
</p:tagLst>
</file>

<file path=ppt/tags/tag1105.xml><?xml version="1.0" encoding="utf-8"?>
<p:tagLst xmlns:a="http://schemas.openxmlformats.org/drawingml/2006/main" xmlns:r="http://schemas.openxmlformats.org/officeDocument/2006/relationships" xmlns:p="http://schemas.openxmlformats.org/presentationml/2006/main">
  <p:tag name="THINKCELLSHAPEDONOTDELETE" val="tP3_lr5I5OtcCkL8jRqAy2A"/>
</p:tagLst>
</file>

<file path=ppt/tags/tag1106.xml><?xml version="1.0" encoding="utf-8"?>
<p:tagLst xmlns:a="http://schemas.openxmlformats.org/drawingml/2006/main" xmlns:r="http://schemas.openxmlformats.org/officeDocument/2006/relationships" xmlns:p="http://schemas.openxmlformats.org/presentationml/2006/main">
  <p:tag name="THINKCELLSHAPEDONOTDELETE" val="tlmBpXIl8Qq5j92vF8eb2BA"/>
</p:tagLst>
</file>

<file path=ppt/tags/tag1107.xml><?xml version="1.0" encoding="utf-8"?>
<p:tagLst xmlns:a="http://schemas.openxmlformats.org/drawingml/2006/main" xmlns:r="http://schemas.openxmlformats.org/officeDocument/2006/relationships" xmlns:p="http://schemas.openxmlformats.org/presentationml/2006/main">
  <p:tag name="THINKCELLSHAPEDONOTDELETE" val="t_em9jh00Ujw_mPx82Gv5Lw"/>
</p:tagLst>
</file>

<file path=ppt/tags/tag1108.xml><?xml version="1.0" encoding="utf-8"?>
<p:tagLst xmlns:a="http://schemas.openxmlformats.org/drawingml/2006/main" xmlns:r="http://schemas.openxmlformats.org/officeDocument/2006/relationships" xmlns:p="http://schemas.openxmlformats.org/presentationml/2006/main">
  <p:tag name="THINKCELLSHAPEDONOTDELETE" val="tVtwyoGoyJwicD.eSeyj1IA"/>
</p:tagLst>
</file>

<file path=ppt/tags/tag1109.xml><?xml version="1.0" encoding="utf-8"?>
<p:tagLst xmlns:a="http://schemas.openxmlformats.org/drawingml/2006/main" xmlns:r="http://schemas.openxmlformats.org/officeDocument/2006/relationships" xmlns:p="http://schemas.openxmlformats.org/presentationml/2006/main">
  <p:tag name="THINKCELLSHAPEDONOTDELETE" val="t5zWW2ev3q0Zzcgn_b2qsp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LzuP0oGGmalu0CpT89YMDw"/>
</p:tagLst>
</file>

<file path=ppt/tags/tag1110.xml><?xml version="1.0" encoding="utf-8"?>
<p:tagLst xmlns:a="http://schemas.openxmlformats.org/drawingml/2006/main" xmlns:r="http://schemas.openxmlformats.org/officeDocument/2006/relationships" xmlns:p="http://schemas.openxmlformats.org/presentationml/2006/main">
  <p:tag name="THINKCELLSHAPEDONOTDELETE" val="tqiD1AA3f1thOlzQq5vNiIA"/>
</p:tagLst>
</file>

<file path=ppt/tags/tag1111.xml><?xml version="1.0" encoding="utf-8"?>
<p:tagLst xmlns:a="http://schemas.openxmlformats.org/drawingml/2006/main" xmlns:r="http://schemas.openxmlformats.org/officeDocument/2006/relationships" xmlns:p="http://schemas.openxmlformats.org/presentationml/2006/main">
  <p:tag name="THINKCELLSHAPEDONOTDELETE" val="tsKSPWcZ960EPwIDoQwDxKw"/>
</p:tagLst>
</file>

<file path=ppt/tags/tag1112.xml><?xml version="1.0" encoding="utf-8"?>
<p:tagLst xmlns:a="http://schemas.openxmlformats.org/drawingml/2006/main" xmlns:r="http://schemas.openxmlformats.org/officeDocument/2006/relationships" xmlns:p="http://schemas.openxmlformats.org/presentationml/2006/main">
  <p:tag name="THINKCELLSHAPEDONOTDELETE" val="tBvZc3ise1ApUZRX74SvHbg"/>
</p:tagLst>
</file>

<file path=ppt/tags/tag1113.xml><?xml version="1.0" encoding="utf-8"?>
<p:tagLst xmlns:a="http://schemas.openxmlformats.org/drawingml/2006/main" xmlns:r="http://schemas.openxmlformats.org/officeDocument/2006/relationships" xmlns:p="http://schemas.openxmlformats.org/presentationml/2006/main">
  <p:tag name="THINKCELLSHAPEDONOTDELETE" val="tg7kIXcaTxMj4tYHl8Am7cQ"/>
</p:tagLst>
</file>

<file path=ppt/tags/tag1114.xml><?xml version="1.0" encoding="utf-8"?>
<p:tagLst xmlns:a="http://schemas.openxmlformats.org/drawingml/2006/main" xmlns:r="http://schemas.openxmlformats.org/officeDocument/2006/relationships" xmlns:p="http://schemas.openxmlformats.org/presentationml/2006/main">
  <p:tag name="THINKCELLSHAPEDONOTDELETE" val="tuI2A12GtOD63DDWndLWxUg"/>
</p:tagLst>
</file>

<file path=ppt/tags/tag1115.xml><?xml version="1.0" encoding="utf-8"?>
<p:tagLst xmlns:a="http://schemas.openxmlformats.org/drawingml/2006/main" xmlns:r="http://schemas.openxmlformats.org/officeDocument/2006/relationships" xmlns:p="http://schemas.openxmlformats.org/presentationml/2006/main">
  <p:tag name="THINKCELLSHAPEDONOTDELETE" val="pbSBIdcLwmDJSEs54FdtStQ"/>
</p:tagLst>
</file>

<file path=ppt/tags/tag1116.xml><?xml version="1.0" encoding="utf-8"?>
<p:tagLst xmlns:a="http://schemas.openxmlformats.org/drawingml/2006/main" xmlns:r="http://schemas.openxmlformats.org/officeDocument/2006/relationships" xmlns:p="http://schemas.openxmlformats.org/presentationml/2006/main">
  <p:tag name="THINKCELLSHAPEDONOTDELETE" val="thasw5a6I_gDI4UKDJ2MZiA"/>
</p:tagLst>
</file>

<file path=ppt/tags/tag1117.xml><?xml version="1.0" encoding="utf-8"?>
<p:tagLst xmlns:a="http://schemas.openxmlformats.org/drawingml/2006/main" xmlns:r="http://schemas.openxmlformats.org/officeDocument/2006/relationships" xmlns:p="http://schemas.openxmlformats.org/presentationml/2006/main">
  <p:tag name="THINKCELLSHAPEDONOTDELETE" val="tkOkbYkroyoNMciUdxyA4PQ"/>
</p:tagLst>
</file>

<file path=ppt/tags/tag1118.xml><?xml version="1.0" encoding="utf-8"?>
<p:tagLst xmlns:a="http://schemas.openxmlformats.org/drawingml/2006/main" xmlns:r="http://schemas.openxmlformats.org/officeDocument/2006/relationships" xmlns:p="http://schemas.openxmlformats.org/presentationml/2006/main">
  <p:tag name="THINKCELLSHAPEDONOTDELETE" val="tbriUUhswoToDBl7KGZQi1Q"/>
</p:tagLst>
</file>

<file path=ppt/tags/tag1119.xml><?xml version="1.0" encoding="utf-8"?>
<p:tagLst xmlns:a="http://schemas.openxmlformats.org/drawingml/2006/main" xmlns:r="http://schemas.openxmlformats.org/officeDocument/2006/relationships" xmlns:p="http://schemas.openxmlformats.org/presentationml/2006/main">
  <p:tag name="THINKCELLSHAPEDONOTDELETE" val="t8dSqYU4jds9DspOxFMaRd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fk_s_jQJ8jV.w4BfBz9Rg"/>
</p:tagLst>
</file>

<file path=ppt/tags/tag1120.xml><?xml version="1.0" encoding="utf-8"?>
<p:tagLst xmlns:a="http://schemas.openxmlformats.org/drawingml/2006/main" xmlns:r="http://schemas.openxmlformats.org/officeDocument/2006/relationships" xmlns:p="http://schemas.openxmlformats.org/presentationml/2006/main">
  <p:tag name="THINKCELLSHAPEDONOTDELETE" val="t1n_adnxUpWttkwZbEQ_r8Q"/>
</p:tagLst>
</file>

<file path=ppt/tags/tag1121.xml><?xml version="1.0" encoding="utf-8"?>
<p:tagLst xmlns:a="http://schemas.openxmlformats.org/drawingml/2006/main" xmlns:r="http://schemas.openxmlformats.org/officeDocument/2006/relationships" xmlns:p="http://schemas.openxmlformats.org/presentationml/2006/main">
  <p:tag name="THINKCELLSHAPEDONOTDELETE" val="tbEqH3d_sUVZh2clLVUCqug"/>
</p:tagLst>
</file>

<file path=ppt/tags/tag1122.xml><?xml version="1.0" encoding="utf-8"?>
<p:tagLst xmlns:a="http://schemas.openxmlformats.org/drawingml/2006/main" xmlns:r="http://schemas.openxmlformats.org/officeDocument/2006/relationships" xmlns:p="http://schemas.openxmlformats.org/presentationml/2006/main">
  <p:tag name="THINKCELLSHAPEDONOTDELETE" val="tVf91O_OGDjPNCqbkcwEzMQ"/>
</p:tagLst>
</file>

<file path=ppt/tags/tag1123.xml><?xml version="1.0" encoding="utf-8"?>
<p:tagLst xmlns:a="http://schemas.openxmlformats.org/drawingml/2006/main" xmlns:r="http://schemas.openxmlformats.org/officeDocument/2006/relationships" xmlns:p="http://schemas.openxmlformats.org/presentationml/2006/main">
  <p:tag name="THINKCELLSHAPEDONOTDELETE" val="tV5QgNdARjoQyYm.3GNvHhA"/>
</p:tagLst>
</file>

<file path=ppt/tags/tag1124.xml><?xml version="1.0" encoding="utf-8"?>
<p:tagLst xmlns:a="http://schemas.openxmlformats.org/drawingml/2006/main" xmlns:r="http://schemas.openxmlformats.org/officeDocument/2006/relationships" xmlns:p="http://schemas.openxmlformats.org/presentationml/2006/main">
  <p:tag name="THINKCELLSHAPEDONOTDELETE" val="tpvp5Zxy4.Eqt5tv.33q63g"/>
</p:tagLst>
</file>

<file path=ppt/tags/tag1125.xml><?xml version="1.0" encoding="utf-8"?>
<p:tagLst xmlns:a="http://schemas.openxmlformats.org/drawingml/2006/main" xmlns:r="http://schemas.openxmlformats.org/officeDocument/2006/relationships" xmlns:p="http://schemas.openxmlformats.org/presentationml/2006/main">
  <p:tag name="THINKCELLSHAPEDONOTDELETE" val="tg1T49GyzpG0i.1BxLBdHBQ"/>
</p:tagLst>
</file>

<file path=ppt/tags/tag1126.xml><?xml version="1.0" encoding="utf-8"?>
<p:tagLst xmlns:a="http://schemas.openxmlformats.org/drawingml/2006/main" xmlns:r="http://schemas.openxmlformats.org/officeDocument/2006/relationships" xmlns:p="http://schemas.openxmlformats.org/presentationml/2006/main">
  <p:tag name="THINKCELLSHAPEDONOTDELETE" val="tsCHHO_sl20_S3UsCc8P4jw"/>
</p:tagLst>
</file>

<file path=ppt/tags/tag1127.xml><?xml version="1.0" encoding="utf-8"?>
<p:tagLst xmlns:a="http://schemas.openxmlformats.org/drawingml/2006/main" xmlns:r="http://schemas.openxmlformats.org/officeDocument/2006/relationships" xmlns:p="http://schemas.openxmlformats.org/presentationml/2006/main">
  <p:tag name="THINKCELLSHAPEDONOTDELETE" val="tyHgUAIGd2cOT7XiiaK5iEg"/>
</p:tagLst>
</file>

<file path=ppt/tags/tag1128.xml><?xml version="1.0" encoding="utf-8"?>
<p:tagLst xmlns:a="http://schemas.openxmlformats.org/drawingml/2006/main" xmlns:r="http://schemas.openxmlformats.org/officeDocument/2006/relationships" xmlns:p="http://schemas.openxmlformats.org/presentationml/2006/main">
  <p:tag name="THINKCELLSHAPEDONOTDELETE" val="tFXdRkQf0Z_4XHpGZot0SmQ"/>
</p:tagLst>
</file>

<file path=ppt/tags/tag1129.xml><?xml version="1.0" encoding="utf-8"?>
<p:tagLst xmlns:a="http://schemas.openxmlformats.org/drawingml/2006/main" xmlns:r="http://schemas.openxmlformats.org/officeDocument/2006/relationships" xmlns:p="http://schemas.openxmlformats.org/presentationml/2006/main">
  <p:tag name="THINKCELLSHAPEDONOTDELETE" val="tJyfg_CLfqfvQ2oZq9UPQ.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Vm1Nav65jPDsBIV4aqksLg"/>
</p:tagLst>
</file>

<file path=ppt/tags/tag1130.xml><?xml version="1.0" encoding="utf-8"?>
<p:tagLst xmlns:a="http://schemas.openxmlformats.org/drawingml/2006/main" xmlns:r="http://schemas.openxmlformats.org/officeDocument/2006/relationships" xmlns:p="http://schemas.openxmlformats.org/presentationml/2006/main">
  <p:tag name="THINKCELLSHAPEDONOTDELETE" val="tFWyk4RS8JJsWvgN20Ta2RQ"/>
</p:tagLst>
</file>

<file path=ppt/tags/tag1131.xml><?xml version="1.0" encoding="utf-8"?>
<p:tagLst xmlns:a="http://schemas.openxmlformats.org/drawingml/2006/main" xmlns:r="http://schemas.openxmlformats.org/officeDocument/2006/relationships" xmlns:p="http://schemas.openxmlformats.org/presentationml/2006/main">
  <p:tag name="THINKCELLSHAPEDONOTDELETE" val="tpRAW7bDfQRJcet4Y.VK3HA"/>
</p:tagLst>
</file>

<file path=ppt/tags/tag1132.xml><?xml version="1.0" encoding="utf-8"?>
<p:tagLst xmlns:a="http://schemas.openxmlformats.org/drawingml/2006/main" xmlns:r="http://schemas.openxmlformats.org/officeDocument/2006/relationships" xmlns:p="http://schemas.openxmlformats.org/presentationml/2006/main">
  <p:tag name="THINKCELLSHAPEDONOTDELETE" val="tfneRIIHD4g81QqGWQ22V7g"/>
</p:tagLst>
</file>

<file path=ppt/tags/tag1133.xml><?xml version="1.0" encoding="utf-8"?>
<p:tagLst xmlns:a="http://schemas.openxmlformats.org/drawingml/2006/main" xmlns:r="http://schemas.openxmlformats.org/officeDocument/2006/relationships" xmlns:p="http://schemas.openxmlformats.org/presentationml/2006/main">
  <p:tag name="THINKCELLSHAPEDONOTDELETE" val="tQgWrINhECHsOflX.EfYMyA"/>
</p:tagLst>
</file>

<file path=ppt/tags/tag1134.xml><?xml version="1.0" encoding="utf-8"?>
<p:tagLst xmlns:a="http://schemas.openxmlformats.org/drawingml/2006/main" xmlns:r="http://schemas.openxmlformats.org/officeDocument/2006/relationships" xmlns:p="http://schemas.openxmlformats.org/presentationml/2006/main">
  <p:tag name="THINKCELLSHAPEDONOTDELETE" val="tfaThgL1VXTr9YKEozrLcvw"/>
</p:tagLst>
</file>

<file path=ppt/tags/tag1135.xml><?xml version="1.0" encoding="utf-8"?>
<p:tagLst xmlns:a="http://schemas.openxmlformats.org/drawingml/2006/main" xmlns:r="http://schemas.openxmlformats.org/officeDocument/2006/relationships" xmlns:p="http://schemas.openxmlformats.org/presentationml/2006/main">
  <p:tag name="THINKCELLSHAPEDONOTDELETE" val="tYPVo14cfKhqw8l_pQkB90g"/>
</p:tagLst>
</file>

<file path=ppt/tags/tag1136.xml><?xml version="1.0" encoding="utf-8"?>
<p:tagLst xmlns:a="http://schemas.openxmlformats.org/drawingml/2006/main" xmlns:r="http://schemas.openxmlformats.org/officeDocument/2006/relationships" xmlns:p="http://schemas.openxmlformats.org/presentationml/2006/main">
  <p:tag name="THINKCELLSHAPEDONOTDELETE" val="tcRGgZ9uGxAYE5YSm70MWSQ"/>
</p:tagLst>
</file>

<file path=ppt/tags/tag1137.xml><?xml version="1.0" encoding="utf-8"?>
<p:tagLst xmlns:a="http://schemas.openxmlformats.org/drawingml/2006/main" xmlns:r="http://schemas.openxmlformats.org/officeDocument/2006/relationships" xmlns:p="http://schemas.openxmlformats.org/presentationml/2006/main">
  <p:tag name="THINKCELLSHAPEDONOTDELETE" val="tQOIbzJyhLBzZOyb6h2fzhw"/>
</p:tagLst>
</file>

<file path=ppt/tags/tag1138.xml><?xml version="1.0" encoding="utf-8"?>
<p:tagLst xmlns:a="http://schemas.openxmlformats.org/drawingml/2006/main" xmlns:r="http://schemas.openxmlformats.org/officeDocument/2006/relationships" xmlns:p="http://schemas.openxmlformats.org/presentationml/2006/main">
  <p:tag name="THINKCELLSHAPEDONOTDELETE" val="t3u5iIep94YJEW_mWb.1pSw"/>
</p:tagLst>
</file>

<file path=ppt/tags/tag1139.xml><?xml version="1.0" encoding="utf-8"?>
<p:tagLst xmlns:a="http://schemas.openxmlformats.org/drawingml/2006/main" xmlns:r="http://schemas.openxmlformats.org/officeDocument/2006/relationships" xmlns:p="http://schemas.openxmlformats.org/presentationml/2006/main">
  <p:tag name="THINKCELLSHAPEDONOTDELETE" val="ttbb5FZP6zNElZkdQJ9R3W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ygXiPtlrL9d8oSoq4nRScQ"/>
</p:tagLst>
</file>

<file path=ppt/tags/tag1140.xml><?xml version="1.0" encoding="utf-8"?>
<p:tagLst xmlns:a="http://schemas.openxmlformats.org/drawingml/2006/main" xmlns:r="http://schemas.openxmlformats.org/officeDocument/2006/relationships" xmlns:p="http://schemas.openxmlformats.org/presentationml/2006/main">
  <p:tag name="THINKCELLSHAPEDONOTDELETE" val="twtev0N7qUAWrV.._BNQrXA"/>
</p:tagLst>
</file>

<file path=ppt/tags/tag1141.xml><?xml version="1.0" encoding="utf-8"?>
<p:tagLst xmlns:a="http://schemas.openxmlformats.org/drawingml/2006/main" xmlns:r="http://schemas.openxmlformats.org/officeDocument/2006/relationships" xmlns:p="http://schemas.openxmlformats.org/presentationml/2006/main">
  <p:tag name="THINKCELLSHAPEDONOTDELETE" val="tCxD7fMlcyCF.F68sQxtcPQ"/>
</p:tagLst>
</file>

<file path=ppt/tags/tag1142.xml><?xml version="1.0" encoding="utf-8"?>
<p:tagLst xmlns:a="http://schemas.openxmlformats.org/drawingml/2006/main" xmlns:r="http://schemas.openxmlformats.org/officeDocument/2006/relationships" xmlns:p="http://schemas.openxmlformats.org/presentationml/2006/main">
  <p:tag name="THINKCELLSHAPEDONOTDELETE" val="tP8igmg23we1TLskaEfj9mg"/>
</p:tagLst>
</file>

<file path=ppt/tags/tag1143.xml><?xml version="1.0" encoding="utf-8"?>
<p:tagLst xmlns:a="http://schemas.openxmlformats.org/drawingml/2006/main" xmlns:r="http://schemas.openxmlformats.org/officeDocument/2006/relationships" xmlns:p="http://schemas.openxmlformats.org/presentationml/2006/main">
  <p:tag name="THINKCELLSHAPEDONOTDELETE" val="tHGJIlcowGJyuq3r9O6TltA"/>
</p:tagLst>
</file>

<file path=ppt/tags/tag1144.xml><?xml version="1.0" encoding="utf-8"?>
<p:tagLst xmlns:a="http://schemas.openxmlformats.org/drawingml/2006/main" xmlns:r="http://schemas.openxmlformats.org/officeDocument/2006/relationships" xmlns:p="http://schemas.openxmlformats.org/presentationml/2006/main">
  <p:tag name="THINKCELLSHAPEDONOTDELETE" val="t2xYqVgaoi_IoOWvpzp4ICA"/>
</p:tagLst>
</file>

<file path=ppt/tags/tag1145.xml><?xml version="1.0" encoding="utf-8"?>
<p:tagLst xmlns:a="http://schemas.openxmlformats.org/drawingml/2006/main" xmlns:r="http://schemas.openxmlformats.org/officeDocument/2006/relationships" xmlns:p="http://schemas.openxmlformats.org/presentationml/2006/main">
  <p:tag name="THINKCELLSHAPEDONOTDELETE" val="tnjgFrHqpgF7YdCo4gwrF6Q"/>
</p:tagLst>
</file>

<file path=ppt/tags/tag1146.xml><?xml version="1.0" encoding="utf-8"?>
<p:tagLst xmlns:a="http://schemas.openxmlformats.org/drawingml/2006/main" xmlns:r="http://schemas.openxmlformats.org/officeDocument/2006/relationships" xmlns:p="http://schemas.openxmlformats.org/presentationml/2006/main">
  <p:tag name="THINKCELLSHAPEDONOTDELETE" val="tpeyjkeO3yE43DWgBxERkiQ"/>
</p:tagLst>
</file>

<file path=ppt/tags/tag1147.xml><?xml version="1.0" encoding="utf-8"?>
<p:tagLst xmlns:a="http://schemas.openxmlformats.org/drawingml/2006/main" xmlns:r="http://schemas.openxmlformats.org/officeDocument/2006/relationships" xmlns:p="http://schemas.openxmlformats.org/presentationml/2006/main">
  <p:tag name="THINKCELLSHAPEDONOTDELETE" val="t8dKknzHlzM.X7utTPWyMnA"/>
</p:tagLst>
</file>

<file path=ppt/tags/tag1148.xml><?xml version="1.0" encoding="utf-8"?>
<p:tagLst xmlns:a="http://schemas.openxmlformats.org/drawingml/2006/main" xmlns:r="http://schemas.openxmlformats.org/officeDocument/2006/relationships" xmlns:p="http://schemas.openxmlformats.org/presentationml/2006/main">
  <p:tag name="THINKCELLSHAPEDONOTDELETE" val="tWjtArRknD44pxPcx.lFdhw"/>
</p:tagLst>
</file>

<file path=ppt/tags/tag1149.xml><?xml version="1.0" encoding="utf-8"?>
<p:tagLst xmlns:a="http://schemas.openxmlformats.org/drawingml/2006/main" xmlns:r="http://schemas.openxmlformats.org/officeDocument/2006/relationships" xmlns:p="http://schemas.openxmlformats.org/presentationml/2006/main">
  <p:tag name="THINKCELLSHAPEDONOTDELETE" val="tdjalgXBXscWq9gOzi206j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4ZBgofugTiyNFzigtkn4KQ"/>
</p:tagLst>
</file>

<file path=ppt/tags/tag1150.xml><?xml version="1.0" encoding="utf-8"?>
<p:tagLst xmlns:a="http://schemas.openxmlformats.org/drawingml/2006/main" xmlns:r="http://schemas.openxmlformats.org/officeDocument/2006/relationships" xmlns:p="http://schemas.openxmlformats.org/presentationml/2006/main">
  <p:tag name="THINKCELLSHAPEDONOTDELETE" val="tg8ap0Ee8ErE3Y26.zB57qQ"/>
</p:tagLst>
</file>

<file path=ppt/tags/tag1151.xml><?xml version="1.0" encoding="utf-8"?>
<p:tagLst xmlns:a="http://schemas.openxmlformats.org/drawingml/2006/main" xmlns:r="http://schemas.openxmlformats.org/officeDocument/2006/relationships" xmlns:p="http://schemas.openxmlformats.org/presentationml/2006/main">
  <p:tag name="THINKCELLSHAPEDONOTDELETE" val="ta04vFodEWJfB6Dh2P14Ncw"/>
</p:tagLst>
</file>

<file path=ppt/tags/tag1152.xml><?xml version="1.0" encoding="utf-8"?>
<p:tagLst xmlns:a="http://schemas.openxmlformats.org/drawingml/2006/main" xmlns:r="http://schemas.openxmlformats.org/officeDocument/2006/relationships" xmlns:p="http://schemas.openxmlformats.org/presentationml/2006/main">
  <p:tag name="THINKCELLSHAPEDONOTDELETE" val="t7S84vIehWnPDCYnuQjZjMg"/>
</p:tagLst>
</file>

<file path=ppt/tags/tag1153.xml><?xml version="1.0" encoding="utf-8"?>
<p:tagLst xmlns:a="http://schemas.openxmlformats.org/drawingml/2006/main" xmlns:r="http://schemas.openxmlformats.org/officeDocument/2006/relationships" xmlns:p="http://schemas.openxmlformats.org/presentationml/2006/main">
  <p:tag name="THINKCELLSHAPEDONOTDELETE" val="txFi_wDQZPLSNDiRhub0ljg"/>
</p:tagLst>
</file>

<file path=ppt/tags/tag1154.xml><?xml version="1.0" encoding="utf-8"?>
<p:tagLst xmlns:a="http://schemas.openxmlformats.org/drawingml/2006/main" xmlns:r="http://schemas.openxmlformats.org/officeDocument/2006/relationships" xmlns:p="http://schemas.openxmlformats.org/presentationml/2006/main">
  <p:tag name="THINKCELLSHAPEDONOTDELETE" val="tTxc4BMRgp0GFwqzTsaBWBg"/>
</p:tagLst>
</file>

<file path=ppt/tags/tag1155.xml><?xml version="1.0" encoding="utf-8"?>
<p:tagLst xmlns:a="http://schemas.openxmlformats.org/drawingml/2006/main" xmlns:r="http://schemas.openxmlformats.org/officeDocument/2006/relationships" xmlns:p="http://schemas.openxmlformats.org/presentationml/2006/main">
  <p:tag name="THINKCELLSHAPEDONOTDELETE" val="tZOHGrYmwVg17whtQNWj5ZQ"/>
</p:tagLst>
</file>

<file path=ppt/tags/tag1156.xml><?xml version="1.0" encoding="utf-8"?>
<p:tagLst xmlns:a="http://schemas.openxmlformats.org/drawingml/2006/main" xmlns:r="http://schemas.openxmlformats.org/officeDocument/2006/relationships" xmlns:p="http://schemas.openxmlformats.org/presentationml/2006/main">
  <p:tag name="THINKCELLSHAPEDONOTDELETE" val="pbSBIdcLwmDJSEs54FdtStQ"/>
</p:tagLst>
</file>

<file path=ppt/tags/tag1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9.xml><?xml version="1.0" encoding="utf-8"?>
<p:tagLst xmlns:a="http://schemas.openxmlformats.org/drawingml/2006/main" xmlns:r="http://schemas.openxmlformats.org/officeDocument/2006/relationships" xmlns:p="http://schemas.openxmlformats.org/presentationml/2006/main">
  <p:tag name="THINKCELLSHAPEDONOTDELETE" val="tf3jwBAwr5RFunTb1aItPD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oTu_rj0huJr4FAkit19Gkw"/>
</p:tagLst>
</file>

<file path=ppt/tags/tag1160.xml><?xml version="1.0" encoding="utf-8"?>
<p:tagLst xmlns:a="http://schemas.openxmlformats.org/drawingml/2006/main" xmlns:r="http://schemas.openxmlformats.org/officeDocument/2006/relationships" xmlns:p="http://schemas.openxmlformats.org/presentationml/2006/main">
  <p:tag name="THINKCELLSHAPEDONOTDELETE" val="t_XWYbN_rplM59zZnTalpKw"/>
</p:tagLst>
</file>

<file path=ppt/tags/tag1161.xml><?xml version="1.0" encoding="utf-8"?>
<p:tagLst xmlns:a="http://schemas.openxmlformats.org/drawingml/2006/main" xmlns:r="http://schemas.openxmlformats.org/officeDocument/2006/relationships" xmlns:p="http://schemas.openxmlformats.org/presentationml/2006/main">
  <p:tag name="THINKCELLSHAPEDONOTDELETE" val="t7RB.L0MWOpiFWhnvOJKlgA"/>
</p:tagLst>
</file>

<file path=ppt/tags/tag1162.xml><?xml version="1.0" encoding="utf-8"?>
<p:tagLst xmlns:a="http://schemas.openxmlformats.org/drawingml/2006/main" xmlns:r="http://schemas.openxmlformats.org/officeDocument/2006/relationships" xmlns:p="http://schemas.openxmlformats.org/presentationml/2006/main">
  <p:tag name="THINKCELLSHAPEDONOTDELETE" val="tkPqEcgbUhv1HZxRDuEX.8A"/>
</p:tagLst>
</file>

<file path=ppt/tags/tag1163.xml><?xml version="1.0" encoding="utf-8"?>
<p:tagLst xmlns:a="http://schemas.openxmlformats.org/drawingml/2006/main" xmlns:r="http://schemas.openxmlformats.org/officeDocument/2006/relationships" xmlns:p="http://schemas.openxmlformats.org/presentationml/2006/main">
  <p:tag name="THINKCELLSHAPEDONOTDELETE" val="tyqb9olUCzu_wk5uwP2Uivg"/>
</p:tagLst>
</file>

<file path=ppt/tags/tag1164.xml><?xml version="1.0" encoding="utf-8"?>
<p:tagLst xmlns:a="http://schemas.openxmlformats.org/drawingml/2006/main" xmlns:r="http://schemas.openxmlformats.org/officeDocument/2006/relationships" xmlns:p="http://schemas.openxmlformats.org/presentationml/2006/main">
  <p:tag name="THINKCELLSHAPEDONOTDELETE" val="tgY4X7tyKKxL0N_UuHnlPWQ"/>
</p:tagLst>
</file>

<file path=ppt/tags/tag1165.xml><?xml version="1.0" encoding="utf-8"?>
<p:tagLst xmlns:a="http://schemas.openxmlformats.org/drawingml/2006/main" xmlns:r="http://schemas.openxmlformats.org/officeDocument/2006/relationships" xmlns:p="http://schemas.openxmlformats.org/presentationml/2006/main">
  <p:tag name="THINKCELLSHAPEDONOTDELETE" val="tlltLvVSolDteNj9ctqzX2Q"/>
</p:tagLst>
</file>

<file path=ppt/tags/tag1166.xml><?xml version="1.0" encoding="utf-8"?>
<p:tagLst xmlns:a="http://schemas.openxmlformats.org/drawingml/2006/main" xmlns:r="http://schemas.openxmlformats.org/officeDocument/2006/relationships" xmlns:p="http://schemas.openxmlformats.org/presentationml/2006/main">
  <p:tag name="THINKCELLSHAPEDONOTDELETE" val="tPA0Eq_5ouXRK5G4wyIFrgw"/>
</p:tagLst>
</file>

<file path=ppt/tags/tag1167.xml><?xml version="1.0" encoding="utf-8"?>
<p:tagLst xmlns:a="http://schemas.openxmlformats.org/drawingml/2006/main" xmlns:r="http://schemas.openxmlformats.org/officeDocument/2006/relationships" xmlns:p="http://schemas.openxmlformats.org/presentationml/2006/main">
  <p:tag name="THINKCELLSHAPEDONOTDELETE" val="tZ51bvrxZuqVvvleyQQXang"/>
</p:tagLst>
</file>

<file path=ppt/tags/tag1168.xml><?xml version="1.0" encoding="utf-8"?>
<p:tagLst xmlns:a="http://schemas.openxmlformats.org/drawingml/2006/main" xmlns:r="http://schemas.openxmlformats.org/officeDocument/2006/relationships" xmlns:p="http://schemas.openxmlformats.org/presentationml/2006/main">
  <p:tag name="THINKCELLSHAPEDONOTDELETE" val="tgWtQbWr4DLW27m.otha0PQ"/>
</p:tagLst>
</file>

<file path=ppt/tags/tag1169.xml><?xml version="1.0" encoding="utf-8"?>
<p:tagLst xmlns:a="http://schemas.openxmlformats.org/drawingml/2006/main" xmlns:r="http://schemas.openxmlformats.org/officeDocument/2006/relationships" xmlns:p="http://schemas.openxmlformats.org/presentationml/2006/main">
  <p:tag name="THINKCELLSHAPEDONOTDELETE" val="t9y6amvX1rkw1jaKu6SLOf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qyNQpImaCRIV1cQw9DXFfg"/>
</p:tagLst>
</file>

<file path=ppt/tags/tag1170.xml><?xml version="1.0" encoding="utf-8"?>
<p:tagLst xmlns:a="http://schemas.openxmlformats.org/drawingml/2006/main" xmlns:r="http://schemas.openxmlformats.org/officeDocument/2006/relationships" xmlns:p="http://schemas.openxmlformats.org/presentationml/2006/main">
  <p:tag name="THINKCELLSHAPEDONOTDELETE" val="tkepRuiBAbxrOxpZ9ZQgRdQ"/>
</p:tagLst>
</file>

<file path=ppt/tags/tag1171.xml><?xml version="1.0" encoding="utf-8"?>
<p:tagLst xmlns:a="http://schemas.openxmlformats.org/drawingml/2006/main" xmlns:r="http://schemas.openxmlformats.org/officeDocument/2006/relationships" xmlns:p="http://schemas.openxmlformats.org/presentationml/2006/main">
  <p:tag name="THINKCELLSHAPEDONOTDELETE" val="tJ7Ra0iwUO6SB81Nm_ZCsIw"/>
</p:tagLst>
</file>

<file path=ppt/tags/tag1172.xml><?xml version="1.0" encoding="utf-8"?>
<p:tagLst xmlns:a="http://schemas.openxmlformats.org/drawingml/2006/main" xmlns:r="http://schemas.openxmlformats.org/officeDocument/2006/relationships" xmlns:p="http://schemas.openxmlformats.org/presentationml/2006/main">
  <p:tag name="THINKCELLSHAPEDONOTDELETE" val="tiz6FtRwSLM_U1v86PMyWMw"/>
</p:tagLst>
</file>

<file path=ppt/tags/tag1173.xml><?xml version="1.0" encoding="utf-8"?>
<p:tagLst xmlns:a="http://schemas.openxmlformats.org/drawingml/2006/main" xmlns:r="http://schemas.openxmlformats.org/officeDocument/2006/relationships" xmlns:p="http://schemas.openxmlformats.org/presentationml/2006/main">
  <p:tag name="THINKCELLSHAPEDONOTDELETE" val="tQkHnz3DQWHZxRuoFVWzfjw"/>
</p:tagLst>
</file>

<file path=ppt/tags/tag1174.xml><?xml version="1.0" encoding="utf-8"?>
<p:tagLst xmlns:a="http://schemas.openxmlformats.org/drawingml/2006/main" xmlns:r="http://schemas.openxmlformats.org/officeDocument/2006/relationships" xmlns:p="http://schemas.openxmlformats.org/presentationml/2006/main">
  <p:tag name="THINKCELLSHAPEDONOTDELETE" val="tMessKVejD6pxtpBz83b.mw"/>
</p:tagLst>
</file>

<file path=ppt/tags/tag1175.xml><?xml version="1.0" encoding="utf-8"?>
<p:tagLst xmlns:a="http://schemas.openxmlformats.org/drawingml/2006/main" xmlns:r="http://schemas.openxmlformats.org/officeDocument/2006/relationships" xmlns:p="http://schemas.openxmlformats.org/presentationml/2006/main">
  <p:tag name="THINKCELLSHAPEDONOTDELETE" val="tfAkRl3QA_M4YDuXCFG4szA"/>
</p:tagLst>
</file>

<file path=ppt/tags/tag1176.xml><?xml version="1.0" encoding="utf-8"?>
<p:tagLst xmlns:a="http://schemas.openxmlformats.org/drawingml/2006/main" xmlns:r="http://schemas.openxmlformats.org/officeDocument/2006/relationships" xmlns:p="http://schemas.openxmlformats.org/presentationml/2006/main">
  <p:tag name="THINKCELLSHAPEDONOTDELETE" val="t.MZ9XkHONxsZY61YBwYIIw"/>
</p:tagLst>
</file>

<file path=ppt/tags/tag1177.xml><?xml version="1.0" encoding="utf-8"?>
<p:tagLst xmlns:a="http://schemas.openxmlformats.org/drawingml/2006/main" xmlns:r="http://schemas.openxmlformats.org/officeDocument/2006/relationships" xmlns:p="http://schemas.openxmlformats.org/presentationml/2006/main">
  <p:tag name="THINKCELLSHAPEDONOTDELETE" val="tMOcb8e.UiuShHMfA6rsO3Q"/>
</p:tagLst>
</file>

<file path=ppt/tags/tag1178.xml><?xml version="1.0" encoding="utf-8"?>
<p:tagLst xmlns:a="http://schemas.openxmlformats.org/drawingml/2006/main" xmlns:r="http://schemas.openxmlformats.org/officeDocument/2006/relationships" xmlns:p="http://schemas.openxmlformats.org/presentationml/2006/main">
  <p:tag name="THINKCELLSHAPEDONOTDELETE" val="tnZJUZanEDnIb4w8t7RvGqw"/>
</p:tagLst>
</file>

<file path=ppt/tags/tag1179.xml><?xml version="1.0" encoding="utf-8"?>
<p:tagLst xmlns:a="http://schemas.openxmlformats.org/drawingml/2006/main" xmlns:r="http://schemas.openxmlformats.org/officeDocument/2006/relationships" xmlns:p="http://schemas.openxmlformats.org/presentationml/2006/main">
  <p:tag name="THINKCELLSHAPEDONOTDELETE" val="t5Y17Pwvtpk20Pk15GoFKB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rq022D77nFy_3moZYnA6hQ"/>
</p:tagLst>
</file>

<file path=ppt/tags/tag1180.xml><?xml version="1.0" encoding="utf-8"?>
<p:tagLst xmlns:a="http://schemas.openxmlformats.org/drawingml/2006/main" xmlns:r="http://schemas.openxmlformats.org/officeDocument/2006/relationships" xmlns:p="http://schemas.openxmlformats.org/presentationml/2006/main">
  <p:tag name="THINKCELLSHAPEDONOTDELETE" val="pPVYMZWYDteUmwi6UYJ_JLw"/>
</p:tagLst>
</file>

<file path=ppt/tags/tag1181.xml><?xml version="1.0" encoding="utf-8"?>
<p:tagLst xmlns:a="http://schemas.openxmlformats.org/drawingml/2006/main" xmlns:r="http://schemas.openxmlformats.org/officeDocument/2006/relationships" xmlns:p="http://schemas.openxmlformats.org/presentationml/2006/main">
  <p:tag name="THINKCELLSHAPEDONOTDELETE" val="pG6so61MXGU2O.bdGfg05pQ"/>
</p:tagLst>
</file>

<file path=ppt/tags/tag1182.xml><?xml version="1.0" encoding="utf-8"?>
<p:tagLst xmlns:a="http://schemas.openxmlformats.org/drawingml/2006/main" xmlns:r="http://schemas.openxmlformats.org/officeDocument/2006/relationships" xmlns:p="http://schemas.openxmlformats.org/presentationml/2006/main">
  <p:tag name="THINKCELLSHAPEDONOTDELETE" val="piYX_jtqxWt.sJDkaCQ.WBQ"/>
</p:tagLst>
</file>

<file path=ppt/tags/tag1183.xml><?xml version="1.0" encoding="utf-8"?>
<p:tagLst xmlns:a="http://schemas.openxmlformats.org/drawingml/2006/main" xmlns:r="http://schemas.openxmlformats.org/officeDocument/2006/relationships" xmlns:p="http://schemas.openxmlformats.org/presentationml/2006/main">
  <p:tag name="THINKCELLSHAPEDONOTDELETE" val="pfxOtvcmUqCU_acbRufq87Q"/>
</p:tagLst>
</file>

<file path=ppt/tags/tag1184.xml><?xml version="1.0" encoding="utf-8"?>
<p:tagLst xmlns:a="http://schemas.openxmlformats.org/drawingml/2006/main" xmlns:r="http://schemas.openxmlformats.org/officeDocument/2006/relationships" xmlns:p="http://schemas.openxmlformats.org/presentationml/2006/main">
  <p:tag name="THINKCELLSHAPEDONOTDELETE" val="pzTmWl7u0sJcc2dB2xe_zwg"/>
</p:tagLst>
</file>

<file path=ppt/tags/tag1185.xml><?xml version="1.0" encoding="utf-8"?>
<p:tagLst xmlns:a="http://schemas.openxmlformats.org/drawingml/2006/main" xmlns:r="http://schemas.openxmlformats.org/officeDocument/2006/relationships" xmlns:p="http://schemas.openxmlformats.org/presentationml/2006/main">
  <p:tag name="THINKCELLSHAPEDONOTDELETE" val="pZK45XhmE957K284pFZY9_w"/>
</p:tagLst>
</file>

<file path=ppt/tags/tag1186.xml><?xml version="1.0" encoding="utf-8"?>
<p:tagLst xmlns:a="http://schemas.openxmlformats.org/drawingml/2006/main" xmlns:r="http://schemas.openxmlformats.org/officeDocument/2006/relationships" xmlns:p="http://schemas.openxmlformats.org/presentationml/2006/main">
  <p:tag name="THINKCELLSHAPEDONOTDELETE" val="pNSuh23ZUPEB0hO25dMFq.A"/>
</p:tagLst>
</file>

<file path=ppt/tags/tag1187.xml><?xml version="1.0" encoding="utf-8"?>
<p:tagLst xmlns:a="http://schemas.openxmlformats.org/drawingml/2006/main" xmlns:r="http://schemas.openxmlformats.org/officeDocument/2006/relationships" xmlns:p="http://schemas.openxmlformats.org/presentationml/2006/main">
  <p:tag name="THINKCELLSHAPEDONOTDELETE" val="p5TXKnwJsjxxR5Oyl835IIw"/>
</p:tagLst>
</file>

<file path=ppt/tags/tag1188.xml><?xml version="1.0" encoding="utf-8"?>
<p:tagLst xmlns:a="http://schemas.openxmlformats.org/drawingml/2006/main" xmlns:r="http://schemas.openxmlformats.org/officeDocument/2006/relationships" xmlns:p="http://schemas.openxmlformats.org/presentationml/2006/main">
  <p:tag name="THINKCELLSHAPEDONOTDELETE" val="pnwpHPQx6.1er2uHdpvj13A"/>
</p:tagLst>
</file>

<file path=ppt/tags/tag1189.xml><?xml version="1.0" encoding="utf-8"?>
<p:tagLst xmlns:a="http://schemas.openxmlformats.org/drawingml/2006/main" xmlns:r="http://schemas.openxmlformats.org/officeDocument/2006/relationships" xmlns:p="http://schemas.openxmlformats.org/presentationml/2006/main">
  <p:tag name="THINKCELLSHAPEDONOTDELETE" val="pYwa8.OVL9GfebsOMF2vJu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1odQzVBlUMDvmS2ruZj5iA"/>
</p:tagLst>
</file>

<file path=ppt/tags/tag1190.xml><?xml version="1.0" encoding="utf-8"?>
<p:tagLst xmlns:a="http://schemas.openxmlformats.org/drawingml/2006/main" xmlns:r="http://schemas.openxmlformats.org/officeDocument/2006/relationships" xmlns:p="http://schemas.openxmlformats.org/presentationml/2006/main">
  <p:tag name="THINKCELLSHAPEDONOTDELETE" val="pbTIbiXRQuxrFRAxSsX_8bA"/>
</p:tagLst>
</file>

<file path=ppt/tags/tag1191.xml><?xml version="1.0" encoding="utf-8"?>
<p:tagLst xmlns:a="http://schemas.openxmlformats.org/drawingml/2006/main" xmlns:r="http://schemas.openxmlformats.org/officeDocument/2006/relationships" xmlns:p="http://schemas.openxmlformats.org/presentationml/2006/main">
  <p:tag name="THINKCELLSHAPEDONOTDELETE" val="taLICjjW9BumWoxYkptRPkw"/>
</p:tagLst>
</file>

<file path=ppt/tags/tag1192.xml><?xml version="1.0" encoding="utf-8"?>
<p:tagLst xmlns:a="http://schemas.openxmlformats.org/drawingml/2006/main" xmlns:r="http://schemas.openxmlformats.org/officeDocument/2006/relationships" xmlns:p="http://schemas.openxmlformats.org/presentationml/2006/main">
  <p:tag name="THINKCELLSHAPEDONOTDELETE" val="t5BSOZShWcLLECfyln2eh_g"/>
</p:tagLst>
</file>

<file path=ppt/tags/tag1193.xml><?xml version="1.0" encoding="utf-8"?>
<p:tagLst xmlns:a="http://schemas.openxmlformats.org/drawingml/2006/main" xmlns:r="http://schemas.openxmlformats.org/officeDocument/2006/relationships" xmlns:p="http://schemas.openxmlformats.org/presentationml/2006/main">
  <p:tag name="THINKCELLSHAPEDONOTDELETE" val="tkTT3zsvUanVPJFlLCuQM3A"/>
</p:tagLst>
</file>

<file path=ppt/tags/tag1194.xml><?xml version="1.0" encoding="utf-8"?>
<p:tagLst xmlns:a="http://schemas.openxmlformats.org/drawingml/2006/main" xmlns:r="http://schemas.openxmlformats.org/officeDocument/2006/relationships" xmlns:p="http://schemas.openxmlformats.org/presentationml/2006/main">
  <p:tag name="THINKCELLSHAPEDONOTDELETE" val="tctYRjqPJmiQ05VOqLrK7nQ"/>
</p:tagLst>
</file>

<file path=ppt/tags/tag1195.xml><?xml version="1.0" encoding="utf-8"?>
<p:tagLst xmlns:a="http://schemas.openxmlformats.org/drawingml/2006/main" xmlns:r="http://schemas.openxmlformats.org/officeDocument/2006/relationships" xmlns:p="http://schemas.openxmlformats.org/presentationml/2006/main">
  <p:tag name="THINKCELLSHAPEDONOTDELETE" val="tNS1cJl_9PIsrvsGV_VKN6A"/>
</p:tagLst>
</file>

<file path=ppt/tags/tag1196.xml><?xml version="1.0" encoding="utf-8"?>
<p:tagLst xmlns:a="http://schemas.openxmlformats.org/drawingml/2006/main" xmlns:r="http://schemas.openxmlformats.org/officeDocument/2006/relationships" xmlns:p="http://schemas.openxmlformats.org/presentationml/2006/main">
  <p:tag name="THINKCELLSHAPEDONOTDELETE" val="tYFZSDuCsmww58vPPorazDw"/>
</p:tagLst>
</file>

<file path=ppt/tags/tag1197.xml><?xml version="1.0" encoding="utf-8"?>
<p:tagLst xmlns:a="http://schemas.openxmlformats.org/drawingml/2006/main" xmlns:r="http://schemas.openxmlformats.org/officeDocument/2006/relationships" xmlns:p="http://schemas.openxmlformats.org/presentationml/2006/main">
  <p:tag name="THINKCELLSHAPEDONOTDELETE" val="t9aO_az3_Yj1NOkO0CDlFuA"/>
</p:tagLst>
</file>

<file path=ppt/tags/tag1198.xml><?xml version="1.0" encoding="utf-8"?>
<p:tagLst xmlns:a="http://schemas.openxmlformats.org/drawingml/2006/main" xmlns:r="http://schemas.openxmlformats.org/officeDocument/2006/relationships" xmlns:p="http://schemas.openxmlformats.org/presentationml/2006/main">
  <p:tag name="THINKCELLSHAPEDONOTDELETE" val="t1K1oeGfA3ufU9WKtI3GJCQ"/>
</p:tagLst>
</file>

<file path=ppt/tags/tag1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UKjpOWyGceIeEC4BL0rHFQ"/>
</p:tagLst>
</file>

<file path=ppt/tags/tag1200.xml><?xml version="1.0" encoding="utf-8"?>
<p:tagLst xmlns:a="http://schemas.openxmlformats.org/drawingml/2006/main" xmlns:r="http://schemas.openxmlformats.org/officeDocument/2006/relationships" xmlns:p="http://schemas.openxmlformats.org/presentationml/2006/main">
  <p:tag name="BTFPLAYOUTENABLED" val="1"/>
</p:tagLst>
</file>

<file path=ppt/tags/tag1201.xml><?xml version="1.0" encoding="utf-8"?>
<p:tagLst xmlns:a="http://schemas.openxmlformats.org/drawingml/2006/main" xmlns:r="http://schemas.openxmlformats.org/officeDocument/2006/relationships" xmlns:p="http://schemas.openxmlformats.org/presentationml/2006/main">
  <p:tag name="THINKCELLSHAPEDONOTDELETE" val="t51FlKkjZCwM8Bw4b39G_tw"/>
</p:tagLst>
</file>

<file path=ppt/tags/tag1202.xml><?xml version="1.0" encoding="utf-8"?>
<p:tagLst xmlns:a="http://schemas.openxmlformats.org/drawingml/2006/main" xmlns:r="http://schemas.openxmlformats.org/officeDocument/2006/relationships" xmlns:p="http://schemas.openxmlformats.org/presentationml/2006/main">
  <p:tag name="THINKCELLSHAPEDONOTDELETE" val="tKGibUVIgOlKm4Ke3Xw5_vA"/>
</p:tagLst>
</file>

<file path=ppt/tags/tag1203.xml><?xml version="1.0" encoding="utf-8"?>
<p:tagLst xmlns:a="http://schemas.openxmlformats.org/drawingml/2006/main" xmlns:r="http://schemas.openxmlformats.org/officeDocument/2006/relationships" xmlns:p="http://schemas.openxmlformats.org/presentationml/2006/main">
  <p:tag name="THINKCELLSHAPEDONOTDELETE" val="t0ea3f_K60Fe00Mm8ahoNrA"/>
</p:tagLst>
</file>

<file path=ppt/tags/tag1204.xml><?xml version="1.0" encoding="utf-8"?>
<p:tagLst xmlns:a="http://schemas.openxmlformats.org/drawingml/2006/main" xmlns:r="http://schemas.openxmlformats.org/officeDocument/2006/relationships" xmlns:p="http://schemas.openxmlformats.org/presentationml/2006/main">
  <p:tag name="THINKCELLSHAPEDONOTDELETE" val="tHD6jnK1BPH6ceelGSMWd_Q"/>
</p:tagLst>
</file>

<file path=ppt/tags/tag1205.xml><?xml version="1.0" encoding="utf-8"?>
<p:tagLst xmlns:a="http://schemas.openxmlformats.org/drawingml/2006/main" xmlns:r="http://schemas.openxmlformats.org/officeDocument/2006/relationships" xmlns:p="http://schemas.openxmlformats.org/presentationml/2006/main">
  <p:tag name="THINKCELLSHAPEDONOTDELETE" val="twIGIkCVnz8ohFI2SxN3sBA"/>
</p:tagLst>
</file>

<file path=ppt/tags/tag1206.xml><?xml version="1.0" encoding="utf-8"?>
<p:tagLst xmlns:a="http://schemas.openxmlformats.org/drawingml/2006/main" xmlns:r="http://schemas.openxmlformats.org/officeDocument/2006/relationships" xmlns:p="http://schemas.openxmlformats.org/presentationml/2006/main">
  <p:tag name="THINKCELLSHAPEDONOTDELETE" val="tQTv0ajiXgrPLGbCr93NEhQ"/>
</p:tagLst>
</file>

<file path=ppt/tags/tag1207.xml><?xml version="1.0" encoding="utf-8"?>
<p:tagLst xmlns:a="http://schemas.openxmlformats.org/drawingml/2006/main" xmlns:r="http://schemas.openxmlformats.org/officeDocument/2006/relationships" xmlns:p="http://schemas.openxmlformats.org/presentationml/2006/main">
  <p:tag name="THINKCELLSHAPEDONOTDELETE" val="t6FpzEmxDkdY898oBiDxvEw"/>
</p:tagLst>
</file>

<file path=ppt/tags/tag1208.xml><?xml version="1.0" encoding="utf-8"?>
<p:tagLst xmlns:a="http://schemas.openxmlformats.org/drawingml/2006/main" xmlns:r="http://schemas.openxmlformats.org/officeDocument/2006/relationships" xmlns:p="http://schemas.openxmlformats.org/presentationml/2006/main">
  <p:tag name="THINKCELLSHAPEDONOTDELETE" val="t4I5Wpogw1qswGWGJPJAzlw"/>
</p:tagLst>
</file>

<file path=ppt/tags/tag1209.xml><?xml version="1.0" encoding="utf-8"?>
<p:tagLst xmlns:a="http://schemas.openxmlformats.org/drawingml/2006/main" xmlns:r="http://schemas.openxmlformats.org/officeDocument/2006/relationships" xmlns:p="http://schemas.openxmlformats.org/presentationml/2006/main">
  <p:tag name="THINKCELLSHAPEDONOTDELETE" val="tv1ICIXqK0oP0uJUrTavtb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ztI.wmCMmhMgtjwx8fma5w"/>
</p:tagLst>
</file>

<file path=ppt/tags/tag1210.xml><?xml version="1.0" encoding="utf-8"?>
<p:tagLst xmlns:a="http://schemas.openxmlformats.org/drawingml/2006/main" xmlns:r="http://schemas.openxmlformats.org/officeDocument/2006/relationships" xmlns:p="http://schemas.openxmlformats.org/presentationml/2006/main">
  <p:tag name="THINKCELLSHAPEDONOTDELETE" val="t.YPjn8U2l3I9MPr4893Erw"/>
</p:tagLst>
</file>

<file path=ppt/tags/tag1211.xml><?xml version="1.0" encoding="utf-8"?>
<p:tagLst xmlns:a="http://schemas.openxmlformats.org/drawingml/2006/main" xmlns:r="http://schemas.openxmlformats.org/officeDocument/2006/relationships" xmlns:p="http://schemas.openxmlformats.org/presentationml/2006/main">
  <p:tag name="THINKCELLSHAPEDONOTDELETE" val="t.MJmX.IasmCW_tIoW2K8FQ"/>
</p:tagLst>
</file>

<file path=ppt/tags/tag1212.xml><?xml version="1.0" encoding="utf-8"?>
<p:tagLst xmlns:a="http://schemas.openxmlformats.org/drawingml/2006/main" xmlns:r="http://schemas.openxmlformats.org/officeDocument/2006/relationships" xmlns:p="http://schemas.openxmlformats.org/presentationml/2006/main">
  <p:tag name="THINKCELLSHAPEDONOTDELETE" val="tnfGUUxPTujM1js_T_5NAzg"/>
</p:tagLst>
</file>

<file path=ppt/tags/tag1213.xml><?xml version="1.0" encoding="utf-8"?>
<p:tagLst xmlns:a="http://schemas.openxmlformats.org/drawingml/2006/main" xmlns:r="http://schemas.openxmlformats.org/officeDocument/2006/relationships" xmlns:p="http://schemas.openxmlformats.org/presentationml/2006/main">
  <p:tag name="THINKCELLSHAPEDONOTDELETE" val="tsh7UkJ_GVNSm8Vq8BAGlCQ"/>
</p:tagLst>
</file>

<file path=ppt/tags/tag1214.xml><?xml version="1.0" encoding="utf-8"?>
<p:tagLst xmlns:a="http://schemas.openxmlformats.org/drawingml/2006/main" xmlns:r="http://schemas.openxmlformats.org/officeDocument/2006/relationships" xmlns:p="http://schemas.openxmlformats.org/presentationml/2006/main">
  <p:tag name="THINKCELLSHAPEDONOTDELETE" val="tEnlCgCMSTzKVz1GIL15jzQ"/>
</p:tagLst>
</file>

<file path=ppt/tags/tag1215.xml><?xml version="1.0" encoding="utf-8"?>
<p:tagLst xmlns:a="http://schemas.openxmlformats.org/drawingml/2006/main" xmlns:r="http://schemas.openxmlformats.org/officeDocument/2006/relationships" xmlns:p="http://schemas.openxmlformats.org/presentationml/2006/main">
  <p:tag name="THINKCELLSHAPEDONOTDELETE" val="t7aEgF_uPpI0c_a0WboUMRw"/>
</p:tagLst>
</file>

<file path=ppt/tags/tag1216.xml><?xml version="1.0" encoding="utf-8"?>
<p:tagLst xmlns:a="http://schemas.openxmlformats.org/drawingml/2006/main" xmlns:r="http://schemas.openxmlformats.org/officeDocument/2006/relationships" xmlns:p="http://schemas.openxmlformats.org/presentationml/2006/main">
  <p:tag name="THINKCELLSHAPEDONOTDELETE" val="tnPxnPBqWcVVLHVrALB.h.g"/>
</p:tagLst>
</file>

<file path=ppt/tags/tag1217.xml><?xml version="1.0" encoding="utf-8"?>
<p:tagLst xmlns:a="http://schemas.openxmlformats.org/drawingml/2006/main" xmlns:r="http://schemas.openxmlformats.org/officeDocument/2006/relationships" xmlns:p="http://schemas.openxmlformats.org/presentationml/2006/main">
  <p:tag name="THINKCELLSHAPEDONOTDELETE" val="tWfVPUs9J2EHmF1.S2dqo5w"/>
</p:tagLst>
</file>

<file path=ppt/tags/tag1218.xml><?xml version="1.0" encoding="utf-8"?>
<p:tagLst xmlns:a="http://schemas.openxmlformats.org/drawingml/2006/main" xmlns:r="http://schemas.openxmlformats.org/officeDocument/2006/relationships" xmlns:p="http://schemas.openxmlformats.org/presentationml/2006/main">
  <p:tag name="THINKCELLSHAPEDONOTDELETE" val="trfrcYX9oOOmMlUhaFdkuHg"/>
</p:tagLst>
</file>

<file path=ppt/tags/tag1219.xml><?xml version="1.0" encoding="utf-8"?>
<p:tagLst xmlns:a="http://schemas.openxmlformats.org/drawingml/2006/main" xmlns:r="http://schemas.openxmlformats.org/officeDocument/2006/relationships" xmlns:p="http://schemas.openxmlformats.org/presentationml/2006/main">
  <p:tag name="THINKCELLSHAPEDONOTDELETE" val="txdWUgE60XRV3nCJ5mY1nz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trY99G8yyMk8AaZZa.UWAw"/>
</p:tagLst>
</file>

<file path=ppt/tags/tag1220.xml><?xml version="1.0" encoding="utf-8"?>
<p:tagLst xmlns:a="http://schemas.openxmlformats.org/drawingml/2006/main" xmlns:r="http://schemas.openxmlformats.org/officeDocument/2006/relationships" xmlns:p="http://schemas.openxmlformats.org/presentationml/2006/main">
  <p:tag name="THINKCELLSHAPEDONOTDELETE" val="tXLFxSLM82kugT9BIVUCc0w"/>
</p:tagLst>
</file>

<file path=ppt/tags/tag1221.xml><?xml version="1.0" encoding="utf-8"?>
<p:tagLst xmlns:a="http://schemas.openxmlformats.org/drawingml/2006/main" xmlns:r="http://schemas.openxmlformats.org/officeDocument/2006/relationships" xmlns:p="http://schemas.openxmlformats.org/presentationml/2006/main">
  <p:tag name="THINKCELLSHAPEDONOTDELETE" val="t5DN0dz2N_02al6BCPis8RA"/>
</p:tagLst>
</file>

<file path=ppt/tags/tag1222.xml><?xml version="1.0" encoding="utf-8"?>
<p:tagLst xmlns:a="http://schemas.openxmlformats.org/drawingml/2006/main" xmlns:r="http://schemas.openxmlformats.org/officeDocument/2006/relationships" xmlns:p="http://schemas.openxmlformats.org/presentationml/2006/main">
  <p:tag name="THINKCELLSHAPEDONOTDELETE" val="t3ojitJ6vk_.RlUBLbsn6nw"/>
</p:tagLst>
</file>

<file path=ppt/tags/tag1223.xml><?xml version="1.0" encoding="utf-8"?>
<p:tagLst xmlns:a="http://schemas.openxmlformats.org/drawingml/2006/main" xmlns:r="http://schemas.openxmlformats.org/officeDocument/2006/relationships" xmlns:p="http://schemas.openxmlformats.org/presentationml/2006/main">
  <p:tag name="THINKCELLSHAPEDONOTDELETE" val="tPuczqlTNF9d221xdYPlYtQ"/>
</p:tagLst>
</file>

<file path=ppt/tags/tag1224.xml><?xml version="1.0" encoding="utf-8"?>
<p:tagLst xmlns:a="http://schemas.openxmlformats.org/drawingml/2006/main" xmlns:r="http://schemas.openxmlformats.org/officeDocument/2006/relationships" xmlns:p="http://schemas.openxmlformats.org/presentationml/2006/main">
  <p:tag name="THINKCELLSHAPEDONOTDELETE" val="tdlQUe6NpkYb1tcjNhCbj_Q"/>
</p:tagLst>
</file>

<file path=ppt/tags/tag1225.xml><?xml version="1.0" encoding="utf-8"?>
<p:tagLst xmlns:a="http://schemas.openxmlformats.org/drawingml/2006/main" xmlns:r="http://schemas.openxmlformats.org/officeDocument/2006/relationships" xmlns:p="http://schemas.openxmlformats.org/presentationml/2006/main">
  <p:tag name="THINKCELLSHAPEDONOTDELETE" val="tTY5XDd05e6f4E3e7nKLuCg"/>
</p:tagLst>
</file>

<file path=ppt/tags/tag1226.xml><?xml version="1.0" encoding="utf-8"?>
<p:tagLst xmlns:a="http://schemas.openxmlformats.org/drawingml/2006/main" xmlns:r="http://schemas.openxmlformats.org/officeDocument/2006/relationships" xmlns:p="http://schemas.openxmlformats.org/presentationml/2006/main">
  <p:tag name="THINKCELLSHAPEDONOTDELETE" val="t8xnFu1ZLVZziKaRhLEuyew"/>
</p:tagLst>
</file>

<file path=ppt/tags/tag1227.xml><?xml version="1.0" encoding="utf-8"?>
<p:tagLst xmlns:a="http://schemas.openxmlformats.org/drawingml/2006/main" xmlns:r="http://schemas.openxmlformats.org/officeDocument/2006/relationships" xmlns:p="http://schemas.openxmlformats.org/presentationml/2006/main">
  <p:tag name="THINKCELLSHAPEDONOTDELETE" val="tgvmM7eP7.6OuVFUuHIvvRw"/>
</p:tagLst>
</file>

<file path=ppt/tags/tag1228.xml><?xml version="1.0" encoding="utf-8"?>
<p:tagLst xmlns:a="http://schemas.openxmlformats.org/drawingml/2006/main" xmlns:r="http://schemas.openxmlformats.org/officeDocument/2006/relationships" xmlns:p="http://schemas.openxmlformats.org/presentationml/2006/main">
  <p:tag name="THINKCELLSHAPEDONOTDELETE" val="ti2PBQEzKjAZwe9zwCVjsIA"/>
</p:tagLst>
</file>

<file path=ppt/tags/tag1229.xml><?xml version="1.0" encoding="utf-8"?>
<p:tagLst xmlns:a="http://schemas.openxmlformats.org/drawingml/2006/main" xmlns:r="http://schemas.openxmlformats.org/officeDocument/2006/relationships" xmlns:p="http://schemas.openxmlformats.org/presentationml/2006/main">
  <p:tag name="THINKCELLSHAPEDONOTDELETE" val="tFuo6xrulnd9AF0qkXLz_Y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ZICLL3MhPaOSy9CnSq78Cg"/>
</p:tagLst>
</file>

<file path=ppt/tags/tag1230.xml><?xml version="1.0" encoding="utf-8"?>
<p:tagLst xmlns:a="http://schemas.openxmlformats.org/drawingml/2006/main" xmlns:r="http://schemas.openxmlformats.org/officeDocument/2006/relationships" xmlns:p="http://schemas.openxmlformats.org/presentationml/2006/main">
  <p:tag name="THINKCELLSHAPEDONOTDELETE" val="t3VVmiEfVanymJyBaost1Lw"/>
</p:tagLst>
</file>

<file path=ppt/tags/tag1231.xml><?xml version="1.0" encoding="utf-8"?>
<p:tagLst xmlns:a="http://schemas.openxmlformats.org/drawingml/2006/main" xmlns:r="http://schemas.openxmlformats.org/officeDocument/2006/relationships" xmlns:p="http://schemas.openxmlformats.org/presentationml/2006/main">
  <p:tag name="THINKCELLSHAPEDONOTDELETE" val="t7ACGHKRQtQAK8VIkuJ0QSQ"/>
</p:tagLst>
</file>

<file path=ppt/tags/tag1232.xml><?xml version="1.0" encoding="utf-8"?>
<p:tagLst xmlns:a="http://schemas.openxmlformats.org/drawingml/2006/main" xmlns:r="http://schemas.openxmlformats.org/officeDocument/2006/relationships" xmlns:p="http://schemas.openxmlformats.org/presentationml/2006/main">
  <p:tag name="THINKCELLSHAPEDONOTDELETE" val="t7bGRZF4FN5gqYuLwjfiEzg"/>
</p:tagLst>
</file>

<file path=ppt/tags/tag1233.xml><?xml version="1.0" encoding="utf-8"?>
<p:tagLst xmlns:a="http://schemas.openxmlformats.org/drawingml/2006/main" xmlns:r="http://schemas.openxmlformats.org/officeDocument/2006/relationships" xmlns:p="http://schemas.openxmlformats.org/presentationml/2006/main">
  <p:tag name="BTFPLAYOUTENABLED" val="1"/>
</p:tagLst>
</file>

<file path=ppt/tags/tag1234.xml><?xml version="1.0" encoding="utf-8"?>
<p:tagLst xmlns:a="http://schemas.openxmlformats.org/drawingml/2006/main" xmlns:r="http://schemas.openxmlformats.org/officeDocument/2006/relationships" xmlns:p="http://schemas.openxmlformats.org/presentationml/2006/main">
  <p:tag name="BTFPLAYOUTENABLED" val="1"/>
</p:tagLst>
</file>

<file path=ppt/tags/tag1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7.xml><?xml version="1.0" encoding="utf-8"?>
<p:tagLst xmlns:a="http://schemas.openxmlformats.org/drawingml/2006/main" xmlns:r="http://schemas.openxmlformats.org/officeDocument/2006/relationships" xmlns:p="http://schemas.openxmlformats.org/presentationml/2006/main">
  <p:tag name="THINKCELLSHAPEDONOTDELETE" val="pe41ossuXeEjahDEWRLcTaA"/>
</p:tagLst>
</file>

<file path=ppt/tags/tag1238.xml><?xml version="1.0" encoding="utf-8"?>
<p:tagLst xmlns:a="http://schemas.openxmlformats.org/drawingml/2006/main" xmlns:r="http://schemas.openxmlformats.org/officeDocument/2006/relationships" xmlns:p="http://schemas.openxmlformats.org/presentationml/2006/main">
  <p:tag name="THINKCELLSHAPEDONOTDELETE" val="t2iWP7p.cXeA2lvu6GKUOrg"/>
</p:tagLst>
</file>

<file path=ppt/tags/tag1239.xml><?xml version="1.0" encoding="utf-8"?>
<p:tagLst xmlns:a="http://schemas.openxmlformats.org/drawingml/2006/main" xmlns:r="http://schemas.openxmlformats.org/officeDocument/2006/relationships" xmlns:p="http://schemas.openxmlformats.org/presentationml/2006/main">
  <p:tag name="THINKCELLSHAPEDONOTDELETE" val="toRRfWwvfmHvB27b9oE2cy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7idXPGfPvu3fyRsT_km3iQ"/>
</p:tagLst>
</file>

<file path=ppt/tags/tag1240.xml><?xml version="1.0" encoding="utf-8"?>
<p:tagLst xmlns:a="http://schemas.openxmlformats.org/drawingml/2006/main" xmlns:r="http://schemas.openxmlformats.org/officeDocument/2006/relationships" xmlns:p="http://schemas.openxmlformats.org/presentationml/2006/main">
  <p:tag name="THINKCELLSHAPEDONOTDELETE" val="tyV_l7co5_mAYtxHIlmGivQ"/>
</p:tagLst>
</file>

<file path=ppt/tags/tag1241.xml><?xml version="1.0" encoding="utf-8"?>
<p:tagLst xmlns:a="http://schemas.openxmlformats.org/drawingml/2006/main" xmlns:r="http://schemas.openxmlformats.org/officeDocument/2006/relationships" xmlns:p="http://schemas.openxmlformats.org/presentationml/2006/main">
  <p:tag name="THINKCELLSHAPEDONOTDELETE" val="tnBtEF8h4BZfCCs8G7XboYg"/>
</p:tagLst>
</file>

<file path=ppt/tags/tag1242.xml><?xml version="1.0" encoding="utf-8"?>
<p:tagLst xmlns:a="http://schemas.openxmlformats.org/drawingml/2006/main" xmlns:r="http://schemas.openxmlformats.org/officeDocument/2006/relationships" xmlns:p="http://schemas.openxmlformats.org/presentationml/2006/main">
  <p:tag name="THINKCELLSHAPEDONOTDELETE" val="tLFd867XY84CyAuxDalLEHQ"/>
</p:tagLst>
</file>

<file path=ppt/tags/tag1243.xml><?xml version="1.0" encoding="utf-8"?>
<p:tagLst xmlns:a="http://schemas.openxmlformats.org/drawingml/2006/main" xmlns:r="http://schemas.openxmlformats.org/officeDocument/2006/relationships" xmlns:p="http://schemas.openxmlformats.org/presentationml/2006/main">
  <p:tag name="THINKCELLSHAPEDONOTDELETE" val="tMW0_ySYdeclYUoVptEwdUg"/>
</p:tagLst>
</file>

<file path=ppt/tags/tag1244.xml><?xml version="1.0" encoding="utf-8"?>
<p:tagLst xmlns:a="http://schemas.openxmlformats.org/drawingml/2006/main" xmlns:r="http://schemas.openxmlformats.org/officeDocument/2006/relationships" xmlns:p="http://schemas.openxmlformats.org/presentationml/2006/main">
  <p:tag name="THINKCELLSHAPEDONOTDELETE" val="t69Vp2nPNoRDhtSercoy6EA"/>
</p:tagLst>
</file>

<file path=ppt/tags/tag1245.xml><?xml version="1.0" encoding="utf-8"?>
<p:tagLst xmlns:a="http://schemas.openxmlformats.org/drawingml/2006/main" xmlns:r="http://schemas.openxmlformats.org/officeDocument/2006/relationships" xmlns:p="http://schemas.openxmlformats.org/presentationml/2006/main">
  <p:tag name="THINKCELLSHAPEDONOTDELETE" val="te_ykhvT5auFhC8euWddBSA"/>
</p:tagLst>
</file>

<file path=ppt/tags/tag1246.xml><?xml version="1.0" encoding="utf-8"?>
<p:tagLst xmlns:a="http://schemas.openxmlformats.org/drawingml/2006/main" xmlns:r="http://schemas.openxmlformats.org/officeDocument/2006/relationships" xmlns:p="http://schemas.openxmlformats.org/presentationml/2006/main">
  <p:tag name="THINKCELLSHAPEDONOTDELETE" val="tn3vDRQd5x2jym3MlTTBJ1Q"/>
</p:tagLst>
</file>

<file path=ppt/tags/tag1247.xml><?xml version="1.0" encoding="utf-8"?>
<p:tagLst xmlns:a="http://schemas.openxmlformats.org/drawingml/2006/main" xmlns:r="http://schemas.openxmlformats.org/officeDocument/2006/relationships" xmlns:p="http://schemas.openxmlformats.org/presentationml/2006/main">
  <p:tag name="THINKCELLSHAPEDONOTDELETE" val="tQeyVN6yTOFte9zhvbncBRQ"/>
</p:tagLst>
</file>

<file path=ppt/tags/tag1248.xml><?xml version="1.0" encoding="utf-8"?>
<p:tagLst xmlns:a="http://schemas.openxmlformats.org/drawingml/2006/main" xmlns:r="http://schemas.openxmlformats.org/officeDocument/2006/relationships" xmlns:p="http://schemas.openxmlformats.org/presentationml/2006/main">
  <p:tag name="THINKCELLSHAPEDONOTDELETE" val="pMjZssHPOz0jylStJ_JqCyw"/>
</p:tagLst>
</file>

<file path=ppt/tags/tag1249.xml><?xml version="1.0" encoding="utf-8"?>
<p:tagLst xmlns:a="http://schemas.openxmlformats.org/drawingml/2006/main" xmlns:r="http://schemas.openxmlformats.org/officeDocument/2006/relationships" xmlns:p="http://schemas.openxmlformats.org/presentationml/2006/main">
  <p:tag name="THINKCELLSHAPEDONOTDELETE" val="t2MA3KIAUNdiLktesbHrtj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YwDO6spEN5RtCdzQrsjtJA"/>
</p:tagLst>
</file>

<file path=ppt/tags/tag1250.xml><?xml version="1.0" encoding="utf-8"?>
<p:tagLst xmlns:a="http://schemas.openxmlformats.org/drawingml/2006/main" xmlns:r="http://schemas.openxmlformats.org/officeDocument/2006/relationships" xmlns:p="http://schemas.openxmlformats.org/presentationml/2006/main">
  <p:tag name="THINKCELLSHAPEDONOTDELETE" val="tfToL__ozbOhjNxhcqVDpYQ"/>
</p:tagLst>
</file>

<file path=ppt/tags/tag1251.xml><?xml version="1.0" encoding="utf-8"?>
<p:tagLst xmlns:a="http://schemas.openxmlformats.org/drawingml/2006/main" xmlns:r="http://schemas.openxmlformats.org/officeDocument/2006/relationships" xmlns:p="http://schemas.openxmlformats.org/presentationml/2006/main">
  <p:tag name="THINKCELLSHAPEDONOTDELETE" val="tvV53krHGrwNEcmGfi_IjVg"/>
</p:tagLst>
</file>

<file path=ppt/tags/tag1252.xml><?xml version="1.0" encoding="utf-8"?>
<p:tagLst xmlns:a="http://schemas.openxmlformats.org/drawingml/2006/main" xmlns:r="http://schemas.openxmlformats.org/officeDocument/2006/relationships" xmlns:p="http://schemas.openxmlformats.org/presentationml/2006/main">
  <p:tag name="THINKCELLSHAPEDONOTDELETE" val="tAzuwu7yfsOV7F5q54FzDoA"/>
</p:tagLst>
</file>

<file path=ppt/tags/tag1253.xml><?xml version="1.0" encoding="utf-8"?>
<p:tagLst xmlns:a="http://schemas.openxmlformats.org/drawingml/2006/main" xmlns:r="http://schemas.openxmlformats.org/officeDocument/2006/relationships" xmlns:p="http://schemas.openxmlformats.org/presentationml/2006/main">
  <p:tag name="THINKCELLSHAPEDONOTDELETE" val="tEmNIy7xt1pn9K2RZi05aWA"/>
</p:tagLst>
</file>

<file path=ppt/tags/tag1254.xml><?xml version="1.0" encoding="utf-8"?>
<p:tagLst xmlns:a="http://schemas.openxmlformats.org/drawingml/2006/main" xmlns:r="http://schemas.openxmlformats.org/officeDocument/2006/relationships" xmlns:p="http://schemas.openxmlformats.org/presentationml/2006/main">
  <p:tag name="THINKCELLSHAPEDONOTDELETE" val="thgn4JS32.YdrpyYP.WdtyQ"/>
</p:tagLst>
</file>

<file path=ppt/tags/tag1255.xml><?xml version="1.0" encoding="utf-8"?>
<p:tagLst xmlns:a="http://schemas.openxmlformats.org/drawingml/2006/main" xmlns:r="http://schemas.openxmlformats.org/officeDocument/2006/relationships" xmlns:p="http://schemas.openxmlformats.org/presentationml/2006/main">
  <p:tag name="THINKCELLSHAPEDONOTDELETE" val="tfD8_CpmRY64lDJUPw1kwgA"/>
</p:tagLst>
</file>

<file path=ppt/tags/tag1256.xml><?xml version="1.0" encoding="utf-8"?>
<p:tagLst xmlns:a="http://schemas.openxmlformats.org/drawingml/2006/main" xmlns:r="http://schemas.openxmlformats.org/officeDocument/2006/relationships" xmlns:p="http://schemas.openxmlformats.org/presentationml/2006/main">
  <p:tag name="THINKCELLSHAPEDONOTDELETE" val="pWiEeLfhO5znrva2OfsK3zw"/>
</p:tagLst>
</file>

<file path=ppt/tags/tag1257.xml><?xml version="1.0" encoding="utf-8"?>
<p:tagLst xmlns:a="http://schemas.openxmlformats.org/drawingml/2006/main" xmlns:r="http://schemas.openxmlformats.org/officeDocument/2006/relationships" xmlns:p="http://schemas.openxmlformats.org/presentationml/2006/main">
  <p:tag name="THINKCELLSHAPEDONOTDELETE" val="tcm.2ODZSBzVPBUk9WlyXVA"/>
</p:tagLst>
</file>

<file path=ppt/tags/tag1258.xml><?xml version="1.0" encoding="utf-8"?>
<p:tagLst xmlns:a="http://schemas.openxmlformats.org/drawingml/2006/main" xmlns:r="http://schemas.openxmlformats.org/officeDocument/2006/relationships" xmlns:p="http://schemas.openxmlformats.org/presentationml/2006/main">
  <p:tag name="THINKCELLSHAPEDONOTDELETE" val="t0zxDSFh0qY_faExUyDBcqQ"/>
</p:tagLst>
</file>

<file path=ppt/tags/tag1259.xml><?xml version="1.0" encoding="utf-8"?>
<p:tagLst xmlns:a="http://schemas.openxmlformats.org/drawingml/2006/main" xmlns:r="http://schemas.openxmlformats.org/officeDocument/2006/relationships" xmlns:p="http://schemas.openxmlformats.org/presentationml/2006/main">
  <p:tag name="THINKCELLSHAPEDONOTDELETE" val="t_q76imcisXanYxikFtDdC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_Za6csWYRSyRBed17jQI3Q"/>
</p:tagLst>
</file>

<file path=ppt/tags/tag1260.xml><?xml version="1.0" encoding="utf-8"?>
<p:tagLst xmlns:a="http://schemas.openxmlformats.org/drawingml/2006/main" xmlns:r="http://schemas.openxmlformats.org/officeDocument/2006/relationships" xmlns:p="http://schemas.openxmlformats.org/presentationml/2006/main">
  <p:tag name="THINKCELLSHAPEDONOTDELETE" val="t97WtaDTE_uVaXqeBY8Ym4A"/>
</p:tagLst>
</file>

<file path=ppt/tags/tag1261.xml><?xml version="1.0" encoding="utf-8"?>
<p:tagLst xmlns:a="http://schemas.openxmlformats.org/drawingml/2006/main" xmlns:r="http://schemas.openxmlformats.org/officeDocument/2006/relationships" xmlns:p="http://schemas.openxmlformats.org/presentationml/2006/main">
  <p:tag name="THINKCELLSHAPEDONOTDELETE" val="tvVOpKyHnkNZEm37nUpgQlw"/>
</p:tagLst>
</file>

<file path=ppt/tags/tag1262.xml><?xml version="1.0" encoding="utf-8"?>
<p:tagLst xmlns:a="http://schemas.openxmlformats.org/drawingml/2006/main" xmlns:r="http://schemas.openxmlformats.org/officeDocument/2006/relationships" xmlns:p="http://schemas.openxmlformats.org/presentationml/2006/main">
  <p:tag name="THINKCELLSHAPEDONOTDELETE" val="tN91PDpas59EMGdF72xTJUw"/>
</p:tagLst>
</file>

<file path=ppt/tags/tag1263.xml><?xml version="1.0" encoding="utf-8"?>
<p:tagLst xmlns:a="http://schemas.openxmlformats.org/drawingml/2006/main" xmlns:r="http://schemas.openxmlformats.org/officeDocument/2006/relationships" xmlns:p="http://schemas.openxmlformats.org/presentationml/2006/main">
  <p:tag name="THINKCELLSHAPEDONOTDELETE" val="tK2A9ijxoxPqFWfNjNidC7g"/>
</p:tagLst>
</file>

<file path=ppt/tags/tag1264.xml><?xml version="1.0" encoding="utf-8"?>
<p:tagLst xmlns:a="http://schemas.openxmlformats.org/drawingml/2006/main" xmlns:r="http://schemas.openxmlformats.org/officeDocument/2006/relationships" xmlns:p="http://schemas.openxmlformats.org/presentationml/2006/main">
  <p:tag name="THINKCELLSHAPEDONOTDELETE" val="pCosEm3XYC8gLQiocFL1CqA"/>
</p:tagLst>
</file>

<file path=ppt/tags/tag1265.xml><?xml version="1.0" encoding="utf-8"?>
<p:tagLst xmlns:a="http://schemas.openxmlformats.org/drawingml/2006/main" xmlns:r="http://schemas.openxmlformats.org/officeDocument/2006/relationships" xmlns:p="http://schemas.openxmlformats.org/presentationml/2006/main">
  <p:tag name="THINKCELLSHAPEDONOTDELETE" val="tSu53oAne8DGX0JDmMlrUpg"/>
</p:tagLst>
</file>

<file path=ppt/tags/tag1266.xml><?xml version="1.0" encoding="utf-8"?>
<p:tagLst xmlns:a="http://schemas.openxmlformats.org/drawingml/2006/main" xmlns:r="http://schemas.openxmlformats.org/officeDocument/2006/relationships" xmlns:p="http://schemas.openxmlformats.org/presentationml/2006/main">
  <p:tag name="THINKCELLSHAPEDONOTDELETE" val="t6tMX7JPSPb5DgSaWX3T8gg"/>
</p:tagLst>
</file>

<file path=ppt/tags/tag1267.xml><?xml version="1.0" encoding="utf-8"?>
<p:tagLst xmlns:a="http://schemas.openxmlformats.org/drawingml/2006/main" xmlns:r="http://schemas.openxmlformats.org/officeDocument/2006/relationships" xmlns:p="http://schemas.openxmlformats.org/presentationml/2006/main">
  <p:tag name="THINKCELLSHAPEDONOTDELETE" val="tl.mbzDh7sGA_laxVeWTnog"/>
</p:tagLst>
</file>

<file path=ppt/tags/tag1268.xml><?xml version="1.0" encoding="utf-8"?>
<p:tagLst xmlns:a="http://schemas.openxmlformats.org/drawingml/2006/main" xmlns:r="http://schemas.openxmlformats.org/officeDocument/2006/relationships" xmlns:p="http://schemas.openxmlformats.org/presentationml/2006/main">
  <p:tag name="THINKCELLSHAPEDONOTDELETE" val="tKSJygRRM1jocLgrwgMSrJQ"/>
</p:tagLst>
</file>

<file path=ppt/tags/tag1269.xml><?xml version="1.0" encoding="utf-8"?>
<p:tagLst xmlns:a="http://schemas.openxmlformats.org/drawingml/2006/main" xmlns:r="http://schemas.openxmlformats.org/officeDocument/2006/relationships" xmlns:p="http://schemas.openxmlformats.org/presentationml/2006/main">
  <p:tag name="THINKCELLSHAPEDONOTDELETE" val="tuJ3Fm_n.TG9sIPuE4uagx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l5QvUV8yNfapA0dUWX205Q"/>
</p:tagLst>
</file>

<file path=ppt/tags/tag1270.xml><?xml version="1.0" encoding="utf-8"?>
<p:tagLst xmlns:a="http://schemas.openxmlformats.org/drawingml/2006/main" xmlns:r="http://schemas.openxmlformats.org/officeDocument/2006/relationships" xmlns:p="http://schemas.openxmlformats.org/presentationml/2006/main">
  <p:tag name="THINKCELLSHAPEDONOTDELETE" val="tZwtn2_8gS9Y0eAMU0Ft.xA"/>
</p:tagLst>
</file>

<file path=ppt/tags/tag1271.xml><?xml version="1.0" encoding="utf-8"?>
<p:tagLst xmlns:a="http://schemas.openxmlformats.org/drawingml/2006/main" xmlns:r="http://schemas.openxmlformats.org/officeDocument/2006/relationships" xmlns:p="http://schemas.openxmlformats.org/presentationml/2006/main">
  <p:tag name="THINKCELLSHAPEDONOTDELETE" val="tuHeuuWJN7WsZNn7LJ2phFA"/>
</p:tagLst>
</file>

<file path=ppt/tags/tag1272.xml><?xml version="1.0" encoding="utf-8"?>
<p:tagLst xmlns:a="http://schemas.openxmlformats.org/drawingml/2006/main" xmlns:r="http://schemas.openxmlformats.org/officeDocument/2006/relationships" xmlns:p="http://schemas.openxmlformats.org/presentationml/2006/main">
  <p:tag name="THINKCELLSHAPEDONOTDELETE" val="pKpNaosOKio.bZBn_xbWJEw"/>
</p:tagLst>
</file>

<file path=ppt/tags/tag12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4.xml><?xml version="1.0" encoding="utf-8"?>
<p:tagLst xmlns:a="http://schemas.openxmlformats.org/drawingml/2006/main" xmlns:r="http://schemas.openxmlformats.org/officeDocument/2006/relationships" xmlns:p="http://schemas.openxmlformats.org/presentationml/2006/main">
  <p:tag name="THINKCELLSHAPEDONOTDELETE" val="tIDnsULMKjPJQcX8i9waQlA"/>
</p:tagLst>
</file>

<file path=ppt/tags/tag1275.xml><?xml version="1.0" encoding="utf-8"?>
<p:tagLst xmlns:a="http://schemas.openxmlformats.org/drawingml/2006/main" xmlns:r="http://schemas.openxmlformats.org/officeDocument/2006/relationships" xmlns:p="http://schemas.openxmlformats.org/presentationml/2006/main">
  <p:tag name="THINKCELLSHAPEDONOTDELETE" val="tFZZ4yGJV0qmFJyIoRrovdA"/>
</p:tagLst>
</file>

<file path=ppt/tags/tag1276.xml><?xml version="1.0" encoding="utf-8"?>
<p:tagLst xmlns:a="http://schemas.openxmlformats.org/drawingml/2006/main" xmlns:r="http://schemas.openxmlformats.org/officeDocument/2006/relationships" xmlns:p="http://schemas.openxmlformats.org/presentationml/2006/main">
  <p:tag name="THINKCELLSHAPEDONOTDELETE" val="tucesSN_oNta2024ITVylLA"/>
</p:tagLst>
</file>

<file path=ppt/tags/tag1277.xml><?xml version="1.0" encoding="utf-8"?>
<p:tagLst xmlns:a="http://schemas.openxmlformats.org/drawingml/2006/main" xmlns:r="http://schemas.openxmlformats.org/officeDocument/2006/relationships" xmlns:p="http://schemas.openxmlformats.org/presentationml/2006/main">
  <p:tag name="THINKCELLSHAPEDONOTDELETE" val="t4l7ddlTVF3HgFlKoJgFW7g"/>
</p:tagLst>
</file>

<file path=ppt/tags/tag1278.xml><?xml version="1.0" encoding="utf-8"?>
<p:tagLst xmlns:a="http://schemas.openxmlformats.org/drawingml/2006/main" xmlns:r="http://schemas.openxmlformats.org/officeDocument/2006/relationships" xmlns:p="http://schemas.openxmlformats.org/presentationml/2006/main">
  <p:tag name="THINKCELLSHAPEDONOTDELETE" val="t6L6nPT2epfwYrpU2tjT5wQ"/>
</p:tagLst>
</file>

<file path=ppt/tags/tag1279.xml><?xml version="1.0" encoding="utf-8"?>
<p:tagLst xmlns:a="http://schemas.openxmlformats.org/drawingml/2006/main" xmlns:r="http://schemas.openxmlformats.org/officeDocument/2006/relationships" xmlns:p="http://schemas.openxmlformats.org/presentationml/2006/main">
  <p:tag name="THINKCELLSHAPEDONOTDELETE" val="tPeq_AA1p8fxJQpEjaLxQ2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SoPLWqnPUgWntlQvn2Q6Vg"/>
</p:tagLst>
</file>

<file path=ppt/tags/tag1280.xml><?xml version="1.0" encoding="utf-8"?>
<p:tagLst xmlns:a="http://schemas.openxmlformats.org/drawingml/2006/main" xmlns:r="http://schemas.openxmlformats.org/officeDocument/2006/relationships" xmlns:p="http://schemas.openxmlformats.org/presentationml/2006/main">
  <p:tag name="THINKCELLSHAPEDONOTDELETE" val="tYZWP9EE_cSSsvqW_l6q5DQ"/>
</p:tagLst>
</file>

<file path=ppt/tags/tag1281.xml><?xml version="1.0" encoding="utf-8"?>
<p:tagLst xmlns:a="http://schemas.openxmlformats.org/drawingml/2006/main" xmlns:r="http://schemas.openxmlformats.org/officeDocument/2006/relationships" xmlns:p="http://schemas.openxmlformats.org/presentationml/2006/main">
  <p:tag name="THINKCELLSHAPEDONOTDELETE" val="t8FuobcqfjIB7UYLcA57eog"/>
</p:tagLst>
</file>

<file path=ppt/tags/tag1282.xml><?xml version="1.0" encoding="utf-8"?>
<p:tagLst xmlns:a="http://schemas.openxmlformats.org/drawingml/2006/main" xmlns:r="http://schemas.openxmlformats.org/officeDocument/2006/relationships" xmlns:p="http://schemas.openxmlformats.org/presentationml/2006/main">
  <p:tag name="THINKCELLSHAPEDONOTDELETE" val="t.e1ZPs3VdShguytLZjJ6Aw"/>
</p:tagLst>
</file>

<file path=ppt/tags/tag1283.xml><?xml version="1.0" encoding="utf-8"?>
<p:tagLst xmlns:a="http://schemas.openxmlformats.org/drawingml/2006/main" xmlns:r="http://schemas.openxmlformats.org/officeDocument/2006/relationships" xmlns:p="http://schemas.openxmlformats.org/presentationml/2006/main">
  <p:tag name="THINKCELLSHAPEDONOTDELETE" val="tjRa88kctmZbGH5RZGEJxCQ"/>
</p:tagLst>
</file>

<file path=ppt/tags/tag1284.xml><?xml version="1.0" encoding="utf-8"?>
<p:tagLst xmlns:a="http://schemas.openxmlformats.org/drawingml/2006/main" xmlns:r="http://schemas.openxmlformats.org/officeDocument/2006/relationships" xmlns:p="http://schemas.openxmlformats.org/presentationml/2006/main">
  <p:tag name="THINKCELLSHAPEDONOTDELETE" val="t4S2bwacoq5ckvn17zZAx6w"/>
</p:tagLst>
</file>

<file path=ppt/tags/tag1285.xml><?xml version="1.0" encoding="utf-8"?>
<p:tagLst xmlns:a="http://schemas.openxmlformats.org/drawingml/2006/main" xmlns:r="http://schemas.openxmlformats.org/officeDocument/2006/relationships" xmlns:p="http://schemas.openxmlformats.org/presentationml/2006/main">
  <p:tag name="THINKCELLSHAPEDONOTDELETE" val="tWTvrzZ_1d1UUopcq6TkHfg"/>
</p:tagLst>
</file>

<file path=ppt/tags/tag1286.xml><?xml version="1.0" encoding="utf-8"?>
<p:tagLst xmlns:a="http://schemas.openxmlformats.org/drawingml/2006/main" xmlns:r="http://schemas.openxmlformats.org/officeDocument/2006/relationships" xmlns:p="http://schemas.openxmlformats.org/presentationml/2006/main">
  <p:tag name="THINKCELLSHAPEDONOTDELETE" val="t8JuycoXa6fEfZ5iiNyEnvw"/>
</p:tagLst>
</file>

<file path=ppt/tags/tag1287.xml><?xml version="1.0" encoding="utf-8"?>
<p:tagLst xmlns:a="http://schemas.openxmlformats.org/drawingml/2006/main" xmlns:r="http://schemas.openxmlformats.org/officeDocument/2006/relationships" xmlns:p="http://schemas.openxmlformats.org/presentationml/2006/main">
  <p:tag name="THINKCELLSHAPEDONOTDELETE" val="t0FK7I9DqyWutClMI86qHAQ"/>
</p:tagLst>
</file>

<file path=ppt/tags/tag12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jlAerI6NksymMHNkoW.fQw"/>
</p:tagLst>
</file>

<file path=ppt/tags/tag12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1.xml><?xml version="1.0" encoding="utf-8"?>
<p:tagLst xmlns:a="http://schemas.openxmlformats.org/drawingml/2006/main" xmlns:r="http://schemas.openxmlformats.org/officeDocument/2006/relationships" xmlns:p="http://schemas.openxmlformats.org/presentationml/2006/main">
  <p:tag name="THINKCELLSHAPEDONOTDELETE" val="p3J3BnMxf8zdmXIa691_xeA"/>
</p:tagLst>
</file>

<file path=ppt/tags/tag1292.xml><?xml version="1.0" encoding="utf-8"?>
<p:tagLst xmlns:a="http://schemas.openxmlformats.org/drawingml/2006/main" xmlns:r="http://schemas.openxmlformats.org/officeDocument/2006/relationships" xmlns:p="http://schemas.openxmlformats.org/presentationml/2006/main">
  <p:tag name="THINKCELLSHAPEDONOTDELETE" val="tTj8jNTVpCFzOZWMI7nPBQQ"/>
</p:tagLst>
</file>

<file path=ppt/tags/tag1293.xml><?xml version="1.0" encoding="utf-8"?>
<p:tagLst xmlns:a="http://schemas.openxmlformats.org/drawingml/2006/main" xmlns:r="http://schemas.openxmlformats.org/officeDocument/2006/relationships" xmlns:p="http://schemas.openxmlformats.org/presentationml/2006/main">
  <p:tag name="THINKCELLSHAPEDONOTDELETE" val="t0hdNEKK7RHqFOdSIhFt_LQ"/>
</p:tagLst>
</file>

<file path=ppt/tags/tag1294.xml><?xml version="1.0" encoding="utf-8"?>
<p:tagLst xmlns:a="http://schemas.openxmlformats.org/drawingml/2006/main" xmlns:r="http://schemas.openxmlformats.org/officeDocument/2006/relationships" xmlns:p="http://schemas.openxmlformats.org/presentationml/2006/main">
  <p:tag name="THINKCELLSHAPEDONOTDELETE" val="tSabB9jeigbMEVXSKhWZh4w"/>
</p:tagLst>
</file>

<file path=ppt/tags/tag1295.xml><?xml version="1.0" encoding="utf-8"?>
<p:tagLst xmlns:a="http://schemas.openxmlformats.org/drawingml/2006/main" xmlns:r="http://schemas.openxmlformats.org/officeDocument/2006/relationships" xmlns:p="http://schemas.openxmlformats.org/presentationml/2006/main">
  <p:tag name="THINKCELLSHAPEDONOTDELETE" val="tEv6ptj934jZRf2dxLH8vRQ"/>
</p:tagLst>
</file>

<file path=ppt/tags/tag1296.xml><?xml version="1.0" encoding="utf-8"?>
<p:tagLst xmlns:a="http://schemas.openxmlformats.org/drawingml/2006/main" xmlns:r="http://schemas.openxmlformats.org/officeDocument/2006/relationships" xmlns:p="http://schemas.openxmlformats.org/presentationml/2006/main">
  <p:tag name="THINKCELLSHAPEDONOTDELETE" val="t3ISixj26ted5ED3FzVSFQA"/>
</p:tagLst>
</file>

<file path=ppt/tags/tag1297.xml><?xml version="1.0" encoding="utf-8"?>
<p:tagLst xmlns:a="http://schemas.openxmlformats.org/drawingml/2006/main" xmlns:r="http://schemas.openxmlformats.org/officeDocument/2006/relationships" xmlns:p="http://schemas.openxmlformats.org/presentationml/2006/main">
  <p:tag name="THINKCELLSHAPEDONOTDELETE" val="tda9jdMdhUwfnxozTvrURQw"/>
</p:tagLst>
</file>

<file path=ppt/tags/tag1298.xml><?xml version="1.0" encoding="utf-8"?>
<p:tagLst xmlns:a="http://schemas.openxmlformats.org/drawingml/2006/main" xmlns:r="http://schemas.openxmlformats.org/officeDocument/2006/relationships" xmlns:p="http://schemas.openxmlformats.org/presentationml/2006/main">
  <p:tag name="THINKCELLSHAPEDONOTDELETE" val="tJOmFE.BE1N6_j8xLqUvzzg"/>
</p:tagLst>
</file>

<file path=ppt/tags/tag1299.xml><?xml version="1.0" encoding="utf-8"?>
<p:tagLst xmlns:a="http://schemas.openxmlformats.org/drawingml/2006/main" xmlns:r="http://schemas.openxmlformats.org/officeDocument/2006/relationships" xmlns:p="http://schemas.openxmlformats.org/presentationml/2006/main">
  <p:tag name="THINKCELLSHAPEDONOTDELETE" val="tfEDcPoAnXGdm9V.w5HAFs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79qF3b9qLf7FzPYoRYw7ow"/>
</p:tagLst>
</file>

<file path=ppt/tags/tag1300.xml><?xml version="1.0" encoding="utf-8"?>
<p:tagLst xmlns:a="http://schemas.openxmlformats.org/drawingml/2006/main" xmlns:r="http://schemas.openxmlformats.org/officeDocument/2006/relationships" xmlns:p="http://schemas.openxmlformats.org/presentationml/2006/main">
  <p:tag name="THINKCELLSHAPEDONOTDELETE" val="tzRXJiHmbYUQkJ2tqKn.iwQ"/>
</p:tagLst>
</file>

<file path=ppt/tags/tag13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2.xml><?xml version="1.0" encoding="utf-8"?>
<p:tagLst xmlns:a="http://schemas.openxmlformats.org/drawingml/2006/main" xmlns:r="http://schemas.openxmlformats.org/officeDocument/2006/relationships" xmlns:p="http://schemas.openxmlformats.org/presentationml/2006/main">
  <p:tag name="THINKCELLSHAPEDONOTDELETE" val="ts8AbmGNXwTZuAqNtpojmSA"/>
</p:tagLst>
</file>

<file path=ppt/tags/tag1303.xml><?xml version="1.0" encoding="utf-8"?>
<p:tagLst xmlns:a="http://schemas.openxmlformats.org/drawingml/2006/main" xmlns:r="http://schemas.openxmlformats.org/officeDocument/2006/relationships" xmlns:p="http://schemas.openxmlformats.org/presentationml/2006/main">
  <p:tag name="THINKCELLSHAPEDONOTDELETE" val="tTSHLFtNH8xuqI1pK.NOdrA"/>
</p:tagLst>
</file>

<file path=ppt/tags/tag1304.xml><?xml version="1.0" encoding="utf-8"?>
<p:tagLst xmlns:a="http://schemas.openxmlformats.org/drawingml/2006/main" xmlns:r="http://schemas.openxmlformats.org/officeDocument/2006/relationships" xmlns:p="http://schemas.openxmlformats.org/presentationml/2006/main">
  <p:tag name="THINKCELLSHAPEDONOTDELETE" val="tbQ9IWkt0gUGAtd0LFE08dA"/>
</p:tagLst>
</file>

<file path=ppt/tags/tag1305.xml><?xml version="1.0" encoding="utf-8"?>
<p:tagLst xmlns:a="http://schemas.openxmlformats.org/drawingml/2006/main" xmlns:r="http://schemas.openxmlformats.org/officeDocument/2006/relationships" xmlns:p="http://schemas.openxmlformats.org/presentationml/2006/main">
  <p:tag name="THINKCELLSHAPEDONOTDELETE" val="t_msnxoKGufKLX3HcosRN9A"/>
</p:tagLst>
</file>

<file path=ppt/tags/tag1306.xml><?xml version="1.0" encoding="utf-8"?>
<p:tagLst xmlns:a="http://schemas.openxmlformats.org/drawingml/2006/main" xmlns:r="http://schemas.openxmlformats.org/officeDocument/2006/relationships" xmlns:p="http://schemas.openxmlformats.org/presentationml/2006/main">
  <p:tag name="THINKCELLSHAPEDONOTDELETE" val="tfSGbSRRA3AxRILUKI80Axw"/>
</p:tagLst>
</file>

<file path=ppt/tags/tag1307.xml><?xml version="1.0" encoding="utf-8"?>
<p:tagLst xmlns:a="http://schemas.openxmlformats.org/drawingml/2006/main" xmlns:r="http://schemas.openxmlformats.org/officeDocument/2006/relationships" xmlns:p="http://schemas.openxmlformats.org/presentationml/2006/main">
  <p:tag name="THINKCELLSHAPEDONOTDELETE" val="teU173zv2yft6szX8lVKRlQ"/>
</p:tagLst>
</file>

<file path=ppt/tags/tag1308.xml><?xml version="1.0" encoding="utf-8"?>
<p:tagLst xmlns:a="http://schemas.openxmlformats.org/drawingml/2006/main" xmlns:r="http://schemas.openxmlformats.org/officeDocument/2006/relationships" xmlns:p="http://schemas.openxmlformats.org/presentationml/2006/main">
  <p:tag name="THINKCELLSHAPEDONOTDELETE" val="tHVd_OjajkTDoyY.6V0lv0w"/>
</p:tagLst>
</file>

<file path=ppt/tags/tag1309.xml><?xml version="1.0" encoding="utf-8"?>
<p:tagLst xmlns:a="http://schemas.openxmlformats.org/drawingml/2006/main" xmlns:r="http://schemas.openxmlformats.org/officeDocument/2006/relationships" xmlns:p="http://schemas.openxmlformats.org/presentationml/2006/main">
  <p:tag name="THINKCELLSHAPEDONOTDELETE" val="tdvHteuzL2jCgdHNuIpEHf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ulQtEcb8mKf9XQ39F5rhhw"/>
</p:tagLst>
</file>

<file path=ppt/tags/tag1310.xml><?xml version="1.0" encoding="utf-8"?>
<p:tagLst xmlns:a="http://schemas.openxmlformats.org/drawingml/2006/main" xmlns:r="http://schemas.openxmlformats.org/officeDocument/2006/relationships" xmlns:p="http://schemas.openxmlformats.org/presentationml/2006/main">
  <p:tag name="THINKCELLSHAPEDONOTDELETE" val="t7bfT_hIvUgOXCrBxPUAn5w"/>
</p:tagLst>
</file>

<file path=ppt/tags/tag1311.xml><?xml version="1.0" encoding="utf-8"?>
<p:tagLst xmlns:a="http://schemas.openxmlformats.org/drawingml/2006/main" xmlns:r="http://schemas.openxmlformats.org/officeDocument/2006/relationships" xmlns:p="http://schemas.openxmlformats.org/presentationml/2006/main">
  <p:tag name="THINKCELLSHAPEDONOTDELETE" val="tQbqo7yvn1C7U9K1OTmon_Q"/>
</p:tagLst>
</file>

<file path=ppt/tags/tag1312.xml><?xml version="1.0" encoding="utf-8"?>
<p:tagLst xmlns:a="http://schemas.openxmlformats.org/drawingml/2006/main" xmlns:r="http://schemas.openxmlformats.org/officeDocument/2006/relationships" xmlns:p="http://schemas.openxmlformats.org/presentationml/2006/main">
  <p:tag name="THINKCELLSHAPEDONOTDELETE" val="tyNF4xe5twvJ2gsCCDPW9_w"/>
</p:tagLst>
</file>

<file path=ppt/tags/tag1313.xml><?xml version="1.0" encoding="utf-8"?>
<p:tagLst xmlns:a="http://schemas.openxmlformats.org/drawingml/2006/main" xmlns:r="http://schemas.openxmlformats.org/officeDocument/2006/relationships" xmlns:p="http://schemas.openxmlformats.org/presentationml/2006/main">
  <p:tag name="THINKCELLSHAPEDONOTDELETE" val="tx96F5R9Zv8X4AdGRDSW04w"/>
</p:tagLst>
</file>

<file path=ppt/tags/tag1314.xml><?xml version="1.0" encoding="utf-8"?>
<p:tagLst xmlns:a="http://schemas.openxmlformats.org/drawingml/2006/main" xmlns:r="http://schemas.openxmlformats.org/officeDocument/2006/relationships" xmlns:p="http://schemas.openxmlformats.org/presentationml/2006/main">
  <p:tag name="THINKCELLSHAPEDONOTDELETE" val="tngzWMJq643_bokaRZaPD4A"/>
</p:tagLst>
</file>

<file path=ppt/tags/tag1315.xml><?xml version="1.0" encoding="utf-8"?>
<p:tagLst xmlns:a="http://schemas.openxmlformats.org/drawingml/2006/main" xmlns:r="http://schemas.openxmlformats.org/officeDocument/2006/relationships" xmlns:p="http://schemas.openxmlformats.org/presentationml/2006/main">
  <p:tag name="THINKCELLSHAPEDONOTDELETE" val="tybYx5ut_KWuM7m1jvr3.Fw"/>
</p:tagLst>
</file>

<file path=ppt/tags/tag1316.xml><?xml version="1.0" encoding="utf-8"?>
<p:tagLst xmlns:a="http://schemas.openxmlformats.org/drawingml/2006/main" xmlns:r="http://schemas.openxmlformats.org/officeDocument/2006/relationships" xmlns:p="http://schemas.openxmlformats.org/presentationml/2006/main">
  <p:tag name="THINKCELLSHAPEDONOTDELETE" val="tSO0OX5Ky1oObiKY0Pyu.0A"/>
</p:tagLst>
</file>

<file path=ppt/tags/tag1317.xml><?xml version="1.0" encoding="utf-8"?>
<p:tagLst xmlns:a="http://schemas.openxmlformats.org/drawingml/2006/main" xmlns:r="http://schemas.openxmlformats.org/officeDocument/2006/relationships" xmlns:p="http://schemas.openxmlformats.org/presentationml/2006/main">
  <p:tag name="THINKCELLSHAPEDONOTDELETE" val="t7h0Zn37V88VheiZvhxsjsA"/>
</p:tagLst>
</file>

<file path=ppt/tags/tag1318.xml><?xml version="1.0" encoding="utf-8"?>
<p:tagLst xmlns:a="http://schemas.openxmlformats.org/drawingml/2006/main" xmlns:r="http://schemas.openxmlformats.org/officeDocument/2006/relationships" xmlns:p="http://schemas.openxmlformats.org/presentationml/2006/main">
  <p:tag name="THINKCELLSHAPEDONOTDELETE" val="tSMnD6MPtaJ1pxo3I4gbKyA"/>
</p:tagLst>
</file>

<file path=ppt/tags/tag1319.xml><?xml version="1.0" encoding="utf-8"?>
<p:tagLst xmlns:a="http://schemas.openxmlformats.org/drawingml/2006/main" xmlns:r="http://schemas.openxmlformats.org/officeDocument/2006/relationships" xmlns:p="http://schemas.openxmlformats.org/presentationml/2006/main">
  <p:tag name="THINKCELLSHAPEDONOTDELETE" val="tu.27l7z7q1TDO2g.CTvtt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rVsgAcayQO6ry1.je2vqng"/>
</p:tagLst>
</file>

<file path=ppt/tags/tag1320.xml><?xml version="1.0" encoding="utf-8"?>
<p:tagLst xmlns:a="http://schemas.openxmlformats.org/drawingml/2006/main" xmlns:r="http://schemas.openxmlformats.org/officeDocument/2006/relationships" xmlns:p="http://schemas.openxmlformats.org/presentationml/2006/main">
  <p:tag name="THINKCELLSHAPEDONOTDELETE" val="tqjBxaDSsR02TzoAXRahY7Q"/>
</p:tagLst>
</file>

<file path=ppt/tags/tag1321.xml><?xml version="1.0" encoding="utf-8"?>
<p:tagLst xmlns:a="http://schemas.openxmlformats.org/drawingml/2006/main" xmlns:r="http://schemas.openxmlformats.org/officeDocument/2006/relationships" xmlns:p="http://schemas.openxmlformats.org/presentationml/2006/main">
  <p:tag name="THINKCELLSHAPEDONOTDELETE" val="tJSl3sVuz0IAz0XFAdvJyNQ"/>
</p:tagLst>
</file>

<file path=ppt/tags/tag1322.xml><?xml version="1.0" encoding="utf-8"?>
<p:tagLst xmlns:a="http://schemas.openxmlformats.org/drawingml/2006/main" xmlns:r="http://schemas.openxmlformats.org/officeDocument/2006/relationships" xmlns:p="http://schemas.openxmlformats.org/presentationml/2006/main">
  <p:tag name="THINKCELLSHAPEDONOTDELETE" val="tzWjfJX0VgiGLHN4FukQZ3A"/>
</p:tagLst>
</file>

<file path=ppt/tags/tag1323.xml><?xml version="1.0" encoding="utf-8"?>
<p:tagLst xmlns:a="http://schemas.openxmlformats.org/drawingml/2006/main" xmlns:r="http://schemas.openxmlformats.org/officeDocument/2006/relationships" xmlns:p="http://schemas.openxmlformats.org/presentationml/2006/main">
  <p:tag name="THINKCELLSHAPEDONOTDELETE" val="tNYAxiJOpGY4fj30ibDKMdQ"/>
</p:tagLst>
</file>

<file path=ppt/tags/tag1324.xml><?xml version="1.0" encoding="utf-8"?>
<p:tagLst xmlns:a="http://schemas.openxmlformats.org/drawingml/2006/main" xmlns:r="http://schemas.openxmlformats.org/officeDocument/2006/relationships" xmlns:p="http://schemas.openxmlformats.org/presentationml/2006/main">
  <p:tag name="THINKCELLSHAPEDONOTDELETE" val="tq322rD4bEMsFW29FLyr2ZQ"/>
</p:tagLst>
</file>

<file path=ppt/tags/tag1325.xml><?xml version="1.0" encoding="utf-8"?>
<p:tagLst xmlns:a="http://schemas.openxmlformats.org/drawingml/2006/main" xmlns:r="http://schemas.openxmlformats.org/officeDocument/2006/relationships" xmlns:p="http://schemas.openxmlformats.org/presentationml/2006/main">
  <p:tag name="THINKCELLSHAPEDONOTDELETE" val="t.j77fVI6jN.ISLYMX9hnCw"/>
</p:tagLst>
</file>

<file path=ppt/tags/tag1326.xml><?xml version="1.0" encoding="utf-8"?>
<p:tagLst xmlns:a="http://schemas.openxmlformats.org/drawingml/2006/main" xmlns:r="http://schemas.openxmlformats.org/officeDocument/2006/relationships" xmlns:p="http://schemas.openxmlformats.org/presentationml/2006/main">
  <p:tag name="THINKCELLSHAPEDONOTDELETE" val="tWtQcXoGqh8Iy8OdkCAA3RQ"/>
</p:tagLst>
</file>

<file path=ppt/tags/tag1327.xml><?xml version="1.0" encoding="utf-8"?>
<p:tagLst xmlns:a="http://schemas.openxmlformats.org/drawingml/2006/main" xmlns:r="http://schemas.openxmlformats.org/officeDocument/2006/relationships" xmlns:p="http://schemas.openxmlformats.org/presentationml/2006/main">
  <p:tag name="THINKCELLSHAPEDONOTDELETE" val="tWAQc4Al5XR4UISrSdeRAIg"/>
</p:tagLst>
</file>

<file path=ppt/tags/tag1328.xml><?xml version="1.0" encoding="utf-8"?>
<p:tagLst xmlns:a="http://schemas.openxmlformats.org/drawingml/2006/main" xmlns:r="http://schemas.openxmlformats.org/officeDocument/2006/relationships" xmlns:p="http://schemas.openxmlformats.org/presentationml/2006/main">
  <p:tag name="THINKCELLSHAPEDONOTDELETE" val="tm6jiwB.HsZiG9OXz2uPAUA"/>
</p:tagLst>
</file>

<file path=ppt/tags/tag1329.xml><?xml version="1.0" encoding="utf-8"?>
<p:tagLst xmlns:a="http://schemas.openxmlformats.org/drawingml/2006/main" xmlns:r="http://schemas.openxmlformats.org/officeDocument/2006/relationships" xmlns:p="http://schemas.openxmlformats.org/presentationml/2006/main">
  <p:tag name="THINKCELLSHAPEDONOTDELETE" val="tybt8G16Riv8lCt0TCxI25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L5IdAMOG_ICuDBCi4OX.tg"/>
</p:tagLst>
</file>

<file path=ppt/tags/tag1330.xml><?xml version="1.0" encoding="utf-8"?>
<p:tagLst xmlns:a="http://schemas.openxmlformats.org/drawingml/2006/main" xmlns:r="http://schemas.openxmlformats.org/officeDocument/2006/relationships" xmlns:p="http://schemas.openxmlformats.org/presentationml/2006/main">
  <p:tag name="THINKCELLSHAPEDONOTDELETE" val="tIbtXwxD2DLuuhqynhV5Rlg"/>
</p:tagLst>
</file>

<file path=ppt/tags/tag1331.xml><?xml version="1.0" encoding="utf-8"?>
<p:tagLst xmlns:a="http://schemas.openxmlformats.org/drawingml/2006/main" xmlns:r="http://schemas.openxmlformats.org/officeDocument/2006/relationships" xmlns:p="http://schemas.openxmlformats.org/presentationml/2006/main">
  <p:tag name="THINKCELLSHAPEDONOTDELETE" val="teJmHh22Frkj0VuT9E7GdfQ"/>
</p:tagLst>
</file>

<file path=ppt/tags/tag1332.xml><?xml version="1.0" encoding="utf-8"?>
<p:tagLst xmlns:a="http://schemas.openxmlformats.org/drawingml/2006/main" xmlns:r="http://schemas.openxmlformats.org/officeDocument/2006/relationships" xmlns:p="http://schemas.openxmlformats.org/presentationml/2006/main">
  <p:tag name="THINKCELLSHAPEDONOTDELETE" val="tqq3x0.P3Wh1oveYMm1nyNw"/>
</p:tagLst>
</file>

<file path=ppt/tags/tag1333.xml><?xml version="1.0" encoding="utf-8"?>
<p:tagLst xmlns:a="http://schemas.openxmlformats.org/drawingml/2006/main" xmlns:r="http://schemas.openxmlformats.org/officeDocument/2006/relationships" xmlns:p="http://schemas.openxmlformats.org/presentationml/2006/main">
  <p:tag name="THINKCELLSHAPEDONOTDELETE" val="tculDYEYL5X7JPxBLbbvG4g"/>
</p:tagLst>
</file>

<file path=ppt/tags/tag1334.xml><?xml version="1.0" encoding="utf-8"?>
<p:tagLst xmlns:a="http://schemas.openxmlformats.org/drawingml/2006/main" xmlns:r="http://schemas.openxmlformats.org/officeDocument/2006/relationships" xmlns:p="http://schemas.openxmlformats.org/presentationml/2006/main">
  <p:tag name="THINKCELLSHAPEDONOTDELETE" val="tlagiiTAtxJumGeGMuY6rYw"/>
</p:tagLst>
</file>

<file path=ppt/tags/tag1335.xml><?xml version="1.0" encoding="utf-8"?>
<p:tagLst xmlns:a="http://schemas.openxmlformats.org/drawingml/2006/main" xmlns:r="http://schemas.openxmlformats.org/officeDocument/2006/relationships" xmlns:p="http://schemas.openxmlformats.org/presentationml/2006/main">
  <p:tag name="THINKCELLSHAPEDONOTDELETE" val="tDrbyS4rZqu9jEr87xF.pIg"/>
</p:tagLst>
</file>

<file path=ppt/tags/tag1336.xml><?xml version="1.0" encoding="utf-8"?>
<p:tagLst xmlns:a="http://schemas.openxmlformats.org/drawingml/2006/main" xmlns:r="http://schemas.openxmlformats.org/officeDocument/2006/relationships" xmlns:p="http://schemas.openxmlformats.org/presentationml/2006/main">
  <p:tag name="THINKCELLSHAPEDONOTDELETE" val="tsYPa4cucLCproDcmq4isXQ"/>
</p:tagLst>
</file>

<file path=ppt/tags/tag1337.xml><?xml version="1.0" encoding="utf-8"?>
<p:tagLst xmlns:a="http://schemas.openxmlformats.org/drawingml/2006/main" xmlns:r="http://schemas.openxmlformats.org/officeDocument/2006/relationships" xmlns:p="http://schemas.openxmlformats.org/presentationml/2006/main">
  <p:tag name="THINKCELLSHAPEDONOTDELETE" val="tgriibwPXy.GgtekYw21RSw"/>
</p:tagLst>
</file>

<file path=ppt/tags/tag1338.xml><?xml version="1.0" encoding="utf-8"?>
<p:tagLst xmlns:a="http://schemas.openxmlformats.org/drawingml/2006/main" xmlns:r="http://schemas.openxmlformats.org/officeDocument/2006/relationships" xmlns:p="http://schemas.openxmlformats.org/presentationml/2006/main">
  <p:tag name="THINKCELLSHAPEDONOTDELETE" val="tclhFSnlKmaN0zTwQw5vhjA"/>
</p:tagLst>
</file>

<file path=ppt/tags/tag1339.xml><?xml version="1.0" encoding="utf-8"?>
<p:tagLst xmlns:a="http://schemas.openxmlformats.org/drawingml/2006/main" xmlns:r="http://schemas.openxmlformats.org/officeDocument/2006/relationships" xmlns:p="http://schemas.openxmlformats.org/presentationml/2006/main">
  <p:tag name="THINKCELLSHAPEDONOTDELETE" val="tsVRCJgCDWnTtVVbJFVzCH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Kz.OVtvRlaFMMNIZk7qx4Q"/>
</p:tagLst>
</file>

<file path=ppt/tags/tag1340.xml><?xml version="1.0" encoding="utf-8"?>
<p:tagLst xmlns:a="http://schemas.openxmlformats.org/drawingml/2006/main" xmlns:r="http://schemas.openxmlformats.org/officeDocument/2006/relationships" xmlns:p="http://schemas.openxmlformats.org/presentationml/2006/main">
  <p:tag name="THINKCELLSHAPEDONOTDELETE" val="tWdIkZDmwfWrd9FTOWDk1EA"/>
</p:tagLst>
</file>

<file path=ppt/tags/tag1341.xml><?xml version="1.0" encoding="utf-8"?>
<p:tagLst xmlns:a="http://schemas.openxmlformats.org/drawingml/2006/main" xmlns:r="http://schemas.openxmlformats.org/officeDocument/2006/relationships" xmlns:p="http://schemas.openxmlformats.org/presentationml/2006/main">
  <p:tag name="THINKCELLSHAPEDONOTDELETE" val="tN22bSzS0DckrUBb29iWBdg"/>
</p:tagLst>
</file>

<file path=ppt/tags/tag1342.xml><?xml version="1.0" encoding="utf-8"?>
<p:tagLst xmlns:a="http://schemas.openxmlformats.org/drawingml/2006/main" xmlns:r="http://schemas.openxmlformats.org/officeDocument/2006/relationships" xmlns:p="http://schemas.openxmlformats.org/presentationml/2006/main">
  <p:tag name="THINKCELLSHAPEDONOTDELETE" val="tNiHOyqGecPN8Rvf1KhFL7w"/>
</p:tagLst>
</file>

<file path=ppt/tags/tag1343.xml><?xml version="1.0" encoding="utf-8"?>
<p:tagLst xmlns:a="http://schemas.openxmlformats.org/drawingml/2006/main" xmlns:r="http://schemas.openxmlformats.org/officeDocument/2006/relationships" xmlns:p="http://schemas.openxmlformats.org/presentationml/2006/main">
  <p:tag name="THINKCELLSHAPEDONOTDELETE" val="tkgbhlOIj1q2ysyZl0vrL5A"/>
</p:tagLst>
</file>

<file path=ppt/tags/tag1344.xml><?xml version="1.0" encoding="utf-8"?>
<p:tagLst xmlns:a="http://schemas.openxmlformats.org/drawingml/2006/main" xmlns:r="http://schemas.openxmlformats.org/officeDocument/2006/relationships" xmlns:p="http://schemas.openxmlformats.org/presentationml/2006/main">
  <p:tag name="THINKCELLSHAPEDONOTDELETE" val="tBikDplkNeF1iB.4XKtdLog"/>
</p:tagLst>
</file>

<file path=ppt/tags/tag1345.xml><?xml version="1.0" encoding="utf-8"?>
<p:tagLst xmlns:a="http://schemas.openxmlformats.org/drawingml/2006/main" xmlns:r="http://schemas.openxmlformats.org/officeDocument/2006/relationships" xmlns:p="http://schemas.openxmlformats.org/presentationml/2006/main">
  <p:tag name="THINKCELLSHAPEDONOTDELETE" val="tHsUkdMNpaum3LrInA2Pouw"/>
</p:tagLst>
</file>

<file path=ppt/tags/tag1346.xml><?xml version="1.0" encoding="utf-8"?>
<p:tagLst xmlns:a="http://schemas.openxmlformats.org/drawingml/2006/main" xmlns:r="http://schemas.openxmlformats.org/officeDocument/2006/relationships" xmlns:p="http://schemas.openxmlformats.org/presentationml/2006/main">
  <p:tag name="THINKCELLSHAPEDONOTDELETE" val="tp.VoEf3ljnaXF1AexW6dlQ"/>
</p:tagLst>
</file>

<file path=ppt/tags/tag1347.xml><?xml version="1.0" encoding="utf-8"?>
<p:tagLst xmlns:a="http://schemas.openxmlformats.org/drawingml/2006/main" xmlns:r="http://schemas.openxmlformats.org/officeDocument/2006/relationships" xmlns:p="http://schemas.openxmlformats.org/presentationml/2006/main">
  <p:tag name="THINKCELLSHAPEDONOTDELETE" val="tUSpWdsl7lrJdU5wm4lR04w"/>
</p:tagLst>
</file>

<file path=ppt/tags/tag13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9.xml><?xml version="1.0" encoding="utf-8"?>
<p:tagLst xmlns:a="http://schemas.openxmlformats.org/drawingml/2006/main" xmlns:r="http://schemas.openxmlformats.org/officeDocument/2006/relationships" xmlns:p="http://schemas.openxmlformats.org/presentationml/2006/main">
  <p:tag name="THINKCELLSHAPEDONOTDELETE" val="pRjir0galtJy6pKOF_7Hgp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xp9z8a3b461e0xRdy3xPSg"/>
</p:tagLst>
</file>

<file path=ppt/tags/tag1350.xml><?xml version="1.0" encoding="utf-8"?>
<p:tagLst xmlns:a="http://schemas.openxmlformats.org/drawingml/2006/main" xmlns:r="http://schemas.openxmlformats.org/officeDocument/2006/relationships" xmlns:p="http://schemas.openxmlformats.org/presentationml/2006/main">
  <p:tag name="THINKCELLSHAPEDONOTDELETE" val="t0qfARIM8ahjCkjjFZZxp0w"/>
</p:tagLst>
</file>

<file path=ppt/tags/tag1351.xml><?xml version="1.0" encoding="utf-8"?>
<p:tagLst xmlns:a="http://schemas.openxmlformats.org/drawingml/2006/main" xmlns:r="http://schemas.openxmlformats.org/officeDocument/2006/relationships" xmlns:p="http://schemas.openxmlformats.org/presentationml/2006/main">
  <p:tag name="THINKCELLSHAPEDONOTDELETE" val="trSKYanpKpzFsYKVyvO8tsA"/>
</p:tagLst>
</file>

<file path=ppt/tags/tag1352.xml><?xml version="1.0" encoding="utf-8"?>
<p:tagLst xmlns:a="http://schemas.openxmlformats.org/drawingml/2006/main" xmlns:r="http://schemas.openxmlformats.org/officeDocument/2006/relationships" xmlns:p="http://schemas.openxmlformats.org/presentationml/2006/main">
  <p:tag name="THINKCELLSHAPEDONOTDELETE" val="tHQvf2VXKAYJBrTOVL._q_w"/>
</p:tagLst>
</file>

<file path=ppt/tags/tag1353.xml><?xml version="1.0" encoding="utf-8"?>
<p:tagLst xmlns:a="http://schemas.openxmlformats.org/drawingml/2006/main" xmlns:r="http://schemas.openxmlformats.org/officeDocument/2006/relationships" xmlns:p="http://schemas.openxmlformats.org/presentationml/2006/main">
  <p:tag name="THINKCELLSHAPEDONOTDELETE" val="tx_l6ofEhG9AudwMJ6f4B_A"/>
</p:tagLst>
</file>

<file path=ppt/tags/tag1354.xml><?xml version="1.0" encoding="utf-8"?>
<p:tagLst xmlns:a="http://schemas.openxmlformats.org/drawingml/2006/main" xmlns:r="http://schemas.openxmlformats.org/officeDocument/2006/relationships" xmlns:p="http://schemas.openxmlformats.org/presentationml/2006/main">
  <p:tag name="THINKCELLSHAPEDONOTDELETE" val="tb4GRmsVVPdMUJdMR3MJO8A"/>
</p:tagLst>
</file>

<file path=ppt/tags/tag1355.xml><?xml version="1.0" encoding="utf-8"?>
<p:tagLst xmlns:a="http://schemas.openxmlformats.org/drawingml/2006/main" xmlns:r="http://schemas.openxmlformats.org/officeDocument/2006/relationships" xmlns:p="http://schemas.openxmlformats.org/presentationml/2006/main">
  <p:tag name="THINKCELLSHAPEDONOTDELETE" val="t.16TP39Lip6yH0H30StscA"/>
</p:tagLst>
</file>

<file path=ppt/tags/tag1356.xml><?xml version="1.0" encoding="utf-8"?>
<p:tagLst xmlns:a="http://schemas.openxmlformats.org/drawingml/2006/main" xmlns:r="http://schemas.openxmlformats.org/officeDocument/2006/relationships" xmlns:p="http://schemas.openxmlformats.org/presentationml/2006/main">
  <p:tag name="THINKCELLSHAPEDONOTDELETE" val="tWsXzyHIAYlvNp1Dcl7Eleg"/>
</p:tagLst>
</file>

<file path=ppt/tags/tag1357.xml><?xml version="1.0" encoding="utf-8"?>
<p:tagLst xmlns:a="http://schemas.openxmlformats.org/drawingml/2006/main" xmlns:r="http://schemas.openxmlformats.org/officeDocument/2006/relationships" xmlns:p="http://schemas.openxmlformats.org/presentationml/2006/main">
  <p:tag name="THINKCELLSHAPEDONOTDELETE" val="tyc4zf80tGJG5DBIYewYmkw"/>
</p:tagLst>
</file>

<file path=ppt/tags/tag1358.xml><?xml version="1.0" encoding="utf-8"?>
<p:tagLst xmlns:a="http://schemas.openxmlformats.org/drawingml/2006/main" xmlns:r="http://schemas.openxmlformats.org/officeDocument/2006/relationships" xmlns:p="http://schemas.openxmlformats.org/presentationml/2006/main">
  <p:tag name="THINKCELLSHAPEDONOTDELETE" val="tySWEzWXwMxYY_WtLkP48jQ"/>
</p:tagLst>
</file>

<file path=ppt/tags/tag1359.xml><?xml version="1.0" encoding="utf-8"?>
<p:tagLst xmlns:a="http://schemas.openxmlformats.org/drawingml/2006/main" xmlns:r="http://schemas.openxmlformats.org/officeDocument/2006/relationships" xmlns:p="http://schemas.openxmlformats.org/presentationml/2006/main">
  <p:tag name="THINKCELLSHAPEDONOTDELETE" val="tZqNHG1xrSBYoNgysN7.5d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my8WFxYrnRoKLe9B55gF8g"/>
</p:tagLst>
</file>

<file path=ppt/tags/tag1360.xml><?xml version="1.0" encoding="utf-8"?>
<p:tagLst xmlns:a="http://schemas.openxmlformats.org/drawingml/2006/main" xmlns:r="http://schemas.openxmlformats.org/officeDocument/2006/relationships" xmlns:p="http://schemas.openxmlformats.org/presentationml/2006/main">
  <p:tag name="THINKCELLSHAPEDONOTDELETE" val="tney4cuqmSOfun8IEnuQUpg"/>
</p:tagLst>
</file>

<file path=ppt/tags/tag1361.xml><?xml version="1.0" encoding="utf-8"?>
<p:tagLst xmlns:a="http://schemas.openxmlformats.org/drawingml/2006/main" xmlns:r="http://schemas.openxmlformats.org/officeDocument/2006/relationships" xmlns:p="http://schemas.openxmlformats.org/presentationml/2006/main">
  <p:tag name="THINKCELLSHAPEDONOTDELETE" val="t1I5dvklCcbjHDqHPu1Kt2w"/>
</p:tagLst>
</file>

<file path=ppt/tags/tag1362.xml><?xml version="1.0" encoding="utf-8"?>
<p:tagLst xmlns:a="http://schemas.openxmlformats.org/drawingml/2006/main" xmlns:r="http://schemas.openxmlformats.org/officeDocument/2006/relationships" xmlns:p="http://schemas.openxmlformats.org/presentationml/2006/main">
  <p:tag name="THINKCELLSHAPEDONOTDELETE" val="taDOQzKIL9GRVRsIph2jIZQ"/>
</p:tagLst>
</file>

<file path=ppt/tags/tag1363.xml><?xml version="1.0" encoding="utf-8"?>
<p:tagLst xmlns:a="http://schemas.openxmlformats.org/drawingml/2006/main" xmlns:r="http://schemas.openxmlformats.org/officeDocument/2006/relationships" xmlns:p="http://schemas.openxmlformats.org/presentationml/2006/main">
  <p:tag name="THINKCELLSHAPEDONOTDELETE" val="tb1fA82O06XDuJ29O0XvqjA"/>
</p:tagLst>
</file>

<file path=ppt/tags/tag1364.xml><?xml version="1.0" encoding="utf-8"?>
<p:tagLst xmlns:a="http://schemas.openxmlformats.org/drawingml/2006/main" xmlns:r="http://schemas.openxmlformats.org/officeDocument/2006/relationships" xmlns:p="http://schemas.openxmlformats.org/presentationml/2006/main">
  <p:tag name="THINKCELLSHAPEDONOTDELETE" val="tR25I.8r1PPGGAG30NvESDg"/>
</p:tagLst>
</file>

<file path=ppt/tags/tag1365.xml><?xml version="1.0" encoding="utf-8"?>
<p:tagLst xmlns:a="http://schemas.openxmlformats.org/drawingml/2006/main" xmlns:r="http://schemas.openxmlformats.org/officeDocument/2006/relationships" xmlns:p="http://schemas.openxmlformats.org/presentationml/2006/main">
  <p:tag name="THINKCELLSHAPEDONOTDELETE" val="tXJvIOT.qllKSAZdiyalv3Q"/>
</p:tagLst>
</file>

<file path=ppt/tags/tag1366.xml><?xml version="1.0" encoding="utf-8"?>
<p:tagLst xmlns:a="http://schemas.openxmlformats.org/drawingml/2006/main" xmlns:r="http://schemas.openxmlformats.org/officeDocument/2006/relationships" xmlns:p="http://schemas.openxmlformats.org/presentationml/2006/main">
  <p:tag name="THINKCELLSHAPEDONOTDELETE" val="thSaXGJc4rlfyJ2Setpsyiw"/>
</p:tagLst>
</file>

<file path=ppt/tags/tag1367.xml><?xml version="1.0" encoding="utf-8"?>
<p:tagLst xmlns:a="http://schemas.openxmlformats.org/drawingml/2006/main" xmlns:r="http://schemas.openxmlformats.org/officeDocument/2006/relationships" xmlns:p="http://schemas.openxmlformats.org/presentationml/2006/main">
  <p:tag name="THINKCELLSHAPEDONOTDELETE" val="tdXORknAOO2XTx6oEr_JGzw"/>
</p:tagLst>
</file>

<file path=ppt/tags/tag1368.xml><?xml version="1.0" encoding="utf-8"?>
<p:tagLst xmlns:a="http://schemas.openxmlformats.org/drawingml/2006/main" xmlns:r="http://schemas.openxmlformats.org/officeDocument/2006/relationships" xmlns:p="http://schemas.openxmlformats.org/presentationml/2006/main">
  <p:tag name="THINKCELLSHAPEDONOTDELETE" val="pCePf3qWHZT2zKc1l.MbvEw"/>
</p:tagLst>
</file>

<file path=ppt/tags/tag1369.xml><?xml version="1.0" encoding="utf-8"?>
<p:tagLst xmlns:a="http://schemas.openxmlformats.org/drawingml/2006/main" xmlns:r="http://schemas.openxmlformats.org/officeDocument/2006/relationships" xmlns:p="http://schemas.openxmlformats.org/presentationml/2006/main">
  <p:tag name="THINKCELLSHAPEDONOTDELETE" val="pvvuazWppkFSrds4WpvZZH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P5Cs8sbLdEwEddEqipNbw"/>
</p:tagLst>
</file>

<file path=ppt/tags/tag1370.xml><?xml version="1.0" encoding="utf-8"?>
<p:tagLst xmlns:a="http://schemas.openxmlformats.org/drawingml/2006/main" xmlns:r="http://schemas.openxmlformats.org/officeDocument/2006/relationships" xmlns:p="http://schemas.openxmlformats.org/presentationml/2006/main">
  <p:tag name="THINKCELLSHAPEDONOTDELETE" val="p.uwX36cBrvPKEVqCMGvftg"/>
</p:tagLst>
</file>

<file path=ppt/tags/tag1371.xml><?xml version="1.0" encoding="utf-8"?>
<p:tagLst xmlns:a="http://schemas.openxmlformats.org/drawingml/2006/main" xmlns:r="http://schemas.openxmlformats.org/officeDocument/2006/relationships" xmlns:p="http://schemas.openxmlformats.org/presentationml/2006/main">
  <p:tag name="THINKCELLSHAPEDONOTDELETE" val="p3ImcI22NwhLJTOz7emdooA"/>
</p:tagLst>
</file>

<file path=ppt/tags/tag1372.xml><?xml version="1.0" encoding="utf-8"?>
<p:tagLst xmlns:a="http://schemas.openxmlformats.org/drawingml/2006/main" xmlns:r="http://schemas.openxmlformats.org/officeDocument/2006/relationships" xmlns:p="http://schemas.openxmlformats.org/presentationml/2006/main">
  <p:tag name="THINKCELLSHAPEDONOTDELETE" val="pr7YXprgL51vPu.kCpC1sLw"/>
</p:tagLst>
</file>

<file path=ppt/tags/tag1373.xml><?xml version="1.0" encoding="utf-8"?>
<p:tagLst xmlns:a="http://schemas.openxmlformats.org/drawingml/2006/main" xmlns:r="http://schemas.openxmlformats.org/officeDocument/2006/relationships" xmlns:p="http://schemas.openxmlformats.org/presentationml/2006/main">
  <p:tag name="THINKCELLSHAPEDONOTDELETE" val="psKeGAGOd1gBK8cnkm0pCgQ"/>
</p:tagLst>
</file>

<file path=ppt/tags/tag1374.xml><?xml version="1.0" encoding="utf-8"?>
<p:tagLst xmlns:a="http://schemas.openxmlformats.org/drawingml/2006/main" xmlns:r="http://schemas.openxmlformats.org/officeDocument/2006/relationships" xmlns:p="http://schemas.openxmlformats.org/presentationml/2006/main">
  <p:tag name="THINKCELLSHAPEDONOTDELETE" val="pmJ8NhoLdPSMohlPFo5VN8g"/>
</p:tagLst>
</file>

<file path=ppt/tags/tag1375.xml><?xml version="1.0" encoding="utf-8"?>
<p:tagLst xmlns:a="http://schemas.openxmlformats.org/drawingml/2006/main" xmlns:r="http://schemas.openxmlformats.org/officeDocument/2006/relationships" xmlns:p="http://schemas.openxmlformats.org/presentationml/2006/main">
  <p:tag name="THINKCELLSHAPEDONOTDELETE" val="pxMAGjHWsTqyMDpUpbU2b.A"/>
</p:tagLst>
</file>

<file path=ppt/tags/tag1376.xml><?xml version="1.0" encoding="utf-8"?>
<p:tagLst xmlns:a="http://schemas.openxmlformats.org/drawingml/2006/main" xmlns:r="http://schemas.openxmlformats.org/officeDocument/2006/relationships" xmlns:p="http://schemas.openxmlformats.org/presentationml/2006/main">
  <p:tag name="THINKCELLSHAPEDONOTDELETE" val="pXD2gyl242qqgpYC_XASH4w"/>
</p:tagLst>
</file>

<file path=ppt/tags/tag1377.xml><?xml version="1.0" encoding="utf-8"?>
<p:tagLst xmlns:a="http://schemas.openxmlformats.org/drawingml/2006/main" xmlns:r="http://schemas.openxmlformats.org/officeDocument/2006/relationships" xmlns:p="http://schemas.openxmlformats.org/presentationml/2006/main">
  <p:tag name="THINKCELLSHAPEDONOTDELETE" val="peoHZp6TqtP557vR8xJ.V9g"/>
</p:tagLst>
</file>

<file path=ppt/tags/tag13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_2kEjtix6f_zP4fEcGQaPw"/>
</p:tagLst>
</file>

<file path=ppt/tags/tag1380.xml><?xml version="1.0" encoding="utf-8"?>
<p:tagLst xmlns:a="http://schemas.openxmlformats.org/drawingml/2006/main" xmlns:r="http://schemas.openxmlformats.org/officeDocument/2006/relationships" xmlns:p="http://schemas.openxmlformats.org/presentationml/2006/main">
  <p:tag name="BTFPLAYOUTENABLED" val="1"/>
  <p:tag name="BTFPLAYOUTCOLUMNS" val="4"/>
</p:tagLst>
</file>

<file path=ppt/tags/tag13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2.xml><?xml version="1.0" encoding="utf-8"?>
<p:tagLst xmlns:a="http://schemas.openxmlformats.org/drawingml/2006/main" xmlns:r="http://schemas.openxmlformats.org/officeDocument/2006/relationships" xmlns:p="http://schemas.openxmlformats.org/presentationml/2006/main">
  <p:tag name="BTFPLAYOUTENABLED" val="1"/>
  <p:tag name="BTFPLAYOUTCOLUMNS" val="4"/>
</p:tagLst>
</file>

<file path=ppt/tags/tag13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beZ1aE2rfC.OXVC7SX1rS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u.wXqGjWHUAUIunIWyuJR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lAaWfM4krQdpu7MqSM9b1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q8s.x8YGYcHfBykspPrZB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ZRrVYccKUEepkt_idJde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7oENf6p._9r5TrxrYe0uz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0rvI1bvPNpcLFmk925w4X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RyL7jbOQRqu7aKf7i8azN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_Ixj8DXRTQqSU9egKxwC6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iP5AnM92ruFnkM3m2hVc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JRdwbiLHKK0VBUt7gALn1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xLCmDIxrWkqch6Fl..W4A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P4bYYOllpogEK4BPivkdq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TyCbbkHzebvouSa9EpOp_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CulFhM68PtvYCnjXcX5eM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cpSF1UviLAmbX32KHk1WO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zwkd3E20GtNETZ1pIDQVn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QnHRvrqlfKQgQ8yqLp2wB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3kUhv2Ey6EXXMdaWlC.vH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QLQGe797Xnis7r_FlJ5hs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TvJEATGKMoAKynCQzrmb5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ijIVBDKbkZPv6DRuVtzYC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f.YDAMJR9VQ0ZR.O8t5Jx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D9zyBPWIV5eDCwWOLXXr2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MiiSl6HN6YncQhx76CU9z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aIBNK9uP.9N2SuCHrqrV1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JvhkvtR1f4HIpWbbhAhLz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yhN8IZsdzM0JpfQITXunU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K6cU4ec0ICvBVPOcUnPFo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tzPcP4gC.DYe66M3XW4du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_SFafh0C7Zrcq4bvUJjZx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BKtrxBQLOp2Qvtb3ZlcrJ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YEHXHGk8TW2ga9qLVJRJF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1QLTNzq2QY7zgI56.UZnk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MMaoDxrvni4z0xk_.CGX.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LcE9fOPBFomMLzwhxuy7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PhZANlvxUWdOI5rebW7RQ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IessNutyQ.xHJ0zm5QXjY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kcGxDUD_k0D03eGnxrXyI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7sekp9dPSub8ZtKYo80VJ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jP3WM4y7tkqWqp_hXcWWt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tzJvF5.lW_iHXm2c6tNB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MHUmZFpluj3x0eQSTgiL4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t8AWHBEz.3eQnoIrVGdyO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iutBbt3B9XRqohApkTlh5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Rl.BzUaDcdt80.oXeS7fV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G2HhVEaxZOai.XENmRTcF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Y83Q8ldaX0gdcJ30OVMnP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TGe0SJull8yZYt5BAIO76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3iuN4s1dzZYdJyddjQVHS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4IPohZf.vBDPYMarc3iur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oi1qbCl3w249PFtn5VRoo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lUY0MhfEg0OdYjC86YdzI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qT9BT9MTy6yIOVG7svH_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UDbH6s_hodQspy3DU6WRb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nOV6jv5jUA8djvSldzDz8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NvY8rapkseqnkAtk95LsV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prg82BDbpeuhZFxRyq2pT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bJKq.kKfQjz5dt.YFOJtd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35SbtrCN_sHPfFLRz1brN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b2KhaYrGwBQkHNbAXN3Jew"/>
</p:tagLst>
</file>

<file path=ppt/tags/tag2.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BlY1U5ikAHsHB.WurDrOU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LmleNvEBnFIEYfKPHLOV6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vYZ2f7BfD6NBrcOpct_zN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Pga.iEd5dhvhdSdoURW8a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6aDNJPqd7E1x6sbJEPsV0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PlFCiPJswUTt1LOwNY8hg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rvuMB2BJzRbqxOJJEdXIc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vmumG105j5f2JZnzg8NiP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KHKhZoEsGntEC4zSpWERF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5_DixbhDLUZM0wrtFaTOV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IyelBi6VrmGy7aFk5bVXs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8hQ6xi8hrJrRtQZ46_E6U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GQdY9UUjjasSi3WXs9WUo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1mwwjbhfOfJWMh.WBJYHB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_RV2YKgR3Q6HeiKfvdeSa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KTgyuTB8KNkLhNYwiz74p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3ZgWSCMxSN.0UUXVC8852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C035GR8GVBHF0nVda4JgU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vgEAyQSG5ie1Mhs8CBYRN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ypaqmZsqGnJal3A0ZALZq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m_7wMtHywEFjCxQ_4xWyl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5Z6ljMFDskx17vP.zrV12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d7gplUXDH.9djZH7dEd_2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amvyjV5DwgHRU0EmT0ZaS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lgALtoGElqtOlZw7967KT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CquJod45WjruJ5v.xtNnM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GkAXSrQt1yD9.V6PlDYDq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u3tLbG_YbGcA5PqsvmEe3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vRanv62Wr51ski2as16_h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no8iM8U.dnpiHAXzE4B_f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xv9j9clvLuLhlYVmk7Y0k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7uDMchnVsMkB9JE6IPsI0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Nhd_Tbx_lWK8yQeHxoKnU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484.jXb8fZo_AGgv2bMqV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NOB368Pok2y7cH3QodmBJ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lgU3C5bSJZYKIRd5Yt4_N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_4FIsaNzgshquhKg5FjMo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ynNDLXFVxBnAcVb.w7mhU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CoGMwXGDt9IAtihhLC.No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lcQHY86tAVuAQmnTUQGpU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ksrxQ1l2IaPwBtG6Spjl9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0ZT0pRpWdXkK0.abUveKJ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rXU4yEEqcvlnUeFp.5Wps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Xur.LS_.1x5UlSv6YIxOw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WgJFUU_FUZ.hBQc_J5tp6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yUAAdSP.AWbvRGnc66p5y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KMQAH9AeWVqax3qxsomXJ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p.W9q8wlZCiTadqNJMXDj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Unh.6xCVexibRsSscXY.y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Yw.chHeN1brN2T_fxucCL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lfp0wM5EBxg_N2fIZl2la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ldLMWmn._IjBq7em29G6B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JbqMN9pc.BqEqLjIk02s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DRLtw88YLofJeDhAtw..0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aaj7T4F4FIlPLNdsdA4v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y5S9pgi1GMjSyJbd4gYlw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uf4Z6EtZzv6K_qzTZgSyq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aviBI1mWXpJr0GqF7bc1_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bxq5L3aztCBe4Fa2R4DVQ"/>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PhB1VkLCry6prD4fJ3cew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IyN3gHIvczZRCFfcvqdnC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Eg6z.5lxVYwrypvTwhlGd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d4uIJj4dT0YOBQziR0LwPg"/>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TalDGbcK7YrK2zTaBQ6TL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VdHRi133iLUT_s_XomA6e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kmW2pThNxVR_A1GfAe60d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Ty0i_hK6mzQOkESSMvm_d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5iFno001RD.BtLsglzZzfA"/>
</p:tagLst>
</file>

<file path=ppt/tags/tag27.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DqovxRTIVuQjM627eng5Zw"/>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CWNAh9KMpWeVId8BMcaVN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CtYahrdLMo.VoiiD2vzRB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8t2Toujnij4eAxcQEkldP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eqxMB1dTpB.6UW9CA1Mq8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2Q75bYaQlPlh1PDFxY4fb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hrt7PxQ_fiKLyhJaVaRvZ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3Qp9xt1lOj9qRlrPcX8js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6bIuNiU2LsIfOFgOQBd87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AZFbNWMjtOruy8TNzSLsz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eIvjiLLFejSROAFYNFRTw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PL2wpF1jOwHGVziSholm8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ndJk1_oxz8rNskuxiDNc9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smyk2yQxBmYiBXOotStrS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hSXwSnbDqwaVG__lbzH2Z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KetL6RMskTlCYyr1coyCF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Ye4J2wFUNYqgqMKJTKZ8Lw"/>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lfQcHF.ZHFbv4sT50JH9ug"/>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jCVWqCoHJaimwZRCtXrVdg"/>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61ZNNZu4dWcTKcRAGf_R3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264OT4jH.FWOFK4Ml.5Di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FeZSMR7lmAummkBUN7dm9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B3kcGIC2p6aeQ_Z.alALz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n1EnJzQH2fnhzyJohLV8m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jN_WgYlQOrYulzz2x61WF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uyw9c4TtV1IHBhOJUGQaF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xAbrdLefrcDd6VzkFOiGb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gMP6I_PGGMXBCkcER8KIag"/>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ZCqlt_xLeRB_Si3xLtzyfg"/>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ch1LlTO2V144d71DZc0Vv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5fWd05g6nV03Xrt9HI1TW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DFvXfW7ZrP503GW5ie3rDg"/>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ZntK4n6qZP5lr5vcrEOu2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i9bMRtKgzU.Qa_y_sfoAKg"/>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Ibm9RMDMEuZBrNL7i3aiZ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D0oaLXpVrVnkqiVd7Bz3a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eL6v.rpsnTM2n8.VuO8rGw"/>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j0WTSX76iphLMBXiV3Rl0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W54YVUaPyqzb_cnjUSr0P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qyyr4ELlm9CdwjD9TdaFP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4yOTEAfLJYbnfceMpWNEg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a80ZHMyoTIYrnnYqebAVJ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KKKJ3b27AlbsgaMBWbpFm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XsMUe2XvYqr21QQ2zKMkz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nBP8Fjh3u7NGekR9rp6BH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pMQ16x8SMEOdsv1JHWYgt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bjl5Cf8lKYYqQuAYqKx6e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hduGx1hithzYttdiSzFK_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UFRCsFpdNQto8L4RFNCMyw"/>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TqM63NaK0kdefSkWA9Mav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a3kce8BIXSIGxkwS7WMNPg"/>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zv6rKQslSp_zqbZItzfMH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nP8.i_u3McNAZYTJ7YVwl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5yZPhfaYl1219JHPNwmzz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F6E3Qpb1vS90WkM5JxDnH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7s30DB8Jg0Cqipj2HFnVP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P6weUsa_6k.a.qPiZmybn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g94MB3S6v9avmkc04007YA"/>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5XDD.KBUxdnxBOTVgc1ZDg"/>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N5fp4v9kk2_YEZyTaEaVs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tyiPi9a95gjtmZEOIZIIBg"/>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wUw.hbqdiqIQUMBUH6TV2w"/>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4HFLV9H.C3jg.mmGXvcNb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uvZs.Qg4Ac33gcZ7ftP9J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NhhdxbFMQIl2ZxJa7UQdw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29tA7K_vAtvPNM5dYtqaC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xU8IrWrTGXapeWgppx5g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jwSmEbBNR7jDwQ1POWSlNw"/>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qOUuvJti2eiQvVJVJUTaU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0oQr3w2rBHJZFGr8RBh5w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0ZPn5rPWnygQ7MDVGm5tu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tbWjk_rR.ufdTFLJmaedww"/>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Bqq43MlgKCq3FgDkWZGe6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hLTe2Frl2Rt_OJX28dCPXA"/>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XeuF4l5TUY7FXqmFxQ5W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qbq2jAa9hfsa6yprtjQBLQ"/>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ejRL8ZQ4BN1JmAvl5yB.5A"/>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jQ3SCAvfJIWacD92B_0mj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G5ddCGpaDDoqrnpYKDcAIw"/>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jqgKYlLqZPy4aSp0uHLDS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5hbVrNWd5_0_gf0w2_sKh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gWXJczNXRJXqGASMetw6H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GGnzKaQzcJH0TRDi0zWd5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sQ_E17IdEHRLG1utJHADKw"/>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5482Sh2N3Bw7e.9jm6UXU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YBoPCMj3sDyw5cJho9A0Pw"/>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K_lMUcxczL2dilCF.QLRd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7n6AvIB2bTHYwcG8nlEoTQ"/>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VgpuImR6xYZeu_X2vNaq5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CFKj5Ant0pYnZeRSpc5Oc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AFCwtDBsL1NdxrDrH_cg2w"/>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TnG74CdnmGEvJjQNNiZV6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kBxuojZF2of.PXayCsbsqw"/>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1a0CzsvHmcs9jygApJcydA"/>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nF4oanvzLMPag2CHt3KZLw"/>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c3ohMPjFUp.PSfBJ_zHzrw"/>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D2pK.3XEzpj5KrRy5_v_2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8wvia5rRN63SYybadebD1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UdI2KLLnCsYvTEzzgn82Eg"/>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IKIArW.9l2A1jw6LtMdHm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brwZu76y3JmoDcGj6kNkew"/>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r0qD9x_dcVa397ZDpPLMYw"/>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fOhHhxaSCvb_kddnSuURa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eUfFYu3hPDfGRbP6GmSug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1.MCtAb_nWD1GF_PJQP6Pw"/>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xxavThJzzO6pEKzS.56I3Q"/>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Y5uzeyvqAjYuVVCSipRAO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CHwz5e36F6szTDuuDvq7xw"/>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L3vhemLV5Azqmt5RITY47Q"/>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Z7N5Mk_eUh4.BObnMXBOBA"/>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mfrZv5De8nswpfJ.lXmeDQ"/>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Z_o4datajhv.N09E9yxtC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sQrcF5ucGkSR2J30nVEKCw"/>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nvTU.6PBlFR..3oY9WodRQ"/>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QaFLOubGimP3NvuodtzSe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EHi9R7t2bnWCSCWlNFFX.g"/>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L_UVraEs5awLfOGYaJ5Nig"/>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GYao2AazcUMNFk02jH4pYQ"/>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xY0n3zrkSguJcGECpIqFr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YnJIU9qXXOHCBLKXP8pUSQ"/>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XLPY4eNkaglYuBvXJTKKd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hL6eqnk8Davodvwom7296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hLm.I67fhu0pdhMxOqw.Y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sYJT8y6esvHdvDkr.TcB9A"/>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M.nna2kZ1IlRJeYuuZnnsw"/>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XuWnH16WqhlO4PXuoFXfuQ"/>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BTQNqPihqNdY4HUe69OqGg"/>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qefXM5jZd75vcLD3K2JcTQ"/>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GaFgw1J6gl.f1ZkYFNiQu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rA4Zini2pZKfVpZEZ2e.4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YQeb5irfDuiKiOM2jp1yf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WgLGJ1irHYJWj2FFr4p2Rg"/>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E6pSfDFLJwe1B7offufIgQ"/>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SO3jgfIKAAzfze_Gc5pg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js9qBZj5.5AWqAzMqIwxag"/>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hVJw_xfY5VHqde.GfniM0A"/>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DPePEqlcQnRZvikDigwugg"/>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Du8m6e1jHU6XyK._XbmS2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DwCg7YfC19k4P7JH04qo6Q"/>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FkYE2nzJru0NsIPKU7H.Pw"/>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WTO0StX6tyTEZsHPLm8qMQ"/>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tDa4M.xc5bee4OjmLoOrzA"/>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MJTJ8nsngCj4M_518BRAQA"/>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iBkp4D2KeXi_96uxfr9NvA"/>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TnSobzyFQ_UZPK6s.dRbO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xtClHrBziwnEpcUYmsnsh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K7W1HsdFX97VMm6JVARsgA"/>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ZtIxoNFPdfO.vlUa7a6h8A"/>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h0FytZxvzAs8DbYv3FD.RA"/>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3oYSi1SVwKZdO3V6CSTUd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CFU3O6FTcR1K2L3GKmc1Ow"/>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MbHQP2a2JAPpyhq4TG1jWg"/>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M9PUyLEywGcSbsq3Hqjkrg"/>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pnyvMR1lox.ncgp1.FfKMB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pjX_CwIRjymyWy12TPb_0MQ"/>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gsS6.znSlQcXijsN.ihRL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SNSrQ9j.duOwqnNY8c4jlw"/>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ZMiro2wZ5r_kflkA8lfSZw"/>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JjVvvcikElgdi_lyEN5_TA"/>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7x1b7hk1gW0tFI0sV_BbuQ"/>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sQ8vVTI5izMgWG5kuTWjPw"/>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LiSI0L.M4xumLRA587FlNA"/>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0DVo45LSxyU24wwe1_4Jow"/>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8lptdzSsGVgbeSHnPrCTIw"/>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G_m3eHi.ItkS0m9M0o49XQ"/>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Lz3awx_9Y_OW2ZAhelbp2A"/>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vGeGpYgd2eciVkamJYhHP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aIY3m1eZA23F7w.r0bcYjw"/>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Vpe5b4E6VnrXzVPr4qyFDQ"/>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Y1tYLdKyVwFSNw0Kp1a7Hw"/>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EEJC2SLCTy4hElCFDlClmQ"/>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Sl7STl9wAXLoaCLVTGKwxg"/>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AaNpZvGi1RynlgzO0h7ZEg"/>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ih0xH4W2fZUE4FT3t8JVVA"/>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TXCbaopH9znodTltf50RQQ"/>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4iqvdGBv1hAsKj1upOWf3A"/>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m9AR1SVsV8LxzW.qfu9fRw"/>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abWpwVsVPImvFT5vGBVLE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Ye23ErH3Wi8vKMiMqkICJA"/>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NhDSdDdfY7parN4Hm36HSA"/>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9nU5CFOjs2YzcTOkDgOc5A"/>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PloosHn601482ZVlqTa8Cw"/>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bmYDCt7rd4nOqjbPjozFnw"/>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gBmWWQ_YGCk.ThVQ0lpqzA"/>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U1.F8Qsn4gIx7EyweDqf8g"/>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xC33NiVIWSJRMkOuj3q7dw"/>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JAd9NruDDWRf98qXuTna6A"/>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w8QeQG95JD8wHpl4eCceVQ"/>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pifwFVVhULYDCPudOf8fa7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pa3Lr8v_hT.j5IrXPLWzLQ"/>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pVwq25qrr7k0MVoUkUC1UBA"/>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pxq8MTf2SEXsPBxyhXRK3BA"/>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pPxa0UkoUsXMZeUkYjpCujw"/>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pve5pebl.CJenr0PEB2Yq4Q"/>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pE96pIGCRLKjJXPSvUorRh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Bp2__rtQt2YNOwugyLS7Fw"/>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ee7i6eCiC65FR7Xo5JkcQg"/>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mHQku._mgBS45mrNNwzLMw"/>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Xee9lnTdZXNYBXCUM.x_EA"/>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x4fSbBZq0OAxe3O0oRR08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5dGXEMchjs0vmw.dRfhlhA"/>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P6qrglUJJhwGOfJYE4U4QQ"/>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7B.ul7Pg.wdNMO9_ilHuJA"/>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b4r5s9uegjWj2e5Jho7mzA"/>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yxF9U1fqMXH9IZ84fcFzJg"/>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1begFGxphWviorhCZAahcg"/>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VZgbZJ.q_WKYiPYt9LUW4A"/>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OF769pq92M.fBFTkmqoTu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_yjvVq7mGX5NG7F1XXRJlQ"/>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118vbbSzWKaRLWQDONe.tw"/>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rg5mwg0g7UM426IjB0BaXw"/>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Ryn8xPIq7ZlLbGrme7ZK5w"/>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QFuhfvjQkuvXkkhrcWDRYw"/>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5qqj_UVmXTFh0vna4pZIcQ"/>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oy7sUYAm0pWbm28.TffLUQ"/>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wA.DEcqx6kOdl9FlYjjjqQ"/>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feRDKmMSwCCEA_sPKfArhA"/>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ffLQstuTPgR3B2QPEjOZOg"/>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TibuiN8wYpPCwA.Ymi_sA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o1orm7krN5PQmITD4iFVD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451NQTeTpcYrQ8QE2ImDOA"/>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Mr9UONdxBWKfsfuodOrdAA"/>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ZPiih4rPwrwHIux6uhAV_A"/>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Tmh7AX0Rj_1HzEyPaAUCQ"/>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pTWO_OGCZIGMhEpPoO0gLw"/>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lT2GWF1AmMzatfv.bM6PzQ"/>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hGSbhAQkRN2upclJjqXn2A"/>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olNY_csMawnPCIZ9y2E0dA"/>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PITAg8G1RVYybLYdVGU1Sw"/>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npfEHNaQiglVTMDQD4.yR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DIMHxQLicfkJ2VQpF_SL0A"/>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Uicwnk5Xp1ejdhpBc5E5Gg"/>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fk4oIl1ct9dtW3eqB9LVQg"/>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Dd_s89HaRUkMUGUSvFbX7Q"/>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RqNPOCFY.tGqK8hjGeWrEg"/>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_xfj0yWN6EJ8hOsMO2PS3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s2Kzv2IUvqEIALo2JVbIdA"/>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nGI_vKQfpUvm7lAE.F1OVA"/>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iMnL7iK80pK4VZ.Q3cS8Xg"/>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UlmsukEKEfmZ1trs413SZA"/>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fqWpuuKJehI7uqQ68z6CV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tZfLRdrvmsF9FrZVdX5yqA"/>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gHjK0eWy8AP9TZU_aPmLDw"/>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mdflg70Ilr0e9a.raszmUQ"/>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gPJj4GgxVioRsZ3yRO_ugA"/>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aBNjBqiXm6AtEPzU6fkl8g"/>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ibyGjRwOVUM5GeqOrxsFjQ"/>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sUNQ9t2l7BC.widoTx5xsA"/>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zQ5mqeAnTAK9M4lxMK_5eQ"/>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CfzpknloGMP8BG5kDbfNYQ"/>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NGQTNBXtkNxaDZNv3dO_o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pHiwq49EQoYjDzBbnKPeaQ"/>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6ZNhWKilc3LE46V.dMIplQ"/>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VMADFZbfOjZOT.uOvXz_Bg"/>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H13B9A9K2l6e2YrO2mIdxg"/>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1UgbA3YLG9sQW1T8XSyhMA"/>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iSf8PN22SvhUIgf1IVF2ZA"/>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eII9htumxaMSf0JLdcxxTw"/>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jH8f32lnZT7Wi2KRJjL30A"/>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IUYWjgTY8ylEMhT4TP6bBA"/>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7dLywMGGTpOzfK0mxoqj6w"/>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EOQxBsIrd_jwoxBFawIjK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Ceow.p.RgmA7z299AQeeUQ"/>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nD6XFCb5bKsulti0TRdISg"/>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hcAxHk1SjeuxZLSx_2wJCQ"/>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X_.OC7WajT6yTxDzSD_B8A"/>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_cVttaOPOrdKVYDktTmvrg"/>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2Dedcez_M0S52a9S2nROvA"/>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rF3kwhSHZzlFL7N6TjdH2A"/>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eb6huxIKW_QMbGuNjVrBMA"/>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ket.oWP8bWyVHCNUlkRYiA"/>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FvIMO6Q.Nc1Iub0ICmdPW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LkGJ57070xQ0OGGdbARENg"/>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ePjnKfN0GkD.Yb68DF869g"/>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Knnu.5372Tmd2C7wUPH1tQ"/>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oPGcBfh9AdMfSTluGUbi5w"/>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wnEw2b9YYs6C5LXBJ6uemg"/>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6V3tkf8Swv7kPdcYZNWtAQ"/>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pGXQexFA.NNhVxU0q74oS5Q"/>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pVDHVUMa_kqSpCC3L0Z6ErA"/>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Md4QSZsWZbO6zDjWnw4z6A"/>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3ZK0kqtplagpX2yTLKNH1A"/>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Vf2wRzEwWUiRb5e.P.DJ5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ILrOZ7XYTxdvkNFLTb61oA"/>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xahwlLHwwC75wXx1lVc9nQ"/>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3dRvIb2bAxOozem7gXOMLA"/>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RMwmX7VGgzwuCxrwcIUtqA"/>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mErCUN6WZZ.GZQOA7Iw3dg"/>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_bAHWJL6urjMlbnxHEGWOg"/>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KDecZCcYiw4ESMCViuL5UQ"/>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2IVFIn8MGmA7CbElWqec4A"/>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jRHCyPAAs1t.RM7A.1GHOw"/>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6HcypNMKrZarlqi675fvhw"/>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W1v_FdleW5dsTAQMT8mh8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wl558o_ogTPz54zDSRB.6w"/>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HoB7CxVnXVoFwlYsTfoKtg"/>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dh.vxinxoVIfPe8Yna8NPA"/>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WPKRNHeMcWvPc410wCanTg"/>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kPRGk3XjSWM_11nbECG4Eg"/>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QnlvFLbhO4VA1Bi.JLwQ5w"/>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xXsKmA_OzQLa_1ZEaKdyyA"/>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pbZ.xOy4krXRj9j.fjKOXPg"/>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uxlpyX0vwt52rc0lrIwHXA"/>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nb6agrNXdCpMpSigtO5JiA"/>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Z.X.ETFCCcD3YPzI0SQDe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oWuvyJguaB9KG66Rn_H2oQ"/>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MnmH7gRshVLHE793F0talw"/>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VbUgFOtXpsW2OlD8tvHEOw"/>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l8rKtcVg8xcSzldrhgdkwA"/>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e_RNGZBALjGrmXwBEvXYew"/>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A.Oc6Rl0eClA2M7yC9Nl6Q"/>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ch8CBXb9hFTLFbv0mIx8gw"/>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mhzmCAOmpRuMUQBG7hJ5EA"/>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fUuzVje4YPe7_vvC.N7qsw"/>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cxOimxmvyYm7Ni.coJJEAg"/>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o0TjWDoLCIq5KZmzz_B3K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1omCtmLeP1TKUcHK9BVXQA"/>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ulywTr1Qv3P3Rriv0pV4Rw"/>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Jq0vKDT0C_jEUAQHR7co4g"/>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1JW_ewisvYL89bDLaQq3Jg"/>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01c9s58Ol.1k9IRRZTVl9g"/>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pZpWRQ5ZWiMvRX2k96VGIpg"/>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pJXShFlKWWEnDR2r6wPn25Q"/>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pUKebO1Pfum2D7Pd219UTOQ"/>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8PPPR7FZQ7GIxTIJQP_6Mg"/>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N4ssUaeoiIJid_0gzVJqUQ"/>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UEG0IHf6vHxMPeyJqU7LT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5e0UuqZeXRT79BgggQTeVA"/>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Ruptmc0hzs4_0i9NV4pyxQ"/>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TprNe6PDgbfK7mgMhEKKDA"/>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_7545A9V_2Fs3NVvcfnyQA"/>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3IiYiXF9BdlN2AQUre5FFA"/>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B.IpWPvAoW524YF7tthkiA"/>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5SkVhSXBEHw6qjJ38FPeLQ"/>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dXnqjzGzfad9uUiKsO8Gmg"/>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PZzb6Ynuic3gBSD.jB.BRg"/>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ngAkbWvQtZYc01oZSYXMGw"/>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aMtjimnPtQmSsGU1NzY.m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mbNqrQjvY9g_gDxImVbQhQ"/>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Mrnbh8dyGmE2g7us5gTAYA"/>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G.HcF24SWfUhqgIaKPHFLQ"/>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ezaA46nqv2.DuZiFo5zYPw"/>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1zSZvGy9m6YS5RJLU1usOQ"/>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QYV5fM9k5vmzNdjWmFItzg"/>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pFqB9gq33yLJnNcmHfN1l5Q"/>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MFPdSSMSV93ZoKrq8cl0lQ"/>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lUyPCWzZUYqlL78wBqFoKQ"/>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RcS1ieKojLeOmWJkVCq2hw"/>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I4NSUhh45PAG9ER._Y2hL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n0kMhb5xGO_L5SYMONb5eQ"/>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soE4rXMiqfshwQnCHQobaA"/>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8sW3qXQOEf5lhzc7UdFdsA"/>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apAVJYQYehjOyNcqseqMxA"/>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cE2Fi8_01QmPjeO7J4cg4w"/>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CHVN4SyfRM.1JonZWSMgkg"/>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p9..5zjCg3DFOBD2Rifrqw"/>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AVHhpao.ghSnARgBdvL1vA"/>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GGuzOzHqQLajKGVIUCOjag"/>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vqqrKX1cGF3dPRaWWom1ug"/>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kCX.w9QIjgEnnKpjmJf9P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Qr3GtFZsD8bNiUccMhQlxg"/>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g_3DXPo069Uhp8KTc1AQDA"/>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iPX52Ylr1e3traGFNAEF.Q"/>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FosXENbzFcoFwTgGxmWMQ"/>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sr5hSksIn5HpQokr.23CDQ"/>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pyRCFKURVrjKHcuyysWpG0w"/>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gtcI64oq2uc1xsaIdZ.g5g"/>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Evnf1vxGqVfiDct5hWOXpg"/>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9OecC51TaPiqazgYYJsZdw"/>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x3P640b1lf2mpPyY1Oy.vw"/>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nS1zUhKL.PSUV0IqKVySP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kMRaCr5IennQuTmiZ1mbkA"/>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Zh3VDcO7kQ2F8I1FymUGJg"/>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VAim8WAvOB88GdMnXcEhQA"/>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BLqGZs24H7xXmzX_EUrubw"/>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fHAZcnD4_fZOhg1mUCFJZQ"/>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mS2eudxZAXPrntxBQlixIg"/>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ZG.aOYiHKU4HgVX62J91Q"/>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nfoz_WbGK59TlYgt2A0KrA"/>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k9ouVSZadbrONheaBb9MQw"/>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15vOgonyqhNKLCibR.760w"/>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1WkJyUDvCSK6FMxW3z1Eb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nM7FyF45qyO55_edTcMbJA"/>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d19OYC3aL4POA0S0U84M2w"/>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CjQjkBkrI8BtkGLcxHMLtQ"/>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MdWtm7bfxE4pjFqDYHdqAg"/>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y4o9mZ0i.j14_RdEtUCLHg"/>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p4pGBwC37T4hizc2gbavSBg"/>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Yh9MD2nWGRJNVovjBn78eQ"/>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TEBSaPameRo9n9g7ZHU35w"/>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bI0U9ozE3YLDBxkxxcjSg"/>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2qNb5U3qAE5_KfibkYfrdQ"/>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3JRsiiRrdNP5lRAg9pT5z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NGNKc1eOVP8P_8dUKbGUhQ"/>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h1.zBL3Udu.LxMxJtymAPw"/>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ZGUJv9LFt_ltms1KmkeJ7g"/>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CF59yOjvWKhlUx_lpIWLxw"/>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r5Rk049syk5kUzL0ycXjgA"/>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Ld72DDpGb9_Btqbj_TqOgA"/>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5msHX0Wzq_6I3cz53BIAEQ"/>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waaT4jr9Nq3XdAAwb5lFmA"/>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wGktgM3l36SIycLZ3BBh2g"/>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CoFi9685AaJ8mmU9JBujxw"/>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bJ20pSnUa11oQhEKN5Rop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6krBejEXgGSjc7M6pb.RgQ"/>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MpSRvoUWHpOMXSByidwogg"/>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8i3y.CZreI168vPXiwTbvQ"/>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fxN_ZpIBKWdKOkzw_vpS6Q"/>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VMalcd43BabRf79v9k8qkw"/>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pj0mbaVfaqpxBFlo6GrMTw"/>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pCNLyp3XswdAEnqEfVSJedw"/>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p4KA2gvF.BualOzOiX.6FSQ"/>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pPIFjgEkre9DuyGrEfqUzWQ"/>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psPcWb4JiATtOVgWK4.8aDg"/>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psJEGvgyQJSSLD7X0ezOvc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C4Q7_zOATiMzzFWHKWp4Gw"/>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5O.gWaFQX4BUk.JFvnaNWw"/>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9E.Pk4gL.jePLltip_Av8g"/>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kOfvL2u_zifJrT7XloME9Q"/>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LmNefLI8A7Km2BV7z0DNwg"/>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gcLC.G8SSqMN9CGnBBoCdw"/>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4ZwIJvafhemQ0YI8AsAkRg"/>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lZzgjkWj8C0kfjJoNA1tcQ"/>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sEDmXNzb_oalhuhXCPh3.w"/>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2xbqq2tvY540wazl4EcTnA"/>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pZpWRQ5ZWiMvRX2k96VGIp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68bDf18Rn.5fknRPQirAFg"/>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psJEGvgyQJSSLD7X0ezOvcg"/>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psJEGvgyQJSSLD7X0ezOvcg"/>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ghJLT0dTUuRp8GVtXjT1Rw"/>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KoiZccyhnXu_MA2.YZgFQQ"/>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PV72NGz6uNTakTfLFjT9qQ"/>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bHLjNRRleBb6xxv11fkLVw"/>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3EsPDIOOfEPI0Di8m4U9.w"/>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S5Rfq1h7rENFG9gn9DhEug"/>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GWqmWdbf1CzCFdaAo6Lq_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9Ad0NpTfSVzhzDR5cn4Gdw"/>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LuysIk1gXB5ESWvvwdvdRA"/>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rPABzVfhYz0vFs6biCUDww"/>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wt1P9oXhMrL1pHBFyM5WWw"/>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XmhiXqWwxUTc872hdck1fg"/>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FLiinLO4RfbgTe4YUmwnOg"/>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tdv8e3L1U2EtTbsYSI6t7w"/>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LHC7Oy.dZDuBTsdxpl1I1w"/>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Tx0V3k3545_jCgSbHfrBAw"/>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LgW7ljT3jeso0y5LRAZDdQ"/>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numAuA_EseJGv9ySwHVzB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jiCJMth2_9.zz4bVh1KQnQ"/>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XVEg0c_p5OXezJimLDzuOg"/>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mcyMYDWMzeR9bg5ee0pFTA"/>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Qi0_GxKiNTIp_1hb9zvJwg"/>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LUxbGtK7nL6PL_YmRiTrDA"/>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GCvqgK7BrMieol4OFtVUww"/>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lZOi6fOEbjJrwMEjgCVFWw"/>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UlHYsMhzDjkjdd50HeyKyg"/>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FXP67Lll0ekOV50z_negYw"/>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tUBpf_jwIxAn.O2dP40xnA"/>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K_5d8dFs2IF4vn3Q_zPrW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dokDQ54NL117nQEo36hJYQ"/>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4fAvIP1_YGJOy_kC__Tunw"/>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GP5PK6x9LW4qQNBWVlcZXA"/>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8NtEuItF7fSf.3KPwvpvrA"/>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yVz3iiirfycNdItNpYXT8w"/>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DqoYhSSdJgPwkJD7KBn0Xw"/>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diGOHdMQ632YfpGpecb1Jg"/>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lL1GUZ3KJDNOivTo2AIThQ"/>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VWne.N0yn3oNfiVb_we21w"/>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tT84uKxzDfxfPTbnaUa2GQ"/>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BxZplKgudBJRpY3totwtH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P5B6kQHPVX4_ITsB9k9J4Q"/>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y9AWxfwo.vPhKbyxu5gK2A"/>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X6Vt9FEv_mKoul5XYg2bkA"/>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xrljihyqn6i44tVlwz.Upg"/>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ZgYaOznXU9bWDS25K_w45g"/>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j5.OuDJVHWuVzX_BLCiK4A"/>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ib8WWG0Xin28I0pUfqaoYA"/>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1XzCPaGlYgKdsO4jg52zAQ"/>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TRPselNugFm61D1MJfFklw"/>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PStJZaxSmyFzVhyhbp8Gyg"/>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eXJVTM5IFWz1yxTWTvlNN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GkfG6f10THgRUINOD0BxpQ"/>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tmsgPaCBQo96kq0bBqdz3w"/>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vgSASAzL9RB8m_808GgjYw"/>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2.4BfEAtUyxlN4xzKEAKMg"/>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REzmu14uQBV5HI66lZoTyQ"/>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gxrXlGp9dLmwSyB5YmHgIQ"/>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HwyfxQaawfDd5CC_BzXYaQ"/>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iLctkX_LuaCj9FTNQTwEAA"/>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9eUfMdo0J1g4exOgXkDLrg"/>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eyDN4PHsCFIuW_Ir7.riKw"/>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g4pbIwJWRxjP02kdpjSIz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RGPKVAzcDk2eJzMcQX_B_Q"/>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7bnRzHceYdtF5t7DaCwing"/>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Wnhw5b5hwdgmGu.wEJFZGg"/>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IV15GBiMabnmzEgOF8uXGQ"/>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D1sQiKcWoJOkrMhMPrq9pQ"/>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58twJgSzLkhp10Y.J.IpzA"/>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D7u8sVFnx5Gf5tSW7FuSRA"/>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p.9U6fiSihpolusKE3uPLw"/>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9_9qqtAsZXhY0rYWjtRpVQ"/>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mAlcCotLn.MVdFPYvuQQ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MN6NEK5Omo9efge2XeRyMg"/>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rtFbnh_IFD0fpSeJfQwiOg"/>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uFpHGISUuXmgncVNZT86gA"/>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qdtneVMk5gWcmJQPkUMiRg"/>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_UA3DdyIwfCcP6uVCuwhUA"/>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NfwGqftGwSUZdh9ZWlhfCg"/>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mz2yGDjO2sc9CSgW7cd4jQ"/>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fOsCORtCE1T03NatTT16iA"/>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L4evvBrdf5iefssbvXH3CA"/>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sWEKLFanXKadAyvbp3RQhg"/>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OLTPvLmcYd61gFYfxDQwK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ZEPDLfB5Nm8FkI9NuRHigg"/>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z4tb__B_2KhJcsntW0IcpA"/>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tB6QqDVyCa1VtgdeIUg_uw"/>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ywoQAOoCmWVS1Bd9CfxizA"/>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e7lxo1y9cnXdmUJYTRI6kQ"/>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VLV3FlK7NpBCPH1buWwjyw"/>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1z6KOoQHPwbfFMVcKisVSw"/>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RJAx0RrLadseL7cETAUkhQ"/>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sVzoSB6i2UTyql9vEhyrmw"/>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SZ1HfVDWa51s8Y8lxiuBsA"/>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azKzcJaMqkyjz7gX5n5QW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GGljvuEsX9aFrnTMB1X_HQ"/>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6PW2l20GPdpljAixVxf0Gg"/>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oxAOqFoasyifMcHuiI8_wQ"/>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MJsTSfHxkNIGM5hmDL_TMw"/>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gVOcDCAu7EFIH08HyvhFpA"/>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hcnm1choHhseeO_HiVrBYQ"/>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sBUaCVTPhUR1Ek9_ASbz6A"/>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XhTUaJ8wELbICgFBBq4xGA"/>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2cGubs8.GulUFAMgR3RQwg"/>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gMXMtWhE93O4qz8lp10Q6g"/>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0ftZmo6_hCag1RHJv6Hw4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kTDgdNstBaElJwtPtInJqg"/>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4shLWI5hrBXqKfxUdxjZZg"/>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Fv8aPcjS.zOZrRTNee_RZA"/>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J9g4NNecQl6KZb0v0hz_Xw"/>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VpHqfHn9wDft_0SMfLT6KQ"/>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nDsbW0sPIbbz98nJsTTOMw"/>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7bZX9_c9YbfsjNAGVchxLQ"/>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eUDNODZ8rPHE6YE2Plzc6w"/>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GebF3ez.xFiSD.hKhpYsZw"/>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dcrPoiqj27IYiGmsppCYzA"/>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kIqv1i3rBiTpkFyerXiqa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3Oa3UHTMvFW7cG3Ap9iQKw"/>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gXyQOl0oS6HC41NQ1K.wMQ"/>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ZqralBj6U6Kd8nWXaVwBEw"/>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eR7VjivHceNeIwj7KZx91Q"/>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5o1VGgIA4qjZJCQEM2ZfPg"/>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L4evvBrdf5iefssbvXH3CA"/>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phnnhUZi8_S9HqGYAFSUig"/>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ZjW8I8poIIJBUBiSa42MVA"/>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mTIXR9Qzel0fxGyNNS00AA"/>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77oAv3969yueiUXndl7U9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cvihCVf1z9rL7n8_BY712A"/>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wFkyfTkxe8bdaTuh1Y9FIw"/>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yy4zjkusCF0T7gZLQle4jg"/>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_Owq4YhlgK37pigiBuCc0w"/>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VeFXkijbe8zjYYTB3kxDBg"/>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dKt9U3fkaxaXOfFS9_3fNQ"/>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nOrkiryKXEgX0TVQlR_J7A"/>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mI70oy.ytdUkClfXKp6Jyg"/>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blW0pmkZRBHV5f3zqPmSVQ"/>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qgw79ae3o7HWwWhuhqL_bw"/>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qZGWEVR7EQ3wII6kTXwAX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Tju79sa.Kc22szBMvZc3TQ"/>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v5cNJ0iOQ1moNQ0HaEOtFg"/>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N1bZA75Im57hECNJ1KPgtA"/>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VYp6Pz8ojQqbBWzwbh6PA"/>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axTzIFF3j47m_ke8TEngDQ"/>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lzkCIwewyyyccsuxDtKR.A"/>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FHSfCaVfv.8Gr8d9tEddRA"/>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JqzBnExo06GsdoUnwmol0g"/>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ouskPjJSpTHgWrMgetHV9g"/>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M9jQe_grawvjx2BtIalvIw"/>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bDC5vElWkBz53RypJQcYC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PAaQKsCDsRLg_rW4UA7CoA"/>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egTXHBW1YzQix7mb6i8diA"/>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qU4AZdBrlZlFO345_4gnag"/>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OIGJWUdkdzERYh5x1ZvwcQ"/>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EWE45TnzFozuyRYwvCzd_Q"/>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iZI3XalJR4WQELqVphaG4g"/>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TX3vPTa2yegJktLeGoJvlg"/>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qQOJPRo8Jn438oovmJ.caA"/>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NaJQ.APFwCUm5hepxu2g4A"/>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S09YmLBMTtQp55GAmnt1dw"/>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EwISLe7Eqq05Cx65f2VKe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oY9tLX1gfuYoVwYwOg7eYw"/>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k68ZEb7uySGvQO0Qcr1HCA"/>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jZWLVg8qZeYvS_DbO746FA"/>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aKXl8gcJIzQX6sRl6HmxFw"/>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iBwyEtUKiTh2f8jfned0RA"/>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lTdgVabcOTwgGq7ptKaWmA"/>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CJVv0cLTVP1GMLLHJpGBtQ"/>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09u2W3Np1dDs5JPwNspMzw"/>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Iin0eLWP6XK1bUwj4gXyGw"/>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3RoqIhL6qV5ZY9owxTRtmQ"/>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OunjQYstJoRHavqWmdrS0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4HE8BEIIiPC5py5gQOqqrw"/>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LhJ9RmYkLvED3KK7ZTUpMw"/>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pc_nuHUg04f_QQhlAYlqlQ"/>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st2IIR80NJyss_TTOyGVoQ"/>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_5yoiOA83WIhZFJRMaRuHQ"/>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nubXhsDJlFKCapNJhldiww"/>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ZOvIUeRqGFXy4xNS.P6Hwg"/>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ZLv0vjeR5Xc9cnxr4rgz2g"/>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XEKtiEtlirkRhtZ9VdrwLw"/>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tHi9awKy7Cvkekv0kX5MWg"/>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zSsourLkVr.PzEunfxO9m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AM0PJX2dVdb.y_BVh9FMcQ"/>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Z8rk9tMK38GY2dJvr5SmOw"/>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IYm1zy65O9pTY8lxIZyAWA"/>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noyyOqYp74tqGt7IWUpsbg"/>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nCmsARonDuR1t1MSUCck2g"/>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NoZLWX.MvC6Qhgm.xYOGyA"/>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px0nt_omVq7lwgAf5h9NQg"/>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uQLvZUOpDBO3F2yKrf.fRg"/>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Wf_6Yy9JFvntSZrgnYEcvQ"/>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a4f.h8MvRTg9_1BJeH_TpA"/>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cd18_nrD.jWILJqCg7mB2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mGl5Pg50FJtJkS6tB88UGg"/>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I2Z4ZewWQFy1jUeyK8Ar.A"/>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H1RCL0R0w9lvyF2bxLPOoA"/>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wDcbXk3XqbiCXd8vZn8KBg"/>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HmWyULGy_ZkifXxLa0Rnmg"/>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Z9y.FMFaxCV9QVPU00kWFw"/>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IPLGrBQGA6IPlfCjDtJIyQ"/>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ehPdB5LP7XjGtnARVQaiNQ"/>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cj01vTnNamXQDQqpgSl_DA"/>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oUmHA.k6q8Kr6tnQCvuTwQ"/>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38SH71yy1O5UVe0TiEcXI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sS0HQ0bh.lrcKoxZONp2gw"/>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I7pMH2tiicEZErKdVPgMvg"/>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GIicEbALgyST_9dy0XJ6Dg"/>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PGEzrPPw7dz2k89u4_gsDQ"/>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agUe_SOIUUTqV.Krsc_PzA"/>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gJnXKVf10V5Y9LBC2Z69CA"/>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ItJNDjiIeR.p_Y6Web7eKg"/>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OjmSVU4B58OlyqPmjKs1nw"/>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OhXIfpW8bZ7TlEe.2T31y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Q_t2S6NUPa9iRUa4epJ2gQ"/>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_5c_vibU5z5FnsOSn_o.8A"/>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3_MkEoUcrLvT3M8PJvwGZQ"/>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Q.zwcHH.QLXhV36Zz8vhvw"/>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OazBu4a5JC9SpiamvIUsOA"/>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zw55aKbicc3JZBHu1lQ3Eg"/>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1U7uAR0pdia4r29rM9kK5Q"/>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_HPBcjiDtOeSVUnQLqtBcw"/>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edbrFt4L5r9AW7axUCn2zA"/>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b8Pif8dyuvVlBZnetB8epA"/>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QshAzxbi8djPyFvAdNILt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zvHRffoPeG7UFIkdXaODQ"/>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o59HlTiBiKdv4j_m1DOPVQ"/>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CS7OUrGo_6BF3.lrgYFZXA"/>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AU4pTH2Ck9n.jRYvtj0m2w"/>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ydCsgdVciMkDqCDBY1tVew"/>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SGTXouNft4GE3csgyjS.dA"/>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wmOf.0vE4kgkWsawSHDpnA"/>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Yh.7LFreO9iliRxLV.I7nQ"/>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RBJTaxZjLK58C7vzmtNl5w"/>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cLgotYGTQkD7CsX3j8KnfA"/>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jMtHtXXMx_xfLa38Kpge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uOfAwP1lcX4Yny6_XJ.2.Q"/>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sdj3riHMhYEhTBp1QxJQgQ"/>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A9cW9tR3p5ez3fWL55QVFg"/>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cBCfkOBvacgt35ASR.mZ2g"/>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5OB6OU.n33RYalU3r.bVHA"/>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GIrHkrd6DGZPrf7tjXHV3g"/>
</p:tagLst>
</file>

<file path=ppt/tags/tag895.xml><?xml version="1.0" encoding="utf-8"?>
<p:tagLst xmlns:a="http://schemas.openxmlformats.org/drawingml/2006/main" xmlns:r="http://schemas.openxmlformats.org/officeDocument/2006/relationships" xmlns:p="http://schemas.openxmlformats.org/presentationml/2006/main">
  <p:tag name="BTFPLAYOUTENABLED" val="1"/>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3sSA9Favq4BISA7SxqjuM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MqyumXyO9c3Ccjof9RSMvQ"/>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sETZseTxR8QnlcMoxisBuQ"/>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cxeS4P5ChCJ.JpUWdzGdGA"/>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q.EYZ19W9FaDVk8shshHeA"/>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a6cFZi8krrGVVF_dECLWfw"/>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cOXoQ5cIBiq7R.liiQB0Mg"/>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AP59d.f1.Svpfl9me_Dd9g"/>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oA_M6rHLGj9hjBZHELdreg"/>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Vd_T5xLUdpZvNNUOsyGTCw"/>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HgVcy4JKrcjqR1BBzQWDdw"/>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MoBzhTueyn2hTd7F7gJS9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mtTJ5VJ2CzTlyZHgk57izw"/>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6yTVqN3lnsi.3RUde7pb1Q"/>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N1aA.qxsYRAWqIXXXmaCSA"/>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YyTSyyKJhXqgxljzthKZUw"/>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Xmlwcqbqr39LDshnvHbIMQ"/>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og40BCTTO8kXTE2Yq1UuAQ"/>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m1wpP2zuY626n5v_jKbTKQ"/>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xngj2iUx6fAdsTzaVRzx7Q"/>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tYJtzletXiHlG76Ouhnq5g"/>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gS8_osFt6JnZzqin.GcIpA"/>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2N2qECNmMSYCKvPiaeReS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UbTZj7diOR5CoaqhsQ1T_w"/>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dIMFp3szPzP8O1grtCbF6g"/>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b3khUvLldveZmY7KLKlcOQ"/>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eGwDGax0VlNFLpDYjrQ1xg"/>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q5euIKhiavUpB599GO6Yqg"/>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7nw.iy9JTHt6Q6fJhDmpkQ"/>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Ph2JDfxizdhuQQNE2QIdtQ"/>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x4B29Y9MVTBCO7o0Kssaqw"/>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BpKAa3Kjst32Rv8GbkRNQ"/>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6c4qOE26LW8RRiIeiRINR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vuXD62aNI94oMc3QP3WP0Q"/>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J.kQqlpqHg3E8dhig5Z_4Q"/>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JSJuNRjN6_5WqhjbvOq7hA"/>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RVd0K3PVMxrjH2QJrif9ug"/>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PQCz06ivViHoAdUxdrKGsQ"/>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pfDsgevq3KYtfCZDsHq4mQ"/>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KSySwgGI7rzB62D6.2LRLA"/>
</p:tagLst>
</file>

<file path=ppt/tags/tag936.xml><?xml version="1.0" encoding="utf-8"?>
<p:tagLst xmlns:a="http://schemas.openxmlformats.org/drawingml/2006/main" xmlns:r="http://schemas.openxmlformats.org/officeDocument/2006/relationships" xmlns:p="http://schemas.openxmlformats.org/presentationml/2006/main">
  <p:tag name="BTFPLAYOUTENABLED" val="1"/>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ug6wlh.NCZTW9NUGC7dxAA"/>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Of1nU8htEIRU4fFuL5ZTv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lwpmUK7WnFHoLiy8GgA2UQ"/>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Oj_b3aj4mGM.NOra5zVImQ"/>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EvkxB0xU2m.B09Lt.VxM_Q"/>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lumtnlNxEcZ_WhrqmyENkw"/>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2d2dr_MGObzvYztIbVMIFA"/>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gUQf5CS0RNf.FuSxwqRQ8Q"/>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mee9hpYLLiaC1XAu3_9vMA"/>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gzfQL3UagFC8tqavsktCeQ"/>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wBTZsTE6hVzA8QI3KRDxsA"/>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95VuGQJ9NOGLo94IyZUiYA"/>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Hc7p5_gVk5oNK7AUGkOmu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vrkFhMBbdCG2zNk2CiBgFw"/>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do5ruNtkEQGy.okO0wpraw"/>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vok7yYtxoYGwwhKCvzYK2Q"/>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YcjOdRj3LJebnMu3ucc2sA"/>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i1guUYAadnfxfcZf5Psl4w"/>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SjFV0ndqgU1qAcE3fUR3eA"/>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3A5v4sBpjisT_9UJGwJQkA"/>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zJNVITyBqZ63sK5tmm2SsQ"/>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GF4Iow5YhHqUDHLyxXCLzQ"/>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4hRZzhyJgsWWijgm6Mwm3g"/>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ogOQhqUxNZJ4BPpBQrMhS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2k9qGNItFD4Gv2DKWnpTLw"/>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vpHyakjsDRwevHPLD5TMww"/>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T4O5V7riF0GV_j0hKL3tIg"/>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Sf5speFOxtVDMdNN8VKSpA"/>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NokYDowb4K5in3huF_rGUQ"/>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7XygUOoUv2GtGl9ujIA8.g"/>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nK253mO0eMnAlbALvyVhMw"/>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EuENI94vGZfxFHlbByfOQQ"/>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YapCqhnTX1W0Q8YzfrNsaw"/>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tXtvtgC7Oon9rVvKczuQng"/>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v.3V_pOkhT.Xv6g8lA0kG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7vSM_FWKhfdwjS9NhDhkHg"/>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nDMDly3ac3DGuu9aJuqeYw"/>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N_OFM9RNGk7IKqkFiZKHiA"/>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dHHf9.nDnvd83CwzimPRnQ"/>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tQaxTm8TDsrhyiD0o9hfXsw"/>
</p:tagLst>
</file>

<file path=ppt/tags/tag974.xml><?xml version="1.0" encoding="utf-8"?>
<p:tagLst xmlns:a="http://schemas.openxmlformats.org/drawingml/2006/main" xmlns:r="http://schemas.openxmlformats.org/officeDocument/2006/relationships" xmlns:p="http://schemas.openxmlformats.org/presentationml/2006/main">
  <p:tag name="BTFPLAYOUTENABLED" val="1"/>
</p:tagLst>
</file>

<file path=ppt/tags/tag975.xml><?xml version="1.0" encoding="utf-8"?>
<p:tagLst xmlns:a="http://schemas.openxmlformats.org/drawingml/2006/main" xmlns:r="http://schemas.openxmlformats.org/officeDocument/2006/relationships" xmlns:p="http://schemas.openxmlformats.org/presentationml/2006/main">
  <p:tag name="BTFPLAYOUTENABLED" val="1"/>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0lBtkAf_fcjaiEnU1x.23Q"/>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tKPC2S_PRNN7QkUkiT7.a2A"/>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tUF8YAU_sS8sHSNhuYIgQYw"/>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tPferRg6LwmcdQBtrrQgUZ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axpEN1aNWjRPE0BBQwssKg"/>
</p:tagLst>
</file>

<file path=ppt/tags/tag980.xml><?xml version="1.0" encoding="utf-8"?>
<p:tagLst xmlns:a="http://schemas.openxmlformats.org/drawingml/2006/main" xmlns:r="http://schemas.openxmlformats.org/officeDocument/2006/relationships" xmlns:p="http://schemas.openxmlformats.org/presentationml/2006/main">
  <p:tag name="BTFPLAYOUTENABLED" val="1"/>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pQ6a367hikWg.TdXrX6dm.Q"/>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p1mD8ATwZa8xafJWO1MdayQ"/>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p1oHDZnEN0IU9cW.ZnSXVow"/>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5.xml><?xml version="1.0" encoding="utf-8"?>
<p:tagLst xmlns:a="http://schemas.openxmlformats.org/drawingml/2006/main" xmlns:r="http://schemas.openxmlformats.org/officeDocument/2006/relationships" xmlns:p="http://schemas.openxmlformats.org/presentationml/2006/main">
  <p:tag name="BTFPLAYOUTENABLED" val="1"/>
</p:tagLst>
</file>

<file path=ppt/tags/tag986.xml><?xml version="1.0" encoding="utf-8"?>
<p:tagLst xmlns:a="http://schemas.openxmlformats.org/drawingml/2006/main" xmlns:r="http://schemas.openxmlformats.org/officeDocument/2006/relationships" xmlns:p="http://schemas.openxmlformats.org/presentationml/2006/main">
  <p:tag name="BTFPLAYOUTENABLED" val="1"/>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tBAhDtrKR_kIuSP2WL612Yg"/>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tCvA2rY15b6AS1uBkZ2V1S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_O_1hW8G0e0aPhCMVCi7Nw"/>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tB2LU2wUIb708CeiXzveAfQ"/>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t0d1jSyQzSx1fJlhxhLkGvw"/>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fn0frYc0NcQGPbESQTlMdg"/>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k3U3th2ApLoZE07krwfag"/>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tduym8uJ6Is_nB6WQbQPm4w"/>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tPPY4QTuzxh1MKAGLCaspvA"/>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tNjPu1uXZ0DOC83cxMUJYZg"/>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fOCNZdEu7cGFRRgZ3K2bDw"/>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t6EUp7vi9xslGYJIvnmzWUQ"/>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In27heZKShyzAf5iymJkyQ"/>
</p:tagLst>
</file>

<file path=ppt/theme/theme1.xml><?xml version="1.0" encoding="utf-8"?>
<a:theme xmlns:a="http://schemas.openxmlformats.org/drawingml/2006/main" name="CKI Titles and Dividers">
  <a:themeElements>
    <a:clrScheme name="CKI Colors">
      <a:dk1>
        <a:srgbClr val="000000"/>
      </a:dk1>
      <a:lt1>
        <a:srgbClr val="FFFFFF"/>
      </a:lt1>
      <a:dk2>
        <a:srgbClr val="D6D6D6"/>
      </a:dk2>
      <a:lt2>
        <a:srgbClr val="5C5C5C"/>
      </a:lt2>
      <a:accent1>
        <a:srgbClr val="009BDB"/>
      </a:accent1>
      <a:accent2>
        <a:srgbClr val="002230"/>
      </a:accent2>
      <a:accent3>
        <a:srgbClr val="805BC9"/>
      </a:accent3>
      <a:accent4>
        <a:srgbClr val="A73DA7"/>
      </a:accent4>
      <a:accent5>
        <a:srgbClr val="D0227C"/>
      </a:accent5>
      <a:accent6>
        <a:srgbClr val="34A398"/>
      </a:accent6>
      <a:hlink>
        <a:srgbClr val="46647B"/>
      </a:hlink>
      <a:folHlink>
        <a:srgbClr val="7891A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marL="0" indent="0" algn="ctr">
          <a:buNone/>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cap="flat">
          <a:solidFill>
            <a:schemeClr val="tx1"/>
          </a:solidFill>
          <a:miter lim="800000"/>
          <a:tailEnd type="none" w="med" len="lg"/>
        </a:ln>
      </a:spPr>
      <a:bodyPr/>
      <a:lstStyle/>
      <a:style>
        <a:lnRef idx="1">
          <a:schemeClr val="accent1"/>
        </a:lnRef>
        <a:fillRef idx="0">
          <a:schemeClr val="accent1"/>
        </a:fillRef>
        <a:effectRef idx="0">
          <a:schemeClr val="accent1"/>
        </a:effectRef>
        <a:fontRef idx="minor">
          <a:schemeClr val="tx1"/>
        </a:fontRef>
      </a:style>
    </a:lnDef>
    <a:txDef>
      <a:spPr bwMode="gray">
        <a:solidFill>
          <a:srgbClr val="E3E8EE"/>
        </a:solidFill>
      </a:spPr>
      <a:bodyPr wrap="square" lIns="137160" tIns="137160" rIns="274320" bIns="137160" rtlCol="0">
        <a:spAutoFit/>
      </a:bodyPr>
      <a:lstStyle>
        <a:defPPr marL="0" indent="0" algn="l">
          <a:spcBef>
            <a:spcPts val="600"/>
          </a:spcBef>
          <a:spcAft>
            <a:spcPts val="600"/>
          </a:spcAft>
          <a:buNone/>
          <a:defRPr sz="1250" b="1" dirty="0"/>
        </a:defPPr>
      </a:lstStyle>
    </a:txDef>
  </a:objectDefaults>
  <a:extraClrSchemeLst/>
  <a:extLst>
    <a:ext uri="{05A4C25C-085E-4340-85A3-A5531E510DB2}">
      <thm15:themeFamily xmlns:thm15="http://schemas.microsoft.com/office/thememl/2012/main" name="260209_CKI Slide Master Template_Blank" id="{3AE3FECB-E4B3-1943-B5F9-C3C8FB75BC91}" vid="{5E17AC61-1C3F-3E45-B48E-CB11955F1081}"/>
    </a:ext>
  </a:extLst>
</a:theme>
</file>

<file path=ppt/theme/theme2.xml><?xml version="1.0" encoding="utf-8"?>
<a:theme xmlns:a="http://schemas.openxmlformats.org/drawingml/2006/main" name="CKI Content Slides">
  <a:themeElements>
    <a:clrScheme name="CKI Colors">
      <a:dk1>
        <a:srgbClr val="000000"/>
      </a:dk1>
      <a:lt1>
        <a:srgbClr val="FFFFFF"/>
      </a:lt1>
      <a:dk2>
        <a:srgbClr val="D6D6D6"/>
      </a:dk2>
      <a:lt2>
        <a:srgbClr val="5C5C5C"/>
      </a:lt2>
      <a:accent1>
        <a:srgbClr val="009BDB"/>
      </a:accent1>
      <a:accent2>
        <a:srgbClr val="002230"/>
      </a:accent2>
      <a:accent3>
        <a:srgbClr val="805BC9"/>
      </a:accent3>
      <a:accent4>
        <a:srgbClr val="A73DA7"/>
      </a:accent4>
      <a:accent5>
        <a:srgbClr val="D0227C"/>
      </a:accent5>
      <a:accent6>
        <a:srgbClr val="34A398"/>
      </a:accent6>
      <a:hlink>
        <a:srgbClr val="46647B"/>
      </a:hlink>
      <a:folHlink>
        <a:srgbClr val="7891A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marL="0" indent="0" algn="ctr">
          <a:buNone/>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cap="flat">
          <a:solidFill>
            <a:schemeClr val="tx1"/>
          </a:solidFill>
          <a:miter lim="800000"/>
          <a:tailEnd type="none" w="med" len="lg"/>
        </a:ln>
      </a:spPr>
      <a:bodyPr/>
      <a:lstStyle/>
      <a:style>
        <a:lnRef idx="1">
          <a:schemeClr val="accent1"/>
        </a:lnRef>
        <a:fillRef idx="0">
          <a:schemeClr val="accent1"/>
        </a:fillRef>
        <a:effectRef idx="0">
          <a:schemeClr val="accent1"/>
        </a:effectRef>
        <a:fontRef idx="minor">
          <a:schemeClr val="tx1"/>
        </a:fontRef>
      </a:style>
    </a:lnDef>
    <a:txDef>
      <a:spPr bwMode="gray">
        <a:solidFill>
          <a:schemeClr val="bg1"/>
        </a:solidFill>
        <a:ln>
          <a:noFill/>
        </a:ln>
      </a:spPr>
      <a:bodyPr wrap="none" lIns="137160" tIns="137160" rIns="274320" bIns="137160" rtlCol="0">
        <a:spAutoFit/>
      </a:bodyPr>
      <a:lstStyle>
        <a:defPPr marL="0" indent="0" algn="l">
          <a:spcBef>
            <a:spcPts val="600"/>
          </a:spcBef>
          <a:spcAft>
            <a:spcPts val="600"/>
          </a:spcAft>
          <a:buNone/>
          <a:defRPr sz="1000" b="1" dirty="0">
            <a:solidFill>
              <a:schemeClr val="accent1"/>
            </a:solidFill>
          </a:defRPr>
        </a:defPPr>
      </a:lstStyle>
    </a:txDef>
  </a:objectDefaults>
  <a:extraClrSchemeLst/>
  <a:extLst>
    <a:ext uri="{05A4C25C-085E-4340-85A3-A5531E510DB2}">
      <thm15:themeFamily xmlns:thm15="http://schemas.microsoft.com/office/thememl/2012/main" name="260209_CKI Slide Master Template_Blank" id="{3AE3FECB-E4B3-1943-B5F9-C3C8FB75BC91}" vid="{F551DEC2-CDEC-944A-BD8A-37EF3D0981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CKI Titles and Dividers</Template>
  <TotalTime>10646</TotalTime>
  <Words>14690</Words>
  <Application>Microsoft Office PowerPoint</Application>
  <PresentationFormat>Widescreen</PresentationFormat>
  <Paragraphs>2046</Paragraphs>
  <Slides>46</Slides>
  <Notes>3</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46</vt:i4>
      </vt:variant>
    </vt:vector>
  </HeadingPairs>
  <TitlesOfParts>
    <vt:vector size="54" baseType="lpstr">
      <vt:lpstr>Aptos</vt:lpstr>
      <vt:lpstr>Arial</vt:lpstr>
      <vt:lpstr>Calibri</vt:lpstr>
      <vt:lpstr>System Font Regular</vt:lpstr>
      <vt:lpstr>Times New Roman</vt:lpstr>
      <vt:lpstr>CKI Titles and Dividers</vt:lpstr>
      <vt:lpstr>CKI Content Slides</vt:lpstr>
      <vt:lpstr>think-cell Slide</vt:lpstr>
      <vt:lpstr>Mining for the Energy Transition</vt:lpstr>
      <vt:lpstr>The Opportunity</vt:lpstr>
      <vt:lpstr>PowerPoint Presentation</vt:lpstr>
      <vt:lpstr>Minerals designated as ‘critical’ based on their importance to national economies and security</vt:lpstr>
      <vt:lpstr>Despite its dependence on critical minerals, energy transition’s material footprint lower than that of the fossil-fuel economy </vt:lpstr>
      <vt:lpstr>Global critical minerals demand expected to see 4-6x surge, driven energy transition</vt:lpstr>
      <vt:lpstr>Mineral demand for solar and wind expected to grow ~40% and ~150% by 2050, respectively, driving demand for Cu, Zn, and Si</vt:lpstr>
      <vt:lpstr>Electric vehicles ~50% of clean tech’s critical mineral demand</vt:lpstr>
      <vt:lpstr>Copper accounts for ~ 30-60% of cumulative mineral demand for renewables and EVs; demand from EV to outpace renewables 3x</vt:lpstr>
      <vt:lpstr>Increasing demand expected to drive Cu deficit by 2035, with supply facing increased climate risks</vt:lpstr>
      <vt:lpstr>Supply Outlook</vt:lpstr>
      <vt:lpstr>Existing reserves of all critical minerals fulfill projected clean tech needs through 2050, despite growing pressure on lithium supply</vt:lpstr>
      <vt:lpstr>Among minerals for batteries, reserves of nickel and rare earths are the most regionally concentrated; lithium more diversified </vt:lpstr>
      <vt:lpstr>China largest critical mineral importer of semi-processed and raw materials, Australia and Chile key trading partners</vt:lpstr>
      <vt:lpstr>Upstream critical mineral production dominated by few key players, midstream capabilities concentrated in China</vt:lpstr>
      <vt:lpstr>China focuses on upstream capabilities while U.S. investments spread across rare earths value chain</vt:lpstr>
      <vt:lpstr>China with persistent refining dominance over U.S. across critical minerals</vt:lpstr>
      <vt:lpstr>Many including Indonesia and U.S., increasing mineral refining capacity to reduce their dependence on China</vt:lpstr>
      <vt:lpstr>Small number of companies, many in China, dominate EV battery supply chain by locking in economies of scale</vt:lpstr>
      <vt:lpstr>Value-adding policies increased Indonesia’s global processed Ni share by 29% from 2014 to 2022, increasing trade revenue ~7x</vt:lpstr>
      <vt:lpstr>U.S.-Ukraine critical mineral deal strengthens future partnerships and supports U.S. strategy to reduce reliance on China</vt:lpstr>
      <vt:lpstr>Trump administration sees deep sea mining as an alternative to China’s market dominance, despite environmental concerns</vt:lpstr>
      <vt:lpstr>Environmental &amp; Social Impact</vt:lpstr>
      <vt:lpstr>Water stress in key mining regions poses operational and reputational risks for companies sourcing critical minerals</vt:lpstr>
      <vt:lpstr>Aging mines and decreasing ore grade quality means exponentially more energy is required for optimal mineral production</vt:lpstr>
      <vt:lpstr>Mining critical minerals removes much more material than when extracted as metals; regulation of environmental impacts required</vt:lpstr>
      <vt:lpstr>Mining is vulnerable to environmental and social impacts that can overshadow clean energy’s promise</vt:lpstr>
      <vt:lpstr>System-based water management and reuse/reprocessing tailings innovations lead efforts to reduce water and waste impact</vt:lpstr>
      <vt:lpstr>The impact of transitioning to a clean economy remains net positive, despite emissions from carbon-intensive minerals</vt:lpstr>
      <vt:lpstr>Emissions reductions achieved by EVs, enabled by critical minerals, far exceed emissions from their mining and processing</vt:lpstr>
      <vt:lpstr>Decarbonization Solutions</vt:lpstr>
      <vt:lpstr>Recycling emerges as a key solution; rates are set to significantly increase for Co, Li, Ni, and Cu and alleviate primary demand</vt:lpstr>
      <vt:lpstr>Circular models are essential to help fragmented supply chains, as poor design for recovery limits recycling scalability and profitability</vt:lpstr>
      <vt:lpstr>Hydrometallurgy is projected to dominate recovery capacity as a mature, flexible, selective, and low-energy process </vt:lpstr>
      <vt:lpstr>Achieving profitability in battery recycling is challenging due to feedstock shortages and mining’s competitive advantages</vt:lpstr>
      <vt:lpstr>Policies that assign recycling responsibilities to OEMs strengthen the battery recycling supply chain </vt:lpstr>
      <vt:lpstr>NIO’s battery swapping and BaaS model promotes extended battery lifespan and streamlines collection for easier recycling</vt:lpstr>
      <vt:lpstr>Nth Cycle tackles critical mineral waste variability, recovery efficiency, and supply chain gaps in one integrated system</vt:lpstr>
      <vt:lpstr>Most countries have implemented extended producer responsibility (EPR) measures for recycling  for batteries</vt:lpstr>
      <vt:lpstr>Electrification and renewable power can reduce mining and refining process emissions</vt:lpstr>
      <vt:lpstr>Most accessible ways to decarbonize include electrifying gas appliances, using low-carbon energy, and electrifying trucks</vt:lpstr>
      <vt:lpstr>Technological advances with proven impact are improving efficiency and adding value across the critical mineral pipeline</vt:lpstr>
      <vt:lpstr>PowerPoint Presentation</vt:lpstr>
      <vt:lpstr>PowerPoint Presentation</vt:lpstr>
      <vt:lpstr>Glossary</vt:lpstr>
      <vt:lpstr>Glossary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Multi User 2</dc:creator>
  <cp:lastModifiedBy>Hoyos Arango, Isabel</cp:lastModifiedBy>
  <cp:revision>209</cp:revision>
  <dcterms:created xsi:type="dcterms:W3CDTF">2026-02-24T01:26:36Z</dcterms:created>
  <dcterms:modified xsi:type="dcterms:W3CDTF">2026-04-14T14:19:24Z</dcterms:modified>
</cp:coreProperties>
</file>